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25" r:id="rId4"/>
  </p:sldMasterIdLst>
  <p:notesMasterIdLst>
    <p:notesMasterId r:id="rId86"/>
  </p:notesMasterIdLst>
  <p:sldIdLst>
    <p:sldId id="256" r:id="rId5"/>
    <p:sldId id="284" r:id="rId6"/>
    <p:sldId id="425" r:id="rId7"/>
    <p:sldId id="301" r:id="rId8"/>
    <p:sldId id="494" r:id="rId9"/>
    <p:sldId id="49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96" r:id="rId28"/>
    <p:sldId id="443" r:id="rId29"/>
    <p:sldId id="444" r:id="rId30"/>
    <p:sldId id="445" r:id="rId31"/>
    <p:sldId id="446" r:id="rId32"/>
    <p:sldId id="447" r:id="rId33"/>
    <p:sldId id="448" r:id="rId34"/>
    <p:sldId id="499" r:id="rId35"/>
    <p:sldId id="500" r:id="rId36"/>
    <p:sldId id="501" r:id="rId37"/>
    <p:sldId id="502" r:id="rId38"/>
    <p:sldId id="497" r:id="rId39"/>
    <p:sldId id="498" r:id="rId40"/>
    <p:sldId id="449" r:id="rId41"/>
    <p:sldId id="450" r:id="rId42"/>
    <p:sldId id="465" r:id="rId43"/>
    <p:sldId id="466" r:id="rId44"/>
    <p:sldId id="493" r:id="rId45"/>
    <p:sldId id="451" r:id="rId46"/>
    <p:sldId id="452" r:id="rId47"/>
    <p:sldId id="453" r:id="rId48"/>
    <p:sldId id="454" r:id="rId49"/>
    <p:sldId id="457" r:id="rId50"/>
    <p:sldId id="455" r:id="rId51"/>
    <p:sldId id="458" r:id="rId52"/>
    <p:sldId id="459" r:id="rId53"/>
    <p:sldId id="462" r:id="rId54"/>
    <p:sldId id="463" r:id="rId55"/>
    <p:sldId id="464" r:id="rId56"/>
    <p:sldId id="456" r:id="rId57"/>
    <p:sldId id="461" r:id="rId58"/>
    <p:sldId id="460" r:id="rId59"/>
    <p:sldId id="469" r:id="rId60"/>
    <p:sldId id="470" r:id="rId61"/>
    <p:sldId id="467" r:id="rId62"/>
    <p:sldId id="468" r:id="rId63"/>
    <p:sldId id="471" r:id="rId64"/>
    <p:sldId id="472" r:id="rId65"/>
    <p:sldId id="473" r:id="rId66"/>
    <p:sldId id="474" r:id="rId67"/>
    <p:sldId id="475" r:id="rId68"/>
    <p:sldId id="476" r:id="rId69"/>
    <p:sldId id="478" r:id="rId70"/>
    <p:sldId id="477" r:id="rId71"/>
    <p:sldId id="479" r:id="rId72"/>
    <p:sldId id="480" r:id="rId73"/>
    <p:sldId id="481" r:id="rId74"/>
    <p:sldId id="482" r:id="rId75"/>
    <p:sldId id="483" r:id="rId76"/>
    <p:sldId id="484" r:id="rId77"/>
    <p:sldId id="485" r:id="rId78"/>
    <p:sldId id="486" r:id="rId79"/>
    <p:sldId id="487" r:id="rId80"/>
    <p:sldId id="488" r:id="rId81"/>
    <p:sldId id="489" r:id="rId82"/>
    <p:sldId id="490" r:id="rId83"/>
    <p:sldId id="491" r:id="rId84"/>
    <p:sldId id="492" r:id="rId85"/>
  </p:sldIdLst>
  <p:sldSz cx="4610100" cy="3460750"/>
  <p:notesSz cx="9872663" cy="6742113"/>
  <p:embeddedFontLst>
    <p:embeddedFont>
      <p:font typeface="Calibri" panose="020F0502020204030204" pitchFamily="34" charset="0"/>
      <p:regular r:id="rId87"/>
      <p:bold r:id="rId88"/>
      <p:italic r:id="rId89"/>
      <p:boldItalic r:id="rId90"/>
    </p:embeddedFont>
    <p:embeddedFont>
      <p:font typeface="Cambria Math" panose="02040503050406030204" pitchFamily="18" charset="0"/>
      <p:regular r:id="rId91"/>
    </p:embeddedFont>
    <p:embeddedFont>
      <p:font typeface="Garamond" panose="02020404030301010803" pitchFamily="18" charset="0"/>
      <p:regular r:id="rId92"/>
      <p:bold r:id="rId93"/>
      <p:italic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98" autoAdjust="0"/>
  </p:normalViewPr>
  <p:slideViewPr>
    <p:cSldViewPr>
      <p:cViewPr>
        <p:scale>
          <a:sx n="150" d="100"/>
          <a:sy n="150" d="100"/>
        </p:scale>
        <p:origin x="228" y="162"/>
      </p:cViewPr>
      <p:guideLst>
        <p:guide orient="horz" pos="2880"/>
        <p:guide pos="2160"/>
      </p:guideLst>
    </p:cSldViewPr>
  </p:slideViewPr>
  <p:notesTextViewPr>
    <p:cViewPr>
      <p:scale>
        <a:sx n="100" d="100"/>
        <a:sy n="100" d="100"/>
      </p:scale>
      <p:origin x="0" y="0"/>
    </p:cViewPr>
  </p:notesTextViewPr>
  <p:notesViewPr>
    <p:cSldViewPr>
      <p:cViewPr varScale="1">
        <p:scale>
          <a:sx n="219" d="100"/>
          <a:sy n="219" d="100"/>
        </p:scale>
        <p:origin x="2454" y="1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font" Target="fonts/font3.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font" Target="fonts/font4.fntdata"/><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7.fntdata"/><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Christopher" userId="6d901b9d-682c-4f4b-b6c0-188230e03e4f" providerId="ADAL" clId="{908BCEAA-5D01-4904-BFB3-89C3CC2A0628}"/>
    <pc:docChg chg="undo custSel modSld">
      <pc:chgData name="Harrison, Christopher" userId="6d901b9d-682c-4f4b-b6c0-188230e03e4f" providerId="ADAL" clId="{908BCEAA-5D01-4904-BFB3-89C3CC2A0628}" dt="2019-12-10T08:24:12.557" v="93"/>
      <pc:docMkLst>
        <pc:docMk/>
      </pc:docMkLst>
      <pc:sldChg chg="modSp">
        <pc:chgData name="Harrison, Christopher" userId="6d901b9d-682c-4f4b-b6c0-188230e03e4f" providerId="ADAL" clId="{908BCEAA-5D01-4904-BFB3-89C3CC2A0628}" dt="2019-12-10T07:57:46.125" v="84" actId="20577"/>
        <pc:sldMkLst>
          <pc:docMk/>
          <pc:sldMk cId="4014039047" sldId="401"/>
        </pc:sldMkLst>
        <pc:spChg chg="mod">
          <ac:chgData name="Harrison, Christopher" userId="6d901b9d-682c-4f4b-b6c0-188230e03e4f" providerId="ADAL" clId="{908BCEAA-5D01-4904-BFB3-89C3CC2A0628}" dt="2019-12-10T07:57:46.125" v="84" actId="20577"/>
          <ac:spMkLst>
            <pc:docMk/>
            <pc:sldMk cId="4014039047" sldId="401"/>
            <ac:spMk id="3" creationId="{00000000-0000-0000-0000-000000000000}"/>
          </ac:spMkLst>
        </pc:spChg>
      </pc:sldChg>
      <pc:sldChg chg="addSp modSp modAnim">
        <pc:chgData name="Harrison, Christopher" userId="6d901b9d-682c-4f4b-b6c0-188230e03e4f" providerId="ADAL" clId="{908BCEAA-5D01-4904-BFB3-89C3CC2A0628}" dt="2019-12-10T08:24:12.557" v="93"/>
        <pc:sldMkLst>
          <pc:docMk/>
          <pc:sldMk cId="1260272558" sldId="409"/>
        </pc:sldMkLst>
        <pc:graphicFrameChg chg="mod">
          <ac:chgData name="Harrison, Christopher" userId="6d901b9d-682c-4f4b-b6c0-188230e03e4f" providerId="ADAL" clId="{908BCEAA-5D01-4904-BFB3-89C3CC2A0628}" dt="2019-12-09T16:37:16.865" v="7" actId="1076"/>
          <ac:graphicFrameMkLst>
            <pc:docMk/>
            <pc:sldMk cId="1260272558" sldId="409"/>
            <ac:graphicFrameMk id="19" creationId="{00000000-0000-0000-0000-000000000000}"/>
          </ac:graphicFrameMkLst>
        </pc:graphicFrameChg>
        <pc:graphicFrameChg chg="add mod">
          <ac:chgData name="Harrison, Christopher" userId="6d901b9d-682c-4f4b-b6c0-188230e03e4f" providerId="ADAL" clId="{908BCEAA-5D01-4904-BFB3-89C3CC2A0628}" dt="2019-12-09T16:37:09.475" v="3" actId="1076"/>
          <ac:graphicFrameMkLst>
            <pc:docMk/>
            <pc:sldMk cId="1260272558" sldId="409"/>
            <ac:graphicFrameMk id="20" creationId="{A0B6E99D-3C2B-498F-9050-7D768BAFD7F2}"/>
          </ac:graphicFrameMkLst>
        </pc:graphicFrameChg>
        <pc:picChg chg="mod">
          <ac:chgData name="Harrison, Christopher" userId="6d901b9d-682c-4f4b-b6c0-188230e03e4f" providerId="ADAL" clId="{908BCEAA-5D01-4904-BFB3-89C3CC2A0628}" dt="2019-12-09T16:37:23.775" v="8" actId="2085"/>
          <ac:picMkLst>
            <pc:docMk/>
            <pc:sldMk cId="1260272558" sldId="409"/>
            <ac:picMk id="14" creationId="{00000000-0000-0000-0000-000000000000}"/>
          </ac:picMkLst>
        </pc:picChg>
        <pc:picChg chg="mod">
          <ac:chgData name="Harrison, Christopher" userId="6d901b9d-682c-4f4b-b6c0-188230e03e4f" providerId="ADAL" clId="{908BCEAA-5D01-4904-BFB3-89C3CC2A0628}" dt="2019-12-09T16:37:26.711" v="9" actId="2085"/>
          <ac:picMkLst>
            <pc:docMk/>
            <pc:sldMk cId="1260272558" sldId="409"/>
            <ac:picMk id="18" creationId="{00000000-0000-0000-0000-000000000000}"/>
          </ac:picMkLst>
        </pc:picChg>
      </pc:sldChg>
      <pc:sldChg chg="addSp delSp modSp modAnim">
        <pc:chgData name="Harrison, Christopher" userId="6d901b9d-682c-4f4b-b6c0-188230e03e4f" providerId="ADAL" clId="{908BCEAA-5D01-4904-BFB3-89C3CC2A0628}" dt="2019-12-09T16:44:57.926" v="83"/>
        <pc:sldMkLst>
          <pc:docMk/>
          <pc:sldMk cId="586299519" sldId="410"/>
        </pc:sldMkLst>
        <pc:spChg chg="add mod">
          <ac:chgData name="Harrison, Christopher" userId="6d901b9d-682c-4f4b-b6c0-188230e03e4f" providerId="ADAL" clId="{908BCEAA-5D01-4904-BFB3-89C3CC2A0628}" dt="2019-12-09T16:41:52.927" v="46" actId="255"/>
          <ac:spMkLst>
            <pc:docMk/>
            <pc:sldMk cId="586299519" sldId="410"/>
            <ac:spMk id="5" creationId="{00000000-0000-0000-0000-000000000000}"/>
          </ac:spMkLst>
        </pc:spChg>
        <pc:graphicFrameChg chg="del mod replId">
          <ac:chgData name="Harrison, Christopher" userId="6d901b9d-682c-4f4b-b6c0-188230e03e4f" providerId="ADAL" clId="{908BCEAA-5D01-4904-BFB3-89C3CC2A0628}" dt="2019-12-09T16:41:01.291" v="32"/>
          <ac:graphicFrameMkLst>
            <pc:docMk/>
            <pc:sldMk cId="586299519" sldId="410"/>
            <ac:graphicFrameMk id="3" creationId="{00000000-0000-0000-0000-000000000000}"/>
          </ac:graphicFrameMkLst>
        </pc:graphicFrameChg>
        <pc:graphicFrameChg chg="mod">
          <ac:chgData name="Harrison, Christopher" userId="6d901b9d-682c-4f4b-b6c0-188230e03e4f" providerId="ADAL" clId="{908BCEAA-5D01-4904-BFB3-89C3CC2A0628}" dt="2019-12-09T16:40:13.488" v="27" actId="1036"/>
          <ac:graphicFrameMkLst>
            <pc:docMk/>
            <pc:sldMk cId="586299519" sldId="410"/>
            <ac:graphicFrameMk id="10" creationId="{00000000-0000-0000-0000-000000000000}"/>
          </ac:graphicFrameMkLst>
        </pc:graphicFrameChg>
        <pc:graphicFrameChg chg="mod">
          <ac:chgData name="Harrison, Christopher" userId="6d901b9d-682c-4f4b-b6c0-188230e03e4f" providerId="ADAL" clId="{908BCEAA-5D01-4904-BFB3-89C3CC2A0628}" dt="2019-12-09T16:43:54.042" v="65" actId="1036"/>
          <ac:graphicFrameMkLst>
            <pc:docMk/>
            <pc:sldMk cId="586299519" sldId="410"/>
            <ac:graphicFrameMk id="11" creationId="{00000000-0000-0000-0000-000000000000}"/>
          </ac:graphicFrameMkLst>
        </pc:graphicFrameChg>
        <pc:graphicFrameChg chg="add mod">
          <ac:chgData name="Harrison, Christopher" userId="6d901b9d-682c-4f4b-b6c0-188230e03e4f" providerId="ADAL" clId="{908BCEAA-5D01-4904-BFB3-89C3CC2A0628}" dt="2019-12-09T16:42:15.754" v="50" actId="1076"/>
          <ac:graphicFrameMkLst>
            <pc:docMk/>
            <pc:sldMk cId="586299519" sldId="410"/>
            <ac:graphicFrameMk id="15" creationId="{99CA133A-E495-4FF3-95CB-2EAE29C451D8}"/>
          </ac:graphicFrameMkLst>
        </pc:graphicFrameChg>
        <pc:picChg chg="mod">
          <ac:chgData name="Harrison, Christopher" userId="6d901b9d-682c-4f4b-b6c0-188230e03e4f" providerId="ADAL" clId="{908BCEAA-5D01-4904-BFB3-89C3CC2A0628}" dt="2019-12-09T16:42:18.536" v="51" actId="1076"/>
          <ac:picMkLst>
            <pc:docMk/>
            <pc:sldMk cId="586299519" sldId="410"/>
            <ac:picMk id="6" creationId="{00000000-0000-0000-0000-000000000000}"/>
          </ac:picMkLst>
        </pc:picChg>
        <pc:picChg chg="mod">
          <ac:chgData name="Harrison, Christopher" userId="6d901b9d-682c-4f4b-b6c0-188230e03e4f" providerId="ADAL" clId="{908BCEAA-5D01-4904-BFB3-89C3CC2A0628}" dt="2019-12-09T16:42:31.153" v="53" actId="2085"/>
          <ac:picMkLst>
            <pc:docMk/>
            <pc:sldMk cId="586299519" sldId="410"/>
            <ac:picMk id="7" creationId="{00000000-0000-0000-0000-000000000000}"/>
          </ac:picMkLst>
        </pc:picChg>
        <pc:picChg chg="mod">
          <ac:chgData name="Harrison, Christopher" userId="6d901b9d-682c-4f4b-b6c0-188230e03e4f" providerId="ADAL" clId="{908BCEAA-5D01-4904-BFB3-89C3CC2A0628}" dt="2019-12-09T16:44:06.135" v="68" actId="1076"/>
          <ac:picMkLst>
            <pc:docMk/>
            <pc:sldMk cId="586299519" sldId="410"/>
            <ac:picMk id="8" creationId="{00000000-0000-0000-0000-000000000000}"/>
          </ac:picMkLst>
        </pc:picChg>
        <pc:picChg chg="mod">
          <ac:chgData name="Harrison, Christopher" userId="6d901b9d-682c-4f4b-b6c0-188230e03e4f" providerId="ADAL" clId="{908BCEAA-5D01-4904-BFB3-89C3CC2A0628}" dt="2019-12-09T16:44:19.851" v="80" actId="2085"/>
          <ac:picMkLst>
            <pc:docMk/>
            <pc:sldMk cId="586299519" sldId="410"/>
            <ac:picMk id="9" creationId="{00000000-0000-0000-0000-000000000000}"/>
          </ac:picMkLst>
        </pc:picChg>
        <pc:picChg chg="mod">
          <ac:chgData name="Harrison, Christopher" userId="6d901b9d-682c-4f4b-b6c0-188230e03e4f" providerId="ADAL" clId="{908BCEAA-5D01-4904-BFB3-89C3CC2A0628}" dt="2019-12-09T16:43:51.172" v="64" actId="1076"/>
          <ac:picMkLst>
            <pc:docMk/>
            <pc:sldMk cId="586299519" sldId="410"/>
            <ac:picMk id="12" creationId="{00000000-0000-0000-0000-000000000000}"/>
          </ac:picMkLst>
        </pc:picChg>
        <pc:picChg chg="add mod">
          <ac:chgData name="Harrison, Christopher" userId="6d901b9d-682c-4f4b-b6c0-188230e03e4f" providerId="ADAL" clId="{908BCEAA-5D01-4904-BFB3-89C3CC2A0628}" dt="2019-12-09T16:40:16.055" v="28" actId="1076"/>
          <ac:picMkLst>
            <pc:docMk/>
            <pc:sldMk cId="586299519" sldId="410"/>
            <ac:picMk id="13" creationId="{60396822-7B7F-49E7-B947-5B3542158A45}"/>
          </ac:picMkLst>
        </pc:picChg>
        <pc:picChg chg="add mod">
          <ac:chgData name="Harrison, Christopher" userId="6d901b9d-682c-4f4b-b6c0-188230e03e4f" providerId="ADAL" clId="{908BCEAA-5D01-4904-BFB3-89C3CC2A0628}" dt="2019-12-09T16:44:15.889" v="79" actId="1076"/>
          <ac:picMkLst>
            <pc:docMk/>
            <pc:sldMk cId="586299519" sldId="410"/>
            <ac:picMk id="16" creationId="{A32BC0C7-42BB-4ABE-870E-9F1022FC5E6B}"/>
          </ac:picMkLst>
        </pc:picChg>
      </pc:sldChg>
      <pc:sldChg chg="modSp">
        <pc:chgData name="Harrison, Christopher" userId="6d901b9d-682c-4f4b-b6c0-188230e03e4f" providerId="ADAL" clId="{908BCEAA-5D01-4904-BFB3-89C3CC2A0628}" dt="2019-12-10T08:15:47.072" v="90" actId="20577"/>
        <pc:sldMkLst>
          <pc:docMk/>
          <pc:sldMk cId="3635541262" sldId="419"/>
        </pc:sldMkLst>
        <pc:spChg chg="mod">
          <ac:chgData name="Harrison, Christopher" userId="6d901b9d-682c-4f4b-b6c0-188230e03e4f" providerId="ADAL" clId="{908BCEAA-5D01-4904-BFB3-89C3CC2A0628}" dt="2019-12-10T08:15:47.072" v="90" actId="20577"/>
          <ac:spMkLst>
            <pc:docMk/>
            <pc:sldMk cId="3635541262" sldId="419"/>
            <ac:spMk id="13" creationId="{7C9DB290-6CA6-447D-8453-BBC31F3CF879}"/>
          </ac:spMkLst>
        </pc:spChg>
      </pc:sldChg>
      <pc:sldChg chg="addSp modSp modAnim">
        <pc:chgData name="Harrison, Christopher" userId="6d901b9d-682c-4f4b-b6c0-188230e03e4f" providerId="ADAL" clId="{908BCEAA-5D01-4904-BFB3-89C3CC2A0628}" dt="2019-12-09T16:43:29.980" v="58" actId="1076"/>
        <pc:sldMkLst>
          <pc:docMk/>
          <pc:sldMk cId="353543210" sldId="423"/>
        </pc:sldMkLst>
        <pc:picChg chg="add mod">
          <ac:chgData name="Harrison, Christopher" userId="6d901b9d-682c-4f4b-b6c0-188230e03e4f" providerId="ADAL" clId="{908BCEAA-5D01-4904-BFB3-89C3CC2A0628}" dt="2019-12-09T16:43:29.980" v="58" actId="1076"/>
          <ac:picMkLst>
            <pc:docMk/>
            <pc:sldMk cId="353543210" sldId="423"/>
            <ac:picMk id="11" creationId="{95206D24-825C-4DC3-B7FA-D0A206B3F5CE}"/>
          </ac:picMkLst>
        </pc:picChg>
      </pc:sldChg>
    </pc:docChg>
  </pc:docChgLst>
  <pc:docChgLst>
    <pc:chgData name="Harrison, Christopher" userId="6d901b9d-682c-4f4b-b6c0-188230e03e4f" providerId="ADAL" clId="{E27C5A53-6B72-4F0F-AD6C-B47D347569CA}"/>
    <pc:docChg chg="undo custSel addSld modSld">
      <pc:chgData name="Harrison, Christopher" userId="6d901b9d-682c-4f4b-b6c0-188230e03e4f" providerId="ADAL" clId="{E27C5A53-6B72-4F0F-AD6C-B47D347569CA}" dt="2019-12-09T07:41:19.103" v="1130" actId="1038"/>
      <pc:docMkLst>
        <pc:docMk/>
      </pc:docMkLst>
      <pc:sldChg chg="modSp">
        <pc:chgData name="Harrison, Christopher" userId="6d901b9d-682c-4f4b-b6c0-188230e03e4f" providerId="ADAL" clId="{E27C5A53-6B72-4F0F-AD6C-B47D347569CA}" dt="2019-12-09T07:14:38.338" v="527" actId="20577"/>
        <pc:sldMkLst>
          <pc:docMk/>
          <pc:sldMk cId="3103574720" sldId="407"/>
        </pc:sldMkLst>
        <pc:spChg chg="mod">
          <ac:chgData name="Harrison, Christopher" userId="6d901b9d-682c-4f4b-b6c0-188230e03e4f" providerId="ADAL" clId="{E27C5A53-6B72-4F0F-AD6C-B47D347569CA}" dt="2019-12-09T07:14:38.338" v="527" actId="20577"/>
          <ac:spMkLst>
            <pc:docMk/>
            <pc:sldMk cId="3103574720" sldId="407"/>
            <ac:spMk id="3" creationId="{00000000-0000-0000-0000-000000000000}"/>
          </ac:spMkLst>
        </pc:spChg>
      </pc:sldChg>
      <pc:sldChg chg="addSp delSp modSp">
        <pc:chgData name="Harrison, Christopher" userId="6d901b9d-682c-4f4b-b6c0-188230e03e4f" providerId="ADAL" clId="{E27C5A53-6B72-4F0F-AD6C-B47D347569CA}" dt="2019-12-09T07:18:31.151" v="550"/>
        <pc:sldMkLst>
          <pc:docMk/>
          <pc:sldMk cId="1450519295" sldId="408"/>
        </pc:sldMkLst>
        <pc:picChg chg="add del mod">
          <ac:chgData name="Harrison, Christopher" userId="6d901b9d-682c-4f4b-b6c0-188230e03e4f" providerId="ADAL" clId="{E27C5A53-6B72-4F0F-AD6C-B47D347569CA}" dt="2019-12-09T07:18:31.151" v="550"/>
          <ac:picMkLst>
            <pc:docMk/>
            <pc:sldMk cId="1450519295" sldId="408"/>
            <ac:picMk id="5" creationId="{9E1A0078-FECD-4EE9-9E5D-BB9B5EA7E37C}"/>
          </ac:picMkLst>
        </pc:picChg>
        <pc:picChg chg="mod modCrop">
          <ac:chgData name="Harrison, Christopher" userId="6d901b9d-682c-4f4b-b6c0-188230e03e4f" providerId="ADAL" clId="{E27C5A53-6B72-4F0F-AD6C-B47D347569CA}" dt="2019-12-09T07:18:07.471" v="545" actId="1036"/>
          <ac:picMkLst>
            <pc:docMk/>
            <pc:sldMk cId="1450519295" sldId="408"/>
            <ac:picMk id="6" creationId="{00000000-0000-0000-0000-000000000000}"/>
          </ac:picMkLst>
        </pc:picChg>
      </pc:sldChg>
      <pc:sldChg chg="addSp delSp modSp mod">
        <pc:chgData name="Harrison, Christopher" userId="6d901b9d-682c-4f4b-b6c0-188230e03e4f" providerId="ADAL" clId="{E27C5A53-6B72-4F0F-AD6C-B47D347569CA}" dt="2019-12-09T07:41:19.103" v="1130" actId="1038"/>
        <pc:sldMkLst>
          <pc:docMk/>
          <pc:sldMk cId="1260272558" sldId="409"/>
        </pc:sldMkLst>
        <pc:spChg chg="add del mod">
          <ac:chgData name="Harrison, Christopher" userId="6d901b9d-682c-4f4b-b6c0-188230e03e4f" providerId="ADAL" clId="{E27C5A53-6B72-4F0F-AD6C-B47D347569CA}" dt="2019-12-09T07:29:04.527" v="880" actId="478"/>
          <ac:spMkLst>
            <pc:docMk/>
            <pc:sldMk cId="1260272558" sldId="409"/>
            <ac:spMk id="7" creationId="{0E159CA8-F555-4A1F-A935-5AD9EB1EB05E}"/>
          </ac:spMkLst>
        </pc:spChg>
        <pc:spChg chg="add mod">
          <ac:chgData name="Harrison, Christopher" userId="6d901b9d-682c-4f4b-b6c0-188230e03e4f" providerId="ADAL" clId="{E27C5A53-6B72-4F0F-AD6C-B47D347569CA}" dt="2019-12-09T07:41:19.103" v="1130" actId="1038"/>
          <ac:spMkLst>
            <pc:docMk/>
            <pc:sldMk cId="1260272558" sldId="409"/>
            <ac:spMk id="16" creationId="{00000000-0000-0000-0000-000000000000}"/>
          </ac:spMkLst>
        </pc:spChg>
        <pc:spChg chg="add mod">
          <ac:chgData name="Harrison, Christopher" userId="6d901b9d-682c-4f4b-b6c0-188230e03e4f" providerId="ADAL" clId="{E27C5A53-6B72-4F0F-AD6C-B47D347569CA}" dt="2019-12-09T07:40:53.962" v="1100" actId="1036"/>
          <ac:spMkLst>
            <pc:docMk/>
            <pc:sldMk cId="1260272558" sldId="409"/>
            <ac:spMk id="17" creationId="{00000000-0000-0000-0000-000000000000}"/>
          </ac:spMkLst>
        </pc:spChg>
        <pc:spChg chg="add del mod">
          <ac:chgData name="Harrison, Christopher" userId="6d901b9d-682c-4f4b-b6c0-188230e03e4f" providerId="ADAL" clId="{E27C5A53-6B72-4F0F-AD6C-B47D347569CA}" dt="2019-12-09T07:24:56.536" v="813" actId="478"/>
          <ac:spMkLst>
            <pc:docMk/>
            <pc:sldMk cId="1260272558" sldId="409"/>
            <ac:spMk id="20" creationId="{EE3F7903-F451-4FC7-B3D4-D455410E2239}"/>
          </ac:spMkLst>
        </pc:spChg>
        <pc:spChg chg="add mod">
          <ac:chgData name="Harrison, Christopher" userId="6d901b9d-682c-4f4b-b6c0-188230e03e4f" providerId="ADAL" clId="{E27C5A53-6B72-4F0F-AD6C-B47D347569CA}" dt="2019-12-09T07:26:16.133" v="867" actId="20577"/>
          <ac:spMkLst>
            <pc:docMk/>
            <pc:sldMk cId="1260272558" sldId="409"/>
            <ac:spMk id="21" creationId="{CFDBD10B-31CF-4B2D-9080-79499721546F}"/>
          </ac:spMkLst>
        </pc:spChg>
        <pc:spChg chg="add mod">
          <ac:chgData name="Harrison, Christopher" userId="6d901b9d-682c-4f4b-b6c0-188230e03e4f" providerId="ADAL" clId="{E27C5A53-6B72-4F0F-AD6C-B47D347569CA}" dt="2019-12-09T07:37:31.081" v="943" actId="164"/>
          <ac:spMkLst>
            <pc:docMk/>
            <pc:sldMk cId="1260272558" sldId="409"/>
            <ac:spMk id="23" creationId="{661F62A4-F2F7-455D-821D-98018D73F080}"/>
          </ac:spMkLst>
        </pc:spChg>
        <pc:spChg chg="add mod">
          <ac:chgData name="Harrison, Christopher" userId="6d901b9d-682c-4f4b-b6c0-188230e03e4f" providerId="ADAL" clId="{E27C5A53-6B72-4F0F-AD6C-B47D347569CA}" dt="2019-12-09T07:37:31.081" v="943" actId="164"/>
          <ac:spMkLst>
            <pc:docMk/>
            <pc:sldMk cId="1260272558" sldId="409"/>
            <ac:spMk id="27" creationId="{A7D53F95-346A-4E18-8F25-E9D135784BF9}"/>
          </ac:spMkLst>
        </pc:spChg>
        <pc:spChg chg="add mod">
          <ac:chgData name="Harrison, Christopher" userId="6d901b9d-682c-4f4b-b6c0-188230e03e4f" providerId="ADAL" clId="{E27C5A53-6B72-4F0F-AD6C-B47D347569CA}" dt="2019-12-09T07:38:56.180" v="1024" actId="1037"/>
          <ac:spMkLst>
            <pc:docMk/>
            <pc:sldMk cId="1260272558" sldId="409"/>
            <ac:spMk id="29" creationId="{D6580168-4222-48E4-9EFF-237E2B6F527A}"/>
          </ac:spMkLst>
        </pc:spChg>
        <pc:spChg chg="add mod ord">
          <ac:chgData name="Harrison, Christopher" userId="6d901b9d-682c-4f4b-b6c0-188230e03e4f" providerId="ADAL" clId="{E27C5A53-6B72-4F0F-AD6C-B47D347569CA}" dt="2019-12-09T07:39:26.714" v="1028" actId="167"/>
          <ac:spMkLst>
            <pc:docMk/>
            <pc:sldMk cId="1260272558" sldId="409"/>
            <ac:spMk id="30" creationId="{E2279935-35E4-4E5D-803A-F3FE519FBEF8}"/>
          </ac:spMkLst>
        </pc:spChg>
        <pc:spChg chg="add mod">
          <ac:chgData name="Harrison, Christopher" userId="6d901b9d-682c-4f4b-b6c0-188230e03e4f" providerId="ADAL" clId="{E27C5A53-6B72-4F0F-AD6C-B47D347569CA}" dt="2019-12-09T07:41:12.985" v="1115" actId="1038"/>
          <ac:spMkLst>
            <pc:docMk/>
            <pc:sldMk cId="1260272558" sldId="409"/>
            <ac:spMk id="35" creationId="{9F5B2486-6EB8-4C09-96F5-01F5F2B08994}"/>
          </ac:spMkLst>
        </pc:spChg>
        <pc:grpChg chg="add mod">
          <ac:chgData name="Harrison, Christopher" userId="6d901b9d-682c-4f4b-b6c0-188230e03e4f" providerId="ADAL" clId="{E27C5A53-6B72-4F0F-AD6C-B47D347569CA}" dt="2019-12-09T07:37:52.955" v="948" actId="1076"/>
          <ac:grpSpMkLst>
            <pc:docMk/>
            <pc:sldMk cId="1260272558" sldId="409"/>
            <ac:grpSpMk id="28" creationId="{4E371090-CD34-4E58-8260-9077065C545E}"/>
          </ac:grpSpMkLst>
        </pc:grpChg>
        <pc:graphicFrameChg chg="add del mod replId">
          <ac:chgData name="Harrison, Christopher" userId="6d901b9d-682c-4f4b-b6c0-188230e03e4f" providerId="ADAL" clId="{E27C5A53-6B72-4F0F-AD6C-B47D347569CA}" dt="2019-12-09T07:24:49.459" v="811"/>
          <ac:graphicFrameMkLst>
            <pc:docMk/>
            <pc:sldMk cId="1260272558" sldId="409"/>
            <ac:graphicFrameMk id="3" creationId="{EE3F7903-F451-4FC7-B3D4-D455410E2239}"/>
          </ac:graphicFrameMkLst>
        </pc:graphicFrameChg>
        <pc:graphicFrameChg chg="del">
          <ac:chgData name="Harrison, Christopher" userId="6d901b9d-682c-4f4b-b6c0-188230e03e4f" providerId="ADAL" clId="{E27C5A53-6B72-4F0F-AD6C-B47D347569CA}" dt="2019-12-09T07:22:39.309" v="802"/>
          <ac:graphicFrameMkLst>
            <pc:docMk/>
            <pc:sldMk cId="1260272558" sldId="409"/>
            <ac:graphicFrameMk id="8" creationId="{00000000-0000-0000-0000-000000000000}"/>
          </ac:graphicFrameMkLst>
        </pc:graphicFrameChg>
        <pc:graphicFrameChg chg="del">
          <ac:chgData name="Harrison, Christopher" userId="6d901b9d-682c-4f4b-b6c0-188230e03e4f" providerId="ADAL" clId="{E27C5A53-6B72-4F0F-AD6C-B47D347569CA}" dt="2019-12-09T07:25:34.634" v="814" actId="478"/>
          <ac:graphicFrameMkLst>
            <pc:docMk/>
            <pc:sldMk cId="1260272558" sldId="409"/>
            <ac:graphicFrameMk id="9" creationId="{00000000-0000-0000-0000-000000000000}"/>
          </ac:graphicFrameMkLst>
        </pc:graphicFrameChg>
        <pc:graphicFrameChg chg="add mod">
          <ac:chgData name="Harrison, Christopher" userId="6d901b9d-682c-4f4b-b6c0-188230e03e4f" providerId="ADAL" clId="{E27C5A53-6B72-4F0F-AD6C-B47D347569CA}" dt="2019-12-09T07:37:31.081" v="943" actId="164"/>
          <ac:graphicFrameMkLst>
            <pc:docMk/>
            <pc:sldMk cId="1260272558" sldId="409"/>
            <ac:graphicFrameMk id="12" creationId="{78042C3E-A1C5-4CA6-ABB2-A0A6036A3E3A}"/>
          </ac:graphicFrameMkLst>
        </pc:graphicFrameChg>
        <pc:graphicFrameChg chg="add del mod">
          <ac:chgData name="Harrison, Christopher" userId="6d901b9d-682c-4f4b-b6c0-188230e03e4f" providerId="ADAL" clId="{E27C5A53-6B72-4F0F-AD6C-B47D347569CA}" dt="2019-12-09T07:37:47.284" v="947" actId="478"/>
          <ac:graphicFrameMkLst>
            <pc:docMk/>
            <pc:sldMk cId="1260272558" sldId="409"/>
            <ac:graphicFrameMk id="24" creationId="{735310C2-5DA4-43E2-A479-D137213E3A1A}"/>
          </ac:graphicFrameMkLst>
        </pc:graphicFrameChg>
        <pc:graphicFrameChg chg="add del mod replId">
          <ac:chgData name="Harrison, Christopher" userId="6d901b9d-682c-4f4b-b6c0-188230e03e4f" providerId="ADAL" clId="{E27C5A53-6B72-4F0F-AD6C-B47D347569CA}" dt="2019-12-09T07:35:59.414" v="906"/>
          <ac:graphicFrameMkLst>
            <pc:docMk/>
            <pc:sldMk cId="1260272558" sldId="409"/>
            <ac:graphicFrameMk id="25" creationId="{661F62A4-F2F7-455D-821D-98018D73F080}"/>
          </ac:graphicFrameMkLst>
        </pc:graphicFrameChg>
        <pc:graphicFrameChg chg="del mod ord replId">
          <ac:chgData name="Harrison, Christopher" userId="6d901b9d-682c-4f4b-b6c0-188230e03e4f" providerId="ADAL" clId="{E27C5A53-6B72-4F0F-AD6C-B47D347569CA}" dt="2019-12-09T07:39:38.474" v="1030"/>
          <ac:graphicFrameMkLst>
            <pc:docMk/>
            <pc:sldMk cId="1260272558" sldId="409"/>
            <ac:graphicFrameMk id="31" creationId="{00000000-0000-0000-0000-000000000000}"/>
          </ac:graphicFrameMkLst>
        </pc:graphicFrameChg>
        <pc:graphicFrameChg chg="del mod replId">
          <ac:chgData name="Harrison, Christopher" userId="6d901b9d-682c-4f4b-b6c0-188230e03e4f" providerId="ADAL" clId="{E27C5A53-6B72-4F0F-AD6C-B47D347569CA}" dt="2019-12-09T07:39:57.712" v="1049"/>
          <ac:graphicFrameMkLst>
            <pc:docMk/>
            <pc:sldMk cId="1260272558" sldId="409"/>
            <ac:graphicFrameMk id="33" creationId="{00000000-0000-0000-0000-000000000000}"/>
          </ac:graphicFrameMkLst>
        </pc:graphicFrameChg>
        <pc:graphicFrameChg chg="add del mod replId">
          <ac:chgData name="Harrison, Christopher" userId="6d901b9d-682c-4f4b-b6c0-188230e03e4f" providerId="ADAL" clId="{E27C5A53-6B72-4F0F-AD6C-B47D347569CA}" dt="2019-12-09T07:40:29.658" v="1083"/>
          <ac:graphicFrameMkLst>
            <pc:docMk/>
            <pc:sldMk cId="1260272558" sldId="409"/>
            <ac:graphicFrameMk id="36" creationId="{9F5B2486-6EB8-4C09-96F5-01F5F2B08994}"/>
          </ac:graphicFrameMkLst>
        </pc:graphicFrameChg>
        <pc:picChg chg="del">
          <ac:chgData name="Harrison, Christopher" userId="6d901b9d-682c-4f4b-b6c0-188230e03e4f" providerId="ADAL" clId="{E27C5A53-6B72-4F0F-AD6C-B47D347569CA}" dt="2019-12-09T07:18:14.343" v="546"/>
          <ac:picMkLst>
            <pc:docMk/>
            <pc:sldMk cId="1260272558" sldId="409"/>
            <ac:picMk id="5" creationId="{00000000-0000-0000-0000-000000000000}"/>
          </ac:picMkLst>
        </pc:picChg>
        <pc:picChg chg="mod">
          <ac:chgData name="Harrison, Christopher" userId="6d901b9d-682c-4f4b-b6c0-188230e03e4f" providerId="ADAL" clId="{E27C5A53-6B72-4F0F-AD6C-B47D347569CA}" dt="2019-12-09T07:26:30.118" v="869" actId="2085"/>
          <ac:picMkLst>
            <pc:docMk/>
            <pc:sldMk cId="1260272558" sldId="409"/>
            <ac:picMk id="13" creationId="{00000000-0000-0000-0000-000000000000}"/>
          </ac:picMkLst>
        </pc:picChg>
        <pc:picChg chg="add del">
          <ac:chgData name="Harrison, Christopher" userId="6d901b9d-682c-4f4b-b6c0-188230e03e4f" providerId="ADAL" clId="{E27C5A53-6B72-4F0F-AD6C-B47D347569CA}" dt="2019-12-09T07:18:48.232" v="561"/>
          <ac:picMkLst>
            <pc:docMk/>
            <pc:sldMk cId="1260272558" sldId="409"/>
            <ac:picMk id="15" creationId="{7CD7D93C-F2AD-4962-B715-A529E6C5D3AC}"/>
          </ac:picMkLst>
        </pc:picChg>
        <pc:picChg chg="add del mod modCrop">
          <ac:chgData name="Harrison, Christopher" userId="6d901b9d-682c-4f4b-b6c0-188230e03e4f" providerId="ADAL" clId="{E27C5A53-6B72-4F0F-AD6C-B47D347569CA}" dt="2019-12-09T07:28:00.759" v="877"/>
          <ac:picMkLst>
            <pc:docMk/>
            <pc:sldMk cId="1260272558" sldId="409"/>
            <ac:picMk id="22" creationId="{4190B8B2-FA9A-43B7-98A1-272B738A32DA}"/>
          </ac:picMkLst>
        </pc:picChg>
      </pc:sldChg>
      <pc:sldChg chg="addSp modSp">
        <pc:chgData name="Harrison, Christopher" userId="6d901b9d-682c-4f4b-b6c0-188230e03e4f" providerId="ADAL" clId="{E27C5A53-6B72-4F0F-AD6C-B47D347569CA}" dt="2019-12-09T07:04:38.195" v="283" actId="14100"/>
        <pc:sldMkLst>
          <pc:docMk/>
          <pc:sldMk cId="2856331809" sldId="418"/>
        </pc:sldMkLst>
        <pc:spChg chg="mod">
          <ac:chgData name="Harrison, Christopher" userId="6d901b9d-682c-4f4b-b6c0-188230e03e4f" providerId="ADAL" clId="{E27C5A53-6B72-4F0F-AD6C-B47D347569CA}" dt="2019-12-09T07:04:20.302" v="281" actId="20577"/>
          <ac:spMkLst>
            <pc:docMk/>
            <pc:sldMk cId="2856331809" sldId="418"/>
            <ac:spMk id="3" creationId="{00000000-0000-0000-0000-000000000000}"/>
          </ac:spMkLst>
        </pc:spChg>
        <pc:picChg chg="add mod">
          <ac:chgData name="Harrison, Christopher" userId="6d901b9d-682c-4f4b-b6c0-188230e03e4f" providerId="ADAL" clId="{E27C5A53-6B72-4F0F-AD6C-B47D347569CA}" dt="2019-12-09T07:02:49.318" v="253" actId="1036"/>
          <ac:picMkLst>
            <pc:docMk/>
            <pc:sldMk cId="2856331809" sldId="418"/>
            <ac:picMk id="5" creationId="{75DC64B8-DF43-4C52-B0FA-8C88312F5E5C}"/>
          </ac:picMkLst>
        </pc:picChg>
        <pc:picChg chg="add mod">
          <ac:chgData name="Harrison, Christopher" userId="6d901b9d-682c-4f4b-b6c0-188230e03e4f" providerId="ADAL" clId="{E27C5A53-6B72-4F0F-AD6C-B47D347569CA}" dt="2019-12-09T07:04:38.195" v="283" actId="14100"/>
          <ac:picMkLst>
            <pc:docMk/>
            <pc:sldMk cId="2856331809" sldId="418"/>
            <ac:picMk id="6" creationId="{41368A47-74E4-4791-B05D-C3842CB681F2}"/>
          </ac:picMkLst>
        </pc:picChg>
        <pc:picChg chg="add mod">
          <ac:chgData name="Harrison, Christopher" userId="6d901b9d-682c-4f4b-b6c0-188230e03e4f" providerId="ADAL" clId="{E27C5A53-6B72-4F0F-AD6C-B47D347569CA}" dt="2019-12-09T07:03:03.600" v="272" actId="1036"/>
          <ac:picMkLst>
            <pc:docMk/>
            <pc:sldMk cId="2856331809" sldId="418"/>
            <ac:picMk id="7" creationId="{B2C54495-98A8-4946-BB29-A83E2F2FD0D5}"/>
          </ac:picMkLst>
        </pc:picChg>
      </pc:sldChg>
      <pc:sldChg chg="addSp delSp modSp modAnim">
        <pc:chgData name="Harrison, Christopher" userId="6d901b9d-682c-4f4b-b6c0-188230e03e4f" providerId="ADAL" clId="{E27C5A53-6B72-4F0F-AD6C-B47D347569CA}" dt="2019-12-09T07:08:58.552" v="401"/>
        <pc:sldMkLst>
          <pc:docMk/>
          <pc:sldMk cId="3635541262" sldId="419"/>
        </pc:sldMkLst>
        <pc:spChg chg="del mod">
          <ac:chgData name="Harrison, Christopher" userId="6d901b9d-682c-4f4b-b6c0-188230e03e4f" providerId="ADAL" clId="{E27C5A53-6B72-4F0F-AD6C-B47D347569CA}" dt="2019-12-09T07:05:55.287" v="301" actId="478"/>
          <ac:spMkLst>
            <pc:docMk/>
            <pc:sldMk cId="3635541262" sldId="419"/>
            <ac:spMk id="3" creationId="{00000000-0000-0000-0000-000000000000}"/>
          </ac:spMkLst>
        </pc:spChg>
        <pc:spChg chg="add mod">
          <ac:chgData name="Harrison, Christopher" userId="6d901b9d-682c-4f4b-b6c0-188230e03e4f" providerId="ADAL" clId="{E27C5A53-6B72-4F0F-AD6C-B47D347569CA}" dt="2019-12-09T07:07:03.434" v="319" actId="14100"/>
          <ac:spMkLst>
            <pc:docMk/>
            <pc:sldMk cId="3635541262" sldId="419"/>
            <ac:spMk id="13" creationId="{7C9DB290-6CA6-447D-8453-BBC31F3CF879}"/>
          </ac:spMkLst>
        </pc:spChg>
        <pc:spChg chg="add del mod">
          <ac:chgData name="Harrison, Christopher" userId="6d901b9d-682c-4f4b-b6c0-188230e03e4f" providerId="ADAL" clId="{E27C5A53-6B72-4F0F-AD6C-B47D347569CA}" dt="2019-12-09T07:05:58.271" v="302" actId="478"/>
          <ac:spMkLst>
            <pc:docMk/>
            <pc:sldMk cId="3635541262" sldId="419"/>
            <ac:spMk id="15" creationId="{743CEE29-908F-4413-80EA-255D658EFDD9}"/>
          </ac:spMkLst>
        </pc:spChg>
        <pc:spChg chg="add mod">
          <ac:chgData name="Harrison, Christopher" userId="6d901b9d-682c-4f4b-b6c0-188230e03e4f" providerId="ADAL" clId="{E27C5A53-6B72-4F0F-AD6C-B47D347569CA}" dt="2019-12-09T07:08:23.207" v="381" actId="164"/>
          <ac:spMkLst>
            <pc:docMk/>
            <pc:sldMk cId="3635541262" sldId="419"/>
            <ac:spMk id="16" creationId="{C5A868E5-99A0-424B-9C6B-61190E3EC3AC}"/>
          </ac:spMkLst>
        </pc:spChg>
        <pc:spChg chg="add mod">
          <ac:chgData name="Harrison, Christopher" userId="6d901b9d-682c-4f4b-b6c0-188230e03e4f" providerId="ADAL" clId="{E27C5A53-6B72-4F0F-AD6C-B47D347569CA}" dt="2019-12-09T07:08:56.856" v="400" actId="164"/>
          <ac:spMkLst>
            <pc:docMk/>
            <pc:sldMk cId="3635541262" sldId="419"/>
            <ac:spMk id="17" creationId="{849E13EC-3404-471A-8D41-1D28A08B466A}"/>
          </ac:spMkLst>
        </pc:spChg>
        <pc:grpChg chg="add mod">
          <ac:chgData name="Harrison, Christopher" userId="6d901b9d-682c-4f4b-b6c0-188230e03e4f" providerId="ADAL" clId="{E27C5A53-6B72-4F0F-AD6C-B47D347569CA}" dt="2019-12-09T07:08:23.207" v="381" actId="164"/>
          <ac:grpSpMkLst>
            <pc:docMk/>
            <pc:sldMk cId="3635541262" sldId="419"/>
            <ac:grpSpMk id="18" creationId="{3C8E828E-AAFD-4118-9F53-11F775BCC46B}"/>
          </ac:grpSpMkLst>
        </pc:grpChg>
        <pc:grpChg chg="add mod">
          <ac:chgData name="Harrison, Christopher" userId="6d901b9d-682c-4f4b-b6c0-188230e03e4f" providerId="ADAL" clId="{E27C5A53-6B72-4F0F-AD6C-B47D347569CA}" dt="2019-12-09T07:08:56.856" v="400" actId="164"/>
          <ac:grpSpMkLst>
            <pc:docMk/>
            <pc:sldMk cId="3635541262" sldId="419"/>
            <ac:grpSpMk id="19" creationId="{6F68A024-47C9-4E9C-A394-CA326810A4F3}"/>
          </ac:grpSpMkLst>
        </pc:grpChg>
        <pc:graphicFrameChg chg="mod">
          <ac:chgData name="Harrison, Christopher" userId="6d901b9d-682c-4f4b-b6c0-188230e03e4f" providerId="ADAL" clId="{E27C5A53-6B72-4F0F-AD6C-B47D347569CA}" dt="2019-12-09T07:08:23.207" v="381" actId="164"/>
          <ac:graphicFrameMkLst>
            <pc:docMk/>
            <pc:sldMk cId="3635541262" sldId="419"/>
            <ac:graphicFrameMk id="8" creationId="{00000000-0000-0000-0000-000000000000}"/>
          </ac:graphicFrameMkLst>
        </pc:graphicFrameChg>
        <pc:graphicFrameChg chg="mod">
          <ac:chgData name="Harrison, Christopher" userId="6d901b9d-682c-4f4b-b6c0-188230e03e4f" providerId="ADAL" clId="{E27C5A53-6B72-4F0F-AD6C-B47D347569CA}" dt="2019-12-09T07:08:23.207" v="381" actId="164"/>
          <ac:graphicFrameMkLst>
            <pc:docMk/>
            <pc:sldMk cId="3635541262" sldId="419"/>
            <ac:graphicFrameMk id="9" creationId="{00000000-0000-0000-0000-000000000000}"/>
          </ac:graphicFrameMkLst>
        </pc:graphicFrameChg>
        <pc:graphicFrameChg chg="mod">
          <ac:chgData name="Harrison, Christopher" userId="6d901b9d-682c-4f4b-b6c0-188230e03e4f" providerId="ADAL" clId="{E27C5A53-6B72-4F0F-AD6C-B47D347569CA}" dt="2019-12-09T07:08:56.856" v="400" actId="164"/>
          <ac:graphicFrameMkLst>
            <pc:docMk/>
            <pc:sldMk cId="3635541262" sldId="419"/>
            <ac:graphicFrameMk id="10" creationId="{00000000-0000-0000-0000-000000000000}"/>
          </ac:graphicFrameMkLst>
        </pc:graphicFrameChg>
        <pc:graphicFrameChg chg="mod">
          <ac:chgData name="Harrison, Christopher" userId="6d901b9d-682c-4f4b-b6c0-188230e03e4f" providerId="ADAL" clId="{E27C5A53-6B72-4F0F-AD6C-B47D347569CA}" dt="2019-12-09T07:08:56.856" v="400" actId="164"/>
          <ac:graphicFrameMkLst>
            <pc:docMk/>
            <pc:sldMk cId="3635541262" sldId="419"/>
            <ac:graphicFrameMk id="11" creationId="{00000000-0000-0000-0000-000000000000}"/>
          </ac:graphicFrameMkLst>
        </pc:graphicFrameChg>
      </pc:sldChg>
      <pc:sldChg chg="modSp">
        <pc:chgData name="Harrison, Christopher" userId="6d901b9d-682c-4f4b-b6c0-188230e03e4f" providerId="ADAL" clId="{E27C5A53-6B72-4F0F-AD6C-B47D347569CA}" dt="2019-12-09T07:10:25.926" v="424" actId="20577"/>
        <pc:sldMkLst>
          <pc:docMk/>
          <pc:sldMk cId="2398002848" sldId="420"/>
        </pc:sldMkLst>
        <pc:spChg chg="mod">
          <ac:chgData name="Harrison, Christopher" userId="6d901b9d-682c-4f4b-b6c0-188230e03e4f" providerId="ADAL" clId="{E27C5A53-6B72-4F0F-AD6C-B47D347569CA}" dt="2019-12-09T07:10:21.422" v="423" actId="20577"/>
          <ac:spMkLst>
            <pc:docMk/>
            <pc:sldMk cId="2398002848" sldId="420"/>
            <ac:spMk id="2" creationId="{00000000-0000-0000-0000-000000000000}"/>
          </ac:spMkLst>
        </pc:spChg>
        <pc:spChg chg="mod">
          <ac:chgData name="Harrison, Christopher" userId="6d901b9d-682c-4f4b-b6c0-188230e03e4f" providerId="ADAL" clId="{E27C5A53-6B72-4F0F-AD6C-B47D347569CA}" dt="2019-12-09T07:10:25.926" v="424" actId="20577"/>
          <ac:spMkLst>
            <pc:docMk/>
            <pc:sldMk cId="2398002848" sldId="420"/>
            <ac:spMk id="3" creationId="{00000000-0000-0000-0000-000000000000}"/>
          </ac:spMkLst>
        </pc:spChg>
      </pc:sldChg>
      <pc:sldChg chg="addSp modSp add">
        <pc:chgData name="Harrison, Christopher" userId="6d901b9d-682c-4f4b-b6c0-188230e03e4f" providerId="ADAL" clId="{E27C5A53-6B72-4F0F-AD6C-B47D347569CA}" dt="2019-12-09T07:23:04.627" v="807" actId="1076"/>
        <pc:sldMkLst>
          <pc:docMk/>
          <pc:sldMk cId="353543210" sldId="423"/>
        </pc:sldMkLst>
        <pc:spChg chg="mod">
          <ac:chgData name="Harrison, Christopher" userId="6d901b9d-682c-4f4b-b6c0-188230e03e4f" providerId="ADAL" clId="{E27C5A53-6B72-4F0F-AD6C-B47D347569CA}" dt="2019-12-09T07:18:41.853" v="560" actId="20577"/>
          <ac:spMkLst>
            <pc:docMk/>
            <pc:sldMk cId="353543210" sldId="423"/>
            <ac:spMk id="2" creationId="{00000000-0000-0000-0000-000000000000}"/>
          </ac:spMkLst>
        </pc:spChg>
        <pc:spChg chg="add mod">
          <ac:chgData name="Harrison, Christopher" userId="6d901b9d-682c-4f4b-b6c0-188230e03e4f" providerId="ADAL" clId="{E27C5A53-6B72-4F0F-AD6C-B47D347569CA}" dt="2019-12-09T07:20:12.025" v="635" actId="1037"/>
          <ac:spMkLst>
            <pc:docMk/>
            <pc:sldMk cId="353543210" sldId="423"/>
            <ac:spMk id="7" creationId="{C86D83E1-517A-45E9-97AB-A0DE107E1727}"/>
          </ac:spMkLst>
        </pc:spChg>
        <pc:spChg chg="add mod">
          <ac:chgData name="Harrison, Christopher" userId="6d901b9d-682c-4f4b-b6c0-188230e03e4f" providerId="ADAL" clId="{E27C5A53-6B72-4F0F-AD6C-B47D347569CA}" dt="2019-12-09T07:22:03.804" v="766" actId="1035"/>
          <ac:spMkLst>
            <pc:docMk/>
            <pc:sldMk cId="353543210" sldId="423"/>
            <ac:spMk id="8" creationId="{833ED382-9039-4F86-AC8A-1A32F0672E13}"/>
          </ac:spMkLst>
        </pc:spChg>
        <pc:spChg chg="add mod">
          <ac:chgData name="Harrison, Christopher" userId="6d901b9d-682c-4f4b-b6c0-188230e03e4f" providerId="ADAL" clId="{E27C5A53-6B72-4F0F-AD6C-B47D347569CA}" dt="2019-12-09T07:22:27.489" v="801" actId="1076"/>
          <ac:spMkLst>
            <pc:docMk/>
            <pc:sldMk cId="353543210" sldId="423"/>
            <ac:spMk id="9" creationId="{94A78FAB-B182-4B35-9217-D2E0BA1274C5}"/>
          </ac:spMkLst>
        </pc:spChg>
        <pc:graphicFrameChg chg="add mod">
          <ac:chgData name="Harrison, Christopher" userId="6d901b9d-682c-4f4b-b6c0-188230e03e4f" providerId="ADAL" clId="{E27C5A53-6B72-4F0F-AD6C-B47D347569CA}" dt="2019-12-09T07:23:04.627" v="807" actId="1076"/>
          <ac:graphicFrameMkLst>
            <pc:docMk/>
            <pc:sldMk cId="353543210" sldId="423"/>
            <ac:graphicFrameMk id="10" creationId="{699AB0DF-EC38-4B38-99A9-420C783469A2}"/>
          </ac:graphicFrameMkLst>
        </pc:graphicFrameChg>
        <pc:picChg chg="add mod">
          <ac:chgData name="Harrison, Christopher" userId="6d901b9d-682c-4f4b-b6c0-188230e03e4f" providerId="ADAL" clId="{E27C5A53-6B72-4F0F-AD6C-B47D347569CA}" dt="2019-12-09T07:20:23.467" v="636" actId="2085"/>
          <ac:picMkLst>
            <pc:docMk/>
            <pc:sldMk cId="353543210" sldId="423"/>
            <ac:picMk id="5" creationId="{2145F588-A3C6-4618-9076-1FAF1A126F8D}"/>
          </ac:picMkLst>
        </pc:picChg>
        <pc:picChg chg="mod">
          <ac:chgData name="Harrison, Christopher" userId="6d901b9d-682c-4f4b-b6c0-188230e03e4f" providerId="ADAL" clId="{E27C5A53-6B72-4F0F-AD6C-B47D347569CA}" dt="2019-12-09T07:19:07.820" v="583" actId="14100"/>
          <ac:picMkLst>
            <pc:docMk/>
            <pc:sldMk cId="353543210" sldId="423"/>
            <ac:picMk id="6" creationId="{00000000-0000-0000-0000-00000000000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7-06T09:37:59.1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20 0 0,'4'0'0'0,"-1"0"0"0,477-17 0 0,-412 15 0 0,-62 2 0 0,-3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7-06T09:37:43.780"/>
    </inkml:context>
    <inkml:brush xml:id="br0">
      <inkml:brushProperty name="width" value="0.05" units="cm"/>
      <inkml:brushProperty name="height" value="0.05" units="cm"/>
      <inkml:brushProperty name="color" value="#E71224"/>
      <inkml:brushProperty name="ignorePressure" value="1"/>
    </inkml:brush>
  </inkml:definitions>
  <inkml:trace contextRef="#ctx0" brushRef="#br0">3439 120 0 0,'-1'0'0'0,"0"0"0"0,1 0 0 0,10 0 0 0,-176-5 0 0,-3005-106 0 0,3065 107 0 0,104 4 0 0,1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7-06T09:37:45.41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108 4 0 0,'2'0'0'0,"-2"0"0"0,0 0 0 0,0 0 0 0,1 0 0 0,-108-4 0 0,177 7 0 0,-136-6 0 0,59 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7-06T09:38:15.253"/>
    </inkml:context>
    <inkml:brush xml:id="br0">
      <inkml:brushProperty name="width" value="0.05" units="cm"/>
      <inkml:brushProperty name="height" value="0.05" units="cm"/>
      <inkml:brushProperty name="color" value="#E71224"/>
      <inkml:brushProperty name="ignorePressure" value="1"/>
    </inkml:brush>
  </inkml:definitions>
  <inkml:trace contextRef="#ctx0" brushRef="#br0">3448 1 0 0,'-2'0'0'0,"-756"26"0"0,-365 14 0 0,317-12 0 0,463-16 0 0,-71 2 0 0,412-14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7-06T09:39:03.4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3008 1 0 0,'5'0'0'0,"-1"0"0"0,14-1 0 0,-12 1 0 0,-11 0 0 0,-46 2 0 0,-79 3 0 0,28-2 0 0,-89 4 0 0,-2366 82 0 0,2552-89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7-06T09:39:12.460"/>
    </inkml:context>
    <inkml:brush xml:id="br0">
      <inkml:brushProperty name="width" value="0.05" units="cm"/>
      <inkml:brushProperty name="height" value="0.05" units="cm"/>
      <inkml:brushProperty name="color" value="#E71224"/>
      <inkml:brushProperty name="ignorePressure" value="1"/>
    </inkml:brush>
  </inkml:definitions>
  <inkml:trace contextRef="#ctx0" brushRef="#br0">2999 105 0 0,'11'0'0'0,"-75"-2"0"0,35 1 0 0,23 1 0 0,7 0 0 0,32 1 0 0,-25-1 0 0,87 4 0 0,-67-3 0 0,-15-1 0 0,-20 0 0 0,-22-1 0 0,23 1 0 0,-178-7 0 0,-2600-90 0 0,2727 95 0 0,55 2 0 0,-1 0 0 0,0 0 0 0,0 0 0 0,0 0 0 0,-4-1 0 0,12 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794" cy="337107"/>
          </a:xfrm>
          <a:prstGeom prst="rect">
            <a:avLst/>
          </a:prstGeom>
        </p:spPr>
        <p:txBody>
          <a:bodyPr vert="horz" lIns="188238" tIns="94119" rIns="188238" bIns="94119" rtlCol="0"/>
          <a:lstStyle>
            <a:lvl1pPr algn="l">
              <a:defRPr sz="2500"/>
            </a:lvl1pPr>
          </a:lstStyle>
          <a:p>
            <a:endParaRPr lang="en-GB" dirty="0"/>
          </a:p>
        </p:txBody>
      </p:sp>
      <p:sp>
        <p:nvSpPr>
          <p:cNvPr id="3" name="Date Placeholder 2"/>
          <p:cNvSpPr>
            <a:spLocks noGrp="1"/>
          </p:cNvSpPr>
          <p:nvPr>
            <p:ph type="dt" idx="1"/>
          </p:nvPr>
        </p:nvSpPr>
        <p:spPr>
          <a:xfrm>
            <a:off x="5592471" y="0"/>
            <a:ext cx="4276794" cy="337107"/>
          </a:xfrm>
          <a:prstGeom prst="rect">
            <a:avLst/>
          </a:prstGeom>
        </p:spPr>
        <p:txBody>
          <a:bodyPr vert="horz" lIns="188238" tIns="94119" rIns="188238" bIns="94119" rtlCol="0"/>
          <a:lstStyle>
            <a:lvl1pPr algn="r">
              <a:defRPr sz="2500"/>
            </a:lvl1pPr>
          </a:lstStyle>
          <a:p>
            <a:fld id="{9DDB8504-3135-4333-A2E5-E9F3D6A6E0DA}" type="datetimeFigureOut">
              <a:rPr lang="en-GB" smtClean="0"/>
              <a:pPr/>
              <a:t>07/07/2022</a:t>
            </a:fld>
            <a:endParaRPr lang="en-GB" dirty="0"/>
          </a:p>
        </p:txBody>
      </p:sp>
      <p:sp>
        <p:nvSpPr>
          <p:cNvPr id="4" name="Slide Image Placeholder 3"/>
          <p:cNvSpPr>
            <a:spLocks noGrp="1" noRot="1" noChangeAspect="1"/>
          </p:cNvSpPr>
          <p:nvPr>
            <p:ph type="sldImg" idx="2"/>
          </p:nvPr>
        </p:nvSpPr>
        <p:spPr>
          <a:xfrm>
            <a:off x="3422650" y="844550"/>
            <a:ext cx="3027363" cy="2273300"/>
          </a:xfrm>
          <a:prstGeom prst="rect">
            <a:avLst/>
          </a:prstGeom>
          <a:noFill/>
          <a:ln w="12700">
            <a:solidFill>
              <a:prstClr val="black"/>
            </a:solidFill>
          </a:ln>
        </p:spPr>
        <p:txBody>
          <a:bodyPr vert="horz" lIns="188238" tIns="94119" rIns="188238" bIns="94119" rtlCol="0" anchor="ctr"/>
          <a:lstStyle/>
          <a:p>
            <a:endParaRPr lang="en-GB" dirty="0"/>
          </a:p>
        </p:txBody>
      </p:sp>
      <p:sp>
        <p:nvSpPr>
          <p:cNvPr id="5" name="Notes Placeholder 4"/>
          <p:cNvSpPr>
            <a:spLocks noGrp="1"/>
          </p:cNvSpPr>
          <p:nvPr>
            <p:ph type="body" sz="quarter" idx="3"/>
          </p:nvPr>
        </p:nvSpPr>
        <p:spPr>
          <a:xfrm>
            <a:off x="985907" y="3244256"/>
            <a:ext cx="7900850" cy="2656639"/>
          </a:xfrm>
          <a:prstGeom prst="rect">
            <a:avLst/>
          </a:prstGeom>
        </p:spPr>
        <p:txBody>
          <a:bodyPr vert="horz" lIns="188238" tIns="94119" rIns="188238" bIns="941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05009"/>
            <a:ext cx="4276794" cy="337105"/>
          </a:xfrm>
          <a:prstGeom prst="rect">
            <a:avLst/>
          </a:prstGeom>
        </p:spPr>
        <p:txBody>
          <a:bodyPr vert="horz" lIns="188238" tIns="94119" rIns="188238" bIns="94119" rtlCol="0" anchor="b"/>
          <a:lstStyle>
            <a:lvl1pPr algn="l">
              <a:defRPr sz="2500"/>
            </a:lvl1pPr>
          </a:lstStyle>
          <a:p>
            <a:endParaRPr lang="en-GB" dirty="0"/>
          </a:p>
        </p:txBody>
      </p:sp>
      <p:sp>
        <p:nvSpPr>
          <p:cNvPr id="7" name="Slide Number Placeholder 6"/>
          <p:cNvSpPr>
            <a:spLocks noGrp="1"/>
          </p:cNvSpPr>
          <p:nvPr>
            <p:ph type="sldNum" sz="quarter" idx="5"/>
          </p:nvPr>
        </p:nvSpPr>
        <p:spPr>
          <a:xfrm>
            <a:off x="5592471" y="6405009"/>
            <a:ext cx="4276794" cy="337105"/>
          </a:xfrm>
          <a:prstGeom prst="rect">
            <a:avLst/>
          </a:prstGeom>
        </p:spPr>
        <p:txBody>
          <a:bodyPr vert="horz" lIns="188238" tIns="94119" rIns="188238" bIns="94119" rtlCol="0" anchor="b"/>
          <a:lstStyle>
            <a:lvl1pPr algn="r">
              <a:defRPr sz="2500"/>
            </a:lvl1pPr>
          </a:lstStyle>
          <a:p>
            <a:fld id="{74DBFC15-24CD-4910-9E46-C5576D6F865A}" type="slidenum">
              <a:rPr lang="en-GB" smtClean="0"/>
              <a:pPr/>
              <a:t>‹#›</a:t>
            </a:fld>
            <a:endParaRPr lang="en-GB" dirty="0"/>
          </a:p>
        </p:txBody>
      </p:sp>
    </p:spTree>
    <p:extLst>
      <p:ext uri="{BB962C8B-B14F-4D97-AF65-F5344CB8AC3E}">
        <p14:creationId xmlns:p14="http://schemas.microsoft.com/office/powerpoint/2010/main" val="366174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4</a:t>
            </a:fld>
            <a:endParaRPr lang="en-GB" dirty="0"/>
          </a:p>
        </p:txBody>
      </p:sp>
    </p:spTree>
    <p:extLst>
      <p:ext uri="{BB962C8B-B14F-4D97-AF65-F5344CB8AC3E}">
        <p14:creationId xmlns:p14="http://schemas.microsoft.com/office/powerpoint/2010/main" val="3071263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4610441" cy="346075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968975" y="914320"/>
            <a:ext cx="2676553" cy="764783"/>
          </a:xfrm>
        </p:spPr>
        <p:txBody>
          <a:bodyPr anchor="b">
            <a:noAutofit/>
          </a:bodyPr>
          <a:lstStyle>
            <a:lvl1pPr algn="ctr">
              <a:defRPr sz="2420">
                <a:effectLst/>
              </a:defRPr>
            </a:lvl1pPr>
          </a:lstStyle>
          <a:p>
            <a:r>
              <a:rPr lang="en-US"/>
              <a:t>Click to edit Master title style</a:t>
            </a:r>
            <a:endParaRPr lang="en-US" dirty="0"/>
          </a:p>
        </p:txBody>
      </p:sp>
      <p:sp>
        <p:nvSpPr>
          <p:cNvPr id="3" name="Subtitle 2"/>
          <p:cNvSpPr>
            <a:spLocks noGrp="1"/>
          </p:cNvSpPr>
          <p:nvPr>
            <p:ph type="subTitle" idx="1"/>
          </p:nvPr>
        </p:nvSpPr>
        <p:spPr>
          <a:xfrm>
            <a:off x="968975" y="1815822"/>
            <a:ext cx="2676553" cy="695204"/>
          </a:xfrm>
        </p:spPr>
        <p:txBody>
          <a:bodyPr anchor="t">
            <a:normAutofit/>
          </a:bodyPr>
          <a:lstStyle>
            <a:lvl1pPr marL="0" indent="0" algn="ctr">
              <a:buNone/>
              <a:defRPr sz="1008">
                <a:solidFill>
                  <a:schemeClr val="tx1"/>
                </a:solidFill>
              </a:defRPr>
            </a:lvl1pPr>
            <a:lvl2pPr marL="230520" indent="0" algn="ctr">
              <a:buNone/>
              <a:defRPr>
                <a:solidFill>
                  <a:schemeClr val="tx1">
                    <a:tint val="75000"/>
                  </a:schemeClr>
                </a:solidFill>
              </a:defRPr>
            </a:lvl2pPr>
            <a:lvl3pPr marL="461040" indent="0" algn="ctr">
              <a:buNone/>
              <a:defRPr>
                <a:solidFill>
                  <a:schemeClr val="tx1">
                    <a:tint val="75000"/>
                  </a:schemeClr>
                </a:solidFill>
              </a:defRPr>
            </a:lvl3pPr>
            <a:lvl4pPr marL="691561" indent="0" algn="ctr">
              <a:buNone/>
              <a:defRPr>
                <a:solidFill>
                  <a:schemeClr val="tx1">
                    <a:tint val="75000"/>
                  </a:schemeClr>
                </a:solidFill>
              </a:defRPr>
            </a:lvl4pPr>
            <a:lvl5pPr marL="922081" indent="0" algn="ctr">
              <a:buNone/>
              <a:defRPr>
                <a:solidFill>
                  <a:schemeClr val="tx1">
                    <a:tint val="75000"/>
                  </a:schemeClr>
                </a:solidFill>
              </a:defRPr>
            </a:lvl5pPr>
            <a:lvl6pPr marL="1152601" indent="0" algn="ctr">
              <a:buNone/>
              <a:defRPr>
                <a:solidFill>
                  <a:schemeClr val="tx1">
                    <a:tint val="75000"/>
                  </a:schemeClr>
                </a:solidFill>
              </a:defRPr>
            </a:lvl6pPr>
            <a:lvl7pPr marL="1383121" indent="0" algn="ctr">
              <a:buNone/>
              <a:defRPr>
                <a:solidFill>
                  <a:schemeClr val="tx1">
                    <a:tint val="75000"/>
                  </a:schemeClr>
                </a:solidFill>
              </a:defRPr>
            </a:lvl7pPr>
            <a:lvl8pPr marL="1613642" indent="0" algn="ctr">
              <a:buNone/>
              <a:defRPr>
                <a:solidFill>
                  <a:schemeClr val="tx1">
                    <a:tint val="75000"/>
                  </a:schemeClr>
                </a:solidFill>
              </a:defRPr>
            </a:lvl8pPr>
            <a:lvl9pPr marL="18441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057981" y="2550702"/>
            <a:ext cx="339443" cy="140994"/>
          </a:xfrm>
        </p:spPr>
        <p:txBody>
          <a:bodyPr/>
          <a:lstStyle/>
          <a:p>
            <a:fld id="{7A8B9290-4F1B-46A2-9499-1F5E575ACE22}" type="datetime1">
              <a:rPr lang="en-US" smtClean="0"/>
              <a:pPr/>
              <a:t>7/7/2022</a:t>
            </a:fld>
            <a:endParaRPr lang="en-US" dirty="0"/>
          </a:p>
        </p:txBody>
      </p:sp>
      <p:sp>
        <p:nvSpPr>
          <p:cNvPr id="5" name="Footer Placeholder 4"/>
          <p:cNvSpPr>
            <a:spLocks noGrp="1"/>
          </p:cNvSpPr>
          <p:nvPr>
            <p:ph type="ftr" sz="quarter" idx="11"/>
          </p:nvPr>
        </p:nvSpPr>
        <p:spPr>
          <a:xfrm>
            <a:off x="968975" y="2550702"/>
            <a:ext cx="2049367" cy="140994"/>
          </a:xfrm>
        </p:spPr>
        <p:txBody>
          <a:bodyPr/>
          <a:lstStyle/>
          <a:p>
            <a:endParaRPr lang="en-US" dirty="0"/>
          </a:p>
        </p:txBody>
      </p:sp>
      <p:sp>
        <p:nvSpPr>
          <p:cNvPr id="6" name="Slide Number Placeholder 5"/>
          <p:cNvSpPr>
            <a:spLocks noGrp="1"/>
          </p:cNvSpPr>
          <p:nvPr>
            <p:ph type="sldNum" sz="quarter" idx="12"/>
          </p:nvPr>
        </p:nvSpPr>
        <p:spPr>
          <a:xfrm>
            <a:off x="3437064" y="2550702"/>
            <a:ext cx="208464" cy="140994"/>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1018329" y="1751735"/>
            <a:ext cx="2577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21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2430001"/>
            <a:ext cx="3427695" cy="285993"/>
          </a:xfrm>
        </p:spPr>
        <p:txBody>
          <a:bodyPr anchor="b">
            <a:normAutofit/>
          </a:bodyPr>
          <a:lstStyle>
            <a:lvl1pPr algn="ctr">
              <a:defRPr sz="121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406" y="521249"/>
            <a:ext cx="3575289" cy="16961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dirty="0"/>
              <a:t>Click icon to add picture</a:t>
            </a:r>
          </a:p>
        </p:txBody>
      </p:sp>
      <p:sp>
        <p:nvSpPr>
          <p:cNvPr id="4" name="Text Placeholder 3"/>
          <p:cNvSpPr>
            <a:spLocks noGrp="1"/>
          </p:cNvSpPr>
          <p:nvPr>
            <p:ph type="body" sz="half" idx="2"/>
          </p:nvPr>
        </p:nvSpPr>
        <p:spPr>
          <a:xfrm>
            <a:off x="593337" y="2715994"/>
            <a:ext cx="3427695" cy="249142"/>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E3066535-ED83-4223-A3F0-62F990ACB6B5}" type="datetime1">
              <a:rPr lang="en-US" smtClean="0"/>
              <a:pPr/>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059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457635"/>
            <a:ext cx="3427695" cy="1563272"/>
          </a:xfrm>
        </p:spPr>
        <p:txBody>
          <a:bodyPr anchor="ctr">
            <a:normAutofit/>
          </a:bodyPr>
          <a:lstStyle>
            <a:lvl1pPr algn="ctr">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6" y="2157628"/>
            <a:ext cx="3427696" cy="807509"/>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CBA45-FBBF-4A2E-A509-81D06606A985}" type="datetime1">
              <a:rPr lang="en-US" smtClean="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0" y="2089267"/>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00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726" y="495613"/>
            <a:ext cx="3226793" cy="1196309"/>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06768" y="1691922"/>
            <a:ext cx="2970952" cy="328985"/>
          </a:xfrm>
        </p:spPr>
        <p:txBody>
          <a:bodyPr anchor="ctr">
            <a:normAutofit/>
          </a:bodyPr>
          <a:lstStyle>
            <a:lvl1pPr marL="0" indent="0" algn="r">
              <a:buFontTx/>
              <a:buNone/>
              <a:defRPr sz="908"/>
            </a:lvl1pPr>
            <a:lvl2pPr marL="230520" indent="0">
              <a:buFontTx/>
              <a:buNone/>
              <a:defRPr/>
            </a:lvl2pPr>
            <a:lvl3pPr marL="461040" indent="0">
              <a:buFontTx/>
              <a:buNone/>
              <a:defRPr/>
            </a:lvl3pPr>
            <a:lvl4pPr marL="691561" indent="0">
              <a:buFontTx/>
              <a:buNone/>
              <a:defRPr/>
            </a:lvl4pPr>
            <a:lvl5pPr marL="922081" indent="0">
              <a:buFontTx/>
              <a:buNone/>
              <a:defRPr/>
            </a:lvl5pPr>
          </a:lstStyle>
          <a:p>
            <a:pPr lvl="0"/>
            <a:r>
              <a:rPr lang="en-US"/>
              <a:t>Click to edit Master text styles</a:t>
            </a:r>
          </a:p>
        </p:txBody>
      </p:sp>
      <p:sp>
        <p:nvSpPr>
          <p:cNvPr id="3" name="Text Placeholder 2"/>
          <p:cNvSpPr>
            <a:spLocks noGrp="1"/>
          </p:cNvSpPr>
          <p:nvPr>
            <p:ph type="body" idx="1"/>
          </p:nvPr>
        </p:nvSpPr>
        <p:spPr>
          <a:xfrm>
            <a:off x="593335" y="2191809"/>
            <a:ext cx="3427697" cy="773328"/>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2B104-2E02-40C4-B677-026C51190C76}" type="datetime1">
              <a:rPr lang="en-US" smtClean="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428526" y="456873"/>
            <a:ext cx="230565" cy="295095"/>
          </a:xfrm>
          <a:prstGeom prst="rect">
            <a:avLst/>
          </a:prstGeom>
        </p:spPr>
        <p:txBody>
          <a:bodyPr vert="horz" lIns="46101" tIns="23051" rIns="46101" bIns="23051" rtlCol="0" anchor="ctr">
            <a:noAutofit/>
          </a:bodyPr>
          <a:lstStyle/>
          <a:p>
            <a:pPr lvl="0"/>
            <a:r>
              <a:rPr lang="en-US" sz="3630" dirty="0">
                <a:solidFill>
                  <a:schemeClr val="tx1"/>
                </a:solidFill>
                <a:effectLst/>
              </a:rPr>
              <a:t>“</a:t>
            </a:r>
          </a:p>
        </p:txBody>
      </p:sp>
      <p:sp>
        <p:nvSpPr>
          <p:cNvPr id="15" name="TextBox 14"/>
          <p:cNvSpPr txBox="1"/>
          <p:nvPr/>
        </p:nvSpPr>
        <p:spPr>
          <a:xfrm>
            <a:off x="3848558" y="1427027"/>
            <a:ext cx="230565" cy="295095"/>
          </a:xfrm>
          <a:prstGeom prst="rect">
            <a:avLst/>
          </a:prstGeom>
        </p:spPr>
        <p:txBody>
          <a:bodyPr vert="horz" lIns="46101" tIns="23051" rIns="46101" bIns="23051" rtlCol="0" anchor="ctr">
            <a:noAutofit/>
          </a:bodyPr>
          <a:lstStyle/>
          <a:p>
            <a:pPr lvl="0" algn="r"/>
            <a:r>
              <a:rPr lang="en-US" sz="3630" dirty="0">
                <a:solidFill>
                  <a:schemeClr val="tx1"/>
                </a:solidFill>
                <a:effectLst/>
              </a:rPr>
              <a:t>”</a:t>
            </a:r>
          </a:p>
        </p:txBody>
      </p:sp>
      <p:cxnSp>
        <p:nvCxnSpPr>
          <p:cNvPr id="19" name="Straight Connector 18"/>
          <p:cNvCxnSpPr/>
          <p:nvPr/>
        </p:nvCxnSpPr>
        <p:spPr>
          <a:xfrm>
            <a:off x="644560" y="2089267"/>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55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93338" y="1669608"/>
            <a:ext cx="3427692" cy="741200"/>
          </a:xfrm>
        </p:spPr>
        <p:txBody>
          <a:bodyPr anchor="b">
            <a:normAutofit/>
          </a:bodyPr>
          <a:lstStyle>
            <a:lvl1pPr algn="l">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8" y="2410808"/>
            <a:ext cx="3427693" cy="434183"/>
          </a:xfrm>
        </p:spPr>
        <p:txBody>
          <a:bodyPr anchor="t">
            <a:normAutofit/>
          </a:bodyPr>
          <a:lstStyle>
            <a:lvl1pPr marL="0" indent="0" algn="l">
              <a:buNone/>
              <a:defRPr sz="9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F416B-9627-434E-B603-7AAE7A14E83F}" type="datetime1">
              <a:rPr lang="en-US" smtClean="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194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10581" y="495613"/>
            <a:ext cx="3188939" cy="1132221"/>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593338" y="1836505"/>
            <a:ext cx="3427693" cy="447590"/>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6" y="2285804"/>
            <a:ext cx="3427696" cy="679332"/>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3284E-E4E0-4B0B-85FB-F123D985F0E9}" type="datetime1">
              <a:rPr lang="en-US" smtClean="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442689" y="452600"/>
            <a:ext cx="230565" cy="295095"/>
          </a:xfrm>
          <a:prstGeom prst="rect">
            <a:avLst/>
          </a:prstGeom>
        </p:spPr>
        <p:txBody>
          <a:bodyPr vert="horz" lIns="46101" tIns="23051" rIns="46101" bIns="23051" rtlCol="0" anchor="ctr">
            <a:noAutofit/>
          </a:bodyPr>
          <a:lstStyle/>
          <a:p>
            <a:pPr lvl="0"/>
            <a:r>
              <a:rPr lang="en-US" sz="4034" dirty="0">
                <a:solidFill>
                  <a:schemeClr val="tx1"/>
                </a:solidFill>
                <a:effectLst/>
              </a:rPr>
              <a:t>“</a:t>
            </a:r>
          </a:p>
        </p:txBody>
      </p:sp>
      <p:sp>
        <p:nvSpPr>
          <p:cNvPr id="13" name="TextBox 12"/>
          <p:cNvSpPr txBox="1"/>
          <p:nvPr/>
        </p:nvSpPr>
        <p:spPr>
          <a:xfrm>
            <a:off x="3856772" y="1315937"/>
            <a:ext cx="230565" cy="295095"/>
          </a:xfrm>
          <a:prstGeom prst="rect">
            <a:avLst/>
          </a:prstGeom>
        </p:spPr>
        <p:txBody>
          <a:bodyPr vert="horz" lIns="46101" tIns="23051" rIns="46101" bIns="23051" rtlCol="0" anchor="ctr">
            <a:noAutofit/>
          </a:bodyPr>
          <a:lstStyle/>
          <a:p>
            <a:pPr lvl="0" algn="r"/>
            <a:r>
              <a:rPr lang="en-US" sz="4034" dirty="0">
                <a:solidFill>
                  <a:schemeClr val="tx1"/>
                </a:solidFill>
                <a:effectLst/>
              </a:rPr>
              <a:t>”</a:t>
            </a:r>
          </a:p>
        </p:txBody>
      </p:sp>
      <p:cxnSp>
        <p:nvCxnSpPr>
          <p:cNvPr id="26" name="Straight Connector 25"/>
          <p:cNvCxnSpPr/>
          <p:nvPr/>
        </p:nvCxnSpPr>
        <p:spPr>
          <a:xfrm>
            <a:off x="644560" y="1730375"/>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29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93336" y="495613"/>
            <a:ext cx="3427695" cy="1157856"/>
          </a:xfrm>
        </p:spPr>
        <p:txBody>
          <a:bodyPr vert="horz" lIns="91440" tIns="45720" rIns="91440" bIns="45720" rtlCol="0" anchor="ctr">
            <a:normAutofit/>
          </a:bodyPr>
          <a:lstStyle>
            <a:lvl1pPr>
              <a:defRPr lang="en-US" sz="1613"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593338" y="1799590"/>
            <a:ext cx="3427693" cy="456819"/>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7" y="2255897"/>
            <a:ext cx="3427695" cy="709240"/>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02FF9-5C02-48B1-BDBB-87874611E79D}" type="datetime1">
              <a:rPr lang="en-US" smtClean="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2" y="1730375"/>
            <a:ext cx="333073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19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3336" y="1256596"/>
            <a:ext cx="3427696" cy="170854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4CADE-618B-4857-8177-8E2348AC9667}" type="datetime1">
              <a:rPr lang="en-US" smtClean="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09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4819" y="457635"/>
            <a:ext cx="816211" cy="25075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3337" y="457635"/>
            <a:ext cx="2478236" cy="25075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1040A-BB50-4935-9403-C71D832E75AE}" type="datetime1">
              <a:rPr lang="en-US" smtClean="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3148779" y="457635"/>
            <a:ext cx="0" cy="2507501"/>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7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400050" y="815975"/>
            <a:ext cx="38100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0050" y="206375"/>
            <a:ext cx="3886200" cy="657970"/>
          </a:xfrm>
        </p:spPr>
        <p:txBody>
          <a:bodyPr>
            <a:normAutofit/>
          </a:bodyPr>
          <a:lstStyle>
            <a:lvl1pPr algn="l">
              <a:defRPr sz="1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23850" y="968375"/>
            <a:ext cx="3962400" cy="2026669"/>
          </a:xfrm>
        </p:spPr>
        <p:txBody>
          <a:bodyPr>
            <a:normAutofit/>
          </a:bodyPr>
          <a:lstStyle>
            <a:lvl1pPr>
              <a:defRPr sz="1200">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65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204821" y="3330575"/>
            <a:ext cx="578926" cy="140994"/>
          </a:xfrm>
        </p:spPr>
        <p:txBody>
          <a:bodyPr/>
          <a:lstStyle/>
          <a:p>
            <a:fld id="{9E12C306-70F4-4AE8-AFB7-D3C7D182B7B6}" type="datetime1">
              <a:rPr lang="en-US" smtClean="0"/>
              <a:pPr/>
              <a:t>7/7/2022</a:t>
            </a:fld>
            <a:endParaRPr lang="en-US" dirty="0"/>
          </a:p>
        </p:txBody>
      </p:sp>
      <p:sp>
        <p:nvSpPr>
          <p:cNvPr id="5" name="Footer Placeholder 4"/>
          <p:cNvSpPr>
            <a:spLocks noGrp="1"/>
          </p:cNvSpPr>
          <p:nvPr>
            <p:ph type="ftr" sz="quarter" idx="11"/>
          </p:nvPr>
        </p:nvSpPr>
        <p:spPr>
          <a:xfrm>
            <a:off x="593336" y="3330575"/>
            <a:ext cx="2573603" cy="140994"/>
          </a:xfrm>
        </p:spPr>
        <p:txBody>
          <a:bodyPr/>
          <a:lstStyle/>
          <a:p>
            <a:endParaRPr lang="en-US" dirty="0"/>
          </a:p>
        </p:txBody>
      </p:sp>
      <p:sp>
        <p:nvSpPr>
          <p:cNvPr id="6" name="Slide Number Placeholder 5"/>
          <p:cNvSpPr>
            <a:spLocks noGrp="1"/>
          </p:cNvSpPr>
          <p:nvPr>
            <p:ph type="sldNum" sz="quarter" idx="12"/>
          </p:nvPr>
        </p:nvSpPr>
        <p:spPr>
          <a:xfrm>
            <a:off x="3821629" y="3330575"/>
            <a:ext cx="388421" cy="140994"/>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89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4560" y="828305"/>
            <a:ext cx="3325248" cy="919695"/>
          </a:xfrm>
        </p:spPr>
        <p:txBody>
          <a:bodyPr anchor="b">
            <a:normAutofit/>
          </a:bodyPr>
          <a:lstStyle>
            <a:lvl1pPr algn="ctr">
              <a:defRPr sz="2017" b="0" cap="none">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4560" y="1884721"/>
            <a:ext cx="3325248" cy="550054"/>
          </a:xfrm>
        </p:spPr>
        <p:txBody>
          <a:bodyPr anchor="t">
            <a:normAutofit/>
          </a:bodyPr>
          <a:lstStyle>
            <a:lvl1pPr marL="0" indent="0" algn="ctr">
              <a:buNone/>
              <a:defRPr sz="1210">
                <a:solidFill>
                  <a:schemeClr val="tx1"/>
                </a:solidFill>
                <a:latin typeface="Arial" panose="020B0604020202020204" pitchFamily="34" charset="0"/>
                <a:cs typeface="Arial" panose="020B0604020202020204" pitchFamily="34" charset="0"/>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C15A6-B076-4816-B119-14CD14710A55}" type="datetime1">
              <a:rPr lang="en-US" smtClean="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1" name="Straight Connector 30"/>
          <p:cNvCxnSpPr/>
          <p:nvPr/>
        </p:nvCxnSpPr>
        <p:spPr>
          <a:xfrm>
            <a:off x="644560" y="1816360"/>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87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644560" y="1189039"/>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3337" y="461906"/>
            <a:ext cx="3427695" cy="65797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593336"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41931"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F5F90F0-3C3C-45CE-B88C-F7ECE914EEC7}" type="datetime1">
              <a:rPr lang="en-US" smtClean="0"/>
              <a:pPr/>
              <a:t>7/7/2022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73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9333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4" name="Content Placeholder 3"/>
          <p:cNvSpPr>
            <a:spLocks noGrp="1"/>
          </p:cNvSpPr>
          <p:nvPr>
            <p:ph sz="half" idx="2"/>
          </p:nvPr>
        </p:nvSpPr>
        <p:spPr>
          <a:xfrm>
            <a:off x="59333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4025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6" name="Content Placeholder 5"/>
          <p:cNvSpPr>
            <a:spLocks noGrp="1"/>
          </p:cNvSpPr>
          <p:nvPr>
            <p:ph sz="quarter" idx="4"/>
          </p:nvPr>
        </p:nvSpPr>
        <p:spPr>
          <a:xfrm>
            <a:off x="234025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28CF56-4BF4-4F75-8990-EB2171168366}" type="datetime1">
              <a:rPr lang="en-US" smtClean="0"/>
              <a:pPr/>
              <a:t>7/7/2022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41" name="Straight Connector 40"/>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54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336" y="461906"/>
            <a:ext cx="3427696" cy="65797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EAAB2C-E817-4DC9-9298-19D3F114A45C}" type="datetime1">
              <a:rPr lang="en-US" smtClean="0"/>
              <a:pPr/>
              <a:t>7/7/2022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64B37-2D1E-4CC7-9A60-36C4E4043E68}" type="datetime1">
              <a:rPr lang="en-US" smtClean="0"/>
              <a:pPr/>
              <a:t>7/7/2022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517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735" y="263224"/>
            <a:ext cx="1278969" cy="692150"/>
          </a:xfrm>
        </p:spPr>
        <p:txBody>
          <a:bodyPr anchor="b">
            <a:noAutofit/>
          </a:bodyPr>
          <a:lstStyle>
            <a:lvl1pPr algn="ctr">
              <a:defRPr sz="15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77198" y="358775"/>
            <a:ext cx="1943834" cy="2606362"/>
          </a:xfrm>
        </p:spPr>
        <p:txBody>
          <a:bodyPr anchor="ct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2735" y="1120775"/>
            <a:ext cx="1278969" cy="1844362"/>
          </a:xfrm>
        </p:spPr>
        <p:txBody>
          <a:bodyPr anchor="t">
            <a:normAutofit/>
          </a:bodyPr>
          <a:lstStyle>
            <a:lvl1pPr marL="0" indent="0" algn="ctr">
              <a:buNone/>
              <a:defRPr sz="1200">
                <a:latin typeface="Arial" panose="020B0604020202020204" pitchFamily="34" charset="0"/>
                <a:cs typeface="Arial" panose="020B0604020202020204" pitchFamily="34" charset="0"/>
              </a:defRPr>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A3C7273-E4A9-40F0-A34A-27C97E7C8853}" type="datetime1">
              <a:rPr lang="en-US" smtClean="0"/>
              <a:pPr/>
              <a:t>7/7/2022</a:t>
            </a:fld>
            <a:endParaRPr lang="en-US" dirty="0"/>
          </a:p>
        </p:txBody>
      </p:sp>
      <p:sp>
        <p:nvSpPr>
          <p:cNvPr id="6" name="Footer Placeholder 5"/>
          <p:cNvSpPr>
            <a:spLocks noGrp="1"/>
          </p:cNvSpPr>
          <p:nvPr>
            <p:ph type="ftr" sz="quarter" idx="11"/>
          </p:nvPr>
        </p:nvSpPr>
        <p:spPr>
          <a:xfrm>
            <a:off x="400050" y="3007861"/>
            <a:ext cx="2766889" cy="140994"/>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cxnSp>
        <p:nvCxnSpPr>
          <p:cNvPr id="16" name="Straight Connector 15"/>
          <p:cNvCxnSpPr/>
          <p:nvPr/>
        </p:nvCxnSpPr>
        <p:spPr>
          <a:xfrm>
            <a:off x="463959" y="955374"/>
            <a:ext cx="11765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28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6" y="950637"/>
            <a:ext cx="1831235" cy="692150"/>
          </a:xfrm>
        </p:spPr>
        <p:txBody>
          <a:bodyPr anchor="b">
            <a:normAutofit/>
          </a:bodyPr>
          <a:lstStyle>
            <a:lvl1pPr algn="ctr">
              <a:defRPr sz="121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2613131" y="521249"/>
            <a:ext cx="1476938" cy="24182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dirty="0"/>
              <a:t>Click icon to add picture</a:t>
            </a:r>
          </a:p>
        </p:txBody>
      </p:sp>
      <p:sp>
        <p:nvSpPr>
          <p:cNvPr id="4" name="Text Placeholder 3"/>
          <p:cNvSpPr>
            <a:spLocks noGrp="1"/>
          </p:cNvSpPr>
          <p:nvPr>
            <p:ph type="body" sz="half" idx="2"/>
          </p:nvPr>
        </p:nvSpPr>
        <p:spPr>
          <a:xfrm>
            <a:off x="593336" y="1642787"/>
            <a:ext cx="1831235" cy="922867"/>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097A79D6-B0ED-4824-86BE-2F530F2C7ADF}" type="datetime1">
              <a:rPr lang="en-US" smtClean="0"/>
              <a:pPr/>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04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4614369" cy="346075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593337" y="461906"/>
            <a:ext cx="3427695" cy="65797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3336" y="1256596"/>
            <a:ext cx="3427696" cy="173844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04821" y="3007861"/>
            <a:ext cx="578926"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5628A461-D281-45A5-8F4D-041B070E494B}" type="datetime1">
              <a:rPr lang="en-US" smtClean="0"/>
              <a:pPr/>
              <a:t>7/7/2022</a:t>
            </a:fld>
            <a:endParaRPr lang="en-US" dirty="0"/>
          </a:p>
        </p:txBody>
      </p:sp>
      <p:sp>
        <p:nvSpPr>
          <p:cNvPr id="5" name="Footer Placeholder 4"/>
          <p:cNvSpPr>
            <a:spLocks noGrp="1"/>
          </p:cNvSpPr>
          <p:nvPr>
            <p:ph type="ftr" sz="quarter" idx="3"/>
          </p:nvPr>
        </p:nvSpPr>
        <p:spPr>
          <a:xfrm>
            <a:off x="593336" y="3007861"/>
            <a:ext cx="2573603" cy="140994"/>
          </a:xfrm>
          <a:prstGeom prst="rect">
            <a:avLst/>
          </a:prstGeom>
        </p:spPr>
        <p:txBody>
          <a:bodyPr vert="horz" lIns="91440" tIns="45720" rIns="91440" bIns="45720" rtlCol="0" anchor="ctr"/>
          <a:lstStyle>
            <a:lvl1pPr algn="l">
              <a:defRPr sz="504"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3821629" y="3007861"/>
            <a:ext cx="199403"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095302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hdr="0" ftr="0" dt="0"/>
  <p:txStyles>
    <p:titleStyle>
      <a:lvl1pPr algn="ctr" defTabSz="230520" rtl="0" eaLnBrk="1" latinLnBrk="0" hangingPunct="1">
        <a:spcBef>
          <a:spcPct val="0"/>
        </a:spcBef>
        <a:buNone/>
        <a:defRPr sz="201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4075" indent="-144075" algn="l" defTabSz="230520" rtl="0" eaLnBrk="1" latinLnBrk="0" hangingPunct="1">
        <a:spcBef>
          <a:spcPct val="20000"/>
        </a:spcBef>
        <a:spcAft>
          <a:spcPts val="303"/>
        </a:spcAft>
        <a:buClr>
          <a:schemeClr val="accent1"/>
        </a:buClr>
        <a:buSzPct val="115000"/>
        <a:buFont typeface="Arial"/>
        <a:buChar char="•"/>
        <a:defRPr sz="1210" kern="1200" cap="none">
          <a:solidFill>
            <a:schemeClr val="tx1">
              <a:lumMod val="85000"/>
              <a:lumOff val="15000"/>
            </a:schemeClr>
          </a:solidFill>
          <a:effectLst/>
          <a:latin typeface="+mn-lt"/>
          <a:ea typeface="+mn-ea"/>
          <a:cs typeface="+mn-cs"/>
        </a:defRPr>
      </a:lvl1pPr>
      <a:lvl2pPr marL="374595" indent="-144075" algn="l" defTabSz="230520" rtl="0" eaLnBrk="1" latinLnBrk="0" hangingPunct="1">
        <a:spcBef>
          <a:spcPct val="20000"/>
        </a:spcBef>
        <a:spcAft>
          <a:spcPts val="303"/>
        </a:spcAft>
        <a:buClr>
          <a:schemeClr val="accent1"/>
        </a:buClr>
        <a:buSzPct val="115000"/>
        <a:buFont typeface="Arial"/>
        <a:buChar char="•"/>
        <a:defRPr sz="1008" kern="1200" cap="none">
          <a:solidFill>
            <a:schemeClr val="tx1">
              <a:lumMod val="85000"/>
              <a:lumOff val="15000"/>
            </a:schemeClr>
          </a:solidFill>
          <a:effectLst/>
          <a:latin typeface="+mn-lt"/>
          <a:ea typeface="+mn-ea"/>
          <a:cs typeface="+mn-cs"/>
        </a:defRPr>
      </a:lvl2pPr>
      <a:lvl3pPr marL="605116" indent="-144075" algn="l" defTabSz="230520" rtl="0" eaLnBrk="1" latinLnBrk="0" hangingPunct="1">
        <a:spcBef>
          <a:spcPct val="20000"/>
        </a:spcBef>
        <a:spcAft>
          <a:spcPts val="303"/>
        </a:spcAft>
        <a:buClr>
          <a:schemeClr val="accent1"/>
        </a:buClr>
        <a:buSzPct val="115000"/>
        <a:buFont typeface="Arial"/>
        <a:buChar char="•"/>
        <a:defRPr sz="908" kern="1200" cap="none">
          <a:solidFill>
            <a:schemeClr val="tx1">
              <a:lumMod val="85000"/>
              <a:lumOff val="15000"/>
            </a:schemeClr>
          </a:solidFill>
          <a:effectLst/>
          <a:latin typeface="+mn-lt"/>
          <a:ea typeface="+mn-ea"/>
          <a:cs typeface="+mn-cs"/>
        </a:defRPr>
      </a:lvl3pPr>
      <a:lvl4pPr marL="778006" indent="-86445" algn="l" defTabSz="230520" rtl="0" eaLnBrk="1" latinLnBrk="0" hangingPunct="1">
        <a:spcBef>
          <a:spcPct val="20000"/>
        </a:spcBef>
        <a:spcAft>
          <a:spcPts val="303"/>
        </a:spcAft>
        <a:buClr>
          <a:schemeClr val="accent1"/>
        </a:buClr>
        <a:buSzPct val="115000"/>
        <a:buFont typeface="Arial"/>
        <a:buChar char="•"/>
        <a:defRPr sz="807" kern="1200" cap="none">
          <a:solidFill>
            <a:schemeClr val="tx1">
              <a:lumMod val="85000"/>
              <a:lumOff val="15000"/>
            </a:schemeClr>
          </a:solidFill>
          <a:effectLst/>
          <a:latin typeface="+mn-lt"/>
          <a:ea typeface="+mn-ea"/>
          <a:cs typeface="+mn-cs"/>
        </a:defRPr>
      </a:lvl4pPr>
      <a:lvl5pPr marL="1008526" indent="-86445"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p:bodyStyle>
    <p:otherStyle>
      <a:defPPr>
        <a:defRPr lang="en-US"/>
      </a:defPPr>
      <a:lvl1pPr marL="0" algn="l" defTabSz="230520" rtl="0" eaLnBrk="1" latinLnBrk="0" hangingPunct="1">
        <a:defRPr sz="908" kern="1200">
          <a:solidFill>
            <a:schemeClr val="tx1"/>
          </a:solidFill>
          <a:latin typeface="+mn-lt"/>
          <a:ea typeface="+mn-ea"/>
          <a:cs typeface="+mn-cs"/>
        </a:defRPr>
      </a:lvl1pPr>
      <a:lvl2pPr marL="230520" algn="l" defTabSz="230520" rtl="0" eaLnBrk="1" latinLnBrk="0" hangingPunct="1">
        <a:defRPr sz="908" kern="1200">
          <a:solidFill>
            <a:schemeClr val="tx1"/>
          </a:solidFill>
          <a:latin typeface="+mn-lt"/>
          <a:ea typeface="+mn-ea"/>
          <a:cs typeface="+mn-cs"/>
        </a:defRPr>
      </a:lvl2pPr>
      <a:lvl3pPr marL="461040" algn="l" defTabSz="230520" rtl="0" eaLnBrk="1" latinLnBrk="0" hangingPunct="1">
        <a:defRPr sz="908" kern="1200">
          <a:solidFill>
            <a:schemeClr val="tx1"/>
          </a:solidFill>
          <a:latin typeface="+mn-lt"/>
          <a:ea typeface="+mn-ea"/>
          <a:cs typeface="+mn-cs"/>
        </a:defRPr>
      </a:lvl3pPr>
      <a:lvl4pPr marL="691561" algn="l" defTabSz="230520" rtl="0" eaLnBrk="1" latinLnBrk="0" hangingPunct="1">
        <a:defRPr sz="908" kern="1200">
          <a:solidFill>
            <a:schemeClr val="tx1"/>
          </a:solidFill>
          <a:latin typeface="+mn-lt"/>
          <a:ea typeface="+mn-ea"/>
          <a:cs typeface="+mn-cs"/>
        </a:defRPr>
      </a:lvl4pPr>
      <a:lvl5pPr marL="922081" algn="l" defTabSz="230520" rtl="0" eaLnBrk="1" latinLnBrk="0" hangingPunct="1">
        <a:defRPr sz="908" kern="1200">
          <a:solidFill>
            <a:schemeClr val="tx1"/>
          </a:solidFill>
          <a:latin typeface="+mn-lt"/>
          <a:ea typeface="+mn-ea"/>
          <a:cs typeface="+mn-cs"/>
        </a:defRPr>
      </a:lvl5pPr>
      <a:lvl6pPr marL="1152601" algn="l" defTabSz="230520" rtl="0" eaLnBrk="1" latinLnBrk="0" hangingPunct="1">
        <a:defRPr sz="908" kern="1200">
          <a:solidFill>
            <a:schemeClr val="tx1"/>
          </a:solidFill>
          <a:latin typeface="+mn-lt"/>
          <a:ea typeface="+mn-ea"/>
          <a:cs typeface="+mn-cs"/>
        </a:defRPr>
      </a:lvl6pPr>
      <a:lvl7pPr marL="1383121" algn="l" defTabSz="230520" rtl="0" eaLnBrk="1" latinLnBrk="0" hangingPunct="1">
        <a:defRPr sz="908" kern="1200">
          <a:solidFill>
            <a:schemeClr val="tx1"/>
          </a:solidFill>
          <a:latin typeface="+mn-lt"/>
          <a:ea typeface="+mn-ea"/>
          <a:cs typeface="+mn-cs"/>
        </a:defRPr>
      </a:lvl7pPr>
      <a:lvl8pPr marL="1613642" algn="l" defTabSz="230520" rtl="0" eaLnBrk="1" latinLnBrk="0" hangingPunct="1">
        <a:defRPr sz="908" kern="1200">
          <a:solidFill>
            <a:schemeClr val="tx1"/>
          </a:solidFill>
          <a:latin typeface="+mn-lt"/>
          <a:ea typeface="+mn-ea"/>
          <a:cs typeface="+mn-cs"/>
        </a:defRPr>
      </a:lvl8pPr>
      <a:lvl9pPr marL="1844162" algn="l" defTabSz="230520"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1.png"/><Relationship Id="rId7" Type="http://schemas.openxmlformats.org/officeDocument/2006/relationships/oleObject" Target="../embeddings/oleObject4.bin"/><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3.bin"/><Relationship Id="rId10" Type="http://schemas.openxmlformats.org/officeDocument/2006/relationships/image" Target="../media/image45.wmf"/><Relationship Id="rId4" Type="http://schemas.openxmlformats.org/officeDocument/2006/relationships/image" Target="../media/image42.png"/><Relationship Id="rId9"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47.wmf"/><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oleObject" Target="../embeddings/oleObject7.bin"/><Relationship Id="rId17" Type="http://schemas.microsoft.com/office/2007/relationships/hdphoto" Target="../media/hdphoto10.wdp"/><Relationship Id="rId2" Type="http://schemas.openxmlformats.org/officeDocument/2006/relationships/image" Target="../media/image55.png"/><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7.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9.wdp"/><Relationship Id="rId10" Type="http://schemas.openxmlformats.org/officeDocument/2006/relationships/image" Target="../media/image59.png"/><Relationship Id="rId4" Type="http://schemas.openxmlformats.org/officeDocument/2006/relationships/image" Target="../media/image56.png"/><Relationship Id="rId9" Type="http://schemas.microsoft.com/office/2007/relationships/hdphoto" Target="../media/hdphoto7.wdp"/><Relationship Id="rId1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3.png"/><Relationship Id="rId7" Type="http://schemas.openxmlformats.org/officeDocument/2006/relationships/oleObject" Target="../embeddings/oleObject9.bin"/><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wmf"/><Relationship Id="rId11" Type="http://schemas.openxmlformats.org/officeDocument/2006/relationships/image" Target="../media/image69.png"/><Relationship Id="rId5" Type="http://schemas.openxmlformats.org/officeDocument/2006/relationships/oleObject" Target="../embeddings/oleObject8.bin"/><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85.pn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microsoft.com/office/2007/relationships/hdphoto" Target="../media/hdphoto13.wdp"/><Relationship Id="rId7" Type="http://schemas.microsoft.com/office/2007/relationships/hdphoto" Target="../media/hdphoto11.wdp"/><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5.png"/><Relationship Id="rId5" Type="http://schemas.microsoft.com/office/2007/relationships/hdphoto" Target="../media/hdphoto12.wdp"/><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microsoft.com/office/2007/relationships/hdphoto" Target="../media/hdphoto14.wdp"/><Relationship Id="rId7" Type="http://schemas.microsoft.com/office/2007/relationships/hdphoto" Target="../media/hdphoto11.wdp"/><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85.png"/><Relationship Id="rId5" Type="http://schemas.microsoft.com/office/2007/relationships/hdphoto" Target="../media/hdphoto12.wdp"/><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microsoft.com/office/2007/relationships/hdphoto" Target="../media/hdphoto15.wdp"/><Relationship Id="rId7" Type="http://schemas.microsoft.com/office/2007/relationships/hdphoto" Target="../media/hdphoto11.wdp"/><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5.png"/><Relationship Id="rId5" Type="http://schemas.microsoft.com/office/2007/relationships/hdphoto" Target="../media/hdphoto12.wdp"/><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8.wdp"/><Relationship Id="rId7" Type="http://schemas.openxmlformats.org/officeDocument/2006/relationships/image" Target="../media/image94.emf"/><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93.wmf"/><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95.wmf"/><Relationship Id="rId11" Type="http://schemas.openxmlformats.org/officeDocument/2006/relationships/image" Target="../media/image97.wmf"/><Relationship Id="rId5" Type="http://schemas.openxmlformats.org/officeDocument/2006/relationships/oleObject" Target="../embeddings/oleObject12.bin"/><Relationship Id="rId10" Type="http://schemas.openxmlformats.org/officeDocument/2006/relationships/oleObject" Target="../embeddings/oleObject14.bin"/><Relationship Id="rId4" Type="http://schemas.openxmlformats.org/officeDocument/2006/relationships/image" Target="../media/image49.png"/><Relationship Id="rId9" Type="http://schemas.openxmlformats.org/officeDocument/2006/relationships/image" Target="../media/image96.wmf"/></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98.wmf"/><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54.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50.png"/><Relationship Id="rId7" Type="http://schemas.openxmlformats.org/officeDocument/2006/relationships/image" Target="../media/image99.wmf"/><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100.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50.png"/><Relationship Id="rId7" Type="http://schemas.openxmlformats.org/officeDocument/2006/relationships/image" Target="../media/image101.wmf"/><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102.wmf"/></Relationships>
</file>

<file path=ppt/slides/_rels/slide48.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10.wmf"/><Relationship Id="rId3" Type="http://schemas.openxmlformats.org/officeDocument/2006/relationships/image" Target="../media/image105.png"/><Relationship Id="rId7" Type="http://schemas.openxmlformats.org/officeDocument/2006/relationships/image" Target="../media/image107.wmf"/><Relationship Id="rId12" Type="http://schemas.openxmlformats.org/officeDocument/2006/relationships/oleObject" Target="../embeddings/oleObject25.bin"/><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109.emf"/><Relationship Id="rId5" Type="http://schemas.openxmlformats.org/officeDocument/2006/relationships/image" Target="../media/image106.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108.wmf"/></Relationships>
</file>

<file path=ppt/slides/_rels/slide52.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5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1.png"/><Relationship Id="rId3" Type="http://schemas.openxmlformats.org/officeDocument/2006/relationships/image" Target="../media/image117.png"/><Relationship Id="rId7" Type="http://schemas.openxmlformats.org/officeDocument/2006/relationships/image" Target="../media/image980.png"/><Relationship Id="rId12" Type="http://schemas.openxmlformats.org/officeDocument/2006/relationships/customXml" Target="../ink/ink5.xml"/><Relationship Id="rId2" Type="http://schemas.openxmlformats.org/officeDocument/2006/relationships/image" Target="../media/image116.png"/><Relationship Id="rId16"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00.png"/><Relationship Id="rId5" Type="http://schemas.openxmlformats.org/officeDocument/2006/relationships/image" Target="../media/image970.png"/><Relationship Id="rId15" Type="http://schemas.openxmlformats.org/officeDocument/2006/relationships/image" Target="../media/image10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99.png"/><Relationship Id="rId14" Type="http://schemas.openxmlformats.org/officeDocument/2006/relationships/customXml" Target="../ink/ink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jpeg"/><Relationship Id="rId5" Type="http://schemas.openxmlformats.org/officeDocument/2006/relationships/image" Target="../media/image127.png"/><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10" Type="http://schemas.openxmlformats.org/officeDocument/2006/relationships/image" Target="../media/image137.wmf"/><Relationship Id="rId4" Type="http://schemas.openxmlformats.org/officeDocument/2006/relationships/image" Target="../media/image132.png"/><Relationship Id="rId9" Type="http://schemas.openxmlformats.org/officeDocument/2006/relationships/oleObject" Target="../embeddings/oleObject27.bin"/></Relationships>
</file>

<file path=ppt/slides/_rels/slide6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5.png"/></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140.wmf"/><Relationship Id="rId7" Type="http://schemas.openxmlformats.org/officeDocument/2006/relationships/image" Target="../media/image142.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141.wmf"/><Relationship Id="rId4" Type="http://schemas.openxmlformats.org/officeDocument/2006/relationships/oleObject" Target="../embeddings/oleObject29.bin"/><Relationship Id="rId9" Type="http://schemas.openxmlformats.org/officeDocument/2006/relationships/image" Target="../media/image143.wmf"/></Relationships>
</file>

<file path=ppt/slides/_rels/slide6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oleObject" Target="../embeddings/oleObject32.bin"/><Relationship Id="rId7" Type="http://schemas.openxmlformats.org/officeDocument/2006/relationships/image" Target="../media/image149.png"/><Relationship Id="rId12" Type="http://schemas.openxmlformats.org/officeDocument/2006/relationships/image" Target="../media/image154.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wmf"/><Relationship Id="rId9" Type="http://schemas.openxmlformats.org/officeDocument/2006/relationships/image" Target="../media/image15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oleObject" Target="../embeddings/oleObject3.bin"/><Relationship Id="rId7" Type="http://schemas.openxmlformats.org/officeDocument/2006/relationships/image" Target="../media/image15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55.wmf"/><Relationship Id="rId5" Type="http://schemas.openxmlformats.org/officeDocument/2006/relationships/oleObject" Target="../embeddings/oleObject33.bin"/><Relationship Id="rId10" Type="http://schemas.openxmlformats.org/officeDocument/2006/relationships/image" Target="../media/image159.png"/><Relationship Id="rId4" Type="http://schemas.openxmlformats.org/officeDocument/2006/relationships/image" Target="../media/image43.wmf"/><Relationship Id="rId9" Type="http://schemas.openxmlformats.org/officeDocument/2006/relationships/image" Target="../media/image158.png"/></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61.wmf"/><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43.wmf"/><Relationship Id="rId4" Type="http://schemas.openxmlformats.org/officeDocument/2006/relationships/oleObject" Target="../embeddings/oleObject3.bin"/></Relationships>
</file>

<file path=ppt/slides/_rels/slide7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168.wmf"/><Relationship Id="rId7" Type="http://schemas.openxmlformats.org/officeDocument/2006/relationships/image" Target="../media/image170.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169.wmf"/><Relationship Id="rId4" Type="http://schemas.openxmlformats.org/officeDocument/2006/relationships/oleObject" Target="../embeddings/oleObject36.bin"/><Relationship Id="rId9" Type="http://schemas.openxmlformats.org/officeDocument/2006/relationships/image" Target="../media/image171.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microsoft.com/office/2007/relationships/hdphoto" Target="../media/hdphoto20.wdp"/><Relationship Id="rId7" Type="http://schemas.openxmlformats.org/officeDocument/2006/relationships/image" Target="../media/image161.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600.png"/><Relationship Id="rId5" Type="http://schemas.openxmlformats.org/officeDocument/2006/relationships/image" Target="../media/image1590.png"/><Relationship Id="rId4" Type="http://schemas.openxmlformats.org/officeDocument/2006/relationships/image" Target="../media/image158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w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40932" y="327005"/>
            <a:ext cx="4045318" cy="476028"/>
          </a:xfrm>
          <a:prstGeom prst="rect">
            <a:avLst/>
          </a:prstGeom>
        </p:spPr>
        <p:txBody>
          <a:bodyPr vert="horz" wrap="square" lIns="0" tIns="0" rIns="0" bIns="0" rtlCol="0">
            <a:spAutoFit/>
          </a:bodyPr>
          <a:lstStyle/>
          <a:p>
            <a:pPr marR="5080" algn="ctr">
              <a:lnSpc>
                <a:spcPct val="106700"/>
              </a:lnSpc>
            </a:pPr>
            <a:r>
              <a:rPr lang="en-GB" sz="1500" spc="20" dirty="0"/>
              <a:t>Aerostructure-Fracture Mechanics and Damage Tolerant Design</a:t>
            </a:r>
            <a:endParaRPr sz="1500" spc="15" dirty="0"/>
          </a:p>
        </p:txBody>
      </p:sp>
      <p:sp>
        <p:nvSpPr>
          <p:cNvPr id="11" name="object 11"/>
          <p:cNvSpPr txBox="1"/>
          <p:nvPr/>
        </p:nvSpPr>
        <p:spPr>
          <a:xfrm>
            <a:off x="1709991" y="1677378"/>
            <a:ext cx="1280859" cy="769441"/>
          </a:xfrm>
          <a:prstGeom prst="rect">
            <a:avLst/>
          </a:prstGeom>
        </p:spPr>
        <p:txBody>
          <a:bodyPr vert="horz" wrap="square" lIns="0" tIns="0" rIns="0" bIns="0" rtlCol="0">
            <a:spAutoFit/>
          </a:bodyPr>
          <a:lstStyle/>
          <a:p>
            <a:pPr algn="ctr">
              <a:lnSpc>
                <a:spcPct val="100000"/>
              </a:lnSpc>
            </a:pPr>
            <a:r>
              <a:rPr lang="en-GB" sz="1000" spc="20" dirty="0">
                <a:latin typeface="Arial" panose="020B0604020202020204" pitchFamily="34" charset="0"/>
                <a:cs typeface="Arial" panose="020B0604020202020204" pitchFamily="34" charset="0"/>
              </a:rPr>
              <a:t>By</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a:latin typeface="Arial" panose="020B0604020202020204" pitchFamily="34" charset="0"/>
                <a:cs typeface="Arial" panose="020B0604020202020204" pitchFamily="34" charset="0"/>
              </a:rPr>
              <a:t>Dr. Mahdi Damghani</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a:latin typeface="Arial" panose="020B0604020202020204" pitchFamily="34" charset="0"/>
                <a:cs typeface="Arial" panose="020B0604020202020204" pitchFamily="34" charset="0"/>
              </a:rPr>
              <a:t>2022-2023</a:t>
            </a:r>
            <a:endParaRPr sz="1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pPr/>
              <a:t>1</a:t>
            </a:fld>
            <a:endParaRPr lang="en-US"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A9E3-3AEB-A66B-4AE2-BE509B64DDC9}"/>
              </a:ext>
            </a:extLst>
          </p:cNvPr>
          <p:cNvSpPr>
            <a:spLocks noGrp="1"/>
          </p:cNvSpPr>
          <p:nvPr>
            <p:ph type="title"/>
          </p:nvPr>
        </p:nvSpPr>
        <p:spPr/>
        <p:txBody>
          <a:bodyPr/>
          <a:lstStyle/>
          <a:p>
            <a:r>
              <a:rPr lang="en-GB" dirty="0"/>
              <a:t>Griffith’s fracture theory (year 1921)</a:t>
            </a:r>
          </a:p>
        </p:txBody>
      </p:sp>
      <p:sp>
        <p:nvSpPr>
          <p:cNvPr id="3" name="Content Placeholder 2">
            <a:extLst>
              <a:ext uri="{FF2B5EF4-FFF2-40B4-BE49-F238E27FC236}">
                <a16:creationId xmlns:a16="http://schemas.microsoft.com/office/drawing/2014/main" id="{7C2CCD20-FFC8-47F5-D391-48D921C2056B}"/>
              </a:ext>
            </a:extLst>
          </p:cNvPr>
          <p:cNvSpPr>
            <a:spLocks noGrp="1"/>
          </p:cNvSpPr>
          <p:nvPr>
            <p:ph idx="1"/>
          </p:nvPr>
        </p:nvSpPr>
        <p:spPr>
          <a:xfrm>
            <a:off x="323850" y="968375"/>
            <a:ext cx="2438400" cy="2026669"/>
          </a:xfrm>
        </p:spPr>
        <p:txBody>
          <a:bodyPr>
            <a:normAutofit lnSpcReduction="10000"/>
          </a:bodyPr>
          <a:lstStyle/>
          <a:p>
            <a:r>
              <a:rPr lang="en-GB" sz="1000" dirty="0"/>
              <a:t>Potential energy of the plate where </a:t>
            </a:r>
            <a:r>
              <a:rPr lang="en-GB" sz="1000" i="1" dirty="0"/>
              <a:t>V </a:t>
            </a:r>
            <a:r>
              <a:rPr lang="en-GB" sz="1000" dirty="0"/>
              <a:t>is the plate volume and </a:t>
            </a:r>
            <a:r>
              <a:rPr lang="en-GB" sz="1000" i="1" dirty="0"/>
              <a:t>E </a:t>
            </a:r>
            <a:r>
              <a:rPr lang="en-GB" sz="1000" dirty="0"/>
              <a:t>is Young’s modulus;</a:t>
            </a:r>
          </a:p>
          <a:p>
            <a:endParaRPr lang="en-GB" sz="1000" dirty="0"/>
          </a:p>
          <a:p>
            <a:endParaRPr lang="en-GB" sz="1000" dirty="0"/>
          </a:p>
          <a:p>
            <a:r>
              <a:rPr lang="en-GB" sz="1000" dirty="0"/>
              <a:t>The energy release rate per unit crack area where </a:t>
            </a:r>
            <a:r>
              <a:rPr lang="en-GB" sz="1000" i="1" dirty="0"/>
              <a:t>A</a:t>
            </a:r>
            <a:r>
              <a:rPr lang="en-GB" sz="1000" i="1" baseline="-25000" dirty="0"/>
              <a:t>c</a:t>
            </a:r>
            <a:r>
              <a:rPr lang="en-GB" sz="1000" dirty="0"/>
              <a:t> = </a:t>
            </a:r>
            <a:r>
              <a:rPr lang="en-GB" sz="1000" i="1" dirty="0"/>
              <a:t>2ct</a:t>
            </a:r>
            <a:r>
              <a:rPr lang="en-GB" sz="1000" dirty="0"/>
              <a:t> is the crack area;</a:t>
            </a:r>
          </a:p>
          <a:p>
            <a:endParaRPr lang="en-GB" sz="1000" dirty="0"/>
          </a:p>
          <a:p>
            <a:endParaRPr lang="en-GB" sz="1000" dirty="0"/>
          </a:p>
          <a:p>
            <a:r>
              <a:rPr lang="en-GB" sz="1000" dirty="0"/>
              <a:t>Stress at fracture (</a:t>
            </a:r>
            <a:r>
              <a:rPr lang="el-GR" sz="1000" i="1" dirty="0"/>
              <a:t>σ</a:t>
            </a:r>
            <a:r>
              <a:rPr lang="en-GB" sz="1000" i="1" baseline="-25000" dirty="0"/>
              <a:t>f</a:t>
            </a:r>
            <a:r>
              <a:rPr lang="en-GB" sz="1000" dirty="0"/>
              <a:t>) becomes;</a:t>
            </a:r>
          </a:p>
        </p:txBody>
      </p:sp>
      <p:sp>
        <p:nvSpPr>
          <p:cNvPr id="4" name="Slide Number Placeholder 3">
            <a:extLst>
              <a:ext uri="{FF2B5EF4-FFF2-40B4-BE49-F238E27FC236}">
                <a16:creationId xmlns:a16="http://schemas.microsoft.com/office/drawing/2014/main" id="{D9EBAB18-F3FE-5EEF-60E1-A8CA57462CA6}"/>
              </a:ext>
            </a:extLst>
          </p:cNvPr>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5" name="Picture 4">
            <a:extLst>
              <a:ext uri="{FF2B5EF4-FFF2-40B4-BE49-F238E27FC236}">
                <a16:creationId xmlns:a16="http://schemas.microsoft.com/office/drawing/2014/main" id="{53079FC7-6634-DE60-B313-EEBD24CEE716}"/>
              </a:ext>
            </a:extLst>
          </p:cNvPr>
          <p:cNvPicPr>
            <a:picLocks noChangeAspect="1"/>
          </p:cNvPicPr>
          <p:nvPr/>
        </p:nvPicPr>
        <p:blipFill>
          <a:blip r:embed="rId2"/>
          <a:stretch>
            <a:fillRect/>
          </a:stretch>
        </p:blipFill>
        <p:spPr>
          <a:xfrm>
            <a:off x="2801630" y="968374"/>
            <a:ext cx="1408420" cy="2026670"/>
          </a:xfrm>
          <a:prstGeom prst="rect">
            <a:avLst/>
          </a:prstGeom>
        </p:spPr>
      </p:pic>
      <p:pic>
        <p:nvPicPr>
          <p:cNvPr id="7" name="Picture 6">
            <a:extLst>
              <a:ext uri="{FF2B5EF4-FFF2-40B4-BE49-F238E27FC236}">
                <a16:creationId xmlns:a16="http://schemas.microsoft.com/office/drawing/2014/main" id="{78122D1E-63DB-7673-8426-64D50A4D84E6}"/>
              </a:ext>
            </a:extLst>
          </p:cNvPr>
          <p:cNvPicPr>
            <a:picLocks noChangeAspect="1"/>
          </p:cNvPicPr>
          <p:nvPr/>
        </p:nvPicPr>
        <p:blipFill>
          <a:blip r:embed="rId3"/>
          <a:stretch>
            <a:fillRect/>
          </a:stretch>
        </p:blipFill>
        <p:spPr>
          <a:xfrm>
            <a:off x="552450" y="1501775"/>
            <a:ext cx="1152533" cy="342903"/>
          </a:xfrm>
          <a:prstGeom prst="rect">
            <a:avLst/>
          </a:prstGeom>
        </p:spPr>
      </p:pic>
      <p:pic>
        <p:nvPicPr>
          <p:cNvPr id="8" name="Picture 7">
            <a:extLst>
              <a:ext uri="{FF2B5EF4-FFF2-40B4-BE49-F238E27FC236}">
                <a16:creationId xmlns:a16="http://schemas.microsoft.com/office/drawing/2014/main" id="{A5748B4D-EB33-A79F-3821-6F940938A08A}"/>
              </a:ext>
            </a:extLst>
          </p:cNvPr>
          <p:cNvPicPr>
            <a:picLocks noChangeAspect="1"/>
          </p:cNvPicPr>
          <p:nvPr/>
        </p:nvPicPr>
        <p:blipFill>
          <a:blip r:embed="rId4"/>
          <a:stretch>
            <a:fillRect/>
          </a:stretch>
        </p:blipFill>
        <p:spPr>
          <a:xfrm>
            <a:off x="552450" y="2339975"/>
            <a:ext cx="1271597" cy="342903"/>
          </a:xfrm>
          <a:prstGeom prst="rect">
            <a:avLst/>
          </a:prstGeom>
        </p:spPr>
      </p:pic>
      <p:pic>
        <p:nvPicPr>
          <p:cNvPr id="9" name="Picture 8">
            <a:extLst>
              <a:ext uri="{FF2B5EF4-FFF2-40B4-BE49-F238E27FC236}">
                <a16:creationId xmlns:a16="http://schemas.microsoft.com/office/drawing/2014/main" id="{391C6E8E-5E31-6F5E-6197-1B67BC0D1D28}"/>
              </a:ext>
            </a:extLst>
          </p:cNvPr>
          <p:cNvPicPr>
            <a:picLocks noChangeAspect="1"/>
          </p:cNvPicPr>
          <p:nvPr/>
        </p:nvPicPr>
        <p:blipFill>
          <a:blip r:embed="rId5"/>
          <a:stretch>
            <a:fillRect/>
          </a:stretch>
        </p:blipFill>
        <p:spPr>
          <a:xfrm>
            <a:off x="561975" y="2970210"/>
            <a:ext cx="1004895" cy="385765"/>
          </a:xfrm>
          <a:prstGeom prst="rect">
            <a:avLst/>
          </a:prstGeom>
        </p:spPr>
      </p:pic>
      <p:pic>
        <p:nvPicPr>
          <p:cNvPr id="10" name="Picture 9">
            <a:extLst>
              <a:ext uri="{FF2B5EF4-FFF2-40B4-BE49-F238E27FC236}">
                <a16:creationId xmlns:a16="http://schemas.microsoft.com/office/drawing/2014/main" id="{4140FDC2-09AA-BB87-B875-52218525741D}"/>
              </a:ext>
            </a:extLst>
          </p:cNvPr>
          <p:cNvPicPr>
            <a:picLocks noChangeAspect="1"/>
          </p:cNvPicPr>
          <p:nvPr/>
        </p:nvPicPr>
        <p:blipFill>
          <a:blip r:embed="rId6"/>
          <a:stretch>
            <a:fillRect/>
          </a:stretch>
        </p:blipFill>
        <p:spPr>
          <a:xfrm>
            <a:off x="1647820" y="2972590"/>
            <a:ext cx="695330" cy="381003"/>
          </a:xfrm>
          <a:prstGeom prst="rect">
            <a:avLst/>
          </a:prstGeom>
        </p:spPr>
      </p:pic>
      <p:sp>
        <p:nvSpPr>
          <p:cNvPr id="11" name="Speech Bubble: Rectangle 10">
            <a:extLst>
              <a:ext uri="{FF2B5EF4-FFF2-40B4-BE49-F238E27FC236}">
                <a16:creationId xmlns:a16="http://schemas.microsoft.com/office/drawing/2014/main" id="{4DC5B98D-FA6D-1438-8573-E76B26A9F0DA}"/>
              </a:ext>
            </a:extLst>
          </p:cNvPr>
          <p:cNvSpPr/>
          <p:nvPr/>
        </p:nvSpPr>
        <p:spPr>
          <a:xfrm>
            <a:off x="2768964" y="3099073"/>
            <a:ext cx="914400" cy="327818"/>
          </a:xfrm>
          <a:prstGeom prst="wedgeRectCallout">
            <a:avLst>
              <a:gd name="adj1" fmla="val -116158"/>
              <a:gd name="adj2" fmla="val -36711"/>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i="1" dirty="0">
                <a:solidFill>
                  <a:schemeClr val="tx1"/>
                </a:solidFill>
                <a:latin typeface="Arial" panose="020B0604020202020204" pitchFamily="34" charset="0"/>
                <a:cs typeface="Arial" panose="020B0604020202020204" pitchFamily="34" charset="0"/>
              </a:rPr>
              <a:t>Gamma</a:t>
            </a:r>
            <a:r>
              <a:rPr lang="en-GB" sz="600" dirty="0">
                <a:solidFill>
                  <a:schemeClr val="tx1"/>
                </a:solidFill>
                <a:latin typeface="Arial" panose="020B0604020202020204" pitchFamily="34" charset="0"/>
                <a:cs typeface="Arial" panose="020B0604020202020204" pitchFamily="34" charset="0"/>
              </a:rPr>
              <a:t> is surface energy of newly created crack surface  </a:t>
            </a:r>
          </a:p>
        </p:txBody>
      </p:sp>
      <p:sp>
        <p:nvSpPr>
          <p:cNvPr id="12" name="Rectangle 11">
            <a:extLst>
              <a:ext uri="{FF2B5EF4-FFF2-40B4-BE49-F238E27FC236}">
                <a16:creationId xmlns:a16="http://schemas.microsoft.com/office/drawing/2014/main" id="{36D25F42-AEFB-92B9-27C2-B27C430ACDE9}"/>
              </a:ext>
            </a:extLst>
          </p:cNvPr>
          <p:cNvSpPr/>
          <p:nvPr/>
        </p:nvSpPr>
        <p:spPr>
          <a:xfrm>
            <a:off x="1466850" y="3101975"/>
            <a:ext cx="45719" cy="1524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1915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E43C-C54F-C2B8-75C0-3BDD16751818}"/>
              </a:ext>
            </a:extLst>
          </p:cNvPr>
          <p:cNvSpPr>
            <a:spLocks noGrp="1"/>
          </p:cNvSpPr>
          <p:nvPr>
            <p:ph type="title"/>
          </p:nvPr>
        </p:nvSpPr>
        <p:spPr/>
        <p:txBody>
          <a:bodyPr/>
          <a:lstStyle/>
          <a:p>
            <a:r>
              <a:rPr lang="en-GB" dirty="0"/>
              <a:t>Three primary loading modes</a:t>
            </a:r>
          </a:p>
        </p:txBody>
      </p:sp>
      <p:pic>
        <p:nvPicPr>
          <p:cNvPr id="6" name="Content Placeholder 5">
            <a:extLst>
              <a:ext uri="{FF2B5EF4-FFF2-40B4-BE49-F238E27FC236}">
                <a16:creationId xmlns:a16="http://schemas.microsoft.com/office/drawing/2014/main" id="{81AC0072-8C17-E7C2-70B3-20D7C380848F}"/>
              </a:ext>
            </a:extLst>
          </p:cNvPr>
          <p:cNvPicPr>
            <a:picLocks noGrp="1" noChangeAspect="1"/>
          </p:cNvPicPr>
          <p:nvPr>
            <p:ph idx="1"/>
          </p:nvPr>
        </p:nvPicPr>
        <p:blipFill>
          <a:blip r:embed="rId2"/>
          <a:stretch>
            <a:fillRect/>
          </a:stretch>
        </p:blipFill>
        <p:spPr>
          <a:xfrm>
            <a:off x="424595" y="1845754"/>
            <a:ext cx="1570008" cy="657970"/>
          </a:xfrm>
          <a:prstGeom prst="rect">
            <a:avLst/>
          </a:prstGeom>
        </p:spPr>
      </p:pic>
      <p:sp>
        <p:nvSpPr>
          <p:cNvPr id="4" name="Slide Number Placeholder 3">
            <a:extLst>
              <a:ext uri="{FF2B5EF4-FFF2-40B4-BE49-F238E27FC236}">
                <a16:creationId xmlns:a16="http://schemas.microsoft.com/office/drawing/2014/main" id="{B49B4A9F-426D-958F-9F1C-B84EECB2994A}"/>
              </a:ext>
            </a:extLst>
          </p:cNvPr>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5" name="Picture 4">
            <a:extLst>
              <a:ext uri="{FF2B5EF4-FFF2-40B4-BE49-F238E27FC236}">
                <a16:creationId xmlns:a16="http://schemas.microsoft.com/office/drawing/2014/main" id="{04FAC7E2-D18B-4802-5565-91B1CC12FF4C}"/>
              </a:ext>
            </a:extLst>
          </p:cNvPr>
          <p:cNvPicPr>
            <a:picLocks noChangeAspect="1"/>
          </p:cNvPicPr>
          <p:nvPr/>
        </p:nvPicPr>
        <p:blipFill>
          <a:blip r:embed="rId3"/>
          <a:stretch>
            <a:fillRect/>
          </a:stretch>
        </p:blipFill>
        <p:spPr>
          <a:xfrm>
            <a:off x="424595" y="842370"/>
            <a:ext cx="1570008" cy="973567"/>
          </a:xfrm>
          <a:prstGeom prst="rect">
            <a:avLst/>
          </a:prstGeom>
        </p:spPr>
      </p:pic>
      <p:pic>
        <p:nvPicPr>
          <p:cNvPr id="7" name="Picture 6">
            <a:extLst>
              <a:ext uri="{FF2B5EF4-FFF2-40B4-BE49-F238E27FC236}">
                <a16:creationId xmlns:a16="http://schemas.microsoft.com/office/drawing/2014/main" id="{8EA805B2-6D24-BCCE-E12D-C8BEC596C0AA}"/>
              </a:ext>
            </a:extLst>
          </p:cNvPr>
          <p:cNvPicPr>
            <a:picLocks noChangeAspect="1"/>
          </p:cNvPicPr>
          <p:nvPr/>
        </p:nvPicPr>
        <p:blipFill>
          <a:blip r:embed="rId4"/>
          <a:stretch>
            <a:fillRect/>
          </a:stretch>
        </p:blipFill>
        <p:spPr>
          <a:xfrm>
            <a:off x="424595" y="2542903"/>
            <a:ext cx="1570008" cy="604839"/>
          </a:xfrm>
          <a:prstGeom prst="rect">
            <a:avLst/>
          </a:prstGeom>
        </p:spPr>
      </p:pic>
      <p:sp>
        <p:nvSpPr>
          <p:cNvPr id="8" name="TextBox 7">
            <a:extLst>
              <a:ext uri="{FF2B5EF4-FFF2-40B4-BE49-F238E27FC236}">
                <a16:creationId xmlns:a16="http://schemas.microsoft.com/office/drawing/2014/main" id="{CF18BECF-2839-8382-887B-F0E837045DC9}"/>
              </a:ext>
            </a:extLst>
          </p:cNvPr>
          <p:cNvSpPr txBox="1"/>
          <p:nvPr/>
        </p:nvSpPr>
        <p:spPr>
          <a:xfrm>
            <a:off x="2076450" y="905915"/>
            <a:ext cx="2297424" cy="861774"/>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Cracks progress in one of the </a:t>
            </a:r>
          </a:p>
          <a:p>
            <a:r>
              <a:rPr lang="en-GB" sz="1000" dirty="0">
                <a:latin typeface="Arial" panose="020B0604020202020204" pitchFamily="34" charset="0"/>
                <a:cs typeface="Arial" panose="020B0604020202020204" pitchFamily="34" charset="0"/>
              </a:rPr>
              <a:t>following three modes or combination</a:t>
            </a:r>
          </a:p>
          <a:p>
            <a:r>
              <a:rPr lang="en-GB" sz="1000" dirty="0">
                <a:latin typeface="Arial" panose="020B0604020202020204" pitchFamily="34" charset="0"/>
                <a:cs typeface="Arial" panose="020B0604020202020204" pitchFamily="34" charset="0"/>
              </a:rPr>
              <a:t>of the following:</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Opening mode (mode I)</a:t>
            </a:r>
          </a:p>
        </p:txBody>
      </p:sp>
      <p:sp>
        <p:nvSpPr>
          <p:cNvPr id="9" name="TextBox 8">
            <a:extLst>
              <a:ext uri="{FF2B5EF4-FFF2-40B4-BE49-F238E27FC236}">
                <a16:creationId xmlns:a16="http://schemas.microsoft.com/office/drawing/2014/main" id="{43DC5B73-4719-3844-901B-2E482304B477}"/>
              </a:ext>
            </a:extLst>
          </p:cNvPr>
          <p:cNvSpPr txBox="1"/>
          <p:nvPr/>
        </p:nvSpPr>
        <p:spPr>
          <a:xfrm>
            <a:off x="2076450" y="2008949"/>
            <a:ext cx="1899879"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In-plane shear mode (mode II)</a:t>
            </a:r>
          </a:p>
        </p:txBody>
      </p:sp>
      <p:sp>
        <p:nvSpPr>
          <p:cNvPr id="10" name="TextBox 9">
            <a:extLst>
              <a:ext uri="{FF2B5EF4-FFF2-40B4-BE49-F238E27FC236}">
                <a16:creationId xmlns:a16="http://schemas.microsoft.com/office/drawing/2014/main" id="{B68DBCD4-0E3C-E5EB-15BB-E8677F352437}"/>
              </a:ext>
            </a:extLst>
          </p:cNvPr>
          <p:cNvSpPr txBox="1"/>
          <p:nvPr/>
        </p:nvSpPr>
        <p:spPr>
          <a:xfrm>
            <a:off x="2076450" y="2689206"/>
            <a:ext cx="2183611" cy="246221"/>
          </a:xfrm>
          <a:prstGeom prst="rect">
            <a:avLst/>
          </a:prstGeom>
          <a:noFill/>
        </p:spPr>
        <p:txBody>
          <a:bodyPr wrap="none" rtlCol="0">
            <a:spAutoFit/>
          </a:bodyPr>
          <a:lstStyle/>
          <a:p>
            <a:r>
              <a:rPr lang="en-GB" sz="1000" dirty="0">
                <a:latin typeface="Arial" panose="020B0604020202020204" pitchFamily="34" charset="0"/>
                <a:cs typeface="Arial" panose="020B0604020202020204" pitchFamily="34" charset="0"/>
              </a:rPr>
              <a:t>Out-of-plane shear mode (mode III)</a:t>
            </a:r>
          </a:p>
        </p:txBody>
      </p:sp>
    </p:spTree>
    <p:extLst>
      <p:ext uri="{BB962C8B-B14F-4D97-AF65-F5344CB8AC3E}">
        <p14:creationId xmlns:p14="http://schemas.microsoft.com/office/powerpoint/2010/main" val="322979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9531-D43E-8FA8-0125-175BDF13AAAC}"/>
              </a:ext>
            </a:extLst>
          </p:cNvPr>
          <p:cNvSpPr>
            <a:spLocks noGrp="1"/>
          </p:cNvSpPr>
          <p:nvPr>
            <p:ph type="title"/>
          </p:nvPr>
        </p:nvSpPr>
        <p:spPr/>
        <p:txBody>
          <a:bodyPr/>
          <a:lstStyle/>
          <a:p>
            <a:r>
              <a:rPr lang="en-GB" dirty="0"/>
              <a:t>Crack tip field</a:t>
            </a:r>
          </a:p>
        </p:txBody>
      </p:sp>
      <p:sp>
        <p:nvSpPr>
          <p:cNvPr id="3" name="Content Placeholder 2">
            <a:extLst>
              <a:ext uri="{FF2B5EF4-FFF2-40B4-BE49-F238E27FC236}">
                <a16:creationId xmlns:a16="http://schemas.microsoft.com/office/drawing/2014/main" id="{F12D358B-EAB8-5EF7-5299-02209952CA5E}"/>
              </a:ext>
            </a:extLst>
          </p:cNvPr>
          <p:cNvSpPr>
            <a:spLocks noGrp="1"/>
          </p:cNvSpPr>
          <p:nvPr>
            <p:ph idx="1"/>
          </p:nvPr>
        </p:nvSpPr>
        <p:spPr>
          <a:xfrm>
            <a:off x="323850" y="968375"/>
            <a:ext cx="1905000" cy="2026669"/>
          </a:xfrm>
        </p:spPr>
        <p:txBody>
          <a:bodyPr/>
          <a:lstStyle/>
          <a:p>
            <a:r>
              <a:rPr lang="en-GB" dirty="0"/>
              <a:t>Stress intensity factor for mode I:</a:t>
            </a:r>
          </a:p>
          <a:p>
            <a:endParaRPr lang="en-GB" dirty="0"/>
          </a:p>
          <a:p>
            <a:r>
              <a:rPr lang="en-GB" dirty="0"/>
              <a:t>Stress intensity factor for mode II:</a:t>
            </a:r>
          </a:p>
          <a:p>
            <a:endParaRPr lang="en-GB" dirty="0"/>
          </a:p>
          <a:p>
            <a:r>
              <a:rPr lang="en-GB" dirty="0"/>
              <a:t>Stress intensity factor for mode III:</a:t>
            </a:r>
          </a:p>
        </p:txBody>
      </p:sp>
      <p:sp>
        <p:nvSpPr>
          <p:cNvPr id="4" name="Slide Number Placeholder 3">
            <a:extLst>
              <a:ext uri="{FF2B5EF4-FFF2-40B4-BE49-F238E27FC236}">
                <a16:creationId xmlns:a16="http://schemas.microsoft.com/office/drawing/2014/main" id="{D8785F51-429A-A56F-4B84-CB3000F61282}"/>
              </a:ext>
            </a:extLst>
          </p:cNvPr>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5" name="Picture 4">
            <a:extLst>
              <a:ext uri="{FF2B5EF4-FFF2-40B4-BE49-F238E27FC236}">
                <a16:creationId xmlns:a16="http://schemas.microsoft.com/office/drawing/2014/main" id="{B3E68104-B9F5-DBED-05C7-09B9AD58642C}"/>
              </a:ext>
            </a:extLst>
          </p:cNvPr>
          <p:cNvPicPr>
            <a:picLocks noChangeAspect="1"/>
          </p:cNvPicPr>
          <p:nvPr/>
        </p:nvPicPr>
        <p:blipFill>
          <a:blip r:embed="rId2"/>
          <a:stretch>
            <a:fillRect/>
          </a:stretch>
        </p:blipFill>
        <p:spPr>
          <a:xfrm>
            <a:off x="2314561" y="1044575"/>
            <a:ext cx="1895489" cy="1890726"/>
          </a:xfrm>
          <a:prstGeom prst="rect">
            <a:avLst/>
          </a:prstGeom>
        </p:spPr>
      </p:pic>
      <p:pic>
        <p:nvPicPr>
          <p:cNvPr id="6" name="Picture 5">
            <a:extLst>
              <a:ext uri="{FF2B5EF4-FFF2-40B4-BE49-F238E27FC236}">
                <a16:creationId xmlns:a16="http://schemas.microsoft.com/office/drawing/2014/main" id="{DEBA5E52-C0A8-5660-90BE-07AC459FEB0D}"/>
              </a:ext>
            </a:extLst>
          </p:cNvPr>
          <p:cNvPicPr>
            <a:picLocks noChangeAspect="1"/>
          </p:cNvPicPr>
          <p:nvPr/>
        </p:nvPicPr>
        <p:blipFill>
          <a:blip r:embed="rId3"/>
          <a:stretch>
            <a:fillRect/>
          </a:stretch>
        </p:blipFill>
        <p:spPr>
          <a:xfrm>
            <a:off x="552450" y="1425575"/>
            <a:ext cx="1504961" cy="276227"/>
          </a:xfrm>
          <a:prstGeom prst="rect">
            <a:avLst/>
          </a:prstGeom>
        </p:spPr>
      </p:pic>
      <p:pic>
        <p:nvPicPr>
          <p:cNvPr id="7" name="Picture 6">
            <a:extLst>
              <a:ext uri="{FF2B5EF4-FFF2-40B4-BE49-F238E27FC236}">
                <a16:creationId xmlns:a16="http://schemas.microsoft.com/office/drawing/2014/main" id="{09F6EAAC-7617-704F-C99B-EBDBECD0653E}"/>
              </a:ext>
            </a:extLst>
          </p:cNvPr>
          <p:cNvPicPr>
            <a:picLocks noChangeAspect="1"/>
          </p:cNvPicPr>
          <p:nvPr/>
        </p:nvPicPr>
        <p:blipFill>
          <a:blip r:embed="rId4"/>
          <a:stretch>
            <a:fillRect/>
          </a:stretch>
        </p:blipFill>
        <p:spPr>
          <a:xfrm>
            <a:off x="561257" y="2081721"/>
            <a:ext cx="1519249" cy="266702"/>
          </a:xfrm>
          <a:prstGeom prst="rect">
            <a:avLst/>
          </a:prstGeom>
        </p:spPr>
      </p:pic>
      <p:pic>
        <p:nvPicPr>
          <p:cNvPr id="8" name="Picture 7">
            <a:extLst>
              <a:ext uri="{FF2B5EF4-FFF2-40B4-BE49-F238E27FC236}">
                <a16:creationId xmlns:a16="http://schemas.microsoft.com/office/drawing/2014/main" id="{2CE1B08A-F863-32CC-CBC1-30DF3142A29D}"/>
              </a:ext>
            </a:extLst>
          </p:cNvPr>
          <p:cNvPicPr>
            <a:picLocks noChangeAspect="1"/>
          </p:cNvPicPr>
          <p:nvPr/>
        </p:nvPicPr>
        <p:blipFill>
          <a:blip r:embed="rId5"/>
          <a:stretch>
            <a:fillRect/>
          </a:stretch>
        </p:blipFill>
        <p:spPr>
          <a:xfrm>
            <a:off x="574010" y="2794806"/>
            <a:ext cx="1524011" cy="280990"/>
          </a:xfrm>
          <a:prstGeom prst="rect">
            <a:avLst/>
          </a:prstGeom>
        </p:spPr>
      </p:pic>
    </p:spTree>
    <p:extLst>
      <p:ext uri="{BB962C8B-B14F-4D97-AF65-F5344CB8AC3E}">
        <p14:creationId xmlns:p14="http://schemas.microsoft.com/office/powerpoint/2010/main" val="303258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9531-D43E-8FA8-0125-175BDF13AAAC}"/>
              </a:ext>
            </a:extLst>
          </p:cNvPr>
          <p:cNvSpPr>
            <a:spLocks noGrp="1"/>
          </p:cNvSpPr>
          <p:nvPr>
            <p:ph type="title"/>
          </p:nvPr>
        </p:nvSpPr>
        <p:spPr/>
        <p:txBody>
          <a:bodyPr/>
          <a:lstStyle/>
          <a:p>
            <a:r>
              <a:rPr lang="en-GB" dirty="0"/>
              <a:t>Crack tip field for mode I</a:t>
            </a:r>
          </a:p>
        </p:txBody>
      </p:sp>
      <p:sp>
        <p:nvSpPr>
          <p:cNvPr id="3" name="Content Placeholder 2">
            <a:extLst>
              <a:ext uri="{FF2B5EF4-FFF2-40B4-BE49-F238E27FC236}">
                <a16:creationId xmlns:a16="http://schemas.microsoft.com/office/drawing/2014/main" id="{F12D358B-EAB8-5EF7-5299-02209952CA5E}"/>
              </a:ext>
            </a:extLst>
          </p:cNvPr>
          <p:cNvSpPr>
            <a:spLocks noGrp="1"/>
          </p:cNvSpPr>
          <p:nvPr>
            <p:ph idx="1"/>
          </p:nvPr>
        </p:nvSpPr>
        <p:spPr>
          <a:xfrm>
            <a:off x="323850" y="968375"/>
            <a:ext cx="1905000" cy="2026669"/>
          </a:xfrm>
        </p:spPr>
        <p:txBody>
          <a:bodyPr/>
          <a:lstStyle/>
          <a:p>
            <a:r>
              <a:rPr lang="en-GB" dirty="0"/>
              <a:t>Asymptotic stresses under mode I:</a:t>
            </a:r>
          </a:p>
          <a:p>
            <a:endParaRPr lang="en-GB" dirty="0"/>
          </a:p>
        </p:txBody>
      </p:sp>
      <p:sp>
        <p:nvSpPr>
          <p:cNvPr id="4" name="Slide Number Placeholder 3">
            <a:extLst>
              <a:ext uri="{FF2B5EF4-FFF2-40B4-BE49-F238E27FC236}">
                <a16:creationId xmlns:a16="http://schemas.microsoft.com/office/drawing/2014/main" id="{D8785F51-429A-A56F-4B84-CB3000F61282}"/>
              </a:ext>
            </a:extLst>
          </p:cNvPr>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5" name="Picture 4">
            <a:extLst>
              <a:ext uri="{FF2B5EF4-FFF2-40B4-BE49-F238E27FC236}">
                <a16:creationId xmlns:a16="http://schemas.microsoft.com/office/drawing/2014/main" id="{B3E68104-B9F5-DBED-05C7-09B9AD58642C}"/>
              </a:ext>
            </a:extLst>
          </p:cNvPr>
          <p:cNvPicPr>
            <a:picLocks noChangeAspect="1"/>
          </p:cNvPicPr>
          <p:nvPr/>
        </p:nvPicPr>
        <p:blipFill>
          <a:blip r:embed="rId2"/>
          <a:stretch>
            <a:fillRect/>
          </a:stretch>
        </p:blipFill>
        <p:spPr>
          <a:xfrm>
            <a:off x="2314561" y="1044575"/>
            <a:ext cx="1895489" cy="1890726"/>
          </a:xfrm>
          <a:prstGeom prst="rect">
            <a:avLst/>
          </a:prstGeom>
        </p:spPr>
      </p:pic>
      <p:pic>
        <p:nvPicPr>
          <p:cNvPr id="9" name="Picture 8">
            <a:extLst>
              <a:ext uri="{FF2B5EF4-FFF2-40B4-BE49-F238E27FC236}">
                <a16:creationId xmlns:a16="http://schemas.microsoft.com/office/drawing/2014/main" id="{78700439-951B-57FC-1F60-4A7997AF7405}"/>
              </a:ext>
            </a:extLst>
          </p:cNvPr>
          <p:cNvPicPr>
            <a:picLocks noChangeAspect="1"/>
          </p:cNvPicPr>
          <p:nvPr/>
        </p:nvPicPr>
        <p:blipFill>
          <a:blip r:embed="rId3"/>
          <a:stretch>
            <a:fillRect/>
          </a:stretch>
        </p:blipFill>
        <p:spPr>
          <a:xfrm>
            <a:off x="492913" y="1501775"/>
            <a:ext cx="1566874" cy="1104908"/>
          </a:xfrm>
          <a:prstGeom prst="rect">
            <a:avLst/>
          </a:prstGeom>
        </p:spPr>
      </p:pic>
    </p:spTree>
    <p:extLst>
      <p:ext uri="{BB962C8B-B14F-4D97-AF65-F5344CB8AC3E}">
        <p14:creationId xmlns:p14="http://schemas.microsoft.com/office/powerpoint/2010/main" val="125157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9531-D43E-8FA8-0125-175BDF13AAAC}"/>
              </a:ext>
            </a:extLst>
          </p:cNvPr>
          <p:cNvSpPr>
            <a:spLocks noGrp="1"/>
          </p:cNvSpPr>
          <p:nvPr>
            <p:ph type="title"/>
          </p:nvPr>
        </p:nvSpPr>
        <p:spPr/>
        <p:txBody>
          <a:bodyPr/>
          <a:lstStyle/>
          <a:p>
            <a:r>
              <a:rPr lang="en-GB" dirty="0"/>
              <a:t>Crack tip field for mode II</a:t>
            </a:r>
          </a:p>
        </p:txBody>
      </p:sp>
      <p:sp>
        <p:nvSpPr>
          <p:cNvPr id="3" name="Content Placeholder 2">
            <a:extLst>
              <a:ext uri="{FF2B5EF4-FFF2-40B4-BE49-F238E27FC236}">
                <a16:creationId xmlns:a16="http://schemas.microsoft.com/office/drawing/2014/main" id="{F12D358B-EAB8-5EF7-5299-02209952CA5E}"/>
              </a:ext>
            </a:extLst>
          </p:cNvPr>
          <p:cNvSpPr>
            <a:spLocks noGrp="1"/>
          </p:cNvSpPr>
          <p:nvPr>
            <p:ph idx="1"/>
          </p:nvPr>
        </p:nvSpPr>
        <p:spPr>
          <a:xfrm>
            <a:off x="323850" y="968375"/>
            <a:ext cx="1905000" cy="2026669"/>
          </a:xfrm>
        </p:spPr>
        <p:txBody>
          <a:bodyPr/>
          <a:lstStyle/>
          <a:p>
            <a:r>
              <a:rPr lang="en-GB" dirty="0"/>
              <a:t>Asymptotic stresses under mode II:</a:t>
            </a:r>
          </a:p>
          <a:p>
            <a:endParaRPr lang="en-GB" dirty="0"/>
          </a:p>
        </p:txBody>
      </p:sp>
      <p:sp>
        <p:nvSpPr>
          <p:cNvPr id="4" name="Slide Number Placeholder 3">
            <a:extLst>
              <a:ext uri="{FF2B5EF4-FFF2-40B4-BE49-F238E27FC236}">
                <a16:creationId xmlns:a16="http://schemas.microsoft.com/office/drawing/2014/main" id="{D8785F51-429A-A56F-4B84-CB3000F61282}"/>
              </a:ext>
            </a:extLst>
          </p:cNvPr>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5" name="Picture 4">
            <a:extLst>
              <a:ext uri="{FF2B5EF4-FFF2-40B4-BE49-F238E27FC236}">
                <a16:creationId xmlns:a16="http://schemas.microsoft.com/office/drawing/2014/main" id="{B3E68104-B9F5-DBED-05C7-09B9AD58642C}"/>
              </a:ext>
            </a:extLst>
          </p:cNvPr>
          <p:cNvPicPr>
            <a:picLocks noChangeAspect="1"/>
          </p:cNvPicPr>
          <p:nvPr/>
        </p:nvPicPr>
        <p:blipFill>
          <a:blip r:embed="rId2"/>
          <a:stretch>
            <a:fillRect/>
          </a:stretch>
        </p:blipFill>
        <p:spPr>
          <a:xfrm>
            <a:off x="2314561" y="1044575"/>
            <a:ext cx="1895489" cy="1890726"/>
          </a:xfrm>
          <a:prstGeom prst="rect">
            <a:avLst/>
          </a:prstGeom>
        </p:spPr>
      </p:pic>
      <p:pic>
        <p:nvPicPr>
          <p:cNvPr id="6" name="Picture 5">
            <a:extLst>
              <a:ext uri="{FF2B5EF4-FFF2-40B4-BE49-F238E27FC236}">
                <a16:creationId xmlns:a16="http://schemas.microsoft.com/office/drawing/2014/main" id="{B51DF966-3849-7D0A-DC89-9258D9522C10}"/>
              </a:ext>
            </a:extLst>
          </p:cNvPr>
          <p:cNvPicPr>
            <a:picLocks noChangeAspect="1"/>
          </p:cNvPicPr>
          <p:nvPr/>
        </p:nvPicPr>
        <p:blipFill>
          <a:blip r:embed="rId3"/>
          <a:stretch>
            <a:fillRect/>
          </a:stretch>
        </p:blipFill>
        <p:spPr>
          <a:xfrm>
            <a:off x="459575" y="1501775"/>
            <a:ext cx="1633549" cy="1095383"/>
          </a:xfrm>
          <a:prstGeom prst="rect">
            <a:avLst/>
          </a:prstGeom>
        </p:spPr>
      </p:pic>
    </p:spTree>
    <p:extLst>
      <p:ext uri="{BB962C8B-B14F-4D97-AF65-F5344CB8AC3E}">
        <p14:creationId xmlns:p14="http://schemas.microsoft.com/office/powerpoint/2010/main" val="426531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9531-D43E-8FA8-0125-175BDF13AAAC}"/>
              </a:ext>
            </a:extLst>
          </p:cNvPr>
          <p:cNvSpPr>
            <a:spLocks noGrp="1"/>
          </p:cNvSpPr>
          <p:nvPr>
            <p:ph type="title"/>
          </p:nvPr>
        </p:nvSpPr>
        <p:spPr/>
        <p:txBody>
          <a:bodyPr/>
          <a:lstStyle/>
          <a:p>
            <a:r>
              <a:rPr lang="en-GB" dirty="0"/>
              <a:t>Crack tip field for mode III</a:t>
            </a:r>
          </a:p>
        </p:txBody>
      </p:sp>
      <p:sp>
        <p:nvSpPr>
          <p:cNvPr id="3" name="Content Placeholder 2">
            <a:extLst>
              <a:ext uri="{FF2B5EF4-FFF2-40B4-BE49-F238E27FC236}">
                <a16:creationId xmlns:a16="http://schemas.microsoft.com/office/drawing/2014/main" id="{F12D358B-EAB8-5EF7-5299-02209952CA5E}"/>
              </a:ext>
            </a:extLst>
          </p:cNvPr>
          <p:cNvSpPr>
            <a:spLocks noGrp="1"/>
          </p:cNvSpPr>
          <p:nvPr>
            <p:ph idx="1"/>
          </p:nvPr>
        </p:nvSpPr>
        <p:spPr>
          <a:xfrm>
            <a:off x="323850" y="968375"/>
            <a:ext cx="1905000" cy="2026669"/>
          </a:xfrm>
        </p:spPr>
        <p:txBody>
          <a:bodyPr/>
          <a:lstStyle/>
          <a:p>
            <a:r>
              <a:rPr lang="en-GB" dirty="0"/>
              <a:t>Asymptotic stresses under mode III:</a:t>
            </a:r>
          </a:p>
          <a:p>
            <a:endParaRPr lang="en-GB" dirty="0"/>
          </a:p>
        </p:txBody>
      </p:sp>
      <p:sp>
        <p:nvSpPr>
          <p:cNvPr id="4" name="Slide Number Placeholder 3">
            <a:extLst>
              <a:ext uri="{FF2B5EF4-FFF2-40B4-BE49-F238E27FC236}">
                <a16:creationId xmlns:a16="http://schemas.microsoft.com/office/drawing/2014/main" id="{D8785F51-429A-A56F-4B84-CB3000F61282}"/>
              </a:ext>
            </a:extLst>
          </p:cNvPr>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5" name="Picture 4">
            <a:extLst>
              <a:ext uri="{FF2B5EF4-FFF2-40B4-BE49-F238E27FC236}">
                <a16:creationId xmlns:a16="http://schemas.microsoft.com/office/drawing/2014/main" id="{B3E68104-B9F5-DBED-05C7-09B9AD58642C}"/>
              </a:ext>
            </a:extLst>
          </p:cNvPr>
          <p:cNvPicPr>
            <a:picLocks noChangeAspect="1"/>
          </p:cNvPicPr>
          <p:nvPr/>
        </p:nvPicPr>
        <p:blipFill>
          <a:blip r:embed="rId2"/>
          <a:stretch>
            <a:fillRect/>
          </a:stretch>
        </p:blipFill>
        <p:spPr>
          <a:xfrm>
            <a:off x="2314561" y="1044575"/>
            <a:ext cx="1895489" cy="1890726"/>
          </a:xfrm>
          <a:prstGeom prst="rect">
            <a:avLst/>
          </a:prstGeom>
        </p:spPr>
      </p:pic>
      <p:pic>
        <p:nvPicPr>
          <p:cNvPr id="7" name="Picture 6">
            <a:extLst>
              <a:ext uri="{FF2B5EF4-FFF2-40B4-BE49-F238E27FC236}">
                <a16:creationId xmlns:a16="http://schemas.microsoft.com/office/drawing/2014/main" id="{FCE83385-EA5B-293D-D53A-CE4F0E1B4180}"/>
              </a:ext>
            </a:extLst>
          </p:cNvPr>
          <p:cNvPicPr>
            <a:picLocks noChangeAspect="1"/>
          </p:cNvPicPr>
          <p:nvPr/>
        </p:nvPicPr>
        <p:blipFill>
          <a:blip r:embed="rId3"/>
          <a:stretch>
            <a:fillRect/>
          </a:stretch>
        </p:blipFill>
        <p:spPr>
          <a:xfrm>
            <a:off x="552450" y="1501775"/>
            <a:ext cx="952507" cy="714380"/>
          </a:xfrm>
          <a:prstGeom prst="rect">
            <a:avLst/>
          </a:prstGeom>
        </p:spPr>
      </p:pic>
    </p:spTree>
    <p:extLst>
      <p:ext uri="{BB962C8B-B14F-4D97-AF65-F5344CB8AC3E}">
        <p14:creationId xmlns:p14="http://schemas.microsoft.com/office/powerpoint/2010/main" val="65550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4E0A-F576-B1C2-1A56-20DBDF3944E2}"/>
              </a:ext>
            </a:extLst>
          </p:cNvPr>
          <p:cNvSpPr>
            <a:spLocks noGrp="1"/>
          </p:cNvSpPr>
          <p:nvPr>
            <p:ph type="title"/>
          </p:nvPr>
        </p:nvSpPr>
        <p:spPr/>
        <p:txBody>
          <a:bodyPr/>
          <a:lstStyle/>
          <a:p>
            <a:r>
              <a:rPr lang="en-GB" dirty="0"/>
              <a:t>Stress Intensity Factor (SIF)</a:t>
            </a:r>
          </a:p>
        </p:txBody>
      </p:sp>
      <p:sp>
        <p:nvSpPr>
          <p:cNvPr id="3" name="Content Placeholder 2">
            <a:extLst>
              <a:ext uri="{FF2B5EF4-FFF2-40B4-BE49-F238E27FC236}">
                <a16:creationId xmlns:a16="http://schemas.microsoft.com/office/drawing/2014/main" id="{45963E57-8034-AB5C-8B28-43202FF5D3E6}"/>
              </a:ext>
            </a:extLst>
          </p:cNvPr>
          <p:cNvSpPr>
            <a:spLocks noGrp="1"/>
          </p:cNvSpPr>
          <p:nvPr>
            <p:ph idx="1"/>
          </p:nvPr>
        </p:nvSpPr>
        <p:spPr/>
        <p:txBody>
          <a:bodyPr/>
          <a:lstStyle/>
          <a:p>
            <a:r>
              <a:rPr lang="en-GB" dirty="0"/>
              <a:t>So far, we characterised stress field around a crack tip.</a:t>
            </a:r>
          </a:p>
          <a:p>
            <a:r>
              <a:rPr lang="en-GB" dirty="0"/>
              <a:t>We have seen that the characterisation formulae are in terms of SIFs, i.e. </a:t>
            </a:r>
            <a:r>
              <a:rPr lang="en-GB" i="1" dirty="0">
                <a:latin typeface="Times New Roman" panose="02020603050405020304" pitchFamily="18" charset="0"/>
                <a:cs typeface="Times New Roman" panose="02020603050405020304" pitchFamily="18" charset="0"/>
              </a:rPr>
              <a:t>K</a:t>
            </a:r>
            <a:r>
              <a:rPr lang="en-GB" i="1" baseline="-25000" dirty="0">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K</a:t>
            </a:r>
            <a:r>
              <a:rPr lang="en-GB" i="1" baseline="-25000" dirty="0">
                <a:latin typeface="Times New Roman" panose="02020603050405020304" pitchFamily="18" charset="0"/>
                <a:cs typeface="Times New Roman" panose="02020603050405020304" pitchFamily="18" charset="0"/>
              </a:rPr>
              <a:t>II</a:t>
            </a:r>
            <a:r>
              <a:rPr lang="en-GB" dirty="0"/>
              <a:t> and </a:t>
            </a:r>
            <a:r>
              <a:rPr lang="en-GB" i="1" dirty="0">
                <a:latin typeface="Times New Roman" panose="02020603050405020304" pitchFamily="18" charset="0"/>
                <a:cs typeface="Times New Roman" panose="02020603050405020304" pitchFamily="18" charset="0"/>
              </a:rPr>
              <a:t>K</a:t>
            </a:r>
            <a:r>
              <a:rPr lang="en-GB" i="1" baseline="-25000" dirty="0">
                <a:latin typeface="Times New Roman" panose="02020603050405020304" pitchFamily="18" charset="0"/>
                <a:cs typeface="Times New Roman" panose="02020603050405020304" pitchFamily="18" charset="0"/>
              </a:rPr>
              <a:t>III</a:t>
            </a:r>
            <a:r>
              <a:rPr lang="en-GB" dirty="0">
                <a:latin typeface="Times New Roman" panose="02020603050405020304" pitchFamily="18" charset="0"/>
                <a:cs typeface="Times New Roman" panose="02020603050405020304" pitchFamily="18" charset="0"/>
              </a:rPr>
              <a:t>.</a:t>
            </a:r>
          </a:p>
          <a:p>
            <a:r>
              <a:rPr lang="en-GB" dirty="0"/>
              <a:t>The question is that what are the values of </a:t>
            </a:r>
            <a:r>
              <a:rPr lang="en-GB" i="1" dirty="0">
                <a:latin typeface="Times New Roman" panose="02020603050405020304" pitchFamily="18" charset="0"/>
                <a:cs typeface="Times New Roman" panose="02020603050405020304" pitchFamily="18" charset="0"/>
              </a:rPr>
              <a:t>K</a:t>
            </a:r>
            <a:r>
              <a:rPr lang="en-GB" i="1" baseline="-25000" dirty="0">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K</a:t>
            </a:r>
            <a:r>
              <a:rPr lang="en-GB" i="1" baseline="-25000" dirty="0">
                <a:latin typeface="Times New Roman" panose="02020603050405020304" pitchFamily="18" charset="0"/>
                <a:cs typeface="Times New Roman" panose="02020603050405020304" pitchFamily="18" charset="0"/>
              </a:rPr>
              <a:t>II</a:t>
            </a:r>
            <a:r>
              <a:rPr lang="en-GB" dirty="0"/>
              <a:t> and </a:t>
            </a:r>
            <a:r>
              <a:rPr lang="en-GB" i="1" dirty="0">
                <a:latin typeface="Times New Roman" panose="02020603050405020304" pitchFamily="18" charset="0"/>
                <a:cs typeface="Times New Roman" panose="02020603050405020304" pitchFamily="18" charset="0"/>
              </a:rPr>
              <a:t>K</a:t>
            </a:r>
            <a:r>
              <a:rPr lang="en-GB" i="1" baseline="-25000" dirty="0">
                <a:latin typeface="Times New Roman" panose="02020603050405020304" pitchFamily="18" charset="0"/>
                <a:cs typeface="Times New Roman" panose="02020603050405020304" pitchFamily="18" charset="0"/>
              </a:rPr>
              <a:t>III</a:t>
            </a:r>
            <a:r>
              <a:rPr lang="en-GB" i="1" dirty="0"/>
              <a:t>.</a:t>
            </a:r>
          </a:p>
          <a:p>
            <a:r>
              <a:rPr lang="en-GB" dirty="0"/>
              <a:t>The units of SIF is </a:t>
            </a:r>
            <a:r>
              <a:rPr lang="en-GB" i="1" dirty="0">
                <a:latin typeface="Times New Roman" panose="02020603050405020304" pitchFamily="18" charset="0"/>
                <a:cs typeface="Times New Roman" panose="02020603050405020304" pitchFamily="18" charset="0"/>
              </a:rPr>
              <a:t>MPa.m</a:t>
            </a:r>
            <a:r>
              <a:rPr lang="en-GB" i="1" baseline="30000" dirty="0">
                <a:latin typeface="Times New Roman" panose="02020603050405020304" pitchFamily="18" charset="0"/>
                <a:cs typeface="Times New Roman" panose="02020603050405020304" pitchFamily="18" charset="0"/>
              </a:rPr>
              <a:t>1/2</a:t>
            </a:r>
            <a:r>
              <a:rPr lang="en-GB" i="1" dirty="0">
                <a:latin typeface="Times New Roman" panose="02020603050405020304" pitchFamily="18" charset="0"/>
                <a:cs typeface="Times New Roman" panose="02020603050405020304" pitchFamily="18" charset="0"/>
              </a:rPr>
              <a:t> </a:t>
            </a:r>
            <a:r>
              <a:rPr lang="en-GB" dirty="0"/>
              <a:t>or </a:t>
            </a:r>
            <a:r>
              <a:rPr lang="en-GB" i="1" dirty="0">
                <a:latin typeface="Times New Roman" panose="02020603050405020304" pitchFamily="18" charset="0"/>
                <a:cs typeface="Times New Roman" panose="02020603050405020304" pitchFamily="18" charset="0"/>
              </a:rPr>
              <a:t>ksi.in</a:t>
            </a:r>
            <a:r>
              <a:rPr lang="en-GB" i="1" baseline="30000" dirty="0">
                <a:latin typeface="Times New Roman" panose="02020603050405020304" pitchFamily="18" charset="0"/>
                <a:cs typeface="Times New Roman" panose="02020603050405020304" pitchFamily="18" charset="0"/>
              </a:rPr>
              <a:t>1/2</a:t>
            </a:r>
            <a:r>
              <a:rPr lang="en-GB" dirty="0"/>
              <a:t>. This can be readily concluded from the formulation of previous slides.</a:t>
            </a:r>
            <a:endParaRPr lang="en-GB" baseline="30000" dirty="0"/>
          </a:p>
          <a:p>
            <a:endParaRPr lang="en-GB" dirty="0"/>
          </a:p>
        </p:txBody>
      </p:sp>
      <p:sp>
        <p:nvSpPr>
          <p:cNvPr id="4" name="Slide Number Placeholder 3">
            <a:extLst>
              <a:ext uri="{FF2B5EF4-FFF2-40B4-BE49-F238E27FC236}">
                <a16:creationId xmlns:a16="http://schemas.microsoft.com/office/drawing/2014/main" id="{D16EBAB2-AEA1-7C67-FEA7-3C01E4CACEA8}"/>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206336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3D34-E87C-2036-DD93-59A8AC10B3E1}"/>
              </a:ext>
            </a:extLst>
          </p:cNvPr>
          <p:cNvSpPr>
            <a:spLocks noGrp="1"/>
          </p:cNvSpPr>
          <p:nvPr>
            <p:ph type="title"/>
          </p:nvPr>
        </p:nvSpPr>
        <p:spPr/>
        <p:txBody>
          <a:bodyPr/>
          <a:lstStyle/>
          <a:p>
            <a:r>
              <a:rPr lang="en-GB" dirty="0"/>
              <a:t>Stress intensity factor</a:t>
            </a:r>
          </a:p>
        </p:txBody>
      </p:sp>
      <p:sp>
        <p:nvSpPr>
          <p:cNvPr id="4" name="Slide Number Placeholder 3">
            <a:extLst>
              <a:ext uri="{FF2B5EF4-FFF2-40B4-BE49-F238E27FC236}">
                <a16:creationId xmlns:a16="http://schemas.microsoft.com/office/drawing/2014/main" id="{32A7E81A-E1AE-1533-4BD3-31B623F40630}"/>
              </a:ext>
            </a:extLst>
          </p:cNvPr>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5" name="Picture 4">
            <a:extLst>
              <a:ext uri="{FF2B5EF4-FFF2-40B4-BE49-F238E27FC236}">
                <a16:creationId xmlns:a16="http://schemas.microsoft.com/office/drawing/2014/main" id="{B110DA29-B3BB-DCC3-AB4F-CF2C8EAB5532}"/>
              </a:ext>
            </a:extLst>
          </p:cNvPr>
          <p:cNvPicPr>
            <a:picLocks noChangeAspect="1"/>
          </p:cNvPicPr>
          <p:nvPr/>
        </p:nvPicPr>
        <p:blipFill>
          <a:blip r:embed="rId2"/>
          <a:stretch>
            <a:fillRect/>
          </a:stretch>
        </p:blipFill>
        <p:spPr>
          <a:xfrm>
            <a:off x="400050" y="968375"/>
            <a:ext cx="1069752" cy="1795349"/>
          </a:xfrm>
          <a:prstGeom prst="rect">
            <a:avLst/>
          </a:prstGeom>
        </p:spPr>
      </p:pic>
      <p:pic>
        <p:nvPicPr>
          <p:cNvPr id="6" name="Picture 5">
            <a:extLst>
              <a:ext uri="{FF2B5EF4-FFF2-40B4-BE49-F238E27FC236}">
                <a16:creationId xmlns:a16="http://schemas.microsoft.com/office/drawing/2014/main" id="{8EC04836-7687-FA07-9E46-0BE6AA040340}"/>
              </a:ext>
            </a:extLst>
          </p:cNvPr>
          <p:cNvPicPr>
            <a:picLocks noChangeAspect="1"/>
          </p:cNvPicPr>
          <p:nvPr/>
        </p:nvPicPr>
        <p:blipFill>
          <a:blip r:embed="rId3"/>
          <a:stretch>
            <a:fillRect/>
          </a:stretch>
        </p:blipFill>
        <p:spPr>
          <a:xfrm>
            <a:off x="1569711" y="968374"/>
            <a:ext cx="1042557" cy="1795349"/>
          </a:xfrm>
          <a:prstGeom prst="rect">
            <a:avLst/>
          </a:prstGeom>
        </p:spPr>
      </p:pic>
      <p:pic>
        <p:nvPicPr>
          <p:cNvPr id="7" name="Picture 6">
            <a:extLst>
              <a:ext uri="{FF2B5EF4-FFF2-40B4-BE49-F238E27FC236}">
                <a16:creationId xmlns:a16="http://schemas.microsoft.com/office/drawing/2014/main" id="{5E45E4DB-6877-DDB5-00C7-7DFF1F7D4EE7}"/>
              </a:ext>
            </a:extLst>
          </p:cNvPr>
          <p:cNvPicPr>
            <a:picLocks noChangeAspect="1"/>
          </p:cNvPicPr>
          <p:nvPr/>
        </p:nvPicPr>
        <p:blipFill>
          <a:blip r:embed="rId4"/>
          <a:stretch>
            <a:fillRect/>
          </a:stretch>
        </p:blipFill>
        <p:spPr>
          <a:xfrm>
            <a:off x="2712177" y="968375"/>
            <a:ext cx="1475417" cy="1795349"/>
          </a:xfrm>
          <a:prstGeom prst="rect">
            <a:avLst/>
          </a:prstGeom>
        </p:spPr>
      </p:pic>
      <p:sp>
        <p:nvSpPr>
          <p:cNvPr id="8" name="TextBox 7">
            <a:extLst>
              <a:ext uri="{FF2B5EF4-FFF2-40B4-BE49-F238E27FC236}">
                <a16:creationId xmlns:a16="http://schemas.microsoft.com/office/drawing/2014/main" id="{9FAFA6A2-2AE4-49BE-9619-DFBB8E294017}"/>
              </a:ext>
            </a:extLst>
          </p:cNvPr>
          <p:cNvSpPr txBox="1"/>
          <p:nvPr/>
        </p:nvSpPr>
        <p:spPr>
          <a:xfrm>
            <a:off x="403002" y="2793478"/>
            <a:ext cx="1066800" cy="369332"/>
          </a:xfrm>
          <a:prstGeom prst="rect">
            <a:avLst/>
          </a:prstGeom>
          <a:noFill/>
        </p:spPr>
        <p:txBody>
          <a:bodyPr wrap="square" rtlCol="0">
            <a:spAutoFit/>
          </a:bodyPr>
          <a:lstStyle/>
          <a:p>
            <a:r>
              <a:rPr lang="en-GB" sz="600" dirty="0">
                <a:latin typeface="Arial" panose="020B0604020202020204" pitchFamily="34" charset="0"/>
                <a:cs typeface="Arial" panose="020B0604020202020204" pitchFamily="34" charset="0"/>
              </a:rPr>
              <a:t>Centre crack  in 2D infinite solid under remote uniform tensile stress </a:t>
            </a:r>
            <a:r>
              <a:rPr lang="el-GR" sz="600" i="1" dirty="0">
                <a:latin typeface="Arial" panose="020B0604020202020204" pitchFamily="34" charset="0"/>
                <a:cs typeface="Arial" panose="020B0604020202020204" pitchFamily="34" charset="0"/>
              </a:rPr>
              <a:t>σ</a:t>
            </a:r>
            <a:endParaRPr lang="en-GB" sz="6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65A3B79-A2F6-E3E1-E427-C9938632AF9E}"/>
              </a:ext>
            </a:extLst>
          </p:cNvPr>
          <p:cNvSpPr txBox="1"/>
          <p:nvPr/>
        </p:nvSpPr>
        <p:spPr>
          <a:xfrm>
            <a:off x="1534813" y="2793478"/>
            <a:ext cx="1066800" cy="369332"/>
          </a:xfrm>
          <a:prstGeom prst="rect">
            <a:avLst/>
          </a:prstGeom>
          <a:noFill/>
        </p:spPr>
        <p:txBody>
          <a:bodyPr wrap="square" rtlCol="0">
            <a:spAutoFit/>
          </a:bodyPr>
          <a:lstStyle/>
          <a:p>
            <a:r>
              <a:rPr lang="en-GB" sz="600" dirty="0">
                <a:latin typeface="Arial" panose="020B0604020202020204" pitchFamily="34" charset="0"/>
                <a:cs typeface="Arial" panose="020B0604020202020204" pitchFamily="34" charset="0"/>
              </a:rPr>
              <a:t>Edge crack  in 2D infinite solid under remote uniform tensile stress </a:t>
            </a:r>
            <a:r>
              <a:rPr lang="el-GR" sz="600" i="1" dirty="0">
                <a:latin typeface="Arial" panose="020B0604020202020204" pitchFamily="34" charset="0"/>
                <a:cs typeface="Arial" panose="020B0604020202020204" pitchFamily="34" charset="0"/>
              </a:rPr>
              <a:t>σ</a:t>
            </a:r>
            <a:endParaRPr lang="en-GB" sz="6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83EAEC6-C28D-0272-6266-D2C94FC51E38}"/>
              </a:ext>
            </a:extLst>
          </p:cNvPr>
          <p:cNvSpPr txBox="1"/>
          <p:nvPr/>
        </p:nvSpPr>
        <p:spPr>
          <a:xfrm>
            <a:off x="2664002" y="2763723"/>
            <a:ext cx="1523591" cy="276999"/>
          </a:xfrm>
          <a:prstGeom prst="rect">
            <a:avLst/>
          </a:prstGeom>
          <a:noFill/>
        </p:spPr>
        <p:txBody>
          <a:bodyPr wrap="square" rtlCol="0">
            <a:spAutoFit/>
          </a:bodyPr>
          <a:lstStyle/>
          <a:p>
            <a:r>
              <a:rPr lang="en-GB" sz="600" dirty="0">
                <a:latin typeface="Arial" panose="020B0604020202020204" pitchFamily="34" charset="0"/>
                <a:cs typeface="Arial" panose="020B0604020202020204" pitchFamily="34" charset="0"/>
              </a:rPr>
              <a:t>Penny shaped crack  in 3D infinite solid under remote uniform tensile stress </a:t>
            </a:r>
            <a:r>
              <a:rPr lang="el-GR" sz="600" i="1" dirty="0">
                <a:latin typeface="Arial" panose="020B0604020202020204" pitchFamily="34" charset="0"/>
                <a:cs typeface="Arial" panose="020B0604020202020204" pitchFamily="34" charset="0"/>
              </a:rPr>
              <a:t>σ</a:t>
            </a:r>
            <a:endParaRPr lang="en-GB" sz="600" i="1" dirty="0">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B0F30545-6E49-69E4-FD14-4486B30305E0}"/>
              </a:ext>
            </a:extLst>
          </p:cNvPr>
          <p:cNvGraphicFramePr>
            <a:graphicFrameLocks noChangeAspect="1"/>
          </p:cNvGraphicFramePr>
          <p:nvPr>
            <p:extLst>
              <p:ext uri="{D42A27DB-BD31-4B8C-83A1-F6EECF244321}">
                <p14:modId xmlns:p14="http://schemas.microsoft.com/office/powerpoint/2010/main" val="3637164880"/>
              </p:ext>
            </p:extLst>
          </p:nvPr>
        </p:nvGraphicFramePr>
        <p:xfrm>
          <a:off x="706926" y="2649988"/>
          <a:ext cx="456000" cy="144000"/>
        </p:xfrm>
        <a:graphic>
          <a:graphicData uri="http://schemas.openxmlformats.org/presentationml/2006/ole">
            <mc:AlternateContent xmlns:mc="http://schemas.openxmlformats.org/markup-compatibility/2006">
              <mc:Choice xmlns:v="urn:schemas-microsoft-com:vml" Requires="v">
                <p:oleObj name="Equation" r:id="rId5" imgW="723600" imgH="228600" progId="Equation.DSMT4">
                  <p:embed/>
                </p:oleObj>
              </mc:Choice>
              <mc:Fallback>
                <p:oleObj name="Equation" r:id="rId5" imgW="723600" imgH="228600" progId="Equation.DSMT4">
                  <p:embed/>
                  <p:pic>
                    <p:nvPicPr>
                      <p:cNvPr id="0" name=""/>
                      <p:cNvPicPr/>
                      <p:nvPr/>
                    </p:nvPicPr>
                    <p:blipFill>
                      <a:blip r:embed="rId6"/>
                      <a:stretch>
                        <a:fillRect/>
                      </a:stretch>
                    </p:blipFill>
                    <p:spPr>
                      <a:xfrm>
                        <a:off x="706926" y="2649988"/>
                        <a:ext cx="456000" cy="144000"/>
                      </a:xfrm>
                      <a:prstGeom prst="rect">
                        <a:avLst/>
                      </a:prstGeom>
                      <a:solidFill>
                        <a:srgbClr val="FFFF00"/>
                      </a:solidFill>
                    </p:spPr>
                  </p:pic>
                </p:oleObj>
              </mc:Fallback>
            </mc:AlternateContent>
          </a:graphicData>
        </a:graphic>
      </p:graphicFrame>
      <p:graphicFrame>
        <p:nvGraphicFramePr>
          <p:cNvPr id="11" name="Object 10">
            <a:extLst>
              <a:ext uri="{FF2B5EF4-FFF2-40B4-BE49-F238E27FC236}">
                <a16:creationId xmlns:a16="http://schemas.microsoft.com/office/drawing/2014/main" id="{AAE73EBA-FDED-80E2-F8FD-5D8ECBC140A9}"/>
              </a:ext>
            </a:extLst>
          </p:cNvPr>
          <p:cNvGraphicFramePr>
            <a:graphicFrameLocks noChangeAspect="1"/>
          </p:cNvGraphicFramePr>
          <p:nvPr>
            <p:extLst>
              <p:ext uri="{D42A27DB-BD31-4B8C-83A1-F6EECF244321}">
                <p14:modId xmlns:p14="http://schemas.microsoft.com/office/powerpoint/2010/main" val="2573489315"/>
              </p:ext>
            </p:extLst>
          </p:nvPr>
        </p:nvGraphicFramePr>
        <p:xfrm>
          <a:off x="1764090" y="2649988"/>
          <a:ext cx="616000" cy="144000"/>
        </p:xfrm>
        <a:graphic>
          <a:graphicData uri="http://schemas.openxmlformats.org/presentationml/2006/ole">
            <mc:AlternateContent xmlns:mc="http://schemas.openxmlformats.org/markup-compatibility/2006">
              <mc:Choice xmlns:v="urn:schemas-microsoft-com:vml" Requires="v">
                <p:oleObj name="Equation" r:id="rId7" imgW="977760" imgH="228600" progId="Equation.DSMT4">
                  <p:embed/>
                </p:oleObj>
              </mc:Choice>
              <mc:Fallback>
                <p:oleObj name="Equation" r:id="rId7" imgW="977760" imgH="228600" progId="Equation.DSMT4">
                  <p:embed/>
                  <p:pic>
                    <p:nvPicPr>
                      <p:cNvPr id="0" name=""/>
                      <p:cNvPicPr/>
                      <p:nvPr/>
                    </p:nvPicPr>
                    <p:blipFill>
                      <a:blip r:embed="rId8"/>
                      <a:stretch>
                        <a:fillRect/>
                      </a:stretch>
                    </p:blipFill>
                    <p:spPr>
                      <a:xfrm>
                        <a:off x="1764090" y="2649988"/>
                        <a:ext cx="616000" cy="144000"/>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E0157C19-14C0-67CC-0E68-AE3B03BD1276}"/>
              </a:ext>
            </a:extLst>
          </p:cNvPr>
          <p:cNvGraphicFramePr>
            <a:graphicFrameLocks noChangeAspect="1"/>
          </p:cNvGraphicFramePr>
          <p:nvPr>
            <p:extLst>
              <p:ext uri="{D42A27DB-BD31-4B8C-83A1-F6EECF244321}">
                <p14:modId xmlns:p14="http://schemas.microsoft.com/office/powerpoint/2010/main" val="4225972803"/>
              </p:ext>
            </p:extLst>
          </p:nvPr>
        </p:nvGraphicFramePr>
        <p:xfrm>
          <a:off x="2926085" y="2589444"/>
          <a:ext cx="466796" cy="212804"/>
        </p:xfrm>
        <a:graphic>
          <a:graphicData uri="http://schemas.openxmlformats.org/presentationml/2006/ole">
            <mc:AlternateContent xmlns:mc="http://schemas.openxmlformats.org/markup-compatibility/2006">
              <mc:Choice xmlns:v="urn:schemas-microsoft-com:vml" Requires="v">
                <p:oleObj name="Equation" r:id="rId9" imgW="863280" imgH="393480" progId="Equation.DSMT4">
                  <p:embed/>
                </p:oleObj>
              </mc:Choice>
              <mc:Fallback>
                <p:oleObj name="Equation" r:id="rId9" imgW="863280" imgH="393480" progId="Equation.DSMT4">
                  <p:embed/>
                  <p:pic>
                    <p:nvPicPr>
                      <p:cNvPr id="0" name=""/>
                      <p:cNvPicPr/>
                      <p:nvPr/>
                    </p:nvPicPr>
                    <p:blipFill>
                      <a:blip r:embed="rId10"/>
                      <a:stretch>
                        <a:fillRect/>
                      </a:stretch>
                    </p:blipFill>
                    <p:spPr>
                      <a:xfrm>
                        <a:off x="2926085" y="2589444"/>
                        <a:ext cx="466796" cy="212804"/>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187571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9EDC-C2AE-B997-8269-6F2E2C0D5161}"/>
              </a:ext>
            </a:extLst>
          </p:cNvPr>
          <p:cNvSpPr>
            <a:spLocks noGrp="1"/>
          </p:cNvSpPr>
          <p:nvPr>
            <p:ph type="title"/>
          </p:nvPr>
        </p:nvSpPr>
        <p:spPr/>
        <p:txBody>
          <a:bodyPr/>
          <a:lstStyle/>
          <a:p>
            <a:r>
              <a:rPr lang="en-GB" dirty="0"/>
              <a:t>Notes </a:t>
            </a:r>
          </a:p>
        </p:txBody>
      </p:sp>
      <p:sp>
        <p:nvSpPr>
          <p:cNvPr id="3" name="Content Placeholder 2">
            <a:extLst>
              <a:ext uri="{FF2B5EF4-FFF2-40B4-BE49-F238E27FC236}">
                <a16:creationId xmlns:a16="http://schemas.microsoft.com/office/drawing/2014/main" id="{2C161FC2-BE87-13A2-8E9E-D807A5BD9AA1}"/>
              </a:ext>
            </a:extLst>
          </p:cNvPr>
          <p:cNvSpPr>
            <a:spLocks noGrp="1"/>
          </p:cNvSpPr>
          <p:nvPr>
            <p:ph idx="1"/>
          </p:nvPr>
        </p:nvSpPr>
        <p:spPr/>
        <p:txBody>
          <a:bodyPr>
            <a:normAutofit fontScale="92500"/>
          </a:bodyPr>
          <a:lstStyle/>
          <a:p>
            <a:r>
              <a:rPr lang="en-GB" dirty="0"/>
              <a:t>The SIF solutions for these three cracks have the same form except the </a:t>
            </a:r>
            <a:r>
              <a:rPr lang="en-GB" i="1" dirty="0">
                <a:latin typeface="Times New Roman" panose="02020603050405020304" pitchFamily="18" charset="0"/>
                <a:cs typeface="Times New Roman" panose="02020603050405020304" pitchFamily="18" charset="0"/>
              </a:rPr>
              <a:t>proportionality constants </a:t>
            </a:r>
            <a:r>
              <a:rPr lang="en-GB" dirty="0">
                <a:latin typeface="Times New Roman" panose="02020603050405020304" pitchFamily="18" charset="0"/>
                <a:cs typeface="Times New Roman" panose="02020603050405020304" pitchFamily="18" charset="0"/>
              </a:rPr>
              <a:t>or</a:t>
            </a:r>
            <a:r>
              <a:rPr lang="en-GB" i="1" dirty="0">
                <a:latin typeface="Times New Roman" panose="02020603050405020304" pitchFamily="18" charset="0"/>
                <a:cs typeface="Times New Roman" panose="02020603050405020304" pitchFamily="18" charset="0"/>
              </a:rPr>
              <a:t> modification factors </a:t>
            </a:r>
            <a:r>
              <a:rPr lang="en-GB" dirty="0"/>
              <a:t>for different geometries and loading conditions.</a:t>
            </a:r>
          </a:p>
          <a:p>
            <a:r>
              <a:rPr lang="en-GB" dirty="0"/>
              <a:t>SIF must be proportional to the magnitude of remote tensile stress </a:t>
            </a:r>
            <a:r>
              <a:rPr lang="el-GR" i="1" dirty="0"/>
              <a:t>σ</a:t>
            </a:r>
            <a:r>
              <a:rPr lang="en-GB" dirty="0"/>
              <a:t>.</a:t>
            </a:r>
          </a:p>
          <a:p>
            <a:r>
              <a:rPr lang="en-GB" dirty="0"/>
              <a:t>SIF must be proportional to the square root of the only significant length dimension, which is crack length </a:t>
            </a:r>
            <a:r>
              <a:rPr lang="en-GB" i="1" dirty="0"/>
              <a:t>a</a:t>
            </a:r>
            <a:r>
              <a:rPr lang="en-GB" dirty="0"/>
              <a:t>.</a:t>
            </a:r>
          </a:p>
          <a:p>
            <a:r>
              <a:rPr lang="en-GB" dirty="0"/>
              <a:t>For relatively simple loading and geometries, FEA and other numerical methods can be used to find </a:t>
            </a:r>
            <a:r>
              <a:rPr lang="en-GB" i="1" dirty="0">
                <a:latin typeface="Times New Roman" panose="02020603050405020304" pitchFamily="18" charset="0"/>
                <a:cs typeface="Times New Roman" panose="02020603050405020304" pitchFamily="18" charset="0"/>
              </a:rPr>
              <a:t>proportionality constants</a:t>
            </a:r>
            <a:r>
              <a:rPr lang="en-GB" dirty="0"/>
              <a:t>. </a:t>
            </a:r>
          </a:p>
          <a:p>
            <a:endParaRPr lang="en-GB" dirty="0"/>
          </a:p>
        </p:txBody>
      </p:sp>
      <p:sp>
        <p:nvSpPr>
          <p:cNvPr id="4" name="Slide Number Placeholder 3">
            <a:extLst>
              <a:ext uri="{FF2B5EF4-FFF2-40B4-BE49-F238E27FC236}">
                <a16:creationId xmlns:a16="http://schemas.microsoft.com/office/drawing/2014/main" id="{74BA870A-2475-F53B-799E-0B36ED587425}"/>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2958565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63F3-56E7-B443-F0D9-F757591B1400}"/>
              </a:ext>
            </a:extLst>
          </p:cNvPr>
          <p:cNvSpPr>
            <a:spLocks noGrp="1"/>
          </p:cNvSpPr>
          <p:nvPr>
            <p:ph type="title"/>
          </p:nvPr>
        </p:nvSpPr>
        <p:spPr/>
        <p:txBody>
          <a:bodyPr/>
          <a:lstStyle/>
          <a:p>
            <a:r>
              <a:rPr lang="en-GB" dirty="0"/>
              <a:t>SIF</a:t>
            </a:r>
          </a:p>
        </p:txBody>
      </p:sp>
      <p:sp>
        <p:nvSpPr>
          <p:cNvPr id="3" name="Content Placeholder 2">
            <a:extLst>
              <a:ext uri="{FF2B5EF4-FFF2-40B4-BE49-F238E27FC236}">
                <a16:creationId xmlns:a16="http://schemas.microsoft.com/office/drawing/2014/main" id="{2C3A69A2-4F3D-7BAD-B34F-F14BA3951BE5}"/>
              </a:ext>
            </a:extLst>
          </p:cNvPr>
          <p:cNvSpPr>
            <a:spLocks noGrp="1"/>
          </p:cNvSpPr>
          <p:nvPr>
            <p:ph idx="1"/>
          </p:nvPr>
        </p:nvSpPr>
        <p:spPr>
          <a:xfrm>
            <a:off x="323850" y="939800"/>
            <a:ext cx="3962400" cy="2026669"/>
          </a:xfrm>
        </p:spPr>
        <p:txBody>
          <a:bodyPr>
            <a:normAutofit fontScale="92500" lnSpcReduction="20000"/>
          </a:bodyPr>
          <a:lstStyle/>
          <a:p>
            <a:r>
              <a:rPr lang="en-GB" dirty="0"/>
              <a:t>The general form of SIF for centre-cracked panel or an edge-cracked panel of finite size:</a:t>
            </a:r>
          </a:p>
          <a:p>
            <a:endParaRPr lang="en-GB" dirty="0"/>
          </a:p>
          <a:p>
            <a:endParaRPr lang="en-GB" dirty="0"/>
          </a:p>
          <a:p>
            <a:endParaRPr lang="en-GB" dirty="0"/>
          </a:p>
          <a:p>
            <a:endParaRPr lang="en-GB" dirty="0"/>
          </a:p>
          <a:p>
            <a:endParaRPr lang="en-GB" dirty="0"/>
          </a:p>
          <a:p>
            <a:r>
              <a:rPr lang="en-GB" dirty="0"/>
              <a:t>Note that in some references, symbol </a:t>
            </a:r>
            <a:r>
              <a:rPr lang="el-GR" i="1" dirty="0">
                <a:latin typeface="Times New Roman" panose="02020603050405020304" pitchFamily="18" charset="0"/>
                <a:cs typeface="Times New Roman" panose="02020603050405020304" pitchFamily="18" charset="0"/>
              </a:rPr>
              <a:t>β</a:t>
            </a:r>
            <a:r>
              <a:rPr lang="en-GB" dirty="0"/>
              <a:t> is used for modification factor. So the formula might be written alternatively as below:</a:t>
            </a:r>
          </a:p>
        </p:txBody>
      </p:sp>
      <p:sp>
        <p:nvSpPr>
          <p:cNvPr id="4" name="Slide Number Placeholder 3">
            <a:extLst>
              <a:ext uri="{FF2B5EF4-FFF2-40B4-BE49-F238E27FC236}">
                <a16:creationId xmlns:a16="http://schemas.microsoft.com/office/drawing/2014/main" id="{D440AA16-1DBB-3C00-0B2B-32BE9CA89FA2}"/>
              </a:ext>
            </a:extLst>
          </p:cNvPr>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5" name="Picture 4">
            <a:extLst>
              <a:ext uri="{FF2B5EF4-FFF2-40B4-BE49-F238E27FC236}">
                <a16:creationId xmlns:a16="http://schemas.microsoft.com/office/drawing/2014/main" id="{8135B5FA-DCC6-9617-B95C-04FFDADDE50E}"/>
              </a:ext>
            </a:extLst>
          </p:cNvPr>
          <p:cNvPicPr>
            <a:picLocks noChangeAspect="1"/>
          </p:cNvPicPr>
          <p:nvPr/>
        </p:nvPicPr>
        <p:blipFill>
          <a:blip r:embed="rId2"/>
          <a:stretch>
            <a:fillRect/>
          </a:stretch>
        </p:blipFill>
        <p:spPr>
          <a:xfrm>
            <a:off x="1933575" y="1273175"/>
            <a:ext cx="1066800" cy="260195"/>
          </a:xfrm>
          <a:prstGeom prst="rect">
            <a:avLst/>
          </a:prstGeom>
        </p:spPr>
      </p:pic>
      <p:sp>
        <p:nvSpPr>
          <p:cNvPr id="6" name="Speech Bubble: Rectangle 5">
            <a:extLst>
              <a:ext uri="{FF2B5EF4-FFF2-40B4-BE49-F238E27FC236}">
                <a16:creationId xmlns:a16="http://schemas.microsoft.com/office/drawing/2014/main" id="{DB19797E-275A-CBFF-0EE1-61591ACDAABA}"/>
              </a:ext>
            </a:extLst>
          </p:cNvPr>
          <p:cNvSpPr/>
          <p:nvPr/>
        </p:nvSpPr>
        <p:spPr>
          <a:xfrm>
            <a:off x="1085850" y="1635328"/>
            <a:ext cx="1371600" cy="685800"/>
          </a:xfrm>
          <a:prstGeom prst="wedgeRectCallout">
            <a:avLst>
              <a:gd name="adj1" fmla="val 45969"/>
              <a:gd name="adj2" fmla="val -72734"/>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dirty="0">
                <a:solidFill>
                  <a:schemeClr val="tx1"/>
                </a:solidFill>
                <a:latin typeface="Times New Roman" panose="02020603050405020304" pitchFamily="18" charset="0"/>
                <a:cs typeface="Times New Roman" panose="02020603050405020304" pitchFamily="18" charset="0"/>
              </a:rPr>
              <a:t>Modification factor</a:t>
            </a:r>
            <a:r>
              <a:rPr lang="en-GB" sz="800" i="1" dirty="0">
                <a:solidFill>
                  <a:schemeClr val="tx1"/>
                </a:solidFill>
                <a:latin typeface="Arial" panose="020B0604020202020204" pitchFamily="34" charset="0"/>
                <a:cs typeface="Arial" panose="020B0604020202020204" pitchFamily="34" charset="0"/>
              </a:rPr>
              <a:t> </a:t>
            </a:r>
            <a:r>
              <a:rPr lang="en-GB" sz="800" dirty="0">
                <a:solidFill>
                  <a:schemeClr val="tx1"/>
                </a:solidFill>
                <a:latin typeface="Arial" panose="020B0604020202020204" pitchFamily="34" charset="0"/>
                <a:cs typeface="Arial" panose="020B0604020202020204" pitchFamily="34" charset="0"/>
              </a:rPr>
              <a:t>which is geometric function of the normalised crack length </a:t>
            </a:r>
            <a:r>
              <a:rPr lang="el-GR" sz="800" i="1" dirty="0">
                <a:solidFill>
                  <a:schemeClr val="tx1"/>
                </a:solidFill>
                <a:latin typeface="Times New Roman" panose="02020603050405020304" pitchFamily="18" charset="0"/>
                <a:cs typeface="Times New Roman" panose="02020603050405020304" pitchFamily="18" charset="0"/>
              </a:rPr>
              <a:t>α</a:t>
            </a:r>
            <a:r>
              <a:rPr lang="en-GB" sz="800" i="1" dirty="0">
                <a:solidFill>
                  <a:schemeClr val="tx1"/>
                </a:solidFill>
                <a:latin typeface="Arial" panose="020B0604020202020204" pitchFamily="34" charset="0"/>
                <a:cs typeface="Arial" panose="020B0604020202020204" pitchFamily="34" charset="0"/>
              </a:rPr>
              <a:t>. Also, </a:t>
            </a:r>
            <a:r>
              <a:rPr lang="el-GR" sz="800" i="1" dirty="0">
                <a:solidFill>
                  <a:schemeClr val="tx1"/>
                </a:solidFill>
                <a:latin typeface="Times New Roman" panose="02020603050405020304" pitchFamily="18" charset="0"/>
                <a:cs typeface="Times New Roman" panose="02020603050405020304" pitchFamily="18" charset="0"/>
              </a:rPr>
              <a:t>α</a:t>
            </a:r>
            <a:r>
              <a:rPr lang="en-GB" sz="800" i="1" dirty="0">
                <a:solidFill>
                  <a:schemeClr val="tx1"/>
                </a:solidFill>
                <a:latin typeface="Times New Roman" panose="02020603050405020304" pitchFamily="18" charset="0"/>
                <a:cs typeface="Times New Roman" panose="02020603050405020304" pitchFamily="18" charset="0"/>
              </a:rPr>
              <a:t> = a / b </a:t>
            </a:r>
            <a:r>
              <a:rPr lang="en-GB" sz="800" dirty="0">
                <a:solidFill>
                  <a:schemeClr val="tx1"/>
                </a:solidFill>
                <a:latin typeface="Arial" panose="020B0604020202020204" pitchFamily="34" charset="0"/>
                <a:cs typeface="Arial" panose="020B0604020202020204" pitchFamily="34" charset="0"/>
              </a:rPr>
              <a:t>where </a:t>
            </a:r>
            <a:r>
              <a:rPr lang="en-GB" sz="800" i="1" dirty="0">
                <a:solidFill>
                  <a:schemeClr val="tx1"/>
                </a:solidFill>
                <a:latin typeface="Times New Roman" panose="02020603050405020304" pitchFamily="18" charset="0"/>
                <a:cs typeface="Times New Roman" panose="02020603050405020304" pitchFamily="18" charset="0"/>
              </a:rPr>
              <a:t>b</a:t>
            </a:r>
            <a:r>
              <a:rPr lang="en-GB" sz="800" dirty="0">
                <a:solidFill>
                  <a:schemeClr val="tx1"/>
                </a:solidFill>
                <a:latin typeface="Arial" panose="020B0604020202020204" pitchFamily="34" charset="0"/>
                <a:cs typeface="Arial" panose="020B0604020202020204" pitchFamily="34" charset="0"/>
              </a:rPr>
              <a:t> is the width of the panel.</a:t>
            </a:r>
          </a:p>
        </p:txBody>
      </p:sp>
      <p:sp>
        <p:nvSpPr>
          <p:cNvPr id="7" name="Speech Bubble: Rectangle 6">
            <a:extLst>
              <a:ext uri="{FF2B5EF4-FFF2-40B4-BE49-F238E27FC236}">
                <a16:creationId xmlns:a16="http://schemas.microsoft.com/office/drawing/2014/main" id="{9C5B25E3-1867-58C4-C6BE-36D365BAE6D2}"/>
              </a:ext>
            </a:extLst>
          </p:cNvPr>
          <p:cNvSpPr/>
          <p:nvPr/>
        </p:nvSpPr>
        <p:spPr>
          <a:xfrm>
            <a:off x="2771775" y="1635328"/>
            <a:ext cx="1219200" cy="685800"/>
          </a:xfrm>
          <a:prstGeom prst="wedgeRectCallout">
            <a:avLst>
              <a:gd name="adj1" fmla="val -60307"/>
              <a:gd name="adj2" fmla="val -69571"/>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tx1"/>
                </a:solidFill>
                <a:latin typeface="Arial" panose="020B0604020202020204" pitchFamily="34" charset="0"/>
                <a:cs typeface="Arial" panose="020B0604020202020204" pitchFamily="34" charset="0"/>
              </a:rPr>
              <a:t>The gross nominal stress. Either the nominal stress or maximum nominal bending stress</a:t>
            </a:r>
          </a:p>
        </p:txBody>
      </p:sp>
      <p:graphicFrame>
        <p:nvGraphicFramePr>
          <p:cNvPr id="9" name="Object 8">
            <a:extLst>
              <a:ext uri="{FF2B5EF4-FFF2-40B4-BE49-F238E27FC236}">
                <a16:creationId xmlns:a16="http://schemas.microsoft.com/office/drawing/2014/main" id="{19982676-D7DC-7CC9-9E0C-1D245A0560AC}"/>
              </a:ext>
            </a:extLst>
          </p:cNvPr>
          <p:cNvGraphicFramePr>
            <a:graphicFrameLocks noChangeAspect="1"/>
          </p:cNvGraphicFramePr>
          <p:nvPr>
            <p:extLst>
              <p:ext uri="{D42A27DB-BD31-4B8C-83A1-F6EECF244321}">
                <p14:modId xmlns:p14="http://schemas.microsoft.com/office/powerpoint/2010/main" val="2314581245"/>
              </p:ext>
            </p:extLst>
          </p:nvPr>
        </p:nvGraphicFramePr>
        <p:xfrm>
          <a:off x="2028825" y="2814427"/>
          <a:ext cx="876300" cy="254000"/>
        </p:xfrm>
        <a:graphic>
          <a:graphicData uri="http://schemas.openxmlformats.org/presentationml/2006/ole">
            <mc:AlternateContent xmlns:mc="http://schemas.openxmlformats.org/markup-compatibility/2006">
              <mc:Choice xmlns:v="urn:schemas-microsoft-com:vml" Requires="v">
                <p:oleObj name="Equation" r:id="rId3" imgW="876240" imgH="253800" progId="Equation.DSMT4">
                  <p:embed/>
                </p:oleObj>
              </mc:Choice>
              <mc:Fallback>
                <p:oleObj name="Equation" r:id="rId3" imgW="876240" imgH="253800" progId="Equation.DSMT4">
                  <p:embed/>
                  <p:pic>
                    <p:nvPicPr>
                      <p:cNvPr id="0" name=""/>
                      <p:cNvPicPr/>
                      <p:nvPr/>
                    </p:nvPicPr>
                    <p:blipFill>
                      <a:blip r:embed="rId4"/>
                      <a:stretch>
                        <a:fillRect/>
                      </a:stretch>
                    </p:blipFill>
                    <p:spPr>
                      <a:xfrm>
                        <a:off x="2028825" y="2814427"/>
                        <a:ext cx="876300" cy="2540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39419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1500" dirty="0">
                <a:latin typeface="Arial" panose="020B0604020202020204" pitchFamily="34" charset="0"/>
                <a:cs typeface="Arial" panose="020B0604020202020204" pitchFamily="34" charset="0"/>
              </a:rPr>
              <a:t>Suggested Readings</a:t>
            </a:r>
          </a:p>
        </p:txBody>
      </p:sp>
      <p:sp>
        <p:nvSpPr>
          <p:cNvPr id="11" name="TextBox 10"/>
          <p:cNvSpPr txBox="1"/>
          <p:nvPr/>
        </p:nvSpPr>
        <p:spPr>
          <a:xfrm>
            <a:off x="402078" y="2768564"/>
            <a:ext cx="1259269"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Reference 1</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6" name="Picture 5"/>
          <p:cNvPicPr>
            <a:picLocks noChangeAspect="1"/>
          </p:cNvPicPr>
          <p:nvPr/>
        </p:nvPicPr>
        <p:blipFill>
          <a:blip r:embed="rId2"/>
          <a:stretch>
            <a:fillRect/>
          </a:stretch>
        </p:blipFill>
        <p:spPr>
          <a:xfrm>
            <a:off x="379064" y="960898"/>
            <a:ext cx="1296434" cy="1796676"/>
          </a:xfrm>
          <a:prstGeom prst="rect">
            <a:avLst/>
          </a:prstGeom>
        </p:spPr>
      </p:pic>
      <p:pic>
        <p:nvPicPr>
          <p:cNvPr id="4" name="Picture 3"/>
          <p:cNvPicPr>
            <a:picLocks noChangeAspect="1"/>
          </p:cNvPicPr>
          <p:nvPr/>
        </p:nvPicPr>
        <p:blipFill rotWithShape="1">
          <a:blip r:embed="rId3"/>
          <a:srcRect l="28724" t="13987" r="40011" b="4102"/>
          <a:stretch/>
        </p:blipFill>
        <p:spPr>
          <a:xfrm>
            <a:off x="3009428" y="960897"/>
            <a:ext cx="1219176" cy="1796678"/>
          </a:xfrm>
          <a:prstGeom prst="rect">
            <a:avLst/>
          </a:prstGeom>
        </p:spPr>
      </p:pic>
      <p:sp>
        <p:nvSpPr>
          <p:cNvPr id="10" name="TextBox 9"/>
          <p:cNvSpPr txBox="1"/>
          <p:nvPr/>
        </p:nvSpPr>
        <p:spPr>
          <a:xfrm>
            <a:off x="2969359" y="2768564"/>
            <a:ext cx="1259269"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Reference 3</a:t>
            </a:r>
          </a:p>
        </p:txBody>
      </p:sp>
      <p:pic>
        <p:nvPicPr>
          <p:cNvPr id="7" name="Picture 6">
            <a:extLst>
              <a:ext uri="{FF2B5EF4-FFF2-40B4-BE49-F238E27FC236}">
                <a16:creationId xmlns:a16="http://schemas.microsoft.com/office/drawing/2014/main" id="{821489DB-11DF-6C81-F1E8-D6000E7A9671}"/>
              </a:ext>
            </a:extLst>
          </p:cNvPr>
          <p:cNvPicPr>
            <a:picLocks noChangeAspect="1"/>
          </p:cNvPicPr>
          <p:nvPr/>
        </p:nvPicPr>
        <p:blipFill>
          <a:blip r:embed="rId4"/>
          <a:stretch>
            <a:fillRect/>
          </a:stretch>
        </p:blipFill>
        <p:spPr>
          <a:xfrm>
            <a:off x="1694246" y="960897"/>
            <a:ext cx="1296434" cy="1796676"/>
          </a:xfrm>
          <a:prstGeom prst="rect">
            <a:avLst/>
          </a:prstGeom>
        </p:spPr>
      </p:pic>
      <p:sp>
        <p:nvSpPr>
          <p:cNvPr id="12" name="TextBox 11">
            <a:extLst>
              <a:ext uri="{FF2B5EF4-FFF2-40B4-BE49-F238E27FC236}">
                <a16:creationId xmlns:a16="http://schemas.microsoft.com/office/drawing/2014/main" id="{2C1A2273-23D2-ED6A-6AA5-9B042E7F05E3}"/>
              </a:ext>
            </a:extLst>
          </p:cNvPr>
          <p:cNvSpPr txBox="1"/>
          <p:nvPr/>
        </p:nvSpPr>
        <p:spPr>
          <a:xfrm>
            <a:off x="1672902" y="2768564"/>
            <a:ext cx="1259269"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Reference 2</a:t>
            </a:r>
          </a:p>
        </p:txBody>
      </p:sp>
    </p:spTree>
    <p:extLst>
      <p:ext uri="{BB962C8B-B14F-4D97-AF65-F5344CB8AC3E}">
        <p14:creationId xmlns:p14="http://schemas.microsoft.com/office/powerpoint/2010/main" val="376190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55BF-9D1A-9212-A242-2C7E74589F56}"/>
              </a:ext>
            </a:extLst>
          </p:cNvPr>
          <p:cNvSpPr>
            <a:spLocks noGrp="1"/>
          </p:cNvSpPr>
          <p:nvPr>
            <p:ph type="title"/>
          </p:nvPr>
        </p:nvSpPr>
        <p:spPr/>
        <p:txBody>
          <a:bodyPr/>
          <a:lstStyle/>
          <a:p>
            <a:r>
              <a:rPr lang="en-GB" dirty="0"/>
              <a:t>Proportionality factors</a:t>
            </a:r>
          </a:p>
        </p:txBody>
      </p:sp>
      <p:sp>
        <p:nvSpPr>
          <p:cNvPr id="3" name="Content Placeholder 2">
            <a:extLst>
              <a:ext uri="{FF2B5EF4-FFF2-40B4-BE49-F238E27FC236}">
                <a16:creationId xmlns:a16="http://schemas.microsoft.com/office/drawing/2014/main" id="{49369595-8122-8B98-8AC0-77DAE874B5F9}"/>
              </a:ext>
            </a:extLst>
          </p:cNvPr>
          <p:cNvSpPr>
            <a:spLocks noGrp="1"/>
          </p:cNvSpPr>
          <p:nvPr>
            <p:ph idx="1"/>
          </p:nvPr>
        </p:nvSpPr>
        <p:spPr>
          <a:xfrm>
            <a:off x="323850" y="968375"/>
            <a:ext cx="2438400" cy="2026669"/>
          </a:xfrm>
        </p:spPr>
        <p:txBody>
          <a:bodyPr/>
          <a:lstStyle/>
          <a:p>
            <a:r>
              <a:rPr lang="en-GB" dirty="0"/>
              <a:t>A centre cracked panel subject to tensile remote load.</a:t>
            </a:r>
          </a:p>
        </p:txBody>
      </p:sp>
      <p:sp>
        <p:nvSpPr>
          <p:cNvPr id="4" name="Slide Number Placeholder 3">
            <a:extLst>
              <a:ext uri="{FF2B5EF4-FFF2-40B4-BE49-F238E27FC236}">
                <a16:creationId xmlns:a16="http://schemas.microsoft.com/office/drawing/2014/main" id="{917CF442-5DC6-013B-9873-6B18C52D8542}"/>
              </a:ext>
            </a:extLst>
          </p:cNvPr>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5" name="Picture 4">
            <a:extLst>
              <a:ext uri="{FF2B5EF4-FFF2-40B4-BE49-F238E27FC236}">
                <a16:creationId xmlns:a16="http://schemas.microsoft.com/office/drawing/2014/main" id="{05160235-BD01-24E4-31FF-9996363F61AD}"/>
              </a:ext>
            </a:extLst>
          </p:cNvPr>
          <p:cNvPicPr>
            <a:picLocks noChangeAspect="1"/>
          </p:cNvPicPr>
          <p:nvPr/>
        </p:nvPicPr>
        <p:blipFill>
          <a:blip r:embed="rId2"/>
          <a:stretch>
            <a:fillRect/>
          </a:stretch>
        </p:blipFill>
        <p:spPr>
          <a:xfrm>
            <a:off x="2838450" y="1006582"/>
            <a:ext cx="1330762" cy="1950254"/>
          </a:xfrm>
          <a:prstGeom prst="rect">
            <a:avLst/>
          </a:prstGeom>
        </p:spPr>
      </p:pic>
      <p:pic>
        <p:nvPicPr>
          <p:cNvPr id="7" name="Picture 6">
            <a:extLst>
              <a:ext uri="{FF2B5EF4-FFF2-40B4-BE49-F238E27FC236}">
                <a16:creationId xmlns:a16="http://schemas.microsoft.com/office/drawing/2014/main" id="{6762F58D-B759-FA03-6D2A-62C7B2E909EF}"/>
              </a:ext>
            </a:extLst>
          </p:cNvPr>
          <p:cNvPicPr>
            <a:picLocks noChangeAspect="1"/>
          </p:cNvPicPr>
          <p:nvPr/>
        </p:nvPicPr>
        <p:blipFill>
          <a:blip r:embed="rId3"/>
          <a:stretch>
            <a:fillRect/>
          </a:stretch>
        </p:blipFill>
        <p:spPr>
          <a:xfrm>
            <a:off x="552450" y="1508676"/>
            <a:ext cx="838199" cy="204439"/>
          </a:xfrm>
          <a:prstGeom prst="rect">
            <a:avLst/>
          </a:prstGeom>
        </p:spPr>
      </p:pic>
      <p:sp>
        <p:nvSpPr>
          <p:cNvPr id="8" name="Rectangle 7">
            <a:extLst>
              <a:ext uri="{FF2B5EF4-FFF2-40B4-BE49-F238E27FC236}">
                <a16:creationId xmlns:a16="http://schemas.microsoft.com/office/drawing/2014/main" id="{803178E9-F5EC-A89E-1E50-893BFC640DD0}"/>
              </a:ext>
            </a:extLst>
          </p:cNvPr>
          <p:cNvSpPr/>
          <p:nvPr/>
        </p:nvSpPr>
        <p:spPr>
          <a:xfrm>
            <a:off x="2838450" y="2797175"/>
            <a:ext cx="152400" cy="15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50F1889F-E3E0-6833-66A4-050ED2A286D6}"/>
              </a:ext>
            </a:extLst>
          </p:cNvPr>
          <p:cNvPicPr>
            <a:picLocks noChangeAspect="1"/>
          </p:cNvPicPr>
          <p:nvPr/>
        </p:nvPicPr>
        <p:blipFill>
          <a:blip r:embed="rId4"/>
          <a:stretch>
            <a:fillRect/>
          </a:stretch>
        </p:blipFill>
        <p:spPr>
          <a:xfrm>
            <a:off x="552450" y="1812997"/>
            <a:ext cx="1676400" cy="564834"/>
          </a:xfrm>
          <a:prstGeom prst="rect">
            <a:avLst/>
          </a:prstGeom>
        </p:spPr>
      </p:pic>
    </p:spTree>
    <p:extLst>
      <p:ext uri="{BB962C8B-B14F-4D97-AF65-F5344CB8AC3E}">
        <p14:creationId xmlns:p14="http://schemas.microsoft.com/office/powerpoint/2010/main" val="642086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55BF-9D1A-9212-A242-2C7E74589F56}"/>
              </a:ext>
            </a:extLst>
          </p:cNvPr>
          <p:cNvSpPr>
            <a:spLocks noGrp="1"/>
          </p:cNvSpPr>
          <p:nvPr>
            <p:ph type="title"/>
          </p:nvPr>
        </p:nvSpPr>
        <p:spPr/>
        <p:txBody>
          <a:bodyPr/>
          <a:lstStyle/>
          <a:p>
            <a:r>
              <a:rPr lang="en-GB" dirty="0"/>
              <a:t>Proportionality factors</a:t>
            </a:r>
          </a:p>
        </p:txBody>
      </p:sp>
      <p:sp>
        <p:nvSpPr>
          <p:cNvPr id="3" name="Content Placeholder 2">
            <a:extLst>
              <a:ext uri="{FF2B5EF4-FFF2-40B4-BE49-F238E27FC236}">
                <a16:creationId xmlns:a16="http://schemas.microsoft.com/office/drawing/2014/main" id="{49369595-8122-8B98-8AC0-77DAE874B5F9}"/>
              </a:ext>
            </a:extLst>
          </p:cNvPr>
          <p:cNvSpPr>
            <a:spLocks noGrp="1"/>
          </p:cNvSpPr>
          <p:nvPr>
            <p:ph idx="1"/>
          </p:nvPr>
        </p:nvSpPr>
        <p:spPr>
          <a:xfrm>
            <a:off x="323850" y="968375"/>
            <a:ext cx="2438400" cy="2026669"/>
          </a:xfrm>
        </p:spPr>
        <p:txBody>
          <a:bodyPr/>
          <a:lstStyle/>
          <a:p>
            <a:r>
              <a:rPr lang="en-GB" dirty="0"/>
              <a:t>An edge cracked panel subject to tensile remote load.</a:t>
            </a:r>
          </a:p>
        </p:txBody>
      </p:sp>
      <p:sp>
        <p:nvSpPr>
          <p:cNvPr id="4" name="Slide Number Placeholder 3">
            <a:extLst>
              <a:ext uri="{FF2B5EF4-FFF2-40B4-BE49-F238E27FC236}">
                <a16:creationId xmlns:a16="http://schemas.microsoft.com/office/drawing/2014/main" id="{917CF442-5DC6-013B-9873-6B18C52D8542}"/>
              </a:ext>
            </a:extLst>
          </p:cNvPr>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7" name="Picture 6">
            <a:extLst>
              <a:ext uri="{FF2B5EF4-FFF2-40B4-BE49-F238E27FC236}">
                <a16:creationId xmlns:a16="http://schemas.microsoft.com/office/drawing/2014/main" id="{6762F58D-B759-FA03-6D2A-62C7B2E909EF}"/>
              </a:ext>
            </a:extLst>
          </p:cNvPr>
          <p:cNvPicPr>
            <a:picLocks noChangeAspect="1"/>
          </p:cNvPicPr>
          <p:nvPr/>
        </p:nvPicPr>
        <p:blipFill>
          <a:blip r:embed="rId2"/>
          <a:stretch>
            <a:fillRect/>
          </a:stretch>
        </p:blipFill>
        <p:spPr>
          <a:xfrm>
            <a:off x="552450" y="1508676"/>
            <a:ext cx="838199" cy="204439"/>
          </a:xfrm>
          <a:prstGeom prst="rect">
            <a:avLst/>
          </a:prstGeom>
        </p:spPr>
      </p:pic>
      <p:pic>
        <p:nvPicPr>
          <p:cNvPr id="8" name="Picture 7">
            <a:extLst>
              <a:ext uri="{FF2B5EF4-FFF2-40B4-BE49-F238E27FC236}">
                <a16:creationId xmlns:a16="http://schemas.microsoft.com/office/drawing/2014/main" id="{68A58E85-B9B2-C7CE-9D94-9F590CC3496E}"/>
              </a:ext>
            </a:extLst>
          </p:cNvPr>
          <p:cNvPicPr>
            <a:picLocks noChangeAspect="1"/>
          </p:cNvPicPr>
          <p:nvPr/>
        </p:nvPicPr>
        <p:blipFill>
          <a:blip r:embed="rId3"/>
          <a:stretch>
            <a:fillRect/>
          </a:stretch>
        </p:blipFill>
        <p:spPr>
          <a:xfrm>
            <a:off x="2838450" y="1044575"/>
            <a:ext cx="1355170" cy="1883457"/>
          </a:xfrm>
          <a:prstGeom prst="rect">
            <a:avLst/>
          </a:prstGeom>
        </p:spPr>
      </p:pic>
      <p:pic>
        <p:nvPicPr>
          <p:cNvPr id="10" name="Picture 9">
            <a:extLst>
              <a:ext uri="{FF2B5EF4-FFF2-40B4-BE49-F238E27FC236}">
                <a16:creationId xmlns:a16="http://schemas.microsoft.com/office/drawing/2014/main" id="{F02FAF93-B5D8-8056-FE0B-16C510B0DC41}"/>
              </a:ext>
            </a:extLst>
          </p:cNvPr>
          <p:cNvPicPr>
            <a:picLocks noChangeAspect="1"/>
          </p:cNvPicPr>
          <p:nvPr/>
        </p:nvPicPr>
        <p:blipFill>
          <a:blip r:embed="rId4"/>
          <a:stretch>
            <a:fillRect/>
          </a:stretch>
        </p:blipFill>
        <p:spPr>
          <a:xfrm>
            <a:off x="552450" y="1805966"/>
            <a:ext cx="2209800" cy="522179"/>
          </a:xfrm>
          <a:prstGeom prst="rect">
            <a:avLst/>
          </a:prstGeom>
        </p:spPr>
      </p:pic>
    </p:spTree>
    <p:extLst>
      <p:ext uri="{BB962C8B-B14F-4D97-AF65-F5344CB8AC3E}">
        <p14:creationId xmlns:p14="http://schemas.microsoft.com/office/powerpoint/2010/main" val="30538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55BF-9D1A-9212-A242-2C7E74589F56}"/>
              </a:ext>
            </a:extLst>
          </p:cNvPr>
          <p:cNvSpPr>
            <a:spLocks noGrp="1"/>
          </p:cNvSpPr>
          <p:nvPr>
            <p:ph type="title"/>
          </p:nvPr>
        </p:nvSpPr>
        <p:spPr/>
        <p:txBody>
          <a:bodyPr/>
          <a:lstStyle/>
          <a:p>
            <a:r>
              <a:rPr lang="en-GB" dirty="0"/>
              <a:t>Proportionality factors</a:t>
            </a:r>
          </a:p>
        </p:txBody>
      </p:sp>
      <p:sp>
        <p:nvSpPr>
          <p:cNvPr id="3" name="Content Placeholder 2">
            <a:extLst>
              <a:ext uri="{FF2B5EF4-FFF2-40B4-BE49-F238E27FC236}">
                <a16:creationId xmlns:a16="http://schemas.microsoft.com/office/drawing/2014/main" id="{49369595-8122-8B98-8AC0-77DAE874B5F9}"/>
              </a:ext>
            </a:extLst>
          </p:cNvPr>
          <p:cNvSpPr>
            <a:spLocks noGrp="1"/>
          </p:cNvSpPr>
          <p:nvPr>
            <p:ph idx="1"/>
          </p:nvPr>
        </p:nvSpPr>
        <p:spPr>
          <a:xfrm>
            <a:off x="323850" y="968375"/>
            <a:ext cx="2438400" cy="2026669"/>
          </a:xfrm>
        </p:spPr>
        <p:txBody>
          <a:bodyPr/>
          <a:lstStyle/>
          <a:p>
            <a:r>
              <a:rPr lang="en-GB" dirty="0"/>
              <a:t>An edge cracked panel subject to bending.</a:t>
            </a:r>
          </a:p>
        </p:txBody>
      </p:sp>
      <p:sp>
        <p:nvSpPr>
          <p:cNvPr id="4" name="Slide Number Placeholder 3">
            <a:extLst>
              <a:ext uri="{FF2B5EF4-FFF2-40B4-BE49-F238E27FC236}">
                <a16:creationId xmlns:a16="http://schemas.microsoft.com/office/drawing/2014/main" id="{917CF442-5DC6-013B-9873-6B18C52D8542}"/>
              </a:ext>
            </a:extLst>
          </p:cNvPr>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7" name="Picture 6">
            <a:extLst>
              <a:ext uri="{FF2B5EF4-FFF2-40B4-BE49-F238E27FC236}">
                <a16:creationId xmlns:a16="http://schemas.microsoft.com/office/drawing/2014/main" id="{6762F58D-B759-FA03-6D2A-62C7B2E909EF}"/>
              </a:ext>
            </a:extLst>
          </p:cNvPr>
          <p:cNvPicPr>
            <a:picLocks noChangeAspect="1"/>
          </p:cNvPicPr>
          <p:nvPr/>
        </p:nvPicPr>
        <p:blipFill>
          <a:blip r:embed="rId2"/>
          <a:stretch>
            <a:fillRect/>
          </a:stretch>
        </p:blipFill>
        <p:spPr>
          <a:xfrm>
            <a:off x="552450" y="1508676"/>
            <a:ext cx="838199" cy="204439"/>
          </a:xfrm>
          <a:prstGeom prst="rect">
            <a:avLst/>
          </a:prstGeom>
        </p:spPr>
      </p:pic>
      <p:pic>
        <p:nvPicPr>
          <p:cNvPr id="9" name="Picture 8">
            <a:extLst>
              <a:ext uri="{FF2B5EF4-FFF2-40B4-BE49-F238E27FC236}">
                <a16:creationId xmlns:a16="http://schemas.microsoft.com/office/drawing/2014/main" id="{D9591C98-3CB1-0C6C-8322-82B36770179C}"/>
              </a:ext>
            </a:extLst>
          </p:cNvPr>
          <p:cNvPicPr>
            <a:picLocks noChangeAspect="1"/>
          </p:cNvPicPr>
          <p:nvPr/>
        </p:nvPicPr>
        <p:blipFill rotWithShape="1">
          <a:blip r:embed="rId3"/>
          <a:srcRect l="5064" r="10057"/>
          <a:stretch/>
        </p:blipFill>
        <p:spPr>
          <a:xfrm>
            <a:off x="2877295" y="1072067"/>
            <a:ext cx="1295401" cy="1819284"/>
          </a:xfrm>
          <a:prstGeom prst="rect">
            <a:avLst/>
          </a:prstGeom>
        </p:spPr>
      </p:pic>
      <p:sp>
        <p:nvSpPr>
          <p:cNvPr id="11" name="Rectangle 10">
            <a:extLst>
              <a:ext uri="{FF2B5EF4-FFF2-40B4-BE49-F238E27FC236}">
                <a16:creationId xmlns:a16="http://schemas.microsoft.com/office/drawing/2014/main" id="{B917E007-421B-C24B-0659-E25B1B22C28A}"/>
              </a:ext>
            </a:extLst>
          </p:cNvPr>
          <p:cNvSpPr/>
          <p:nvPr/>
        </p:nvSpPr>
        <p:spPr>
          <a:xfrm>
            <a:off x="2914650" y="2731690"/>
            <a:ext cx="152400" cy="15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D690BBB6-218D-1367-FEDF-A327A81ABE32}"/>
              </a:ext>
            </a:extLst>
          </p:cNvPr>
          <p:cNvPicPr>
            <a:picLocks noChangeAspect="1"/>
          </p:cNvPicPr>
          <p:nvPr/>
        </p:nvPicPr>
        <p:blipFill>
          <a:blip r:embed="rId4"/>
          <a:stretch>
            <a:fillRect/>
          </a:stretch>
        </p:blipFill>
        <p:spPr>
          <a:xfrm>
            <a:off x="552451" y="1817146"/>
            <a:ext cx="2209800" cy="586590"/>
          </a:xfrm>
          <a:prstGeom prst="rect">
            <a:avLst/>
          </a:prstGeom>
        </p:spPr>
      </p:pic>
    </p:spTree>
    <p:extLst>
      <p:ext uri="{BB962C8B-B14F-4D97-AF65-F5344CB8AC3E}">
        <p14:creationId xmlns:p14="http://schemas.microsoft.com/office/powerpoint/2010/main" val="380461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7ADB-542D-712E-1F22-D727237452E3}"/>
              </a:ext>
            </a:extLst>
          </p:cNvPr>
          <p:cNvSpPr>
            <a:spLocks noGrp="1"/>
          </p:cNvSpPr>
          <p:nvPr>
            <p:ph type="title"/>
          </p:nvPr>
        </p:nvSpPr>
        <p:spPr/>
        <p:txBody>
          <a:bodyPr/>
          <a:lstStyle/>
          <a:p>
            <a:r>
              <a:rPr lang="en-GB" dirty="0"/>
              <a:t>Plots of </a:t>
            </a:r>
            <a:r>
              <a:rPr lang="en-GB" i="1" dirty="0">
                <a:latin typeface="Times New Roman" panose="02020603050405020304" pitchFamily="18" charset="0"/>
                <a:cs typeface="Times New Roman" panose="02020603050405020304" pitchFamily="18" charset="0"/>
              </a:rPr>
              <a:t>F(</a:t>
            </a:r>
            <a:r>
              <a:rPr lang="el-GR" i="1" dirty="0">
                <a:latin typeface="Times New Roman" panose="02020603050405020304" pitchFamily="18" charset="0"/>
                <a:cs typeface="Times New Roman" panose="02020603050405020304" pitchFamily="18" charset="0"/>
              </a:rPr>
              <a:t>α</a:t>
            </a:r>
            <a:r>
              <a:rPr lang="en-GB" i="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92BBAAD7-C8AE-6DE5-2824-B893586716DC}"/>
              </a:ext>
            </a:extLst>
          </p:cNvPr>
          <p:cNvSpPr>
            <a:spLocks noGrp="1"/>
          </p:cNvSpPr>
          <p:nvPr>
            <p:ph idx="1"/>
          </p:nvPr>
        </p:nvSpPr>
        <p:spPr>
          <a:xfrm>
            <a:off x="323850" y="968375"/>
            <a:ext cx="1772183" cy="2026669"/>
          </a:xfrm>
        </p:spPr>
        <p:txBody>
          <a:bodyPr>
            <a:normAutofit/>
          </a:bodyPr>
          <a:lstStyle/>
          <a:p>
            <a:r>
              <a:rPr lang="en-GB" sz="900" dirty="0"/>
              <a:t>For the last three crack problems.</a:t>
            </a:r>
          </a:p>
        </p:txBody>
      </p:sp>
      <p:sp>
        <p:nvSpPr>
          <p:cNvPr id="4" name="Slide Number Placeholder 3">
            <a:extLst>
              <a:ext uri="{FF2B5EF4-FFF2-40B4-BE49-F238E27FC236}">
                <a16:creationId xmlns:a16="http://schemas.microsoft.com/office/drawing/2014/main" id="{760E61ED-CB43-74D0-0894-4E71F8A1C07C}"/>
              </a:ext>
            </a:extLst>
          </p:cNvPr>
          <p:cNvSpPr>
            <a:spLocks noGrp="1"/>
          </p:cNvSpPr>
          <p:nvPr>
            <p:ph type="sldNum" sz="quarter" idx="12"/>
          </p:nvPr>
        </p:nvSpPr>
        <p:spPr/>
        <p:txBody>
          <a:bodyPr/>
          <a:lstStyle/>
          <a:p>
            <a:fld id="{6D22F896-40B5-4ADD-8801-0D06FADFA095}" type="slidenum">
              <a:rPr lang="en-US" smtClean="0"/>
              <a:pPr/>
              <a:t>23</a:t>
            </a:fld>
            <a:endParaRPr lang="en-US" dirty="0"/>
          </a:p>
        </p:txBody>
      </p:sp>
      <p:pic>
        <p:nvPicPr>
          <p:cNvPr id="5" name="Picture 4">
            <a:extLst>
              <a:ext uri="{FF2B5EF4-FFF2-40B4-BE49-F238E27FC236}">
                <a16:creationId xmlns:a16="http://schemas.microsoft.com/office/drawing/2014/main" id="{BB19834A-80AA-2C36-4E16-1AF039E2AA9A}"/>
              </a:ext>
            </a:extLst>
          </p:cNvPr>
          <p:cNvPicPr>
            <a:picLocks noChangeAspect="1"/>
          </p:cNvPicPr>
          <p:nvPr/>
        </p:nvPicPr>
        <p:blipFill>
          <a:blip r:embed="rId2"/>
          <a:stretch>
            <a:fillRect/>
          </a:stretch>
        </p:blipFill>
        <p:spPr>
          <a:xfrm>
            <a:off x="2096033" y="911422"/>
            <a:ext cx="2140312" cy="1961953"/>
          </a:xfrm>
          <a:prstGeom prst="rect">
            <a:avLst/>
          </a:prstGeom>
        </p:spPr>
      </p:pic>
      <p:pic>
        <p:nvPicPr>
          <p:cNvPr id="6" name="Picture 5">
            <a:extLst>
              <a:ext uri="{FF2B5EF4-FFF2-40B4-BE49-F238E27FC236}">
                <a16:creationId xmlns:a16="http://schemas.microsoft.com/office/drawing/2014/main" id="{0F5887D1-621C-7668-E2CC-9C249E0BB44B}"/>
              </a:ext>
            </a:extLst>
          </p:cNvPr>
          <p:cNvPicPr>
            <a:picLocks noChangeAspect="1"/>
          </p:cNvPicPr>
          <p:nvPr/>
        </p:nvPicPr>
        <p:blipFill>
          <a:blip r:embed="rId3"/>
          <a:stretch>
            <a:fillRect/>
          </a:stretch>
        </p:blipFill>
        <p:spPr>
          <a:xfrm>
            <a:off x="2108835" y="124628"/>
            <a:ext cx="524908" cy="769261"/>
          </a:xfrm>
          <a:prstGeom prst="rect">
            <a:avLst/>
          </a:prstGeom>
          <a:ln>
            <a:solidFill>
              <a:srgbClr val="002060"/>
            </a:solidFill>
          </a:ln>
        </p:spPr>
      </p:pic>
      <p:pic>
        <p:nvPicPr>
          <p:cNvPr id="7" name="Picture 6">
            <a:extLst>
              <a:ext uri="{FF2B5EF4-FFF2-40B4-BE49-F238E27FC236}">
                <a16:creationId xmlns:a16="http://schemas.microsoft.com/office/drawing/2014/main" id="{D424F0DF-78B8-5B9B-0E1A-55072A61FB7C}"/>
              </a:ext>
            </a:extLst>
          </p:cNvPr>
          <p:cNvPicPr>
            <a:picLocks noChangeAspect="1"/>
          </p:cNvPicPr>
          <p:nvPr/>
        </p:nvPicPr>
        <p:blipFill>
          <a:blip r:embed="rId4"/>
          <a:stretch>
            <a:fillRect/>
          </a:stretch>
        </p:blipFill>
        <p:spPr>
          <a:xfrm>
            <a:off x="1466850" y="1273175"/>
            <a:ext cx="553493" cy="769261"/>
          </a:xfrm>
          <a:prstGeom prst="rect">
            <a:avLst/>
          </a:prstGeom>
          <a:ln>
            <a:solidFill>
              <a:schemeClr val="accent4"/>
            </a:solidFill>
          </a:ln>
        </p:spPr>
      </p:pic>
      <p:pic>
        <p:nvPicPr>
          <p:cNvPr id="8" name="Picture 7">
            <a:extLst>
              <a:ext uri="{FF2B5EF4-FFF2-40B4-BE49-F238E27FC236}">
                <a16:creationId xmlns:a16="http://schemas.microsoft.com/office/drawing/2014/main" id="{C5986CDA-E497-C48D-8AFE-F48754D0247A}"/>
              </a:ext>
            </a:extLst>
          </p:cNvPr>
          <p:cNvPicPr>
            <a:picLocks noChangeAspect="1"/>
          </p:cNvPicPr>
          <p:nvPr/>
        </p:nvPicPr>
        <p:blipFill rotWithShape="1">
          <a:blip r:embed="rId5"/>
          <a:srcRect l="5064" r="10057"/>
          <a:stretch/>
        </p:blipFill>
        <p:spPr>
          <a:xfrm>
            <a:off x="1466850" y="2093892"/>
            <a:ext cx="555022" cy="779483"/>
          </a:xfrm>
          <a:prstGeom prst="rect">
            <a:avLst/>
          </a:prstGeom>
          <a:ln>
            <a:solidFill>
              <a:schemeClr val="accent2"/>
            </a:solidFill>
          </a:ln>
        </p:spPr>
      </p:pic>
      <p:cxnSp>
        <p:nvCxnSpPr>
          <p:cNvPr id="10" name="Straight Arrow Connector 9">
            <a:extLst>
              <a:ext uri="{FF2B5EF4-FFF2-40B4-BE49-F238E27FC236}">
                <a16:creationId xmlns:a16="http://schemas.microsoft.com/office/drawing/2014/main" id="{948EEF7E-53DA-DE22-D950-E1015BA057B6}"/>
              </a:ext>
            </a:extLst>
          </p:cNvPr>
          <p:cNvCxnSpPr>
            <a:cxnSpLocks/>
            <a:stCxn id="8" idx="3"/>
          </p:cNvCxnSpPr>
          <p:nvPr/>
        </p:nvCxnSpPr>
        <p:spPr>
          <a:xfrm flipV="1">
            <a:off x="2021872" y="1724680"/>
            <a:ext cx="511778" cy="75895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AFC4FA-B7D2-4727-7FBC-53AF475D6D26}"/>
              </a:ext>
            </a:extLst>
          </p:cNvPr>
          <p:cNvCxnSpPr>
            <a:cxnSpLocks/>
            <a:stCxn id="6" idx="2"/>
          </p:cNvCxnSpPr>
          <p:nvPr/>
        </p:nvCxnSpPr>
        <p:spPr>
          <a:xfrm>
            <a:off x="2371289" y="893889"/>
            <a:ext cx="86161" cy="3947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51DDC6-24E3-9BA7-6EC0-D30EE7DC00EC}"/>
              </a:ext>
            </a:extLst>
          </p:cNvPr>
          <p:cNvCxnSpPr>
            <a:cxnSpLocks/>
            <a:stCxn id="7" idx="3"/>
          </p:cNvCxnSpPr>
          <p:nvPr/>
        </p:nvCxnSpPr>
        <p:spPr>
          <a:xfrm flipV="1">
            <a:off x="2020343" y="1520373"/>
            <a:ext cx="437107" cy="13743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2057A6D3-A7C0-B84B-41E7-F9BB4F6BD2A3}"/>
              </a:ext>
            </a:extLst>
          </p:cNvPr>
          <p:cNvSpPr txBox="1">
            <a:spLocks/>
          </p:cNvSpPr>
          <p:nvPr/>
        </p:nvSpPr>
        <p:spPr>
          <a:xfrm>
            <a:off x="323085" y="1333901"/>
            <a:ext cx="1143765" cy="2026669"/>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sz="900" dirty="0"/>
              <a:t>As </a:t>
            </a:r>
            <a:r>
              <a:rPr lang="el-GR" sz="900" i="1" dirty="0">
                <a:latin typeface="Times New Roman" panose="02020603050405020304" pitchFamily="18" charset="0"/>
                <a:cs typeface="Times New Roman" panose="02020603050405020304" pitchFamily="18" charset="0"/>
              </a:rPr>
              <a:t>α</a:t>
            </a:r>
            <a:r>
              <a:rPr lang="en-GB" sz="900" dirty="0"/>
              <a:t> increases so does the </a:t>
            </a:r>
            <a:r>
              <a:rPr lang="en-GB" sz="900" i="1" dirty="0">
                <a:latin typeface="Times New Roman" panose="02020603050405020304" pitchFamily="18" charset="0"/>
                <a:cs typeface="Times New Roman" panose="02020603050405020304" pitchFamily="18" charset="0"/>
              </a:rPr>
              <a:t>F(</a:t>
            </a:r>
            <a:r>
              <a:rPr lang="el-GR" sz="900" i="1" dirty="0">
                <a:latin typeface="Times New Roman" panose="02020603050405020304" pitchFamily="18" charset="0"/>
                <a:cs typeface="Times New Roman" panose="02020603050405020304" pitchFamily="18" charset="0"/>
              </a:rPr>
              <a:t>α</a:t>
            </a:r>
            <a:r>
              <a:rPr lang="en-GB" sz="900" i="1" dirty="0">
                <a:latin typeface="Times New Roman" panose="02020603050405020304" pitchFamily="18" charset="0"/>
                <a:cs typeface="Times New Roman" panose="02020603050405020304" pitchFamily="18" charset="0"/>
              </a:rPr>
              <a:t>)</a:t>
            </a:r>
            <a:r>
              <a:rPr lang="en-GB" sz="900" dirty="0"/>
              <a:t>.</a:t>
            </a:r>
          </a:p>
          <a:p>
            <a:r>
              <a:rPr lang="en-GB" sz="900" dirty="0"/>
              <a:t>For small </a:t>
            </a:r>
            <a:r>
              <a:rPr lang="el-GR" sz="900" i="1" dirty="0">
                <a:latin typeface="Times New Roman" panose="02020603050405020304" pitchFamily="18" charset="0"/>
                <a:cs typeface="Times New Roman" panose="02020603050405020304" pitchFamily="18" charset="0"/>
              </a:rPr>
              <a:t>α</a:t>
            </a:r>
            <a:r>
              <a:rPr lang="en-GB" sz="900" dirty="0"/>
              <a:t>, the </a:t>
            </a:r>
            <a:r>
              <a:rPr lang="en-GB" sz="900" i="1" dirty="0">
                <a:latin typeface="Times New Roman" panose="02020603050405020304" pitchFamily="18" charset="0"/>
                <a:cs typeface="Times New Roman" panose="02020603050405020304" pitchFamily="18" charset="0"/>
              </a:rPr>
              <a:t>F(</a:t>
            </a:r>
            <a:r>
              <a:rPr lang="el-GR" sz="900" i="1" dirty="0">
                <a:latin typeface="Times New Roman" panose="02020603050405020304" pitchFamily="18" charset="0"/>
                <a:cs typeface="Times New Roman" panose="02020603050405020304" pitchFamily="18" charset="0"/>
              </a:rPr>
              <a:t>α</a:t>
            </a:r>
            <a:r>
              <a:rPr lang="en-GB" sz="900" i="1" dirty="0">
                <a:latin typeface="Times New Roman" panose="02020603050405020304" pitchFamily="18" charset="0"/>
                <a:cs typeface="Times New Roman" panose="02020603050405020304" pitchFamily="18" charset="0"/>
              </a:rPr>
              <a:t>)</a:t>
            </a:r>
            <a:r>
              <a:rPr lang="en-GB" sz="900" dirty="0"/>
              <a:t> gets closer to unity (infinite plate condition).</a:t>
            </a:r>
          </a:p>
          <a:p>
            <a:endParaRPr lang="en-GB" sz="900" dirty="0"/>
          </a:p>
        </p:txBody>
      </p:sp>
    </p:spTree>
    <p:extLst>
      <p:ext uri="{BB962C8B-B14F-4D97-AF65-F5344CB8AC3E}">
        <p14:creationId xmlns:p14="http://schemas.microsoft.com/office/powerpoint/2010/main" val="347838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9E38-D4D5-E566-47FE-BDF8304E8749}"/>
              </a:ext>
            </a:extLst>
          </p:cNvPr>
          <p:cNvSpPr>
            <a:spLocks noGrp="1"/>
          </p:cNvSpPr>
          <p:nvPr>
            <p:ph type="title"/>
          </p:nvPr>
        </p:nvSpPr>
        <p:spPr/>
        <p:txBody>
          <a:bodyPr/>
          <a:lstStyle/>
          <a:p>
            <a:r>
              <a:rPr lang="en-GB" dirty="0"/>
              <a:t>Proportionality factors</a:t>
            </a:r>
          </a:p>
        </p:txBody>
      </p:sp>
      <p:sp>
        <p:nvSpPr>
          <p:cNvPr id="3" name="Content Placeholder 2">
            <a:extLst>
              <a:ext uri="{FF2B5EF4-FFF2-40B4-BE49-F238E27FC236}">
                <a16:creationId xmlns:a16="http://schemas.microsoft.com/office/drawing/2014/main" id="{9E437F77-0EA1-CE33-5E5C-47CFEE02A661}"/>
              </a:ext>
            </a:extLst>
          </p:cNvPr>
          <p:cNvSpPr>
            <a:spLocks noGrp="1"/>
          </p:cNvSpPr>
          <p:nvPr>
            <p:ph idx="1"/>
          </p:nvPr>
        </p:nvSpPr>
        <p:spPr>
          <a:xfrm>
            <a:off x="323850" y="815975"/>
            <a:ext cx="1905000" cy="2026669"/>
          </a:xfrm>
        </p:spPr>
        <p:txBody>
          <a:bodyPr/>
          <a:lstStyle/>
          <a:p>
            <a:r>
              <a:rPr lang="en-GB" dirty="0"/>
              <a:t>For small corner cracks at holes.</a:t>
            </a:r>
          </a:p>
        </p:txBody>
      </p:sp>
      <p:sp>
        <p:nvSpPr>
          <p:cNvPr id="4" name="Slide Number Placeholder 3">
            <a:extLst>
              <a:ext uri="{FF2B5EF4-FFF2-40B4-BE49-F238E27FC236}">
                <a16:creationId xmlns:a16="http://schemas.microsoft.com/office/drawing/2014/main" id="{D9BBE98E-DECD-FCE6-DE76-28DE38AD1506}"/>
              </a:ext>
            </a:extLst>
          </p:cNvPr>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7" name="Picture 6">
            <a:extLst>
              <a:ext uri="{FF2B5EF4-FFF2-40B4-BE49-F238E27FC236}">
                <a16:creationId xmlns:a16="http://schemas.microsoft.com/office/drawing/2014/main" id="{A78C48F8-631F-9580-6918-40D68518020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062872" y="876469"/>
            <a:ext cx="2159585" cy="1905000"/>
          </a:xfrm>
          <a:prstGeom prst="rect">
            <a:avLst/>
          </a:prstGeom>
        </p:spPr>
      </p:pic>
      <p:pic>
        <p:nvPicPr>
          <p:cNvPr id="8" name="Picture 7">
            <a:extLst>
              <a:ext uri="{FF2B5EF4-FFF2-40B4-BE49-F238E27FC236}">
                <a16:creationId xmlns:a16="http://schemas.microsoft.com/office/drawing/2014/main" id="{7441EF82-C436-DB58-08D4-FA66E8A5B975}"/>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63550" y="1463245"/>
            <a:ext cx="981082" cy="385765"/>
          </a:xfrm>
          <a:prstGeom prst="rect">
            <a:avLst/>
          </a:prstGeom>
        </p:spPr>
      </p:pic>
      <p:pic>
        <p:nvPicPr>
          <p:cNvPr id="9" name="Picture 8">
            <a:extLst>
              <a:ext uri="{FF2B5EF4-FFF2-40B4-BE49-F238E27FC236}">
                <a16:creationId xmlns:a16="http://schemas.microsoft.com/office/drawing/2014/main" id="{87F0EB55-B75F-ED3E-AB41-12B3D8D2D753}"/>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558799" y="1848019"/>
            <a:ext cx="1343035" cy="581029"/>
          </a:xfrm>
          <a:prstGeom prst="rect">
            <a:avLst/>
          </a:prstGeom>
        </p:spPr>
      </p:pic>
      <p:pic>
        <p:nvPicPr>
          <p:cNvPr id="10" name="Picture 9">
            <a:extLst>
              <a:ext uri="{FF2B5EF4-FFF2-40B4-BE49-F238E27FC236}">
                <a16:creationId xmlns:a16="http://schemas.microsoft.com/office/drawing/2014/main" id="{A636E826-BA43-CE21-9D4B-62834B561AFE}"/>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558799" y="2430035"/>
            <a:ext cx="1343036" cy="385765"/>
          </a:xfrm>
          <a:prstGeom prst="rect">
            <a:avLst/>
          </a:prstGeom>
        </p:spPr>
      </p:pic>
      <p:pic>
        <p:nvPicPr>
          <p:cNvPr id="11" name="Picture 10">
            <a:extLst>
              <a:ext uri="{FF2B5EF4-FFF2-40B4-BE49-F238E27FC236}">
                <a16:creationId xmlns:a16="http://schemas.microsoft.com/office/drawing/2014/main" id="{F0C79ED3-4783-F47A-9894-7060C32C7872}"/>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558798" y="2768600"/>
            <a:ext cx="1441451" cy="620588"/>
          </a:xfrm>
          <a:prstGeom prst="rect">
            <a:avLst/>
          </a:prstGeom>
        </p:spPr>
      </p:pic>
      <p:graphicFrame>
        <p:nvGraphicFramePr>
          <p:cNvPr id="12" name="Object 11">
            <a:extLst>
              <a:ext uri="{FF2B5EF4-FFF2-40B4-BE49-F238E27FC236}">
                <a16:creationId xmlns:a16="http://schemas.microsoft.com/office/drawing/2014/main" id="{01B0AA6A-77D7-F173-7AA8-79F263352356}"/>
              </a:ext>
            </a:extLst>
          </p:cNvPr>
          <p:cNvGraphicFramePr>
            <a:graphicFrameLocks noChangeAspect="1"/>
          </p:cNvGraphicFramePr>
          <p:nvPr>
            <p:extLst>
              <p:ext uri="{D42A27DB-BD31-4B8C-83A1-F6EECF244321}">
                <p14:modId xmlns:p14="http://schemas.microsoft.com/office/powerpoint/2010/main" val="2742377811"/>
              </p:ext>
            </p:extLst>
          </p:nvPr>
        </p:nvGraphicFramePr>
        <p:xfrm>
          <a:off x="563550" y="1229430"/>
          <a:ext cx="685800" cy="198783"/>
        </p:xfrm>
        <a:graphic>
          <a:graphicData uri="http://schemas.openxmlformats.org/presentationml/2006/ole">
            <mc:AlternateContent xmlns:mc="http://schemas.openxmlformats.org/markup-compatibility/2006">
              <mc:Choice xmlns:v="urn:schemas-microsoft-com:vml" Requires="v">
                <p:oleObj name="Equation" r:id="rId12" imgW="876240" imgH="253800" progId="Equation.DSMT4">
                  <p:embed/>
                </p:oleObj>
              </mc:Choice>
              <mc:Fallback>
                <p:oleObj name="Equation" r:id="rId12" imgW="876240" imgH="253800" progId="Equation.DSMT4">
                  <p:embed/>
                  <p:pic>
                    <p:nvPicPr>
                      <p:cNvPr id="9" name="Object 8">
                        <a:extLst>
                          <a:ext uri="{FF2B5EF4-FFF2-40B4-BE49-F238E27FC236}">
                            <a16:creationId xmlns:a16="http://schemas.microsoft.com/office/drawing/2014/main" id="{19982676-D7DC-7CC9-9E0C-1D245A0560AC}"/>
                          </a:ext>
                        </a:extLst>
                      </p:cNvPr>
                      <p:cNvPicPr/>
                      <p:nvPr/>
                    </p:nvPicPr>
                    <p:blipFill>
                      <a:blip r:embed="rId13"/>
                      <a:stretch>
                        <a:fillRect/>
                      </a:stretch>
                    </p:blipFill>
                    <p:spPr>
                      <a:xfrm>
                        <a:off x="563550" y="1229430"/>
                        <a:ext cx="685800" cy="198783"/>
                      </a:xfrm>
                      <a:prstGeom prst="rect">
                        <a:avLst/>
                      </a:prstGeom>
                      <a:solidFill>
                        <a:schemeClr val="bg1"/>
                      </a:solidFill>
                    </p:spPr>
                  </p:pic>
                </p:oleObj>
              </mc:Fallback>
            </mc:AlternateContent>
          </a:graphicData>
        </a:graphic>
      </p:graphicFrame>
      <p:pic>
        <p:nvPicPr>
          <p:cNvPr id="13" name="Picture 12">
            <a:extLst>
              <a:ext uri="{FF2B5EF4-FFF2-40B4-BE49-F238E27FC236}">
                <a16:creationId xmlns:a16="http://schemas.microsoft.com/office/drawing/2014/main" id="{69434820-7C22-2F2B-132C-BBB23078F0A7}"/>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2021679" y="2954335"/>
            <a:ext cx="642942" cy="376240"/>
          </a:xfrm>
          <a:prstGeom prst="rect">
            <a:avLst/>
          </a:prstGeom>
        </p:spPr>
      </p:pic>
      <p:pic>
        <p:nvPicPr>
          <p:cNvPr id="14" name="Picture 13">
            <a:extLst>
              <a:ext uri="{FF2B5EF4-FFF2-40B4-BE49-F238E27FC236}">
                <a16:creationId xmlns:a16="http://schemas.microsoft.com/office/drawing/2014/main" id="{CBDCBDFF-5B49-70D4-08D2-13BF1B6E1C3E}"/>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2717801" y="2832095"/>
            <a:ext cx="1076333" cy="628655"/>
          </a:xfrm>
          <a:prstGeom prst="rect">
            <a:avLst/>
          </a:prstGeom>
        </p:spPr>
      </p:pic>
      <p:sp>
        <p:nvSpPr>
          <p:cNvPr id="15" name="Speech Bubble: Rectangle 14">
            <a:extLst>
              <a:ext uri="{FF2B5EF4-FFF2-40B4-BE49-F238E27FC236}">
                <a16:creationId xmlns:a16="http://schemas.microsoft.com/office/drawing/2014/main" id="{D39542CF-C05C-735F-19AD-5D84152E2F1D}"/>
              </a:ext>
            </a:extLst>
          </p:cNvPr>
          <p:cNvSpPr/>
          <p:nvPr/>
        </p:nvSpPr>
        <p:spPr>
          <a:xfrm>
            <a:off x="3037294" y="206375"/>
            <a:ext cx="1371600" cy="657970"/>
          </a:xfrm>
          <a:prstGeom prst="wedgeRectCallout">
            <a:avLst>
              <a:gd name="adj1" fmla="val -134355"/>
              <a:gd name="adj2" fmla="val 61525"/>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tx1"/>
                </a:solidFill>
                <a:latin typeface="Arial" panose="020B0604020202020204" pitchFamily="34" charset="0"/>
                <a:cs typeface="Arial" panose="020B0604020202020204" pitchFamily="34" charset="0"/>
              </a:rPr>
              <a:t>Due to complexity of these scenarios, companies normally have their own tool to calculate SIF accordingly. Airbus has its own program called ISAMI.</a:t>
            </a:r>
          </a:p>
        </p:txBody>
      </p:sp>
    </p:spTree>
    <p:extLst>
      <p:ext uri="{BB962C8B-B14F-4D97-AF65-F5344CB8AC3E}">
        <p14:creationId xmlns:p14="http://schemas.microsoft.com/office/powerpoint/2010/main" val="1640622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55BF-9D1A-9212-A242-2C7E74589F56}"/>
              </a:ext>
            </a:extLst>
          </p:cNvPr>
          <p:cNvSpPr>
            <a:spLocks noGrp="1"/>
          </p:cNvSpPr>
          <p:nvPr>
            <p:ph type="title"/>
          </p:nvPr>
        </p:nvSpPr>
        <p:spPr/>
        <p:txBody>
          <a:bodyPr/>
          <a:lstStyle/>
          <a:p>
            <a:r>
              <a:rPr lang="en-GB" dirty="0"/>
              <a:t>Proportionality factors</a:t>
            </a:r>
          </a:p>
        </p:txBody>
      </p:sp>
      <p:sp>
        <p:nvSpPr>
          <p:cNvPr id="3" name="Content Placeholder 2">
            <a:extLst>
              <a:ext uri="{FF2B5EF4-FFF2-40B4-BE49-F238E27FC236}">
                <a16:creationId xmlns:a16="http://schemas.microsoft.com/office/drawing/2014/main" id="{49369595-8122-8B98-8AC0-77DAE874B5F9}"/>
              </a:ext>
            </a:extLst>
          </p:cNvPr>
          <p:cNvSpPr>
            <a:spLocks noGrp="1"/>
          </p:cNvSpPr>
          <p:nvPr>
            <p:ph idx="1"/>
          </p:nvPr>
        </p:nvSpPr>
        <p:spPr>
          <a:xfrm>
            <a:off x="323850" y="815975"/>
            <a:ext cx="2438400" cy="2362200"/>
          </a:xfrm>
        </p:spPr>
        <p:txBody>
          <a:bodyPr>
            <a:normAutofit/>
          </a:bodyPr>
          <a:lstStyle/>
          <a:p>
            <a:r>
              <a:rPr lang="en-GB" dirty="0"/>
              <a:t>Small cracks of length </a:t>
            </a:r>
            <a:r>
              <a:rPr lang="en-GB" i="1" dirty="0">
                <a:latin typeface="Times New Roman" panose="02020603050405020304" pitchFamily="18" charset="0"/>
                <a:cs typeface="Times New Roman" panose="02020603050405020304" pitchFamily="18" charset="0"/>
              </a:rPr>
              <a:t>l</a:t>
            </a:r>
            <a:r>
              <a:rPr lang="en-GB" dirty="0"/>
              <a:t> emanating from hole with radius </a:t>
            </a:r>
            <a:r>
              <a:rPr lang="en-GB" i="1" dirty="0">
                <a:latin typeface="Times New Roman" panose="02020603050405020304" pitchFamily="18" charset="0"/>
                <a:cs typeface="Times New Roman" panose="02020603050405020304" pitchFamily="18" charset="0"/>
              </a:rPr>
              <a:t>c</a:t>
            </a:r>
            <a:r>
              <a:rPr lang="en-GB" dirty="0"/>
              <a:t> under remote uniform tensile stress.</a:t>
            </a:r>
          </a:p>
          <a:p>
            <a:r>
              <a:rPr lang="en-GB" dirty="0"/>
              <a:t>When </a:t>
            </a:r>
            <a:r>
              <a:rPr lang="en-GB" i="1" dirty="0">
                <a:latin typeface="Times New Roman" panose="02020603050405020304" pitchFamily="18" charset="0"/>
                <a:cs typeface="Times New Roman" panose="02020603050405020304" pitchFamily="18" charset="0"/>
              </a:rPr>
              <a:t>l &lt;&lt; c </a:t>
            </a:r>
            <a:r>
              <a:rPr lang="en-GB" dirty="0"/>
              <a:t>then</a:t>
            </a:r>
          </a:p>
          <a:p>
            <a:endParaRPr lang="en-GB" dirty="0"/>
          </a:p>
          <a:p>
            <a:r>
              <a:rPr lang="en-GB" dirty="0"/>
              <a:t>When </a:t>
            </a:r>
            <a:r>
              <a:rPr lang="en-GB" i="1" dirty="0">
                <a:latin typeface="Times New Roman" panose="02020603050405020304" pitchFamily="18" charset="0"/>
                <a:cs typeface="Times New Roman" panose="02020603050405020304" pitchFamily="18" charset="0"/>
              </a:rPr>
              <a:t>l </a:t>
            </a:r>
            <a:r>
              <a:rPr lang="en-GB" dirty="0"/>
              <a:t>is the same order as </a:t>
            </a:r>
            <a:r>
              <a:rPr lang="en-GB" i="1" dirty="0">
                <a:latin typeface="Times New Roman" panose="02020603050405020304" pitchFamily="18" charset="0"/>
                <a:cs typeface="Times New Roman" panose="02020603050405020304" pitchFamily="18" charset="0"/>
              </a:rPr>
              <a:t>c</a:t>
            </a:r>
            <a:r>
              <a:rPr lang="en-GB" dirty="0"/>
              <a:t> then</a:t>
            </a:r>
          </a:p>
          <a:p>
            <a:endParaRPr lang="en-GB" dirty="0"/>
          </a:p>
          <a:p>
            <a:r>
              <a:rPr lang="en-GB" dirty="0"/>
              <a:t>Or alternatively</a:t>
            </a:r>
          </a:p>
        </p:txBody>
      </p:sp>
      <p:sp>
        <p:nvSpPr>
          <p:cNvPr id="4" name="Slide Number Placeholder 3">
            <a:extLst>
              <a:ext uri="{FF2B5EF4-FFF2-40B4-BE49-F238E27FC236}">
                <a16:creationId xmlns:a16="http://schemas.microsoft.com/office/drawing/2014/main" id="{917CF442-5DC6-013B-9873-6B18C52D8542}"/>
              </a:ext>
            </a:extLst>
          </p:cNvPr>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5" name="Picture 4">
            <a:extLst>
              <a:ext uri="{FF2B5EF4-FFF2-40B4-BE49-F238E27FC236}">
                <a16:creationId xmlns:a16="http://schemas.microsoft.com/office/drawing/2014/main" id="{A8614BDA-DF21-54B0-367A-0812A32E7149}"/>
              </a:ext>
            </a:extLst>
          </p:cNvPr>
          <p:cNvPicPr>
            <a:picLocks noChangeAspect="1"/>
          </p:cNvPicPr>
          <p:nvPr/>
        </p:nvPicPr>
        <p:blipFill>
          <a:blip r:embed="rId2"/>
          <a:stretch>
            <a:fillRect/>
          </a:stretch>
        </p:blipFill>
        <p:spPr>
          <a:xfrm>
            <a:off x="2609852" y="906621"/>
            <a:ext cx="1600198" cy="1844716"/>
          </a:xfrm>
          <a:prstGeom prst="rect">
            <a:avLst/>
          </a:prstGeom>
        </p:spPr>
      </p:pic>
      <p:pic>
        <p:nvPicPr>
          <p:cNvPr id="6" name="Picture 5">
            <a:extLst>
              <a:ext uri="{FF2B5EF4-FFF2-40B4-BE49-F238E27FC236}">
                <a16:creationId xmlns:a16="http://schemas.microsoft.com/office/drawing/2014/main" id="{D2DE287A-7B45-D3F7-826B-F4840B0B75F2}"/>
              </a:ext>
            </a:extLst>
          </p:cNvPr>
          <p:cNvPicPr>
            <a:picLocks noChangeAspect="1"/>
          </p:cNvPicPr>
          <p:nvPr/>
        </p:nvPicPr>
        <p:blipFill>
          <a:blip r:embed="rId3"/>
          <a:stretch>
            <a:fillRect/>
          </a:stretch>
        </p:blipFill>
        <p:spPr>
          <a:xfrm>
            <a:off x="552450" y="1882775"/>
            <a:ext cx="1033470" cy="247652"/>
          </a:xfrm>
          <a:prstGeom prst="rect">
            <a:avLst/>
          </a:prstGeom>
        </p:spPr>
      </p:pic>
      <p:pic>
        <p:nvPicPr>
          <p:cNvPr id="8" name="Picture 7">
            <a:extLst>
              <a:ext uri="{FF2B5EF4-FFF2-40B4-BE49-F238E27FC236}">
                <a16:creationId xmlns:a16="http://schemas.microsoft.com/office/drawing/2014/main" id="{E1083563-8527-AC67-F565-D95B1185980A}"/>
              </a:ext>
            </a:extLst>
          </p:cNvPr>
          <p:cNvPicPr>
            <a:picLocks noChangeAspect="1"/>
          </p:cNvPicPr>
          <p:nvPr/>
        </p:nvPicPr>
        <p:blipFill>
          <a:blip r:embed="rId4"/>
          <a:stretch>
            <a:fillRect/>
          </a:stretch>
        </p:blipFill>
        <p:spPr>
          <a:xfrm>
            <a:off x="552774" y="2568575"/>
            <a:ext cx="795343" cy="247652"/>
          </a:xfrm>
          <a:prstGeom prst="rect">
            <a:avLst/>
          </a:prstGeom>
        </p:spPr>
      </p:pic>
      <p:graphicFrame>
        <p:nvGraphicFramePr>
          <p:cNvPr id="10" name="Object 9">
            <a:extLst>
              <a:ext uri="{FF2B5EF4-FFF2-40B4-BE49-F238E27FC236}">
                <a16:creationId xmlns:a16="http://schemas.microsoft.com/office/drawing/2014/main" id="{71770AF4-C617-91EE-FA71-0344AC181DD5}"/>
              </a:ext>
            </a:extLst>
          </p:cNvPr>
          <p:cNvGraphicFramePr>
            <a:graphicFrameLocks noChangeAspect="1"/>
          </p:cNvGraphicFramePr>
          <p:nvPr>
            <p:extLst>
              <p:ext uri="{D42A27DB-BD31-4B8C-83A1-F6EECF244321}">
                <p14:modId xmlns:p14="http://schemas.microsoft.com/office/powerpoint/2010/main" val="334701394"/>
              </p:ext>
            </p:extLst>
          </p:nvPr>
        </p:nvGraphicFramePr>
        <p:xfrm>
          <a:off x="2000250" y="1882775"/>
          <a:ext cx="419100" cy="228600"/>
        </p:xfrm>
        <a:graphic>
          <a:graphicData uri="http://schemas.openxmlformats.org/presentationml/2006/ole">
            <mc:AlternateContent xmlns:mc="http://schemas.openxmlformats.org/markup-compatibility/2006">
              <mc:Choice xmlns:v="urn:schemas-microsoft-com:vml" Requires="v">
                <p:oleObj name="Equation" r:id="rId5" imgW="419040" imgH="228600" progId="Equation.DSMT4">
                  <p:embed/>
                </p:oleObj>
              </mc:Choice>
              <mc:Fallback>
                <p:oleObj name="Equation" r:id="rId5" imgW="419040" imgH="228600" progId="Equation.DSMT4">
                  <p:embed/>
                  <p:pic>
                    <p:nvPicPr>
                      <p:cNvPr id="0" name=""/>
                      <p:cNvPicPr/>
                      <p:nvPr/>
                    </p:nvPicPr>
                    <p:blipFill>
                      <a:blip r:embed="rId6"/>
                      <a:stretch>
                        <a:fillRect/>
                      </a:stretch>
                    </p:blipFill>
                    <p:spPr>
                      <a:xfrm>
                        <a:off x="2000250" y="1882775"/>
                        <a:ext cx="419100" cy="228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9680C99-4174-3F0E-D756-AE76A196D3C8}"/>
              </a:ext>
            </a:extLst>
          </p:cNvPr>
          <p:cNvGraphicFramePr>
            <a:graphicFrameLocks noChangeAspect="1"/>
          </p:cNvGraphicFramePr>
          <p:nvPr>
            <p:extLst>
              <p:ext uri="{D42A27DB-BD31-4B8C-83A1-F6EECF244321}">
                <p14:modId xmlns:p14="http://schemas.microsoft.com/office/powerpoint/2010/main" val="3231917606"/>
              </p:ext>
            </p:extLst>
          </p:nvPr>
        </p:nvGraphicFramePr>
        <p:xfrm>
          <a:off x="1466850" y="2619375"/>
          <a:ext cx="533400" cy="177800"/>
        </p:xfrm>
        <a:graphic>
          <a:graphicData uri="http://schemas.openxmlformats.org/presentationml/2006/ole">
            <mc:AlternateContent xmlns:mc="http://schemas.openxmlformats.org/markup-compatibility/2006">
              <mc:Choice xmlns:v="urn:schemas-microsoft-com:vml" Requires="v">
                <p:oleObj name="Equation" r:id="rId7" imgW="533160" imgH="177480" progId="Equation.DSMT4">
                  <p:embed/>
                </p:oleObj>
              </mc:Choice>
              <mc:Fallback>
                <p:oleObj name="Equation" r:id="rId7" imgW="533160" imgH="177480" progId="Equation.DSMT4">
                  <p:embed/>
                  <p:pic>
                    <p:nvPicPr>
                      <p:cNvPr id="0" name=""/>
                      <p:cNvPicPr/>
                      <p:nvPr/>
                    </p:nvPicPr>
                    <p:blipFill>
                      <a:blip r:embed="rId8"/>
                      <a:stretch>
                        <a:fillRect/>
                      </a:stretch>
                    </p:blipFill>
                    <p:spPr>
                      <a:xfrm>
                        <a:off x="1466850" y="2619375"/>
                        <a:ext cx="533400" cy="177800"/>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31013D1-0864-39D4-6A30-F7F9F3C96B56}"/>
              </a:ext>
            </a:extLst>
          </p:cNvPr>
          <p:cNvPicPr>
            <a:picLocks noChangeAspect="1"/>
          </p:cNvPicPr>
          <p:nvPr/>
        </p:nvPicPr>
        <p:blipFill>
          <a:blip r:embed="rId9"/>
          <a:stretch>
            <a:fillRect/>
          </a:stretch>
        </p:blipFill>
        <p:spPr>
          <a:xfrm>
            <a:off x="552735" y="3077608"/>
            <a:ext cx="871544" cy="228602"/>
          </a:xfrm>
          <a:prstGeom prst="rect">
            <a:avLst/>
          </a:prstGeom>
        </p:spPr>
      </p:pic>
      <p:pic>
        <p:nvPicPr>
          <p:cNvPr id="15" name="Picture 14">
            <a:extLst>
              <a:ext uri="{FF2B5EF4-FFF2-40B4-BE49-F238E27FC236}">
                <a16:creationId xmlns:a16="http://schemas.microsoft.com/office/drawing/2014/main" id="{00328102-FC07-667C-3FBF-5EAB230E864E}"/>
              </a:ext>
            </a:extLst>
          </p:cNvPr>
          <p:cNvPicPr>
            <a:picLocks noChangeAspect="1"/>
          </p:cNvPicPr>
          <p:nvPr/>
        </p:nvPicPr>
        <p:blipFill>
          <a:blip r:embed="rId10"/>
          <a:stretch>
            <a:fillRect/>
          </a:stretch>
        </p:blipFill>
        <p:spPr>
          <a:xfrm>
            <a:off x="1585920" y="3078161"/>
            <a:ext cx="1981214" cy="252414"/>
          </a:xfrm>
          <a:prstGeom prst="rect">
            <a:avLst/>
          </a:prstGeom>
        </p:spPr>
      </p:pic>
      <p:pic>
        <p:nvPicPr>
          <p:cNvPr id="16" name="Picture 15">
            <a:extLst>
              <a:ext uri="{FF2B5EF4-FFF2-40B4-BE49-F238E27FC236}">
                <a16:creationId xmlns:a16="http://schemas.microsoft.com/office/drawing/2014/main" id="{DA61913F-0EAD-3CD8-ABEA-C8026DD406B5}"/>
              </a:ext>
            </a:extLst>
          </p:cNvPr>
          <p:cNvPicPr>
            <a:picLocks noChangeAspect="1"/>
          </p:cNvPicPr>
          <p:nvPr/>
        </p:nvPicPr>
        <p:blipFill>
          <a:blip r:embed="rId11"/>
          <a:stretch>
            <a:fillRect/>
          </a:stretch>
        </p:blipFill>
        <p:spPr>
          <a:xfrm>
            <a:off x="3662074" y="3009105"/>
            <a:ext cx="790581" cy="338140"/>
          </a:xfrm>
          <a:prstGeom prst="rect">
            <a:avLst/>
          </a:prstGeom>
        </p:spPr>
      </p:pic>
    </p:spTree>
    <p:extLst>
      <p:ext uri="{BB962C8B-B14F-4D97-AF65-F5344CB8AC3E}">
        <p14:creationId xmlns:p14="http://schemas.microsoft.com/office/powerpoint/2010/main" val="397896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E822-12BB-122D-60B2-748801B1D9A6}"/>
              </a:ext>
            </a:extLst>
          </p:cNvPr>
          <p:cNvSpPr>
            <a:spLocks noGrp="1"/>
          </p:cNvSpPr>
          <p:nvPr>
            <p:ph type="title"/>
          </p:nvPr>
        </p:nvSpPr>
        <p:spPr/>
        <p:txBody>
          <a:bodyPr/>
          <a:lstStyle/>
          <a:p>
            <a:r>
              <a:rPr lang="en-GB" dirty="0"/>
              <a:t>Note </a:t>
            </a:r>
          </a:p>
        </p:txBody>
      </p:sp>
      <p:sp>
        <p:nvSpPr>
          <p:cNvPr id="3" name="Content Placeholder 2">
            <a:extLst>
              <a:ext uri="{FF2B5EF4-FFF2-40B4-BE49-F238E27FC236}">
                <a16:creationId xmlns:a16="http://schemas.microsoft.com/office/drawing/2014/main" id="{D612BFCB-913F-657B-E165-90791F24A1C4}"/>
              </a:ext>
            </a:extLst>
          </p:cNvPr>
          <p:cNvSpPr>
            <a:spLocks noGrp="1"/>
          </p:cNvSpPr>
          <p:nvPr>
            <p:ph idx="1"/>
          </p:nvPr>
        </p:nvSpPr>
        <p:spPr>
          <a:xfrm>
            <a:off x="323850" y="968375"/>
            <a:ext cx="2057400" cy="2026669"/>
          </a:xfrm>
        </p:spPr>
        <p:txBody>
          <a:bodyPr>
            <a:normAutofit fontScale="77500" lnSpcReduction="20000"/>
          </a:bodyPr>
          <a:lstStyle/>
          <a:p>
            <a:r>
              <a:rPr lang="en-GB" dirty="0"/>
              <a:t>So far, in all loading conditions we discussed about uniaxial loading.</a:t>
            </a:r>
          </a:p>
          <a:p>
            <a:r>
              <a:rPr lang="en-GB" dirty="0"/>
              <a:t>The question arises as to what happens in the presence of bi-axial loading.</a:t>
            </a:r>
          </a:p>
          <a:p>
            <a:r>
              <a:rPr lang="en-GB" dirty="0"/>
              <a:t>Uniaxial tension </a:t>
            </a:r>
            <a:r>
              <a:rPr lang="en-GB" i="1" dirty="0">
                <a:latin typeface="Times New Roman" panose="02020603050405020304" pitchFamily="18" charset="0"/>
                <a:cs typeface="Times New Roman" panose="02020603050405020304" pitchFamily="18" charset="0"/>
              </a:rPr>
              <a:t>R = 0</a:t>
            </a:r>
            <a:r>
              <a:rPr lang="en-GB" dirty="0"/>
              <a:t>.</a:t>
            </a:r>
          </a:p>
          <a:p>
            <a:r>
              <a:rPr lang="en-GB" dirty="0"/>
              <a:t>Equal bi-axial tension </a:t>
            </a:r>
            <a:r>
              <a:rPr lang="en-GB" i="1" dirty="0">
                <a:latin typeface="Times New Roman" panose="02020603050405020304" pitchFamily="18" charset="0"/>
                <a:cs typeface="Times New Roman" panose="02020603050405020304" pitchFamily="18" charset="0"/>
              </a:rPr>
              <a:t>R = 1 </a:t>
            </a:r>
            <a:r>
              <a:rPr lang="en-GB" dirty="0"/>
              <a:t>and </a:t>
            </a:r>
            <a:r>
              <a:rPr lang="en-GB" i="1" dirty="0">
                <a:latin typeface="Times New Roman" panose="02020603050405020304" pitchFamily="18" charset="0"/>
                <a:cs typeface="Times New Roman" panose="02020603050405020304" pitchFamily="18" charset="0"/>
              </a:rPr>
              <a:t>T = 0</a:t>
            </a:r>
            <a:r>
              <a:rPr lang="en-GB" dirty="0"/>
              <a:t>.</a:t>
            </a:r>
          </a:p>
          <a:p>
            <a:r>
              <a:rPr lang="en-GB" dirty="0"/>
              <a:t>When</a:t>
            </a:r>
            <a:r>
              <a:rPr lang="en-GB" i="1" dirty="0">
                <a:latin typeface="Times New Roman" panose="02020603050405020304" pitchFamily="18" charset="0"/>
                <a:cs typeface="Times New Roman" panose="02020603050405020304" pitchFamily="18" charset="0"/>
              </a:rPr>
              <a:t> R &gt; 1 </a:t>
            </a:r>
            <a:r>
              <a:rPr lang="en-GB" dirty="0"/>
              <a:t>then </a:t>
            </a:r>
            <a:r>
              <a:rPr lang="en-GB" i="1" dirty="0">
                <a:latin typeface="Times New Roman" panose="02020603050405020304" pitchFamily="18" charset="0"/>
                <a:cs typeface="Times New Roman" panose="02020603050405020304" pitchFamily="18" charset="0"/>
              </a:rPr>
              <a:t>T &gt; 0 </a:t>
            </a:r>
            <a:r>
              <a:rPr lang="en-GB" dirty="0"/>
              <a:t>and when </a:t>
            </a:r>
            <a:r>
              <a:rPr lang="en-GB" i="1" dirty="0">
                <a:latin typeface="Times New Roman" panose="02020603050405020304" pitchFamily="18" charset="0"/>
                <a:cs typeface="Times New Roman" panose="02020603050405020304" pitchFamily="18" charset="0"/>
              </a:rPr>
              <a:t>R &lt; 1 </a:t>
            </a:r>
            <a:r>
              <a:rPr lang="en-GB" dirty="0"/>
              <a:t>then </a:t>
            </a:r>
            <a:r>
              <a:rPr lang="en-GB" i="1" dirty="0">
                <a:latin typeface="Times New Roman" panose="02020603050405020304" pitchFamily="18" charset="0"/>
                <a:cs typeface="Times New Roman" panose="02020603050405020304" pitchFamily="18" charset="0"/>
              </a:rPr>
              <a:t>T &lt; 0</a:t>
            </a:r>
            <a:r>
              <a:rPr lang="en-GB" dirty="0"/>
              <a:t>.</a:t>
            </a:r>
          </a:p>
          <a:p>
            <a:r>
              <a:rPr lang="en-GB" dirty="0"/>
              <a:t>When </a:t>
            </a:r>
            <a:r>
              <a:rPr lang="en-GB" i="1" dirty="0">
                <a:latin typeface="Times New Roman" panose="02020603050405020304" pitchFamily="18" charset="0"/>
                <a:cs typeface="Times New Roman" panose="02020603050405020304" pitchFamily="18" charset="0"/>
              </a:rPr>
              <a:t>T &lt; 0</a:t>
            </a:r>
            <a:r>
              <a:rPr lang="en-GB" dirty="0"/>
              <a:t>, there should be </a:t>
            </a:r>
            <a:r>
              <a:rPr lang="en-GB" dirty="0">
                <a:solidFill>
                  <a:srgbClr val="00B050"/>
                </a:solidFill>
              </a:rPr>
              <a:t>stable</a:t>
            </a:r>
            <a:r>
              <a:rPr lang="en-GB" dirty="0"/>
              <a:t> mode I crack growth.</a:t>
            </a:r>
          </a:p>
          <a:p>
            <a:r>
              <a:rPr lang="en-GB" dirty="0"/>
              <a:t>When </a:t>
            </a:r>
            <a:r>
              <a:rPr lang="en-GB" i="1" dirty="0">
                <a:latin typeface="Times New Roman" panose="02020603050405020304" pitchFamily="18" charset="0"/>
                <a:cs typeface="Times New Roman" panose="02020603050405020304" pitchFamily="18" charset="0"/>
              </a:rPr>
              <a:t>T &gt; 0 </a:t>
            </a:r>
            <a:r>
              <a:rPr lang="en-GB" dirty="0"/>
              <a:t>there should be </a:t>
            </a:r>
            <a:r>
              <a:rPr lang="en-GB" dirty="0">
                <a:solidFill>
                  <a:srgbClr val="FF0000"/>
                </a:solidFill>
              </a:rPr>
              <a:t>unstable</a:t>
            </a:r>
            <a:r>
              <a:rPr lang="en-GB" dirty="0"/>
              <a:t> mode I crack growth.</a:t>
            </a:r>
          </a:p>
        </p:txBody>
      </p:sp>
      <p:sp>
        <p:nvSpPr>
          <p:cNvPr id="4" name="Slide Number Placeholder 3">
            <a:extLst>
              <a:ext uri="{FF2B5EF4-FFF2-40B4-BE49-F238E27FC236}">
                <a16:creationId xmlns:a16="http://schemas.microsoft.com/office/drawing/2014/main" id="{9D7DAD4F-C603-5CF1-BCFF-7E1FD82B78A1}"/>
              </a:ext>
            </a:extLst>
          </p:cNvPr>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5" name="Picture 4">
            <a:extLst>
              <a:ext uri="{FF2B5EF4-FFF2-40B4-BE49-F238E27FC236}">
                <a16:creationId xmlns:a16="http://schemas.microsoft.com/office/drawing/2014/main" id="{E16E5567-61DF-5129-80E9-7395AC406F74}"/>
              </a:ext>
            </a:extLst>
          </p:cNvPr>
          <p:cNvPicPr>
            <a:picLocks noChangeAspect="1"/>
          </p:cNvPicPr>
          <p:nvPr/>
        </p:nvPicPr>
        <p:blipFill>
          <a:blip r:embed="rId2"/>
          <a:stretch>
            <a:fillRect/>
          </a:stretch>
        </p:blipFill>
        <p:spPr>
          <a:xfrm>
            <a:off x="2367571" y="1320430"/>
            <a:ext cx="1876308" cy="1638310"/>
          </a:xfrm>
          <a:prstGeom prst="rect">
            <a:avLst/>
          </a:prstGeom>
        </p:spPr>
      </p:pic>
      <p:pic>
        <p:nvPicPr>
          <p:cNvPr id="6" name="Picture 5">
            <a:extLst>
              <a:ext uri="{FF2B5EF4-FFF2-40B4-BE49-F238E27FC236}">
                <a16:creationId xmlns:a16="http://schemas.microsoft.com/office/drawing/2014/main" id="{3029418D-92F5-013E-DAFC-7FC9F3CF5251}"/>
              </a:ext>
            </a:extLst>
          </p:cNvPr>
          <p:cNvPicPr>
            <a:picLocks noChangeAspect="1"/>
          </p:cNvPicPr>
          <p:nvPr/>
        </p:nvPicPr>
        <p:blipFill>
          <a:blip r:embed="rId3"/>
          <a:stretch>
            <a:fillRect/>
          </a:stretch>
        </p:blipFill>
        <p:spPr>
          <a:xfrm>
            <a:off x="2370881" y="1043060"/>
            <a:ext cx="726144" cy="225355"/>
          </a:xfrm>
          <a:prstGeom prst="rect">
            <a:avLst/>
          </a:prstGeom>
        </p:spPr>
      </p:pic>
      <p:pic>
        <p:nvPicPr>
          <p:cNvPr id="7" name="Picture 6">
            <a:extLst>
              <a:ext uri="{FF2B5EF4-FFF2-40B4-BE49-F238E27FC236}">
                <a16:creationId xmlns:a16="http://schemas.microsoft.com/office/drawing/2014/main" id="{7F9B549B-714D-8E41-B5C4-2D3CD260BBDC}"/>
              </a:ext>
            </a:extLst>
          </p:cNvPr>
          <p:cNvPicPr>
            <a:picLocks noChangeAspect="1"/>
          </p:cNvPicPr>
          <p:nvPr/>
        </p:nvPicPr>
        <p:blipFill>
          <a:blip r:embed="rId4"/>
          <a:stretch>
            <a:fillRect/>
          </a:stretch>
        </p:blipFill>
        <p:spPr>
          <a:xfrm>
            <a:off x="3143250" y="892175"/>
            <a:ext cx="671517" cy="376240"/>
          </a:xfrm>
          <a:prstGeom prst="rect">
            <a:avLst/>
          </a:prstGeom>
        </p:spPr>
      </p:pic>
      <p:pic>
        <p:nvPicPr>
          <p:cNvPr id="8" name="Picture 7">
            <a:extLst>
              <a:ext uri="{FF2B5EF4-FFF2-40B4-BE49-F238E27FC236}">
                <a16:creationId xmlns:a16="http://schemas.microsoft.com/office/drawing/2014/main" id="{479D29DC-1389-BF2A-86D3-608C93FCCCBC}"/>
              </a:ext>
            </a:extLst>
          </p:cNvPr>
          <p:cNvPicPr>
            <a:picLocks noChangeAspect="1"/>
          </p:cNvPicPr>
          <p:nvPr/>
        </p:nvPicPr>
        <p:blipFill>
          <a:blip r:embed="rId5"/>
          <a:stretch>
            <a:fillRect/>
          </a:stretch>
        </p:blipFill>
        <p:spPr>
          <a:xfrm>
            <a:off x="2000250" y="14107"/>
            <a:ext cx="1336522" cy="500433"/>
          </a:xfrm>
          <a:prstGeom prst="rect">
            <a:avLst/>
          </a:prstGeom>
          <a:ln>
            <a:solidFill>
              <a:srgbClr val="00B050"/>
            </a:solidFill>
          </a:ln>
        </p:spPr>
      </p:pic>
      <p:pic>
        <p:nvPicPr>
          <p:cNvPr id="9" name="Picture 8">
            <a:extLst>
              <a:ext uri="{FF2B5EF4-FFF2-40B4-BE49-F238E27FC236}">
                <a16:creationId xmlns:a16="http://schemas.microsoft.com/office/drawing/2014/main" id="{E1550A7E-8CE4-D821-31A9-148F3452BEE8}"/>
              </a:ext>
            </a:extLst>
          </p:cNvPr>
          <p:cNvPicPr>
            <a:picLocks noChangeAspect="1"/>
          </p:cNvPicPr>
          <p:nvPr/>
        </p:nvPicPr>
        <p:blipFill>
          <a:blip r:embed="rId6"/>
          <a:stretch>
            <a:fillRect/>
          </a:stretch>
        </p:blipFill>
        <p:spPr>
          <a:xfrm>
            <a:off x="3372174" y="15922"/>
            <a:ext cx="1219200" cy="498618"/>
          </a:xfrm>
          <a:prstGeom prst="rect">
            <a:avLst/>
          </a:prstGeom>
          <a:ln>
            <a:solidFill>
              <a:srgbClr val="FF0000"/>
            </a:solidFill>
          </a:ln>
        </p:spPr>
      </p:pic>
      <p:sp>
        <p:nvSpPr>
          <p:cNvPr id="10" name="Rectangle 9">
            <a:extLst>
              <a:ext uri="{FF2B5EF4-FFF2-40B4-BE49-F238E27FC236}">
                <a16:creationId xmlns:a16="http://schemas.microsoft.com/office/drawing/2014/main" id="{5460ACB4-375C-ED23-39A7-0043E37E7CDE}"/>
              </a:ext>
            </a:extLst>
          </p:cNvPr>
          <p:cNvSpPr/>
          <p:nvPr/>
        </p:nvSpPr>
        <p:spPr>
          <a:xfrm>
            <a:off x="2762250" y="53975"/>
            <a:ext cx="228600" cy="100385"/>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504E6C5-0F05-2BEB-0E74-71B47B2D9B23}"/>
              </a:ext>
            </a:extLst>
          </p:cNvPr>
          <p:cNvSpPr/>
          <p:nvPr/>
        </p:nvSpPr>
        <p:spPr>
          <a:xfrm>
            <a:off x="4171950" y="49894"/>
            <a:ext cx="228600" cy="10038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381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8C39-F4C6-D5EF-5CE7-899DEF1A5DD7}"/>
              </a:ext>
            </a:extLst>
          </p:cNvPr>
          <p:cNvSpPr>
            <a:spLocks noGrp="1"/>
          </p:cNvSpPr>
          <p:nvPr>
            <p:ph type="title"/>
          </p:nvPr>
        </p:nvSpPr>
        <p:spPr/>
        <p:txBody>
          <a:bodyPr/>
          <a:lstStyle/>
          <a:p>
            <a:r>
              <a:rPr lang="en-GB" dirty="0"/>
              <a:t>SIF for other crack types</a:t>
            </a:r>
          </a:p>
        </p:txBody>
      </p:sp>
      <p:sp>
        <p:nvSpPr>
          <p:cNvPr id="3" name="Content Placeholder 2">
            <a:extLst>
              <a:ext uri="{FF2B5EF4-FFF2-40B4-BE49-F238E27FC236}">
                <a16:creationId xmlns:a16="http://schemas.microsoft.com/office/drawing/2014/main" id="{F2E7536E-9A77-3A7E-F807-4943E68E14DF}"/>
              </a:ext>
            </a:extLst>
          </p:cNvPr>
          <p:cNvSpPr>
            <a:spLocks noGrp="1"/>
          </p:cNvSpPr>
          <p:nvPr>
            <p:ph idx="1"/>
          </p:nvPr>
        </p:nvSpPr>
        <p:spPr>
          <a:xfrm>
            <a:off x="323850" y="968375"/>
            <a:ext cx="1981200" cy="2026669"/>
          </a:xfrm>
        </p:spPr>
        <p:txBody>
          <a:bodyPr/>
          <a:lstStyle/>
          <a:p>
            <a:r>
              <a:rPr lang="en-GB" dirty="0"/>
              <a:t>A semi-circular surface crack in a rectangular bar under tension (subscript </a:t>
            </a:r>
            <a:r>
              <a:rPr lang="en-GB" i="1" dirty="0">
                <a:latin typeface="Times New Roman" panose="02020603050405020304" pitchFamily="18" charset="0"/>
                <a:cs typeface="Times New Roman" panose="02020603050405020304" pitchFamily="18" charset="0"/>
              </a:rPr>
              <a:t>t</a:t>
            </a:r>
            <a:r>
              <a:rPr lang="en-GB" dirty="0"/>
              <a:t>) and bending (subscript </a:t>
            </a:r>
            <a:r>
              <a:rPr lang="en-GB" i="1" dirty="0">
                <a:latin typeface="Times New Roman" panose="02020603050405020304" pitchFamily="18" charset="0"/>
                <a:cs typeface="Times New Roman" panose="02020603050405020304" pitchFamily="18" charset="0"/>
              </a:rPr>
              <a:t>b</a:t>
            </a:r>
            <a:r>
              <a:rPr lang="en-GB" dirty="0"/>
              <a:t>).</a:t>
            </a:r>
          </a:p>
        </p:txBody>
      </p:sp>
      <p:sp>
        <p:nvSpPr>
          <p:cNvPr id="4" name="Slide Number Placeholder 3">
            <a:extLst>
              <a:ext uri="{FF2B5EF4-FFF2-40B4-BE49-F238E27FC236}">
                <a16:creationId xmlns:a16="http://schemas.microsoft.com/office/drawing/2014/main" id="{583A4B1D-A2B7-6CD6-9CA0-D85349F0B496}"/>
              </a:ext>
            </a:extLst>
          </p:cNvPr>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5" name="Picture 4">
            <a:extLst>
              <a:ext uri="{FF2B5EF4-FFF2-40B4-BE49-F238E27FC236}">
                <a16:creationId xmlns:a16="http://schemas.microsoft.com/office/drawing/2014/main" id="{994B4B9D-4AD8-117C-4BCB-E80160BF98F4}"/>
              </a:ext>
            </a:extLst>
          </p:cNvPr>
          <p:cNvPicPr>
            <a:picLocks noChangeAspect="1"/>
          </p:cNvPicPr>
          <p:nvPr/>
        </p:nvPicPr>
        <p:blipFill>
          <a:blip r:embed="rId2"/>
          <a:stretch>
            <a:fillRect/>
          </a:stretch>
        </p:blipFill>
        <p:spPr>
          <a:xfrm>
            <a:off x="2391327" y="968375"/>
            <a:ext cx="1818723" cy="1828809"/>
          </a:xfrm>
          <a:prstGeom prst="rect">
            <a:avLst/>
          </a:prstGeom>
        </p:spPr>
      </p:pic>
      <p:pic>
        <p:nvPicPr>
          <p:cNvPr id="6" name="Picture 5">
            <a:extLst>
              <a:ext uri="{FF2B5EF4-FFF2-40B4-BE49-F238E27FC236}">
                <a16:creationId xmlns:a16="http://schemas.microsoft.com/office/drawing/2014/main" id="{E126B491-463F-32F2-35A2-A92A5FA5E47E}"/>
              </a:ext>
            </a:extLst>
          </p:cNvPr>
          <p:cNvPicPr>
            <a:picLocks noChangeAspect="1"/>
          </p:cNvPicPr>
          <p:nvPr/>
        </p:nvPicPr>
        <p:blipFill>
          <a:blip r:embed="rId3"/>
          <a:stretch>
            <a:fillRect/>
          </a:stretch>
        </p:blipFill>
        <p:spPr>
          <a:xfrm>
            <a:off x="552450" y="1981709"/>
            <a:ext cx="571504" cy="661992"/>
          </a:xfrm>
          <a:prstGeom prst="rect">
            <a:avLst/>
          </a:prstGeom>
        </p:spPr>
      </p:pic>
      <p:pic>
        <p:nvPicPr>
          <p:cNvPr id="7" name="Picture 6">
            <a:extLst>
              <a:ext uri="{FF2B5EF4-FFF2-40B4-BE49-F238E27FC236}">
                <a16:creationId xmlns:a16="http://schemas.microsoft.com/office/drawing/2014/main" id="{39BF598C-8AD5-A505-AC79-DFAA47BDDE5B}"/>
              </a:ext>
            </a:extLst>
          </p:cNvPr>
          <p:cNvPicPr>
            <a:picLocks noChangeAspect="1"/>
          </p:cNvPicPr>
          <p:nvPr/>
        </p:nvPicPr>
        <p:blipFill>
          <a:blip r:embed="rId4"/>
          <a:stretch>
            <a:fillRect/>
          </a:stretch>
        </p:blipFill>
        <p:spPr>
          <a:xfrm>
            <a:off x="552450" y="2651396"/>
            <a:ext cx="1052520" cy="447678"/>
          </a:xfrm>
          <a:prstGeom prst="rect">
            <a:avLst/>
          </a:prstGeom>
        </p:spPr>
      </p:pic>
      <p:sp>
        <p:nvSpPr>
          <p:cNvPr id="8" name="Rectangle 7">
            <a:extLst>
              <a:ext uri="{FF2B5EF4-FFF2-40B4-BE49-F238E27FC236}">
                <a16:creationId xmlns:a16="http://schemas.microsoft.com/office/drawing/2014/main" id="{60A3C413-B786-3AEC-2E70-0AF1ED01935A}"/>
              </a:ext>
            </a:extLst>
          </p:cNvPr>
          <p:cNvSpPr/>
          <p:nvPr/>
        </p:nvSpPr>
        <p:spPr>
          <a:xfrm>
            <a:off x="2391327" y="2614431"/>
            <a:ext cx="152400" cy="15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1619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8C39-F4C6-D5EF-5CE7-899DEF1A5DD7}"/>
              </a:ext>
            </a:extLst>
          </p:cNvPr>
          <p:cNvSpPr>
            <a:spLocks noGrp="1"/>
          </p:cNvSpPr>
          <p:nvPr>
            <p:ph type="title"/>
          </p:nvPr>
        </p:nvSpPr>
        <p:spPr/>
        <p:txBody>
          <a:bodyPr/>
          <a:lstStyle/>
          <a:p>
            <a:r>
              <a:rPr lang="en-GB" dirty="0"/>
              <a:t>SIF for other crack types</a:t>
            </a:r>
          </a:p>
        </p:txBody>
      </p:sp>
      <p:sp>
        <p:nvSpPr>
          <p:cNvPr id="3" name="Content Placeholder 2">
            <a:extLst>
              <a:ext uri="{FF2B5EF4-FFF2-40B4-BE49-F238E27FC236}">
                <a16:creationId xmlns:a16="http://schemas.microsoft.com/office/drawing/2014/main" id="{F2E7536E-9A77-3A7E-F807-4943E68E14DF}"/>
              </a:ext>
            </a:extLst>
          </p:cNvPr>
          <p:cNvSpPr>
            <a:spLocks noGrp="1"/>
          </p:cNvSpPr>
          <p:nvPr>
            <p:ph idx="1"/>
          </p:nvPr>
        </p:nvSpPr>
        <p:spPr>
          <a:xfrm>
            <a:off x="323850" y="968375"/>
            <a:ext cx="2819400" cy="2026669"/>
          </a:xfrm>
        </p:spPr>
        <p:txBody>
          <a:bodyPr/>
          <a:lstStyle/>
          <a:p>
            <a:r>
              <a:rPr lang="en-GB" dirty="0"/>
              <a:t>A semi-circular surface crack in a circular bar under tension (subscript </a:t>
            </a:r>
            <a:r>
              <a:rPr lang="en-GB" i="1" dirty="0">
                <a:latin typeface="Times New Roman" panose="02020603050405020304" pitchFamily="18" charset="0"/>
                <a:cs typeface="Times New Roman" panose="02020603050405020304" pitchFamily="18" charset="0"/>
              </a:rPr>
              <a:t>t</a:t>
            </a:r>
            <a:r>
              <a:rPr lang="en-GB" dirty="0"/>
              <a:t>) and bending (subscript </a:t>
            </a:r>
            <a:r>
              <a:rPr lang="en-GB" i="1" dirty="0">
                <a:latin typeface="Times New Roman" panose="02020603050405020304" pitchFamily="18" charset="0"/>
                <a:cs typeface="Times New Roman" panose="02020603050405020304" pitchFamily="18" charset="0"/>
              </a:rPr>
              <a:t>b</a:t>
            </a:r>
            <a:r>
              <a:rPr lang="en-GB" dirty="0"/>
              <a:t>).</a:t>
            </a:r>
          </a:p>
        </p:txBody>
      </p:sp>
      <p:sp>
        <p:nvSpPr>
          <p:cNvPr id="4" name="Slide Number Placeholder 3">
            <a:extLst>
              <a:ext uri="{FF2B5EF4-FFF2-40B4-BE49-F238E27FC236}">
                <a16:creationId xmlns:a16="http://schemas.microsoft.com/office/drawing/2014/main" id="{583A4B1D-A2B7-6CD6-9CA0-D85349F0B496}"/>
              </a:ext>
            </a:extLst>
          </p:cNvPr>
          <p:cNvSpPr>
            <a:spLocks noGrp="1"/>
          </p:cNvSpPr>
          <p:nvPr>
            <p:ph type="sldNum" sz="quarter" idx="12"/>
          </p:nvPr>
        </p:nvSpPr>
        <p:spPr/>
        <p:txBody>
          <a:bodyPr/>
          <a:lstStyle/>
          <a:p>
            <a:fld id="{6D22F896-40B5-4ADD-8801-0D06FADFA095}" type="slidenum">
              <a:rPr lang="en-US" smtClean="0"/>
              <a:pPr/>
              <a:t>28</a:t>
            </a:fld>
            <a:endParaRPr lang="en-US" dirty="0"/>
          </a:p>
        </p:txBody>
      </p:sp>
      <p:pic>
        <p:nvPicPr>
          <p:cNvPr id="8" name="Picture 7">
            <a:extLst>
              <a:ext uri="{FF2B5EF4-FFF2-40B4-BE49-F238E27FC236}">
                <a16:creationId xmlns:a16="http://schemas.microsoft.com/office/drawing/2014/main" id="{3961B855-96BD-59E1-2B92-114CD3C1EA00}"/>
              </a:ext>
            </a:extLst>
          </p:cNvPr>
          <p:cNvPicPr>
            <a:picLocks noChangeAspect="1"/>
          </p:cNvPicPr>
          <p:nvPr/>
        </p:nvPicPr>
        <p:blipFill>
          <a:blip r:embed="rId2"/>
          <a:stretch>
            <a:fillRect/>
          </a:stretch>
        </p:blipFill>
        <p:spPr>
          <a:xfrm>
            <a:off x="3219450" y="939155"/>
            <a:ext cx="914283" cy="1919297"/>
          </a:xfrm>
          <a:prstGeom prst="rect">
            <a:avLst/>
          </a:prstGeom>
        </p:spPr>
      </p:pic>
      <p:pic>
        <p:nvPicPr>
          <p:cNvPr id="9" name="Picture 8">
            <a:extLst>
              <a:ext uri="{FF2B5EF4-FFF2-40B4-BE49-F238E27FC236}">
                <a16:creationId xmlns:a16="http://schemas.microsoft.com/office/drawing/2014/main" id="{9E82C306-E3A5-F441-A206-8B200485C3F1}"/>
              </a:ext>
            </a:extLst>
          </p:cNvPr>
          <p:cNvPicPr>
            <a:picLocks noChangeAspect="1"/>
          </p:cNvPicPr>
          <p:nvPr/>
        </p:nvPicPr>
        <p:blipFill>
          <a:blip r:embed="rId3"/>
          <a:stretch>
            <a:fillRect/>
          </a:stretch>
        </p:blipFill>
        <p:spPr>
          <a:xfrm>
            <a:off x="552450" y="1641188"/>
            <a:ext cx="642942" cy="681042"/>
          </a:xfrm>
          <a:prstGeom prst="rect">
            <a:avLst/>
          </a:prstGeom>
        </p:spPr>
      </p:pic>
      <p:pic>
        <p:nvPicPr>
          <p:cNvPr id="10" name="Picture 9">
            <a:extLst>
              <a:ext uri="{FF2B5EF4-FFF2-40B4-BE49-F238E27FC236}">
                <a16:creationId xmlns:a16="http://schemas.microsoft.com/office/drawing/2014/main" id="{BF2B2001-2C74-6B36-52E5-94495BC716EC}"/>
              </a:ext>
            </a:extLst>
          </p:cNvPr>
          <p:cNvPicPr>
            <a:picLocks noChangeAspect="1"/>
          </p:cNvPicPr>
          <p:nvPr/>
        </p:nvPicPr>
        <p:blipFill>
          <a:blip r:embed="rId4"/>
          <a:stretch>
            <a:fillRect/>
          </a:stretch>
        </p:blipFill>
        <p:spPr>
          <a:xfrm>
            <a:off x="552450" y="2416175"/>
            <a:ext cx="1033470" cy="438153"/>
          </a:xfrm>
          <a:prstGeom prst="rect">
            <a:avLst/>
          </a:prstGeom>
        </p:spPr>
      </p:pic>
    </p:spTree>
    <p:extLst>
      <p:ext uri="{BB962C8B-B14F-4D97-AF65-F5344CB8AC3E}">
        <p14:creationId xmlns:p14="http://schemas.microsoft.com/office/powerpoint/2010/main" val="616110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2C3F-01CE-3D23-E0B6-6B5C663A66DB}"/>
              </a:ext>
            </a:extLst>
          </p:cNvPr>
          <p:cNvSpPr>
            <a:spLocks noGrp="1"/>
          </p:cNvSpPr>
          <p:nvPr>
            <p:ph type="title"/>
          </p:nvPr>
        </p:nvSpPr>
        <p:spPr/>
        <p:txBody>
          <a:bodyPr/>
          <a:lstStyle/>
          <a:p>
            <a:r>
              <a:rPr lang="en-GB" dirty="0"/>
              <a:t>SIF for other crack types</a:t>
            </a:r>
          </a:p>
        </p:txBody>
      </p:sp>
      <p:sp>
        <p:nvSpPr>
          <p:cNvPr id="3" name="Content Placeholder 2">
            <a:extLst>
              <a:ext uri="{FF2B5EF4-FFF2-40B4-BE49-F238E27FC236}">
                <a16:creationId xmlns:a16="http://schemas.microsoft.com/office/drawing/2014/main" id="{C2FBE5A1-19B9-82A2-F55C-7EDF07A562FC}"/>
              </a:ext>
            </a:extLst>
          </p:cNvPr>
          <p:cNvSpPr>
            <a:spLocks noGrp="1"/>
          </p:cNvSpPr>
          <p:nvPr>
            <p:ph idx="1"/>
          </p:nvPr>
        </p:nvSpPr>
        <p:spPr>
          <a:xfrm>
            <a:off x="323850" y="815975"/>
            <a:ext cx="2286000" cy="2026669"/>
          </a:xfrm>
        </p:spPr>
        <p:txBody>
          <a:bodyPr/>
          <a:lstStyle/>
          <a:p>
            <a:r>
              <a:rPr lang="en-GB" dirty="0"/>
              <a:t>An elliptical crack in an infinite solid under remote unform tensile stress </a:t>
            </a:r>
            <a:r>
              <a:rPr lang="en-GB" i="1" dirty="0">
                <a:latin typeface="Times New Roman" panose="02020603050405020304" pitchFamily="18" charset="0"/>
                <a:cs typeface="Times New Roman" panose="02020603050405020304" pitchFamily="18" charset="0"/>
              </a:rPr>
              <a:t>S</a:t>
            </a:r>
            <a:r>
              <a:rPr lang="en-GB" dirty="0"/>
              <a:t>.</a:t>
            </a:r>
          </a:p>
        </p:txBody>
      </p:sp>
      <p:sp>
        <p:nvSpPr>
          <p:cNvPr id="4" name="Slide Number Placeholder 3">
            <a:extLst>
              <a:ext uri="{FF2B5EF4-FFF2-40B4-BE49-F238E27FC236}">
                <a16:creationId xmlns:a16="http://schemas.microsoft.com/office/drawing/2014/main" id="{1E3D5ED4-13C7-E11F-B586-8CB65F45929B}"/>
              </a:ext>
            </a:extLst>
          </p:cNvPr>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5" name="Picture 4">
            <a:extLst>
              <a:ext uri="{FF2B5EF4-FFF2-40B4-BE49-F238E27FC236}">
                <a16:creationId xmlns:a16="http://schemas.microsoft.com/office/drawing/2014/main" id="{16ED6280-A838-46F7-9813-2FD040533FDD}"/>
              </a:ext>
            </a:extLst>
          </p:cNvPr>
          <p:cNvPicPr>
            <a:picLocks noChangeAspect="1"/>
          </p:cNvPicPr>
          <p:nvPr/>
        </p:nvPicPr>
        <p:blipFill>
          <a:blip r:embed="rId2"/>
          <a:stretch>
            <a:fillRect/>
          </a:stretch>
        </p:blipFill>
        <p:spPr>
          <a:xfrm>
            <a:off x="2671307" y="968375"/>
            <a:ext cx="1549798" cy="1712128"/>
          </a:xfrm>
          <a:prstGeom prst="rect">
            <a:avLst/>
          </a:prstGeom>
        </p:spPr>
      </p:pic>
      <p:pic>
        <p:nvPicPr>
          <p:cNvPr id="6" name="Picture 5">
            <a:extLst>
              <a:ext uri="{FF2B5EF4-FFF2-40B4-BE49-F238E27FC236}">
                <a16:creationId xmlns:a16="http://schemas.microsoft.com/office/drawing/2014/main" id="{6F2838CE-120B-C448-D55D-99A756649110}"/>
              </a:ext>
            </a:extLst>
          </p:cNvPr>
          <p:cNvPicPr>
            <a:picLocks noChangeAspect="1"/>
          </p:cNvPicPr>
          <p:nvPr/>
        </p:nvPicPr>
        <p:blipFill>
          <a:blip r:embed="rId3"/>
          <a:stretch>
            <a:fillRect/>
          </a:stretch>
        </p:blipFill>
        <p:spPr>
          <a:xfrm>
            <a:off x="400050" y="1487491"/>
            <a:ext cx="1592815" cy="1193012"/>
          </a:xfrm>
          <a:prstGeom prst="rect">
            <a:avLst/>
          </a:prstGeom>
          <a:ln>
            <a:solidFill>
              <a:schemeClr val="accent1">
                <a:shade val="50000"/>
              </a:schemeClr>
            </a:solidFill>
          </a:ln>
        </p:spPr>
      </p:pic>
      <p:pic>
        <p:nvPicPr>
          <p:cNvPr id="7" name="Picture 6">
            <a:extLst>
              <a:ext uri="{FF2B5EF4-FFF2-40B4-BE49-F238E27FC236}">
                <a16:creationId xmlns:a16="http://schemas.microsoft.com/office/drawing/2014/main" id="{CB1E1D2A-2196-532D-9DD2-4DAC3A9BEFCF}"/>
              </a:ext>
            </a:extLst>
          </p:cNvPr>
          <p:cNvPicPr>
            <a:picLocks noChangeAspect="1"/>
          </p:cNvPicPr>
          <p:nvPr/>
        </p:nvPicPr>
        <p:blipFill>
          <a:blip r:embed="rId4"/>
          <a:stretch>
            <a:fillRect/>
          </a:stretch>
        </p:blipFill>
        <p:spPr>
          <a:xfrm>
            <a:off x="1752338" y="1513679"/>
            <a:ext cx="819156" cy="433391"/>
          </a:xfrm>
          <a:prstGeom prst="rect">
            <a:avLst/>
          </a:prstGeom>
          <a:ln w="15875">
            <a:solidFill>
              <a:srgbClr val="FF0000"/>
            </a:solidFill>
          </a:ln>
        </p:spPr>
      </p:pic>
      <p:pic>
        <p:nvPicPr>
          <p:cNvPr id="8" name="Picture 7">
            <a:extLst>
              <a:ext uri="{FF2B5EF4-FFF2-40B4-BE49-F238E27FC236}">
                <a16:creationId xmlns:a16="http://schemas.microsoft.com/office/drawing/2014/main" id="{F5D92175-267F-1459-15D6-9F6C7AB3FED6}"/>
              </a:ext>
            </a:extLst>
          </p:cNvPr>
          <p:cNvPicPr>
            <a:picLocks noChangeAspect="1"/>
          </p:cNvPicPr>
          <p:nvPr/>
        </p:nvPicPr>
        <p:blipFill>
          <a:blip r:embed="rId5"/>
          <a:stretch>
            <a:fillRect/>
          </a:stretch>
        </p:blipFill>
        <p:spPr>
          <a:xfrm>
            <a:off x="1238250" y="2724276"/>
            <a:ext cx="981082" cy="433391"/>
          </a:xfrm>
          <a:prstGeom prst="rect">
            <a:avLst/>
          </a:prstGeom>
          <a:ln w="15875">
            <a:solidFill>
              <a:srgbClr val="0070C0"/>
            </a:solidFill>
          </a:ln>
        </p:spPr>
      </p:pic>
      <p:cxnSp>
        <p:nvCxnSpPr>
          <p:cNvPr id="10" name="Straight Arrow Connector 9">
            <a:extLst>
              <a:ext uri="{FF2B5EF4-FFF2-40B4-BE49-F238E27FC236}">
                <a16:creationId xmlns:a16="http://schemas.microsoft.com/office/drawing/2014/main" id="{AD5F0B89-D13B-A48C-6986-E1FB1FB4FDF5}"/>
              </a:ext>
            </a:extLst>
          </p:cNvPr>
          <p:cNvCxnSpPr>
            <a:cxnSpLocks/>
            <a:stCxn id="7" idx="1"/>
          </p:cNvCxnSpPr>
          <p:nvPr/>
        </p:nvCxnSpPr>
        <p:spPr>
          <a:xfrm flipH="1">
            <a:off x="1238250" y="1730375"/>
            <a:ext cx="514088" cy="152400"/>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cxnSp>
        <p:nvCxnSpPr>
          <p:cNvPr id="12" name="Straight Arrow Connector 11">
            <a:extLst>
              <a:ext uri="{FF2B5EF4-FFF2-40B4-BE49-F238E27FC236}">
                <a16:creationId xmlns:a16="http://schemas.microsoft.com/office/drawing/2014/main" id="{66059BF7-2AF9-C821-4E04-8468720678C4}"/>
              </a:ext>
            </a:extLst>
          </p:cNvPr>
          <p:cNvCxnSpPr>
            <a:cxnSpLocks/>
            <a:stCxn id="8" idx="0"/>
          </p:cNvCxnSpPr>
          <p:nvPr/>
        </p:nvCxnSpPr>
        <p:spPr>
          <a:xfrm flipH="1" flipV="1">
            <a:off x="1695450" y="2339975"/>
            <a:ext cx="33341" cy="384301"/>
          </a:xfrm>
          <a:prstGeom prst="straightConnector1">
            <a:avLst/>
          </a:prstGeom>
          <a:ln w="15875">
            <a:solidFill>
              <a:srgbClr val="0070C0"/>
            </a:solidFill>
            <a:tailEnd type="triangle"/>
          </a:ln>
        </p:spPr>
        <p:style>
          <a:lnRef idx="2">
            <a:schemeClr val="accent3"/>
          </a:lnRef>
          <a:fillRef idx="0">
            <a:schemeClr val="accent3"/>
          </a:fillRef>
          <a:effectRef idx="1">
            <a:schemeClr val="accent3"/>
          </a:effectRef>
          <a:fontRef idx="minor">
            <a:schemeClr val="tx1"/>
          </a:fontRef>
        </p:style>
      </p:cxnSp>
      <p:sp>
        <p:nvSpPr>
          <p:cNvPr id="15" name="TextBox 14">
            <a:extLst>
              <a:ext uri="{FF2B5EF4-FFF2-40B4-BE49-F238E27FC236}">
                <a16:creationId xmlns:a16="http://schemas.microsoft.com/office/drawing/2014/main" id="{7E27800A-CFA6-24F1-B666-4039C52B366D}"/>
              </a:ext>
            </a:extLst>
          </p:cNvPr>
          <p:cNvSpPr txBox="1"/>
          <p:nvPr/>
        </p:nvSpPr>
        <p:spPr>
          <a:xfrm>
            <a:off x="1738562" y="1974510"/>
            <a:ext cx="846707" cy="215444"/>
          </a:xfrm>
          <a:prstGeom prst="rect">
            <a:avLst/>
          </a:prstGeom>
          <a:solidFill>
            <a:srgbClr val="FF0000"/>
          </a:solidFill>
          <a:ln w="15875">
            <a:solidFill>
              <a:srgbClr val="FF0000"/>
            </a:solidFill>
          </a:ln>
        </p:spPr>
        <p:txBody>
          <a:bodyPr wrap="none" rtlCol="0">
            <a:spAutoFit/>
          </a:bodyPr>
          <a:lstStyle/>
          <a:p>
            <a:pPr algn="ctr"/>
            <a:r>
              <a:rPr lang="en-GB" sz="800" dirty="0">
                <a:latin typeface="Arial" panose="020B0604020202020204" pitchFamily="34" charset="0"/>
                <a:cs typeface="Arial" panose="020B0604020202020204" pitchFamily="34" charset="0"/>
              </a:rPr>
              <a:t>Maximum at D</a:t>
            </a:r>
          </a:p>
        </p:txBody>
      </p:sp>
      <p:sp>
        <p:nvSpPr>
          <p:cNvPr id="16" name="TextBox 15">
            <a:extLst>
              <a:ext uri="{FF2B5EF4-FFF2-40B4-BE49-F238E27FC236}">
                <a16:creationId xmlns:a16="http://schemas.microsoft.com/office/drawing/2014/main" id="{91AD818F-F0A7-EC9A-8E58-4148C0B8E93A}"/>
              </a:ext>
            </a:extLst>
          </p:cNvPr>
          <p:cNvSpPr txBox="1"/>
          <p:nvPr/>
        </p:nvSpPr>
        <p:spPr>
          <a:xfrm>
            <a:off x="1233491" y="3201440"/>
            <a:ext cx="990600" cy="215444"/>
          </a:xfrm>
          <a:prstGeom prst="rect">
            <a:avLst/>
          </a:prstGeom>
          <a:solidFill>
            <a:srgbClr val="0070C0"/>
          </a:solidFill>
          <a:ln w="15875">
            <a:solidFill>
              <a:srgbClr val="0070C0"/>
            </a:solidFill>
          </a:ln>
        </p:spPr>
        <p:txBody>
          <a:bodyPr wrap="square" rtlCol="0">
            <a:spAutoFit/>
          </a:bodyPr>
          <a:lstStyle/>
          <a:p>
            <a:pPr algn="ctr"/>
            <a:r>
              <a:rPr lang="en-GB" sz="800" dirty="0">
                <a:latin typeface="Arial" panose="020B0604020202020204" pitchFamily="34" charset="0"/>
                <a:cs typeface="Arial" panose="020B0604020202020204" pitchFamily="34" charset="0"/>
              </a:rPr>
              <a:t>Minimum at E</a:t>
            </a:r>
          </a:p>
        </p:txBody>
      </p:sp>
    </p:spTree>
    <p:extLst>
      <p:ext uri="{BB962C8B-B14F-4D97-AF65-F5344CB8AC3E}">
        <p14:creationId xmlns:p14="http://schemas.microsoft.com/office/powerpoint/2010/main" val="116168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Scope</a:t>
            </a:r>
          </a:p>
        </p:txBody>
      </p:sp>
      <p:sp>
        <p:nvSpPr>
          <p:cNvPr id="7" name="Content Placeholder 6"/>
          <p:cNvSpPr>
            <a:spLocks noGrp="1"/>
          </p:cNvSpPr>
          <p:nvPr>
            <p:ph idx="1"/>
          </p:nvPr>
        </p:nvSpPr>
        <p:spPr>
          <a:xfrm>
            <a:off x="323850" y="892175"/>
            <a:ext cx="2133600" cy="2026669"/>
          </a:xfrm>
        </p:spPr>
        <p:txBody>
          <a:bodyPr>
            <a:normAutofit fontScale="92500" lnSpcReduction="20000"/>
          </a:bodyPr>
          <a:lstStyle/>
          <a:p>
            <a:r>
              <a:rPr lang="en-GB" sz="1000" i="1" dirty="0">
                <a:latin typeface="Times New Roman" panose="02020603050405020304" pitchFamily="18" charset="0"/>
                <a:cs typeface="Times New Roman" panose="02020603050405020304" pitchFamily="18" charset="0"/>
              </a:rPr>
              <a:t>Safe-life design (developed in the early 60s)</a:t>
            </a:r>
            <a:endParaRPr lang="en-GB" sz="1000" dirty="0"/>
          </a:p>
          <a:p>
            <a:pPr lvl="1"/>
            <a:r>
              <a:rPr lang="en-GB" dirty="0"/>
              <a:t>Scope of this lecture.</a:t>
            </a:r>
          </a:p>
          <a:p>
            <a:pPr lvl="1"/>
            <a:r>
              <a:rPr lang="en-GB" dirty="0"/>
              <a:t>The structure is assumed to be flaw free.</a:t>
            </a:r>
          </a:p>
          <a:p>
            <a:pPr lvl="1"/>
            <a:r>
              <a:rPr lang="en-GB" dirty="0"/>
              <a:t>Is not adequate due to in-service damage and manufacturing defects.</a:t>
            </a:r>
          </a:p>
          <a:p>
            <a:pPr lvl="1"/>
            <a:r>
              <a:rPr lang="en-GB" dirty="0"/>
              <a:t>Is based on uncertainty that crack will not initiate at some time during the aircraft life and these crack must be detected before the strength drops below a certain level.</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a:t>
            </a:fld>
            <a:endParaRPr lang="en-US" dirty="0"/>
          </a:p>
        </p:txBody>
      </p:sp>
      <p:sp>
        <p:nvSpPr>
          <p:cNvPr id="8" name="Content Placeholder 6">
            <a:extLst>
              <a:ext uri="{FF2B5EF4-FFF2-40B4-BE49-F238E27FC236}">
                <a16:creationId xmlns:a16="http://schemas.microsoft.com/office/drawing/2014/main" id="{647DD2E8-ED5A-E01C-3A37-A2EFC707BC95}"/>
              </a:ext>
            </a:extLst>
          </p:cNvPr>
          <p:cNvSpPr txBox="1">
            <a:spLocks/>
          </p:cNvSpPr>
          <p:nvPr/>
        </p:nvSpPr>
        <p:spPr>
          <a:xfrm>
            <a:off x="2341339" y="892175"/>
            <a:ext cx="1981200" cy="2026669"/>
          </a:xfrm>
          <a:prstGeom prst="rect">
            <a:avLst/>
          </a:prstGeom>
        </p:spPr>
        <p:txBody>
          <a:bodyPr vert="horz" lIns="91440" tIns="45720" rIns="91440" bIns="45720" rtlCol="0" anchor="t">
            <a:normAutofit fontScale="77500" lnSpcReduction="200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i="1" dirty="0">
                <a:latin typeface="Times New Roman" panose="02020603050405020304" pitchFamily="18" charset="0"/>
                <a:cs typeface="Times New Roman" panose="02020603050405020304" pitchFamily="18" charset="0"/>
              </a:rPr>
              <a:t>Damage tolerant design (developed in the early 70s) </a:t>
            </a:r>
          </a:p>
          <a:p>
            <a:pPr lvl="1"/>
            <a:r>
              <a:rPr lang="en-GB" dirty="0"/>
              <a:t>Formation of crack (nucleation) and monitoring its progression and growth up to the point of part rupture.</a:t>
            </a:r>
          </a:p>
          <a:p>
            <a:pPr lvl="1"/>
            <a:r>
              <a:rPr lang="en-GB" dirty="0"/>
              <a:t>Is based on fracture mechanics, to size structure so that crack grows at a stable, slow rate and not achieve a size large enough to fail the structure before detection.</a:t>
            </a:r>
          </a:p>
          <a:p>
            <a:pPr lvl="1"/>
            <a:r>
              <a:rPr lang="en-GB" dirty="0"/>
              <a:t>Determination of inspection intervals.</a:t>
            </a:r>
          </a:p>
          <a:p>
            <a:pPr lvl="1"/>
            <a:r>
              <a:rPr lang="en-GB" dirty="0"/>
              <a:t>Requires understanding structural performance in the presence of damage.</a:t>
            </a:r>
          </a:p>
        </p:txBody>
      </p:sp>
      <p:pic>
        <p:nvPicPr>
          <p:cNvPr id="5" name="Graphic 4" descr="Checkmark with solid fill">
            <a:extLst>
              <a:ext uri="{FF2B5EF4-FFF2-40B4-BE49-F238E27FC236}">
                <a16:creationId xmlns:a16="http://schemas.microsoft.com/office/drawing/2014/main" id="{BA49C289-983C-69AF-142C-7B0D8C5D4B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3462" y="2765781"/>
            <a:ext cx="445065" cy="445065"/>
          </a:xfrm>
          <a:prstGeom prst="rect">
            <a:avLst/>
          </a:prstGeom>
        </p:spPr>
      </p:pic>
      <p:sp>
        <p:nvSpPr>
          <p:cNvPr id="9" name="Multiplication Sign 8">
            <a:extLst>
              <a:ext uri="{FF2B5EF4-FFF2-40B4-BE49-F238E27FC236}">
                <a16:creationId xmlns:a16="http://schemas.microsoft.com/office/drawing/2014/main" id="{2F32789C-CA89-7A4C-64BA-E0F7B63FBFD4}"/>
              </a:ext>
            </a:extLst>
          </p:cNvPr>
          <p:cNvSpPr/>
          <p:nvPr/>
        </p:nvSpPr>
        <p:spPr>
          <a:xfrm>
            <a:off x="1916629" y="2733439"/>
            <a:ext cx="388421" cy="426469"/>
          </a:xfrm>
          <a:prstGeom prst="mathMultiply">
            <a:avLst>
              <a:gd name="adj1" fmla="val 1620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48656400"/>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2C3F-01CE-3D23-E0B6-6B5C663A66DB}"/>
              </a:ext>
            </a:extLst>
          </p:cNvPr>
          <p:cNvSpPr>
            <a:spLocks noGrp="1"/>
          </p:cNvSpPr>
          <p:nvPr>
            <p:ph type="title"/>
          </p:nvPr>
        </p:nvSpPr>
        <p:spPr/>
        <p:txBody>
          <a:bodyPr/>
          <a:lstStyle/>
          <a:p>
            <a:r>
              <a:rPr lang="en-GB" dirty="0"/>
              <a:t>SIF for other crack types</a:t>
            </a:r>
          </a:p>
        </p:txBody>
      </p:sp>
      <p:sp>
        <p:nvSpPr>
          <p:cNvPr id="3" name="Content Placeholder 2">
            <a:extLst>
              <a:ext uri="{FF2B5EF4-FFF2-40B4-BE49-F238E27FC236}">
                <a16:creationId xmlns:a16="http://schemas.microsoft.com/office/drawing/2014/main" id="{C2FBE5A1-19B9-82A2-F55C-7EDF07A562FC}"/>
              </a:ext>
            </a:extLst>
          </p:cNvPr>
          <p:cNvSpPr>
            <a:spLocks noGrp="1"/>
          </p:cNvSpPr>
          <p:nvPr>
            <p:ph idx="1"/>
          </p:nvPr>
        </p:nvSpPr>
        <p:spPr>
          <a:xfrm>
            <a:off x="323850" y="815975"/>
            <a:ext cx="3886200" cy="2026669"/>
          </a:xfrm>
        </p:spPr>
        <p:txBody>
          <a:bodyPr/>
          <a:lstStyle/>
          <a:p>
            <a:r>
              <a:rPr lang="en-GB" dirty="0"/>
              <a:t>For a semi-elliptical crack in an infinite solid under remote uniform tensile stress </a:t>
            </a:r>
            <a:r>
              <a:rPr lang="en-GB" i="1" dirty="0">
                <a:latin typeface="Times New Roman" panose="02020603050405020304" pitchFamily="18" charset="0"/>
                <a:cs typeface="Times New Roman" panose="02020603050405020304" pitchFamily="18" charset="0"/>
              </a:rPr>
              <a:t>S, </a:t>
            </a:r>
            <a:r>
              <a:rPr lang="en-GB" dirty="0"/>
              <a:t>the following applies:</a:t>
            </a:r>
          </a:p>
          <a:p>
            <a:pPr lvl="1"/>
            <a:r>
              <a:rPr lang="en-GB" dirty="0"/>
              <a:t>When </a:t>
            </a:r>
            <a:r>
              <a:rPr lang="en-GB" i="1" dirty="0">
                <a:latin typeface="Times New Roman" panose="02020603050405020304" pitchFamily="18" charset="0"/>
                <a:cs typeface="Times New Roman" panose="02020603050405020304" pitchFamily="18" charset="0"/>
              </a:rPr>
              <a:t>a/c</a:t>
            </a:r>
            <a:r>
              <a:rPr lang="en-GB" dirty="0"/>
              <a:t> is small, maximum SIF occurs at </a:t>
            </a:r>
            <a:r>
              <a:rPr lang="en-GB" i="1" dirty="0">
                <a:latin typeface="Times New Roman" panose="02020603050405020304" pitchFamily="18" charset="0"/>
                <a:cs typeface="Times New Roman" panose="02020603050405020304" pitchFamily="18" charset="0"/>
              </a:rPr>
              <a:t>D</a:t>
            </a:r>
            <a:r>
              <a:rPr lang="en-GB" dirty="0"/>
              <a:t>.</a:t>
            </a:r>
          </a:p>
          <a:p>
            <a:pPr lvl="1"/>
            <a:r>
              <a:rPr lang="en-GB" dirty="0"/>
              <a:t>When </a:t>
            </a:r>
            <a:r>
              <a:rPr lang="en-GB" i="1" dirty="0">
                <a:latin typeface="Times New Roman" panose="02020603050405020304" pitchFamily="18" charset="0"/>
                <a:cs typeface="Times New Roman" panose="02020603050405020304" pitchFamily="18" charset="0"/>
              </a:rPr>
              <a:t>a/c</a:t>
            </a:r>
            <a:r>
              <a:rPr lang="en-GB" dirty="0"/>
              <a:t> is close to unity, maximum SIF occurs at </a:t>
            </a:r>
            <a:r>
              <a:rPr lang="en-GB" i="1" dirty="0">
                <a:latin typeface="Times New Roman" panose="02020603050405020304" pitchFamily="18" charset="0"/>
                <a:cs typeface="Times New Roman" panose="02020603050405020304" pitchFamily="18" charset="0"/>
              </a:rPr>
              <a:t>E</a:t>
            </a:r>
            <a:r>
              <a:rPr lang="en-GB" dirty="0"/>
              <a:t>.</a:t>
            </a:r>
          </a:p>
          <a:p>
            <a:pPr lvl="1"/>
            <a:r>
              <a:rPr lang="en-GB" dirty="0"/>
              <a:t>The values of SIF are exactly the same as elliptical ones multiplied by free surface factor of 1.12.</a:t>
            </a:r>
          </a:p>
        </p:txBody>
      </p:sp>
      <p:sp>
        <p:nvSpPr>
          <p:cNvPr id="4" name="Slide Number Placeholder 3">
            <a:extLst>
              <a:ext uri="{FF2B5EF4-FFF2-40B4-BE49-F238E27FC236}">
                <a16:creationId xmlns:a16="http://schemas.microsoft.com/office/drawing/2014/main" id="{1E3D5ED4-13C7-E11F-B586-8CB65F45929B}"/>
              </a:ext>
            </a:extLst>
          </p:cNvPr>
          <p:cNvSpPr>
            <a:spLocks noGrp="1"/>
          </p:cNvSpPr>
          <p:nvPr>
            <p:ph type="sldNum" sz="quarter" idx="12"/>
          </p:nvPr>
        </p:nvSpPr>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586052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4EC9-E247-3584-73EE-014CBFF9F13C}"/>
              </a:ext>
            </a:extLst>
          </p:cNvPr>
          <p:cNvSpPr>
            <a:spLocks noGrp="1"/>
          </p:cNvSpPr>
          <p:nvPr>
            <p:ph type="title"/>
          </p:nvPr>
        </p:nvSpPr>
        <p:spPr/>
        <p:txBody>
          <a:bodyPr/>
          <a:lstStyle/>
          <a:p>
            <a:r>
              <a:rPr lang="en-GB" dirty="0"/>
              <a:t>SIF for stiffened panels</a:t>
            </a:r>
          </a:p>
        </p:txBody>
      </p:sp>
      <p:sp>
        <p:nvSpPr>
          <p:cNvPr id="3" name="Content Placeholder 2">
            <a:extLst>
              <a:ext uri="{FF2B5EF4-FFF2-40B4-BE49-F238E27FC236}">
                <a16:creationId xmlns:a16="http://schemas.microsoft.com/office/drawing/2014/main" id="{3319705D-72B3-D86E-FF18-7D174ED73A1D}"/>
              </a:ext>
            </a:extLst>
          </p:cNvPr>
          <p:cNvSpPr>
            <a:spLocks noGrp="1"/>
          </p:cNvSpPr>
          <p:nvPr>
            <p:ph idx="1"/>
          </p:nvPr>
        </p:nvSpPr>
        <p:spPr>
          <a:xfrm>
            <a:off x="323850" y="2266959"/>
            <a:ext cx="2209800" cy="829685"/>
          </a:xfrm>
        </p:spPr>
        <p:txBody>
          <a:bodyPr>
            <a:normAutofit fontScale="77500" lnSpcReduction="20000"/>
          </a:bodyPr>
          <a:lstStyle/>
          <a:p>
            <a:r>
              <a:rPr lang="en-GB" dirty="0"/>
              <a:t>Parameters to include:</a:t>
            </a:r>
          </a:p>
          <a:p>
            <a:pPr lvl="1"/>
            <a:r>
              <a:rPr lang="en-GB" dirty="0"/>
              <a:t>Stiffener cross section area and centroid (</a:t>
            </a:r>
            <a:r>
              <a:rPr lang="en-GB" i="1" dirty="0">
                <a:latin typeface="Times New Roman" panose="02020603050405020304" pitchFamily="18" charset="0"/>
                <a:cs typeface="Times New Roman" panose="02020603050405020304" pitchFamily="18" charset="0"/>
              </a:rPr>
              <a:t>A</a:t>
            </a:r>
            <a:r>
              <a:rPr lang="en-GB" i="1" baseline="-25000" dirty="0">
                <a:latin typeface="Times New Roman" panose="02020603050405020304" pitchFamily="18" charset="0"/>
                <a:cs typeface="Times New Roman" panose="02020603050405020304" pitchFamily="18" charset="0"/>
              </a:rPr>
              <a:t>s</a:t>
            </a:r>
            <a:r>
              <a:rPr lang="en-GB" dirty="0"/>
              <a:t>)</a:t>
            </a:r>
          </a:p>
          <a:p>
            <a:pPr lvl="1"/>
            <a:r>
              <a:rPr lang="en-GB" dirty="0"/>
              <a:t>Stiffener section modulus</a:t>
            </a:r>
          </a:p>
          <a:p>
            <a:pPr lvl="1"/>
            <a:r>
              <a:rPr lang="en-GB" dirty="0"/>
              <a:t>Fastener flexibility</a:t>
            </a:r>
          </a:p>
        </p:txBody>
      </p:sp>
      <p:sp>
        <p:nvSpPr>
          <p:cNvPr id="4" name="Slide Number Placeholder 3">
            <a:extLst>
              <a:ext uri="{FF2B5EF4-FFF2-40B4-BE49-F238E27FC236}">
                <a16:creationId xmlns:a16="http://schemas.microsoft.com/office/drawing/2014/main" id="{5BB30E80-C8F2-6FA7-B2EA-A6D846A47111}"/>
              </a:ext>
            </a:extLst>
          </p:cNvPr>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5" name="Picture 4">
            <a:extLst>
              <a:ext uri="{FF2B5EF4-FFF2-40B4-BE49-F238E27FC236}">
                <a16:creationId xmlns:a16="http://schemas.microsoft.com/office/drawing/2014/main" id="{6404C5FA-9E1F-8A75-63A2-C125CEB68C1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04850" y="1066800"/>
            <a:ext cx="3019447" cy="1200159"/>
          </a:xfrm>
          <a:prstGeom prst="rect">
            <a:avLst/>
          </a:prstGeom>
        </p:spPr>
      </p:pic>
      <p:sp>
        <p:nvSpPr>
          <p:cNvPr id="8" name="Content Placeholder 2">
            <a:extLst>
              <a:ext uri="{FF2B5EF4-FFF2-40B4-BE49-F238E27FC236}">
                <a16:creationId xmlns:a16="http://schemas.microsoft.com/office/drawing/2014/main" id="{6836BD44-BFB7-ECA4-DE24-A1628CFB132D}"/>
              </a:ext>
            </a:extLst>
          </p:cNvPr>
          <p:cNvSpPr txBox="1">
            <a:spLocks/>
          </p:cNvSpPr>
          <p:nvPr/>
        </p:nvSpPr>
        <p:spPr>
          <a:xfrm>
            <a:off x="2085975" y="2441575"/>
            <a:ext cx="2209800" cy="829685"/>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pPr lvl="1"/>
            <a:r>
              <a:rPr lang="en-GB" sz="800" dirty="0"/>
              <a:t>Fastener pitch (</a:t>
            </a:r>
            <a:r>
              <a:rPr lang="en-GB" sz="800" i="1" dirty="0">
                <a:latin typeface="Times New Roman" panose="02020603050405020304" pitchFamily="18" charset="0"/>
                <a:cs typeface="Times New Roman" panose="02020603050405020304" pitchFamily="18" charset="0"/>
              </a:rPr>
              <a:t>P</a:t>
            </a:r>
            <a:r>
              <a:rPr lang="en-GB" sz="800" dirty="0"/>
              <a:t>)</a:t>
            </a:r>
          </a:p>
          <a:p>
            <a:pPr lvl="1"/>
            <a:r>
              <a:rPr lang="en-GB" sz="800" dirty="0"/>
              <a:t>Stiffener pitch (</a:t>
            </a:r>
            <a:r>
              <a:rPr lang="en-GB" sz="800" i="1" dirty="0">
                <a:latin typeface="Times New Roman" panose="02020603050405020304" pitchFamily="18" charset="0"/>
                <a:cs typeface="Times New Roman" panose="02020603050405020304" pitchFamily="18" charset="0"/>
              </a:rPr>
              <a:t>b</a:t>
            </a:r>
            <a:r>
              <a:rPr lang="en-GB" sz="800" dirty="0"/>
              <a:t>)</a:t>
            </a:r>
          </a:p>
          <a:p>
            <a:pPr lvl="1"/>
            <a:r>
              <a:rPr lang="en-GB" sz="800" dirty="0"/>
              <a:t>Young’s modulus for the sheet (</a:t>
            </a:r>
            <a:r>
              <a:rPr lang="en-GB" sz="800" i="1" dirty="0">
                <a:latin typeface="Times New Roman" panose="02020603050405020304" pitchFamily="18" charset="0"/>
                <a:cs typeface="Times New Roman" panose="02020603050405020304" pitchFamily="18" charset="0"/>
              </a:rPr>
              <a:t>E</a:t>
            </a:r>
            <a:r>
              <a:rPr lang="en-GB" sz="800" dirty="0"/>
              <a:t>) and the stiffener (</a:t>
            </a:r>
            <a:r>
              <a:rPr lang="en-GB" sz="800" i="1" dirty="0">
                <a:latin typeface="Times New Roman" panose="02020603050405020304" pitchFamily="18" charset="0"/>
                <a:cs typeface="Times New Roman" panose="02020603050405020304" pitchFamily="18" charset="0"/>
              </a:rPr>
              <a:t>E</a:t>
            </a:r>
            <a:r>
              <a:rPr lang="en-GB" sz="800" i="1" baseline="-25000" dirty="0">
                <a:latin typeface="Times New Roman" panose="02020603050405020304" pitchFamily="18" charset="0"/>
                <a:cs typeface="Times New Roman" panose="02020603050405020304" pitchFamily="18" charset="0"/>
              </a:rPr>
              <a:t>s</a:t>
            </a:r>
            <a:r>
              <a:rPr lang="en-GB" sz="800" dirty="0"/>
              <a:t>)</a:t>
            </a:r>
          </a:p>
        </p:txBody>
      </p:sp>
      <p:pic>
        <p:nvPicPr>
          <p:cNvPr id="9" name="Picture 8">
            <a:extLst>
              <a:ext uri="{FF2B5EF4-FFF2-40B4-BE49-F238E27FC236}">
                <a16:creationId xmlns:a16="http://schemas.microsoft.com/office/drawing/2014/main" id="{540AC9ED-D670-C73D-E425-EC0B081AD681}"/>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04850" y="845342"/>
            <a:ext cx="852494" cy="442916"/>
          </a:xfrm>
          <a:prstGeom prst="rect">
            <a:avLst/>
          </a:prstGeom>
        </p:spPr>
      </p:pic>
    </p:spTree>
    <p:extLst>
      <p:ext uri="{BB962C8B-B14F-4D97-AF65-F5344CB8AC3E}">
        <p14:creationId xmlns:p14="http://schemas.microsoft.com/office/powerpoint/2010/main" val="3133096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969-CA86-A402-1493-4C3175282810}"/>
              </a:ext>
            </a:extLst>
          </p:cNvPr>
          <p:cNvSpPr>
            <a:spLocks noGrp="1"/>
          </p:cNvSpPr>
          <p:nvPr>
            <p:ph type="title"/>
          </p:nvPr>
        </p:nvSpPr>
        <p:spPr/>
        <p:txBody>
          <a:bodyPr/>
          <a:lstStyle/>
          <a:p>
            <a:r>
              <a:rPr lang="en-GB" dirty="0"/>
              <a:t>SIF for stiffened panels</a:t>
            </a:r>
          </a:p>
        </p:txBody>
      </p:sp>
      <p:sp>
        <p:nvSpPr>
          <p:cNvPr id="4" name="Slide Number Placeholder 3">
            <a:extLst>
              <a:ext uri="{FF2B5EF4-FFF2-40B4-BE49-F238E27FC236}">
                <a16:creationId xmlns:a16="http://schemas.microsoft.com/office/drawing/2014/main" id="{08DFC028-1E43-DBC2-C2AF-F6ECD3596394}"/>
              </a:ext>
            </a:extLst>
          </p:cNvPr>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12" name="Content Placeholder 8">
            <a:extLst>
              <a:ext uri="{FF2B5EF4-FFF2-40B4-BE49-F238E27FC236}">
                <a16:creationId xmlns:a16="http://schemas.microsoft.com/office/drawing/2014/main" id="{D02AEDD7-395E-A2A2-9113-CB65420ACF4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57100" y="968375"/>
            <a:ext cx="2972099" cy="2027238"/>
          </a:xfrm>
          <a:prstGeom prst="rect">
            <a:avLst/>
          </a:prstGeom>
        </p:spPr>
      </p:pic>
      <p:pic>
        <p:nvPicPr>
          <p:cNvPr id="13" name="Picture 12">
            <a:extLst>
              <a:ext uri="{FF2B5EF4-FFF2-40B4-BE49-F238E27FC236}">
                <a16:creationId xmlns:a16="http://schemas.microsoft.com/office/drawing/2014/main" id="{444B17EC-CA89-51D4-E3BB-E62AA1D49F0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733800" y="15875"/>
            <a:ext cx="852494" cy="442916"/>
          </a:xfrm>
          <a:prstGeom prst="rect">
            <a:avLst/>
          </a:prstGeom>
        </p:spPr>
      </p:pic>
      <p:pic>
        <p:nvPicPr>
          <p:cNvPr id="14" name="Picture 13">
            <a:extLst>
              <a:ext uri="{FF2B5EF4-FFF2-40B4-BE49-F238E27FC236}">
                <a16:creationId xmlns:a16="http://schemas.microsoft.com/office/drawing/2014/main" id="{98A6C0C3-B2DE-01FD-F6C7-63BED1A66DE8}"/>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319447" y="397520"/>
            <a:ext cx="1266847" cy="503542"/>
          </a:xfrm>
          <a:prstGeom prst="rect">
            <a:avLst/>
          </a:prstGeom>
        </p:spPr>
      </p:pic>
    </p:spTree>
    <p:extLst>
      <p:ext uri="{BB962C8B-B14F-4D97-AF65-F5344CB8AC3E}">
        <p14:creationId xmlns:p14="http://schemas.microsoft.com/office/powerpoint/2010/main" val="1648361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7E52-D1CF-0D61-3747-59EC84212DB5}"/>
              </a:ext>
            </a:extLst>
          </p:cNvPr>
          <p:cNvSpPr>
            <a:spLocks noGrp="1"/>
          </p:cNvSpPr>
          <p:nvPr>
            <p:ph type="title"/>
          </p:nvPr>
        </p:nvSpPr>
        <p:spPr/>
        <p:txBody>
          <a:bodyPr/>
          <a:lstStyle/>
          <a:p>
            <a:r>
              <a:rPr lang="en-GB" dirty="0"/>
              <a:t>SIF for stiffened panels</a:t>
            </a:r>
          </a:p>
        </p:txBody>
      </p:sp>
      <p:sp>
        <p:nvSpPr>
          <p:cNvPr id="4" name="Slide Number Placeholder 3">
            <a:extLst>
              <a:ext uri="{FF2B5EF4-FFF2-40B4-BE49-F238E27FC236}">
                <a16:creationId xmlns:a16="http://schemas.microsoft.com/office/drawing/2014/main" id="{E0FF3620-75DA-B6E0-9684-6BF9D460E8FD}"/>
              </a:ext>
            </a:extLst>
          </p:cNvPr>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8" name="Content Placeholder 7">
            <a:extLst>
              <a:ext uri="{FF2B5EF4-FFF2-40B4-BE49-F238E27FC236}">
                <a16:creationId xmlns:a16="http://schemas.microsoft.com/office/drawing/2014/main" id="{FC5F9242-AFCA-38A5-DA66-8B841E6BD08B}"/>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809" r="1"/>
          <a:stretch/>
        </p:blipFill>
        <p:spPr>
          <a:xfrm>
            <a:off x="704850" y="1005674"/>
            <a:ext cx="3295662" cy="1952639"/>
          </a:xfrm>
          <a:prstGeom prst="rect">
            <a:avLst/>
          </a:prstGeom>
        </p:spPr>
      </p:pic>
      <p:pic>
        <p:nvPicPr>
          <p:cNvPr id="10" name="Picture 9">
            <a:extLst>
              <a:ext uri="{FF2B5EF4-FFF2-40B4-BE49-F238E27FC236}">
                <a16:creationId xmlns:a16="http://schemas.microsoft.com/office/drawing/2014/main" id="{ACF0B705-2ACF-919B-D660-E582E952EF91}"/>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733800" y="15875"/>
            <a:ext cx="852494" cy="442916"/>
          </a:xfrm>
          <a:prstGeom prst="rect">
            <a:avLst/>
          </a:prstGeom>
        </p:spPr>
      </p:pic>
      <p:pic>
        <p:nvPicPr>
          <p:cNvPr id="11" name="Picture 10">
            <a:extLst>
              <a:ext uri="{FF2B5EF4-FFF2-40B4-BE49-F238E27FC236}">
                <a16:creationId xmlns:a16="http://schemas.microsoft.com/office/drawing/2014/main" id="{2B597984-3AEA-1452-BB81-39406FD1B5B0}"/>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319447" y="397520"/>
            <a:ext cx="1266847" cy="503542"/>
          </a:xfrm>
          <a:prstGeom prst="rect">
            <a:avLst/>
          </a:prstGeom>
        </p:spPr>
      </p:pic>
    </p:spTree>
    <p:extLst>
      <p:ext uri="{BB962C8B-B14F-4D97-AF65-F5344CB8AC3E}">
        <p14:creationId xmlns:p14="http://schemas.microsoft.com/office/powerpoint/2010/main" val="1603303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B6AE-224C-19A0-54CD-A7162721B879}"/>
              </a:ext>
            </a:extLst>
          </p:cNvPr>
          <p:cNvSpPr>
            <a:spLocks noGrp="1"/>
          </p:cNvSpPr>
          <p:nvPr>
            <p:ph type="title"/>
          </p:nvPr>
        </p:nvSpPr>
        <p:spPr/>
        <p:txBody>
          <a:bodyPr/>
          <a:lstStyle/>
          <a:p>
            <a:r>
              <a:rPr lang="en-GB" dirty="0"/>
              <a:t>SIF for stiffened panels</a:t>
            </a:r>
          </a:p>
        </p:txBody>
      </p:sp>
      <p:sp>
        <p:nvSpPr>
          <p:cNvPr id="4" name="Slide Number Placeholder 3">
            <a:extLst>
              <a:ext uri="{FF2B5EF4-FFF2-40B4-BE49-F238E27FC236}">
                <a16:creationId xmlns:a16="http://schemas.microsoft.com/office/drawing/2014/main" id="{0381A71B-1852-39BA-F8A5-A4336F2F5AF2}"/>
              </a:ext>
            </a:extLst>
          </p:cNvPr>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5" name="Content Placeholder 4">
            <a:extLst>
              <a:ext uri="{FF2B5EF4-FFF2-40B4-BE49-F238E27FC236}">
                <a16:creationId xmlns:a16="http://schemas.microsoft.com/office/drawing/2014/main" id="{81654B22-1242-2707-6EEA-F032DFFE77F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63905" y="968375"/>
            <a:ext cx="2882290" cy="2027238"/>
          </a:xfrm>
          <a:prstGeom prst="rect">
            <a:avLst/>
          </a:prstGeom>
        </p:spPr>
      </p:pic>
      <p:pic>
        <p:nvPicPr>
          <p:cNvPr id="7" name="Picture 6">
            <a:extLst>
              <a:ext uri="{FF2B5EF4-FFF2-40B4-BE49-F238E27FC236}">
                <a16:creationId xmlns:a16="http://schemas.microsoft.com/office/drawing/2014/main" id="{F2796A29-1E5A-6242-DB31-D78731F3976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733800" y="15875"/>
            <a:ext cx="852494" cy="442916"/>
          </a:xfrm>
          <a:prstGeom prst="rect">
            <a:avLst/>
          </a:prstGeom>
        </p:spPr>
      </p:pic>
      <p:pic>
        <p:nvPicPr>
          <p:cNvPr id="8" name="Picture 7">
            <a:extLst>
              <a:ext uri="{FF2B5EF4-FFF2-40B4-BE49-F238E27FC236}">
                <a16:creationId xmlns:a16="http://schemas.microsoft.com/office/drawing/2014/main" id="{533E3052-EE16-0A26-1B07-95F439A3AEED}"/>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319447" y="397520"/>
            <a:ext cx="1266847" cy="503542"/>
          </a:xfrm>
          <a:prstGeom prst="rect">
            <a:avLst/>
          </a:prstGeom>
        </p:spPr>
      </p:pic>
    </p:spTree>
    <p:extLst>
      <p:ext uri="{BB962C8B-B14F-4D97-AF65-F5344CB8AC3E}">
        <p14:creationId xmlns:p14="http://schemas.microsoft.com/office/powerpoint/2010/main" val="1096405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7AAE-1469-3B8A-B4C0-2F50729D8649}"/>
              </a:ext>
            </a:extLst>
          </p:cNvPr>
          <p:cNvSpPr>
            <a:spLocks noGrp="1"/>
          </p:cNvSpPr>
          <p:nvPr>
            <p:ph type="title"/>
          </p:nvPr>
        </p:nvSpPr>
        <p:spPr/>
        <p:txBody>
          <a:bodyPr/>
          <a:lstStyle/>
          <a:p>
            <a:r>
              <a:rPr lang="en-GB" dirty="0"/>
              <a:t>Note </a:t>
            </a:r>
          </a:p>
        </p:txBody>
      </p:sp>
      <p:sp>
        <p:nvSpPr>
          <p:cNvPr id="3" name="Content Placeholder 2">
            <a:extLst>
              <a:ext uri="{FF2B5EF4-FFF2-40B4-BE49-F238E27FC236}">
                <a16:creationId xmlns:a16="http://schemas.microsoft.com/office/drawing/2014/main" id="{771D9D16-7BBF-27AF-F823-F2B527EDD546}"/>
              </a:ext>
            </a:extLst>
          </p:cNvPr>
          <p:cNvSpPr>
            <a:spLocks noGrp="1"/>
          </p:cNvSpPr>
          <p:nvPr>
            <p:ph idx="1"/>
          </p:nvPr>
        </p:nvSpPr>
        <p:spPr/>
        <p:txBody>
          <a:bodyPr/>
          <a:lstStyle/>
          <a:p>
            <a:r>
              <a:rPr lang="en-GB" dirty="0"/>
              <a:t>For complicated loading, decompose the loading into simple cases of previous slides and then add SIFs for each case to obtain total SIF of the complicated problem, i.e. superposition.</a:t>
            </a:r>
          </a:p>
        </p:txBody>
      </p:sp>
      <p:sp>
        <p:nvSpPr>
          <p:cNvPr id="4" name="Slide Number Placeholder 3">
            <a:extLst>
              <a:ext uri="{FF2B5EF4-FFF2-40B4-BE49-F238E27FC236}">
                <a16:creationId xmlns:a16="http://schemas.microsoft.com/office/drawing/2014/main" id="{BF8D39AE-B02D-03B6-D2AD-872C8FDA0B79}"/>
              </a:ext>
            </a:extLst>
          </p:cNvPr>
          <p:cNvSpPr>
            <a:spLocks noGrp="1"/>
          </p:cNvSpPr>
          <p:nvPr>
            <p:ph type="sldNum" sz="quarter" idx="12"/>
          </p:nvPr>
        </p:nvSpPr>
        <p:spPr/>
        <p:txBody>
          <a:body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val="1797972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7203B-D9E7-A8E0-D1CD-1D70CAD98933}"/>
              </a:ext>
            </a:extLst>
          </p:cNvPr>
          <p:cNvSpPr>
            <a:spLocks noGrp="1"/>
          </p:cNvSpPr>
          <p:nvPr>
            <p:ph idx="1"/>
          </p:nvPr>
        </p:nvSpPr>
        <p:spPr/>
        <p:txBody>
          <a:bodyPr>
            <a:normAutofit/>
          </a:bodyPr>
          <a:lstStyle/>
          <a:p>
            <a:pPr marL="0" indent="0" algn="ctr">
              <a:buNone/>
            </a:pPr>
            <a:r>
              <a:rPr lang="en-GB" sz="1500" b="1" dirty="0"/>
              <a:t>Fracture toughness</a:t>
            </a:r>
          </a:p>
        </p:txBody>
      </p:sp>
      <p:sp>
        <p:nvSpPr>
          <p:cNvPr id="4" name="Slide Number Placeholder 3">
            <a:extLst>
              <a:ext uri="{FF2B5EF4-FFF2-40B4-BE49-F238E27FC236}">
                <a16:creationId xmlns:a16="http://schemas.microsoft.com/office/drawing/2014/main" id="{4FC8D412-F2CD-D94B-6BF4-64206A3DD54D}"/>
              </a:ext>
            </a:extLst>
          </p:cNvPr>
          <p:cNvSpPr>
            <a:spLocks noGrp="1"/>
          </p:cNvSpPr>
          <p:nvPr>
            <p:ph type="sldNum" sz="quarter" idx="12"/>
          </p:nvPr>
        </p:nvSpPr>
        <p:spPr/>
        <p:txBody>
          <a:body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val="4141871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A75D-3325-35A7-207F-2CDF6B1A2B22}"/>
              </a:ext>
            </a:extLst>
          </p:cNvPr>
          <p:cNvSpPr>
            <a:spLocks noGrp="1"/>
          </p:cNvSpPr>
          <p:nvPr>
            <p:ph type="title"/>
          </p:nvPr>
        </p:nvSpPr>
        <p:spPr/>
        <p:txBody>
          <a:bodyPr/>
          <a:lstStyle/>
          <a:p>
            <a:r>
              <a:rPr lang="en-GB" dirty="0"/>
              <a:t>Fracture toughness</a:t>
            </a:r>
          </a:p>
        </p:txBody>
      </p:sp>
      <p:sp>
        <p:nvSpPr>
          <p:cNvPr id="3" name="Content Placeholder 2">
            <a:extLst>
              <a:ext uri="{FF2B5EF4-FFF2-40B4-BE49-F238E27FC236}">
                <a16:creationId xmlns:a16="http://schemas.microsoft.com/office/drawing/2014/main" id="{AC0D7B1B-9B98-8E82-1EA6-455663424A84}"/>
              </a:ext>
            </a:extLst>
          </p:cNvPr>
          <p:cNvSpPr>
            <a:spLocks noGrp="1"/>
          </p:cNvSpPr>
          <p:nvPr>
            <p:ph idx="1"/>
          </p:nvPr>
        </p:nvSpPr>
        <p:spPr/>
        <p:txBody>
          <a:bodyPr>
            <a:noAutofit/>
          </a:bodyPr>
          <a:lstStyle/>
          <a:p>
            <a:pPr algn="l"/>
            <a:r>
              <a:rPr lang="en-GB" sz="1000" b="0" i="0" u="none" strike="noStrike" baseline="0" dirty="0"/>
              <a:t>When the magnitude of the mode I stress intensity factor reaches a critical value (</a:t>
            </a:r>
            <a:r>
              <a:rPr lang="en-GB" sz="1000" b="0" i="1" u="none" strike="noStrike" baseline="0" dirty="0" err="1">
                <a:latin typeface="Times New Roman" panose="02020603050405020304" pitchFamily="18" charset="0"/>
                <a:cs typeface="Times New Roman" panose="02020603050405020304" pitchFamily="18" charset="0"/>
              </a:rPr>
              <a:t>K</a:t>
            </a:r>
            <a:r>
              <a:rPr lang="en-GB" sz="1000" b="0" i="1" u="none" strike="noStrike" baseline="-25000" dirty="0" err="1">
                <a:latin typeface="Times New Roman" panose="02020603050405020304" pitchFamily="18" charset="0"/>
                <a:cs typeface="Times New Roman" panose="02020603050405020304" pitchFamily="18" charset="0"/>
              </a:rPr>
              <a:t>Ic</a:t>
            </a:r>
            <a:r>
              <a:rPr lang="en-GB" sz="1000" b="0" i="0" u="none" strike="noStrike" baseline="0" dirty="0"/>
              <a:t>), crack propagation initiates. </a:t>
            </a:r>
          </a:p>
          <a:p>
            <a:pPr algn="l"/>
            <a:r>
              <a:rPr lang="en-GB" sz="1000" b="0" i="0" u="none" strike="noStrike" baseline="0" dirty="0"/>
              <a:t>Its value depends on: </a:t>
            </a:r>
          </a:p>
          <a:p>
            <a:pPr lvl="1"/>
            <a:r>
              <a:rPr lang="en-GB" sz="800" dirty="0"/>
              <a:t>T</a:t>
            </a:r>
            <a:r>
              <a:rPr lang="en-GB" sz="800" b="0" i="0" u="none" strike="noStrike" baseline="0" dirty="0"/>
              <a:t>he material, </a:t>
            </a:r>
            <a:r>
              <a:rPr lang="en-GB" sz="800" dirty="0"/>
              <a:t>C</a:t>
            </a:r>
            <a:r>
              <a:rPr lang="en-GB" sz="800" b="0" i="0" u="none" strike="noStrike" baseline="0" dirty="0"/>
              <a:t>rack mode, </a:t>
            </a:r>
            <a:r>
              <a:rPr lang="en-GB" sz="800" dirty="0"/>
              <a:t>P</a:t>
            </a:r>
            <a:r>
              <a:rPr lang="en-GB" sz="800" b="0" i="0" u="none" strike="noStrike" baseline="0" dirty="0"/>
              <a:t>rocessing of the material, </a:t>
            </a:r>
            <a:r>
              <a:rPr lang="en-GB" sz="800" dirty="0"/>
              <a:t>T</a:t>
            </a:r>
            <a:r>
              <a:rPr lang="en-GB" sz="800" b="0" i="0" u="none" strike="noStrike" baseline="0" dirty="0"/>
              <a:t>emperature, L</a:t>
            </a:r>
            <a:r>
              <a:rPr lang="en-GB" sz="800" dirty="0"/>
              <a:t>oading rate,</a:t>
            </a:r>
            <a:r>
              <a:rPr lang="en-GB" sz="800" b="0" i="0" u="none" strike="noStrike" baseline="0" dirty="0"/>
              <a:t> T</a:t>
            </a:r>
            <a:r>
              <a:rPr lang="en-GB" sz="800" dirty="0"/>
              <a:t>he state of stress at the crack site (such as plane stress versus plane strain). </a:t>
            </a:r>
          </a:p>
          <a:p>
            <a:r>
              <a:rPr lang="en-GB" sz="1000" b="0" i="1" u="none" strike="noStrike" baseline="0" dirty="0" err="1">
                <a:latin typeface="Times New Roman" panose="02020603050405020304" pitchFamily="18" charset="0"/>
                <a:cs typeface="Times New Roman" panose="02020603050405020304" pitchFamily="18" charset="0"/>
              </a:rPr>
              <a:t>K</a:t>
            </a:r>
            <a:r>
              <a:rPr lang="en-GB" sz="1000" b="0" i="1" u="none" strike="noStrike" baseline="-25000" dirty="0" err="1">
                <a:latin typeface="Times New Roman" panose="02020603050405020304" pitchFamily="18" charset="0"/>
                <a:cs typeface="Times New Roman" panose="02020603050405020304" pitchFamily="18" charset="0"/>
              </a:rPr>
              <a:t>Ic</a:t>
            </a:r>
            <a:r>
              <a:rPr lang="en-GB" sz="1000" b="0" i="1" u="none" strike="noStrike" baseline="-25000" dirty="0">
                <a:latin typeface="Times New Roman" panose="02020603050405020304" pitchFamily="18" charset="0"/>
                <a:cs typeface="Times New Roman" panose="02020603050405020304" pitchFamily="18" charset="0"/>
              </a:rPr>
              <a:t> </a:t>
            </a:r>
            <a:r>
              <a:rPr lang="en-GB" sz="1000" b="0" i="0" u="none" strike="noStrike" baseline="0" dirty="0"/>
              <a:t>is also called the </a:t>
            </a:r>
            <a:r>
              <a:rPr lang="en-GB" sz="1000" b="0" i="1" u="none" strike="noStrike" baseline="0" dirty="0">
                <a:latin typeface="Times New Roman" panose="02020603050405020304" pitchFamily="18" charset="0"/>
                <a:cs typeface="Times New Roman" panose="02020603050405020304" pitchFamily="18" charset="0"/>
              </a:rPr>
              <a:t>fracture toughness</a:t>
            </a:r>
            <a:r>
              <a:rPr lang="en-GB" sz="1000" b="0" i="1" u="none" strike="noStrike" baseline="0" dirty="0"/>
              <a:t>.</a:t>
            </a:r>
          </a:p>
          <a:p>
            <a:pPr algn="l"/>
            <a:r>
              <a:rPr lang="en-GB" sz="1000" b="0" i="0" u="none" strike="noStrike" baseline="0" dirty="0"/>
              <a:t>The fracture toughness for plane strain is normally lower than that for plane stress. </a:t>
            </a:r>
          </a:p>
          <a:p>
            <a:pPr algn="l"/>
            <a:r>
              <a:rPr lang="en-GB" sz="1000" b="0" i="0" u="none" strike="noStrike" baseline="0" dirty="0"/>
              <a:t>For this reason, the term </a:t>
            </a:r>
            <a:r>
              <a:rPr lang="en-GB" sz="1000" b="0" i="1" u="none" strike="noStrike" baseline="0" dirty="0" err="1">
                <a:latin typeface="Times New Roman" panose="02020603050405020304" pitchFamily="18" charset="0"/>
                <a:cs typeface="Times New Roman" panose="02020603050405020304" pitchFamily="18" charset="0"/>
              </a:rPr>
              <a:t>K</a:t>
            </a:r>
            <a:r>
              <a:rPr lang="en-GB" sz="1000" b="0" i="1" u="none" strike="noStrike" baseline="-25000" dirty="0" err="1">
                <a:latin typeface="Times New Roman" panose="02020603050405020304" pitchFamily="18" charset="0"/>
                <a:cs typeface="Times New Roman" panose="02020603050405020304" pitchFamily="18" charset="0"/>
              </a:rPr>
              <a:t>Ic</a:t>
            </a:r>
            <a:r>
              <a:rPr lang="en-GB" sz="1000" b="0" i="1" u="none" strike="noStrike" baseline="0" dirty="0"/>
              <a:t> </a:t>
            </a:r>
            <a:r>
              <a:rPr lang="en-GB" sz="1000" b="0" i="0" u="none" strike="noStrike" baseline="0" dirty="0"/>
              <a:t>is typically defined as the </a:t>
            </a:r>
            <a:r>
              <a:rPr lang="en-GB" sz="1000" b="0" i="1" u="none" strike="noStrike" baseline="0" dirty="0">
                <a:latin typeface="Times New Roman" panose="02020603050405020304" pitchFamily="18" charset="0"/>
                <a:cs typeface="Times New Roman" panose="02020603050405020304" pitchFamily="18" charset="0"/>
              </a:rPr>
              <a:t>mode I, plane strain fracture toughness</a:t>
            </a:r>
            <a:r>
              <a:rPr lang="en-GB" sz="1000" b="0" i="1" u="none" strike="noStrike" baseline="0" dirty="0"/>
              <a:t>.</a:t>
            </a:r>
          </a:p>
          <a:p>
            <a:pPr algn="l"/>
            <a:r>
              <a:rPr lang="en-GB" sz="1000" dirty="0"/>
              <a:t>For engineering metals </a:t>
            </a:r>
            <a:r>
              <a:rPr lang="en-GB" sz="1000" i="1" dirty="0"/>
              <a:t>20 ≤ </a:t>
            </a:r>
            <a:r>
              <a:rPr lang="en-GB" sz="1000" i="1" dirty="0">
                <a:latin typeface="Times New Roman" panose="02020603050405020304" pitchFamily="18" charset="0"/>
                <a:cs typeface="Times New Roman" panose="02020603050405020304" pitchFamily="18" charset="0"/>
              </a:rPr>
              <a:t>K</a:t>
            </a:r>
            <a:r>
              <a:rPr lang="en-GB" sz="1000" i="1" baseline="-25000" dirty="0">
                <a:latin typeface="Times New Roman" panose="02020603050405020304" pitchFamily="18" charset="0"/>
                <a:cs typeface="Times New Roman" panose="02020603050405020304" pitchFamily="18" charset="0"/>
              </a:rPr>
              <a:t>IC</a:t>
            </a:r>
            <a:r>
              <a:rPr lang="en-GB" sz="1000" i="1" dirty="0"/>
              <a:t> ≤ 200 </a:t>
            </a:r>
            <a:r>
              <a:rPr lang="en-GB" sz="1000" dirty="0"/>
              <a:t>MPa.m</a:t>
            </a:r>
            <a:r>
              <a:rPr lang="en-GB" sz="1000" baseline="30000" dirty="0"/>
              <a:t>1/2</a:t>
            </a:r>
            <a:r>
              <a:rPr lang="en-GB" sz="1000" i="1" dirty="0"/>
              <a:t>.</a:t>
            </a:r>
            <a:endParaRPr lang="en-GB" sz="1000" dirty="0"/>
          </a:p>
        </p:txBody>
      </p:sp>
      <p:sp>
        <p:nvSpPr>
          <p:cNvPr id="4" name="Slide Number Placeholder 3">
            <a:extLst>
              <a:ext uri="{FF2B5EF4-FFF2-40B4-BE49-F238E27FC236}">
                <a16:creationId xmlns:a16="http://schemas.microsoft.com/office/drawing/2014/main" id="{AEA47578-86FF-6ADF-DF61-5D0A30ABBE84}"/>
              </a:ext>
            </a:extLst>
          </p:cNvPr>
          <p:cNvSpPr>
            <a:spLocks noGrp="1"/>
          </p:cNvSpPr>
          <p:nvPr>
            <p:ph type="sldNum" sz="quarter" idx="12"/>
          </p:nvPr>
        </p:nvSpPr>
        <p:spPr/>
        <p:txBody>
          <a:body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val="3663502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BC00-20AE-C13A-CD78-40842EBDB3E5}"/>
              </a:ext>
            </a:extLst>
          </p:cNvPr>
          <p:cNvSpPr>
            <a:spLocks noGrp="1"/>
          </p:cNvSpPr>
          <p:nvPr>
            <p:ph type="title"/>
          </p:nvPr>
        </p:nvSpPr>
        <p:spPr/>
        <p:txBody>
          <a:bodyPr/>
          <a:lstStyle/>
          <a:p>
            <a:r>
              <a:rPr lang="en-GB" dirty="0"/>
              <a:t>Fracture toughness</a:t>
            </a:r>
            <a:r>
              <a:rPr lang="en-GB" sz="1000" dirty="0"/>
              <a:t> (at room temperature)</a:t>
            </a:r>
          </a:p>
        </p:txBody>
      </p:sp>
      <p:graphicFrame>
        <p:nvGraphicFramePr>
          <p:cNvPr id="5" name="Table 5">
            <a:extLst>
              <a:ext uri="{FF2B5EF4-FFF2-40B4-BE49-F238E27FC236}">
                <a16:creationId xmlns:a16="http://schemas.microsoft.com/office/drawing/2014/main" id="{E3A69BD8-6980-B6B6-525E-406F989C4076}"/>
              </a:ext>
            </a:extLst>
          </p:cNvPr>
          <p:cNvGraphicFramePr>
            <a:graphicFrameLocks noGrp="1"/>
          </p:cNvGraphicFramePr>
          <p:nvPr>
            <p:ph idx="1"/>
            <p:extLst>
              <p:ext uri="{D42A27DB-BD31-4B8C-83A1-F6EECF244321}">
                <p14:modId xmlns:p14="http://schemas.microsoft.com/office/powerpoint/2010/main" val="2947897340"/>
              </p:ext>
            </p:extLst>
          </p:nvPr>
        </p:nvGraphicFramePr>
        <p:xfrm>
          <a:off x="416850" y="847208"/>
          <a:ext cx="3793200" cy="2262736"/>
        </p:xfrm>
        <a:graphic>
          <a:graphicData uri="http://schemas.openxmlformats.org/drawingml/2006/table">
            <a:tbl>
              <a:tblPr firstRow="1" bandRow="1">
                <a:tableStyleId>{00A15C55-8517-42AA-B614-E9B94910E393}</a:tableStyleId>
              </a:tblPr>
              <a:tblGrid>
                <a:gridCol w="1264400">
                  <a:extLst>
                    <a:ext uri="{9D8B030D-6E8A-4147-A177-3AD203B41FA5}">
                      <a16:colId xmlns:a16="http://schemas.microsoft.com/office/drawing/2014/main" val="1028644632"/>
                    </a:ext>
                  </a:extLst>
                </a:gridCol>
                <a:gridCol w="1264400">
                  <a:extLst>
                    <a:ext uri="{9D8B030D-6E8A-4147-A177-3AD203B41FA5}">
                      <a16:colId xmlns:a16="http://schemas.microsoft.com/office/drawing/2014/main" val="4172772273"/>
                    </a:ext>
                  </a:extLst>
                </a:gridCol>
                <a:gridCol w="1264400">
                  <a:extLst>
                    <a:ext uri="{9D8B030D-6E8A-4147-A177-3AD203B41FA5}">
                      <a16:colId xmlns:a16="http://schemas.microsoft.com/office/drawing/2014/main" val="600371327"/>
                    </a:ext>
                  </a:extLst>
                </a:gridCol>
              </a:tblGrid>
              <a:tr h="202403">
                <a:tc>
                  <a:txBody>
                    <a:bodyPr/>
                    <a:lstStyle/>
                    <a:p>
                      <a:r>
                        <a:rPr lang="en-GB" dirty="0">
                          <a:latin typeface="Arial" panose="020B0604020202020204" pitchFamily="34" charset="0"/>
                          <a:cs typeface="Arial" panose="020B0604020202020204" pitchFamily="34" charset="0"/>
                        </a:rPr>
                        <a:t>Material </a:t>
                      </a:r>
                    </a:p>
                  </a:txBody>
                  <a:tcPr marT="36000" marB="36000"/>
                </a:tc>
                <a:tc>
                  <a:txBody>
                    <a:bodyPr/>
                    <a:lstStyle/>
                    <a:p>
                      <a:r>
                        <a:rPr lang="en-GB" i="1" dirty="0" err="1"/>
                        <a:t>K</a:t>
                      </a:r>
                      <a:r>
                        <a:rPr lang="en-GB" i="1" baseline="-25000" dirty="0" err="1"/>
                        <a:t>Ic</a:t>
                      </a:r>
                      <a:r>
                        <a:rPr lang="en-GB" i="1" dirty="0"/>
                        <a:t> </a:t>
                      </a:r>
                      <a:r>
                        <a:rPr lang="en-GB" dirty="0"/>
                        <a:t>(MPa.m</a:t>
                      </a:r>
                      <a:r>
                        <a:rPr lang="en-GB" baseline="30000" dirty="0"/>
                        <a:t>1/2</a:t>
                      </a:r>
                      <a:r>
                        <a:rPr lang="en-GB" dirty="0"/>
                        <a:t>)</a:t>
                      </a:r>
                    </a:p>
                  </a:txBody>
                  <a:tcPr marT="36000" marB="36000"/>
                </a:tc>
                <a:tc>
                  <a:txBody>
                    <a:bodyPr/>
                    <a:lstStyle/>
                    <a:p>
                      <a:r>
                        <a:rPr lang="en-GB" i="1" dirty="0"/>
                        <a:t>S</a:t>
                      </a:r>
                      <a:r>
                        <a:rPr lang="en-GB" i="1" baseline="-25000" dirty="0"/>
                        <a:t>y</a:t>
                      </a:r>
                      <a:r>
                        <a:rPr lang="en-GB" i="1" dirty="0"/>
                        <a:t> </a:t>
                      </a:r>
                      <a:r>
                        <a:rPr lang="en-GB" dirty="0"/>
                        <a:t>(MPa)</a:t>
                      </a:r>
                    </a:p>
                  </a:txBody>
                  <a:tcPr marT="36000" marB="36000"/>
                </a:tc>
                <a:extLst>
                  <a:ext uri="{0D108BD9-81ED-4DB2-BD59-A6C34878D82A}">
                    <a16:rowId xmlns:a16="http://schemas.microsoft.com/office/drawing/2014/main" val="4018156567"/>
                  </a:ext>
                </a:extLst>
              </a:tr>
              <a:tr h="186579">
                <a:tc>
                  <a:txBody>
                    <a:bodyPr/>
                    <a:lstStyle/>
                    <a:p>
                      <a:r>
                        <a:rPr lang="en-GB" sz="800" dirty="0">
                          <a:latin typeface="Arial" panose="020B0604020202020204" pitchFamily="34" charset="0"/>
                          <a:cs typeface="Arial" panose="020B0604020202020204" pitchFamily="34" charset="0"/>
                        </a:rPr>
                        <a:t>Aluminium</a:t>
                      </a:r>
                    </a:p>
                  </a:txBody>
                  <a:tcPr marT="0" marB="0" anchor="ctr"/>
                </a:tc>
                <a:tc>
                  <a:txBody>
                    <a:bodyPr/>
                    <a:lstStyle/>
                    <a:p>
                      <a:endParaRPr lang="en-GB" sz="800"/>
                    </a:p>
                  </a:txBody>
                  <a:tcPr marT="0" marB="0" anchor="ctr"/>
                </a:tc>
                <a:tc>
                  <a:txBody>
                    <a:bodyPr/>
                    <a:lstStyle/>
                    <a:p>
                      <a:endParaRPr lang="en-GB" sz="800"/>
                    </a:p>
                  </a:txBody>
                  <a:tcPr marT="0" marB="0" anchor="ctr"/>
                </a:tc>
                <a:extLst>
                  <a:ext uri="{0D108BD9-81ED-4DB2-BD59-A6C34878D82A}">
                    <a16:rowId xmlns:a16="http://schemas.microsoft.com/office/drawing/2014/main" val="2580162688"/>
                  </a:ext>
                </a:extLst>
              </a:tr>
              <a:tr h="186579">
                <a:tc>
                  <a:txBody>
                    <a:bodyPr/>
                    <a:lstStyle/>
                    <a:p>
                      <a:r>
                        <a:rPr lang="en-GB" sz="800" dirty="0">
                          <a:latin typeface="Arial" panose="020B0604020202020204" pitchFamily="34" charset="0"/>
                          <a:cs typeface="Arial" panose="020B0604020202020204" pitchFamily="34" charset="0"/>
                        </a:rPr>
                        <a:t>   2024</a:t>
                      </a:r>
                    </a:p>
                  </a:txBody>
                  <a:tcPr marT="0" marB="0" anchor="ctr"/>
                </a:tc>
                <a:tc>
                  <a:txBody>
                    <a:bodyPr/>
                    <a:lstStyle/>
                    <a:p>
                      <a:r>
                        <a:rPr lang="en-GB" sz="800" dirty="0">
                          <a:latin typeface="Arial" panose="020B0604020202020204" pitchFamily="34" charset="0"/>
                          <a:cs typeface="Arial" panose="020B0604020202020204" pitchFamily="34" charset="0"/>
                        </a:rPr>
                        <a:t>26</a:t>
                      </a:r>
                    </a:p>
                  </a:txBody>
                  <a:tcPr marT="0" marB="0" anchor="ctr"/>
                </a:tc>
                <a:tc>
                  <a:txBody>
                    <a:bodyPr/>
                    <a:lstStyle/>
                    <a:p>
                      <a:r>
                        <a:rPr lang="en-GB" sz="800" dirty="0">
                          <a:latin typeface="Arial" panose="020B0604020202020204" pitchFamily="34" charset="0"/>
                          <a:cs typeface="Arial" panose="020B0604020202020204" pitchFamily="34" charset="0"/>
                        </a:rPr>
                        <a:t>455</a:t>
                      </a:r>
                    </a:p>
                  </a:txBody>
                  <a:tcPr marT="0" marB="0" anchor="ctr"/>
                </a:tc>
                <a:extLst>
                  <a:ext uri="{0D108BD9-81ED-4DB2-BD59-A6C34878D82A}">
                    <a16:rowId xmlns:a16="http://schemas.microsoft.com/office/drawing/2014/main" val="4205711759"/>
                  </a:ext>
                </a:extLst>
              </a:tr>
              <a:tr h="186579">
                <a:tc>
                  <a:txBody>
                    <a:bodyPr/>
                    <a:lstStyle/>
                    <a:p>
                      <a:r>
                        <a:rPr lang="en-GB" sz="800" dirty="0">
                          <a:latin typeface="Arial" panose="020B0604020202020204" pitchFamily="34" charset="0"/>
                          <a:cs typeface="Arial" panose="020B0604020202020204" pitchFamily="34" charset="0"/>
                        </a:rPr>
                        <a:t>   7075</a:t>
                      </a:r>
                    </a:p>
                  </a:txBody>
                  <a:tcPr marT="0" marB="0" anchor="ctr"/>
                </a:tc>
                <a:tc>
                  <a:txBody>
                    <a:bodyPr/>
                    <a:lstStyle/>
                    <a:p>
                      <a:r>
                        <a:rPr lang="en-GB" sz="800" dirty="0">
                          <a:latin typeface="Arial" panose="020B0604020202020204" pitchFamily="34" charset="0"/>
                          <a:cs typeface="Arial" panose="020B0604020202020204" pitchFamily="34" charset="0"/>
                        </a:rPr>
                        <a:t>24</a:t>
                      </a:r>
                    </a:p>
                  </a:txBody>
                  <a:tcPr marT="0" marB="0" anchor="ctr"/>
                </a:tc>
                <a:tc>
                  <a:txBody>
                    <a:bodyPr/>
                    <a:lstStyle/>
                    <a:p>
                      <a:r>
                        <a:rPr lang="en-GB" sz="800" dirty="0">
                          <a:latin typeface="Arial" panose="020B0604020202020204" pitchFamily="34" charset="0"/>
                          <a:cs typeface="Arial" panose="020B0604020202020204" pitchFamily="34" charset="0"/>
                        </a:rPr>
                        <a:t>495</a:t>
                      </a:r>
                    </a:p>
                  </a:txBody>
                  <a:tcPr marT="0" marB="0" anchor="ctr"/>
                </a:tc>
                <a:extLst>
                  <a:ext uri="{0D108BD9-81ED-4DB2-BD59-A6C34878D82A}">
                    <a16:rowId xmlns:a16="http://schemas.microsoft.com/office/drawing/2014/main" val="1950033839"/>
                  </a:ext>
                </a:extLst>
              </a:tr>
              <a:tr h="186579">
                <a:tc>
                  <a:txBody>
                    <a:bodyPr/>
                    <a:lstStyle/>
                    <a:p>
                      <a:r>
                        <a:rPr lang="en-GB" sz="800" dirty="0">
                          <a:latin typeface="Arial" panose="020B0604020202020204" pitchFamily="34" charset="0"/>
                          <a:cs typeface="Arial" panose="020B0604020202020204" pitchFamily="34" charset="0"/>
                        </a:rPr>
                        <a:t>   7178</a:t>
                      </a:r>
                    </a:p>
                  </a:txBody>
                  <a:tcPr marT="0" marB="0" anchor="ctr"/>
                </a:tc>
                <a:tc>
                  <a:txBody>
                    <a:bodyPr/>
                    <a:lstStyle/>
                    <a:p>
                      <a:r>
                        <a:rPr lang="en-GB" sz="800" dirty="0">
                          <a:latin typeface="Arial" panose="020B0604020202020204" pitchFamily="34" charset="0"/>
                          <a:cs typeface="Arial" panose="020B0604020202020204" pitchFamily="34" charset="0"/>
                        </a:rPr>
                        <a:t>33</a:t>
                      </a:r>
                    </a:p>
                  </a:txBody>
                  <a:tcPr marT="0" marB="0" anchor="ctr"/>
                </a:tc>
                <a:tc>
                  <a:txBody>
                    <a:bodyPr/>
                    <a:lstStyle/>
                    <a:p>
                      <a:r>
                        <a:rPr lang="en-GB" sz="800" dirty="0">
                          <a:latin typeface="Arial" panose="020B0604020202020204" pitchFamily="34" charset="0"/>
                          <a:cs typeface="Arial" panose="020B0604020202020204" pitchFamily="34" charset="0"/>
                        </a:rPr>
                        <a:t>490</a:t>
                      </a:r>
                    </a:p>
                  </a:txBody>
                  <a:tcPr marT="0" marB="0" anchor="ctr"/>
                </a:tc>
                <a:extLst>
                  <a:ext uri="{0D108BD9-81ED-4DB2-BD59-A6C34878D82A}">
                    <a16:rowId xmlns:a16="http://schemas.microsoft.com/office/drawing/2014/main" val="1293453383"/>
                  </a:ext>
                </a:extLst>
              </a:tr>
              <a:tr h="186579">
                <a:tc>
                  <a:txBody>
                    <a:bodyPr/>
                    <a:lstStyle/>
                    <a:p>
                      <a:r>
                        <a:rPr lang="en-GB" sz="800" dirty="0">
                          <a:latin typeface="Arial" panose="020B0604020202020204" pitchFamily="34" charset="0"/>
                          <a:cs typeface="Arial" panose="020B0604020202020204" pitchFamily="34" charset="0"/>
                        </a:rPr>
                        <a:t>Titanium</a:t>
                      </a:r>
                    </a:p>
                  </a:txBody>
                  <a:tcPr marT="0" marB="0" anchor="ctr"/>
                </a:tc>
                <a:tc>
                  <a:txBody>
                    <a:bodyPr/>
                    <a:lstStyle/>
                    <a:p>
                      <a:endParaRPr lang="en-GB" sz="800" dirty="0">
                        <a:latin typeface="Arial" panose="020B0604020202020204" pitchFamily="34" charset="0"/>
                        <a:cs typeface="Arial" panose="020B0604020202020204" pitchFamily="34" charset="0"/>
                      </a:endParaRPr>
                    </a:p>
                  </a:txBody>
                  <a:tcPr marT="0" marB="0" anchor="ctr"/>
                </a:tc>
                <a:tc>
                  <a:txBody>
                    <a:bodyPr/>
                    <a:lstStyle/>
                    <a:p>
                      <a:endParaRPr lang="en-GB" sz="800"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358125239"/>
                  </a:ext>
                </a:extLst>
              </a:tr>
              <a:tr h="186579">
                <a:tc>
                  <a:txBody>
                    <a:bodyPr/>
                    <a:lstStyle/>
                    <a:p>
                      <a:r>
                        <a:rPr lang="en-GB" sz="800" dirty="0">
                          <a:latin typeface="Arial" panose="020B0604020202020204" pitchFamily="34" charset="0"/>
                          <a:cs typeface="Arial" panose="020B0604020202020204" pitchFamily="34" charset="0"/>
                        </a:rPr>
                        <a:t>   Ti-6AL-4V</a:t>
                      </a:r>
                    </a:p>
                  </a:txBody>
                  <a:tcPr marT="0" marB="0" anchor="ctr"/>
                </a:tc>
                <a:tc>
                  <a:txBody>
                    <a:bodyPr/>
                    <a:lstStyle/>
                    <a:p>
                      <a:r>
                        <a:rPr lang="en-GB" sz="800" dirty="0">
                          <a:latin typeface="Arial" panose="020B0604020202020204" pitchFamily="34" charset="0"/>
                          <a:cs typeface="Arial" panose="020B0604020202020204" pitchFamily="34" charset="0"/>
                        </a:rPr>
                        <a:t>115</a:t>
                      </a:r>
                    </a:p>
                  </a:txBody>
                  <a:tcPr marT="0" marB="0" anchor="ctr"/>
                </a:tc>
                <a:tc>
                  <a:txBody>
                    <a:bodyPr/>
                    <a:lstStyle/>
                    <a:p>
                      <a:r>
                        <a:rPr lang="en-GB" sz="800" dirty="0">
                          <a:latin typeface="Arial" panose="020B0604020202020204" pitchFamily="34" charset="0"/>
                          <a:cs typeface="Arial" panose="020B0604020202020204" pitchFamily="34" charset="0"/>
                        </a:rPr>
                        <a:t>910</a:t>
                      </a:r>
                    </a:p>
                  </a:txBody>
                  <a:tcPr marT="0" marB="0" anchor="ctr"/>
                </a:tc>
                <a:extLst>
                  <a:ext uri="{0D108BD9-81ED-4DB2-BD59-A6C34878D82A}">
                    <a16:rowId xmlns:a16="http://schemas.microsoft.com/office/drawing/2014/main" val="612326728"/>
                  </a:ext>
                </a:extLst>
              </a:tr>
              <a:tr h="186579">
                <a:tc>
                  <a:txBody>
                    <a:bodyPr/>
                    <a:lstStyle/>
                    <a:p>
                      <a:r>
                        <a:rPr lang="en-GB" sz="800" dirty="0">
                          <a:latin typeface="Arial" panose="020B0604020202020204" pitchFamily="34" charset="0"/>
                          <a:cs typeface="Arial" panose="020B0604020202020204" pitchFamily="34" charset="0"/>
                        </a:rPr>
                        <a:t>   Ti-6AL-4V</a:t>
                      </a:r>
                    </a:p>
                  </a:txBody>
                  <a:tcPr marT="0" marB="0" anchor="ctr"/>
                </a:tc>
                <a:tc>
                  <a:txBody>
                    <a:bodyPr/>
                    <a:lstStyle/>
                    <a:p>
                      <a:r>
                        <a:rPr lang="en-GB" sz="800" dirty="0">
                          <a:latin typeface="Arial" panose="020B0604020202020204" pitchFamily="34" charset="0"/>
                          <a:cs typeface="Arial" panose="020B0604020202020204" pitchFamily="34" charset="0"/>
                        </a:rPr>
                        <a:t>55</a:t>
                      </a:r>
                    </a:p>
                  </a:txBody>
                  <a:tcPr marT="0" marB="0" anchor="ctr"/>
                </a:tc>
                <a:tc>
                  <a:txBody>
                    <a:bodyPr/>
                    <a:lstStyle/>
                    <a:p>
                      <a:r>
                        <a:rPr lang="en-GB" sz="800" dirty="0">
                          <a:latin typeface="Arial" panose="020B0604020202020204" pitchFamily="34" charset="0"/>
                          <a:cs typeface="Arial" panose="020B0604020202020204" pitchFamily="34" charset="0"/>
                        </a:rPr>
                        <a:t>1035</a:t>
                      </a:r>
                    </a:p>
                  </a:txBody>
                  <a:tcPr marT="0" marB="0" anchor="ctr"/>
                </a:tc>
                <a:extLst>
                  <a:ext uri="{0D108BD9-81ED-4DB2-BD59-A6C34878D82A}">
                    <a16:rowId xmlns:a16="http://schemas.microsoft.com/office/drawing/2014/main" val="731766935"/>
                  </a:ext>
                </a:extLst>
              </a:tr>
              <a:tr h="186579">
                <a:tc>
                  <a:txBody>
                    <a:bodyPr/>
                    <a:lstStyle/>
                    <a:p>
                      <a:r>
                        <a:rPr lang="en-GB" sz="800" dirty="0">
                          <a:latin typeface="Arial" panose="020B0604020202020204" pitchFamily="34" charset="0"/>
                          <a:cs typeface="Arial" panose="020B0604020202020204" pitchFamily="34" charset="0"/>
                        </a:rPr>
                        <a:t>Steel</a:t>
                      </a:r>
                    </a:p>
                  </a:txBody>
                  <a:tcPr marT="0" marB="0" anchor="ctr"/>
                </a:tc>
                <a:tc>
                  <a:txBody>
                    <a:bodyPr/>
                    <a:lstStyle/>
                    <a:p>
                      <a:endParaRPr lang="en-GB" sz="800" dirty="0">
                        <a:latin typeface="Arial" panose="020B0604020202020204" pitchFamily="34" charset="0"/>
                        <a:cs typeface="Arial" panose="020B0604020202020204" pitchFamily="34" charset="0"/>
                      </a:endParaRPr>
                    </a:p>
                  </a:txBody>
                  <a:tcPr marT="0" marB="0" anchor="ctr"/>
                </a:tc>
                <a:tc>
                  <a:txBody>
                    <a:bodyPr/>
                    <a:lstStyle/>
                    <a:p>
                      <a:endParaRPr lang="en-GB" sz="800"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996610940"/>
                  </a:ext>
                </a:extLst>
              </a:tr>
              <a:tr h="186579">
                <a:tc>
                  <a:txBody>
                    <a:bodyPr/>
                    <a:lstStyle/>
                    <a:p>
                      <a:r>
                        <a:rPr lang="en-GB" sz="800" dirty="0">
                          <a:latin typeface="Arial" panose="020B0604020202020204" pitchFamily="34" charset="0"/>
                          <a:cs typeface="Arial" panose="020B0604020202020204" pitchFamily="34" charset="0"/>
                        </a:rPr>
                        <a:t>   4340</a:t>
                      </a:r>
                    </a:p>
                  </a:txBody>
                  <a:tcPr marT="0" marB="0" anchor="ctr"/>
                </a:tc>
                <a:tc>
                  <a:txBody>
                    <a:bodyPr/>
                    <a:lstStyle/>
                    <a:p>
                      <a:r>
                        <a:rPr lang="en-GB" sz="800" dirty="0">
                          <a:latin typeface="Arial" panose="020B0604020202020204" pitchFamily="34" charset="0"/>
                          <a:cs typeface="Arial" panose="020B0604020202020204" pitchFamily="34" charset="0"/>
                        </a:rPr>
                        <a:t>99</a:t>
                      </a:r>
                    </a:p>
                  </a:txBody>
                  <a:tcPr marT="0" marB="0" anchor="ctr"/>
                </a:tc>
                <a:tc>
                  <a:txBody>
                    <a:bodyPr/>
                    <a:lstStyle/>
                    <a:p>
                      <a:r>
                        <a:rPr lang="en-GB" sz="800" dirty="0">
                          <a:latin typeface="Arial" panose="020B0604020202020204" pitchFamily="34" charset="0"/>
                          <a:cs typeface="Arial" panose="020B0604020202020204" pitchFamily="34" charset="0"/>
                        </a:rPr>
                        <a:t>860</a:t>
                      </a:r>
                    </a:p>
                  </a:txBody>
                  <a:tcPr marT="0" marB="0" anchor="ctr"/>
                </a:tc>
                <a:extLst>
                  <a:ext uri="{0D108BD9-81ED-4DB2-BD59-A6C34878D82A}">
                    <a16:rowId xmlns:a16="http://schemas.microsoft.com/office/drawing/2014/main" val="3647591845"/>
                  </a:ext>
                </a:extLst>
              </a:tr>
              <a:tr h="186579">
                <a:tc>
                  <a:txBody>
                    <a:bodyPr/>
                    <a:lstStyle/>
                    <a:p>
                      <a:r>
                        <a:rPr lang="en-GB" sz="800" dirty="0">
                          <a:latin typeface="Arial" panose="020B0604020202020204" pitchFamily="34" charset="0"/>
                          <a:cs typeface="Arial" panose="020B0604020202020204" pitchFamily="34" charset="0"/>
                        </a:rPr>
                        <a:t>   4340</a:t>
                      </a:r>
                    </a:p>
                  </a:txBody>
                  <a:tcPr marT="0" marB="0" anchor="ctr"/>
                </a:tc>
                <a:tc>
                  <a:txBody>
                    <a:bodyPr/>
                    <a:lstStyle/>
                    <a:p>
                      <a:r>
                        <a:rPr lang="en-GB" sz="800" dirty="0">
                          <a:latin typeface="Arial" panose="020B0604020202020204" pitchFamily="34" charset="0"/>
                          <a:cs typeface="Arial" panose="020B0604020202020204" pitchFamily="34" charset="0"/>
                        </a:rPr>
                        <a:t>60</a:t>
                      </a:r>
                    </a:p>
                  </a:txBody>
                  <a:tcPr marT="0" marB="0" anchor="ctr"/>
                </a:tc>
                <a:tc>
                  <a:txBody>
                    <a:bodyPr/>
                    <a:lstStyle/>
                    <a:p>
                      <a:r>
                        <a:rPr lang="en-GB" sz="800" dirty="0">
                          <a:latin typeface="Arial" panose="020B0604020202020204" pitchFamily="34" charset="0"/>
                          <a:cs typeface="Arial" panose="020B0604020202020204" pitchFamily="34" charset="0"/>
                        </a:rPr>
                        <a:t>1515</a:t>
                      </a:r>
                    </a:p>
                  </a:txBody>
                  <a:tcPr marT="0" marB="0" anchor="ctr"/>
                </a:tc>
                <a:extLst>
                  <a:ext uri="{0D108BD9-81ED-4DB2-BD59-A6C34878D82A}">
                    <a16:rowId xmlns:a16="http://schemas.microsoft.com/office/drawing/2014/main" val="4041043243"/>
                  </a:ext>
                </a:extLst>
              </a:tr>
              <a:tr h="186579">
                <a:tc>
                  <a:txBody>
                    <a:bodyPr/>
                    <a:lstStyle/>
                    <a:p>
                      <a:r>
                        <a:rPr lang="en-GB" sz="800" dirty="0">
                          <a:latin typeface="Arial" panose="020B0604020202020204" pitchFamily="34" charset="0"/>
                          <a:cs typeface="Arial" panose="020B0604020202020204" pitchFamily="34" charset="0"/>
                        </a:rPr>
                        <a:t>   52100</a:t>
                      </a:r>
                    </a:p>
                  </a:txBody>
                  <a:tcPr marT="0" marB="0" anchor="ctr"/>
                </a:tc>
                <a:tc>
                  <a:txBody>
                    <a:bodyPr/>
                    <a:lstStyle/>
                    <a:p>
                      <a:r>
                        <a:rPr lang="en-GB" sz="800" dirty="0">
                          <a:latin typeface="Arial" panose="020B0604020202020204" pitchFamily="34" charset="0"/>
                          <a:cs typeface="Arial" panose="020B0604020202020204" pitchFamily="34" charset="0"/>
                        </a:rPr>
                        <a:t>14</a:t>
                      </a:r>
                    </a:p>
                  </a:txBody>
                  <a:tcPr marT="0" marB="0" anchor="ctr"/>
                </a:tc>
                <a:tc>
                  <a:txBody>
                    <a:bodyPr/>
                    <a:lstStyle/>
                    <a:p>
                      <a:r>
                        <a:rPr lang="en-GB" sz="800" dirty="0">
                          <a:latin typeface="Arial" panose="020B0604020202020204" pitchFamily="34" charset="0"/>
                          <a:cs typeface="Arial" panose="020B0604020202020204" pitchFamily="34" charset="0"/>
                        </a:rPr>
                        <a:t>2070</a:t>
                      </a:r>
                    </a:p>
                  </a:txBody>
                  <a:tcPr marT="0" marB="0" anchor="ctr"/>
                </a:tc>
                <a:extLst>
                  <a:ext uri="{0D108BD9-81ED-4DB2-BD59-A6C34878D82A}">
                    <a16:rowId xmlns:a16="http://schemas.microsoft.com/office/drawing/2014/main" val="1178635167"/>
                  </a:ext>
                </a:extLst>
              </a:tr>
            </a:tbl>
          </a:graphicData>
        </a:graphic>
      </p:graphicFrame>
      <p:sp>
        <p:nvSpPr>
          <p:cNvPr id="4" name="Slide Number Placeholder 3">
            <a:extLst>
              <a:ext uri="{FF2B5EF4-FFF2-40B4-BE49-F238E27FC236}">
                <a16:creationId xmlns:a16="http://schemas.microsoft.com/office/drawing/2014/main" id="{FCC25F71-1EC4-7E95-F12C-AF33DD77D066}"/>
              </a:ext>
            </a:extLst>
          </p:cNvPr>
          <p:cNvSpPr>
            <a:spLocks noGrp="1"/>
          </p:cNvSpPr>
          <p:nvPr>
            <p:ph type="sldNum" sz="quarter" idx="12"/>
          </p:nvPr>
        </p:nvSpPr>
        <p:spPr/>
        <p:txBody>
          <a:bodyPr/>
          <a:lstStyle/>
          <a:p>
            <a:fld id="{6D22F896-40B5-4ADD-8801-0D06FADFA095}" type="slidenum">
              <a:rPr lang="en-US" smtClean="0"/>
              <a:pPr/>
              <a:t>38</a:t>
            </a:fld>
            <a:endParaRPr lang="en-US" dirty="0"/>
          </a:p>
        </p:txBody>
      </p:sp>
    </p:spTree>
    <p:extLst>
      <p:ext uri="{BB962C8B-B14F-4D97-AF65-F5344CB8AC3E}">
        <p14:creationId xmlns:p14="http://schemas.microsoft.com/office/powerpoint/2010/main" val="2576905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FD77-6FE3-05EC-B4C0-EA78D2D735C4}"/>
              </a:ext>
            </a:extLst>
          </p:cNvPr>
          <p:cNvSpPr>
            <a:spLocks noGrp="1"/>
          </p:cNvSpPr>
          <p:nvPr>
            <p:ph type="title"/>
          </p:nvPr>
        </p:nvSpPr>
        <p:spPr/>
        <p:txBody>
          <a:bodyPr/>
          <a:lstStyle/>
          <a:p>
            <a:r>
              <a:rPr lang="en-GB" dirty="0"/>
              <a:t>Important note </a:t>
            </a:r>
          </a:p>
        </p:txBody>
      </p:sp>
      <p:sp>
        <p:nvSpPr>
          <p:cNvPr id="3" name="Content Placeholder 2">
            <a:extLst>
              <a:ext uri="{FF2B5EF4-FFF2-40B4-BE49-F238E27FC236}">
                <a16:creationId xmlns:a16="http://schemas.microsoft.com/office/drawing/2014/main" id="{9D16DB1B-400F-B289-8896-36B484069FA7}"/>
              </a:ext>
            </a:extLst>
          </p:cNvPr>
          <p:cNvSpPr>
            <a:spLocks noGrp="1"/>
          </p:cNvSpPr>
          <p:nvPr>
            <p:ph idx="1"/>
          </p:nvPr>
        </p:nvSpPr>
        <p:spPr>
          <a:xfrm>
            <a:off x="323850" y="1013317"/>
            <a:ext cx="1524000" cy="2241058"/>
          </a:xfrm>
        </p:spPr>
        <p:txBody>
          <a:bodyPr>
            <a:normAutofit fontScale="70000" lnSpcReduction="20000"/>
          </a:bodyPr>
          <a:lstStyle/>
          <a:p>
            <a:r>
              <a:rPr lang="en-GB" dirty="0"/>
              <a:t>The graph shows thickness dependence of fracture toughness.</a:t>
            </a:r>
          </a:p>
          <a:p>
            <a:r>
              <a:rPr lang="en-GB" dirty="0"/>
              <a:t>The fracture toughness that is being used should be appropriate to the thickness of material being analysed.</a:t>
            </a:r>
          </a:p>
          <a:p>
            <a:r>
              <a:rPr lang="en-GB" dirty="0"/>
              <a:t>For instance, if a 3 in. thick test piece is machined from 3 in. thick plate, cracked and pulled to failure, then it will have a much lower toughness than a 0.5 in. thick specimen machined from 3 in. plate.</a:t>
            </a:r>
          </a:p>
        </p:txBody>
      </p:sp>
      <p:sp>
        <p:nvSpPr>
          <p:cNvPr id="4" name="Slide Number Placeholder 3">
            <a:extLst>
              <a:ext uri="{FF2B5EF4-FFF2-40B4-BE49-F238E27FC236}">
                <a16:creationId xmlns:a16="http://schemas.microsoft.com/office/drawing/2014/main" id="{D6085D17-0361-B116-3293-03F3D13D25D8}"/>
              </a:ext>
            </a:extLst>
          </p:cNvPr>
          <p:cNvSpPr>
            <a:spLocks noGrp="1"/>
          </p:cNvSpPr>
          <p:nvPr>
            <p:ph type="sldNum" sz="quarter" idx="12"/>
          </p:nvPr>
        </p:nvSpPr>
        <p:spPr/>
        <p:txBody>
          <a:bodyPr/>
          <a:lstStyle/>
          <a:p>
            <a:fld id="{6D22F896-40B5-4ADD-8801-0D06FADFA095}" type="slidenum">
              <a:rPr lang="en-US" smtClean="0"/>
              <a:pPr/>
              <a:t>39</a:t>
            </a:fld>
            <a:endParaRPr lang="en-US" dirty="0"/>
          </a:p>
        </p:txBody>
      </p:sp>
      <p:pic>
        <p:nvPicPr>
          <p:cNvPr id="5" name="Picture 4">
            <a:extLst>
              <a:ext uri="{FF2B5EF4-FFF2-40B4-BE49-F238E27FC236}">
                <a16:creationId xmlns:a16="http://schemas.microsoft.com/office/drawing/2014/main" id="{70DD5D72-C366-646A-8145-0EEBB09AC14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771650" y="1013318"/>
            <a:ext cx="2438400" cy="1818350"/>
          </a:xfrm>
          <a:prstGeom prst="rect">
            <a:avLst/>
          </a:prstGeom>
        </p:spPr>
      </p:pic>
      <p:sp>
        <p:nvSpPr>
          <p:cNvPr id="6" name="Speech Bubble: Rectangle 5">
            <a:extLst>
              <a:ext uri="{FF2B5EF4-FFF2-40B4-BE49-F238E27FC236}">
                <a16:creationId xmlns:a16="http://schemas.microsoft.com/office/drawing/2014/main" id="{0290249B-7E75-A6EB-FB99-DE00E8581574}"/>
              </a:ext>
            </a:extLst>
          </p:cNvPr>
          <p:cNvSpPr/>
          <p:nvPr/>
        </p:nvSpPr>
        <p:spPr>
          <a:xfrm>
            <a:off x="2762250" y="282575"/>
            <a:ext cx="1752600" cy="581770"/>
          </a:xfrm>
          <a:prstGeom prst="wedgeRectCallout">
            <a:avLst>
              <a:gd name="adj1" fmla="val -81377"/>
              <a:gd name="adj2" fmla="val 949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Times New Roman" panose="02020603050405020304" pitchFamily="18" charset="0"/>
                <a:cs typeface="Times New Roman" panose="02020603050405020304" pitchFamily="18" charset="0"/>
              </a:rPr>
              <a:t>2124-T851 plate was tested to give L-T, T-L and S-L fracture toughness values, respectively,  42 ksi.in</a:t>
            </a:r>
            <a:r>
              <a:rPr lang="en-GB" sz="800" baseline="30000" dirty="0">
                <a:solidFill>
                  <a:schemeClr val="tx1"/>
                </a:solidFill>
                <a:latin typeface="Times New Roman" panose="02020603050405020304" pitchFamily="18" charset="0"/>
                <a:cs typeface="Times New Roman" panose="02020603050405020304" pitchFamily="18" charset="0"/>
              </a:rPr>
              <a:t>0.5</a:t>
            </a:r>
            <a:r>
              <a:rPr lang="en-GB" sz="800" dirty="0">
                <a:solidFill>
                  <a:schemeClr val="tx1"/>
                </a:solidFill>
                <a:latin typeface="Times New Roman" panose="02020603050405020304" pitchFamily="18" charset="0"/>
                <a:cs typeface="Times New Roman" panose="02020603050405020304" pitchFamily="18" charset="0"/>
              </a:rPr>
              <a:t>, 39 ksi.in</a:t>
            </a:r>
            <a:r>
              <a:rPr lang="en-GB" sz="800" baseline="30000" dirty="0">
                <a:solidFill>
                  <a:schemeClr val="tx1"/>
                </a:solidFill>
                <a:latin typeface="Times New Roman" panose="02020603050405020304" pitchFamily="18" charset="0"/>
                <a:cs typeface="Times New Roman" panose="02020603050405020304" pitchFamily="18" charset="0"/>
              </a:rPr>
              <a:t>0.5</a:t>
            </a:r>
            <a:r>
              <a:rPr lang="en-GB" sz="800" dirty="0">
                <a:solidFill>
                  <a:schemeClr val="tx1"/>
                </a:solidFill>
                <a:latin typeface="Times New Roman" panose="02020603050405020304" pitchFamily="18" charset="0"/>
                <a:cs typeface="Times New Roman" panose="02020603050405020304" pitchFamily="18" charset="0"/>
              </a:rPr>
              <a:t>, 31 ksi.in</a:t>
            </a:r>
            <a:r>
              <a:rPr lang="en-GB" sz="800" baseline="30000" dirty="0">
                <a:solidFill>
                  <a:schemeClr val="tx1"/>
                </a:solidFill>
                <a:latin typeface="Times New Roman" panose="02020603050405020304" pitchFamily="18" charset="0"/>
                <a:cs typeface="Times New Roman" panose="02020603050405020304" pitchFamily="18" charset="0"/>
              </a:rPr>
              <a:t>0.5</a:t>
            </a:r>
            <a:endParaRPr lang="en-GB" sz="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9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323850" y="968375"/>
            <a:ext cx="3886200" cy="2026669"/>
          </a:xfrm>
        </p:spPr>
        <p:txBody>
          <a:bodyPr>
            <a:normAutofit lnSpcReduction="10000"/>
          </a:bodyPr>
          <a:lstStyle/>
          <a:p>
            <a:pPr algn="just"/>
            <a:r>
              <a:rPr lang="en-US" dirty="0"/>
              <a:t>In this lecture, you will be provided with the following to enable you perform damage tolerant design based on the fracture mechanics theories:  </a:t>
            </a:r>
          </a:p>
          <a:p>
            <a:pPr lvl="1" algn="just"/>
            <a:r>
              <a:rPr lang="en-US" dirty="0"/>
              <a:t>Cracks are assumed to exist in the structure.</a:t>
            </a:r>
          </a:p>
          <a:p>
            <a:pPr lvl="1" algn="just"/>
            <a:r>
              <a:rPr lang="en-US" dirty="0"/>
              <a:t>Fracture parameters like </a:t>
            </a:r>
            <a:r>
              <a:rPr lang="en-US" i="1" dirty="0"/>
              <a:t>K</a:t>
            </a:r>
            <a:r>
              <a:rPr lang="en-US" dirty="0"/>
              <a:t> and </a:t>
            </a:r>
            <a:r>
              <a:rPr lang="en-US" i="1" dirty="0"/>
              <a:t>J</a:t>
            </a:r>
            <a:r>
              <a:rPr lang="en-US" dirty="0"/>
              <a:t> are used to characterize stress and strain around the crack tip.</a:t>
            </a:r>
          </a:p>
          <a:p>
            <a:pPr lvl="1" algn="just"/>
            <a:r>
              <a:rPr lang="en-US" dirty="0"/>
              <a:t>Griffiths fracture theory will be discussed.</a:t>
            </a:r>
          </a:p>
          <a:p>
            <a:pPr lvl="1" algn="just"/>
            <a:r>
              <a:rPr lang="en-US" dirty="0"/>
              <a:t>Energy release rate will be presented.</a:t>
            </a:r>
          </a:p>
          <a:p>
            <a:pPr lvl="1" algn="just"/>
            <a:r>
              <a:rPr lang="en-US" dirty="0"/>
              <a:t>Linear elastic stress intensity factors are introduced.</a:t>
            </a:r>
          </a:p>
          <a:p>
            <a:pPr lvl="1" algn="just"/>
            <a:r>
              <a:rPr lang="en-US" dirty="0"/>
              <a:t>Paris law will be introduced.</a:t>
            </a:r>
          </a:p>
          <a:p>
            <a:pPr algn="just"/>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3500833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B1F4-BAE3-F830-25DF-8DCB7A9759DE}"/>
              </a:ext>
            </a:extLst>
          </p:cNvPr>
          <p:cNvSpPr>
            <a:spLocks noGrp="1"/>
          </p:cNvSpPr>
          <p:nvPr>
            <p:ph type="title"/>
          </p:nvPr>
        </p:nvSpPr>
        <p:spPr/>
        <p:txBody>
          <a:bodyPr/>
          <a:lstStyle/>
          <a:p>
            <a:r>
              <a:rPr lang="en-GB" dirty="0"/>
              <a:t>Important note </a:t>
            </a:r>
          </a:p>
        </p:txBody>
      </p:sp>
      <p:sp>
        <p:nvSpPr>
          <p:cNvPr id="3" name="Content Placeholder 2">
            <a:extLst>
              <a:ext uri="{FF2B5EF4-FFF2-40B4-BE49-F238E27FC236}">
                <a16:creationId xmlns:a16="http://schemas.microsoft.com/office/drawing/2014/main" id="{EDF1A473-C920-D550-7743-8B90D77A8116}"/>
              </a:ext>
            </a:extLst>
          </p:cNvPr>
          <p:cNvSpPr>
            <a:spLocks noGrp="1"/>
          </p:cNvSpPr>
          <p:nvPr>
            <p:ph idx="1"/>
          </p:nvPr>
        </p:nvSpPr>
        <p:spPr>
          <a:xfrm>
            <a:off x="323850" y="968375"/>
            <a:ext cx="1371600" cy="2209800"/>
          </a:xfrm>
        </p:spPr>
        <p:txBody>
          <a:bodyPr>
            <a:normAutofit fontScale="70000" lnSpcReduction="20000"/>
          </a:bodyPr>
          <a:lstStyle/>
          <a:p>
            <a:r>
              <a:rPr lang="en-GB" dirty="0"/>
              <a:t>The orientation of the crack relative to the grain direction is very important with regard to the level of fracture toughness that can be achieved.</a:t>
            </a:r>
          </a:p>
          <a:p>
            <a:r>
              <a:rPr lang="en-GB" dirty="0"/>
              <a:t>The first letter shows the direction of loading and the second letter shows direction of crack.</a:t>
            </a:r>
          </a:p>
          <a:p>
            <a:r>
              <a:rPr lang="en-GB" dirty="0"/>
              <a:t>For example, S-T means load is applied in the short direction (S) whilst the crack is running in the transverse direction (T).</a:t>
            </a:r>
          </a:p>
        </p:txBody>
      </p:sp>
      <p:sp>
        <p:nvSpPr>
          <p:cNvPr id="4" name="Slide Number Placeholder 3">
            <a:extLst>
              <a:ext uri="{FF2B5EF4-FFF2-40B4-BE49-F238E27FC236}">
                <a16:creationId xmlns:a16="http://schemas.microsoft.com/office/drawing/2014/main" id="{14106D79-BBE3-11B6-DD95-88282B3284DD}"/>
              </a:ext>
            </a:extLst>
          </p:cNvPr>
          <p:cNvSpPr>
            <a:spLocks noGrp="1"/>
          </p:cNvSpPr>
          <p:nvPr>
            <p:ph type="sldNum" sz="quarter" idx="12"/>
          </p:nvPr>
        </p:nvSpPr>
        <p:spPr/>
        <p:txBody>
          <a:bodyPr/>
          <a:lstStyle/>
          <a:p>
            <a:fld id="{6D22F896-40B5-4ADD-8801-0D06FADFA095}" type="slidenum">
              <a:rPr lang="en-US" smtClean="0"/>
              <a:pPr/>
              <a:t>40</a:t>
            </a:fld>
            <a:endParaRPr lang="en-US" dirty="0"/>
          </a:p>
        </p:txBody>
      </p:sp>
      <p:pic>
        <p:nvPicPr>
          <p:cNvPr id="5" name="Picture 4">
            <a:extLst>
              <a:ext uri="{FF2B5EF4-FFF2-40B4-BE49-F238E27FC236}">
                <a16:creationId xmlns:a16="http://schemas.microsoft.com/office/drawing/2014/main" id="{857CBD9F-F6B0-7356-EB12-72BEA4B3BFE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869" r="-1"/>
          <a:stretch/>
        </p:blipFill>
        <p:spPr>
          <a:xfrm>
            <a:off x="1695450" y="968375"/>
            <a:ext cx="2514600" cy="2018913"/>
          </a:xfrm>
          <a:prstGeom prst="rect">
            <a:avLst/>
          </a:prstGeom>
        </p:spPr>
      </p:pic>
    </p:spTree>
    <p:extLst>
      <p:ext uri="{BB962C8B-B14F-4D97-AF65-F5344CB8AC3E}">
        <p14:creationId xmlns:p14="http://schemas.microsoft.com/office/powerpoint/2010/main" val="1173641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6D8E-ADF8-69A3-69BF-87BD22A7427E}"/>
              </a:ext>
            </a:extLst>
          </p:cNvPr>
          <p:cNvSpPr>
            <a:spLocks noGrp="1"/>
          </p:cNvSpPr>
          <p:nvPr>
            <p:ph type="title"/>
          </p:nvPr>
        </p:nvSpPr>
        <p:spPr/>
        <p:txBody>
          <a:bodyPr/>
          <a:lstStyle/>
          <a:p>
            <a:r>
              <a:rPr lang="en-GB" dirty="0"/>
              <a:t>Important note </a:t>
            </a:r>
          </a:p>
        </p:txBody>
      </p:sp>
      <p:sp>
        <p:nvSpPr>
          <p:cNvPr id="4" name="Slide Number Placeholder 3">
            <a:extLst>
              <a:ext uri="{FF2B5EF4-FFF2-40B4-BE49-F238E27FC236}">
                <a16:creationId xmlns:a16="http://schemas.microsoft.com/office/drawing/2014/main" id="{6DE74C02-669E-6B3F-1612-0BCB60C28D16}"/>
              </a:ext>
            </a:extLst>
          </p:cNvPr>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5" name="Picture 4">
            <a:extLst>
              <a:ext uri="{FF2B5EF4-FFF2-40B4-BE49-F238E27FC236}">
                <a16:creationId xmlns:a16="http://schemas.microsoft.com/office/drawing/2014/main" id="{F3E193D4-ED0C-CE1B-DA92-3F4550AD06B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52450" y="864345"/>
            <a:ext cx="3586189" cy="1852626"/>
          </a:xfrm>
          <a:prstGeom prst="rect">
            <a:avLst/>
          </a:prstGeom>
        </p:spPr>
      </p:pic>
      <p:graphicFrame>
        <p:nvGraphicFramePr>
          <p:cNvPr id="6" name="Object 5">
            <a:extLst>
              <a:ext uri="{FF2B5EF4-FFF2-40B4-BE49-F238E27FC236}">
                <a16:creationId xmlns:a16="http://schemas.microsoft.com/office/drawing/2014/main" id="{24D99A6C-6EDD-2BDD-AF35-A61080271CC9}"/>
              </a:ext>
            </a:extLst>
          </p:cNvPr>
          <p:cNvGraphicFramePr>
            <a:graphicFrameLocks noChangeAspect="1"/>
          </p:cNvGraphicFramePr>
          <p:nvPr>
            <p:extLst>
              <p:ext uri="{D42A27DB-BD31-4B8C-83A1-F6EECF244321}">
                <p14:modId xmlns:p14="http://schemas.microsoft.com/office/powerpoint/2010/main" val="2072119281"/>
              </p:ext>
            </p:extLst>
          </p:nvPr>
        </p:nvGraphicFramePr>
        <p:xfrm>
          <a:off x="1469797" y="954345"/>
          <a:ext cx="433028" cy="123722"/>
        </p:xfrm>
        <a:graphic>
          <a:graphicData uri="http://schemas.openxmlformats.org/presentationml/2006/ole">
            <mc:AlternateContent xmlns:mc="http://schemas.openxmlformats.org/markup-compatibility/2006">
              <mc:Choice xmlns:v="urn:schemas-microsoft-com:vml" Requires="v">
                <p:oleObj name="Equation" r:id="rId4" imgW="622080" imgH="177480" progId="Equation.DSMT4">
                  <p:embed/>
                </p:oleObj>
              </mc:Choice>
              <mc:Fallback>
                <p:oleObj name="Equation" r:id="rId4" imgW="622080" imgH="177480" progId="Equation.DSMT4">
                  <p:embed/>
                  <p:pic>
                    <p:nvPicPr>
                      <p:cNvPr id="0" name=""/>
                      <p:cNvPicPr/>
                      <p:nvPr/>
                    </p:nvPicPr>
                    <p:blipFill>
                      <a:blip r:embed="rId5"/>
                      <a:stretch>
                        <a:fillRect/>
                      </a:stretch>
                    </p:blipFill>
                    <p:spPr>
                      <a:xfrm>
                        <a:off x="1469797" y="954345"/>
                        <a:ext cx="433028" cy="123722"/>
                      </a:xfrm>
                      <a:prstGeom prst="rect">
                        <a:avLst/>
                      </a:prstGeom>
                      <a:solidFill>
                        <a:schemeClr val="bg1"/>
                      </a:solidFill>
                    </p:spPr>
                  </p:pic>
                </p:oleObj>
              </mc:Fallback>
            </mc:AlternateContent>
          </a:graphicData>
        </a:graphic>
      </p:graphicFrame>
      <p:graphicFrame>
        <p:nvGraphicFramePr>
          <p:cNvPr id="7" name="Object 6">
            <a:extLst>
              <a:ext uri="{FF2B5EF4-FFF2-40B4-BE49-F238E27FC236}">
                <a16:creationId xmlns:a16="http://schemas.microsoft.com/office/drawing/2014/main" id="{C917E046-1EFE-8375-89AB-59DFA7D72B5B}"/>
              </a:ext>
            </a:extLst>
          </p:cNvPr>
          <p:cNvGraphicFramePr>
            <a:graphicFrameLocks noChangeAspect="1"/>
          </p:cNvGraphicFramePr>
          <p:nvPr>
            <p:extLst>
              <p:ext uri="{D42A27DB-BD31-4B8C-83A1-F6EECF244321}">
                <p14:modId xmlns:p14="http://schemas.microsoft.com/office/powerpoint/2010/main" val="3948841819"/>
              </p:ext>
            </p:extLst>
          </p:nvPr>
        </p:nvGraphicFramePr>
        <p:xfrm>
          <a:off x="3071839" y="968375"/>
          <a:ext cx="433387" cy="123825"/>
        </p:xfrm>
        <a:graphic>
          <a:graphicData uri="http://schemas.openxmlformats.org/presentationml/2006/ole">
            <mc:AlternateContent xmlns:mc="http://schemas.openxmlformats.org/markup-compatibility/2006">
              <mc:Choice xmlns:v="urn:schemas-microsoft-com:vml" Requires="v">
                <p:oleObj name="Equation" r:id="rId6" imgW="432879" imgH="123657" progId="Equation.DSMT4">
                  <p:embed/>
                </p:oleObj>
              </mc:Choice>
              <mc:Fallback>
                <p:oleObj name="Equation" r:id="rId6" imgW="432879" imgH="123657" progId="Equation.DSMT4">
                  <p:embed/>
                  <p:pic>
                    <p:nvPicPr>
                      <p:cNvPr id="0" name=""/>
                      <p:cNvPicPr/>
                      <p:nvPr/>
                    </p:nvPicPr>
                    <p:blipFill>
                      <a:blip r:embed="rId7"/>
                      <a:stretch>
                        <a:fillRect/>
                      </a:stretch>
                    </p:blipFill>
                    <p:spPr>
                      <a:xfrm>
                        <a:off x="3071839" y="968375"/>
                        <a:ext cx="433387" cy="1238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60648A6-FBA0-CC1A-4DEA-479579F15D10}"/>
              </a:ext>
            </a:extLst>
          </p:cNvPr>
          <p:cNvSpPr txBox="1"/>
          <p:nvPr/>
        </p:nvSpPr>
        <p:spPr>
          <a:xfrm>
            <a:off x="517270" y="2729359"/>
            <a:ext cx="3768980" cy="461665"/>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The assumed initial imperfections due to material and structure manufacturing </a:t>
            </a:r>
          </a:p>
          <a:p>
            <a:r>
              <a:rPr lang="en-GB" sz="800" dirty="0">
                <a:latin typeface="Arial" panose="020B0604020202020204" pitchFamily="34" charset="0"/>
                <a:cs typeface="Arial" panose="020B0604020202020204" pitchFamily="34" charset="0"/>
              </a:rPr>
              <a:t>and processing operations (in inches). These flaws are assumed to grown </a:t>
            </a:r>
          </a:p>
          <a:p>
            <a:r>
              <a:rPr lang="en-GB" sz="800" dirty="0">
                <a:latin typeface="Arial" panose="020B0604020202020204" pitchFamily="34" charset="0"/>
                <a:cs typeface="Arial" panose="020B0604020202020204" pitchFamily="34" charset="0"/>
              </a:rPr>
              <a:t>during service </a:t>
            </a:r>
          </a:p>
        </p:txBody>
      </p:sp>
    </p:spTree>
    <p:extLst>
      <p:ext uri="{BB962C8B-B14F-4D97-AF65-F5344CB8AC3E}">
        <p14:creationId xmlns:p14="http://schemas.microsoft.com/office/powerpoint/2010/main" val="363360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9023-D16A-2BB7-43A1-3CE641127A47}"/>
              </a:ext>
            </a:extLst>
          </p:cNvPr>
          <p:cNvSpPr>
            <a:spLocks noGrp="1"/>
          </p:cNvSpPr>
          <p:nvPr>
            <p:ph type="title"/>
          </p:nvPr>
        </p:nvSpPr>
        <p:spPr/>
        <p:txBody>
          <a:bodyPr/>
          <a:lstStyle/>
          <a:p>
            <a:r>
              <a:rPr lang="en-GB" dirty="0"/>
              <a:t>Example 1</a:t>
            </a:r>
          </a:p>
        </p:txBody>
      </p:sp>
      <p:sp>
        <p:nvSpPr>
          <p:cNvPr id="3" name="Content Placeholder 2">
            <a:extLst>
              <a:ext uri="{FF2B5EF4-FFF2-40B4-BE49-F238E27FC236}">
                <a16:creationId xmlns:a16="http://schemas.microsoft.com/office/drawing/2014/main" id="{01FF30A3-7F5A-60F9-106B-FF579E676B44}"/>
              </a:ext>
            </a:extLst>
          </p:cNvPr>
          <p:cNvSpPr>
            <a:spLocks noGrp="1"/>
          </p:cNvSpPr>
          <p:nvPr>
            <p:ph idx="1"/>
          </p:nvPr>
        </p:nvSpPr>
        <p:spPr/>
        <p:txBody>
          <a:bodyPr>
            <a:normAutofit/>
          </a:bodyPr>
          <a:lstStyle/>
          <a:p>
            <a:pPr algn="just"/>
            <a:r>
              <a:rPr lang="en-GB" sz="1000" b="0" i="0" u="none" strike="noStrike" baseline="0" dirty="0"/>
              <a:t>A steel ship deck plate is 30 mm thick and 12 m wide. It is loaded with a nominal uniaxial tensile stress of 50 MPa. It is operated below its ductile-to-brittle transition temperature with </a:t>
            </a:r>
            <a:r>
              <a:rPr lang="en-GB" sz="1000" b="0" i="1" u="none" strike="noStrike" baseline="0" dirty="0" err="1">
                <a:latin typeface="Times New Roman" panose="02020603050405020304" pitchFamily="18" charset="0"/>
                <a:cs typeface="Times New Roman" panose="02020603050405020304" pitchFamily="18" charset="0"/>
              </a:rPr>
              <a:t>K</a:t>
            </a:r>
            <a:r>
              <a:rPr lang="en-GB" sz="1000" b="0" i="1" u="none" strike="noStrike" baseline="-25000" dirty="0" err="1">
                <a:latin typeface="Times New Roman" panose="02020603050405020304" pitchFamily="18" charset="0"/>
                <a:cs typeface="Times New Roman" panose="02020603050405020304" pitchFamily="18" charset="0"/>
              </a:rPr>
              <a:t>Ic</a:t>
            </a:r>
            <a:r>
              <a:rPr lang="en-GB" sz="1000" b="0" i="1" u="none" strike="noStrike" baseline="0" dirty="0"/>
              <a:t> </a:t>
            </a:r>
            <a:r>
              <a:rPr lang="en-GB" sz="1000" b="0" i="0" u="none" strike="noStrike" baseline="0" dirty="0"/>
              <a:t>equal to 28.3 MPa.m</a:t>
            </a:r>
            <a:r>
              <a:rPr lang="en-GB" sz="1000" b="0" i="0" u="none" strike="noStrike" baseline="30000" dirty="0"/>
              <a:t>1/2</a:t>
            </a:r>
            <a:r>
              <a:rPr lang="en-GB" sz="1000" b="0" i="0" u="none" strike="noStrike" baseline="0" dirty="0"/>
              <a:t>. If a 65-mm-long central transverse crack is present, estimate the tensile stress at which catastrophic failure will occur. Compare this stress with the yield strength of 240 MPa for this steel.</a:t>
            </a:r>
            <a:endParaRPr lang="en-GB" sz="1000" dirty="0"/>
          </a:p>
        </p:txBody>
      </p:sp>
      <p:sp>
        <p:nvSpPr>
          <p:cNvPr id="4" name="Slide Number Placeholder 3">
            <a:extLst>
              <a:ext uri="{FF2B5EF4-FFF2-40B4-BE49-F238E27FC236}">
                <a16:creationId xmlns:a16="http://schemas.microsoft.com/office/drawing/2014/main" id="{9C55AF4D-7922-27F6-62BA-CD24BC99C126}"/>
              </a:ext>
            </a:extLst>
          </p:cNvPr>
          <p:cNvSpPr>
            <a:spLocks noGrp="1"/>
          </p:cNvSpPr>
          <p:nvPr>
            <p:ph type="sldNum" sz="quarter" idx="12"/>
          </p:nvPr>
        </p:nvSpPr>
        <p:spPr/>
        <p:txBody>
          <a:bodyPr/>
          <a:lstStyle/>
          <a:p>
            <a:fld id="{6D22F896-40B5-4ADD-8801-0D06FADFA095}" type="slidenum">
              <a:rPr lang="en-US" smtClean="0"/>
              <a:pPr/>
              <a:t>42</a:t>
            </a:fld>
            <a:endParaRPr lang="en-US" dirty="0"/>
          </a:p>
        </p:txBody>
      </p:sp>
    </p:spTree>
    <p:extLst>
      <p:ext uri="{BB962C8B-B14F-4D97-AF65-F5344CB8AC3E}">
        <p14:creationId xmlns:p14="http://schemas.microsoft.com/office/powerpoint/2010/main" val="1131236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CC4B-6EBC-BF04-CEFB-1F9D7CE04F31}"/>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E4504B87-D849-A390-FC8C-D1B1AD646177}"/>
              </a:ext>
            </a:extLst>
          </p:cNvPr>
          <p:cNvSpPr>
            <a:spLocks noGrp="1"/>
          </p:cNvSpPr>
          <p:nvPr>
            <p:ph idx="1"/>
          </p:nvPr>
        </p:nvSpPr>
        <p:spPr>
          <a:xfrm>
            <a:off x="323850" y="968375"/>
            <a:ext cx="2971800" cy="2026669"/>
          </a:xfrm>
        </p:spPr>
        <p:txBody>
          <a:bodyPr/>
          <a:lstStyle/>
          <a:p>
            <a:r>
              <a:rPr lang="en-GB" dirty="0"/>
              <a:t>We need to find SIF for the geometry and the loading given.</a:t>
            </a:r>
          </a:p>
        </p:txBody>
      </p:sp>
      <p:sp>
        <p:nvSpPr>
          <p:cNvPr id="4" name="Slide Number Placeholder 3">
            <a:extLst>
              <a:ext uri="{FF2B5EF4-FFF2-40B4-BE49-F238E27FC236}">
                <a16:creationId xmlns:a16="http://schemas.microsoft.com/office/drawing/2014/main" id="{3D0F2C99-4A6F-90F5-DFDD-52D65091A5A0}"/>
              </a:ext>
            </a:extLst>
          </p:cNvPr>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5" name="Picture 4">
            <a:extLst>
              <a:ext uri="{FF2B5EF4-FFF2-40B4-BE49-F238E27FC236}">
                <a16:creationId xmlns:a16="http://schemas.microsoft.com/office/drawing/2014/main" id="{598D66CF-8205-D0CB-6263-9336B26B3C16}"/>
              </a:ext>
            </a:extLst>
          </p:cNvPr>
          <p:cNvPicPr>
            <a:picLocks noChangeAspect="1"/>
          </p:cNvPicPr>
          <p:nvPr/>
        </p:nvPicPr>
        <p:blipFill>
          <a:blip r:embed="rId2"/>
          <a:stretch>
            <a:fillRect/>
          </a:stretch>
        </p:blipFill>
        <p:spPr>
          <a:xfrm>
            <a:off x="3322632" y="1124642"/>
            <a:ext cx="904682" cy="1325827"/>
          </a:xfrm>
          <a:prstGeom prst="rect">
            <a:avLst/>
          </a:prstGeom>
        </p:spPr>
      </p:pic>
      <p:pic>
        <p:nvPicPr>
          <p:cNvPr id="6" name="Picture 5">
            <a:extLst>
              <a:ext uri="{FF2B5EF4-FFF2-40B4-BE49-F238E27FC236}">
                <a16:creationId xmlns:a16="http://schemas.microsoft.com/office/drawing/2014/main" id="{C744FE27-A015-7F23-A932-76EEBAFDDF90}"/>
              </a:ext>
            </a:extLst>
          </p:cNvPr>
          <p:cNvPicPr>
            <a:picLocks noChangeAspect="1"/>
          </p:cNvPicPr>
          <p:nvPr/>
        </p:nvPicPr>
        <p:blipFill>
          <a:blip r:embed="rId3"/>
          <a:stretch>
            <a:fillRect/>
          </a:stretch>
        </p:blipFill>
        <p:spPr>
          <a:xfrm>
            <a:off x="3322632" y="2461191"/>
            <a:ext cx="609600" cy="148683"/>
          </a:xfrm>
          <a:prstGeom prst="rect">
            <a:avLst/>
          </a:prstGeom>
        </p:spPr>
      </p:pic>
      <p:pic>
        <p:nvPicPr>
          <p:cNvPr id="7" name="Picture 6">
            <a:extLst>
              <a:ext uri="{FF2B5EF4-FFF2-40B4-BE49-F238E27FC236}">
                <a16:creationId xmlns:a16="http://schemas.microsoft.com/office/drawing/2014/main" id="{3056BDAA-1D48-8B40-0891-EA3A8D637851}"/>
              </a:ext>
            </a:extLst>
          </p:cNvPr>
          <p:cNvPicPr>
            <a:picLocks noChangeAspect="1"/>
          </p:cNvPicPr>
          <p:nvPr/>
        </p:nvPicPr>
        <p:blipFill>
          <a:blip r:embed="rId4"/>
          <a:stretch>
            <a:fillRect/>
          </a:stretch>
        </p:blipFill>
        <p:spPr>
          <a:xfrm>
            <a:off x="3322632" y="2628876"/>
            <a:ext cx="990600" cy="333766"/>
          </a:xfrm>
          <a:prstGeom prst="rect">
            <a:avLst/>
          </a:prstGeom>
        </p:spPr>
      </p:pic>
      <p:graphicFrame>
        <p:nvGraphicFramePr>
          <p:cNvPr id="8" name="Object 7">
            <a:extLst>
              <a:ext uri="{FF2B5EF4-FFF2-40B4-BE49-F238E27FC236}">
                <a16:creationId xmlns:a16="http://schemas.microsoft.com/office/drawing/2014/main" id="{A7674201-D41C-BB53-06BB-F175B5092D74}"/>
              </a:ext>
            </a:extLst>
          </p:cNvPr>
          <p:cNvGraphicFramePr>
            <a:graphicFrameLocks noChangeAspect="1"/>
          </p:cNvGraphicFramePr>
          <p:nvPr>
            <p:extLst>
              <p:ext uri="{D42A27DB-BD31-4B8C-83A1-F6EECF244321}">
                <p14:modId xmlns:p14="http://schemas.microsoft.com/office/powerpoint/2010/main" val="3745000479"/>
              </p:ext>
            </p:extLst>
          </p:nvPr>
        </p:nvGraphicFramePr>
        <p:xfrm>
          <a:off x="400050" y="1425575"/>
          <a:ext cx="1752600" cy="963418"/>
        </p:xfrm>
        <a:graphic>
          <a:graphicData uri="http://schemas.openxmlformats.org/presentationml/2006/ole">
            <mc:AlternateContent xmlns:mc="http://schemas.openxmlformats.org/markup-compatibility/2006">
              <mc:Choice xmlns:v="urn:schemas-microsoft-com:vml" Requires="v">
                <p:oleObj name="Equation" r:id="rId5" imgW="2171520" imgH="1193760" progId="Equation.DSMT4">
                  <p:embed/>
                </p:oleObj>
              </mc:Choice>
              <mc:Fallback>
                <p:oleObj name="Equation" r:id="rId5" imgW="2171520" imgH="1193760" progId="Equation.DSMT4">
                  <p:embed/>
                  <p:pic>
                    <p:nvPicPr>
                      <p:cNvPr id="0" name=""/>
                      <p:cNvPicPr/>
                      <p:nvPr/>
                    </p:nvPicPr>
                    <p:blipFill>
                      <a:blip r:embed="rId6"/>
                      <a:stretch>
                        <a:fillRect/>
                      </a:stretch>
                    </p:blipFill>
                    <p:spPr>
                      <a:xfrm>
                        <a:off x="400050" y="1425575"/>
                        <a:ext cx="1752600" cy="96341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5AE10F3F-3781-7BD6-54E7-F8BBB26BCB54}"/>
              </a:ext>
            </a:extLst>
          </p:cNvPr>
          <p:cNvPicPr>
            <a:picLocks noChangeAspect="1"/>
          </p:cNvPicPr>
          <p:nvPr/>
        </p:nvPicPr>
        <p:blipFill>
          <a:blip r:embed="rId7"/>
          <a:stretch>
            <a:fillRect/>
          </a:stretch>
        </p:blipFill>
        <p:spPr>
          <a:xfrm>
            <a:off x="3530105" y="8113"/>
            <a:ext cx="1059658" cy="971353"/>
          </a:xfrm>
          <a:prstGeom prst="rect">
            <a:avLst/>
          </a:prstGeom>
        </p:spPr>
      </p:pic>
      <p:graphicFrame>
        <p:nvGraphicFramePr>
          <p:cNvPr id="10" name="Object 9">
            <a:extLst>
              <a:ext uri="{FF2B5EF4-FFF2-40B4-BE49-F238E27FC236}">
                <a16:creationId xmlns:a16="http://schemas.microsoft.com/office/drawing/2014/main" id="{865743BE-95E9-4686-34FC-0D06D574F664}"/>
              </a:ext>
            </a:extLst>
          </p:cNvPr>
          <p:cNvGraphicFramePr>
            <a:graphicFrameLocks noChangeAspect="1"/>
          </p:cNvGraphicFramePr>
          <p:nvPr>
            <p:extLst>
              <p:ext uri="{D42A27DB-BD31-4B8C-83A1-F6EECF244321}">
                <p14:modId xmlns:p14="http://schemas.microsoft.com/office/powerpoint/2010/main" val="3635986535"/>
              </p:ext>
            </p:extLst>
          </p:nvPr>
        </p:nvGraphicFramePr>
        <p:xfrm>
          <a:off x="412354" y="2461191"/>
          <a:ext cx="2477808" cy="236072"/>
        </p:xfrm>
        <a:graphic>
          <a:graphicData uri="http://schemas.openxmlformats.org/presentationml/2006/ole">
            <mc:AlternateContent xmlns:mc="http://schemas.openxmlformats.org/markup-compatibility/2006">
              <mc:Choice xmlns:v="urn:schemas-microsoft-com:vml" Requires="v">
                <p:oleObj name="Equation" r:id="rId8" imgW="2920680" imgH="279360" progId="Equation.DSMT4">
                  <p:embed/>
                </p:oleObj>
              </mc:Choice>
              <mc:Fallback>
                <p:oleObj name="Equation" r:id="rId8" imgW="2920680" imgH="279360" progId="Equation.DSMT4">
                  <p:embed/>
                  <p:pic>
                    <p:nvPicPr>
                      <p:cNvPr id="0" name=""/>
                      <p:cNvPicPr/>
                      <p:nvPr/>
                    </p:nvPicPr>
                    <p:blipFill>
                      <a:blip r:embed="rId9"/>
                      <a:stretch>
                        <a:fillRect/>
                      </a:stretch>
                    </p:blipFill>
                    <p:spPr>
                      <a:xfrm>
                        <a:off x="412354" y="2461191"/>
                        <a:ext cx="2477808" cy="236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1A6A044-00FF-CF9C-88AA-66D7971C7E14}"/>
              </a:ext>
            </a:extLst>
          </p:cNvPr>
          <p:cNvGraphicFramePr>
            <a:graphicFrameLocks noChangeAspect="1"/>
          </p:cNvGraphicFramePr>
          <p:nvPr>
            <p:extLst>
              <p:ext uri="{D42A27DB-BD31-4B8C-83A1-F6EECF244321}">
                <p14:modId xmlns:p14="http://schemas.microsoft.com/office/powerpoint/2010/main" val="624528390"/>
              </p:ext>
            </p:extLst>
          </p:nvPr>
        </p:nvGraphicFramePr>
        <p:xfrm>
          <a:off x="431904" y="2711101"/>
          <a:ext cx="1083887" cy="347662"/>
        </p:xfrm>
        <a:graphic>
          <a:graphicData uri="http://schemas.openxmlformats.org/presentationml/2006/ole">
            <mc:AlternateContent xmlns:mc="http://schemas.openxmlformats.org/markup-compatibility/2006">
              <mc:Choice xmlns:v="urn:schemas-microsoft-com:vml" Requires="v">
                <p:oleObj name="Equation" r:id="rId10" imgW="1346040" imgH="431640" progId="Equation.DSMT4">
                  <p:embed/>
                </p:oleObj>
              </mc:Choice>
              <mc:Fallback>
                <p:oleObj name="Equation" r:id="rId10" imgW="1346040" imgH="431640" progId="Equation.DSMT4">
                  <p:embed/>
                  <p:pic>
                    <p:nvPicPr>
                      <p:cNvPr id="0" name=""/>
                      <p:cNvPicPr/>
                      <p:nvPr/>
                    </p:nvPicPr>
                    <p:blipFill>
                      <a:blip r:embed="rId11"/>
                      <a:stretch>
                        <a:fillRect/>
                      </a:stretch>
                    </p:blipFill>
                    <p:spPr>
                      <a:xfrm>
                        <a:off x="431904" y="2711101"/>
                        <a:ext cx="1083887" cy="347662"/>
                      </a:xfrm>
                      <a:prstGeom prst="rect">
                        <a:avLst/>
                      </a:prstGeom>
                    </p:spPr>
                  </p:pic>
                </p:oleObj>
              </mc:Fallback>
            </mc:AlternateContent>
          </a:graphicData>
        </a:graphic>
      </p:graphicFrame>
    </p:spTree>
    <p:extLst>
      <p:ext uri="{BB962C8B-B14F-4D97-AF65-F5344CB8AC3E}">
        <p14:creationId xmlns:p14="http://schemas.microsoft.com/office/powerpoint/2010/main" val="2404122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CC4B-6EBC-BF04-CEFB-1F9D7CE04F31}"/>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E4504B87-D849-A390-FC8C-D1B1AD646177}"/>
              </a:ext>
            </a:extLst>
          </p:cNvPr>
          <p:cNvSpPr>
            <a:spLocks noGrp="1"/>
          </p:cNvSpPr>
          <p:nvPr>
            <p:ph idx="1"/>
          </p:nvPr>
        </p:nvSpPr>
        <p:spPr>
          <a:xfrm>
            <a:off x="323850" y="968375"/>
            <a:ext cx="2971800" cy="2026669"/>
          </a:xfrm>
        </p:spPr>
        <p:txBody>
          <a:bodyPr>
            <a:normAutofit/>
          </a:bodyPr>
          <a:lstStyle/>
          <a:p>
            <a:r>
              <a:rPr lang="en-GB" sz="1000" dirty="0"/>
              <a:t>The stress at which failure takes place can now be expressed as below:</a:t>
            </a:r>
          </a:p>
          <a:p>
            <a:endParaRPr lang="en-GB" sz="1000" dirty="0"/>
          </a:p>
          <a:p>
            <a:endParaRPr lang="en-GB" sz="1000" dirty="0"/>
          </a:p>
          <a:p>
            <a:r>
              <a:rPr lang="en-GB" sz="1000" dirty="0"/>
              <a:t>The present stress of 50 MPa is below yield stress of 240 MPa. Not considering the fracture mechanics, the inexperienced engineer will consider the Safety Factor (SF) </a:t>
            </a:r>
            <a:r>
              <a:rPr lang="en-GB" sz="1000"/>
              <a:t>as 240 / 50 </a:t>
            </a:r>
            <a:r>
              <a:rPr lang="en-GB" sz="1000" dirty="0"/>
              <a:t>= 4.8 whereas the actual SF is 1.77.</a:t>
            </a:r>
          </a:p>
        </p:txBody>
      </p:sp>
      <p:sp>
        <p:nvSpPr>
          <p:cNvPr id="4" name="Slide Number Placeholder 3">
            <a:extLst>
              <a:ext uri="{FF2B5EF4-FFF2-40B4-BE49-F238E27FC236}">
                <a16:creationId xmlns:a16="http://schemas.microsoft.com/office/drawing/2014/main" id="{3D0F2C99-4A6F-90F5-DFDD-52D65091A5A0}"/>
              </a:ext>
            </a:extLst>
          </p:cNvPr>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5" name="Picture 4">
            <a:extLst>
              <a:ext uri="{FF2B5EF4-FFF2-40B4-BE49-F238E27FC236}">
                <a16:creationId xmlns:a16="http://schemas.microsoft.com/office/drawing/2014/main" id="{598D66CF-8205-D0CB-6263-9336B26B3C16}"/>
              </a:ext>
            </a:extLst>
          </p:cNvPr>
          <p:cNvPicPr>
            <a:picLocks noChangeAspect="1"/>
          </p:cNvPicPr>
          <p:nvPr/>
        </p:nvPicPr>
        <p:blipFill>
          <a:blip r:embed="rId2"/>
          <a:stretch>
            <a:fillRect/>
          </a:stretch>
        </p:blipFill>
        <p:spPr>
          <a:xfrm>
            <a:off x="3322632" y="1124642"/>
            <a:ext cx="904682" cy="1325827"/>
          </a:xfrm>
          <a:prstGeom prst="rect">
            <a:avLst/>
          </a:prstGeom>
        </p:spPr>
      </p:pic>
      <p:pic>
        <p:nvPicPr>
          <p:cNvPr id="6" name="Picture 5">
            <a:extLst>
              <a:ext uri="{FF2B5EF4-FFF2-40B4-BE49-F238E27FC236}">
                <a16:creationId xmlns:a16="http://schemas.microsoft.com/office/drawing/2014/main" id="{C744FE27-A015-7F23-A932-76EEBAFDDF90}"/>
              </a:ext>
            </a:extLst>
          </p:cNvPr>
          <p:cNvPicPr>
            <a:picLocks noChangeAspect="1"/>
          </p:cNvPicPr>
          <p:nvPr/>
        </p:nvPicPr>
        <p:blipFill>
          <a:blip r:embed="rId3"/>
          <a:stretch>
            <a:fillRect/>
          </a:stretch>
        </p:blipFill>
        <p:spPr>
          <a:xfrm>
            <a:off x="3322632" y="2461191"/>
            <a:ext cx="609600" cy="148683"/>
          </a:xfrm>
          <a:prstGeom prst="rect">
            <a:avLst/>
          </a:prstGeom>
        </p:spPr>
      </p:pic>
      <p:pic>
        <p:nvPicPr>
          <p:cNvPr id="7" name="Picture 6">
            <a:extLst>
              <a:ext uri="{FF2B5EF4-FFF2-40B4-BE49-F238E27FC236}">
                <a16:creationId xmlns:a16="http://schemas.microsoft.com/office/drawing/2014/main" id="{3056BDAA-1D48-8B40-0891-EA3A8D637851}"/>
              </a:ext>
            </a:extLst>
          </p:cNvPr>
          <p:cNvPicPr>
            <a:picLocks noChangeAspect="1"/>
          </p:cNvPicPr>
          <p:nvPr/>
        </p:nvPicPr>
        <p:blipFill>
          <a:blip r:embed="rId4"/>
          <a:stretch>
            <a:fillRect/>
          </a:stretch>
        </p:blipFill>
        <p:spPr>
          <a:xfrm>
            <a:off x="3322632" y="2628876"/>
            <a:ext cx="990600" cy="333766"/>
          </a:xfrm>
          <a:prstGeom prst="rect">
            <a:avLst/>
          </a:prstGeom>
        </p:spPr>
      </p:pic>
      <p:pic>
        <p:nvPicPr>
          <p:cNvPr id="9" name="Picture 8">
            <a:extLst>
              <a:ext uri="{FF2B5EF4-FFF2-40B4-BE49-F238E27FC236}">
                <a16:creationId xmlns:a16="http://schemas.microsoft.com/office/drawing/2014/main" id="{5AE10F3F-3781-7BD6-54E7-F8BBB26BCB54}"/>
              </a:ext>
            </a:extLst>
          </p:cNvPr>
          <p:cNvPicPr>
            <a:picLocks noChangeAspect="1"/>
          </p:cNvPicPr>
          <p:nvPr/>
        </p:nvPicPr>
        <p:blipFill>
          <a:blip r:embed="rId5"/>
          <a:stretch>
            <a:fillRect/>
          </a:stretch>
        </p:blipFill>
        <p:spPr>
          <a:xfrm>
            <a:off x="3530105" y="8113"/>
            <a:ext cx="1059658" cy="971353"/>
          </a:xfrm>
          <a:prstGeom prst="rect">
            <a:avLst/>
          </a:prstGeom>
        </p:spPr>
      </p:pic>
      <p:graphicFrame>
        <p:nvGraphicFramePr>
          <p:cNvPr id="11" name="Object 10">
            <a:extLst>
              <a:ext uri="{FF2B5EF4-FFF2-40B4-BE49-F238E27FC236}">
                <a16:creationId xmlns:a16="http://schemas.microsoft.com/office/drawing/2014/main" id="{71A6A044-00FF-CF9C-88AA-66D7971C7E14}"/>
              </a:ext>
            </a:extLst>
          </p:cNvPr>
          <p:cNvGraphicFramePr>
            <a:graphicFrameLocks noChangeAspect="1"/>
          </p:cNvGraphicFramePr>
          <p:nvPr>
            <p:extLst>
              <p:ext uri="{D42A27DB-BD31-4B8C-83A1-F6EECF244321}">
                <p14:modId xmlns:p14="http://schemas.microsoft.com/office/powerpoint/2010/main" val="4016707512"/>
              </p:ext>
            </p:extLst>
          </p:nvPr>
        </p:nvGraphicFramePr>
        <p:xfrm>
          <a:off x="603250" y="1468438"/>
          <a:ext cx="1708150" cy="193675"/>
        </p:xfrm>
        <a:graphic>
          <a:graphicData uri="http://schemas.openxmlformats.org/presentationml/2006/ole">
            <mc:AlternateContent xmlns:mc="http://schemas.openxmlformats.org/markup-compatibility/2006">
              <mc:Choice xmlns:v="urn:schemas-microsoft-com:vml" Requires="v">
                <p:oleObj name="Equation" r:id="rId6" imgW="2120760" imgH="241200" progId="Equation.DSMT4">
                  <p:embed/>
                </p:oleObj>
              </mc:Choice>
              <mc:Fallback>
                <p:oleObj name="Equation" r:id="rId6" imgW="2120760" imgH="241200" progId="Equation.DSMT4">
                  <p:embed/>
                  <p:pic>
                    <p:nvPicPr>
                      <p:cNvPr id="11" name="Object 10">
                        <a:extLst>
                          <a:ext uri="{FF2B5EF4-FFF2-40B4-BE49-F238E27FC236}">
                            <a16:creationId xmlns:a16="http://schemas.microsoft.com/office/drawing/2014/main" id="{71A6A044-00FF-CF9C-88AA-66D7971C7E14}"/>
                          </a:ext>
                        </a:extLst>
                      </p:cNvPr>
                      <p:cNvPicPr/>
                      <p:nvPr/>
                    </p:nvPicPr>
                    <p:blipFill>
                      <a:blip r:embed="rId7"/>
                      <a:stretch>
                        <a:fillRect/>
                      </a:stretch>
                    </p:blipFill>
                    <p:spPr>
                      <a:xfrm>
                        <a:off x="603250" y="1468438"/>
                        <a:ext cx="1708150" cy="193675"/>
                      </a:xfrm>
                      <a:prstGeom prst="rect">
                        <a:avLst/>
                      </a:prstGeom>
                    </p:spPr>
                  </p:pic>
                </p:oleObj>
              </mc:Fallback>
            </mc:AlternateContent>
          </a:graphicData>
        </a:graphic>
      </p:graphicFrame>
    </p:spTree>
    <p:extLst>
      <p:ext uri="{BB962C8B-B14F-4D97-AF65-F5344CB8AC3E}">
        <p14:creationId xmlns:p14="http://schemas.microsoft.com/office/powerpoint/2010/main" val="2590462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5CFE-C6FD-F698-88FD-C549BCFC927C}"/>
              </a:ext>
            </a:extLst>
          </p:cNvPr>
          <p:cNvSpPr>
            <a:spLocks noGrp="1"/>
          </p:cNvSpPr>
          <p:nvPr>
            <p:ph type="title"/>
          </p:nvPr>
        </p:nvSpPr>
        <p:spPr/>
        <p:txBody>
          <a:bodyPr/>
          <a:lstStyle/>
          <a:p>
            <a:r>
              <a:rPr lang="en-GB" dirty="0"/>
              <a:t>Example 2 </a:t>
            </a:r>
          </a:p>
        </p:txBody>
      </p:sp>
      <p:sp>
        <p:nvSpPr>
          <p:cNvPr id="3" name="Content Placeholder 2">
            <a:extLst>
              <a:ext uri="{FF2B5EF4-FFF2-40B4-BE49-F238E27FC236}">
                <a16:creationId xmlns:a16="http://schemas.microsoft.com/office/drawing/2014/main" id="{3F509268-2865-A510-DC07-AC286E7BE367}"/>
              </a:ext>
            </a:extLst>
          </p:cNvPr>
          <p:cNvSpPr>
            <a:spLocks noGrp="1"/>
          </p:cNvSpPr>
          <p:nvPr>
            <p:ph idx="1"/>
          </p:nvPr>
        </p:nvSpPr>
        <p:spPr/>
        <p:txBody>
          <a:bodyPr>
            <a:normAutofit/>
          </a:bodyPr>
          <a:lstStyle/>
          <a:p>
            <a:pPr algn="just"/>
            <a:r>
              <a:rPr lang="en-GB" sz="1000" dirty="0"/>
              <a:t>A </a:t>
            </a:r>
            <a:r>
              <a:rPr lang="en-GB" sz="1000" b="0" i="0" u="none" strike="noStrike" baseline="0" dirty="0"/>
              <a:t>plate of width 1.4 m and length 2.8 m is required to support a tensile force in the 2.8-m direction of 4.0 MN. Inspection procedures will detect only through-thickness edge cracks larger than 2.7 mm. The two Ti-6AL-4V alloys in Table below are being considered for this application, for which the safety factor must be 1.3 and minimum weight is important. Which alloy should be used?</a:t>
            </a:r>
            <a:endParaRPr lang="en-GB" sz="1000" dirty="0"/>
          </a:p>
        </p:txBody>
      </p:sp>
      <p:sp>
        <p:nvSpPr>
          <p:cNvPr id="4" name="Slide Number Placeholder 3">
            <a:extLst>
              <a:ext uri="{FF2B5EF4-FFF2-40B4-BE49-F238E27FC236}">
                <a16:creationId xmlns:a16="http://schemas.microsoft.com/office/drawing/2014/main" id="{6F1FA7B4-D5E9-FF39-238C-7450900F9293}"/>
              </a:ext>
            </a:extLst>
          </p:cNvPr>
          <p:cNvSpPr>
            <a:spLocks noGrp="1"/>
          </p:cNvSpPr>
          <p:nvPr>
            <p:ph type="sldNum" sz="quarter" idx="12"/>
          </p:nvPr>
        </p:nvSpPr>
        <p:spPr/>
        <p:txBody>
          <a:bodyPr/>
          <a:lstStyle/>
          <a:p>
            <a:fld id="{6D22F896-40B5-4ADD-8801-0D06FADFA095}" type="slidenum">
              <a:rPr lang="en-US" smtClean="0"/>
              <a:pPr/>
              <a:t>45</a:t>
            </a:fld>
            <a:endParaRPr lang="en-US" dirty="0"/>
          </a:p>
        </p:txBody>
      </p:sp>
      <p:graphicFrame>
        <p:nvGraphicFramePr>
          <p:cNvPr id="5" name="Table 5">
            <a:extLst>
              <a:ext uri="{FF2B5EF4-FFF2-40B4-BE49-F238E27FC236}">
                <a16:creationId xmlns:a16="http://schemas.microsoft.com/office/drawing/2014/main" id="{F03C7A61-1CE2-A318-EC0C-20B935CE7F06}"/>
              </a:ext>
            </a:extLst>
          </p:cNvPr>
          <p:cNvGraphicFramePr>
            <a:graphicFrameLocks/>
          </p:cNvGraphicFramePr>
          <p:nvPr>
            <p:extLst>
              <p:ext uri="{D42A27DB-BD31-4B8C-83A1-F6EECF244321}">
                <p14:modId xmlns:p14="http://schemas.microsoft.com/office/powerpoint/2010/main" val="708489080"/>
              </p:ext>
            </p:extLst>
          </p:nvPr>
        </p:nvGraphicFramePr>
        <p:xfrm>
          <a:off x="547266" y="2248935"/>
          <a:ext cx="3657600" cy="770104"/>
        </p:xfrm>
        <a:graphic>
          <a:graphicData uri="http://schemas.openxmlformats.org/drawingml/2006/table">
            <a:tbl>
              <a:tblPr firstRow="1" bandRow="1">
                <a:tableStyleId>{00A15C55-8517-42AA-B614-E9B94910E393}</a:tableStyleId>
              </a:tblPr>
              <a:tblGrid>
                <a:gridCol w="1128800">
                  <a:extLst>
                    <a:ext uri="{9D8B030D-6E8A-4147-A177-3AD203B41FA5}">
                      <a16:colId xmlns:a16="http://schemas.microsoft.com/office/drawing/2014/main" val="1028644632"/>
                    </a:ext>
                  </a:extLst>
                </a:gridCol>
                <a:gridCol w="1264400">
                  <a:extLst>
                    <a:ext uri="{9D8B030D-6E8A-4147-A177-3AD203B41FA5}">
                      <a16:colId xmlns:a16="http://schemas.microsoft.com/office/drawing/2014/main" val="4172772273"/>
                    </a:ext>
                  </a:extLst>
                </a:gridCol>
                <a:gridCol w="1264400">
                  <a:extLst>
                    <a:ext uri="{9D8B030D-6E8A-4147-A177-3AD203B41FA5}">
                      <a16:colId xmlns:a16="http://schemas.microsoft.com/office/drawing/2014/main" val="600371327"/>
                    </a:ext>
                  </a:extLst>
                </a:gridCol>
              </a:tblGrid>
              <a:tr h="202403">
                <a:tc>
                  <a:txBody>
                    <a:bodyPr/>
                    <a:lstStyle/>
                    <a:p>
                      <a:r>
                        <a:rPr lang="en-GB" dirty="0">
                          <a:latin typeface="Arial" panose="020B0604020202020204" pitchFamily="34" charset="0"/>
                          <a:cs typeface="Arial" panose="020B0604020202020204" pitchFamily="34" charset="0"/>
                        </a:rPr>
                        <a:t>Material </a:t>
                      </a:r>
                    </a:p>
                  </a:txBody>
                  <a:tcPr marT="36000" marB="36000"/>
                </a:tc>
                <a:tc>
                  <a:txBody>
                    <a:bodyPr/>
                    <a:lstStyle/>
                    <a:p>
                      <a:r>
                        <a:rPr lang="en-GB" i="1" dirty="0" err="1"/>
                        <a:t>K</a:t>
                      </a:r>
                      <a:r>
                        <a:rPr lang="en-GB" i="1" baseline="-25000" dirty="0" err="1"/>
                        <a:t>Ic</a:t>
                      </a:r>
                      <a:r>
                        <a:rPr lang="en-GB" i="1" dirty="0"/>
                        <a:t> </a:t>
                      </a:r>
                      <a:r>
                        <a:rPr lang="en-GB" dirty="0"/>
                        <a:t>(MPa.m</a:t>
                      </a:r>
                      <a:r>
                        <a:rPr lang="en-GB" baseline="30000" dirty="0"/>
                        <a:t>1/2</a:t>
                      </a:r>
                      <a:r>
                        <a:rPr lang="en-GB" dirty="0"/>
                        <a:t>)</a:t>
                      </a:r>
                    </a:p>
                  </a:txBody>
                  <a:tcPr marT="36000" marB="36000"/>
                </a:tc>
                <a:tc>
                  <a:txBody>
                    <a:bodyPr/>
                    <a:lstStyle/>
                    <a:p>
                      <a:r>
                        <a:rPr lang="en-GB" i="1" dirty="0"/>
                        <a:t>S</a:t>
                      </a:r>
                      <a:r>
                        <a:rPr lang="en-GB" i="1" baseline="-25000" dirty="0"/>
                        <a:t>y</a:t>
                      </a:r>
                      <a:r>
                        <a:rPr lang="en-GB" i="1" dirty="0"/>
                        <a:t> </a:t>
                      </a:r>
                      <a:r>
                        <a:rPr lang="en-GB" dirty="0"/>
                        <a:t>(MPa)</a:t>
                      </a:r>
                    </a:p>
                  </a:txBody>
                  <a:tcPr marT="36000" marB="36000"/>
                </a:tc>
                <a:extLst>
                  <a:ext uri="{0D108BD9-81ED-4DB2-BD59-A6C34878D82A}">
                    <a16:rowId xmlns:a16="http://schemas.microsoft.com/office/drawing/2014/main" val="4018156567"/>
                  </a:ext>
                </a:extLst>
              </a:tr>
              <a:tr h="186579">
                <a:tc>
                  <a:txBody>
                    <a:bodyPr/>
                    <a:lstStyle/>
                    <a:p>
                      <a:r>
                        <a:rPr lang="en-GB" sz="800" dirty="0">
                          <a:latin typeface="Arial" panose="020B0604020202020204" pitchFamily="34" charset="0"/>
                          <a:cs typeface="Arial" panose="020B0604020202020204" pitchFamily="34" charset="0"/>
                        </a:rPr>
                        <a:t>Titanium</a:t>
                      </a:r>
                    </a:p>
                  </a:txBody>
                  <a:tcPr marT="0" marB="0" anchor="ctr"/>
                </a:tc>
                <a:tc>
                  <a:txBody>
                    <a:bodyPr/>
                    <a:lstStyle/>
                    <a:p>
                      <a:endParaRPr lang="en-GB" sz="800" dirty="0">
                        <a:latin typeface="Arial" panose="020B0604020202020204" pitchFamily="34" charset="0"/>
                        <a:cs typeface="Arial" panose="020B0604020202020204" pitchFamily="34" charset="0"/>
                      </a:endParaRPr>
                    </a:p>
                  </a:txBody>
                  <a:tcPr marT="0" marB="0" anchor="ctr"/>
                </a:tc>
                <a:tc>
                  <a:txBody>
                    <a:bodyPr/>
                    <a:lstStyle/>
                    <a:p>
                      <a:endParaRPr lang="en-GB" sz="800"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358125239"/>
                  </a:ext>
                </a:extLst>
              </a:tr>
              <a:tr h="186579">
                <a:tc>
                  <a:txBody>
                    <a:bodyPr/>
                    <a:lstStyle/>
                    <a:p>
                      <a:r>
                        <a:rPr lang="en-GB" sz="800" dirty="0">
                          <a:latin typeface="Arial" panose="020B0604020202020204" pitchFamily="34" charset="0"/>
                          <a:cs typeface="Arial" panose="020B0604020202020204" pitchFamily="34" charset="0"/>
                        </a:rPr>
                        <a:t>   Ti-6AL-4V</a:t>
                      </a:r>
                    </a:p>
                  </a:txBody>
                  <a:tcPr marT="0" marB="0" anchor="ctr"/>
                </a:tc>
                <a:tc>
                  <a:txBody>
                    <a:bodyPr/>
                    <a:lstStyle/>
                    <a:p>
                      <a:r>
                        <a:rPr lang="en-GB" sz="800" dirty="0">
                          <a:latin typeface="Arial" panose="020B0604020202020204" pitchFamily="34" charset="0"/>
                          <a:cs typeface="Arial" panose="020B0604020202020204" pitchFamily="34" charset="0"/>
                        </a:rPr>
                        <a:t>115</a:t>
                      </a:r>
                    </a:p>
                  </a:txBody>
                  <a:tcPr marT="0" marB="0" anchor="ctr"/>
                </a:tc>
                <a:tc>
                  <a:txBody>
                    <a:bodyPr/>
                    <a:lstStyle/>
                    <a:p>
                      <a:r>
                        <a:rPr lang="en-GB" sz="800" dirty="0">
                          <a:latin typeface="Arial" panose="020B0604020202020204" pitchFamily="34" charset="0"/>
                          <a:cs typeface="Arial" panose="020B0604020202020204" pitchFamily="34" charset="0"/>
                        </a:rPr>
                        <a:t>910</a:t>
                      </a:r>
                    </a:p>
                  </a:txBody>
                  <a:tcPr marT="0" marB="0" anchor="ctr"/>
                </a:tc>
                <a:extLst>
                  <a:ext uri="{0D108BD9-81ED-4DB2-BD59-A6C34878D82A}">
                    <a16:rowId xmlns:a16="http://schemas.microsoft.com/office/drawing/2014/main" val="612326728"/>
                  </a:ext>
                </a:extLst>
              </a:tr>
              <a:tr h="186579">
                <a:tc>
                  <a:txBody>
                    <a:bodyPr/>
                    <a:lstStyle/>
                    <a:p>
                      <a:r>
                        <a:rPr lang="en-GB" sz="800" dirty="0">
                          <a:latin typeface="Arial" panose="020B0604020202020204" pitchFamily="34" charset="0"/>
                          <a:cs typeface="Arial" panose="020B0604020202020204" pitchFamily="34" charset="0"/>
                        </a:rPr>
                        <a:t>   Ti-6AL-4V</a:t>
                      </a:r>
                    </a:p>
                  </a:txBody>
                  <a:tcPr marT="0" marB="0" anchor="ctr"/>
                </a:tc>
                <a:tc>
                  <a:txBody>
                    <a:bodyPr/>
                    <a:lstStyle/>
                    <a:p>
                      <a:r>
                        <a:rPr lang="en-GB" sz="800" dirty="0">
                          <a:latin typeface="Arial" panose="020B0604020202020204" pitchFamily="34" charset="0"/>
                          <a:cs typeface="Arial" panose="020B0604020202020204" pitchFamily="34" charset="0"/>
                        </a:rPr>
                        <a:t>55</a:t>
                      </a:r>
                    </a:p>
                  </a:txBody>
                  <a:tcPr marT="0" marB="0" anchor="ctr"/>
                </a:tc>
                <a:tc>
                  <a:txBody>
                    <a:bodyPr/>
                    <a:lstStyle/>
                    <a:p>
                      <a:r>
                        <a:rPr lang="en-GB" sz="800" dirty="0">
                          <a:latin typeface="Arial" panose="020B0604020202020204" pitchFamily="34" charset="0"/>
                          <a:cs typeface="Arial" panose="020B0604020202020204" pitchFamily="34" charset="0"/>
                        </a:rPr>
                        <a:t>1035</a:t>
                      </a:r>
                    </a:p>
                  </a:txBody>
                  <a:tcPr marT="0" marB="0" anchor="ctr"/>
                </a:tc>
                <a:extLst>
                  <a:ext uri="{0D108BD9-81ED-4DB2-BD59-A6C34878D82A}">
                    <a16:rowId xmlns:a16="http://schemas.microsoft.com/office/drawing/2014/main" val="731766935"/>
                  </a:ext>
                </a:extLst>
              </a:tr>
            </a:tbl>
          </a:graphicData>
        </a:graphic>
      </p:graphicFrame>
    </p:spTree>
    <p:extLst>
      <p:ext uri="{BB962C8B-B14F-4D97-AF65-F5344CB8AC3E}">
        <p14:creationId xmlns:p14="http://schemas.microsoft.com/office/powerpoint/2010/main" val="3255969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67E4-B907-34B0-5CA7-71678068BD64}"/>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44BE4A59-01E4-F976-0DCA-04DDE1BFB201}"/>
              </a:ext>
            </a:extLst>
          </p:cNvPr>
          <p:cNvSpPr>
            <a:spLocks noGrp="1"/>
          </p:cNvSpPr>
          <p:nvPr>
            <p:ph idx="1"/>
          </p:nvPr>
        </p:nvSpPr>
        <p:spPr>
          <a:xfrm>
            <a:off x="323850" y="968375"/>
            <a:ext cx="2882886" cy="609601"/>
          </a:xfrm>
        </p:spPr>
        <p:txBody>
          <a:bodyPr>
            <a:normAutofit fontScale="77500" lnSpcReduction="20000"/>
          </a:bodyPr>
          <a:lstStyle/>
          <a:p>
            <a:r>
              <a:rPr lang="en-GB" dirty="0"/>
              <a:t>We need to find SIF but we do not have the nominal gross stress value or thickness of the plate.</a:t>
            </a:r>
          </a:p>
          <a:p>
            <a:r>
              <a:rPr lang="en-GB" dirty="0"/>
              <a:t>For weaker alloy we have:</a:t>
            </a:r>
          </a:p>
        </p:txBody>
      </p:sp>
      <p:sp>
        <p:nvSpPr>
          <p:cNvPr id="4" name="Slide Number Placeholder 3">
            <a:extLst>
              <a:ext uri="{FF2B5EF4-FFF2-40B4-BE49-F238E27FC236}">
                <a16:creationId xmlns:a16="http://schemas.microsoft.com/office/drawing/2014/main" id="{8105CE55-D2E3-CB8B-92EF-B7B4152CA1CD}"/>
              </a:ext>
            </a:extLst>
          </p:cNvPr>
          <p:cNvSpPr>
            <a:spLocks noGrp="1"/>
          </p:cNvSpPr>
          <p:nvPr>
            <p:ph type="sldNum" sz="quarter" idx="12"/>
          </p:nvPr>
        </p:nvSpPr>
        <p:spPr/>
        <p:txBody>
          <a:bodyPr/>
          <a:lstStyle/>
          <a:p>
            <a:fld id="{6D22F896-40B5-4ADD-8801-0D06FADFA095}" type="slidenum">
              <a:rPr lang="en-US" smtClean="0"/>
              <a:pPr/>
              <a:t>46</a:t>
            </a:fld>
            <a:endParaRPr lang="en-US" dirty="0"/>
          </a:p>
        </p:txBody>
      </p:sp>
      <p:pic>
        <p:nvPicPr>
          <p:cNvPr id="5" name="Picture 4">
            <a:extLst>
              <a:ext uri="{FF2B5EF4-FFF2-40B4-BE49-F238E27FC236}">
                <a16:creationId xmlns:a16="http://schemas.microsoft.com/office/drawing/2014/main" id="{E7C46786-A895-7C26-3A06-BEEA5C928DC3}"/>
              </a:ext>
            </a:extLst>
          </p:cNvPr>
          <p:cNvPicPr>
            <a:picLocks noChangeAspect="1"/>
          </p:cNvPicPr>
          <p:nvPr/>
        </p:nvPicPr>
        <p:blipFill>
          <a:blip r:embed="rId2"/>
          <a:stretch>
            <a:fillRect/>
          </a:stretch>
        </p:blipFill>
        <p:spPr>
          <a:xfrm>
            <a:off x="3211222" y="2435643"/>
            <a:ext cx="610407" cy="148880"/>
          </a:xfrm>
          <a:prstGeom prst="rect">
            <a:avLst/>
          </a:prstGeom>
        </p:spPr>
      </p:pic>
      <p:pic>
        <p:nvPicPr>
          <p:cNvPr id="6" name="Picture 5">
            <a:extLst>
              <a:ext uri="{FF2B5EF4-FFF2-40B4-BE49-F238E27FC236}">
                <a16:creationId xmlns:a16="http://schemas.microsoft.com/office/drawing/2014/main" id="{EDBBF45B-6651-94B2-70D8-11567AEA1CC9}"/>
              </a:ext>
            </a:extLst>
          </p:cNvPr>
          <p:cNvPicPr>
            <a:picLocks noChangeAspect="1"/>
          </p:cNvPicPr>
          <p:nvPr/>
        </p:nvPicPr>
        <p:blipFill>
          <a:blip r:embed="rId3"/>
          <a:stretch>
            <a:fillRect/>
          </a:stretch>
        </p:blipFill>
        <p:spPr>
          <a:xfrm>
            <a:off x="3206736" y="1044576"/>
            <a:ext cx="986883" cy="1371600"/>
          </a:xfrm>
          <a:prstGeom prst="rect">
            <a:avLst/>
          </a:prstGeom>
        </p:spPr>
      </p:pic>
      <p:pic>
        <p:nvPicPr>
          <p:cNvPr id="7" name="Picture 6">
            <a:extLst>
              <a:ext uri="{FF2B5EF4-FFF2-40B4-BE49-F238E27FC236}">
                <a16:creationId xmlns:a16="http://schemas.microsoft.com/office/drawing/2014/main" id="{D2C2E086-008F-FC12-5FAE-17D47DCA3812}"/>
              </a:ext>
            </a:extLst>
          </p:cNvPr>
          <p:cNvPicPr>
            <a:picLocks noChangeAspect="1"/>
          </p:cNvPicPr>
          <p:nvPr/>
        </p:nvPicPr>
        <p:blipFill>
          <a:blip r:embed="rId4"/>
          <a:stretch>
            <a:fillRect/>
          </a:stretch>
        </p:blipFill>
        <p:spPr>
          <a:xfrm>
            <a:off x="2600796" y="2624508"/>
            <a:ext cx="1609254" cy="380269"/>
          </a:xfrm>
          <a:prstGeom prst="rect">
            <a:avLst/>
          </a:prstGeom>
        </p:spPr>
      </p:pic>
      <p:pic>
        <p:nvPicPr>
          <p:cNvPr id="8" name="Picture 7">
            <a:extLst>
              <a:ext uri="{FF2B5EF4-FFF2-40B4-BE49-F238E27FC236}">
                <a16:creationId xmlns:a16="http://schemas.microsoft.com/office/drawing/2014/main" id="{9D093343-3826-D38E-26E9-8E5E51F06E9B}"/>
              </a:ext>
            </a:extLst>
          </p:cNvPr>
          <p:cNvPicPr>
            <a:picLocks noChangeAspect="1"/>
          </p:cNvPicPr>
          <p:nvPr/>
        </p:nvPicPr>
        <p:blipFill>
          <a:blip r:embed="rId5"/>
          <a:stretch>
            <a:fillRect/>
          </a:stretch>
        </p:blipFill>
        <p:spPr>
          <a:xfrm>
            <a:off x="3530105" y="8113"/>
            <a:ext cx="1059658" cy="971353"/>
          </a:xfrm>
          <a:prstGeom prst="rect">
            <a:avLst/>
          </a:prstGeom>
        </p:spPr>
      </p:pic>
      <p:graphicFrame>
        <p:nvGraphicFramePr>
          <p:cNvPr id="9" name="Object 8">
            <a:extLst>
              <a:ext uri="{FF2B5EF4-FFF2-40B4-BE49-F238E27FC236}">
                <a16:creationId xmlns:a16="http://schemas.microsoft.com/office/drawing/2014/main" id="{E8394E5A-64F4-5980-ABFF-384F9E347297}"/>
              </a:ext>
            </a:extLst>
          </p:cNvPr>
          <p:cNvGraphicFramePr>
            <a:graphicFrameLocks noChangeAspect="1"/>
          </p:cNvGraphicFramePr>
          <p:nvPr>
            <p:extLst>
              <p:ext uri="{D42A27DB-BD31-4B8C-83A1-F6EECF244321}">
                <p14:modId xmlns:p14="http://schemas.microsoft.com/office/powerpoint/2010/main" val="580119502"/>
              </p:ext>
            </p:extLst>
          </p:nvPr>
        </p:nvGraphicFramePr>
        <p:xfrm>
          <a:off x="571661" y="1597443"/>
          <a:ext cx="1754188" cy="609600"/>
        </p:xfrm>
        <a:graphic>
          <a:graphicData uri="http://schemas.openxmlformats.org/presentationml/2006/ole">
            <mc:AlternateContent xmlns:mc="http://schemas.openxmlformats.org/markup-compatibility/2006">
              <mc:Choice xmlns:v="urn:schemas-microsoft-com:vml" Requires="v">
                <p:oleObj name="Equation" r:id="rId6" imgW="2412720" imgH="838080" progId="Equation.DSMT4">
                  <p:embed/>
                </p:oleObj>
              </mc:Choice>
              <mc:Fallback>
                <p:oleObj name="Equation" r:id="rId6" imgW="2412720" imgH="838080" progId="Equation.DSMT4">
                  <p:embed/>
                  <p:pic>
                    <p:nvPicPr>
                      <p:cNvPr id="9" name="Object 8">
                        <a:extLst>
                          <a:ext uri="{FF2B5EF4-FFF2-40B4-BE49-F238E27FC236}">
                            <a16:creationId xmlns:a16="http://schemas.microsoft.com/office/drawing/2014/main" id="{E8394E5A-64F4-5980-ABFF-384F9E347297}"/>
                          </a:ext>
                        </a:extLst>
                      </p:cNvPr>
                      <p:cNvPicPr/>
                      <p:nvPr/>
                    </p:nvPicPr>
                    <p:blipFill>
                      <a:blip r:embed="rId7"/>
                      <a:stretch>
                        <a:fillRect/>
                      </a:stretch>
                    </p:blipFill>
                    <p:spPr>
                      <a:xfrm>
                        <a:off x="571661" y="1597443"/>
                        <a:ext cx="1754188" cy="609600"/>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98515C7B-C4AE-4EC6-4122-D21F9A9B316A}"/>
              </a:ext>
            </a:extLst>
          </p:cNvPr>
          <p:cNvSpPr txBox="1">
            <a:spLocks/>
          </p:cNvSpPr>
          <p:nvPr/>
        </p:nvSpPr>
        <p:spPr>
          <a:xfrm>
            <a:off x="352893" y="2226510"/>
            <a:ext cx="2882886" cy="609601"/>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sz="900" dirty="0"/>
              <a:t>For stronger alloy we have:</a:t>
            </a:r>
          </a:p>
        </p:txBody>
      </p:sp>
      <p:graphicFrame>
        <p:nvGraphicFramePr>
          <p:cNvPr id="11" name="Object 10">
            <a:extLst>
              <a:ext uri="{FF2B5EF4-FFF2-40B4-BE49-F238E27FC236}">
                <a16:creationId xmlns:a16="http://schemas.microsoft.com/office/drawing/2014/main" id="{1A632E86-05B6-D6CD-A4AB-3EA7A00DD5A6}"/>
              </a:ext>
            </a:extLst>
          </p:cNvPr>
          <p:cNvGraphicFramePr>
            <a:graphicFrameLocks noChangeAspect="1"/>
          </p:cNvGraphicFramePr>
          <p:nvPr>
            <p:extLst>
              <p:ext uri="{D42A27DB-BD31-4B8C-83A1-F6EECF244321}">
                <p14:modId xmlns:p14="http://schemas.microsoft.com/office/powerpoint/2010/main" val="1197419700"/>
              </p:ext>
            </p:extLst>
          </p:nvPr>
        </p:nvGraphicFramePr>
        <p:xfrm>
          <a:off x="567294" y="2416175"/>
          <a:ext cx="1442011" cy="651868"/>
        </p:xfrm>
        <a:graphic>
          <a:graphicData uri="http://schemas.openxmlformats.org/presentationml/2006/ole">
            <mc:AlternateContent xmlns:mc="http://schemas.openxmlformats.org/markup-compatibility/2006">
              <mc:Choice xmlns:v="urn:schemas-microsoft-com:vml" Requires="v">
                <p:oleObj name="Equation" r:id="rId8" imgW="1854000" imgH="838080" progId="Equation.DSMT4">
                  <p:embed/>
                </p:oleObj>
              </mc:Choice>
              <mc:Fallback>
                <p:oleObj name="Equation" r:id="rId8" imgW="1854000" imgH="838080" progId="Equation.DSMT4">
                  <p:embed/>
                  <p:pic>
                    <p:nvPicPr>
                      <p:cNvPr id="11" name="Object 10">
                        <a:extLst>
                          <a:ext uri="{FF2B5EF4-FFF2-40B4-BE49-F238E27FC236}">
                            <a16:creationId xmlns:a16="http://schemas.microsoft.com/office/drawing/2014/main" id="{1A632E86-05B6-D6CD-A4AB-3EA7A00DD5A6}"/>
                          </a:ext>
                        </a:extLst>
                      </p:cNvPr>
                      <p:cNvPicPr/>
                      <p:nvPr/>
                    </p:nvPicPr>
                    <p:blipFill>
                      <a:blip r:embed="rId9"/>
                      <a:stretch>
                        <a:fillRect/>
                      </a:stretch>
                    </p:blipFill>
                    <p:spPr>
                      <a:xfrm>
                        <a:off x="567294" y="2416175"/>
                        <a:ext cx="1442011" cy="651868"/>
                      </a:xfrm>
                      <a:prstGeom prst="rect">
                        <a:avLst/>
                      </a:prstGeom>
                    </p:spPr>
                  </p:pic>
                </p:oleObj>
              </mc:Fallback>
            </mc:AlternateContent>
          </a:graphicData>
        </a:graphic>
      </p:graphicFrame>
    </p:spTree>
    <p:extLst>
      <p:ext uri="{BB962C8B-B14F-4D97-AF65-F5344CB8AC3E}">
        <p14:creationId xmlns:p14="http://schemas.microsoft.com/office/powerpoint/2010/main" val="2763757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67E4-B907-34B0-5CA7-71678068BD64}"/>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44BE4A59-01E4-F976-0DCA-04DDE1BFB201}"/>
              </a:ext>
            </a:extLst>
          </p:cNvPr>
          <p:cNvSpPr>
            <a:spLocks noGrp="1"/>
          </p:cNvSpPr>
          <p:nvPr>
            <p:ph idx="1"/>
          </p:nvPr>
        </p:nvSpPr>
        <p:spPr>
          <a:xfrm>
            <a:off x="323850" y="968375"/>
            <a:ext cx="2882886" cy="2209800"/>
          </a:xfrm>
        </p:spPr>
        <p:txBody>
          <a:bodyPr>
            <a:normAutofit/>
          </a:bodyPr>
          <a:lstStyle/>
          <a:p>
            <a:r>
              <a:rPr lang="en-GB" sz="900" dirty="0"/>
              <a:t>What is the thickness that des not lead to crack growth?</a:t>
            </a:r>
          </a:p>
          <a:p>
            <a:endParaRPr lang="en-GB" sz="900" dirty="0"/>
          </a:p>
          <a:p>
            <a:endParaRPr lang="en-GB" sz="900" dirty="0"/>
          </a:p>
          <a:p>
            <a:endParaRPr lang="en-GB" sz="900" dirty="0"/>
          </a:p>
          <a:p>
            <a:endParaRPr lang="en-GB" sz="900" dirty="0"/>
          </a:p>
          <a:p>
            <a:endParaRPr lang="en-GB" sz="900" dirty="0"/>
          </a:p>
          <a:p>
            <a:endParaRPr lang="en-GB" sz="900" dirty="0"/>
          </a:p>
          <a:p>
            <a:r>
              <a:rPr lang="en-GB" sz="900" dirty="0"/>
              <a:t>Clearly this stress is above the yield point of weaker alloy.</a:t>
            </a:r>
          </a:p>
        </p:txBody>
      </p:sp>
      <p:sp>
        <p:nvSpPr>
          <p:cNvPr id="4" name="Slide Number Placeholder 3">
            <a:extLst>
              <a:ext uri="{FF2B5EF4-FFF2-40B4-BE49-F238E27FC236}">
                <a16:creationId xmlns:a16="http://schemas.microsoft.com/office/drawing/2014/main" id="{8105CE55-D2E3-CB8B-92EF-B7B4152CA1CD}"/>
              </a:ext>
            </a:extLst>
          </p:cNvPr>
          <p:cNvSpPr>
            <a:spLocks noGrp="1"/>
          </p:cNvSpPr>
          <p:nvPr>
            <p:ph type="sldNum" sz="quarter" idx="12"/>
          </p:nvPr>
        </p:nvSpPr>
        <p:spPr/>
        <p:txBody>
          <a:bodyPr/>
          <a:lstStyle/>
          <a:p>
            <a:fld id="{6D22F896-40B5-4ADD-8801-0D06FADFA095}" type="slidenum">
              <a:rPr lang="en-US" smtClean="0"/>
              <a:pPr/>
              <a:t>47</a:t>
            </a:fld>
            <a:endParaRPr lang="en-US" dirty="0"/>
          </a:p>
        </p:txBody>
      </p:sp>
      <p:pic>
        <p:nvPicPr>
          <p:cNvPr id="5" name="Picture 4">
            <a:extLst>
              <a:ext uri="{FF2B5EF4-FFF2-40B4-BE49-F238E27FC236}">
                <a16:creationId xmlns:a16="http://schemas.microsoft.com/office/drawing/2014/main" id="{E7C46786-A895-7C26-3A06-BEEA5C928DC3}"/>
              </a:ext>
            </a:extLst>
          </p:cNvPr>
          <p:cNvPicPr>
            <a:picLocks noChangeAspect="1"/>
          </p:cNvPicPr>
          <p:nvPr/>
        </p:nvPicPr>
        <p:blipFill>
          <a:blip r:embed="rId2"/>
          <a:stretch>
            <a:fillRect/>
          </a:stretch>
        </p:blipFill>
        <p:spPr>
          <a:xfrm>
            <a:off x="3211222" y="2503513"/>
            <a:ext cx="610407" cy="148880"/>
          </a:xfrm>
          <a:prstGeom prst="rect">
            <a:avLst/>
          </a:prstGeom>
        </p:spPr>
      </p:pic>
      <p:pic>
        <p:nvPicPr>
          <p:cNvPr id="6" name="Picture 5">
            <a:extLst>
              <a:ext uri="{FF2B5EF4-FFF2-40B4-BE49-F238E27FC236}">
                <a16:creationId xmlns:a16="http://schemas.microsoft.com/office/drawing/2014/main" id="{EDBBF45B-6651-94B2-70D8-11567AEA1CC9}"/>
              </a:ext>
            </a:extLst>
          </p:cNvPr>
          <p:cNvPicPr>
            <a:picLocks noChangeAspect="1"/>
          </p:cNvPicPr>
          <p:nvPr/>
        </p:nvPicPr>
        <p:blipFill>
          <a:blip r:embed="rId3"/>
          <a:stretch>
            <a:fillRect/>
          </a:stretch>
        </p:blipFill>
        <p:spPr>
          <a:xfrm>
            <a:off x="3206736" y="1044576"/>
            <a:ext cx="986883" cy="1371600"/>
          </a:xfrm>
          <a:prstGeom prst="rect">
            <a:avLst/>
          </a:prstGeom>
        </p:spPr>
      </p:pic>
      <p:pic>
        <p:nvPicPr>
          <p:cNvPr id="7" name="Picture 6">
            <a:extLst>
              <a:ext uri="{FF2B5EF4-FFF2-40B4-BE49-F238E27FC236}">
                <a16:creationId xmlns:a16="http://schemas.microsoft.com/office/drawing/2014/main" id="{D2C2E086-008F-FC12-5FAE-17D47DCA3812}"/>
              </a:ext>
            </a:extLst>
          </p:cNvPr>
          <p:cNvPicPr>
            <a:picLocks noChangeAspect="1"/>
          </p:cNvPicPr>
          <p:nvPr/>
        </p:nvPicPr>
        <p:blipFill>
          <a:blip r:embed="rId4"/>
          <a:stretch>
            <a:fillRect/>
          </a:stretch>
        </p:blipFill>
        <p:spPr>
          <a:xfrm>
            <a:off x="2600796" y="2714089"/>
            <a:ext cx="1609254" cy="380269"/>
          </a:xfrm>
          <a:prstGeom prst="rect">
            <a:avLst/>
          </a:prstGeom>
        </p:spPr>
      </p:pic>
      <p:pic>
        <p:nvPicPr>
          <p:cNvPr id="8" name="Picture 7">
            <a:extLst>
              <a:ext uri="{FF2B5EF4-FFF2-40B4-BE49-F238E27FC236}">
                <a16:creationId xmlns:a16="http://schemas.microsoft.com/office/drawing/2014/main" id="{9D093343-3826-D38E-26E9-8E5E51F06E9B}"/>
              </a:ext>
            </a:extLst>
          </p:cNvPr>
          <p:cNvPicPr>
            <a:picLocks noChangeAspect="1"/>
          </p:cNvPicPr>
          <p:nvPr/>
        </p:nvPicPr>
        <p:blipFill>
          <a:blip r:embed="rId5"/>
          <a:stretch>
            <a:fillRect/>
          </a:stretch>
        </p:blipFill>
        <p:spPr>
          <a:xfrm>
            <a:off x="3530105" y="8113"/>
            <a:ext cx="1059658" cy="971353"/>
          </a:xfrm>
          <a:prstGeom prst="rect">
            <a:avLst/>
          </a:prstGeom>
        </p:spPr>
      </p:pic>
      <p:graphicFrame>
        <p:nvGraphicFramePr>
          <p:cNvPr id="9" name="Object 8">
            <a:extLst>
              <a:ext uri="{FF2B5EF4-FFF2-40B4-BE49-F238E27FC236}">
                <a16:creationId xmlns:a16="http://schemas.microsoft.com/office/drawing/2014/main" id="{E8394E5A-64F4-5980-ABFF-384F9E347297}"/>
              </a:ext>
            </a:extLst>
          </p:cNvPr>
          <p:cNvGraphicFramePr>
            <a:graphicFrameLocks noChangeAspect="1"/>
          </p:cNvGraphicFramePr>
          <p:nvPr>
            <p:extLst>
              <p:ext uri="{D42A27DB-BD31-4B8C-83A1-F6EECF244321}">
                <p14:modId xmlns:p14="http://schemas.microsoft.com/office/powerpoint/2010/main" val="3996201373"/>
              </p:ext>
            </p:extLst>
          </p:nvPr>
        </p:nvGraphicFramePr>
        <p:xfrm>
          <a:off x="476250" y="1363212"/>
          <a:ext cx="2344738" cy="1146175"/>
        </p:xfrm>
        <a:graphic>
          <a:graphicData uri="http://schemas.openxmlformats.org/presentationml/2006/ole">
            <mc:AlternateContent xmlns:mc="http://schemas.openxmlformats.org/markup-compatibility/2006">
              <mc:Choice xmlns:v="urn:schemas-microsoft-com:vml" Requires="v">
                <p:oleObj name="Equation" r:id="rId6" imgW="3225600" imgH="1587240" progId="Equation.DSMT4">
                  <p:embed/>
                </p:oleObj>
              </mc:Choice>
              <mc:Fallback>
                <p:oleObj name="Equation" r:id="rId6" imgW="3225600" imgH="1587240" progId="Equation.DSMT4">
                  <p:embed/>
                  <p:pic>
                    <p:nvPicPr>
                      <p:cNvPr id="0" name=""/>
                      <p:cNvPicPr/>
                      <p:nvPr/>
                    </p:nvPicPr>
                    <p:blipFill>
                      <a:blip r:embed="rId7"/>
                      <a:stretch>
                        <a:fillRect/>
                      </a:stretch>
                    </p:blipFill>
                    <p:spPr>
                      <a:xfrm>
                        <a:off x="476250" y="1363212"/>
                        <a:ext cx="2344738" cy="11461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D0D18A3-045A-1255-40A5-9E2937AEBBF3}"/>
              </a:ext>
            </a:extLst>
          </p:cNvPr>
          <p:cNvGraphicFramePr>
            <a:graphicFrameLocks noChangeAspect="1"/>
          </p:cNvGraphicFramePr>
          <p:nvPr>
            <p:extLst>
              <p:ext uri="{D42A27DB-BD31-4B8C-83A1-F6EECF244321}">
                <p14:modId xmlns:p14="http://schemas.microsoft.com/office/powerpoint/2010/main" val="2338865286"/>
              </p:ext>
            </p:extLst>
          </p:nvPr>
        </p:nvGraphicFramePr>
        <p:xfrm>
          <a:off x="476250" y="2870961"/>
          <a:ext cx="2057400" cy="307214"/>
        </p:xfrm>
        <a:graphic>
          <a:graphicData uri="http://schemas.openxmlformats.org/presentationml/2006/ole">
            <mc:AlternateContent xmlns:mc="http://schemas.openxmlformats.org/markup-compatibility/2006">
              <mc:Choice xmlns:v="urn:schemas-microsoft-com:vml" Requires="v">
                <p:oleObj name="Equation" r:id="rId8" imgW="2806560" imgH="419040" progId="Equation.DSMT4">
                  <p:embed/>
                </p:oleObj>
              </mc:Choice>
              <mc:Fallback>
                <p:oleObj name="Equation" r:id="rId8" imgW="2806560" imgH="419040" progId="Equation.DSMT4">
                  <p:embed/>
                  <p:pic>
                    <p:nvPicPr>
                      <p:cNvPr id="0" name=""/>
                      <p:cNvPicPr/>
                      <p:nvPr/>
                    </p:nvPicPr>
                    <p:blipFill>
                      <a:blip r:embed="rId9"/>
                      <a:stretch>
                        <a:fillRect/>
                      </a:stretch>
                    </p:blipFill>
                    <p:spPr>
                      <a:xfrm>
                        <a:off x="476250" y="2870961"/>
                        <a:ext cx="2057400" cy="307214"/>
                      </a:xfrm>
                      <a:prstGeom prst="rect">
                        <a:avLst/>
                      </a:prstGeom>
                    </p:spPr>
                  </p:pic>
                </p:oleObj>
              </mc:Fallback>
            </mc:AlternateContent>
          </a:graphicData>
        </a:graphic>
      </p:graphicFrame>
    </p:spTree>
    <p:extLst>
      <p:ext uri="{BB962C8B-B14F-4D97-AF65-F5344CB8AC3E}">
        <p14:creationId xmlns:p14="http://schemas.microsoft.com/office/powerpoint/2010/main" val="1009887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67E4-B907-34B0-5CA7-71678068BD64}"/>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44BE4A59-01E4-F976-0DCA-04DDE1BFB201}"/>
              </a:ext>
            </a:extLst>
          </p:cNvPr>
          <p:cNvSpPr>
            <a:spLocks noGrp="1"/>
          </p:cNvSpPr>
          <p:nvPr>
            <p:ph idx="1"/>
          </p:nvPr>
        </p:nvSpPr>
        <p:spPr>
          <a:xfrm>
            <a:off x="323850" y="968375"/>
            <a:ext cx="3886200" cy="2209800"/>
          </a:xfrm>
        </p:spPr>
        <p:txBody>
          <a:bodyPr>
            <a:noAutofit/>
          </a:bodyPr>
          <a:lstStyle/>
          <a:p>
            <a:r>
              <a:rPr lang="en-GB" sz="900" dirty="0"/>
              <a:t>542.9 MPa is less than yield stress (1035 MPa) of stronger alloy.</a:t>
            </a:r>
          </a:p>
          <a:p>
            <a:r>
              <a:rPr lang="en-GB" sz="900" dirty="0"/>
              <a:t>Therefore, this stress will be the criteria for thickness calc to avoid crack growth.</a:t>
            </a:r>
          </a:p>
          <a:p>
            <a:endParaRPr lang="en-GB" sz="900" dirty="0"/>
          </a:p>
          <a:p>
            <a:endParaRPr lang="en-GB" sz="900" dirty="0"/>
          </a:p>
          <a:p>
            <a:endParaRPr lang="en-GB" sz="900" dirty="0"/>
          </a:p>
          <a:p>
            <a:pPr algn="l"/>
            <a:r>
              <a:rPr lang="en-GB" sz="900" b="0" i="0" u="none" strike="noStrike" baseline="0" dirty="0"/>
              <a:t>This example shows that the fracture toughness </a:t>
            </a:r>
            <a:r>
              <a:rPr lang="en-GB" sz="900" b="0" i="1" u="none" strike="noStrike" baseline="0" dirty="0" err="1">
                <a:latin typeface="Times New Roman" panose="02020603050405020304" pitchFamily="18" charset="0"/>
                <a:cs typeface="Times New Roman" panose="02020603050405020304" pitchFamily="18" charset="0"/>
              </a:rPr>
              <a:t>K</a:t>
            </a:r>
            <a:r>
              <a:rPr lang="en-GB" sz="900" b="0" i="1" u="none" strike="noStrike" baseline="-25000" dirty="0" err="1">
                <a:latin typeface="Times New Roman" panose="02020603050405020304" pitchFamily="18" charset="0"/>
                <a:cs typeface="Times New Roman" panose="02020603050405020304" pitchFamily="18" charset="0"/>
              </a:rPr>
              <a:t>Ic</a:t>
            </a:r>
            <a:r>
              <a:rPr lang="en-GB" sz="900" b="0" i="1" u="none" strike="noStrike" baseline="0" dirty="0"/>
              <a:t> </a:t>
            </a:r>
            <a:r>
              <a:rPr lang="en-GB" sz="900" b="0" i="0" u="none" strike="noStrike" baseline="0" dirty="0"/>
              <a:t>limits the geometry when the stronger alloy is used, and so a thickness of 6.84 mm or larger is required. When the weaker alloy is used the geometry is limited by the yield strength, giving a thickness of only 4.08 mm or greater. Thus, the weaker alloy leads to a thinner and lighter weight choice since the failure modes differ.</a:t>
            </a:r>
            <a:endParaRPr lang="en-GB" sz="900" dirty="0"/>
          </a:p>
          <a:p>
            <a:endParaRPr lang="en-GB" sz="900" dirty="0"/>
          </a:p>
          <a:p>
            <a:pPr marL="0" indent="0">
              <a:buNone/>
            </a:pPr>
            <a:endParaRPr lang="en-GB" sz="900" dirty="0"/>
          </a:p>
        </p:txBody>
      </p:sp>
      <p:sp>
        <p:nvSpPr>
          <p:cNvPr id="4" name="Slide Number Placeholder 3">
            <a:extLst>
              <a:ext uri="{FF2B5EF4-FFF2-40B4-BE49-F238E27FC236}">
                <a16:creationId xmlns:a16="http://schemas.microsoft.com/office/drawing/2014/main" id="{8105CE55-D2E3-CB8B-92EF-B7B4152CA1CD}"/>
              </a:ext>
            </a:extLst>
          </p:cNvPr>
          <p:cNvSpPr>
            <a:spLocks noGrp="1"/>
          </p:cNvSpPr>
          <p:nvPr>
            <p:ph type="sldNum" sz="quarter" idx="12"/>
          </p:nvPr>
        </p:nvSpPr>
        <p:spPr/>
        <p:txBody>
          <a:bodyPr/>
          <a:lstStyle/>
          <a:p>
            <a:fld id="{6D22F896-40B5-4ADD-8801-0D06FADFA095}" type="slidenum">
              <a:rPr lang="en-US" smtClean="0"/>
              <a:pPr/>
              <a:t>48</a:t>
            </a:fld>
            <a:endParaRPr lang="en-US" dirty="0"/>
          </a:p>
        </p:txBody>
      </p:sp>
      <p:graphicFrame>
        <p:nvGraphicFramePr>
          <p:cNvPr id="11" name="Object 10">
            <a:extLst>
              <a:ext uri="{FF2B5EF4-FFF2-40B4-BE49-F238E27FC236}">
                <a16:creationId xmlns:a16="http://schemas.microsoft.com/office/drawing/2014/main" id="{8D071869-92D5-C50F-CDCF-76071B33E6F6}"/>
              </a:ext>
            </a:extLst>
          </p:cNvPr>
          <p:cNvGraphicFramePr>
            <a:graphicFrameLocks noChangeAspect="1"/>
          </p:cNvGraphicFramePr>
          <p:nvPr>
            <p:extLst>
              <p:ext uri="{D42A27DB-BD31-4B8C-83A1-F6EECF244321}">
                <p14:modId xmlns:p14="http://schemas.microsoft.com/office/powerpoint/2010/main" val="3428800750"/>
              </p:ext>
            </p:extLst>
          </p:nvPr>
        </p:nvGraphicFramePr>
        <p:xfrm>
          <a:off x="539704" y="1617663"/>
          <a:ext cx="2105025" cy="341312"/>
        </p:xfrm>
        <a:graphic>
          <a:graphicData uri="http://schemas.openxmlformats.org/presentationml/2006/ole">
            <mc:AlternateContent xmlns:mc="http://schemas.openxmlformats.org/markup-compatibility/2006">
              <mc:Choice xmlns:v="urn:schemas-microsoft-com:vml" Requires="v">
                <p:oleObj name="Equation" r:id="rId2" imgW="2895480" imgH="469800" progId="Equation.DSMT4">
                  <p:embed/>
                </p:oleObj>
              </mc:Choice>
              <mc:Fallback>
                <p:oleObj name="Equation" r:id="rId2" imgW="2895480" imgH="469800" progId="Equation.DSMT4">
                  <p:embed/>
                  <p:pic>
                    <p:nvPicPr>
                      <p:cNvPr id="9" name="Object 8">
                        <a:extLst>
                          <a:ext uri="{FF2B5EF4-FFF2-40B4-BE49-F238E27FC236}">
                            <a16:creationId xmlns:a16="http://schemas.microsoft.com/office/drawing/2014/main" id="{E8394E5A-64F4-5980-ABFF-384F9E347297}"/>
                          </a:ext>
                        </a:extLst>
                      </p:cNvPr>
                      <p:cNvPicPr/>
                      <p:nvPr/>
                    </p:nvPicPr>
                    <p:blipFill>
                      <a:blip r:embed="rId3"/>
                      <a:stretch>
                        <a:fillRect/>
                      </a:stretch>
                    </p:blipFill>
                    <p:spPr>
                      <a:xfrm>
                        <a:off x="539704" y="1617663"/>
                        <a:ext cx="2105025" cy="341312"/>
                      </a:xfrm>
                      <a:prstGeom prst="rect">
                        <a:avLst/>
                      </a:prstGeom>
                    </p:spPr>
                  </p:pic>
                </p:oleObj>
              </mc:Fallback>
            </mc:AlternateContent>
          </a:graphicData>
        </a:graphic>
      </p:graphicFrame>
    </p:spTree>
    <p:extLst>
      <p:ext uri="{BB962C8B-B14F-4D97-AF65-F5344CB8AC3E}">
        <p14:creationId xmlns:p14="http://schemas.microsoft.com/office/powerpoint/2010/main" val="3026522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16701-3FC2-38AD-A00E-5AF16B7B740C}"/>
              </a:ext>
            </a:extLst>
          </p:cNvPr>
          <p:cNvSpPr>
            <a:spLocks noGrp="1"/>
          </p:cNvSpPr>
          <p:nvPr>
            <p:ph idx="1"/>
          </p:nvPr>
        </p:nvSpPr>
        <p:spPr/>
        <p:txBody>
          <a:bodyPr/>
          <a:lstStyle/>
          <a:p>
            <a:pPr marL="0" indent="0" algn="ctr">
              <a:buNone/>
            </a:pPr>
            <a:r>
              <a:rPr lang="en-GB" sz="1500" b="1" dirty="0"/>
              <a:t>Requirements of Linear Elastic Fracture Mechanics, i.e.</a:t>
            </a:r>
            <a:r>
              <a:rPr lang="en-GB" sz="1500" dirty="0"/>
              <a:t> </a:t>
            </a:r>
            <a:r>
              <a:rPr lang="en-GB" sz="1500" b="1" dirty="0"/>
              <a:t>LEFM</a:t>
            </a:r>
          </a:p>
          <a:p>
            <a:pPr marL="0" indent="0" algn="ctr">
              <a:buNone/>
            </a:pPr>
            <a:r>
              <a:rPr lang="en-GB" dirty="0"/>
              <a:t>(beyond scope but essential to know)</a:t>
            </a:r>
          </a:p>
        </p:txBody>
      </p:sp>
      <p:sp>
        <p:nvSpPr>
          <p:cNvPr id="4" name="Slide Number Placeholder 3">
            <a:extLst>
              <a:ext uri="{FF2B5EF4-FFF2-40B4-BE49-F238E27FC236}">
                <a16:creationId xmlns:a16="http://schemas.microsoft.com/office/drawing/2014/main" id="{EAEC8C23-F184-453E-3380-CF7A66E244CF}"/>
              </a:ext>
            </a:extLst>
          </p:cNvPr>
          <p:cNvSpPr>
            <a:spLocks noGrp="1"/>
          </p:cNvSpPr>
          <p:nvPr>
            <p:ph type="sldNum" sz="quarter" idx="12"/>
          </p:nvPr>
        </p:nvSpPr>
        <p:spPr/>
        <p:txBody>
          <a:bodyPr/>
          <a:lstStyle/>
          <a:p>
            <a:fld id="{6D22F896-40B5-4ADD-8801-0D06FADFA095}" type="slidenum">
              <a:rPr lang="en-US" smtClean="0"/>
              <a:pPr/>
              <a:t>49</a:t>
            </a:fld>
            <a:endParaRPr lang="en-US" dirty="0"/>
          </a:p>
        </p:txBody>
      </p:sp>
    </p:spTree>
    <p:extLst>
      <p:ext uri="{BB962C8B-B14F-4D97-AF65-F5344CB8AC3E}">
        <p14:creationId xmlns:p14="http://schemas.microsoft.com/office/powerpoint/2010/main" val="357085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B1EF-BD4B-21B8-7706-DADC530C5D0E}"/>
              </a:ext>
            </a:extLst>
          </p:cNvPr>
          <p:cNvSpPr>
            <a:spLocks noGrp="1"/>
          </p:cNvSpPr>
          <p:nvPr>
            <p:ph type="title"/>
          </p:nvPr>
        </p:nvSpPr>
        <p:spPr/>
        <p:txBody>
          <a:bodyPr/>
          <a:lstStyle/>
          <a:p>
            <a:r>
              <a:rPr lang="en-GB" dirty="0"/>
              <a:t>Some definitions</a:t>
            </a:r>
          </a:p>
        </p:txBody>
      </p:sp>
      <p:sp>
        <p:nvSpPr>
          <p:cNvPr id="3" name="Content Placeholder 2">
            <a:extLst>
              <a:ext uri="{FF2B5EF4-FFF2-40B4-BE49-F238E27FC236}">
                <a16:creationId xmlns:a16="http://schemas.microsoft.com/office/drawing/2014/main" id="{9D06BD86-A9CF-D901-FBB7-81F2ADBB8519}"/>
              </a:ext>
            </a:extLst>
          </p:cNvPr>
          <p:cNvSpPr>
            <a:spLocks noGrp="1"/>
          </p:cNvSpPr>
          <p:nvPr>
            <p:ph idx="1"/>
          </p:nvPr>
        </p:nvSpPr>
        <p:spPr>
          <a:xfrm>
            <a:off x="323850" y="968374"/>
            <a:ext cx="2057400" cy="2209801"/>
          </a:xfrm>
        </p:spPr>
        <p:txBody>
          <a:bodyPr>
            <a:normAutofit fontScale="77500" lnSpcReduction="20000"/>
          </a:bodyPr>
          <a:lstStyle/>
          <a:p>
            <a:r>
              <a:rPr lang="en-GB" dirty="0"/>
              <a:t>Multiple Site Damage (MSD)</a:t>
            </a:r>
          </a:p>
          <a:p>
            <a:pPr lvl="1"/>
            <a:r>
              <a:rPr lang="en-GB" dirty="0"/>
              <a:t>Simultaneous cracking at multiple locations of a single load path, as a result of similar geometry, stress concentration, and stress level allowing fatigue damage.</a:t>
            </a:r>
          </a:p>
          <a:p>
            <a:r>
              <a:rPr lang="en-GB" dirty="0"/>
              <a:t>Multiple Element Damage (MED)</a:t>
            </a:r>
          </a:p>
          <a:p>
            <a:pPr lvl="1"/>
            <a:r>
              <a:rPr lang="en-GB" dirty="0"/>
              <a:t>Simultaneous cracking at multiple instances of an identical load path.</a:t>
            </a:r>
          </a:p>
          <a:p>
            <a:r>
              <a:rPr lang="en-GB" dirty="0"/>
              <a:t>Widespread Fatigue Damage (WFD)</a:t>
            </a:r>
          </a:p>
          <a:p>
            <a:pPr lvl="1"/>
            <a:r>
              <a:rPr lang="en-GB" dirty="0"/>
              <a:t>Combination of MSD and MED</a:t>
            </a:r>
          </a:p>
          <a:p>
            <a:pPr lvl="1"/>
            <a:endParaRPr lang="en-GB" dirty="0"/>
          </a:p>
        </p:txBody>
      </p:sp>
      <p:sp>
        <p:nvSpPr>
          <p:cNvPr id="4" name="Slide Number Placeholder 3">
            <a:extLst>
              <a:ext uri="{FF2B5EF4-FFF2-40B4-BE49-F238E27FC236}">
                <a16:creationId xmlns:a16="http://schemas.microsoft.com/office/drawing/2014/main" id="{AFD76360-204A-A668-73D1-72D74AA65698}"/>
              </a:ext>
            </a:extLst>
          </p:cNvPr>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6" name="Picture 5">
            <a:extLst>
              <a:ext uri="{FF2B5EF4-FFF2-40B4-BE49-F238E27FC236}">
                <a16:creationId xmlns:a16="http://schemas.microsoft.com/office/drawing/2014/main" id="{647C9E5E-1D8E-4B7D-68C7-C9078862E05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3019" b="-1"/>
          <a:stretch/>
        </p:blipFill>
        <p:spPr>
          <a:xfrm>
            <a:off x="2553297" y="1778927"/>
            <a:ext cx="1656753" cy="1388325"/>
          </a:xfrm>
          <a:prstGeom prst="rect">
            <a:avLst/>
          </a:prstGeom>
        </p:spPr>
      </p:pic>
      <p:pic>
        <p:nvPicPr>
          <p:cNvPr id="5" name="Picture 4">
            <a:extLst>
              <a:ext uri="{FF2B5EF4-FFF2-40B4-BE49-F238E27FC236}">
                <a16:creationId xmlns:a16="http://schemas.microsoft.com/office/drawing/2014/main" id="{8557A667-D2AA-29DB-2914-DF1FA79E0A5C}"/>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553296" y="837675"/>
            <a:ext cx="1656753" cy="990600"/>
          </a:xfrm>
          <a:prstGeom prst="rect">
            <a:avLst/>
          </a:prstGeom>
        </p:spPr>
      </p:pic>
      <p:cxnSp>
        <p:nvCxnSpPr>
          <p:cNvPr id="8" name="Straight Arrow Connector 7">
            <a:extLst>
              <a:ext uri="{FF2B5EF4-FFF2-40B4-BE49-F238E27FC236}">
                <a16:creationId xmlns:a16="http://schemas.microsoft.com/office/drawing/2014/main" id="{665C6A2D-4B0D-43FF-C790-89D1ADD8B384}"/>
              </a:ext>
            </a:extLst>
          </p:cNvPr>
          <p:cNvCxnSpPr/>
          <p:nvPr/>
        </p:nvCxnSpPr>
        <p:spPr>
          <a:xfrm>
            <a:off x="2076450" y="1044575"/>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084236-1D7A-01B7-F5D8-A4DD375DEDE0}"/>
              </a:ext>
            </a:extLst>
          </p:cNvPr>
          <p:cNvCxnSpPr>
            <a:cxnSpLocks/>
          </p:cNvCxnSpPr>
          <p:nvPr/>
        </p:nvCxnSpPr>
        <p:spPr>
          <a:xfrm flipV="1">
            <a:off x="2305050" y="1882774"/>
            <a:ext cx="3810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949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03C0-13BE-F7C5-3C7A-BFD0076B34F1}"/>
              </a:ext>
            </a:extLst>
          </p:cNvPr>
          <p:cNvSpPr>
            <a:spLocks noGrp="1"/>
          </p:cNvSpPr>
          <p:nvPr>
            <p:ph type="title"/>
          </p:nvPr>
        </p:nvSpPr>
        <p:spPr/>
        <p:txBody>
          <a:bodyPr/>
          <a:lstStyle/>
          <a:p>
            <a:r>
              <a:rPr lang="en-GB" dirty="0"/>
              <a:t>Irwin’s model</a:t>
            </a:r>
          </a:p>
        </p:txBody>
      </p:sp>
      <p:sp>
        <p:nvSpPr>
          <p:cNvPr id="3" name="Content Placeholder 2">
            <a:extLst>
              <a:ext uri="{FF2B5EF4-FFF2-40B4-BE49-F238E27FC236}">
                <a16:creationId xmlns:a16="http://schemas.microsoft.com/office/drawing/2014/main" id="{DC25D33F-1280-EF3D-B327-EAC8B883D414}"/>
              </a:ext>
            </a:extLst>
          </p:cNvPr>
          <p:cNvSpPr>
            <a:spLocks noGrp="1"/>
          </p:cNvSpPr>
          <p:nvPr>
            <p:ph idx="1"/>
          </p:nvPr>
        </p:nvSpPr>
        <p:spPr>
          <a:xfrm>
            <a:off x="323850" y="968375"/>
            <a:ext cx="3886200" cy="2026669"/>
          </a:xfrm>
        </p:spPr>
        <p:txBody>
          <a:bodyPr>
            <a:normAutofit/>
          </a:bodyPr>
          <a:lstStyle/>
          <a:p>
            <a:r>
              <a:rPr lang="en-GB" sz="1000" dirty="0"/>
              <a:t>For elastic–plastic materials, plastic yielding will occur at the crack tip to relax singular stresses.</a:t>
            </a:r>
          </a:p>
          <a:p>
            <a:r>
              <a:rPr lang="en-GB" sz="1000" dirty="0"/>
              <a:t>Fracture behaviour is basically governed by the elastic stress field outside the crack-tip plastic zone under small-scale yielding conditions. </a:t>
            </a:r>
          </a:p>
          <a:p>
            <a:r>
              <a:rPr lang="en-GB" sz="1000" dirty="0"/>
              <a:t>The plastic zone at the crack tip may alter the elastic stress field outside it.</a:t>
            </a:r>
          </a:p>
          <a:p>
            <a:r>
              <a:rPr lang="en-GB" sz="1000" dirty="0"/>
              <a:t>To determine the plastic zone at the crack tip, Irwin presented a simple model assuming the material is elastic-perfectly plastic.</a:t>
            </a:r>
          </a:p>
          <a:p>
            <a:r>
              <a:rPr lang="en-GB" sz="1000" dirty="0"/>
              <a:t>Let’s see what Irwin proposed in the subsequent slides.</a:t>
            </a:r>
          </a:p>
          <a:p>
            <a:endParaRPr lang="en-GB" sz="1000" dirty="0"/>
          </a:p>
        </p:txBody>
      </p:sp>
      <p:sp>
        <p:nvSpPr>
          <p:cNvPr id="4" name="Slide Number Placeholder 3">
            <a:extLst>
              <a:ext uri="{FF2B5EF4-FFF2-40B4-BE49-F238E27FC236}">
                <a16:creationId xmlns:a16="http://schemas.microsoft.com/office/drawing/2014/main" id="{7912FAAA-0605-07C3-8592-91E319D05FA9}"/>
              </a:ext>
            </a:extLst>
          </p:cNvPr>
          <p:cNvSpPr>
            <a:spLocks noGrp="1"/>
          </p:cNvSpPr>
          <p:nvPr>
            <p:ph type="sldNum" sz="quarter" idx="12"/>
          </p:nvPr>
        </p:nvSpPr>
        <p:spPr/>
        <p:txBody>
          <a:bodyPr/>
          <a:lstStyle/>
          <a:p>
            <a:fld id="{6D22F896-40B5-4ADD-8801-0D06FADFA095}" type="slidenum">
              <a:rPr lang="en-US" smtClean="0"/>
              <a:pPr/>
              <a:t>50</a:t>
            </a:fld>
            <a:endParaRPr lang="en-US" dirty="0"/>
          </a:p>
        </p:txBody>
      </p:sp>
    </p:spTree>
    <p:extLst>
      <p:ext uri="{BB962C8B-B14F-4D97-AF65-F5344CB8AC3E}">
        <p14:creationId xmlns:p14="http://schemas.microsoft.com/office/powerpoint/2010/main" val="193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9A92-1839-FBE0-FEC5-A6EDFADA9B1F}"/>
              </a:ext>
            </a:extLst>
          </p:cNvPr>
          <p:cNvSpPr>
            <a:spLocks noGrp="1"/>
          </p:cNvSpPr>
          <p:nvPr>
            <p:ph type="title"/>
          </p:nvPr>
        </p:nvSpPr>
        <p:spPr/>
        <p:txBody>
          <a:bodyPr/>
          <a:lstStyle/>
          <a:p>
            <a:r>
              <a:rPr lang="en-GB" dirty="0"/>
              <a:t>Irwin’s model</a:t>
            </a:r>
          </a:p>
        </p:txBody>
      </p:sp>
      <p:sp>
        <p:nvSpPr>
          <p:cNvPr id="4" name="Slide Number Placeholder 3">
            <a:extLst>
              <a:ext uri="{FF2B5EF4-FFF2-40B4-BE49-F238E27FC236}">
                <a16:creationId xmlns:a16="http://schemas.microsoft.com/office/drawing/2014/main" id="{4E6B1D23-F94B-0D90-7C08-6ADB9A364609}"/>
              </a:ext>
            </a:extLst>
          </p:cNvPr>
          <p:cNvSpPr>
            <a:spLocks noGrp="1"/>
          </p:cNvSpPr>
          <p:nvPr>
            <p:ph type="sldNum" sz="quarter" idx="12"/>
          </p:nvPr>
        </p:nvSpPr>
        <p:spPr/>
        <p:txBody>
          <a:bodyPr/>
          <a:lstStyle/>
          <a:p>
            <a:fld id="{6D22F896-40B5-4ADD-8801-0D06FADFA095}" type="slidenum">
              <a:rPr lang="en-US" smtClean="0"/>
              <a:pPr/>
              <a:t>51</a:t>
            </a:fld>
            <a:endParaRPr lang="en-US" dirty="0"/>
          </a:p>
        </p:txBody>
      </p:sp>
      <p:pic>
        <p:nvPicPr>
          <p:cNvPr id="5" name="Picture 4">
            <a:extLst>
              <a:ext uri="{FF2B5EF4-FFF2-40B4-BE49-F238E27FC236}">
                <a16:creationId xmlns:a16="http://schemas.microsoft.com/office/drawing/2014/main" id="{4C6FC6F4-D0D2-E1E9-3495-3D2087F1BFAB}"/>
              </a:ext>
            </a:extLst>
          </p:cNvPr>
          <p:cNvPicPr>
            <a:picLocks noChangeAspect="1"/>
          </p:cNvPicPr>
          <p:nvPr/>
        </p:nvPicPr>
        <p:blipFill>
          <a:blip r:embed="rId2"/>
          <a:stretch>
            <a:fillRect/>
          </a:stretch>
        </p:blipFill>
        <p:spPr>
          <a:xfrm>
            <a:off x="400050" y="963623"/>
            <a:ext cx="1524000" cy="1480794"/>
          </a:xfrm>
          <a:prstGeom prst="rect">
            <a:avLst/>
          </a:prstGeom>
        </p:spPr>
      </p:pic>
      <p:sp>
        <p:nvSpPr>
          <p:cNvPr id="7" name="TextBox 6">
            <a:extLst>
              <a:ext uri="{FF2B5EF4-FFF2-40B4-BE49-F238E27FC236}">
                <a16:creationId xmlns:a16="http://schemas.microsoft.com/office/drawing/2014/main" id="{99AC2989-191B-04F8-D5EC-3751DAC4AB70}"/>
              </a:ext>
            </a:extLst>
          </p:cNvPr>
          <p:cNvSpPr txBox="1"/>
          <p:nvPr/>
        </p:nvSpPr>
        <p:spPr>
          <a:xfrm>
            <a:off x="400050" y="2458288"/>
            <a:ext cx="1562038" cy="553998"/>
          </a:xfrm>
          <a:prstGeom prst="rect">
            <a:avLst/>
          </a:prstGeom>
          <a:noFill/>
        </p:spPr>
        <p:txBody>
          <a:bodyPr wrap="square">
            <a:spAutoFit/>
          </a:bodyPr>
          <a:lstStyle/>
          <a:p>
            <a:pPr algn="just"/>
            <a:r>
              <a:rPr lang="en-GB" sz="600" dirty="0">
                <a:solidFill>
                  <a:srgbClr val="000000"/>
                </a:solidFill>
                <a:latin typeface="Arial" panose="020B0604020202020204" pitchFamily="34" charset="0"/>
                <a:cs typeface="Arial" panose="020B0604020202020204" pitchFamily="34" charset="0"/>
              </a:rPr>
              <a:t>For linear isotropic elastic material, e</a:t>
            </a:r>
            <a:r>
              <a:rPr lang="en-GB" sz="600" b="0" i="0" u="none" strike="noStrike" baseline="0" dirty="0">
                <a:solidFill>
                  <a:srgbClr val="000000"/>
                </a:solidFill>
                <a:latin typeface="Arial" panose="020B0604020202020204" pitchFamily="34" charset="0"/>
                <a:cs typeface="Arial" panose="020B0604020202020204" pitchFamily="34" charset="0"/>
              </a:rPr>
              <a:t>lastic stress field ahead of a sharp crack is as above. But the question arises as how stress exceeds the yield strength?</a:t>
            </a:r>
          </a:p>
        </p:txBody>
      </p:sp>
      <p:pic>
        <p:nvPicPr>
          <p:cNvPr id="8" name="Picture 7">
            <a:extLst>
              <a:ext uri="{FF2B5EF4-FFF2-40B4-BE49-F238E27FC236}">
                <a16:creationId xmlns:a16="http://schemas.microsoft.com/office/drawing/2014/main" id="{E5935ED9-F630-7156-F1C8-573CB6B718DA}"/>
              </a:ext>
            </a:extLst>
          </p:cNvPr>
          <p:cNvPicPr>
            <a:picLocks noChangeAspect="1"/>
          </p:cNvPicPr>
          <p:nvPr/>
        </p:nvPicPr>
        <p:blipFill>
          <a:blip r:embed="rId3"/>
          <a:stretch>
            <a:fillRect/>
          </a:stretch>
        </p:blipFill>
        <p:spPr>
          <a:xfrm>
            <a:off x="2113510" y="947576"/>
            <a:ext cx="2096540" cy="1496841"/>
          </a:xfrm>
          <a:prstGeom prst="rect">
            <a:avLst/>
          </a:prstGeom>
        </p:spPr>
      </p:pic>
      <p:graphicFrame>
        <p:nvGraphicFramePr>
          <p:cNvPr id="9" name="Object 8">
            <a:extLst>
              <a:ext uri="{FF2B5EF4-FFF2-40B4-BE49-F238E27FC236}">
                <a16:creationId xmlns:a16="http://schemas.microsoft.com/office/drawing/2014/main" id="{396BDA13-F36A-068C-64F5-21B489F9C7BB}"/>
              </a:ext>
            </a:extLst>
          </p:cNvPr>
          <p:cNvGraphicFramePr>
            <a:graphicFrameLocks noChangeAspect="1"/>
          </p:cNvGraphicFramePr>
          <p:nvPr>
            <p:extLst>
              <p:ext uri="{D42A27DB-BD31-4B8C-83A1-F6EECF244321}">
                <p14:modId xmlns:p14="http://schemas.microsoft.com/office/powerpoint/2010/main" val="3640729340"/>
              </p:ext>
            </p:extLst>
          </p:nvPr>
        </p:nvGraphicFramePr>
        <p:xfrm>
          <a:off x="1238250" y="1401416"/>
          <a:ext cx="361200" cy="154800"/>
        </p:xfrm>
        <a:graphic>
          <a:graphicData uri="http://schemas.openxmlformats.org/presentationml/2006/ole">
            <mc:AlternateContent xmlns:mc="http://schemas.openxmlformats.org/markup-compatibility/2006">
              <mc:Choice xmlns:v="urn:schemas-microsoft-com:vml" Requires="v">
                <p:oleObj name="Equation" r:id="rId4" imgW="977760" imgH="419040" progId="Equation.DSMT4">
                  <p:embed/>
                </p:oleObj>
              </mc:Choice>
              <mc:Fallback>
                <p:oleObj name="Equation" r:id="rId4" imgW="977760" imgH="419040" progId="Equation.DSMT4">
                  <p:embed/>
                  <p:pic>
                    <p:nvPicPr>
                      <p:cNvPr id="0" name=""/>
                      <p:cNvPicPr/>
                      <p:nvPr/>
                    </p:nvPicPr>
                    <p:blipFill>
                      <a:blip r:embed="rId5"/>
                      <a:stretch>
                        <a:fillRect/>
                      </a:stretch>
                    </p:blipFill>
                    <p:spPr>
                      <a:xfrm>
                        <a:off x="1238250" y="1401416"/>
                        <a:ext cx="361200" cy="154800"/>
                      </a:xfrm>
                      <a:prstGeom prst="rect">
                        <a:avLst/>
                      </a:prstGeom>
                      <a:solidFill>
                        <a:schemeClr val="bg1"/>
                      </a:solidFill>
                    </p:spPr>
                  </p:pic>
                </p:oleObj>
              </mc:Fallback>
            </mc:AlternateContent>
          </a:graphicData>
        </a:graphic>
      </p:graphicFrame>
      <p:sp>
        <p:nvSpPr>
          <p:cNvPr id="11" name="Speech Bubble: Rectangle 10">
            <a:extLst>
              <a:ext uri="{FF2B5EF4-FFF2-40B4-BE49-F238E27FC236}">
                <a16:creationId xmlns:a16="http://schemas.microsoft.com/office/drawing/2014/main" id="{C1B6FD64-E809-745F-6658-8B95DBF7A689}"/>
              </a:ext>
            </a:extLst>
          </p:cNvPr>
          <p:cNvSpPr/>
          <p:nvPr/>
        </p:nvSpPr>
        <p:spPr>
          <a:xfrm>
            <a:off x="2990850" y="1002624"/>
            <a:ext cx="762000" cy="304800"/>
          </a:xfrm>
          <a:prstGeom prst="wedgeRectCallout">
            <a:avLst>
              <a:gd name="adj1" fmla="val -112418"/>
              <a:gd name="adj2" fmla="val 11353"/>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i="1" dirty="0">
                <a:solidFill>
                  <a:schemeClr val="tx1"/>
                </a:solidFill>
                <a:latin typeface="Times New Roman" panose="02020603050405020304" pitchFamily="18" charset="0"/>
                <a:cs typeface="Times New Roman" panose="02020603050405020304" pitchFamily="18" charset="0"/>
              </a:rPr>
              <a:t>Isotropic elastic material stress distribution</a:t>
            </a:r>
          </a:p>
        </p:txBody>
      </p:sp>
      <p:sp>
        <p:nvSpPr>
          <p:cNvPr id="13" name="TextBox 12">
            <a:extLst>
              <a:ext uri="{FF2B5EF4-FFF2-40B4-BE49-F238E27FC236}">
                <a16:creationId xmlns:a16="http://schemas.microsoft.com/office/drawing/2014/main" id="{58171436-8119-249C-8A6E-AFB1061BCC46}"/>
              </a:ext>
            </a:extLst>
          </p:cNvPr>
          <p:cNvSpPr txBox="1"/>
          <p:nvPr/>
        </p:nvSpPr>
        <p:spPr>
          <a:xfrm>
            <a:off x="2113510" y="2458288"/>
            <a:ext cx="2096540" cy="553998"/>
          </a:xfrm>
          <a:prstGeom prst="rect">
            <a:avLst/>
          </a:prstGeom>
          <a:noFill/>
        </p:spPr>
        <p:txBody>
          <a:bodyPr wrap="square">
            <a:spAutoFit/>
          </a:bodyPr>
          <a:lstStyle/>
          <a:p>
            <a:pPr algn="just"/>
            <a:r>
              <a:rPr lang="en-GB" sz="600" dirty="0">
                <a:solidFill>
                  <a:srgbClr val="000000"/>
                </a:solidFill>
                <a:latin typeface="Arial" panose="020B0604020202020204" pitchFamily="34" charset="0"/>
                <a:cs typeface="Arial" panose="020B0604020202020204" pitchFamily="34" charset="0"/>
              </a:rPr>
              <a:t>For elastic-plastic materials, the area near the crack tip yields and plastic zone is formed after which the load must re-distribute. The red line becomes the stress distribution in front of the crack tip for elastic perfectly plastic material.</a:t>
            </a:r>
            <a:endParaRPr lang="en-GB" sz="600" dirty="0">
              <a:latin typeface="Arial" panose="020B0604020202020204" pitchFamily="34" charset="0"/>
              <a:cs typeface="Arial" panose="020B0604020202020204" pitchFamily="34" charset="0"/>
            </a:endParaRPr>
          </a:p>
        </p:txBody>
      </p:sp>
      <p:sp>
        <p:nvSpPr>
          <p:cNvPr id="14" name="Speech Bubble: Rectangle 13">
            <a:extLst>
              <a:ext uri="{FF2B5EF4-FFF2-40B4-BE49-F238E27FC236}">
                <a16:creationId xmlns:a16="http://schemas.microsoft.com/office/drawing/2014/main" id="{2CF012CB-E945-C2FA-8760-04C3A060E86B}"/>
              </a:ext>
            </a:extLst>
          </p:cNvPr>
          <p:cNvSpPr/>
          <p:nvPr/>
        </p:nvSpPr>
        <p:spPr>
          <a:xfrm>
            <a:off x="3295650" y="1371248"/>
            <a:ext cx="838200" cy="304800"/>
          </a:xfrm>
          <a:prstGeom prst="wedgeRectCallout">
            <a:avLst>
              <a:gd name="adj1" fmla="val -102332"/>
              <a:gd name="adj2" fmla="val 83156"/>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i="1" dirty="0">
                <a:solidFill>
                  <a:schemeClr val="tx1"/>
                </a:solidFill>
                <a:latin typeface="Times New Roman" panose="02020603050405020304" pitchFamily="18" charset="0"/>
                <a:cs typeface="Times New Roman" panose="02020603050405020304" pitchFamily="18" charset="0"/>
              </a:rPr>
              <a:t>New stress distribution based on Irwin’s proposal</a:t>
            </a:r>
          </a:p>
        </p:txBody>
      </p:sp>
      <p:graphicFrame>
        <p:nvGraphicFramePr>
          <p:cNvPr id="15" name="Object 14">
            <a:extLst>
              <a:ext uri="{FF2B5EF4-FFF2-40B4-BE49-F238E27FC236}">
                <a16:creationId xmlns:a16="http://schemas.microsoft.com/office/drawing/2014/main" id="{620CCF9D-C514-37EF-616A-EC0751930EB7}"/>
              </a:ext>
            </a:extLst>
          </p:cNvPr>
          <p:cNvGraphicFramePr>
            <a:graphicFrameLocks noChangeAspect="1"/>
          </p:cNvGraphicFramePr>
          <p:nvPr>
            <p:extLst>
              <p:ext uri="{D42A27DB-BD31-4B8C-83A1-F6EECF244321}">
                <p14:modId xmlns:p14="http://schemas.microsoft.com/office/powerpoint/2010/main" val="3406822136"/>
              </p:ext>
            </p:extLst>
          </p:nvPr>
        </p:nvGraphicFramePr>
        <p:xfrm>
          <a:off x="2228850" y="1433975"/>
          <a:ext cx="120000" cy="144000"/>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2228850" y="1433975"/>
                        <a:ext cx="120000" cy="144000"/>
                      </a:xfrm>
                      <a:prstGeom prst="rect">
                        <a:avLst/>
                      </a:prstGeom>
                      <a:solidFill>
                        <a:schemeClr val="bg1"/>
                      </a:solidFill>
                    </p:spPr>
                  </p:pic>
                </p:oleObj>
              </mc:Fallback>
            </mc:AlternateContent>
          </a:graphicData>
        </a:graphic>
      </p:graphicFrame>
      <p:sp>
        <p:nvSpPr>
          <p:cNvPr id="16" name="Speech Bubble: Rectangle 15">
            <a:extLst>
              <a:ext uri="{FF2B5EF4-FFF2-40B4-BE49-F238E27FC236}">
                <a16:creationId xmlns:a16="http://schemas.microsoft.com/office/drawing/2014/main" id="{9B09C318-6C09-3B8C-D352-90B0A0135DC2}"/>
              </a:ext>
            </a:extLst>
          </p:cNvPr>
          <p:cNvSpPr/>
          <p:nvPr/>
        </p:nvSpPr>
        <p:spPr>
          <a:xfrm>
            <a:off x="1390650" y="851977"/>
            <a:ext cx="860787" cy="212666"/>
          </a:xfrm>
          <a:prstGeom prst="wedgeRectCallout">
            <a:avLst>
              <a:gd name="adj1" fmla="val 53358"/>
              <a:gd name="adj2" fmla="val 250146"/>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i="1" dirty="0">
                <a:solidFill>
                  <a:schemeClr val="tx1"/>
                </a:solidFill>
                <a:latin typeface="Times New Roman" panose="02020603050405020304" pitchFamily="18" charset="0"/>
                <a:cs typeface="Times New Roman" panose="02020603050405020304" pitchFamily="18" charset="0"/>
              </a:rPr>
              <a:t>Tensile yield strength of material</a:t>
            </a:r>
          </a:p>
        </p:txBody>
      </p:sp>
      <p:graphicFrame>
        <p:nvGraphicFramePr>
          <p:cNvPr id="18" name="Object 17">
            <a:extLst>
              <a:ext uri="{FF2B5EF4-FFF2-40B4-BE49-F238E27FC236}">
                <a16:creationId xmlns:a16="http://schemas.microsoft.com/office/drawing/2014/main" id="{A84D095B-2CE6-16DC-8DD4-FA4C3D4729B4}"/>
              </a:ext>
            </a:extLst>
          </p:cNvPr>
          <p:cNvGraphicFramePr>
            <a:graphicFrameLocks noChangeAspect="1"/>
          </p:cNvGraphicFramePr>
          <p:nvPr>
            <p:extLst>
              <p:ext uri="{D42A27DB-BD31-4B8C-83A1-F6EECF244321}">
                <p14:modId xmlns:p14="http://schemas.microsoft.com/office/powerpoint/2010/main" val="2849230212"/>
              </p:ext>
            </p:extLst>
          </p:nvPr>
        </p:nvGraphicFramePr>
        <p:xfrm>
          <a:off x="3581775" y="1769224"/>
          <a:ext cx="609600" cy="304800"/>
        </p:xfrm>
        <a:graphic>
          <a:graphicData uri="http://schemas.openxmlformats.org/presentationml/2006/ole">
            <mc:AlternateContent xmlns:mc="http://schemas.openxmlformats.org/markup-compatibility/2006">
              <mc:Choice xmlns:v="urn:schemas-microsoft-com:vml" Requires="v">
                <p:oleObj name="Equation" r:id="rId8" imgW="1015920" imgH="507960" progId="Equation.DSMT4">
                  <p:embed/>
                </p:oleObj>
              </mc:Choice>
              <mc:Fallback>
                <p:oleObj name="Equation" r:id="rId8" imgW="1015920" imgH="507960" progId="Equation.DSMT4">
                  <p:embed/>
                  <p:pic>
                    <p:nvPicPr>
                      <p:cNvPr id="0" name=""/>
                      <p:cNvPicPr/>
                      <p:nvPr/>
                    </p:nvPicPr>
                    <p:blipFill>
                      <a:blip r:embed="rId9"/>
                      <a:stretch>
                        <a:fillRect/>
                      </a:stretch>
                    </p:blipFill>
                    <p:spPr>
                      <a:xfrm>
                        <a:off x="3581775" y="1769224"/>
                        <a:ext cx="609600" cy="304800"/>
                      </a:xfrm>
                      <a:prstGeom prst="rect">
                        <a:avLst/>
                      </a:prstGeom>
                      <a:solidFill>
                        <a:srgbClr val="FFFF00"/>
                      </a:solidFill>
                    </p:spPr>
                  </p:pic>
                </p:oleObj>
              </mc:Fallback>
            </mc:AlternateContent>
          </a:graphicData>
        </a:graphic>
      </p:graphicFrame>
      <p:graphicFrame>
        <p:nvGraphicFramePr>
          <p:cNvPr id="19" name="Object 18">
            <a:extLst>
              <a:ext uri="{FF2B5EF4-FFF2-40B4-BE49-F238E27FC236}">
                <a16:creationId xmlns:a16="http://schemas.microsoft.com/office/drawing/2014/main" id="{6FCBAFFB-420E-535C-F61E-51605583F0E8}"/>
              </a:ext>
            </a:extLst>
          </p:cNvPr>
          <p:cNvGraphicFramePr>
            <a:graphicFrameLocks noChangeAspect="1"/>
          </p:cNvGraphicFramePr>
          <p:nvPr>
            <p:extLst>
              <p:ext uri="{D42A27DB-BD31-4B8C-83A1-F6EECF244321}">
                <p14:modId xmlns:p14="http://schemas.microsoft.com/office/powerpoint/2010/main" val="2106042385"/>
              </p:ext>
            </p:extLst>
          </p:nvPr>
        </p:nvGraphicFramePr>
        <p:xfrm>
          <a:off x="913650" y="1363100"/>
          <a:ext cx="119063" cy="142875"/>
        </p:xfrm>
        <a:graphic>
          <a:graphicData uri="http://schemas.openxmlformats.org/presentationml/2006/ole">
            <mc:AlternateContent xmlns:mc="http://schemas.openxmlformats.org/markup-compatibility/2006">
              <mc:Choice xmlns:v="urn:schemas-microsoft-com:vml" Requires="v">
                <p:oleObj name="Equation" r:id="rId10" imgW="119105" imgH="143485" progId="Equation.DSMT4">
                  <p:embed/>
                </p:oleObj>
              </mc:Choice>
              <mc:Fallback>
                <p:oleObj name="Equation" r:id="rId10" imgW="119105" imgH="143485" progId="Equation.DSMT4">
                  <p:embed/>
                  <p:pic>
                    <p:nvPicPr>
                      <p:cNvPr id="0" name=""/>
                      <p:cNvPicPr/>
                      <p:nvPr/>
                    </p:nvPicPr>
                    <p:blipFill>
                      <a:blip r:embed="rId11"/>
                      <a:stretch>
                        <a:fillRect/>
                      </a:stretch>
                    </p:blipFill>
                    <p:spPr>
                      <a:xfrm>
                        <a:off x="913650" y="1363100"/>
                        <a:ext cx="119063" cy="14287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BC1D2EEB-9C2C-D7E6-53F6-A8B64899D318}"/>
              </a:ext>
            </a:extLst>
          </p:cNvPr>
          <p:cNvGraphicFramePr>
            <a:graphicFrameLocks noChangeAspect="1"/>
          </p:cNvGraphicFramePr>
          <p:nvPr>
            <p:extLst>
              <p:ext uri="{D42A27DB-BD31-4B8C-83A1-F6EECF244321}">
                <p14:modId xmlns:p14="http://schemas.microsoft.com/office/powerpoint/2010/main" val="3351490127"/>
              </p:ext>
            </p:extLst>
          </p:nvPr>
        </p:nvGraphicFramePr>
        <p:xfrm>
          <a:off x="2815790" y="2187575"/>
          <a:ext cx="428400" cy="126000"/>
        </p:xfrm>
        <a:graphic>
          <a:graphicData uri="http://schemas.openxmlformats.org/presentationml/2006/ole">
            <mc:AlternateContent xmlns:mc="http://schemas.openxmlformats.org/markup-compatibility/2006">
              <mc:Choice xmlns:v="urn:schemas-microsoft-com:vml" Requires="v">
                <p:oleObj name="Equation" r:id="rId12" imgW="863280" imgH="253800" progId="Equation.DSMT4">
                  <p:embed/>
                </p:oleObj>
              </mc:Choice>
              <mc:Fallback>
                <p:oleObj name="Equation" r:id="rId12" imgW="863280" imgH="253800" progId="Equation.DSMT4">
                  <p:embed/>
                  <p:pic>
                    <p:nvPicPr>
                      <p:cNvPr id="0" name=""/>
                      <p:cNvPicPr/>
                      <p:nvPr/>
                    </p:nvPicPr>
                    <p:blipFill>
                      <a:blip r:embed="rId13"/>
                      <a:stretch>
                        <a:fillRect/>
                      </a:stretch>
                    </p:blipFill>
                    <p:spPr>
                      <a:xfrm>
                        <a:off x="2815790" y="2187575"/>
                        <a:ext cx="428400" cy="126000"/>
                      </a:xfrm>
                      <a:prstGeom prst="rect">
                        <a:avLst/>
                      </a:prstGeom>
                      <a:solidFill>
                        <a:srgbClr val="FFFF00"/>
                      </a:solidFill>
                    </p:spPr>
                  </p:pic>
                </p:oleObj>
              </mc:Fallback>
            </mc:AlternateContent>
          </a:graphicData>
        </a:graphic>
      </p:graphicFrame>
      <p:sp>
        <p:nvSpPr>
          <p:cNvPr id="3" name="Oval 2">
            <a:extLst>
              <a:ext uri="{FF2B5EF4-FFF2-40B4-BE49-F238E27FC236}">
                <a16:creationId xmlns:a16="http://schemas.microsoft.com/office/drawing/2014/main" id="{43FB19FC-9284-0A54-5F21-9F3F33B9E995}"/>
              </a:ext>
            </a:extLst>
          </p:cNvPr>
          <p:cNvSpPr/>
          <p:nvPr/>
        </p:nvSpPr>
        <p:spPr>
          <a:xfrm>
            <a:off x="2375254" y="2139999"/>
            <a:ext cx="381000" cy="381000"/>
          </a:xfrm>
          <a:prstGeom prst="ellipse">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2EB0AEF-0D5B-FF27-DA4F-7558B993587B}"/>
              </a:ext>
            </a:extLst>
          </p:cNvPr>
          <p:cNvSpPr/>
          <p:nvPr/>
        </p:nvSpPr>
        <p:spPr>
          <a:xfrm>
            <a:off x="2380948" y="2245344"/>
            <a:ext cx="180000" cy="18000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peech Bubble: Rectangle 21">
            <a:extLst>
              <a:ext uri="{FF2B5EF4-FFF2-40B4-BE49-F238E27FC236}">
                <a16:creationId xmlns:a16="http://schemas.microsoft.com/office/drawing/2014/main" id="{6D0179F6-67FD-A5A3-7148-E0E7E255E5C6}"/>
              </a:ext>
            </a:extLst>
          </p:cNvPr>
          <p:cNvSpPr/>
          <p:nvPr/>
        </p:nvSpPr>
        <p:spPr>
          <a:xfrm>
            <a:off x="3250186" y="2294065"/>
            <a:ext cx="577439" cy="189316"/>
          </a:xfrm>
          <a:prstGeom prst="wedgeRectCallout">
            <a:avLst>
              <a:gd name="adj1" fmla="val -142310"/>
              <a:gd name="adj2" fmla="val 13477"/>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i="1" dirty="0">
                <a:solidFill>
                  <a:schemeClr val="tx1"/>
                </a:solidFill>
                <a:latin typeface="Times New Roman" panose="02020603050405020304" pitchFamily="18" charset="0"/>
                <a:cs typeface="Times New Roman" panose="02020603050405020304" pitchFamily="18" charset="0"/>
              </a:rPr>
              <a:t>Plastic zone</a:t>
            </a:r>
          </a:p>
        </p:txBody>
      </p:sp>
    </p:spTree>
    <p:extLst>
      <p:ext uri="{BB962C8B-B14F-4D97-AF65-F5344CB8AC3E}">
        <p14:creationId xmlns:p14="http://schemas.microsoft.com/office/powerpoint/2010/main" val="4147393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20F9-1374-AF23-E783-784193FDCD51}"/>
              </a:ext>
            </a:extLst>
          </p:cNvPr>
          <p:cNvSpPr>
            <a:spLocks noGrp="1"/>
          </p:cNvSpPr>
          <p:nvPr>
            <p:ph type="title"/>
          </p:nvPr>
        </p:nvSpPr>
        <p:spPr/>
        <p:txBody>
          <a:bodyPr/>
          <a:lstStyle/>
          <a:p>
            <a:r>
              <a:rPr lang="en-GB" dirty="0"/>
              <a:t>What is the point?</a:t>
            </a:r>
          </a:p>
        </p:txBody>
      </p:sp>
      <p:sp>
        <p:nvSpPr>
          <p:cNvPr id="3" name="Content Placeholder 2">
            <a:extLst>
              <a:ext uri="{FF2B5EF4-FFF2-40B4-BE49-F238E27FC236}">
                <a16:creationId xmlns:a16="http://schemas.microsoft.com/office/drawing/2014/main" id="{7D4D3BE7-3A25-26E9-5557-F2541C4884B8}"/>
              </a:ext>
            </a:extLst>
          </p:cNvPr>
          <p:cNvSpPr>
            <a:spLocks noGrp="1"/>
          </p:cNvSpPr>
          <p:nvPr>
            <p:ph idx="1"/>
          </p:nvPr>
        </p:nvSpPr>
        <p:spPr/>
        <p:txBody>
          <a:bodyPr>
            <a:normAutofit fontScale="77500" lnSpcReduction="20000"/>
          </a:bodyPr>
          <a:lstStyle/>
          <a:p>
            <a:r>
              <a:rPr lang="en-GB" dirty="0"/>
              <a:t>Given the limitation of assumption for linear elastic isotropic material, Irwin proposed his model.</a:t>
            </a:r>
          </a:p>
          <a:p>
            <a:r>
              <a:rPr lang="en-GB" dirty="0"/>
              <a:t>This means that instead of considering the crack length </a:t>
            </a:r>
            <a:r>
              <a:rPr lang="en-GB" i="1" dirty="0"/>
              <a:t>a</a:t>
            </a:r>
            <a:r>
              <a:rPr lang="en-GB" dirty="0"/>
              <a:t>, we use crack length of (</a:t>
            </a:r>
            <a:r>
              <a:rPr lang="en-GB" i="1" dirty="0" err="1">
                <a:latin typeface="Times New Roman" panose="02020603050405020304" pitchFamily="18" charset="0"/>
                <a:cs typeface="Times New Roman" panose="02020603050405020304" pitchFamily="18" charset="0"/>
              </a:rPr>
              <a:t>a</a:t>
            </a:r>
            <a:r>
              <a:rPr lang="en-GB" i="1" baseline="-25000" dirty="0" err="1">
                <a:latin typeface="Times New Roman" panose="02020603050405020304" pitchFamily="18" charset="0"/>
                <a:cs typeface="Times New Roman" panose="02020603050405020304" pitchFamily="18" charset="0"/>
              </a:rPr>
              <a:t>eff</a:t>
            </a:r>
            <a:r>
              <a:rPr lang="en-GB" i="1" baseline="-2500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a + </a:t>
            </a:r>
            <a:r>
              <a:rPr lang="en-GB" i="1" dirty="0" err="1">
                <a:latin typeface="Times New Roman" panose="02020603050405020304" pitchFamily="18" charset="0"/>
                <a:cs typeface="Times New Roman" panose="02020603050405020304" pitchFamily="18" charset="0"/>
              </a:rPr>
              <a:t>r</a:t>
            </a:r>
            <a:r>
              <a:rPr lang="en-GB" i="1" baseline="-25000" dirty="0" err="1">
                <a:latin typeface="Times New Roman" panose="02020603050405020304" pitchFamily="18" charset="0"/>
                <a:cs typeface="Times New Roman" panose="02020603050405020304" pitchFamily="18" charset="0"/>
              </a:rPr>
              <a:t>y</a:t>
            </a:r>
            <a:r>
              <a:rPr lang="en-GB" i="1" baseline="30000" dirty="0" err="1">
                <a:latin typeface="Times New Roman" panose="02020603050405020304" pitchFamily="18" charset="0"/>
                <a:cs typeface="Times New Roman" panose="02020603050405020304" pitchFamily="18" charset="0"/>
              </a:rPr>
              <a:t>elastic</a:t>
            </a:r>
            <a:r>
              <a:rPr lang="en-GB" i="1" dirty="0"/>
              <a:t>)</a:t>
            </a:r>
            <a:r>
              <a:rPr lang="en-GB" dirty="0"/>
              <a:t> regarded as </a:t>
            </a:r>
            <a:r>
              <a:rPr lang="en-GB" i="1" dirty="0">
                <a:latin typeface="Times New Roman" panose="02020603050405020304" pitchFamily="18" charset="0"/>
                <a:cs typeface="Times New Roman" panose="02020603050405020304" pitchFamily="18" charset="0"/>
              </a:rPr>
              <a:t>effective crack length</a:t>
            </a:r>
            <a:r>
              <a:rPr lang="en-GB" dirty="0"/>
              <a:t>.</a:t>
            </a:r>
          </a:p>
          <a:p>
            <a:r>
              <a:rPr lang="en-GB" dirty="0"/>
              <a:t>In other words, new crack length is extended to the centre of a circular plastic zone (blue circle of previous slide) and the stress distribution is shifted </a:t>
            </a:r>
            <a:r>
              <a:rPr lang="en-GB" i="1" dirty="0" err="1">
                <a:latin typeface="Times New Roman" panose="02020603050405020304" pitchFamily="18" charset="0"/>
                <a:cs typeface="Times New Roman" panose="02020603050405020304" pitchFamily="18" charset="0"/>
              </a:rPr>
              <a:t>r</a:t>
            </a:r>
            <a:r>
              <a:rPr lang="en-GB" i="1" baseline="-25000" dirty="0" err="1">
                <a:latin typeface="Times New Roman" panose="02020603050405020304" pitchFamily="18" charset="0"/>
                <a:cs typeface="Times New Roman" panose="02020603050405020304" pitchFamily="18" charset="0"/>
              </a:rPr>
              <a:t>y</a:t>
            </a:r>
            <a:r>
              <a:rPr lang="en-GB" i="1" baseline="30000" dirty="0" err="1">
                <a:latin typeface="Times New Roman" panose="02020603050405020304" pitchFamily="18" charset="0"/>
                <a:cs typeface="Times New Roman" panose="02020603050405020304" pitchFamily="18" charset="0"/>
              </a:rPr>
              <a:t>elastic</a:t>
            </a:r>
            <a:r>
              <a:rPr lang="en-GB" i="1" baseline="30000" dirty="0"/>
              <a:t> </a:t>
            </a:r>
            <a:r>
              <a:rPr lang="en-GB" dirty="0"/>
              <a:t>distance with respect to the elastic case. </a:t>
            </a:r>
          </a:p>
          <a:p>
            <a:r>
              <a:rPr lang="en-GB" dirty="0"/>
              <a:t>Based on Irwin, this should be the basis for calculation of SIF.</a:t>
            </a:r>
          </a:p>
          <a:p>
            <a:endParaRPr lang="en-GB" dirty="0"/>
          </a:p>
          <a:p>
            <a:r>
              <a:rPr lang="en-GB" dirty="0"/>
              <a:t>SIF calculated this way is always greater than SIF calculated by using </a:t>
            </a:r>
            <a:r>
              <a:rPr lang="en-GB" i="1" dirty="0"/>
              <a:t>a</a:t>
            </a:r>
            <a:r>
              <a:rPr lang="en-GB" dirty="0"/>
              <a:t> only as of previous slides.</a:t>
            </a:r>
          </a:p>
          <a:p>
            <a:endParaRPr lang="en-GB" dirty="0"/>
          </a:p>
        </p:txBody>
      </p:sp>
      <p:sp>
        <p:nvSpPr>
          <p:cNvPr id="4" name="Slide Number Placeholder 3">
            <a:extLst>
              <a:ext uri="{FF2B5EF4-FFF2-40B4-BE49-F238E27FC236}">
                <a16:creationId xmlns:a16="http://schemas.microsoft.com/office/drawing/2014/main" id="{48E324B7-72C6-F9B1-0138-9B664A27B995}"/>
              </a:ext>
            </a:extLst>
          </p:cNvPr>
          <p:cNvSpPr>
            <a:spLocks noGrp="1"/>
          </p:cNvSpPr>
          <p:nvPr>
            <p:ph type="sldNum" sz="quarter" idx="12"/>
          </p:nvPr>
        </p:nvSpPr>
        <p:spPr/>
        <p:txBody>
          <a:bodyPr/>
          <a:lstStyle/>
          <a:p>
            <a:fld id="{6D22F896-40B5-4ADD-8801-0D06FADFA095}" type="slidenum">
              <a:rPr lang="en-US" smtClean="0"/>
              <a:pPr/>
              <a:t>52</a:t>
            </a:fld>
            <a:endParaRPr lang="en-US" dirty="0"/>
          </a:p>
        </p:txBody>
      </p:sp>
      <p:graphicFrame>
        <p:nvGraphicFramePr>
          <p:cNvPr id="6" name="Object 5">
            <a:extLst>
              <a:ext uri="{FF2B5EF4-FFF2-40B4-BE49-F238E27FC236}">
                <a16:creationId xmlns:a16="http://schemas.microsoft.com/office/drawing/2014/main" id="{12B78834-A3B2-6292-0BA5-C59BD8218652}"/>
              </a:ext>
            </a:extLst>
          </p:cNvPr>
          <p:cNvGraphicFramePr>
            <a:graphicFrameLocks noChangeAspect="1"/>
          </p:cNvGraphicFramePr>
          <p:nvPr>
            <p:extLst>
              <p:ext uri="{D42A27DB-BD31-4B8C-83A1-F6EECF244321}">
                <p14:modId xmlns:p14="http://schemas.microsoft.com/office/powerpoint/2010/main" val="987342828"/>
              </p:ext>
            </p:extLst>
          </p:nvPr>
        </p:nvGraphicFramePr>
        <p:xfrm>
          <a:off x="552450" y="2098133"/>
          <a:ext cx="914400" cy="201168"/>
        </p:xfrm>
        <a:graphic>
          <a:graphicData uri="http://schemas.openxmlformats.org/presentationml/2006/ole">
            <mc:AlternateContent xmlns:mc="http://schemas.openxmlformats.org/markup-compatibility/2006">
              <mc:Choice xmlns:v="urn:schemas-microsoft-com:vml" Requires="v">
                <p:oleObj name="Equation" r:id="rId2" imgW="1269720" imgH="279360" progId="Equation.DSMT4">
                  <p:embed/>
                </p:oleObj>
              </mc:Choice>
              <mc:Fallback>
                <p:oleObj name="Equation" r:id="rId2" imgW="1269720" imgH="279360" progId="Equation.DSMT4">
                  <p:embed/>
                  <p:pic>
                    <p:nvPicPr>
                      <p:cNvPr id="0" name=""/>
                      <p:cNvPicPr/>
                      <p:nvPr/>
                    </p:nvPicPr>
                    <p:blipFill>
                      <a:blip r:embed="rId3"/>
                      <a:stretch>
                        <a:fillRect/>
                      </a:stretch>
                    </p:blipFill>
                    <p:spPr>
                      <a:xfrm>
                        <a:off x="552450" y="2098133"/>
                        <a:ext cx="914400" cy="201168"/>
                      </a:xfrm>
                      <a:prstGeom prst="rect">
                        <a:avLst/>
                      </a:prstGeom>
                    </p:spPr>
                  </p:pic>
                </p:oleObj>
              </mc:Fallback>
            </mc:AlternateContent>
          </a:graphicData>
        </a:graphic>
      </p:graphicFrame>
    </p:spTree>
    <p:extLst>
      <p:ext uri="{BB962C8B-B14F-4D97-AF65-F5344CB8AC3E}">
        <p14:creationId xmlns:p14="http://schemas.microsoft.com/office/powerpoint/2010/main" val="1743210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5CC9-F6F9-6286-DE12-F29EFC2005CB}"/>
              </a:ext>
            </a:extLst>
          </p:cNvPr>
          <p:cNvSpPr>
            <a:spLocks noGrp="1"/>
          </p:cNvSpPr>
          <p:nvPr>
            <p:ph type="title"/>
          </p:nvPr>
        </p:nvSpPr>
        <p:spPr/>
        <p:txBody>
          <a:bodyPr/>
          <a:lstStyle/>
          <a:p>
            <a:r>
              <a:rPr lang="en-GB" dirty="0"/>
              <a:t>Size of plastic zone</a:t>
            </a:r>
          </a:p>
        </p:txBody>
      </p:sp>
      <p:sp>
        <p:nvSpPr>
          <p:cNvPr id="3" name="Content Placeholder 2">
            <a:extLst>
              <a:ext uri="{FF2B5EF4-FFF2-40B4-BE49-F238E27FC236}">
                <a16:creationId xmlns:a16="http://schemas.microsoft.com/office/drawing/2014/main" id="{3CED6FF6-EFD7-94C7-FED7-29B8C16FAE5F}"/>
              </a:ext>
            </a:extLst>
          </p:cNvPr>
          <p:cNvSpPr>
            <a:spLocks noGrp="1"/>
          </p:cNvSpPr>
          <p:nvPr>
            <p:ph idx="1"/>
          </p:nvPr>
        </p:nvSpPr>
        <p:spPr>
          <a:xfrm>
            <a:off x="323850" y="968375"/>
            <a:ext cx="1676400" cy="2026669"/>
          </a:xfrm>
        </p:spPr>
        <p:txBody>
          <a:bodyPr>
            <a:normAutofit fontScale="77500" lnSpcReduction="20000"/>
          </a:bodyPr>
          <a:lstStyle/>
          <a:p>
            <a:r>
              <a:rPr lang="en-GB" dirty="0"/>
              <a:t>The most essential requirement is that the size of plastic zone near the crack tip must be much smaller than any relevant dimension in the structure.</a:t>
            </a:r>
          </a:p>
          <a:p>
            <a:r>
              <a:rPr lang="en-GB" dirty="0"/>
              <a:t>Opposite graph shows estimation of the size of plastic zone for material with Poisson’s ratio of </a:t>
            </a:r>
            <a:r>
              <a:rPr lang="en-GB" i="1" dirty="0">
                <a:latin typeface="Times New Roman" panose="02020603050405020304" pitchFamily="18" charset="0"/>
                <a:cs typeface="Times New Roman" panose="02020603050405020304" pitchFamily="18" charset="0"/>
              </a:rPr>
              <a:t>0.3</a:t>
            </a:r>
            <a:r>
              <a:rPr lang="en-GB" dirty="0"/>
              <a:t>.</a:t>
            </a:r>
          </a:p>
          <a:p>
            <a:r>
              <a:rPr lang="en-GB" dirty="0"/>
              <a:t>In Plane Strain loading, plastic zone size is smaller than that of Plane Stress.</a:t>
            </a:r>
          </a:p>
          <a:p>
            <a:pPr marL="0" indent="0">
              <a:buNone/>
            </a:pPr>
            <a:endParaRPr lang="en-GB" dirty="0"/>
          </a:p>
        </p:txBody>
      </p:sp>
      <p:sp>
        <p:nvSpPr>
          <p:cNvPr id="4" name="Slide Number Placeholder 3">
            <a:extLst>
              <a:ext uri="{FF2B5EF4-FFF2-40B4-BE49-F238E27FC236}">
                <a16:creationId xmlns:a16="http://schemas.microsoft.com/office/drawing/2014/main" id="{FD313242-8B1D-F03D-2520-E1755F1C71CB}"/>
              </a:ext>
            </a:extLst>
          </p:cNvPr>
          <p:cNvSpPr>
            <a:spLocks noGrp="1"/>
          </p:cNvSpPr>
          <p:nvPr>
            <p:ph type="sldNum" sz="quarter" idx="12"/>
          </p:nvPr>
        </p:nvSpPr>
        <p:spPr/>
        <p:txBody>
          <a:bodyPr/>
          <a:lstStyle/>
          <a:p>
            <a:fld id="{6D22F896-40B5-4ADD-8801-0D06FADFA095}" type="slidenum">
              <a:rPr lang="en-US" smtClean="0"/>
              <a:pPr/>
              <a:t>53</a:t>
            </a:fld>
            <a:endParaRPr lang="en-US" dirty="0"/>
          </a:p>
        </p:txBody>
      </p:sp>
      <p:pic>
        <p:nvPicPr>
          <p:cNvPr id="5" name="Picture 4">
            <a:extLst>
              <a:ext uri="{FF2B5EF4-FFF2-40B4-BE49-F238E27FC236}">
                <a16:creationId xmlns:a16="http://schemas.microsoft.com/office/drawing/2014/main" id="{3E55CA7D-C111-F9EA-628B-B8BD2238BB63}"/>
              </a:ext>
            </a:extLst>
          </p:cNvPr>
          <p:cNvPicPr>
            <a:picLocks noChangeAspect="1"/>
          </p:cNvPicPr>
          <p:nvPr/>
        </p:nvPicPr>
        <p:blipFill>
          <a:blip r:embed="rId2"/>
          <a:stretch>
            <a:fillRect/>
          </a:stretch>
        </p:blipFill>
        <p:spPr>
          <a:xfrm>
            <a:off x="2152650" y="1044575"/>
            <a:ext cx="2046780" cy="1759752"/>
          </a:xfrm>
          <a:prstGeom prst="rect">
            <a:avLst/>
          </a:prstGeom>
        </p:spPr>
      </p:pic>
      <p:sp>
        <p:nvSpPr>
          <p:cNvPr id="6" name="Speech Bubble: Rectangle 5">
            <a:extLst>
              <a:ext uri="{FF2B5EF4-FFF2-40B4-BE49-F238E27FC236}">
                <a16:creationId xmlns:a16="http://schemas.microsoft.com/office/drawing/2014/main" id="{55C11F66-0E9D-52FA-42DA-82A2437046D8}"/>
              </a:ext>
            </a:extLst>
          </p:cNvPr>
          <p:cNvSpPr/>
          <p:nvPr/>
        </p:nvSpPr>
        <p:spPr>
          <a:xfrm>
            <a:off x="2114550" y="833203"/>
            <a:ext cx="457200" cy="166315"/>
          </a:xfrm>
          <a:prstGeom prst="wedgeRectCallout">
            <a:avLst>
              <a:gd name="adj1" fmla="val 59663"/>
              <a:gd name="adj2" fmla="val 544729"/>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dirty="0">
                <a:solidFill>
                  <a:schemeClr val="tx1"/>
                </a:solidFill>
                <a:latin typeface="Times New Roman" panose="02020603050405020304" pitchFamily="18" charset="0"/>
                <a:cs typeface="Times New Roman" panose="02020603050405020304" pitchFamily="18" charset="0"/>
              </a:rPr>
              <a:t>crack</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387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ED94-594B-96C1-03BD-9E17DB8A1090}"/>
              </a:ext>
            </a:extLst>
          </p:cNvPr>
          <p:cNvSpPr>
            <a:spLocks noGrp="1"/>
          </p:cNvSpPr>
          <p:nvPr>
            <p:ph type="title"/>
          </p:nvPr>
        </p:nvSpPr>
        <p:spPr/>
        <p:txBody>
          <a:bodyPr/>
          <a:lstStyle/>
          <a:p>
            <a:r>
              <a:rPr lang="en-GB" dirty="0"/>
              <a:t>Size of plastic zone</a:t>
            </a:r>
          </a:p>
        </p:txBody>
      </p:sp>
      <p:sp>
        <p:nvSpPr>
          <p:cNvPr id="4" name="Slide Number Placeholder 3">
            <a:extLst>
              <a:ext uri="{FF2B5EF4-FFF2-40B4-BE49-F238E27FC236}">
                <a16:creationId xmlns:a16="http://schemas.microsoft.com/office/drawing/2014/main" id="{3230781F-174A-D58D-7A8A-A3C977337D3A}"/>
              </a:ext>
            </a:extLst>
          </p:cNvPr>
          <p:cNvSpPr>
            <a:spLocks noGrp="1"/>
          </p:cNvSpPr>
          <p:nvPr>
            <p:ph type="sldNum" sz="quarter" idx="12"/>
          </p:nvPr>
        </p:nvSpPr>
        <p:spPr/>
        <p:txBody>
          <a:bodyPr/>
          <a:lstStyle/>
          <a:p>
            <a:fld id="{6D22F896-40B5-4ADD-8801-0D06FADFA095}" type="slidenum">
              <a:rPr lang="en-US" smtClean="0"/>
              <a:pPr/>
              <a:t>54</a:t>
            </a:fld>
            <a:endParaRPr lang="en-US" dirty="0"/>
          </a:p>
        </p:txBody>
      </p:sp>
      <p:pic>
        <p:nvPicPr>
          <p:cNvPr id="5" name="Picture 4">
            <a:extLst>
              <a:ext uri="{FF2B5EF4-FFF2-40B4-BE49-F238E27FC236}">
                <a16:creationId xmlns:a16="http://schemas.microsoft.com/office/drawing/2014/main" id="{35C0E429-7D10-6752-9650-9157B00DE76F}"/>
              </a:ext>
            </a:extLst>
          </p:cNvPr>
          <p:cNvPicPr>
            <a:picLocks noChangeAspect="1"/>
          </p:cNvPicPr>
          <p:nvPr/>
        </p:nvPicPr>
        <p:blipFill rotWithShape="1">
          <a:blip r:embed="rId2"/>
          <a:srcRect l="5379" r="5379"/>
          <a:stretch/>
        </p:blipFill>
        <p:spPr>
          <a:xfrm>
            <a:off x="2457450" y="990849"/>
            <a:ext cx="1700517" cy="2004195"/>
          </a:xfrm>
          <a:prstGeom prst="rect">
            <a:avLst/>
          </a:prstGeom>
        </p:spPr>
      </p:pic>
      <p:pic>
        <p:nvPicPr>
          <p:cNvPr id="6" name="Picture 5">
            <a:extLst>
              <a:ext uri="{FF2B5EF4-FFF2-40B4-BE49-F238E27FC236}">
                <a16:creationId xmlns:a16="http://schemas.microsoft.com/office/drawing/2014/main" id="{7209E17B-2116-64D8-5DBF-4B8C07EB8016}"/>
              </a:ext>
            </a:extLst>
          </p:cNvPr>
          <p:cNvPicPr>
            <a:picLocks noChangeAspect="1"/>
          </p:cNvPicPr>
          <p:nvPr/>
        </p:nvPicPr>
        <p:blipFill>
          <a:blip r:embed="rId3"/>
          <a:stretch>
            <a:fillRect/>
          </a:stretch>
        </p:blipFill>
        <p:spPr>
          <a:xfrm>
            <a:off x="527306" y="1730375"/>
            <a:ext cx="1085858" cy="461966"/>
          </a:xfrm>
          <a:prstGeom prst="rect">
            <a:avLst/>
          </a:prstGeom>
        </p:spPr>
      </p:pic>
      <p:sp>
        <p:nvSpPr>
          <p:cNvPr id="8" name="Content Placeholder 2">
            <a:extLst>
              <a:ext uri="{FF2B5EF4-FFF2-40B4-BE49-F238E27FC236}">
                <a16:creationId xmlns:a16="http://schemas.microsoft.com/office/drawing/2014/main" id="{7B86E1E3-FBA7-EC0C-9039-7EE8C64FDAC5}"/>
              </a:ext>
            </a:extLst>
          </p:cNvPr>
          <p:cNvSpPr>
            <a:spLocks noGrp="1"/>
          </p:cNvSpPr>
          <p:nvPr>
            <p:ph idx="1"/>
          </p:nvPr>
        </p:nvSpPr>
        <p:spPr>
          <a:xfrm>
            <a:off x="323850" y="968375"/>
            <a:ext cx="1676400" cy="2026669"/>
          </a:xfrm>
        </p:spPr>
        <p:txBody>
          <a:bodyPr>
            <a:normAutofit/>
          </a:bodyPr>
          <a:lstStyle/>
          <a:p>
            <a:r>
              <a:rPr lang="en-GB" dirty="0"/>
              <a:t>The requirement of LEFM:</a:t>
            </a:r>
          </a:p>
          <a:p>
            <a:r>
              <a:rPr lang="en-GB" dirty="0"/>
              <a:t>Plane strain:</a:t>
            </a:r>
          </a:p>
          <a:p>
            <a:endParaRPr lang="en-GB" dirty="0"/>
          </a:p>
          <a:p>
            <a:endParaRPr lang="en-GB" dirty="0"/>
          </a:p>
          <a:p>
            <a:r>
              <a:rPr lang="en-GB" dirty="0"/>
              <a:t>Plane stress:</a:t>
            </a:r>
          </a:p>
        </p:txBody>
      </p:sp>
      <p:pic>
        <p:nvPicPr>
          <p:cNvPr id="9" name="Picture 8">
            <a:extLst>
              <a:ext uri="{FF2B5EF4-FFF2-40B4-BE49-F238E27FC236}">
                <a16:creationId xmlns:a16="http://schemas.microsoft.com/office/drawing/2014/main" id="{685E18FE-DB26-813E-E46C-A599135E9B7E}"/>
              </a:ext>
            </a:extLst>
          </p:cNvPr>
          <p:cNvPicPr>
            <a:picLocks noChangeAspect="1"/>
          </p:cNvPicPr>
          <p:nvPr/>
        </p:nvPicPr>
        <p:blipFill>
          <a:blip r:embed="rId4"/>
          <a:stretch>
            <a:fillRect/>
          </a:stretch>
        </p:blipFill>
        <p:spPr>
          <a:xfrm>
            <a:off x="487957" y="2487609"/>
            <a:ext cx="1104908" cy="461966"/>
          </a:xfrm>
          <a:prstGeom prst="rect">
            <a:avLst/>
          </a:prstGeom>
        </p:spPr>
      </p:pic>
      <p:sp>
        <p:nvSpPr>
          <p:cNvPr id="12" name="Speech Bubble: Rectangle 11">
            <a:extLst>
              <a:ext uri="{FF2B5EF4-FFF2-40B4-BE49-F238E27FC236}">
                <a16:creationId xmlns:a16="http://schemas.microsoft.com/office/drawing/2014/main" id="{CFC366DD-E12A-F225-B856-06C9D4CE6EA5}"/>
              </a:ext>
            </a:extLst>
          </p:cNvPr>
          <p:cNvSpPr/>
          <p:nvPr/>
        </p:nvSpPr>
        <p:spPr>
          <a:xfrm>
            <a:off x="1663322" y="1730375"/>
            <a:ext cx="762000" cy="304800"/>
          </a:xfrm>
          <a:prstGeom prst="wedgeRectCallout">
            <a:avLst>
              <a:gd name="adj1" fmla="val -91259"/>
              <a:gd name="adj2" fmla="val 60533"/>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i="1" dirty="0">
                <a:solidFill>
                  <a:schemeClr val="tx1"/>
                </a:solidFill>
                <a:latin typeface="Times New Roman" panose="02020603050405020304" pitchFamily="18" charset="0"/>
                <a:cs typeface="Times New Roman" panose="02020603050405020304" pitchFamily="18" charset="0"/>
              </a:rPr>
              <a:t>Tensile yield stress</a:t>
            </a:r>
          </a:p>
        </p:txBody>
      </p:sp>
    </p:spTree>
    <p:extLst>
      <p:ext uri="{BB962C8B-B14F-4D97-AF65-F5344CB8AC3E}">
        <p14:creationId xmlns:p14="http://schemas.microsoft.com/office/powerpoint/2010/main" val="1727072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2C4B-86AE-1D4D-BB9D-698140AB552A}"/>
              </a:ext>
            </a:extLst>
          </p:cNvPr>
          <p:cNvSpPr>
            <a:spLocks noGrp="1"/>
          </p:cNvSpPr>
          <p:nvPr>
            <p:ph type="title"/>
          </p:nvPr>
        </p:nvSpPr>
        <p:spPr/>
        <p:txBody>
          <a:bodyPr/>
          <a:lstStyle/>
          <a:p>
            <a:r>
              <a:rPr lang="en-GB" dirty="0"/>
              <a:t>Shape of plastic zone</a:t>
            </a:r>
          </a:p>
        </p:txBody>
      </p:sp>
      <p:sp>
        <p:nvSpPr>
          <p:cNvPr id="4" name="Slide Number Placeholder 3">
            <a:extLst>
              <a:ext uri="{FF2B5EF4-FFF2-40B4-BE49-F238E27FC236}">
                <a16:creationId xmlns:a16="http://schemas.microsoft.com/office/drawing/2014/main" id="{D382E3D2-E94B-D0F6-C4C1-219BC27FC8D2}"/>
              </a:ext>
            </a:extLst>
          </p:cNvPr>
          <p:cNvSpPr>
            <a:spLocks noGrp="1"/>
          </p:cNvSpPr>
          <p:nvPr>
            <p:ph type="sldNum" sz="quarter" idx="12"/>
          </p:nvPr>
        </p:nvSpPr>
        <p:spPr/>
        <p:txBody>
          <a:bodyPr/>
          <a:lstStyle/>
          <a:p>
            <a:fld id="{6D22F896-40B5-4ADD-8801-0D06FADFA095}" type="slidenum">
              <a:rPr lang="en-US" smtClean="0"/>
              <a:pPr/>
              <a:t>55</a:t>
            </a:fld>
            <a:endParaRPr lang="en-US" dirty="0"/>
          </a:p>
        </p:txBody>
      </p:sp>
      <p:pic>
        <p:nvPicPr>
          <p:cNvPr id="5" name="Picture 4">
            <a:extLst>
              <a:ext uri="{FF2B5EF4-FFF2-40B4-BE49-F238E27FC236}">
                <a16:creationId xmlns:a16="http://schemas.microsoft.com/office/drawing/2014/main" id="{DDB22F6F-6FB4-E1D8-1061-7840C8553B3D}"/>
              </a:ext>
            </a:extLst>
          </p:cNvPr>
          <p:cNvPicPr>
            <a:picLocks noChangeAspect="1"/>
          </p:cNvPicPr>
          <p:nvPr/>
        </p:nvPicPr>
        <p:blipFill>
          <a:blip r:embed="rId2"/>
          <a:stretch>
            <a:fillRect/>
          </a:stretch>
        </p:blipFill>
        <p:spPr>
          <a:xfrm>
            <a:off x="400050" y="864345"/>
            <a:ext cx="2466993" cy="1057283"/>
          </a:xfrm>
          <a:prstGeom prst="rect">
            <a:avLst/>
          </a:prstGeom>
        </p:spPr>
      </p:pic>
      <p:pic>
        <p:nvPicPr>
          <p:cNvPr id="6" name="Picture 5">
            <a:extLst>
              <a:ext uri="{FF2B5EF4-FFF2-40B4-BE49-F238E27FC236}">
                <a16:creationId xmlns:a16="http://schemas.microsoft.com/office/drawing/2014/main" id="{16090202-9865-19F0-3E8D-0BE406B0CBE3}"/>
              </a:ext>
            </a:extLst>
          </p:cNvPr>
          <p:cNvPicPr>
            <a:picLocks noChangeAspect="1"/>
          </p:cNvPicPr>
          <p:nvPr/>
        </p:nvPicPr>
        <p:blipFill>
          <a:blip r:embed="rId3"/>
          <a:stretch>
            <a:fillRect/>
          </a:stretch>
        </p:blipFill>
        <p:spPr>
          <a:xfrm>
            <a:off x="377128" y="1958975"/>
            <a:ext cx="2489915" cy="937429"/>
          </a:xfrm>
          <a:prstGeom prst="rect">
            <a:avLst/>
          </a:prstGeom>
        </p:spPr>
      </p:pic>
      <p:sp>
        <p:nvSpPr>
          <p:cNvPr id="7" name="Speech Bubble: Rectangle 6">
            <a:extLst>
              <a:ext uri="{FF2B5EF4-FFF2-40B4-BE49-F238E27FC236}">
                <a16:creationId xmlns:a16="http://schemas.microsoft.com/office/drawing/2014/main" id="{50C3393D-3178-D5B9-CD0E-AAAE5E73758B}"/>
              </a:ext>
            </a:extLst>
          </p:cNvPr>
          <p:cNvSpPr/>
          <p:nvPr/>
        </p:nvSpPr>
        <p:spPr>
          <a:xfrm>
            <a:off x="476250" y="901692"/>
            <a:ext cx="935040" cy="295283"/>
          </a:xfrm>
          <a:prstGeom prst="wedgeRectCallout">
            <a:avLst>
              <a:gd name="adj1" fmla="val 5489"/>
              <a:gd name="adj2" fmla="val 100846"/>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dirty="0">
                <a:solidFill>
                  <a:schemeClr val="tx1"/>
                </a:solidFill>
                <a:latin typeface="Times New Roman" panose="02020603050405020304" pitchFamily="18" charset="0"/>
                <a:cs typeface="Times New Roman" panose="02020603050405020304" pitchFamily="18" charset="0"/>
              </a:rPr>
              <a:t>Crack in </a:t>
            </a:r>
            <a:r>
              <a:rPr lang="en-GB" sz="800" b="1" i="1" dirty="0">
                <a:solidFill>
                  <a:schemeClr val="tx1"/>
                </a:solidFill>
                <a:latin typeface="Times New Roman" panose="02020603050405020304" pitchFamily="18" charset="0"/>
                <a:cs typeface="Times New Roman" panose="02020603050405020304" pitchFamily="18" charset="0"/>
              </a:rPr>
              <a:t>plane strain</a:t>
            </a:r>
            <a:r>
              <a:rPr lang="en-GB" sz="800" i="1" dirty="0">
                <a:solidFill>
                  <a:schemeClr val="tx1"/>
                </a:solidFill>
                <a:latin typeface="Times New Roman" panose="02020603050405020304" pitchFamily="18" charset="0"/>
                <a:cs typeface="Times New Roman" panose="02020603050405020304" pitchFamily="18" charset="0"/>
              </a:rPr>
              <a:t> condition</a:t>
            </a:r>
            <a:endParaRPr lang="en-GB" sz="8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26DA9FFE-92BE-DD21-AEC8-2643490FA6D1}"/>
                  </a:ext>
                </a:extLst>
              </p14:cNvPr>
              <p14:cNvContentPartPr/>
              <p14:nvPr/>
            </p14:nvContentPartPr>
            <p14:xfrm>
              <a:off x="1411290" y="1375850"/>
              <a:ext cx="203400" cy="7560"/>
            </p14:xfrm>
          </p:contentPart>
        </mc:Choice>
        <mc:Fallback xmlns="">
          <p:pic>
            <p:nvPicPr>
              <p:cNvPr id="17" name="Ink 16">
                <a:extLst>
                  <a:ext uri="{FF2B5EF4-FFF2-40B4-BE49-F238E27FC236}">
                    <a16:creationId xmlns:a16="http://schemas.microsoft.com/office/drawing/2014/main" id="{26DA9FFE-92BE-DD21-AEC8-2643490FA6D1}"/>
                  </a:ext>
                </a:extLst>
              </p:cNvPr>
              <p:cNvPicPr/>
              <p:nvPr/>
            </p:nvPicPr>
            <p:blipFill>
              <a:blip r:embed="rId5"/>
              <a:stretch>
                <a:fillRect/>
              </a:stretch>
            </p:blipFill>
            <p:spPr>
              <a:xfrm>
                <a:off x="1402650" y="1367210"/>
                <a:ext cx="221040" cy="25200"/>
              </a:xfrm>
              <a:prstGeom prst="rect">
                <a:avLst/>
              </a:prstGeom>
            </p:spPr>
          </p:pic>
        </mc:Fallback>
      </mc:AlternateContent>
      <p:grpSp>
        <p:nvGrpSpPr>
          <p:cNvPr id="20" name="Group 19">
            <a:extLst>
              <a:ext uri="{FF2B5EF4-FFF2-40B4-BE49-F238E27FC236}">
                <a16:creationId xmlns:a16="http://schemas.microsoft.com/office/drawing/2014/main" id="{0DB58303-A8C1-7DF9-6416-1C2C07151417}"/>
              </a:ext>
            </a:extLst>
          </p:cNvPr>
          <p:cNvGrpSpPr/>
          <p:nvPr/>
        </p:nvGrpSpPr>
        <p:grpSpPr>
          <a:xfrm>
            <a:off x="441810" y="1334810"/>
            <a:ext cx="1287360" cy="85320"/>
            <a:chOff x="441810" y="1334810"/>
            <a:chExt cx="1287360" cy="85320"/>
          </a:xfrm>
        </p:grpSpPr>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E05EB83D-896C-B791-432C-474A0A16B562}"/>
                    </a:ext>
                  </a:extLst>
                </p14:cNvPr>
                <p14:cNvContentPartPr/>
                <p14:nvPr/>
              </p14:nvContentPartPr>
              <p14:xfrm>
                <a:off x="471330" y="1334810"/>
                <a:ext cx="1240920" cy="43560"/>
              </p14:xfrm>
            </p:contentPart>
          </mc:Choice>
          <mc:Fallback xmlns="">
            <p:pic>
              <p:nvPicPr>
                <p:cNvPr id="12" name="Ink 11">
                  <a:extLst>
                    <a:ext uri="{FF2B5EF4-FFF2-40B4-BE49-F238E27FC236}">
                      <a16:creationId xmlns:a16="http://schemas.microsoft.com/office/drawing/2014/main" id="{E05EB83D-896C-B791-432C-474A0A16B562}"/>
                    </a:ext>
                  </a:extLst>
                </p:cNvPr>
                <p:cNvPicPr/>
                <p:nvPr/>
              </p:nvPicPr>
              <p:blipFill>
                <a:blip r:embed="rId7"/>
                <a:stretch>
                  <a:fillRect/>
                </a:stretch>
              </p:blipFill>
              <p:spPr>
                <a:xfrm>
                  <a:off x="462690" y="1325810"/>
                  <a:ext cx="1258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D6F4868A-E06E-5CE7-5FCF-77BF2B28FE8D}"/>
                    </a:ext>
                  </a:extLst>
                </p14:cNvPr>
                <p14:cNvContentPartPr/>
                <p14:nvPr/>
              </p14:nvContentPartPr>
              <p14:xfrm>
                <a:off x="1689210" y="1377290"/>
                <a:ext cx="39960" cy="1800"/>
              </p14:xfrm>
            </p:contentPart>
          </mc:Choice>
          <mc:Fallback xmlns="">
            <p:pic>
              <p:nvPicPr>
                <p:cNvPr id="13" name="Ink 12">
                  <a:extLst>
                    <a:ext uri="{FF2B5EF4-FFF2-40B4-BE49-F238E27FC236}">
                      <a16:creationId xmlns:a16="http://schemas.microsoft.com/office/drawing/2014/main" id="{D6F4868A-E06E-5CE7-5FCF-77BF2B28FE8D}"/>
                    </a:ext>
                  </a:extLst>
                </p:cNvPr>
                <p:cNvPicPr/>
                <p:nvPr/>
              </p:nvPicPr>
              <p:blipFill>
                <a:blip r:embed="rId9"/>
                <a:stretch>
                  <a:fillRect/>
                </a:stretch>
              </p:blipFill>
              <p:spPr>
                <a:xfrm>
                  <a:off x="1680570" y="1368290"/>
                  <a:ext cx="57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26461FA5-04C4-00FE-6E90-C1EC2FF55DF6}"/>
                    </a:ext>
                  </a:extLst>
                </p14:cNvPr>
                <p14:cNvContentPartPr/>
                <p14:nvPr/>
              </p14:nvContentPartPr>
              <p14:xfrm>
                <a:off x="441810" y="1376570"/>
                <a:ext cx="1241640" cy="43560"/>
              </p14:xfrm>
            </p:contentPart>
          </mc:Choice>
          <mc:Fallback xmlns="">
            <p:pic>
              <p:nvPicPr>
                <p:cNvPr id="19" name="Ink 18">
                  <a:extLst>
                    <a:ext uri="{FF2B5EF4-FFF2-40B4-BE49-F238E27FC236}">
                      <a16:creationId xmlns:a16="http://schemas.microsoft.com/office/drawing/2014/main" id="{26461FA5-04C4-00FE-6E90-C1EC2FF55DF6}"/>
                    </a:ext>
                  </a:extLst>
                </p:cNvPr>
                <p:cNvPicPr/>
                <p:nvPr/>
              </p:nvPicPr>
              <p:blipFill>
                <a:blip r:embed="rId11"/>
                <a:stretch>
                  <a:fillRect/>
                </a:stretch>
              </p:blipFill>
              <p:spPr>
                <a:xfrm>
                  <a:off x="432810" y="1367930"/>
                  <a:ext cx="125928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487F68C6-2297-E701-9267-21D822478A25}"/>
                  </a:ext>
                </a:extLst>
              </p14:cNvPr>
              <p14:cNvContentPartPr/>
              <p14:nvPr/>
            </p14:nvContentPartPr>
            <p14:xfrm>
              <a:off x="437825" y="2460877"/>
              <a:ext cx="1095120" cy="38520"/>
            </p14:xfrm>
          </p:contentPart>
        </mc:Choice>
        <mc:Fallback xmlns="">
          <p:pic>
            <p:nvPicPr>
              <p:cNvPr id="21" name="Ink 20">
                <a:extLst>
                  <a:ext uri="{FF2B5EF4-FFF2-40B4-BE49-F238E27FC236}">
                    <a16:creationId xmlns:a16="http://schemas.microsoft.com/office/drawing/2014/main" id="{487F68C6-2297-E701-9267-21D822478A25}"/>
                  </a:ext>
                </a:extLst>
              </p:cNvPr>
              <p:cNvPicPr/>
              <p:nvPr/>
            </p:nvPicPr>
            <p:blipFill>
              <a:blip r:embed="rId13"/>
              <a:stretch>
                <a:fillRect/>
              </a:stretch>
            </p:blipFill>
            <p:spPr>
              <a:xfrm>
                <a:off x="428825" y="2451877"/>
                <a:ext cx="1112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BD47155D-4462-16E0-1825-7532DB87397C}"/>
                  </a:ext>
                </a:extLst>
              </p14:cNvPr>
              <p14:cNvContentPartPr/>
              <p14:nvPr/>
            </p14:nvContentPartPr>
            <p14:xfrm>
              <a:off x="455105" y="2415157"/>
              <a:ext cx="1112040" cy="39240"/>
            </p14:xfrm>
          </p:contentPart>
        </mc:Choice>
        <mc:Fallback xmlns="">
          <p:pic>
            <p:nvPicPr>
              <p:cNvPr id="22" name="Ink 21">
                <a:extLst>
                  <a:ext uri="{FF2B5EF4-FFF2-40B4-BE49-F238E27FC236}">
                    <a16:creationId xmlns:a16="http://schemas.microsoft.com/office/drawing/2014/main" id="{BD47155D-4462-16E0-1825-7532DB87397C}"/>
                  </a:ext>
                </a:extLst>
              </p:cNvPr>
              <p:cNvPicPr/>
              <p:nvPr/>
            </p:nvPicPr>
            <p:blipFill>
              <a:blip r:embed="rId15"/>
              <a:stretch>
                <a:fillRect/>
              </a:stretch>
            </p:blipFill>
            <p:spPr>
              <a:xfrm>
                <a:off x="446465" y="2406157"/>
                <a:ext cx="1129680" cy="56880"/>
              </a:xfrm>
              <a:prstGeom prst="rect">
                <a:avLst/>
              </a:prstGeom>
            </p:spPr>
          </p:pic>
        </mc:Fallback>
      </mc:AlternateContent>
      <p:pic>
        <p:nvPicPr>
          <p:cNvPr id="24" name="Picture 23">
            <a:extLst>
              <a:ext uri="{FF2B5EF4-FFF2-40B4-BE49-F238E27FC236}">
                <a16:creationId xmlns:a16="http://schemas.microsoft.com/office/drawing/2014/main" id="{CBF678FA-1E1C-3D02-08F5-7E17BBF45D2E}"/>
              </a:ext>
            </a:extLst>
          </p:cNvPr>
          <p:cNvPicPr>
            <a:picLocks noChangeAspect="1"/>
          </p:cNvPicPr>
          <p:nvPr/>
        </p:nvPicPr>
        <p:blipFill rotWithShape="1">
          <a:blip r:embed="rId16"/>
          <a:srcRect l="6290" r="2731"/>
          <a:stretch/>
        </p:blipFill>
        <p:spPr>
          <a:xfrm>
            <a:off x="3600450" y="53975"/>
            <a:ext cx="971550" cy="1143000"/>
          </a:xfrm>
          <a:prstGeom prst="rect">
            <a:avLst/>
          </a:prstGeom>
        </p:spPr>
      </p:pic>
      <p:sp>
        <p:nvSpPr>
          <p:cNvPr id="25" name="Speech Bubble: Rectangle 24">
            <a:extLst>
              <a:ext uri="{FF2B5EF4-FFF2-40B4-BE49-F238E27FC236}">
                <a16:creationId xmlns:a16="http://schemas.microsoft.com/office/drawing/2014/main" id="{64B4E38E-7F8C-DC96-20FF-0CB1CB0A2143}"/>
              </a:ext>
            </a:extLst>
          </p:cNvPr>
          <p:cNvSpPr/>
          <p:nvPr/>
        </p:nvSpPr>
        <p:spPr>
          <a:xfrm>
            <a:off x="471330" y="1972490"/>
            <a:ext cx="935040" cy="295283"/>
          </a:xfrm>
          <a:prstGeom prst="wedgeRectCallout">
            <a:avLst>
              <a:gd name="adj1" fmla="val 5489"/>
              <a:gd name="adj2" fmla="val 100846"/>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dirty="0">
                <a:solidFill>
                  <a:schemeClr val="tx1"/>
                </a:solidFill>
                <a:latin typeface="Times New Roman" panose="02020603050405020304" pitchFamily="18" charset="0"/>
                <a:cs typeface="Times New Roman" panose="02020603050405020304" pitchFamily="18" charset="0"/>
              </a:rPr>
              <a:t>Crack in </a:t>
            </a:r>
            <a:r>
              <a:rPr lang="en-GB" sz="800" b="1" i="1" dirty="0">
                <a:solidFill>
                  <a:schemeClr val="tx1"/>
                </a:solidFill>
                <a:latin typeface="Times New Roman" panose="02020603050405020304" pitchFamily="18" charset="0"/>
                <a:cs typeface="Times New Roman" panose="02020603050405020304" pitchFamily="18" charset="0"/>
              </a:rPr>
              <a:t>plane stress</a:t>
            </a:r>
            <a:r>
              <a:rPr lang="en-GB" sz="800" i="1" dirty="0">
                <a:solidFill>
                  <a:schemeClr val="tx1"/>
                </a:solidFill>
                <a:latin typeface="Times New Roman" panose="02020603050405020304" pitchFamily="18" charset="0"/>
                <a:cs typeface="Times New Roman" panose="02020603050405020304" pitchFamily="18" charset="0"/>
              </a:rPr>
              <a:t> condition</a:t>
            </a:r>
            <a:endParaRPr lang="en-GB" sz="800" dirty="0">
              <a:solidFill>
                <a:schemeClr val="tx1"/>
              </a:solidFill>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F1AEB2B1-A118-38DA-83E4-8B09EA25B5CE}"/>
              </a:ext>
            </a:extLst>
          </p:cNvPr>
          <p:cNvSpPr>
            <a:spLocks noGrp="1"/>
          </p:cNvSpPr>
          <p:nvPr>
            <p:ph idx="1"/>
          </p:nvPr>
        </p:nvSpPr>
        <p:spPr>
          <a:xfrm>
            <a:off x="2838450" y="1235495"/>
            <a:ext cx="1447800" cy="1699468"/>
          </a:xfrm>
        </p:spPr>
        <p:txBody>
          <a:bodyPr>
            <a:normAutofit/>
          </a:bodyPr>
          <a:lstStyle/>
          <a:p>
            <a:r>
              <a:rPr lang="en-GB" sz="1000" dirty="0"/>
              <a:t>Remember that for </a:t>
            </a:r>
            <a:r>
              <a:rPr lang="en-GB" sz="1000" i="1" dirty="0">
                <a:latin typeface="Times New Roman" panose="02020603050405020304" pitchFamily="18" charset="0"/>
                <a:cs typeface="Times New Roman" panose="02020603050405020304" pitchFamily="18" charset="0"/>
              </a:rPr>
              <a:t>T &lt; 0 </a:t>
            </a:r>
            <a:r>
              <a:rPr lang="en-GB" sz="1000" dirty="0"/>
              <a:t>we need to have </a:t>
            </a:r>
            <a:r>
              <a:rPr lang="en-GB" sz="1000" i="1" dirty="0">
                <a:latin typeface="Times New Roman" panose="02020603050405020304" pitchFamily="18" charset="0"/>
                <a:cs typeface="Times New Roman" panose="02020603050405020304" pitchFamily="18" charset="0"/>
              </a:rPr>
              <a:t>R &lt; 1</a:t>
            </a:r>
            <a:r>
              <a:rPr lang="en-GB" sz="1000" i="1" dirty="0"/>
              <a:t>.</a:t>
            </a:r>
          </a:p>
          <a:p>
            <a:r>
              <a:rPr lang="en-GB" sz="1000" dirty="0"/>
              <a:t>For </a:t>
            </a:r>
            <a:r>
              <a:rPr lang="en-GB" sz="1000" i="1" dirty="0">
                <a:latin typeface="Times New Roman" panose="02020603050405020304" pitchFamily="18" charset="0"/>
                <a:cs typeface="Times New Roman" panose="02020603050405020304" pitchFamily="18" charset="0"/>
              </a:rPr>
              <a:t>T &gt; 0 </a:t>
            </a:r>
            <a:r>
              <a:rPr lang="en-GB" sz="1000" dirty="0"/>
              <a:t>then we need to have </a:t>
            </a:r>
            <a:r>
              <a:rPr lang="en-GB" sz="1000" i="1" dirty="0">
                <a:latin typeface="Times New Roman" panose="02020603050405020304" pitchFamily="18" charset="0"/>
                <a:cs typeface="Times New Roman" panose="02020603050405020304" pitchFamily="18" charset="0"/>
              </a:rPr>
              <a:t>R &gt; 1</a:t>
            </a:r>
            <a:r>
              <a:rPr lang="en-GB" sz="1000" dirty="0"/>
              <a:t>.</a:t>
            </a:r>
          </a:p>
          <a:p>
            <a:r>
              <a:rPr lang="en-GB" sz="1000" dirty="0"/>
              <a:t>For </a:t>
            </a:r>
            <a:r>
              <a:rPr lang="en-GB" sz="1000" i="1" dirty="0">
                <a:latin typeface="Times New Roman" panose="02020603050405020304" pitchFamily="18" charset="0"/>
                <a:cs typeface="Times New Roman" panose="02020603050405020304" pitchFamily="18" charset="0"/>
              </a:rPr>
              <a:t>T = 0 </a:t>
            </a:r>
            <a:r>
              <a:rPr lang="en-GB" sz="1000" dirty="0"/>
              <a:t>then we need to have </a:t>
            </a:r>
            <a:r>
              <a:rPr lang="en-GB" sz="1000" i="1" dirty="0">
                <a:latin typeface="Times New Roman" panose="02020603050405020304" pitchFamily="18" charset="0"/>
                <a:cs typeface="Times New Roman" panose="02020603050405020304" pitchFamily="18" charset="0"/>
              </a:rPr>
              <a:t>R = 1</a:t>
            </a:r>
            <a:r>
              <a:rPr lang="en-GB" sz="1000" i="1" dirty="0"/>
              <a:t>.</a:t>
            </a:r>
          </a:p>
        </p:txBody>
      </p:sp>
    </p:spTree>
    <p:extLst>
      <p:ext uri="{BB962C8B-B14F-4D97-AF65-F5344CB8AC3E}">
        <p14:creationId xmlns:p14="http://schemas.microsoft.com/office/powerpoint/2010/main" val="1102511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70722-EF4A-C5CA-B79C-CF92F7460C05}"/>
              </a:ext>
            </a:extLst>
          </p:cNvPr>
          <p:cNvSpPr>
            <a:spLocks noGrp="1"/>
          </p:cNvSpPr>
          <p:nvPr>
            <p:ph idx="1"/>
          </p:nvPr>
        </p:nvSpPr>
        <p:spPr/>
        <p:txBody>
          <a:bodyPr>
            <a:normAutofit/>
          </a:bodyPr>
          <a:lstStyle/>
          <a:p>
            <a:pPr marL="0" indent="0" algn="ctr">
              <a:buNone/>
            </a:pPr>
            <a:r>
              <a:rPr lang="en-GB" sz="1500" b="1" dirty="0"/>
              <a:t>Energy release rate under displacement controlled conditions</a:t>
            </a:r>
          </a:p>
          <a:p>
            <a:pPr marL="0" indent="0" algn="ctr">
              <a:buNone/>
            </a:pPr>
            <a:r>
              <a:rPr lang="en-GB" dirty="0"/>
              <a:t>(beyond scope)</a:t>
            </a:r>
          </a:p>
        </p:txBody>
      </p:sp>
      <p:sp>
        <p:nvSpPr>
          <p:cNvPr id="4" name="Slide Number Placeholder 3">
            <a:extLst>
              <a:ext uri="{FF2B5EF4-FFF2-40B4-BE49-F238E27FC236}">
                <a16:creationId xmlns:a16="http://schemas.microsoft.com/office/drawing/2014/main" id="{A8D88D2F-7B44-CDD1-A5D1-4017E8814D31}"/>
              </a:ext>
            </a:extLst>
          </p:cNvPr>
          <p:cNvSpPr>
            <a:spLocks noGrp="1"/>
          </p:cNvSpPr>
          <p:nvPr>
            <p:ph type="sldNum" sz="quarter" idx="12"/>
          </p:nvPr>
        </p:nvSpPr>
        <p:spPr/>
        <p:txBody>
          <a:bodyPr/>
          <a:lstStyle/>
          <a:p>
            <a:fld id="{6D22F896-40B5-4ADD-8801-0D06FADFA095}" type="slidenum">
              <a:rPr lang="en-US" smtClean="0"/>
              <a:pPr/>
              <a:t>56</a:t>
            </a:fld>
            <a:endParaRPr lang="en-US" dirty="0"/>
          </a:p>
        </p:txBody>
      </p:sp>
    </p:spTree>
    <p:extLst>
      <p:ext uri="{BB962C8B-B14F-4D97-AF65-F5344CB8AC3E}">
        <p14:creationId xmlns:p14="http://schemas.microsoft.com/office/powerpoint/2010/main" val="1345552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17AE-8636-BBD0-28E1-00D41DD2F930}"/>
              </a:ext>
            </a:extLst>
          </p:cNvPr>
          <p:cNvSpPr>
            <a:spLocks noGrp="1"/>
          </p:cNvSpPr>
          <p:nvPr>
            <p:ph type="title"/>
          </p:nvPr>
        </p:nvSpPr>
        <p:spPr/>
        <p:txBody>
          <a:bodyPr/>
          <a:lstStyle/>
          <a:p>
            <a:r>
              <a:rPr lang="en-GB" dirty="0"/>
              <a:t>Energy release rate </a:t>
            </a:r>
            <a:r>
              <a:rPr lang="en-GB" i="1" dirty="0">
                <a:latin typeface="Times New Roman" panose="02020603050405020304" pitchFamily="18" charset="0"/>
                <a:cs typeface="Times New Roman" panose="02020603050405020304" pitchFamily="18" charset="0"/>
              </a:rPr>
              <a:t>G</a:t>
            </a:r>
          </a:p>
        </p:txBody>
      </p:sp>
      <p:sp>
        <p:nvSpPr>
          <p:cNvPr id="3" name="Content Placeholder 2">
            <a:extLst>
              <a:ext uri="{FF2B5EF4-FFF2-40B4-BE49-F238E27FC236}">
                <a16:creationId xmlns:a16="http://schemas.microsoft.com/office/drawing/2014/main" id="{3E94B3C3-2086-0C91-69F8-4AE8C7FBCB5B}"/>
              </a:ext>
            </a:extLst>
          </p:cNvPr>
          <p:cNvSpPr>
            <a:spLocks noGrp="1"/>
          </p:cNvSpPr>
          <p:nvPr>
            <p:ph idx="1"/>
          </p:nvPr>
        </p:nvSpPr>
        <p:spPr>
          <a:xfrm>
            <a:off x="323850" y="968375"/>
            <a:ext cx="2209800" cy="2026669"/>
          </a:xfrm>
        </p:spPr>
        <p:txBody>
          <a:bodyPr/>
          <a:lstStyle/>
          <a:p>
            <a:r>
              <a:rPr lang="en-GB" dirty="0"/>
              <a:t>The area under load-displacement curve represents strain energy stored in cracked solid.</a:t>
            </a:r>
          </a:p>
          <a:p>
            <a:r>
              <a:rPr lang="en-GB" dirty="0"/>
              <a:t>The potential energy of cracked solid is </a:t>
            </a:r>
            <a:r>
              <a:rPr lang="el-GR" i="1" dirty="0">
                <a:latin typeface="Times New Roman" panose="02020603050405020304" pitchFamily="18" charset="0"/>
                <a:cs typeface="Times New Roman" panose="02020603050405020304" pitchFamily="18" charset="0"/>
              </a:rPr>
              <a:t>Φ</a:t>
            </a:r>
            <a:r>
              <a:rPr lang="en-GB" dirty="0"/>
              <a:t>.</a:t>
            </a:r>
          </a:p>
        </p:txBody>
      </p:sp>
      <p:sp>
        <p:nvSpPr>
          <p:cNvPr id="4" name="Slide Number Placeholder 3">
            <a:extLst>
              <a:ext uri="{FF2B5EF4-FFF2-40B4-BE49-F238E27FC236}">
                <a16:creationId xmlns:a16="http://schemas.microsoft.com/office/drawing/2014/main" id="{49473822-4AB1-6A74-16D1-A96E71189953}"/>
              </a:ext>
            </a:extLst>
          </p:cNvPr>
          <p:cNvSpPr>
            <a:spLocks noGrp="1"/>
          </p:cNvSpPr>
          <p:nvPr>
            <p:ph type="sldNum" sz="quarter" idx="12"/>
          </p:nvPr>
        </p:nvSpPr>
        <p:spPr/>
        <p:txBody>
          <a:bodyPr/>
          <a:lstStyle/>
          <a:p>
            <a:fld id="{6D22F896-40B5-4ADD-8801-0D06FADFA095}" type="slidenum">
              <a:rPr lang="en-US" smtClean="0"/>
              <a:pPr/>
              <a:t>57</a:t>
            </a:fld>
            <a:endParaRPr lang="en-US" dirty="0"/>
          </a:p>
        </p:txBody>
      </p:sp>
      <p:pic>
        <p:nvPicPr>
          <p:cNvPr id="5" name="Picture 4">
            <a:extLst>
              <a:ext uri="{FF2B5EF4-FFF2-40B4-BE49-F238E27FC236}">
                <a16:creationId xmlns:a16="http://schemas.microsoft.com/office/drawing/2014/main" id="{9BF3B476-CC28-A47B-008B-D6C35DC31438}"/>
              </a:ext>
            </a:extLst>
          </p:cNvPr>
          <p:cNvPicPr>
            <a:picLocks noChangeAspect="1"/>
          </p:cNvPicPr>
          <p:nvPr/>
        </p:nvPicPr>
        <p:blipFill>
          <a:blip r:embed="rId2"/>
          <a:stretch>
            <a:fillRect/>
          </a:stretch>
        </p:blipFill>
        <p:spPr>
          <a:xfrm>
            <a:off x="2567178" y="968375"/>
            <a:ext cx="1676412" cy="2171716"/>
          </a:xfrm>
          <a:prstGeom prst="rect">
            <a:avLst/>
          </a:prstGeom>
        </p:spPr>
      </p:pic>
      <p:pic>
        <p:nvPicPr>
          <p:cNvPr id="6" name="Picture 5">
            <a:extLst>
              <a:ext uri="{FF2B5EF4-FFF2-40B4-BE49-F238E27FC236}">
                <a16:creationId xmlns:a16="http://schemas.microsoft.com/office/drawing/2014/main" id="{B2B66D7A-2950-EE08-6C61-447B2F493269}"/>
              </a:ext>
            </a:extLst>
          </p:cNvPr>
          <p:cNvPicPr>
            <a:picLocks noChangeAspect="1"/>
          </p:cNvPicPr>
          <p:nvPr/>
        </p:nvPicPr>
        <p:blipFill>
          <a:blip r:embed="rId3"/>
          <a:stretch>
            <a:fillRect/>
          </a:stretch>
        </p:blipFill>
        <p:spPr>
          <a:xfrm>
            <a:off x="3067050" y="1639801"/>
            <a:ext cx="881069" cy="683815"/>
          </a:xfrm>
          <a:prstGeom prst="rect">
            <a:avLst/>
          </a:prstGeom>
        </p:spPr>
      </p:pic>
      <p:pic>
        <p:nvPicPr>
          <p:cNvPr id="7" name="Picture 6">
            <a:extLst>
              <a:ext uri="{FF2B5EF4-FFF2-40B4-BE49-F238E27FC236}">
                <a16:creationId xmlns:a16="http://schemas.microsoft.com/office/drawing/2014/main" id="{9EF847BA-9F4F-E50C-D69C-BD74D903F101}"/>
              </a:ext>
            </a:extLst>
          </p:cNvPr>
          <p:cNvPicPr>
            <a:picLocks noChangeAspect="1"/>
          </p:cNvPicPr>
          <p:nvPr/>
        </p:nvPicPr>
        <p:blipFill>
          <a:blip r:embed="rId4"/>
          <a:stretch>
            <a:fillRect/>
          </a:stretch>
        </p:blipFill>
        <p:spPr>
          <a:xfrm>
            <a:off x="685787" y="2263775"/>
            <a:ext cx="1243022" cy="395290"/>
          </a:xfrm>
          <a:prstGeom prst="rect">
            <a:avLst/>
          </a:prstGeom>
        </p:spPr>
      </p:pic>
      <p:pic>
        <p:nvPicPr>
          <p:cNvPr id="8" name="Picture 7">
            <a:extLst>
              <a:ext uri="{FF2B5EF4-FFF2-40B4-BE49-F238E27FC236}">
                <a16:creationId xmlns:a16="http://schemas.microsoft.com/office/drawing/2014/main" id="{B20DCC63-DE26-B9F9-987E-CF2D30DD9119}"/>
              </a:ext>
            </a:extLst>
          </p:cNvPr>
          <p:cNvPicPr>
            <a:picLocks noChangeAspect="1"/>
          </p:cNvPicPr>
          <p:nvPr/>
        </p:nvPicPr>
        <p:blipFill>
          <a:blip r:embed="rId5"/>
          <a:stretch>
            <a:fillRect/>
          </a:stretch>
        </p:blipFill>
        <p:spPr>
          <a:xfrm>
            <a:off x="685787" y="2668587"/>
            <a:ext cx="1771663" cy="423866"/>
          </a:xfrm>
          <a:prstGeom prst="rect">
            <a:avLst/>
          </a:prstGeom>
        </p:spPr>
      </p:pic>
      <p:pic>
        <p:nvPicPr>
          <p:cNvPr id="9" name="Picture 8">
            <a:extLst>
              <a:ext uri="{FF2B5EF4-FFF2-40B4-BE49-F238E27FC236}">
                <a16:creationId xmlns:a16="http://schemas.microsoft.com/office/drawing/2014/main" id="{A2838DAD-3BEC-8FE7-1445-42DEC47749B5}"/>
              </a:ext>
            </a:extLst>
          </p:cNvPr>
          <p:cNvPicPr>
            <a:picLocks noChangeAspect="1"/>
          </p:cNvPicPr>
          <p:nvPr/>
        </p:nvPicPr>
        <p:blipFill>
          <a:blip r:embed="rId6"/>
          <a:stretch>
            <a:fillRect/>
          </a:stretch>
        </p:blipFill>
        <p:spPr>
          <a:xfrm>
            <a:off x="685787" y="3101975"/>
            <a:ext cx="952507" cy="352428"/>
          </a:xfrm>
          <a:prstGeom prst="rect">
            <a:avLst/>
          </a:prstGeom>
        </p:spPr>
      </p:pic>
      <p:sp>
        <p:nvSpPr>
          <p:cNvPr id="10" name="Speech Bubble: Rectangle 9">
            <a:extLst>
              <a:ext uri="{FF2B5EF4-FFF2-40B4-BE49-F238E27FC236}">
                <a16:creationId xmlns:a16="http://schemas.microsoft.com/office/drawing/2014/main" id="{C57C1CD4-7E12-F240-DB6F-2A024AE6AE8F}"/>
              </a:ext>
            </a:extLst>
          </p:cNvPr>
          <p:cNvSpPr/>
          <p:nvPr/>
        </p:nvSpPr>
        <p:spPr>
          <a:xfrm>
            <a:off x="41457" y="2497133"/>
            <a:ext cx="587193" cy="295283"/>
          </a:xfrm>
          <a:prstGeom prst="wedgeRectCallout">
            <a:avLst>
              <a:gd name="adj1" fmla="val 67249"/>
              <a:gd name="adj2" fmla="val 60853"/>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dirty="0">
                <a:solidFill>
                  <a:schemeClr val="tx1"/>
                </a:solidFill>
                <a:latin typeface="Times New Roman" panose="02020603050405020304" pitchFamily="18" charset="0"/>
                <a:cs typeface="Times New Roman" panose="02020603050405020304" pitchFamily="18" charset="0"/>
              </a:rPr>
              <a:t>General term</a:t>
            </a:r>
            <a:endParaRPr lang="en-GB" sz="800" dirty="0">
              <a:solidFill>
                <a:schemeClr val="tx1"/>
              </a:solidFill>
              <a:latin typeface="Arial" panose="020B0604020202020204" pitchFamily="34" charset="0"/>
              <a:cs typeface="Arial" panose="020B0604020202020204" pitchFamily="34" charset="0"/>
            </a:endParaRPr>
          </a:p>
        </p:txBody>
      </p:sp>
      <p:sp>
        <p:nvSpPr>
          <p:cNvPr id="11" name="Speech Bubble: Rectangle 10">
            <a:extLst>
              <a:ext uri="{FF2B5EF4-FFF2-40B4-BE49-F238E27FC236}">
                <a16:creationId xmlns:a16="http://schemas.microsoft.com/office/drawing/2014/main" id="{4AC720B6-E2D8-2A42-1272-C4C6B37F2EBD}"/>
              </a:ext>
            </a:extLst>
          </p:cNvPr>
          <p:cNvSpPr/>
          <p:nvPr/>
        </p:nvSpPr>
        <p:spPr>
          <a:xfrm>
            <a:off x="34710" y="2930562"/>
            <a:ext cx="587193" cy="295283"/>
          </a:xfrm>
          <a:prstGeom prst="wedgeRectCallout">
            <a:avLst>
              <a:gd name="adj1" fmla="val 67249"/>
              <a:gd name="adj2" fmla="val 60853"/>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dirty="0">
                <a:solidFill>
                  <a:schemeClr val="tx1"/>
                </a:solidFill>
                <a:latin typeface="Times New Roman" panose="02020603050405020304" pitchFamily="18" charset="0"/>
                <a:cs typeface="Times New Roman" panose="02020603050405020304" pitchFamily="18" charset="0"/>
              </a:rPr>
              <a:t>Plane Stress</a:t>
            </a:r>
            <a:endParaRPr lang="en-GB" sz="800" dirty="0">
              <a:solidFill>
                <a:schemeClr val="tx1"/>
              </a:solidFill>
              <a:latin typeface="Arial" panose="020B0604020202020204" pitchFamily="34" charset="0"/>
              <a:cs typeface="Arial" panose="020B0604020202020204" pitchFamily="34" charset="0"/>
            </a:endParaRPr>
          </a:p>
        </p:txBody>
      </p:sp>
      <p:sp>
        <p:nvSpPr>
          <p:cNvPr id="12" name="Speech Bubble: Rectangle 11">
            <a:extLst>
              <a:ext uri="{FF2B5EF4-FFF2-40B4-BE49-F238E27FC236}">
                <a16:creationId xmlns:a16="http://schemas.microsoft.com/office/drawing/2014/main" id="{A1CB4838-A840-6EE8-9EB1-B305AC6779D2}"/>
              </a:ext>
            </a:extLst>
          </p:cNvPr>
          <p:cNvSpPr/>
          <p:nvPr/>
        </p:nvSpPr>
        <p:spPr>
          <a:xfrm>
            <a:off x="3153791" y="2903757"/>
            <a:ext cx="1335675" cy="521792"/>
          </a:xfrm>
          <a:prstGeom prst="wedgeRectCallout">
            <a:avLst>
              <a:gd name="adj1" fmla="val -106337"/>
              <a:gd name="adj2" fmla="val -29993"/>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dirty="0">
                <a:solidFill>
                  <a:schemeClr val="tx1"/>
                </a:solidFill>
                <a:latin typeface="Times New Roman" panose="02020603050405020304" pitchFamily="18" charset="0"/>
                <a:cs typeface="Times New Roman" panose="02020603050405020304" pitchFamily="18" charset="0"/>
              </a:rPr>
              <a:t>For nonlinear elastic power law hardening material, G can be related to path independent J integral.</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380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E694F-C304-9163-FE1B-2C12D66F5CEE}"/>
              </a:ext>
            </a:extLst>
          </p:cNvPr>
          <p:cNvSpPr>
            <a:spLocks noGrp="1"/>
          </p:cNvSpPr>
          <p:nvPr>
            <p:ph idx="1"/>
          </p:nvPr>
        </p:nvSpPr>
        <p:spPr/>
        <p:txBody>
          <a:bodyPr>
            <a:normAutofit/>
          </a:bodyPr>
          <a:lstStyle/>
          <a:p>
            <a:pPr marL="0" indent="0" algn="ctr">
              <a:buNone/>
            </a:pPr>
            <a:r>
              <a:rPr lang="en-GB" sz="1500" b="1" dirty="0"/>
              <a:t>Fatigue crack growth based on Linear Elastic Fracture Mechanics</a:t>
            </a:r>
          </a:p>
        </p:txBody>
      </p:sp>
      <p:sp>
        <p:nvSpPr>
          <p:cNvPr id="4" name="Slide Number Placeholder 3">
            <a:extLst>
              <a:ext uri="{FF2B5EF4-FFF2-40B4-BE49-F238E27FC236}">
                <a16:creationId xmlns:a16="http://schemas.microsoft.com/office/drawing/2014/main" id="{3E3506EE-ED82-4583-8475-53EA07A2392D}"/>
              </a:ext>
            </a:extLst>
          </p:cNvPr>
          <p:cNvSpPr>
            <a:spLocks noGrp="1"/>
          </p:cNvSpPr>
          <p:nvPr>
            <p:ph type="sldNum" sz="quarter" idx="12"/>
          </p:nvPr>
        </p:nvSpPr>
        <p:spPr/>
        <p:txBody>
          <a:bodyPr/>
          <a:lstStyle/>
          <a:p>
            <a:fld id="{6D22F896-40B5-4ADD-8801-0D06FADFA095}" type="slidenum">
              <a:rPr lang="en-US" smtClean="0"/>
              <a:pPr/>
              <a:t>58</a:t>
            </a:fld>
            <a:endParaRPr lang="en-US" dirty="0"/>
          </a:p>
        </p:txBody>
      </p:sp>
    </p:spTree>
    <p:extLst>
      <p:ext uri="{BB962C8B-B14F-4D97-AF65-F5344CB8AC3E}">
        <p14:creationId xmlns:p14="http://schemas.microsoft.com/office/powerpoint/2010/main" val="4191468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51C8-603A-5665-E0CB-02A4E75B047F}"/>
              </a:ext>
            </a:extLst>
          </p:cNvPr>
          <p:cNvSpPr>
            <a:spLocks noGrp="1"/>
          </p:cNvSpPr>
          <p:nvPr>
            <p:ph type="title"/>
          </p:nvPr>
        </p:nvSpPr>
        <p:spPr/>
        <p:txBody>
          <a:bodyPr/>
          <a:lstStyle/>
          <a:p>
            <a:r>
              <a:rPr lang="en-GB" dirty="0"/>
              <a:t>Crack detection methods </a:t>
            </a:r>
          </a:p>
        </p:txBody>
      </p:sp>
      <p:sp>
        <p:nvSpPr>
          <p:cNvPr id="4" name="Slide Number Placeholder 3">
            <a:extLst>
              <a:ext uri="{FF2B5EF4-FFF2-40B4-BE49-F238E27FC236}">
                <a16:creationId xmlns:a16="http://schemas.microsoft.com/office/drawing/2014/main" id="{BB4432AC-B93E-8A09-8C8F-4218FEEA9233}"/>
              </a:ext>
            </a:extLst>
          </p:cNvPr>
          <p:cNvSpPr>
            <a:spLocks noGrp="1"/>
          </p:cNvSpPr>
          <p:nvPr>
            <p:ph type="sldNum" sz="quarter" idx="12"/>
          </p:nvPr>
        </p:nvSpPr>
        <p:spPr/>
        <p:txBody>
          <a:bodyPr/>
          <a:lstStyle/>
          <a:p>
            <a:fld id="{6D22F896-40B5-4ADD-8801-0D06FADFA095}" type="slidenum">
              <a:rPr lang="en-US" smtClean="0"/>
              <a:pPr/>
              <a:t>59</a:t>
            </a:fld>
            <a:endParaRPr lang="en-US" dirty="0"/>
          </a:p>
        </p:txBody>
      </p:sp>
      <p:pic>
        <p:nvPicPr>
          <p:cNvPr id="5" name="Picture 4">
            <a:extLst>
              <a:ext uri="{FF2B5EF4-FFF2-40B4-BE49-F238E27FC236}">
                <a16:creationId xmlns:a16="http://schemas.microsoft.com/office/drawing/2014/main" id="{7C8F984D-6547-2F2D-3032-63EBC99F7AF4}"/>
              </a:ext>
            </a:extLst>
          </p:cNvPr>
          <p:cNvPicPr>
            <a:picLocks noChangeAspect="1"/>
          </p:cNvPicPr>
          <p:nvPr/>
        </p:nvPicPr>
        <p:blipFill>
          <a:blip r:embed="rId2"/>
          <a:stretch>
            <a:fillRect/>
          </a:stretch>
        </p:blipFill>
        <p:spPr>
          <a:xfrm>
            <a:off x="388058" y="901081"/>
            <a:ext cx="1817349" cy="1027834"/>
          </a:xfrm>
          <a:prstGeom prst="rect">
            <a:avLst/>
          </a:prstGeom>
        </p:spPr>
      </p:pic>
      <p:pic>
        <p:nvPicPr>
          <p:cNvPr id="6" name="Picture 5">
            <a:extLst>
              <a:ext uri="{FF2B5EF4-FFF2-40B4-BE49-F238E27FC236}">
                <a16:creationId xmlns:a16="http://schemas.microsoft.com/office/drawing/2014/main" id="{62826489-338D-AEF4-896E-D5A0E5D10355}"/>
              </a:ext>
            </a:extLst>
          </p:cNvPr>
          <p:cNvPicPr>
            <a:picLocks noChangeAspect="1"/>
          </p:cNvPicPr>
          <p:nvPr/>
        </p:nvPicPr>
        <p:blipFill rotWithShape="1">
          <a:blip r:embed="rId3"/>
          <a:srcRect l="5836"/>
          <a:stretch/>
        </p:blipFill>
        <p:spPr>
          <a:xfrm>
            <a:off x="2228850" y="901081"/>
            <a:ext cx="2024694" cy="1027834"/>
          </a:xfrm>
          <a:prstGeom prst="rect">
            <a:avLst/>
          </a:prstGeom>
        </p:spPr>
      </p:pic>
      <p:pic>
        <p:nvPicPr>
          <p:cNvPr id="8" name="Picture 7">
            <a:extLst>
              <a:ext uri="{FF2B5EF4-FFF2-40B4-BE49-F238E27FC236}">
                <a16:creationId xmlns:a16="http://schemas.microsoft.com/office/drawing/2014/main" id="{7F3A24A3-A2E3-ACA4-5A5E-B1ABE8CECD78}"/>
              </a:ext>
            </a:extLst>
          </p:cNvPr>
          <p:cNvPicPr>
            <a:picLocks noChangeAspect="1"/>
          </p:cNvPicPr>
          <p:nvPr/>
        </p:nvPicPr>
        <p:blipFill>
          <a:blip r:embed="rId4"/>
          <a:stretch>
            <a:fillRect/>
          </a:stretch>
        </p:blipFill>
        <p:spPr>
          <a:xfrm>
            <a:off x="3905250" y="434975"/>
            <a:ext cx="554001" cy="587375"/>
          </a:xfrm>
          <a:prstGeom prst="rect">
            <a:avLst/>
          </a:prstGeom>
        </p:spPr>
      </p:pic>
      <p:pic>
        <p:nvPicPr>
          <p:cNvPr id="9" name="Picture 8">
            <a:extLst>
              <a:ext uri="{FF2B5EF4-FFF2-40B4-BE49-F238E27FC236}">
                <a16:creationId xmlns:a16="http://schemas.microsoft.com/office/drawing/2014/main" id="{161C8564-0A3E-25FF-0438-607980B579A7}"/>
              </a:ext>
            </a:extLst>
          </p:cNvPr>
          <p:cNvPicPr>
            <a:picLocks noChangeAspect="1"/>
          </p:cNvPicPr>
          <p:nvPr/>
        </p:nvPicPr>
        <p:blipFill rotWithShape="1">
          <a:blip r:embed="rId5"/>
          <a:srcRect b="16541"/>
          <a:stretch/>
        </p:blipFill>
        <p:spPr>
          <a:xfrm>
            <a:off x="383561" y="2111375"/>
            <a:ext cx="1813622" cy="1027835"/>
          </a:xfrm>
          <a:prstGeom prst="rect">
            <a:avLst/>
          </a:prstGeom>
        </p:spPr>
      </p:pic>
      <p:sp>
        <p:nvSpPr>
          <p:cNvPr id="3" name="Content Placeholder 2">
            <a:extLst>
              <a:ext uri="{FF2B5EF4-FFF2-40B4-BE49-F238E27FC236}">
                <a16:creationId xmlns:a16="http://schemas.microsoft.com/office/drawing/2014/main" id="{464A10D8-5786-E096-7220-CEAE666987E1}"/>
              </a:ext>
            </a:extLst>
          </p:cNvPr>
          <p:cNvSpPr>
            <a:spLocks noGrp="1"/>
          </p:cNvSpPr>
          <p:nvPr>
            <p:ph idx="1"/>
          </p:nvPr>
        </p:nvSpPr>
        <p:spPr>
          <a:xfrm>
            <a:off x="381875" y="937621"/>
            <a:ext cx="1805357" cy="169457"/>
          </a:xfrm>
        </p:spPr>
        <p:txBody>
          <a:bodyPr>
            <a:normAutofit fontScale="47500" lnSpcReduction="20000"/>
          </a:bodyPr>
          <a:lstStyle/>
          <a:p>
            <a:pPr marL="0" indent="0">
              <a:buNone/>
            </a:pPr>
            <a:r>
              <a:rPr lang="en-GB" dirty="0">
                <a:highlight>
                  <a:srgbClr val="FFFF00"/>
                </a:highlight>
              </a:rPr>
              <a:t>Visual inspection</a:t>
            </a:r>
          </a:p>
        </p:txBody>
      </p:sp>
      <p:sp>
        <p:nvSpPr>
          <p:cNvPr id="10" name="Content Placeholder 2">
            <a:extLst>
              <a:ext uri="{FF2B5EF4-FFF2-40B4-BE49-F238E27FC236}">
                <a16:creationId xmlns:a16="http://schemas.microsoft.com/office/drawing/2014/main" id="{1C55E641-9594-3642-4129-9EC8008AF1D0}"/>
              </a:ext>
            </a:extLst>
          </p:cNvPr>
          <p:cNvSpPr txBox="1">
            <a:spLocks/>
          </p:cNvSpPr>
          <p:nvPr/>
        </p:nvSpPr>
        <p:spPr>
          <a:xfrm>
            <a:off x="2239905" y="937620"/>
            <a:ext cx="1805357" cy="169457"/>
          </a:xfrm>
          <a:prstGeom prst="rect">
            <a:avLst/>
          </a:prstGeom>
        </p:spPr>
        <p:txBody>
          <a:bodyPr vert="horz" lIns="91440" tIns="45720" rIns="91440" bIns="45720" rtlCol="0" anchor="t">
            <a:normAutofit fontScale="47500" lnSpcReduction="200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pPr marL="0" indent="0">
              <a:buFont typeface="Arial"/>
              <a:buNone/>
            </a:pPr>
            <a:r>
              <a:rPr lang="en-GB" dirty="0">
                <a:highlight>
                  <a:srgbClr val="FFFF00"/>
                </a:highlight>
              </a:rPr>
              <a:t>X-ray</a:t>
            </a:r>
          </a:p>
        </p:txBody>
      </p:sp>
      <p:sp>
        <p:nvSpPr>
          <p:cNvPr id="11" name="Content Placeholder 2">
            <a:extLst>
              <a:ext uri="{FF2B5EF4-FFF2-40B4-BE49-F238E27FC236}">
                <a16:creationId xmlns:a16="http://schemas.microsoft.com/office/drawing/2014/main" id="{1BCA37F7-6729-D1BD-C6CB-5B5E0CC402CE}"/>
              </a:ext>
            </a:extLst>
          </p:cNvPr>
          <p:cNvSpPr txBox="1">
            <a:spLocks/>
          </p:cNvSpPr>
          <p:nvPr/>
        </p:nvSpPr>
        <p:spPr>
          <a:xfrm>
            <a:off x="381874" y="2142161"/>
            <a:ext cx="1805357" cy="169457"/>
          </a:xfrm>
          <a:prstGeom prst="rect">
            <a:avLst/>
          </a:prstGeom>
        </p:spPr>
        <p:txBody>
          <a:bodyPr vert="horz" lIns="91440" tIns="45720" rIns="91440" bIns="45720" rtlCol="0" anchor="t">
            <a:normAutofit fontScale="47500" lnSpcReduction="200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pPr marL="0" indent="0">
              <a:buFont typeface="Arial"/>
              <a:buNone/>
            </a:pPr>
            <a:r>
              <a:rPr lang="en-GB" dirty="0">
                <a:highlight>
                  <a:srgbClr val="FFFF00"/>
                </a:highlight>
              </a:rPr>
              <a:t>Ultrasound</a:t>
            </a:r>
          </a:p>
        </p:txBody>
      </p:sp>
      <p:pic>
        <p:nvPicPr>
          <p:cNvPr id="1026" name="Picture 2">
            <a:extLst>
              <a:ext uri="{FF2B5EF4-FFF2-40B4-BE49-F238E27FC236}">
                <a16:creationId xmlns:a16="http://schemas.microsoft.com/office/drawing/2014/main" id="{59702BA6-A35E-651C-B8F7-FEC7E0213C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905" y="2111375"/>
            <a:ext cx="1142646" cy="9906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1012BB9D-9429-6D25-FC06-174E73D7DD08}"/>
              </a:ext>
            </a:extLst>
          </p:cNvPr>
          <p:cNvSpPr txBox="1">
            <a:spLocks/>
          </p:cNvSpPr>
          <p:nvPr/>
        </p:nvSpPr>
        <p:spPr>
          <a:xfrm>
            <a:off x="3319093" y="2140538"/>
            <a:ext cx="934451" cy="275637"/>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pPr marL="0" indent="0">
              <a:buFont typeface="Arial"/>
              <a:buNone/>
            </a:pPr>
            <a:r>
              <a:rPr lang="en-GB" sz="600" dirty="0">
                <a:highlight>
                  <a:srgbClr val="FFFF00"/>
                </a:highlight>
              </a:rPr>
              <a:t>Electric potential drop method</a:t>
            </a:r>
          </a:p>
        </p:txBody>
      </p:sp>
    </p:spTree>
    <p:extLst>
      <p:ext uri="{BB962C8B-B14F-4D97-AF65-F5344CB8AC3E}">
        <p14:creationId xmlns:p14="http://schemas.microsoft.com/office/powerpoint/2010/main" val="243195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15A0-498E-A17F-1737-D5FD87D87275}"/>
              </a:ext>
            </a:extLst>
          </p:cNvPr>
          <p:cNvSpPr>
            <a:spLocks noGrp="1"/>
          </p:cNvSpPr>
          <p:nvPr>
            <p:ph type="title"/>
          </p:nvPr>
        </p:nvSpPr>
        <p:spPr/>
        <p:txBody>
          <a:bodyPr/>
          <a:lstStyle/>
          <a:p>
            <a:r>
              <a:rPr lang="en-GB" dirty="0"/>
              <a:t>Damage tolerance</a:t>
            </a:r>
          </a:p>
        </p:txBody>
      </p:sp>
      <p:sp>
        <p:nvSpPr>
          <p:cNvPr id="4" name="Slide Number Placeholder 3">
            <a:extLst>
              <a:ext uri="{FF2B5EF4-FFF2-40B4-BE49-F238E27FC236}">
                <a16:creationId xmlns:a16="http://schemas.microsoft.com/office/drawing/2014/main" id="{BCA105B1-4014-48DF-8C61-D719B3CF7DC2}"/>
              </a:ext>
            </a:extLst>
          </p:cNvPr>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6" name="Picture 5">
            <a:extLst>
              <a:ext uri="{FF2B5EF4-FFF2-40B4-BE49-F238E27FC236}">
                <a16:creationId xmlns:a16="http://schemas.microsoft.com/office/drawing/2014/main" id="{51863F92-E001-F174-DF97-24E12186A3B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2088" b="1"/>
          <a:stretch/>
        </p:blipFill>
        <p:spPr>
          <a:xfrm>
            <a:off x="394913" y="1113106"/>
            <a:ext cx="3389491" cy="2052651"/>
          </a:xfrm>
          <a:prstGeom prst="rect">
            <a:avLst/>
          </a:prstGeom>
        </p:spPr>
      </p:pic>
      <p:sp>
        <p:nvSpPr>
          <p:cNvPr id="7" name="Speech Bubble: Rectangle 6">
            <a:extLst>
              <a:ext uri="{FF2B5EF4-FFF2-40B4-BE49-F238E27FC236}">
                <a16:creationId xmlns:a16="http://schemas.microsoft.com/office/drawing/2014/main" id="{473BFD1D-12C9-C59F-D933-5485EF83FD44}"/>
              </a:ext>
            </a:extLst>
          </p:cNvPr>
          <p:cNvSpPr/>
          <p:nvPr/>
        </p:nvSpPr>
        <p:spPr>
          <a:xfrm>
            <a:off x="394913" y="836013"/>
            <a:ext cx="3389491" cy="295283"/>
          </a:xfrm>
          <a:prstGeom prst="wedgeRectCallout">
            <a:avLst>
              <a:gd name="adj1" fmla="val 31466"/>
              <a:gd name="adj2" fmla="val -685"/>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dirty="0">
                <a:solidFill>
                  <a:schemeClr val="bg1"/>
                </a:solidFill>
                <a:latin typeface="Times New Roman" panose="02020603050405020304" pitchFamily="18" charset="0"/>
                <a:cs typeface="Times New Roman" panose="02020603050405020304" pitchFamily="18" charset="0"/>
              </a:rPr>
              <a:t>FAA requires manufacturers to identify structure susceptible to WFD and to adopt inspection programs appropriate for the detection of such damage</a:t>
            </a:r>
            <a:endParaRPr lang="en-GB" sz="800" dirty="0">
              <a:solidFill>
                <a:schemeClr val="bg1"/>
              </a:solidFill>
              <a:latin typeface="Arial" panose="020B0604020202020204" pitchFamily="34" charset="0"/>
              <a:cs typeface="Arial" panose="020B0604020202020204" pitchFamily="34" charset="0"/>
            </a:endParaRPr>
          </a:p>
        </p:txBody>
      </p:sp>
      <p:sp>
        <p:nvSpPr>
          <p:cNvPr id="8" name="Speech Bubble: Rectangle 7">
            <a:extLst>
              <a:ext uri="{FF2B5EF4-FFF2-40B4-BE49-F238E27FC236}">
                <a16:creationId xmlns:a16="http://schemas.microsoft.com/office/drawing/2014/main" id="{F2F2F85C-D63C-8491-E3FB-1D7692ECB5E0}"/>
              </a:ext>
            </a:extLst>
          </p:cNvPr>
          <p:cNvSpPr/>
          <p:nvPr/>
        </p:nvSpPr>
        <p:spPr>
          <a:xfrm>
            <a:off x="305862" y="2797175"/>
            <a:ext cx="1087440" cy="295283"/>
          </a:xfrm>
          <a:prstGeom prst="wedgeRectCallout">
            <a:avLst>
              <a:gd name="adj1" fmla="val 77374"/>
              <a:gd name="adj2" fmla="val -56526"/>
            </a:avLst>
          </a:prstGeom>
          <a:solidFill>
            <a:srgbClr val="00B0F0">
              <a:alpha val="78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800" i="1" dirty="0">
                <a:solidFill>
                  <a:schemeClr val="tx1"/>
                </a:solidFill>
                <a:latin typeface="Times New Roman" panose="02020603050405020304" pitchFamily="18" charset="0"/>
                <a:cs typeface="Times New Roman" panose="02020603050405020304" pitchFamily="18" charset="0"/>
              </a:rPr>
              <a:t>Inspection start point to detect MSD and MED</a:t>
            </a:r>
            <a:endParaRPr lang="en-GB" sz="800" dirty="0">
              <a:solidFill>
                <a:schemeClr val="tx1"/>
              </a:solidFill>
              <a:latin typeface="Arial" panose="020B0604020202020204" pitchFamily="34" charset="0"/>
              <a:cs typeface="Arial" panose="020B0604020202020204" pitchFamily="34" charset="0"/>
            </a:endParaRPr>
          </a:p>
        </p:txBody>
      </p:sp>
      <p:sp>
        <p:nvSpPr>
          <p:cNvPr id="9" name="Speech Bubble: Rectangle 8">
            <a:extLst>
              <a:ext uri="{FF2B5EF4-FFF2-40B4-BE49-F238E27FC236}">
                <a16:creationId xmlns:a16="http://schemas.microsoft.com/office/drawing/2014/main" id="{11C5E78B-6926-71D4-CAED-456D60575D1E}"/>
              </a:ext>
            </a:extLst>
          </p:cNvPr>
          <p:cNvSpPr/>
          <p:nvPr/>
        </p:nvSpPr>
        <p:spPr>
          <a:xfrm>
            <a:off x="849582" y="1198471"/>
            <a:ext cx="1698821" cy="257936"/>
          </a:xfrm>
          <a:prstGeom prst="wedgeRectCallout">
            <a:avLst>
              <a:gd name="adj1" fmla="val 57266"/>
              <a:gd name="adj2" fmla="val 185899"/>
            </a:avLst>
          </a:prstGeom>
          <a:solidFill>
            <a:srgbClr val="00B0F0">
              <a:alpha val="78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SMP is a point on lower tail of probability density function for cycles to WFD condition</a:t>
            </a:r>
            <a:endParaRPr lang="en-GB" sz="700" dirty="0">
              <a:solidFill>
                <a:schemeClr val="tx1"/>
              </a:solidFill>
              <a:latin typeface="Arial" panose="020B0604020202020204" pitchFamily="34" charset="0"/>
              <a:cs typeface="Arial" panose="020B0604020202020204" pitchFamily="34" charset="0"/>
            </a:endParaRPr>
          </a:p>
        </p:txBody>
      </p:sp>
      <p:sp>
        <p:nvSpPr>
          <p:cNvPr id="10" name="Speech Bubble: Rectangle 9">
            <a:extLst>
              <a:ext uri="{FF2B5EF4-FFF2-40B4-BE49-F238E27FC236}">
                <a16:creationId xmlns:a16="http://schemas.microsoft.com/office/drawing/2014/main" id="{A287C82D-5A73-6291-A398-3C1FA416B60F}"/>
              </a:ext>
            </a:extLst>
          </p:cNvPr>
          <p:cNvSpPr/>
          <p:nvPr/>
        </p:nvSpPr>
        <p:spPr>
          <a:xfrm>
            <a:off x="3634839" y="858503"/>
            <a:ext cx="762000" cy="923015"/>
          </a:xfrm>
          <a:prstGeom prst="wedgeRectCallout">
            <a:avLst>
              <a:gd name="adj1" fmla="val -171072"/>
              <a:gd name="adj2" fmla="val 138111"/>
            </a:avLst>
          </a:prstGeom>
          <a:solidFill>
            <a:srgbClr val="00B0F0">
              <a:alpha val="9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800" i="1" dirty="0">
                <a:solidFill>
                  <a:schemeClr val="tx1"/>
                </a:solidFill>
                <a:latin typeface="Times New Roman" panose="02020603050405020304" pitchFamily="18" charset="0"/>
                <a:cs typeface="Times New Roman" panose="02020603050405020304" pitchFamily="18" charset="0"/>
              </a:rPr>
              <a:t>At SMP, the structure considered susceptible to WFD must be replaced or refurbished</a:t>
            </a:r>
            <a:endParaRPr lang="en-GB" sz="800" dirty="0">
              <a:solidFill>
                <a:schemeClr val="tx1"/>
              </a:solidFill>
              <a:latin typeface="Arial" panose="020B0604020202020204" pitchFamily="34" charset="0"/>
              <a:cs typeface="Arial" panose="020B0604020202020204" pitchFamily="34" charset="0"/>
            </a:endParaRPr>
          </a:p>
        </p:txBody>
      </p:sp>
      <p:sp>
        <p:nvSpPr>
          <p:cNvPr id="11" name="Speech Bubble: Rectangle 10">
            <a:extLst>
              <a:ext uri="{FF2B5EF4-FFF2-40B4-BE49-F238E27FC236}">
                <a16:creationId xmlns:a16="http://schemas.microsoft.com/office/drawing/2014/main" id="{251EC47C-DAF8-98A2-C580-906075DAD280}"/>
              </a:ext>
            </a:extLst>
          </p:cNvPr>
          <p:cNvSpPr/>
          <p:nvPr/>
        </p:nvSpPr>
        <p:spPr>
          <a:xfrm>
            <a:off x="13913" y="1141437"/>
            <a:ext cx="762000" cy="893737"/>
          </a:xfrm>
          <a:prstGeom prst="wedgeRectCallout">
            <a:avLst>
              <a:gd name="adj1" fmla="val 45178"/>
              <a:gd name="adj2" fmla="val 58301"/>
            </a:avLst>
          </a:prstGeom>
          <a:solidFill>
            <a:srgbClr val="92D050">
              <a:alpha val="9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The cost of carrying inspections and modifications may result to the retirement of the aircraft once they reach ISP</a:t>
            </a:r>
            <a:endParaRPr lang="en-GB" sz="700" dirty="0">
              <a:solidFill>
                <a:schemeClr val="tx1"/>
              </a:solidFill>
              <a:latin typeface="Arial" panose="020B0604020202020204" pitchFamily="34" charset="0"/>
              <a:cs typeface="Arial" panose="020B0604020202020204" pitchFamily="34" charset="0"/>
            </a:endParaRPr>
          </a:p>
        </p:txBody>
      </p:sp>
      <p:sp>
        <p:nvSpPr>
          <p:cNvPr id="12" name="Speech Bubble: Rectangle 11">
            <a:extLst>
              <a:ext uri="{FF2B5EF4-FFF2-40B4-BE49-F238E27FC236}">
                <a16:creationId xmlns:a16="http://schemas.microsoft.com/office/drawing/2014/main" id="{1F86A042-D848-7DEC-741D-A4650A2F99BA}"/>
              </a:ext>
            </a:extLst>
          </p:cNvPr>
          <p:cNvSpPr/>
          <p:nvPr/>
        </p:nvSpPr>
        <p:spPr>
          <a:xfrm>
            <a:off x="3821629" y="2446628"/>
            <a:ext cx="762000" cy="923015"/>
          </a:xfrm>
          <a:prstGeom prst="wedgeRectCallout">
            <a:avLst>
              <a:gd name="adj1" fmla="val -189406"/>
              <a:gd name="adj2" fmla="val -7393"/>
            </a:avLst>
          </a:prstGeom>
          <a:solidFill>
            <a:srgbClr val="00B0F0">
              <a:alpha val="7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800" i="1" dirty="0">
                <a:solidFill>
                  <a:schemeClr val="tx1"/>
                </a:solidFill>
                <a:latin typeface="Times New Roman" panose="02020603050405020304" pitchFamily="18" charset="0"/>
                <a:cs typeface="Times New Roman" panose="02020603050405020304" pitchFamily="18" charset="0"/>
              </a:rPr>
              <a:t>A certain number of inspections required before Structure Modification Point (SMP)</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545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E9EB-D15B-4744-AEA9-A71AD509CEBD}"/>
              </a:ext>
            </a:extLst>
          </p:cNvPr>
          <p:cNvSpPr>
            <a:spLocks noGrp="1"/>
          </p:cNvSpPr>
          <p:nvPr>
            <p:ph type="title"/>
          </p:nvPr>
        </p:nvSpPr>
        <p:spPr/>
        <p:txBody>
          <a:bodyPr/>
          <a:lstStyle/>
          <a:p>
            <a:r>
              <a:rPr lang="en-GB" dirty="0"/>
              <a:t>Extended life</a:t>
            </a:r>
          </a:p>
        </p:txBody>
      </p:sp>
      <p:sp>
        <p:nvSpPr>
          <p:cNvPr id="3" name="Content Placeholder 2">
            <a:extLst>
              <a:ext uri="{FF2B5EF4-FFF2-40B4-BE49-F238E27FC236}">
                <a16:creationId xmlns:a16="http://schemas.microsoft.com/office/drawing/2014/main" id="{E462BBE8-B815-C8EA-0EB2-F15414CC36BA}"/>
              </a:ext>
            </a:extLst>
          </p:cNvPr>
          <p:cNvSpPr>
            <a:spLocks noGrp="1"/>
          </p:cNvSpPr>
          <p:nvPr>
            <p:ph idx="1"/>
          </p:nvPr>
        </p:nvSpPr>
        <p:spPr>
          <a:xfrm>
            <a:off x="323850" y="968375"/>
            <a:ext cx="1905000" cy="2133600"/>
          </a:xfrm>
        </p:spPr>
        <p:txBody>
          <a:bodyPr>
            <a:normAutofit fontScale="85000" lnSpcReduction="20000"/>
          </a:bodyPr>
          <a:lstStyle/>
          <a:p>
            <a:r>
              <a:rPr lang="en-GB" dirty="0"/>
              <a:t>Once the crack is detected by methods mentioned in the previous slide, fracture mechanic methods can be used to determine the extended life of a structure or a component.</a:t>
            </a:r>
          </a:p>
          <a:p>
            <a:r>
              <a:rPr lang="en-GB" dirty="0"/>
              <a:t>The damage tolerant approach used in the aerospace industry is based on the worst case analysis with assumption that the largest cracks missed by each inspection exist in the structures and components.</a:t>
            </a:r>
          </a:p>
          <a:p>
            <a:endParaRPr lang="en-GB" dirty="0"/>
          </a:p>
        </p:txBody>
      </p:sp>
      <p:sp>
        <p:nvSpPr>
          <p:cNvPr id="4" name="Slide Number Placeholder 3">
            <a:extLst>
              <a:ext uri="{FF2B5EF4-FFF2-40B4-BE49-F238E27FC236}">
                <a16:creationId xmlns:a16="http://schemas.microsoft.com/office/drawing/2014/main" id="{EBAEF957-0BAB-06CD-7F0C-821591F0F090}"/>
              </a:ext>
            </a:extLst>
          </p:cNvPr>
          <p:cNvSpPr>
            <a:spLocks noGrp="1"/>
          </p:cNvSpPr>
          <p:nvPr>
            <p:ph type="sldNum" sz="quarter" idx="12"/>
          </p:nvPr>
        </p:nvSpPr>
        <p:spPr/>
        <p:txBody>
          <a:bodyPr/>
          <a:lstStyle/>
          <a:p>
            <a:fld id="{6D22F896-40B5-4ADD-8801-0D06FADFA095}" type="slidenum">
              <a:rPr lang="en-US" smtClean="0"/>
              <a:pPr/>
              <a:t>60</a:t>
            </a:fld>
            <a:endParaRPr lang="en-US" dirty="0"/>
          </a:p>
        </p:txBody>
      </p:sp>
      <p:pic>
        <p:nvPicPr>
          <p:cNvPr id="5" name="Picture 4">
            <a:extLst>
              <a:ext uri="{FF2B5EF4-FFF2-40B4-BE49-F238E27FC236}">
                <a16:creationId xmlns:a16="http://schemas.microsoft.com/office/drawing/2014/main" id="{3AB107B9-3176-3D2A-44A0-606797C24D46}"/>
              </a:ext>
            </a:extLst>
          </p:cNvPr>
          <p:cNvPicPr>
            <a:picLocks noChangeAspect="1"/>
          </p:cNvPicPr>
          <p:nvPr/>
        </p:nvPicPr>
        <p:blipFill>
          <a:blip r:embed="rId2"/>
          <a:stretch>
            <a:fillRect/>
          </a:stretch>
        </p:blipFill>
        <p:spPr>
          <a:xfrm>
            <a:off x="2283048" y="958892"/>
            <a:ext cx="1927002" cy="1923155"/>
          </a:xfrm>
          <a:prstGeom prst="rect">
            <a:avLst/>
          </a:prstGeom>
        </p:spPr>
      </p:pic>
      <p:sp>
        <p:nvSpPr>
          <p:cNvPr id="6" name="Speech Bubble: Rectangle 5">
            <a:extLst>
              <a:ext uri="{FF2B5EF4-FFF2-40B4-BE49-F238E27FC236}">
                <a16:creationId xmlns:a16="http://schemas.microsoft.com/office/drawing/2014/main" id="{1C886B8F-D665-E651-3D80-412A53AA10C1}"/>
              </a:ext>
            </a:extLst>
          </p:cNvPr>
          <p:cNvSpPr/>
          <p:nvPr/>
        </p:nvSpPr>
        <p:spPr>
          <a:xfrm>
            <a:off x="2152650" y="2678484"/>
            <a:ext cx="730668" cy="295283"/>
          </a:xfrm>
          <a:prstGeom prst="wedgeRectCallout">
            <a:avLst>
              <a:gd name="adj1" fmla="val -973"/>
              <a:gd name="adj2" fmla="val -219442"/>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i="1" dirty="0">
                <a:solidFill>
                  <a:schemeClr val="tx1"/>
                </a:solidFill>
                <a:latin typeface="Times New Roman" panose="02020603050405020304" pitchFamily="18" charset="0"/>
                <a:cs typeface="Times New Roman" panose="02020603050405020304" pitchFamily="18" charset="0"/>
              </a:rPr>
              <a:t>Initial</a:t>
            </a:r>
            <a:r>
              <a:rPr lang="en-GB" sz="800" i="1" dirty="0">
                <a:solidFill>
                  <a:schemeClr val="tx1"/>
                </a:solidFill>
                <a:latin typeface="Times New Roman" panose="02020603050405020304" pitchFamily="18" charset="0"/>
                <a:cs typeface="Times New Roman" panose="02020603050405020304" pitchFamily="18" charset="0"/>
              </a:rPr>
              <a:t> crack length</a:t>
            </a:r>
            <a:endParaRPr lang="en-GB" sz="800" dirty="0">
              <a:solidFill>
                <a:schemeClr val="tx1"/>
              </a:solidFill>
              <a:latin typeface="Arial" panose="020B0604020202020204" pitchFamily="34" charset="0"/>
              <a:cs typeface="Arial" panose="020B0604020202020204" pitchFamily="34" charset="0"/>
            </a:endParaRPr>
          </a:p>
        </p:txBody>
      </p:sp>
      <p:sp>
        <p:nvSpPr>
          <p:cNvPr id="7" name="Speech Bubble: Rectangle 6">
            <a:extLst>
              <a:ext uri="{FF2B5EF4-FFF2-40B4-BE49-F238E27FC236}">
                <a16:creationId xmlns:a16="http://schemas.microsoft.com/office/drawing/2014/main" id="{C4C5F29F-DA4D-9754-144C-C70C9F0A8E0B}"/>
              </a:ext>
            </a:extLst>
          </p:cNvPr>
          <p:cNvSpPr/>
          <p:nvPr/>
        </p:nvSpPr>
        <p:spPr>
          <a:xfrm>
            <a:off x="2838450" y="1365839"/>
            <a:ext cx="730668" cy="295283"/>
          </a:xfrm>
          <a:prstGeom prst="wedgeRectCallout">
            <a:avLst>
              <a:gd name="adj1" fmla="val -87318"/>
              <a:gd name="adj2" fmla="val 170330"/>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i="1" dirty="0">
                <a:solidFill>
                  <a:schemeClr val="tx1"/>
                </a:solidFill>
                <a:latin typeface="Times New Roman" panose="02020603050405020304" pitchFamily="18" charset="0"/>
                <a:cs typeface="Times New Roman" panose="02020603050405020304" pitchFamily="18" charset="0"/>
              </a:rPr>
              <a:t>Detectable</a:t>
            </a:r>
            <a:r>
              <a:rPr lang="en-GB" sz="800" i="1" dirty="0">
                <a:solidFill>
                  <a:schemeClr val="tx1"/>
                </a:solidFill>
                <a:latin typeface="Times New Roman" panose="02020603050405020304" pitchFamily="18" charset="0"/>
                <a:cs typeface="Times New Roman" panose="02020603050405020304" pitchFamily="18" charset="0"/>
              </a:rPr>
              <a:t> crack length</a:t>
            </a:r>
            <a:endParaRPr lang="en-GB" sz="800" dirty="0">
              <a:solidFill>
                <a:schemeClr val="tx1"/>
              </a:solidFill>
              <a:latin typeface="Arial" panose="020B0604020202020204" pitchFamily="34" charset="0"/>
              <a:cs typeface="Arial" panose="020B0604020202020204" pitchFamily="34" charset="0"/>
            </a:endParaRPr>
          </a:p>
        </p:txBody>
      </p:sp>
      <p:sp>
        <p:nvSpPr>
          <p:cNvPr id="8" name="Speech Bubble: Rectangle 7">
            <a:extLst>
              <a:ext uri="{FF2B5EF4-FFF2-40B4-BE49-F238E27FC236}">
                <a16:creationId xmlns:a16="http://schemas.microsoft.com/office/drawing/2014/main" id="{5B067E96-9708-17C0-DDE8-5A308BC9504A}"/>
              </a:ext>
            </a:extLst>
          </p:cNvPr>
          <p:cNvSpPr/>
          <p:nvPr/>
        </p:nvSpPr>
        <p:spPr>
          <a:xfrm>
            <a:off x="2838450" y="989361"/>
            <a:ext cx="730668" cy="295283"/>
          </a:xfrm>
          <a:prstGeom prst="wedgeRectCallout">
            <a:avLst>
              <a:gd name="adj1" fmla="val -86916"/>
              <a:gd name="adj2" fmla="val 60233"/>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i="1" dirty="0">
                <a:solidFill>
                  <a:schemeClr val="tx1"/>
                </a:solidFill>
                <a:latin typeface="Times New Roman" panose="02020603050405020304" pitchFamily="18" charset="0"/>
                <a:cs typeface="Times New Roman" panose="02020603050405020304" pitchFamily="18" charset="0"/>
              </a:rPr>
              <a:t>Critical</a:t>
            </a:r>
            <a:r>
              <a:rPr lang="en-GB" sz="800" i="1" dirty="0">
                <a:solidFill>
                  <a:schemeClr val="tx1"/>
                </a:solidFill>
                <a:latin typeface="Times New Roman" panose="02020603050405020304" pitchFamily="18" charset="0"/>
                <a:cs typeface="Times New Roman" panose="02020603050405020304" pitchFamily="18" charset="0"/>
              </a:rPr>
              <a:t> crack length</a:t>
            </a:r>
            <a:endParaRPr lang="en-GB" sz="800" dirty="0">
              <a:solidFill>
                <a:schemeClr val="tx1"/>
              </a:solidFill>
              <a:latin typeface="Arial" panose="020B0604020202020204" pitchFamily="34" charset="0"/>
              <a:cs typeface="Arial" panose="020B0604020202020204" pitchFamily="34" charset="0"/>
            </a:endParaRPr>
          </a:p>
        </p:txBody>
      </p:sp>
      <p:sp>
        <p:nvSpPr>
          <p:cNvPr id="9" name="Speech Bubble: Rectangle 8">
            <a:extLst>
              <a:ext uri="{FF2B5EF4-FFF2-40B4-BE49-F238E27FC236}">
                <a16:creationId xmlns:a16="http://schemas.microsoft.com/office/drawing/2014/main" id="{F1F8FE04-3E8E-4AD3-ABDF-87440A5BF805}"/>
              </a:ext>
            </a:extLst>
          </p:cNvPr>
          <p:cNvSpPr/>
          <p:nvPr/>
        </p:nvSpPr>
        <p:spPr>
          <a:xfrm>
            <a:off x="1847850" y="3137323"/>
            <a:ext cx="1075379" cy="295283"/>
          </a:xfrm>
          <a:prstGeom prst="wedgeRectCallout">
            <a:avLst>
              <a:gd name="adj1" fmla="val 61567"/>
              <a:gd name="adj2" fmla="val -227099"/>
            </a:avLst>
          </a:prstGeom>
          <a:solidFill>
            <a:srgbClr val="00B0F0">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i="1" dirty="0">
                <a:solidFill>
                  <a:schemeClr val="tx1"/>
                </a:solidFill>
                <a:latin typeface="Times New Roman" panose="02020603050405020304" pitchFamily="18" charset="0"/>
                <a:cs typeface="Times New Roman" panose="02020603050405020304" pitchFamily="18" charset="0"/>
              </a:rPr>
              <a:t>Number of cycles when the crack is detected</a:t>
            </a:r>
            <a:endParaRPr lang="en-GB" sz="700" dirty="0">
              <a:solidFill>
                <a:schemeClr val="tx1"/>
              </a:solidFill>
              <a:latin typeface="Arial" panose="020B0604020202020204" pitchFamily="34" charset="0"/>
              <a:cs typeface="Arial" panose="020B0604020202020204" pitchFamily="34" charset="0"/>
            </a:endParaRPr>
          </a:p>
        </p:txBody>
      </p:sp>
      <p:sp>
        <p:nvSpPr>
          <p:cNvPr id="10" name="Speech Bubble: Rectangle 9">
            <a:extLst>
              <a:ext uri="{FF2B5EF4-FFF2-40B4-BE49-F238E27FC236}">
                <a16:creationId xmlns:a16="http://schemas.microsoft.com/office/drawing/2014/main" id="{487317A7-BF74-1D9C-39A6-757D6C2B0443}"/>
              </a:ext>
            </a:extLst>
          </p:cNvPr>
          <p:cNvSpPr/>
          <p:nvPr/>
        </p:nvSpPr>
        <p:spPr>
          <a:xfrm>
            <a:off x="3145734" y="3138832"/>
            <a:ext cx="1214229" cy="295283"/>
          </a:xfrm>
          <a:prstGeom prst="wedgeRectCallout">
            <a:avLst>
              <a:gd name="adj1" fmla="val 1204"/>
              <a:gd name="adj2" fmla="val -218977"/>
            </a:avLst>
          </a:prstGeom>
          <a:solidFill>
            <a:srgbClr val="00B0F0">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i="1" dirty="0">
                <a:solidFill>
                  <a:schemeClr val="tx1"/>
                </a:solidFill>
                <a:latin typeface="Times New Roman" panose="02020603050405020304" pitchFamily="18" charset="0"/>
                <a:cs typeface="Times New Roman" panose="02020603050405020304" pitchFamily="18" charset="0"/>
              </a:rPr>
              <a:t>Number of cycles when the crack reaches critical length</a:t>
            </a:r>
            <a:endParaRPr lang="en-GB" sz="700" dirty="0">
              <a:solidFill>
                <a:schemeClr val="tx1"/>
              </a:solidFill>
              <a:latin typeface="Arial" panose="020B0604020202020204" pitchFamily="34" charset="0"/>
              <a:cs typeface="Arial" panose="020B0604020202020204" pitchFamily="34" charset="0"/>
            </a:endParaRPr>
          </a:p>
        </p:txBody>
      </p:sp>
      <p:sp>
        <p:nvSpPr>
          <p:cNvPr id="11" name="Speech Bubble: Rectangle 10">
            <a:extLst>
              <a:ext uri="{FF2B5EF4-FFF2-40B4-BE49-F238E27FC236}">
                <a16:creationId xmlns:a16="http://schemas.microsoft.com/office/drawing/2014/main" id="{F80C8AFB-B216-9A3E-5E83-B24804B463CB}"/>
              </a:ext>
            </a:extLst>
          </p:cNvPr>
          <p:cNvSpPr/>
          <p:nvPr/>
        </p:nvSpPr>
        <p:spPr>
          <a:xfrm>
            <a:off x="3143250" y="2111375"/>
            <a:ext cx="761999" cy="295283"/>
          </a:xfrm>
          <a:prstGeom prst="wedgeRectCallout">
            <a:avLst>
              <a:gd name="adj1" fmla="val -33804"/>
              <a:gd name="adj2" fmla="val 136381"/>
            </a:avLst>
          </a:prstGeom>
          <a:solidFill>
            <a:srgbClr val="92D050">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i="1" dirty="0">
                <a:solidFill>
                  <a:schemeClr val="tx1"/>
                </a:solidFill>
                <a:latin typeface="Times New Roman" panose="02020603050405020304" pitchFamily="18" charset="0"/>
                <a:cs typeface="Times New Roman" panose="02020603050405020304" pitchFamily="18" charset="0"/>
              </a:rPr>
              <a:t>Extended life is</a:t>
            </a:r>
          </a:p>
          <a:p>
            <a:r>
              <a:rPr lang="en-GB" sz="700" i="1" dirty="0" err="1">
                <a:solidFill>
                  <a:schemeClr val="tx1"/>
                </a:solidFill>
                <a:latin typeface="Times New Roman" panose="02020603050405020304" pitchFamily="18" charset="0"/>
                <a:cs typeface="Times New Roman" panose="02020603050405020304" pitchFamily="18" charset="0"/>
              </a:rPr>
              <a:t>N</a:t>
            </a:r>
            <a:r>
              <a:rPr lang="en-GB" sz="700" i="1" baseline="-25000" dirty="0" err="1">
                <a:solidFill>
                  <a:schemeClr val="tx1"/>
                </a:solidFill>
                <a:latin typeface="Times New Roman" panose="02020603050405020304" pitchFamily="18" charset="0"/>
                <a:cs typeface="Times New Roman" panose="02020603050405020304" pitchFamily="18" charset="0"/>
              </a:rPr>
              <a:t>cd</a:t>
            </a:r>
            <a:r>
              <a:rPr lang="en-GB" sz="700" i="1" baseline="-25000" dirty="0">
                <a:solidFill>
                  <a:schemeClr val="tx1"/>
                </a:solidFill>
                <a:latin typeface="Times New Roman" panose="02020603050405020304" pitchFamily="18" charset="0"/>
                <a:cs typeface="Times New Roman" panose="02020603050405020304" pitchFamily="18" charset="0"/>
              </a:rPr>
              <a:t> </a:t>
            </a:r>
            <a:r>
              <a:rPr lang="en-GB" sz="700" i="1" dirty="0">
                <a:solidFill>
                  <a:schemeClr val="tx1"/>
                </a:solidFill>
                <a:latin typeface="Times New Roman" panose="02020603050405020304" pitchFamily="18" charset="0"/>
                <a:cs typeface="Times New Roman" panose="02020603050405020304" pitchFamily="18" charset="0"/>
              </a:rPr>
              <a:t>= N</a:t>
            </a:r>
            <a:r>
              <a:rPr lang="en-GB" sz="700" i="1" baseline="-25000" dirty="0">
                <a:solidFill>
                  <a:schemeClr val="tx1"/>
                </a:solidFill>
                <a:latin typeface="Times New Roman" panose="02020603050405020304" pitchFamily="18" charset="0"/>
                <a:cs typeface="Times New Roman" panose="02020603050405020304" pitchFamily="18" charset="0"/>
              </a:rPr>
              <a:t>c</a:t>
            </a:r>
            <a:r>
              <a:rPr lang="en-GB" sz="700" i="1" dirty="0">
                <a:solidFill>
                  <a:schemeClr val="tx1"/>
                </a:solidFill>
                <a:latin typeface="Times New Roman" panose="02020603050405020304" pitchFamily="18" charset="0"/>
                <a:cs typeface="Times New Roman" panose="02020603050405020304" pitchFamily="18" charset="0"/>
              </a:rPr>
              <a:t>-N</a:t>
            </a:r>
            <a:r>
              <a:rPr lang="en-GB" sz="700" i="1" baseline="-25000" dirty="0">
                <a:solidFill>
                  <a:schemeClr val="tx1"/>
                </a:solidFill>
                <a:latin typeface="Times New Roman" panose="02020603050405020304" pitchFamily="18" charset="0"/>
                <a:cs typeface="Times New Roman" panose="02020603050405020304" pitchFamily="18" charset="0"/>
              </a:rPr>
              <a:t>d</a:t>
            </a:r>
            <a:endParaRPr lang="en-GB" sz="700" baseline="-25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108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4F50-80EE-4C8A-D506-8C1C69D8C9E0}"/>
              </a:ext>
            </a:extLst>
          </p:cNvPr>
          <p:cNvSpPr>
            <a:spLocks noGrp="1"/>
          </p:cNvSpPr>
          <p:nvPr>
            <p:ph type="title"/>
          </p:nvPr>
        </p:nvSpPr>
        <p:spPr/>
        <p:txBody>
          <a:bodyPr/>
          <a:lstStyle/>
          <a:p>
            <a:r>
              <a:rPr lang="en-GB" dirty="0"/>
              <a:t>Crack growth behaviour</a:t>
            </a:r>
          </a:p>
        </p:txBody>
      </p:sp>
      <p:sp>
        <p:nvSpPr>
          <p:cNvPr id="4" name="Slide Number Placeholder 3">
            <a:extLst>
              <a:ext uri="{FF2B5EF4-FFF2-40B4-BE49-F238E27FC236}">
                <a16:creationId xmlns:a16="http://schemas.microsoft.com/office/drawing/2014/main" id="{7BB78191-7CBC-ECE0-5377-AE740BB09ADB}"/>
              </a:ext>
            </a:extLst>
          </p:cNvPr>
          <p:cNvSpPr>
            <a:spLocks noGrp="1"/>
          </p:cNvSpPr>
          <p:nvPr>
            <p:ph type="sldNum" sz="quarter" idx="12"/>
          </p:nvPr>
        </p:nvSpPr>
        <p:spPr/>
        <p:txBody>
          <a:bodyPr/>
          <a:lstStyle/>
          <a:p>
            <a:fld id="{6D22F896-40B5-4ADD-8801-0D06FADFA095}" type="slidenum">
              <a:rPr lang="en-US" smtClean="0"/>
              <a:pPr/>
              <a:t>61</a:t>
            </a:fld>
            <a:endParaRPr lang="en-US" dirty="0"/>
          </a:p>
        </p:txBody>
      </p:sp>
      <p:pic>
        <p:nvPicPr>
          <p:cNvPr id="5" name="Picture 4">
            <a:extLst>
              <a:ext uri="{FF2B5EF4-FFF2-40B4-BE49-F238E27FC236}">
                <a16:creationId xmlns:a16="http://schemas.microsoft.com/office/drawing/2014/main" id="{6FD43F31-2712-565A-3A87-18FAA641DA38}"/>
              </a:ext>
            </a:extLst>
          </p:cNvPr>
          <p:cNvPicPr>
            <a:picLocks noChangeAspect="1"/>
          </p:cNvPicPr>
          <p:nvPr/>
        </p:nvPicPr>
        <p:blipFill>
          <a:blip r:embed="rId2"/>
          <a:stretch>
            <a:fillRect/>
          </a:stretch>
        </p:blipFill>
        <p:spPr>
          <a:xfrm>
            <a:off x="400050" y="864345"/>
            <a:ext cx="948440" cy="1559727"/>
          </a:xfrm>
          <a:prstGeom prst="rect">
            <a:avLst/>
          </a:prstGeom>
        </p:spPr>
      </p:pic>
      <p:pic>
        <p:nvPicPr>
          <p:cNvPr id="6" name="Picture 5">
            <a:extLst>
              <a:ext uri="{FF2B5EF4-FFF2-40B4-BE49-F238E27FC236}">
                <a16:creationId xmlns:a16="http://schemas.microsoft.com/office/drawing/2014/main" id="{065EF948-DC01-8A2E-D26A-FE51E1728F1C}"/>
              </a:ext>
            </a:extLst>
          </p:cNvPr>
          <p:cNvPicPr>
            <a:picLocks noChangeAspect="1"/>
          </p:cNvPicPr>
          <p:nvPr/>
        </p:nvPicPr>
        <p:blipFill rotWithShape="1">
          <a:blip r:embed="rId3"/>
          <a:srcRect l="1747" r="2539"/>
          <a:stretch/>
        </p:blipFill>
        <p:spPr>
          <a:xfrm>
            <a:off x="1339263" y="892175"/>
            <a:ext cx="717949" cy="797724"/>
          </a:xfrm>
          <a:prstGeom prst="rect">
            <a:avLst/>
          </a:prstGeom>
          <a:ln>
            <a:solidFill>
              <a:srgbClr val="FF0000"/>
            </a:solidFill>
          </a:ln>
        </p:spPr>
      </p:pic>
      <p:pic>
        <p:nvPicPr>
          <p:cNvPr id="7" name="Picture 6">
            <a:extLst>
              <a:ext uri="{FF2B5EF4-FFF2-40B4-BE49-F238E27FC236}">
                <a16:creationId xmlns:a16="http://schemas.microsoft.com/office/drawing/2014/main" id="{363E261A-B67D-7353-C3C2-377E21C45732}"/>
              </a:ext>
            </a:extLst>
          </p:cNvPr>
          <p:cNvPicPr>
            <a:picLocks noChangeAspect="1"/>
          </p:cNvPicPr>
          <p:nvPr/>
        </p:nvPicPr>
        <p:blipFill>
          <a:blip r:embed="rId4"/>
          <a:stretch>
            <a:fillRect/>
          </a:stretch>
        </p:blipFill>
        <p:spPr>
          <a:xfrm>
            <a:off x="400050" y="2455812"/>
            <a:ext cx="792960" cy="309448"/>
          </a:xfrm>
          <a:prstGeom prst="rect">
            <a:avLst/>
          </a:prstGeom>
        </p:spPr>
      </p:pic>
      <p:pic>
        <p:nvPicPr>
          <p:cNvPr id="8" name="Picture 7">
            <a:extLst>
              <a:ext uri="{FF2B5EF4-FFF2-40B4-BE49-F238E27FC236}">
                <a16:creationId xmlns:a16="http://schemas.microsoft.com/office/drawing/2014/main" id="{749BBA54-9876-157E-20F4-2E34EF873CDF}"/>
              </a:ext>
            </a:extLst>
          </p:cNvPr>
          <p:cNvPicPr>
            <a:picLocks noChangeAspect="1"/>
          </p:cNvPicPr>
          <p:nvPr/>
        </p:nvPicPr>
        <p:blipFill>
          <a:blip r:embed="rId5"/>
          <a:stretch>
            <a:fillRect/>
          </a:stretch>
        </p:blipFill>
        <p:spPr>
          <a:xfrm>
            <a:off x="400050" y="2794512"/>
            <a:ext cx="827979" cy="172321"/>
          </a:xfrm>
          <a:prstGeom prst="rect">
            <a:avLst/>
          </a:prstGeom>
        </p:spPr>
      </p:pic>
      <p:pic>
        <p:nvPicPr>
          <p:cNvPr id="9" name="Picture 8">
            <a:extLst>
              <a:ext uri="{FF2B5EF4-FFF2-40B4-BE49-F238E27FC236}">
                <a16:creationId xmlns:a16="http://schemas.microsoft.com/office/drawing/2014/main" id="{5238EC43-7E04-6216-FD26-4F8F65BE3925}"/>
              </a:ext>
            </a:extLst>
          </p:cNvPr>
          <p:cNvPicPr>
            <a:picLocks noChangeAspect="1"/>
          </p:cNvPicPr>
          <p:nvPr/>
        </p:nvPicPr>
        <p:blipFill>
          <a:blip r:embed="rId6"/>
          <a:stretch>
            <a:fillRect/>
          </a:stretch>
        </p:blipFill>
        <p:spPr>
          <a:xfrm>
            <a:off x="400050" y="2996346"/>
            <a:ext cx="457200" cy="284206"/>
          </a:xfrm>
          <a:prstGeom prst="rect">
            <a:avLst/>
          </a:prstGeom>
        </p:spPr>
      </p:pic>
      <p:pic>
        <p:nvPicPr>
          <p:cNvPr id="10" name="Picture 9">
            <a:extLst>
              <a:ext uri="{FF2B5EF4-FFF2-40B4-BE49-F238E27FC236}">
                <a16:creationId xmlns:a16="http://schemas.microsoft.com/office/drawing/2014/main" id="{6CF955B3-4E8F-07F2-5E20-88FDF9D294E9}"/>
              </a:ext>
            </a:extLst>
          </p:cNvPr>
          <p:cNvPicPr>
            <a:picLocks noChangeAspect="1"/>
          </p:cNvPicPr>
          <p:nvPr/>
        </p:nvPicPr>
        <p:blipFill>
          <a:blip r:embed="rId7"/>
          <a:stretch>
            <a:fillRect/>
          </a:stretch>
        </p:blipFill>
        <p:spPr>
          <a:xfrm>
            <a:off x="886126" y="2996346"/>
            <a:ext cx="462364" cy="284206"/>
          </a:xfrm>
          <a:prstGeom prst="rect">
            <a:avLst/>
          </a:prstGeom>
        </p:spPr>
      </p:pic>
      <p:sp>
        <p:nvSpPr>
          <p:cNvPr id="11" name="Speech Bubble: Oval 10">
            <a:extLst>
              <a:ext uri="{FF2B5EF4-FFF2-40B4-BE49-F238E27FC236}">
                <a16:creationId xmlns:a16="http://schemas.microsoft.com/office/drawing/2014/main" id="{2F49C669-844D-CDC9-FE9A-37184AB5F9B1}"/>
              </a:ext>
            </a:extLst>
          </p:cNvPr>
          <p:cNvSpPr/>
          <p:nvPr/>
        </p:nvSpPr>
        <p:spPr>
          <a:xfrm>
            <a:off x="778052" y="833963"/>
            <a:ext cx="152400" cy="152400"/>
          </a:xfrm>
          <a:prstGeom prst="wedgeEllipseCallout">
            <a:avLst>
              <a:gd name="adj1" fmla="val 321463"/>
              <a:gd name="adj2" fmla="val 545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36B8931-6791-738A-1BE7-F70A1EBD1465}"/>
              </a:ext>
            </a:extLst>
          </p:cNvPr>
          <p:cNvPicPr>
            <a:picLocks noChangeAspect="1"/>
          </p:cNvPicPr>
          <p:nvPr/>
        </p:nvPicPr>
        <p:blipFill>
          <a:blip r:embed="rId8"/>
          <a:stretch>
            <a:fillRect/>
          </a:stretch>
        </p:blipFill>
        <p:spPr>
          <a:xfrm>
            <a:off x="2178043" y="866277"/>
            <a:ext cx="2038762" cy="1526403"/>
          </a:xfrm>
          <a:prstGeom prst="rect">
            <a:avLst/>
          </a:prstGeom>
        </p:spPr>
      </p:pic>
      <p:sp>
        <p:nvSpPr>
          <p:cNvPr id="13" name="Arrow: Right 12">
            <a:extLst>
              <a:ext uri="{FF2B5EF4-FFF2-40B4-BE49-F238E27FC236}">
                <a16:creationId xmlns:a16="http://schemas.microsoft.com/office/drawing/2014/main" id="{397E275B-6B89-EDE6-ACA4-3B7050DC25F1}"/>
              </a:ext>
            </a:extLst>
          </p:cNvPr>
          <p:cNvSpPr/>
          <p:nvPr/>
        </p:nvSpPr>
        <p:spPr>
          <a:xfrm>
            <a:off x="1417934" y="1654175"/>
            <a:ext cx="690664" cy="609600"/>
          </a:xfrm>
          <a:prstGeom prst="rightArrow">
            <a:avLst>
              <a:gd name="adj1" fmla="val 50000"/>
              <a:gd name="adj2" fmla="val 21505"/>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latin typeface="Arial" panose="020B0604020202020204" pitchFamily="34" charset="0"/>
                <a:cs typeface="Arial" panose="020B0604020202020204" pitchFamily="34" charset="0"/>
              </a:rPr>
              <a:t>Based on experimental results</a:t>
            </a:r>
          </a:p>
        </p:txBody>
      </p:sp>
      <p:sp>
        <p:nvSpPr>
          <p:cNvPr id="14" name="Speech Bubble: Rectangle 13">
            <a:extLst>
              <a:ext uri="{FF2B5EF4-FFF2-40B4-BE49-F238E27FC236}">
                <a16:creationId xmlns:a16="http://schemas.microsoft.com/office/drawing/2014/main" id="{00635769-8D47-4842-DB83-F02A06AFCF73}"/>
              </a:ext>
            </a:extLst>
          </p:cNvPr>
          <p:cNvSpPr/>
          <p:nvPr/>
        </p:nvSpPr>
        <p:spPr>
          <a:xfrm>
            <a:off x="2937288" y="509686"/>
            <a:ext cx="564732" cy="257554"/>
          </a:xfrm>
          <a:prstGeom prst="wedgeRectCallout">
            <a:avLst>
              <a:gd name="adj1" fmla="val -135788"/>
              <a:gd name="adj2" fmla="val 129747"/>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Crack growth rate</a:t>
            </a:r>
            <a:endParaRPr lang="en-GB" sz="700" dirty="0">
              <a:solidFill>
                <a:schemeClr val="tx1"/>
              </a:solidFill>
              <a:latin typeface="Arial" panose="020B0604020202020204" pitchFamily="34" charset="0"/>
              <a:cs typeface="Arial" panose="020B0604020202020204" pitchFamily="34" charset="0"/>
            </a:endParaRPr>
          </a:p>
        </p:txBody>
      </p:sp>
      <p:sp>
        <p:nvSpPr>
          <p:cNvPr id="15" name="Speech Bubble: Rectangle 14">
            <a:extLst>
              <a:ext uri="{FF2B5EF4-FFF2-40B4-BE49-F238E27FC236}">
                <a16:creationId xmlns:a16="http://schemas.microsoft.com/office/drawing/2014/main" id="{7DA7EDA3-BA66-B843-8269-043B10C27401}"/>
              </a:ext>
            </a:extLst>
          </p:cNvPr>
          <p:cNvSpPr/>
          <p:nvPr/>
        </p:nvSpPr>
        <p:spPr>
          <a:xfrm>
            <a:off x="3555582" y="1882775"/>
            <a:ext cx="654468" cy="228599"/>
          </a:xfrm>
          <a:prstGeom prst="wedgeRectCallout">
            <a:avLst>
              <a:gd name="adj1" fmla="val 25004"/>
              <a:gd name="adj2" fmla="val 132447"/>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Stress intensity factor rate</a:t>
            </a:r>
            <a:endParaRPr lang="en-GB" sz="700" dirty="0">
              <a:solidFill>
                <a:schemeClr val="tx1"/>
              </a:solidFill>
              <a:latin typeface="Arial" panose="020B0604020202020204" pitchFamily="34" charset="0"/>
              <a:cs typeface="Arial" panose="020B0604020202020204" pitchFamily="34" charset="0"/>
            </a:endParaRPr>
          </a:p>
        </p:txBody>
      </p:sp>
      <p:sp>
        <p:nvSpPr>
          <p:cNvPr id="16" name="Speech Bubble: Rectangle 15">
            <a:extLst>
              <a:ext uri="{FF2B5EF4-FFF2-40B4-BE49-F238E27FC236}">
                <a16:creationId xmlns:a16="http://schemas.microsoft.com/office/drawing/2014/main" id="{2304FE52-C85A-CD5E-2814-4C43D887D915}"/>
              </a:ext>
            </a:extLst>
          </p:cNvPr>
          <p:cNvSpPr/>
          <p:nvPr/>
        </p:nvSpPr>
        <p:spPr>
          <a:xfrm>
            <a:off x="2178043" y="2424072"/>
            <a:ext cx="654468" cy="228599"/>
          </a:xfrm>
          <a:prstGeom prst="wedgeRectCallout">
            <a:avLst>
              <a:gd name="adj1" fmla="val 9887"/>
              <a:gd name="adj2" fmla="val -112800"/>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Spacing between atoms</a:t>
            </a:r>
            <a:endParaRPr lang="en-GB" sz="700" dirty="0">
              <a:solidFill>
                <a:schemeClr val="tx1"/>
              </a:solidFill>
              <a:latin typeface="Arial" panose="020B0604020202020204" pitchFamily="34" charset="0"/>
              <a:cs typeface="Arial" panose="020B0604020202020204" pitchFamily="34" charset="0"/>
            </a:endParaRPr>
          </a:p>
        </p:txBody>
      </p:sp>
      <p:sp>
        <p:nvSpPr>
          <p:cNvPr id="17" name="Speech Bubble: Rectangle 16">
            <a:extLst>
              <a:ext uri="{FF2B5EF4-FFF2-40B4-BE49-F238E27FC236}">
                <a16:creationId xmlns:a16="http://schemas.microsoft.com/office/drawing/2014/main" id="{7FB92F9C-1D88-1B00-D037-14BB5DFFE03B}"/>
              </a:ext>
            </a:extLst>
          </p:cNvPr>
          <p:cNvSpPr/>
          <p:nvPr/>
        </p:nvSpPr>
        <p:spPr>
          <a:xfrm>
            <a:off x="2870190" y="2424072"/>
            <a:ext cx="1263660" cy="228599"/>
          </a:xfrm>
          <a:prstGeom prst="wedgeRectCallout">
            <a:avLst>
              <a:gd name="adj1" fmla="val -40354"/>
              <a:gd name="adj2" fmla="val -95750"/>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Threshold range below which no fatigue crack growth happens</a:t>
            </a:r>
            <a:endParaRPr lang="en-GB" sz="700" dirty="0">
              <a:solidFill>
                <a:schemeClr val="tx1"/>
              </a:solidFill>
              <a:latin typeface="Arial" panose="020B0604020202020204" pitchFamily="34" charset="0"/>
              <a:cs typeface="Arial" panose="020B0604020202020204" pitchFamily="34" charset="0"/>
            </a:endParaRPr>
          </a:p>
        </p:txBody>
      </p:sp>
      <p:graphicFrame>
        <p:nvGraphicFramePr>
          <p:cNvPr id="18" name="Object 17">
            <a:extLst>
              <a:ext uri="{FF2B5EF4-FFF2-40B4-BE49-F238E27FC236}">
                <a16:creationId xmlns:a16="http://schemas.microsoft.com/office/drawing/2014/main" id="{FBC65B97-819C-3351-3D15-20FD1E78AEF1}"/>
              </a:ext>
            </a:extLst>
          </p:cNvPr>
          <p:cNvGraphicFramePr>
            <a:graphicFrameLocks noChangeAspect="1"/>
          </p:cNvGraphicFramePr>
          <p:nvPr>
            <p:extLst>
              <p:ext uri="{D42A27DB-BD31-4B8C-83A1-F6EECF244321}">
                <p14:modId xmlns:p14="http://schemas.microsoft.com/office/powerpoint/2010/main" val="1801851542"/>
              </p:ext>
            </p:extLst>
          </p:nvPr>
        </p:nvGraphicFramePr>
        <p:xfrm>
          <a:off x="2855913" y="2652713"/>
          <a:ext cx="1209675" cy="296862"/>
        </p:xfrm>
        <a:graphic>
          <a:graphicData uri="http://schemas.openxmlformats.org/presentationml/2006/ole">
            <mc:AlternateContent xmlns:mc="http://schemas.openxmlformats.org/markup-compatibility/2006">
              <mc:Choice xmlns:v="urn:schemas-microsoft-com:vml" Requires="v">
                <p:oleObj name="Equation" r:id="rId9" imgW="2070000" imgH="507960" progId="Equation.DSMT4">
                  <p:embed/>
                </p:oleObj>
              </mc:Choice>
              <mc:Fallback>
                <p:oleObj name="Equation" r:id="rId9" imgW="2070000" imgH="507960" progId="Equation.DSMT4">
                  <p:embed/>
                  <p:pic>
                    <p:nvPicPr>
                      <p:cNvPr id="0" name=""/>
                      <p:cNvPicPr/>
                      <p:nvPr/>
                    </p:nvPicPr>
                    <p:blipFill>
                      <a:blip r:embed="rId10"/>
                      <a:stretch>
                        <a:fillRect/>
                      </a:stretch>
                    </p:blipFill>
                    <p:spPr>
                      <a:xfrm>
                        <a:off x="2855913" y="2652713"/>
                        <a:ext cx="1209675" cy="296862"/>
                      </a:xfrm>
                      <a:prstGeom prst="rect">
                        <a:avLst/>
                      </a:prstGeom>
                    </p:spPr>
                  </p:pic>
                </p:oleObj>
              </mc:Fallback>
            </mc:AlternateContent>
          </a:graphicData>
        </a:graphic>
      </p:graphicFrame>
      <p:sp>
        <p:nvSpPr>
          <p:cNvPr id="19" name="Speech Bubble: Rectangle 18">
            <a:extLst>
              <a:ext uri="{FF2B5EF4-FFF2-40B4-BE49-F238E27FC236}">
                <a16:creationId xmlns:a16="http://schemas.microsoft.com/office/drawing/2014/main" id="{FA2DF750-920D-A3DF-8C2B-1F00D5C2B9B6}"/>
              </a:ext>
            </a:extLst>
          </p:cNvPr>
          <p:cNvSpPr/>
          <p:nvPr/>
        </p:nvSpPr>
        <p:spPr>
          <a:xfrm>
            <a:off x="3554128" y="1044575"/>
            <a:ext cx="640932" cy="359733"/>
          </a:xfrm>
          <a:prstGeom prst="wedgeRectCallout">
            <a:avLst>
              <a:gd name="adj1" fmla="val -72261"/>
              <a:gd name="adj2" fmla="val 103813"/>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Significant crack growth when </a:t>
            </a:r>
            <a:r>
              <a:rPr lang="en-GB" sz="700" i="1" dirty="0" err="1">
                <a:solidFill>
                  <a:schemeClr val="tx1"/>
                </a:solidFill>
                <a:latin typeface="Times New Roman" panose="02020603050405020304" pitchFamily="18" charset="0"/>
                <a:cs typeface="Times New Roman" panose="02020603050405020304" pitchFamily="18" charset="0"/>
              </a:rPr>
              <a:t>K</a:t>
            </a:r>
            <a:r>
              <a:rPr lang="en-GB" sz="700" i="1" baseline="-25000" dirty="0" err="1">
                <a:solidFill>
                  <a:schemeClr val="tx1"/>
                </a:solidFill>
                <a:latin typeface="Times New Roman" panose="02020603050405020304" pitchFamily="18" charset="0"/>
                <a:cs typeface="Times New Roman" panose="02020603050405020304" pitchFamily="18" charset="0"/>
              </a:rPr>
              <a:t>max</a:t>
            </a:r>
            <a:r>
              <a:rPr lang="en-GB" sz="700" i="1" dirty="0">
                <a:solidFill>
                  <a:schemeClr val="tx1"/>
                </a:solidFill>
                <a:latin typeface="Times New Roman" panose="02020603050405020304" pitchFamily="18" charset="0"/>
                <a:cs typeface="Times New Roman" panose="02020603050405020304" pitchFamily="18" charset="0"/>
              </a:rPr>
              <a:t>=K</a:t>
            </a:r>
            <a:r>
              <a:rPr lang="en-GB" sz="700" i="1" baseline="-25000" dirty="0">
                <a:solidFill>
                  <a:schemeClr val="tx1"/>
                </a:solidFill>
                <a:latin typeface="Times New Roman" panose="02020603050405020304" pitchFamily="18" charset="0"/>
                <a:cs typeface="Times New Roman" panose="02020603050405020304" pitchFamily="18" charset="0"/>
              </a:rPr>
              <a:t>c</a:t>
            </a:r>
            <a:endParaRPr lang="en-GB" sz="700" baseline="-25000" dirty="0">
              <a:solidFill>
                <a:schemeClr val="tx1"/>
              </a:solidFill>
              <a:latin typeface="Arial" panose="020B0604020202020204" pitchFamily="34" charset="0"/>
              <a:cs typeface="Arial" panose="020B0604020202020204" pitchFamily="34" charset="0"/>
            </a:endParaRPr>
          </a:p>
        </p:txBody>
      </p:sp>
      <p:sp>
        <p:nvSpPr>
          <p:cNvPr id="20" name="Speech Bubble: Rectangle 19">
            <a:extLst>
              <a:ext uri="{FF2B5EF4-FFF2-40B4-BE49-F238E27FC236}">
                <a16:creationId xmlns:a16="http://schemas.microsoft.com/office/drawing/2014/main" id="{C465C5DD-0AB3-1772-385D-CB51D370C411}"/>
              </a:ext>
            </a:extLst>
          </p:cNvPr>
          <p:cNvSpPr/>
          <p:nvPr/>
        </p:nvSpPr>
        <p:spPr>
          <a:xfrm>
            <a:off x="3562694" y="511175"/>
            <a:ext cx="640932" cy="359733"/>
          </a:xfrm>
          <a:prstGeom prst="wedgeRectCallout">
            <a:avLst>
              <a:gd name="adj1" fmla="val -107810"/>
              <a:gd name="adj2" fmla="val 127148"/>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Almost linear (Paris law)</a:t>
            </a:r>
            <a:endParaRPr lang="en-GB" sz="700" baseline="-25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586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642A-AA84-CCD5-EFEC-DB5C35C23DC8}"/>
              </a:ext>
            </a:extLst>
          </p:cNvPr>
          <p:cNvSpPr>
            <a:spLocks noGrp="1"/>
          </p:cNvSpPr>
          <p:nvPr>
            <p:ph type="title"/>
          </p:nvPr>
        </p:nvSpPr>
        <p:spPr/>
        <p:txBody>
          <a:bodyPr/>
          <a:lstStyle/>
          <a:p>
            <a:r>
              <a:rPr lang="en-GB" dirty="0"/>
              <a:t>Paris law (1961-1963)</a:t>
            </a:r>
          </a:p>
        </p:txBody>
      </p:sp>
      <p:sp>
        <p:nvSpPr>
          <p:cNvPr id="3" name="Content Placeholder 2">
            <a:extLst>
              <a:ext uri="{FF2B5EF4-FFF2-40B4-BE49-F238E27FC236}">
                <a16:creationId xmlns:a16="http://schemas.microsoft.com/office/drawing/2014/main" id="{976B64DA-CB26-4294-4795-E135F1916D54}"/>
              </a:ext>
            </a:extLst>
          </p:cNvPr>
          <p:cNvSpPr>
            <a:spLocks noGrp="1"/>
          </p:cNvSpPr>
          <p:nvPr>
            <p:ph idx="1"/>
          </p:nvPr>
        </p:nvSpPr>
        <p:spPr>
          <a:xfrm>
            <a:off x="323850" y="968376"/>
            <a:ext cx="3962400" cy="1371599"/>
          </a:xfrm>
        </p:spPr>
        <p:txBody>
          <a:bodyPr>
            <a:normAutofit lnSpcReduction="10000"/>
          </a:bodyPr>
          <a:lstStyle/>
          <a:p>
            <a:r>
              <a:rPr lang="en-GB" dirty="0"/>
              <a:t>We intend to keep crack in region II (approximately linear portion) as opposed to I and III. Therefore, Paris law can be used as below:</a:t>
            </a:r>
          </a:p>
          <a:p>
            <a:endParaRPr lang="en-GB" dirty="0"/>
          </a:p>
          <a:p>
            <a:endParaRPr lang="en-GB" dirty="0"/>
          </a:p>
          <a:p>
            <a:r>
              <a:rPr lang="en-GB" i="1" dirty="0">
                <a:latin typeface="Times New Roman" panose="02020603050405020304" pitchFamily="18" charset="0"/>
                <a:cs typeface="Times New Roman" panose="02020603050405020304" pitchFamily="18" charset="0"/>
              </a:rPr>
              <a:t>C</a:t>
            </a:r>
            <a:r>
              <a:rPr lang="en-GB" dirty="0"/>
              <a:t> and </a:t>
            </a:r>
            <a:r>
              <a:rPr lang="en-GB" i="1" dirty="0">
                <a:latin typeface="Times New Roman" panose="02020603050405020304" pitchFamily="18" charset="0"/>
                <a:cs typeface="Times New Roman" panose="02020603050405020304" pitchFamily="18" charset="0"/>
              </a:rPr>
              <a:t>m</a:t>
            </a:r>
            <a:r>
              <a:rPr lang="en-GB" dirty="0"/>
              <a:t> are material constants.</a:t>
            </a:r>
          </a:p>
        </p:txBody>
      </p:sp>
      <p:sp>
        <p:nvSpPr>
          <p:cNvPr id="4" name="Slide Number Placeholder 3">
            <a:extLst>
              <a:ext uri="{FF2B5EF4-FFF2-40B4-BE49-F238E27FC236}">
                <a16:creationId xmlns:a16="http://schemas.microsoft.com/office/drawing/2014/main" id="{2763E860-A2F1-B63B-CAF5-AEB8CCB15AC1}"/>
              </a:ext>
            </a:extLst>
          </p:cNvPr>
          <p:cNvSpPr>
            <a:spLocks noGrp="1"/>
          </p:cNvSpPr>
          <p:nvPr>
            <p:ph type="sldNum" sz="quarter" idx="12"/>
          </p:nvPr>
        </p:nvSpPr>
        <p:spPr/>
        <p:txBody>
          <a:bodyPr/>
          <a:lstStyle/>
          <a:p>
            <a:fld id="{6D22F896-40B5-4ADD-8801-0D06FADFA095}" type="slidenum">
              <a:rPr lang="en-US" smtClean="0"/>
              <a:pPr/>
              <a:t>62</a:t>
            </a:fld>
            <a:endParaRPr lang="en-US" dirty="0"/>
          </a:p>
        </p:txBody>
      </p:sp>
      <p:pic>
        <p:nvPicPr>
          <p:cNvPr id="5" name="Picture 4">
            <a:extLst>
              <a:ext uri="{FF2B5EF4-FFF2-40B4-BE49-F238E27FC236}">
                <a16:creationId xmlns:a16="http://schemas.microsoft.com/office/drawing/2014/main" id="{28E0961A-5F39-9B19-BDED-0A70AD3F0EA2}"/>
              </a:ext>
            </a:extLst>
          </p:cNvPr>
          <p:cNvPicPr>
            <a:picLocks noChangeAspect="1"/>
          </p:cNvPicPr>
          <p:nvPr/>
        </p:nvPicPr>
        <p:blipFill>
          <a:blip r:embed="rId2"/>
          <a:stretch>
            <a:fillRect/>
          </a:stretch>
        </p:blipFill>
        <p:spPr>
          <a:xfrm>
            <a:off x="552450" y="1573211"/>
            <a:ext cx="970256" cy="385764"/>
          </a:xfrm>
          <a:prstGeom prst="rect">
            <a:avLst/>
          </a:prstGeom>
        </p:spPr>
      </p:pic>
      <p:pic>
        <p:nvPicPr>
          <p:cNvPr id="6" name="Picture 5">
            <a:extLst>
              <a:ext uri="{FF2B5EF4-FFF2-40B4-BE49-F238E27FC236}">
                <a16:creationId xmlns:a16="http://schemas.microsoft.com/office/drawing/2014/main" id="{5DD8FA14-E234-C35F-A990-C34AC3B21DA2}"/>
              </a:ext>
            </a:extLst>
          </p:cNvPr>
          <p:cNvPicPr>
            <a:picLocks noChangeAspect="1"/>
          </p:cNvPicPr>
          <p:nvPr/>
        </p:nvPicPr>
        <p:blipFill>
          <a:blip r:embed="rId3"/>
          <a:stretch>
            <a:fillRect/>
          </a:stretch>
        </p:blipFill>
        <p:spPr>
          <a:xfrm>
            <a:off x="552450" y="2239843"/>
            <a:ext cx="2033602" cy="898108"/>
          </a:xfrm>
          <a:prstGeom prst="rect">
            <a:avLst/>
          </a:prstGeom>
        </p:spPr>
      </p:pic>
    </p:spTree>
    <p:extLst>
      <p:ext uri="{BB962C8B-B14F-4D97-AF65-F5344CB8AC3E}">
        <p14:creationId xmlns:p14="http://schemas.microsoft.com/office/powerpoint/2010/main" val="1885664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AFF0-2BDA-1B5D-554C-22EDB4159CA8}"/>
              </a:ext>
            </a:extLst>
          </p:cNvPr>
          <p:cNvSpPr>
            <a:spLocks noGrp="1"/>
          </p:cNvSpPr>
          <p:nvPr>
            <p:ph type="title"/>
          </p:nvPr>
        </p:nvSpPr>
        <p:spPr/>
        <p:txBody>
          <a:bodyPr/>
          <a:lstStyle/>
          <a:p>
            <a:r>
              <a:rPr lang="en-GB" dirty="0"/>
              <a:t>Note </a:t>
            </a:r>
          </a:p>
        </p:txBody>
      </p:sp>
      <p:sp>
        <p:nvSpPr>
          <p:cNvPr id="3" name="Content Placeholder 2">
            <a:extLst>
              <a:ext uri="{FF2B5EF4-FFF2-40B4-BE49-F238E27FC236}">
                <a16:creationId xmlns:a16="http://schemas.microsoft.com/office/drawing/2014/main" id="{4105F647-99C4-33ED-802A-4C3A2AD882E0}"/>
              </a:ext>
            </a:extLst>
          </p:cNvPr>
          <p:cNvSpPr>
            <a:spLocks noGrp="1"/>
          </p:cNvSpPr>
          <p:nvPr>
            <p:ph idx="1"/>
          </p:nvPr>
        </p:nvSpPr>
        <p:spPr/>
        <p:txBody>
          <a:bodyPr/>
          <a:lstStyle/>
          <a:p>
            <a:r>
              <a:rPr lang="en-GB" dirty="0"/>
              <a:t>We said that load ratio (</a:t>
            </a:r>
            <a:r>
              <a:rPr lang="en-GB" i="1" dirty="0">
                <a:latin typeface="Times New Roman" panose="02020603050405020304" pitchFamily="18" charset="0"/>
                <a:cs typeface="Times New Roman" panose="02020603050405020304" pitchFamily="18" charset="0"/>
              </a:rPr>
              <a:t>R</a:t>
            </a:r>
            <a:r>
              <a:rPr lang="en-GB" dirty="0"/>
              <a:t>) is quite important as it effects the SIF and hence SIF range (</a:t>
            </a:r>
            <a:r>
              <a:rPr lang="el-GR" i="1" dirty="0">
                <a:latin typeface="Times New Roman" panose="02020603050405020304" pitchFamily="18" charset="0"/>
                <a:cs typeface="Times New Roman" panose="02020603050405020304" pitchFamily="18" charset="0"/>
              </a:rPr>
              <a:t>Δ</a:t>
            </a:r>
            <a:r>
              <a:rPr lang="en-GB" i="1" dirty="0">
                <a:latin typeface="Times New Roman" panose="02020603050405020304" pitchFamily="18" charset="0"/>
                <a:cs typeface="Times New Roman" panose="02020603050405020304" pitchFamily="18" charset="0"/>
              </a:rPr>
              <a:t>K</a:t>
            </a:r>
            <a:r>
              <a:rPr lang="en-GB" dirty="0"/>
              <a:t>).</a:t>
            </a:r>
          </a:p>
          <a:p>
            <a:r>
              <a:rPr lang="en-GB" dirty="0"/>
              <a:t>How do we take this into account?</a:t>
            </a:r>
          </a:p>
          <a:p>
            <a:r>
              <a:rPr lang="en-GB" dirty="0"/>
              <a:t>How do we take critical stress intensity factor into account?</a:t>
            </a:r>
          </a:p>
        </p:txBody>
      </p:sp>
      <p:sp>
        <p:nvSpPr>
          <p:cNvPr id="4" name="Slide Number Placeholder 3">
            <a:extLst>
              <a:ext uri="{FF2B5EF4-FFF2-40B4-BE49-F238E27FC236}">
                <a16:creationId xmlns:a16="http://schemas.microsoft.com/office/drawing/2014/main" id="{7F31DC09-7DAD-3006-58A0-CF7F25E58AA9}"/>
              </a:ext>
            </a:extLst>
          </p:cNvPr>
          <p:cNvSpPr>
            <a:spLocks noGrp="1"/>
          </p:cNvSpPr>
          <p:nvPr>
            <p:ph type="sldNum" sz="quarter" idx="12"/>
          </p:nvPr>
        </p:nvSpPr>
        <p:spPr/>
        <p:txBody>
          <a:bodyPr/>
          <a:lstStyle/>
          <a:p>
            <a:fld id="{6D22F896-40B5-4ADD-8801-0D06FADFA095}" type="slidenum">
              <a:rPr lang="en-US" smtClean="0"/>
              <a:pPr/>
              <a:t>63</a:t>
            </a:fld>
            <a:endParaRPr lang="en-US" dirty="0"/>
          </a:p>
        </p:txBody>
      </p:sp>
      <p:pic>
        <p:nvPicPr>
          <p:cNvPr id="5" name="Picture 4">
            <a:extLst>
              <a:ext uri="{FF2B5EF4-FFF2-40B4-BE49-F238E27FC236}">
                <a16:creationId xmlns:a16="http://schemas.microsoft.com/office/drawing/2014/main" id="{77592071-167B-E067-2DD8-6FACB6A671B0}"/>
              </a:ext>
            </a:extLst>
          </p:cNvPr>
          <p:cNvPicPr>
            <a:picLocks noChangeAspect="1"/>
          </p:cNvPicPr>
          <p:nvPr/>
        </p:nvPicPr>
        <p:blipFill>
          <a:blip r:embed="rId2"/>
          <a:stretch>
            <a:fillRect/>
          </a:stretch>
        </p:blipFill>
        <p:spPr>
          <a:xfrm>
            <a:off x="3602198" y="357319"/>
            <a:ext cx="827979" cy="172321"/>
          </a:xfrm>
          <a:prstGeom prst="rect">
            <a:avLst/>
          </a:prstGeom>
        </p:spPr>
      </p:pic>
      <p:pic>
        <p:nvPicPr>
          <p:cNvPr id="6" name="Picture 5">
            <a:extLst>
              <a:ext uri="{FF2B5EF4-FFF2-40B4-BE49-F238E27FC236}">
                <a16:creationId xmlns:a16="http://schemas.microsoft.com/office/drawing/2014/main" id="{D7F182F7-D560-C08E-694A-E412B6D00050}"/>
              </a:ext>
            </a:extLst>
          </p:cNvPr>
          <p:cNvPicPr>
            <a:picLocks noChangeAspect="1"/>
          </p:cNvPicPr>
          <p:nvPr/>
        </p:nvPicPr>
        <p:blipFill>
          <a:blip r:embed="rId3"/>
          <a:stretch>
            <a:fillRect/>
          </a:stretch>
        </p:blipFill>
        <p:spPr>
          <a:xfrm>
            <a:off x="3602198" y="538167"/>
            <a:ext cx="457200" cy="284206"/>
          </a:xfrm>
          <a:prstGeom prst="rect">
            <a:avLst/>
          </a:prstGeom>
        </p:spPr>
      </p:pic>
      <p:pic>
        <p:nvPicPr>
          <p:cNvPr id="7" name="Picture 6">
            <a:extLst>
              <a:ext uri="{FF2B5EF4-FFF2-40B4-BE49-F238E27FC236}">
                <a16:creationId xmlns:a16="http://schemas.microsoft.com/office/drawing/2014/main" id="{A5C0CA6D-8E11-23F0-B974-EF1E25981786}"/>
              </a:ext>
            </a:extLst>
          </p:cNvPr>
          <p:cNvPicPr>
            <a:picLocks noChangeAspect="1"/>
          </p:cNvPicPr>
          <p:nvPr/>
        </p:nvPicPr>
        <p:blipFill>
          <a:blip r:embed="rId4"/>
          <a:stretch>
            <a:fillRect/>
          </a:stretch>
        </p:blipFill>
        <p:spPr>
          <a:xfrm>
            <a:off x="4088274" y="538167"/>
            <a:ext cx="462364" cy="284206"/>
          </a:xfrm>
          <a:prstGeom prst="rect">
            <a:avLst/>
          </a:prstGeom>
        </p:spPr>
      </p:pic>
      <p:pic>
        <p:nvPicPr>
          <p:cNvPr id="8" name="Picture 7">
            <a:extLst>
              <a:ext uri="{FF2B5EF4-FFF2-40B4-BE49-F238E27FC236}">
                <a16:creationId xmlns:a16="http://schemas.microsoft.com/office/drawing/2014/main" id="{E4C83D8A-A4D8-8B54-5FC8-D3047EBBE194}"/>
              </a:ext>
            </a:extLst>
          </p:cNvPr>
          <p:cNvPicPr>
            <a:picLocks noChangeAspect="1"/>
          </p:cNvPicPr>
          <p:nvPr/>
        </p:nvPicPr>
        <p:blipFill>
          <a:blip r:embed="rId5"/>
          <a:stretch>
            <a:fillRect/>
          </a:stretch>
        </p:blipFill>
        <p:spPr>
          <a:xfrm>
            <a:off x="3600281" y="13844"/>
            <a:ext cx="792960" cy="309448"/>
          </a:xfrm>
          <a:prstGeom prst="rect">
            <a:avLst/>
          </a:prstGeom>
        </p:spPr>
      </p:pic>
    </p:spTree>
    <p:extLst>
      <p:ext uri="{BB962C8B-B14F-4D97-AF65-F5344CB8AC3E}">
        <p14:creationId xmlns:p14="http://schemas.microsoft.com/office/powerpoint/2010/main" val="4155493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252A-E4F8-028D-2A05-74D0D4508AC4}"/>
              </a:ext>
            </a:extLst>
          </p:cNvPr>
          <p:cNvSpPr>
            <a:spLocks noGrp="1"/>
          </p:cNvSpPr>
          <p:nvPr>
            <p:ph type="title"/>
          </p:nvPr>
        </p:nvSpPr>
        <p:spPr/>
        <p:txBody>
          <a:bodyPr/>
          <a:lstStyle/>
          <a:p>
            <a:r>
              <a:rPr lang="en-GB" i="1" dirty="0">
                <a:latin typeface="Times New Roman" panose="02020603050405020304" pitchFamily="18" charset="0"/>
                <a:cs typeface="Times New Roman" panose="02020603050405020304" pitchFamily="18" charset="0"/>
              </a:rPr>
              <a:t>R</a:t>
            </a:r>
            <a:r>
              <a:rPr lang="en-GB" dirty="0"/>
              <a:t> effect</a:t>
            </a:r>
          </a:p>
        </p:txBody>
      </p:sp>
      <p:sp>
        <p:nvSpPr>
          <p:cNvPr id="3" name="Content Placeholder 2">
            <a:extLst>
              <a:ext uri="{FF2B5EF4-FFF2-40B4-BE49-F238E27FC236}">
                <a16:creationId xmlns:a16="http://schemas.microsoft.com/office/drawing/2014/main" id="{C8C50BBD-638D-80D1-1EBE-7C4AF516F635}"/>
              </a:ext>
            </a:extLst>
          </p:cNvPr>
          <p:cNvSpPr>
            <a:spLocks noGrp="1"/>
          </p:cNvSpPr>
          <p:nvPr>
            <p:ph idx="1"/>
          </p:nvPr>
        </p:nvSpPr>
        <p:spPr/>
        <p:txBody>
          <a:bodyPr/>
          <a:lstStyle/>
          <a:p>
            <a:r>
              <a:rPr lang="en-GB" dirty="0"/>
              <a:t>Walker (1970) showed that:</a:t>
            </a:r>
          </a:p>
          <a:p>
            <a:endParaRPr lang="en-GB" dirty="0"/>
          </a:p>
          <a:p>
            <a:endParaRPr lang="en-GB" dirty="0"/>
          </a:p>
          <a:p>
            <a:endParaRPr lang="en-GB" dirty="0"/>
          </a:p>
          <a:p>
            <a:endParaRPr lang="en-GB" dirty="0"/>
          </a:p>
          <a:p>
            <a:endParaRPr lang="en-GB" dirty="0"/>
          </a:p>
          <a:p>
            <a:r>
              <a:rPr lang="en-GB" dirty="0"/>
              <a:t>    is a constant between 0.4 and 0.9.</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8C0C1B6F-DDDE-F6CA-FB93-72FA02E7FF55}"/>
              </a:ext>
            </a:extLst>
          </p:cNvPr>
          <p:cNvSpPr>
            <a:spLocks noGrp="1"/>
          </p:cNvSpPr>
          <p:nvPr>
            <p:ph type="sldNum" sz="quarter" idx="12"/>
          </p:nvPr>
        </p:nvSpPr>
        <p:spPr/>
        <p:txBody>
          <a:bodyPr/>
          <a:lstStyle/>
          <a:p>
            <a:fld id="{6D22F896-40B5-4ADD-8801-0D06FADFA095}" type="slidenum">
              <a:rPr lang="en-US" smtClean="0"/>
              <a:pPr/>
              <a:t>64</a:t>
            </a:fld>
            <a:endParaRPr lang="en-US" dirty="0"/>
          </a:p>
        </p:txBody>
      </p:sp>
      <p:graphicFrame>
        <p:nvGraphicFramePr>
          <p:cNvPr id="5" name="Object 4">
            <a:extLst>
              <a:ext uri="{FF2B5EF4-FFF2-40B4-BE49-F238E27FC236}">
                <a16:creationId xmlns:a16="http://schemas.microsoft.com/office/drawing/2014/main" id="{461D223E-FCDE-AC01-A03A-900764E5E6C0}"/>
              </a:ext>
            </a:extLst>
          </p:cNvPr>
          <p:cNvGraphicFramePr>
            <a:graphicFrameLocks noChangeAspect="1"/>
          </p:cNvGraphicFramePr>
          <p:nvPr>
            <p:extLst>
              <p:ext uri="{D42A27DB-BD31-4B8C-83A1-F6EECF244321}">
                <p14:modId xmlns:p14="http://schemas.microsoft.com/office/powerpoint/2010/main" val="1916338651"/>
              </p:ext>
            </p:extLst>
          </p:nvPr>
        </p:nvGraphicFramePr>
        <p:xfrm>
          <a:off x="552450" y="1306455"/>
          <a:ext cx="1219200" cy="309797"/>
        </p:xfrm>
        <a:graphic>
          <a:graphicData uri="http://schemas.openxmlformats.org/presentationml/2006/ole">
            <mc:AlternateContent xmlns:mc="http://schemas.openxmlformats.org/markup-compatibility/2006">
              <mc:Choice xmlns:v="urn:schemas-microsoft-com:vml" Requires="v">
                <p:oleObj name="Equation" r:id="rId2" imgW="1549080" imgH="393480" progId="Equation.DSMT4">
                  <p:embed/>
                </p:oleObj>
              </mc:Choice>
              <mc:Fallback>
                <p:oleObj name="Equation" r:id="rId2" imgW="1549080" imgH="393480" progId="Equation.DSMT4">
                  <p:embed/>
                  <p:pic>
                    <p:nvPicPr>
                      <p:cNvPr id="0" name=""/>
                      <p:cNvPicPr/>
                      <p:nvPr/>
                    </p:nvPicPr>
                    <p:blipFill>
                      <a:blip r:embed="rId3"/>
                      <a:stretch>
                        <a:fillRect/>
                      </a:stretch>
                    </p:blipFill>
                    <p:spPr>
                      <a:xfrm>
                        <a:off x="552450" y="1306455"/>
                        <a:ext cx="1219200" cy="30979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4C8C1D9-DF4D-D739-0892-F870730B0182}"/>
              </a:ext>
            </a:extLst>
          </p:cNvPr>
          <p:cNvGraphicFramePr>
            <a:graphicFrameLocks noChangeAspect="1"/>
          </p:cNvGraphicFramePr>
          <p:nvPr>
            <p:extLst>
              <p:ext uri="{D42A27DB-BD31-4B8C-83A1-F6EECF244321}">
                <p14:modId xmlns:p14="http://schemas.microsoft.com/office/powerpoint/2010/main" val="703659129"/>
              </p:ext>
            </p:extLst>
          </p:nvPr>
        </p:nvGraphicFramePr>
        <p:xfrm>
          <a:off x="552450" y="1608865"/>
          <a:ext cx="1752600" cy="383705"/>
        </p:xfrm>
        <a:graphic>
          <a:graphicData uri="http://schemas.openxmlformats.org/presentationml/2006/ole">
            <mc:AlternateContent xmlns:mc="http://schemas.openxmlformats.org/markup-compatibility/2006">
              <mc:Choice xmlns:v="urn:schemas-microsoft-com:vml" Requires="v">
                <p:oleObj name="Equation" r:id="rId4" imgW="2145960" imgH="469800" progId="Equation.DSMT4">
                  <p:embed/>
                </p:oleObj>
              </mc:Choice>
              <mc:Fallback>
                <p:oleObj name="Equation" r:id="rId4" imgW="2145960" imgH="469800" progId="Equation.DSMT4">
                  <p:embed/>
                  <p:pic>
                    <p:nvPicPr>
                      <p:cNvPr id="0" name=""/>
                      <p:cNvPicPr/>
                      <p:nvPr/>
                    </p:nvPicPr>
                    <p:blipFill>
                      <a:blip r:embed="rId5"/>
                      <a:stretch>
                        <a:fillRect/>
                      </a:stretch>
                    </p:blipFill>
                    <p:spPr>
                      <a:xfrm>
                        <a:off x="552450" y="1608865"/>
                        <a:ext cx="1752600" cy="38370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AE47751-5CDA-29F9-0C7B-E98F1D8DB612}"/>
              </a:ext>
            </a:extLst>
          </p:cNvPr>
          <p:cNvGraphicFramePr>
            <a:graphicFrameLocks noChangeAspect="1"/>
          </p:cNvGraphicFramePr>
          <p:nvPr>
            <p:extLst>
              <p:ext uri="{D42A27DB-BD31-4B8C-83A1-F6EECF244321}">
                <p14:modId xmlns:p14="http://schemas.microsoft.com/office/powerpoint/2010/main" val="3577498316"/>
              </p:ext>
            </p:extLst>
          </p:nvPr>
        </p:nvGraphicFramePr>
        <p:xfrm>
          <a:off x="552450" y="1992570"/>
          <a:ext cx="1371600" cy="384463"/>
        </p:xfrm>
        <a:graphic>
          <a:graphicData uri="http://schemas.openxmlformats.org/presentationml/2006/ole">
            <mc:AlternateContent xmlns:mc="http://schemas.openxmlformats.org/markup-compatibility/2006">
              <mc:Choice xmlns:v="urn:schemas-microsoft-com:vml" Requires="v">
                <p:oleObj name="Equation" r:id="rId6" imgW="1676160" imgH="469800" progId="Equation.DSMT4">
                  <p:embed/>
                </p:oleObj>
              </mc:Choice>
              <mc:Fallback>
                <p:oleObj name="Equation" r:id="rId6" imgW="1676160" imgH="469800" progId="Equation.DSMT4">
                  <p:embed/>
                  <p:pic>
                    <p:nvPicPr>
                      <p:cNvPr id="0" name=""/>
                      <p:cNvPicPr/>
                      <p:nvPr/>
                    </p:nvPicPr>
                    <p:blipFill>
                      <a:blip r:embed="rId7"/>
                      <a:stretch>
                        <a:fillRect/>
                      </a:stretch>
                    </p:blipFill>
                    <p:spPr>
                      <a:xfrm>
                        <a:off x="552450" y="1992570"/>
                        <a:ext cx="1371600" cy="3844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05389F2-2A82-5ADB-AA0D-86AFB8C7562F}"/>
              </a:ext>
            </a:extLst>
          </p:cNvPr>
          <p:cNvGraphicFramePr>
            <a:graphicFrameLocks noChangeAspect="1"/>
          </p:cNvGraphicFramePr>
          <p:nvPr>
            <p:extLst>
              <p:ext uri="{D42A27DB-BD31-4B8C-83A1-F6EECF244321}">
                <p14:modId xmlns:p14="http://schemas.microsoft.com/office/powerpoint/2010/main" val="4270452420"/>
              </p:ext>
            </p:extLst>
          </p:nvPr>
        </p:nvGraphicFramePr>
        <p:xfrm>
          <a:off x="556260" y="2572164"/>
          <a:ext cx="127000" cy="165100"/>
        </p:xfrm>
        <a:graphic>
          <a:graphicData uri="http://schemas.openxmlformats.org/presentationml/2006/ole">
            <mc:AlternateContent xmlns:mc="http://schemas.openxmlformats.org/markup-compatibility/2006">
              <mc:Choice xmlns:v="urn:schemas-microsoft-com:vml" Requires="v">
                <p:oleObj name="Equation" r:id="rId8" imgW="126720" imgH="164880" progId="Equation.DSMT4">
                  <p:embed/>
                </p:oleObj>
              </mc:Choice>
              <mc:Fallback>
                <p:oleObj name="Equation" r:id="rId8" imgW="126720" imgH="164880" progId="Equation.DSMT4">
                  <p:embed/>
                  <p:pic>
                    <p:nvPicPr>
                      <p:cNvPr id="0" name=""/>
                      <p:cNvPicPr/>
                      <p:nvPr/>
                    </p:nvPicPr>
                    <p:blipFill>
                      <a:blip r:embed="rId9"/>
                      <a:stretch>
                        <a:fillRect/>
                      </a:stretch>
                    </p:blipFill>
                    <p:spPr>
                      <a:xfrm>
                        <a:off x="556260" y="2572164"/>
                        <a:ext cx="127000" cy="165100"/>
                      </a:xfrm>
                      <a:prstGeom prst="rect">
                        <a:avLst/>
                      </a:prstGeom>
                    </p:spPr>
                  </p:pic>
                </p:oleObj>
              </mc:Fallback>
            </mc:AlternateContent>
          </a:graphicData>
        </a:graphic>
      </p:graphicFrame>
    </p:spTree>
    <p:extLst>
      <p:ext uri="{BB962C8B-B14F-4D97-AF65-F5344CB8AC3E}">
        <p14:creationId xmlns:p14="http://schemas.microsoft.com/office/powerpoint/2010/main" val="690974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252A-E4F8-028D-2A05-74D0D4508AC4}"/>
              </a:ext>
            </a:extLst>
          </p:cNvPr>
          <p:cNvSpPr>
            <a:spLocks noGrp="1"/>
          </p:cNvSpPr>
          <p:nvPr>
            <p:ph type="title"/>
          </p:nvPr>
        </p:nvSpPr>
        <p:spPr/>
        <p:txBody>
          <a:bodyPr/>
          <a:lstStyle/>
          <a:p>
            <a:r>
              <a:rPr lang="en-GB" i="1" dirty="0">
                <a:latin typeface="Times New Roman" panose="02020603050405020304" pitchFamily="18" charset="0"/>
                <a:cs typeface="Times New Roman" panose="02020603050405020304" pitchFamily="18" charset="0"/>
              </a:rPr>
              <a:t>R</a:t>
            </a:r>
            <a:r>
              <a:rPr lang="en-GB" dirty="0"/>
              <a:t> effect</a:t>
            </a:r>
          </a:p>
        </p:txBody>
      </p:sp>
      <p:sp>
        <p:nvSpPr>
          <p:cNvPr id="3" name="Content Placeholder 2">
            <a:extLst>
              <a:ext uri="{FF2B5EF4-FFF2-40B4-BE49-F238E27FC236}">
                <a16:creationId xmlns:a16="http://schemas.microsoft.com/office/drawing/2014/main" id="{C8C50BBD-638D-80D1-1EBE-7C4AF516F635}"/>
              </a:ext>
            </a:extLst>
          </p:cNvPr>
          <p:cNvSpPr>
            <a:spLocks noGrp="1"/>
          </p:cNvSpPr>
          <p:nvPr>
            <p:ph idx="1"/>
          </p:nvPr>
        </p:nvSpPr>
        <p:spPr>
          <a:xfrm>
            <a:off x="323850" y="968376"/>
            <a:ext cx="3962400" cy="811440"/>
          </a:xfrm>
        </p:spPr>
        <p:txBody>
          <a:bodyPr>
            <a:normAutofit fontScale="77500" lnSpcReduction="20000"/>
          </a:bodyPr>
          <a:lstStyle/>
          <a:p>
            <a:r>
              <a:rPr lang="en-GB" dirty="0"/>
              <a:t>Forman (1967) showed that:</a:t>
            </a:r>
          </a:p>
          <a:p>
            <a:endParaRPr lang="en-GB" dirty="0"/>
          </a:p>
          <a:p>
            <a:endParaRPr lang="en-GB" dirty="0"/>
          </a:p>
          <a:p>
            <a:r>
              <a:rPr lang="en-GB" i="1" dirty="0">
                <a:latin typeface="Times New Roman" panose="02020603050405020304" pitchFamily="18" charset="0"/>
                <a:cs typeface="Times New Roman" panose="02020603050405020304" pitchFamily="18" charset="0"/>
              </a:rPr>
              <a:t>K</a:t>
            </a:r>
            <a:r>
              <a:rPr lang="en-GB" i="1" baseline="-25000" dirty="0">
                <a:latin typeface="Times New Roman" panose="02020603050405020304" pitchFamily="18" charset="0"/>
                <a:cs typeface="Times New Roman" panose="02020603050405020304" pitchFamily="18" charset="0"/>
              </a:rPr>
              <a:t>c</a:t>
            </a:r>
            <a:r>
              <a:rPr lang="en-GB" dirty="0"/>
              <a:t> is critical stress intensity factor.</a:t>
            </a:r>
          </a:p>
          <a:p>
            <a:endParaRPr lang="en-GB" dirty="0"/>
          </a:p>
          <a:p>
            <a:endParaRPr lang="en-GB" dirty="0"/>
          </a:p>
          <a:p>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8C0C1B6F-DDDE-F6CA-FB93-72FA02E7FF55}"/>
              </a:ext>
            </a:extLst>
          </p:cNvPr>
          <p:cNvSpPr>
            <a:spLocks noGrp="1"/>
          </p:cNvSpPr>
          <p:nvPr>
            <p:ph type="sldNum" sz="quarter" idx="12"/>
          </p:nvPr>
        </p:nvSpPr>
        <p:spPr/>
        <p:txBody>
          <a:bodyPr/>
          <a:lstStyle/>
          <a:p>
            <a:fld id="{6D22F896-40B5-4ADD-8801-0D06FADFA095}" type="slidenum">
              <a:rPr lang="en-US" smtClean="0"/>
              <a:pPr/>
              <a:t>65</a:t>
            </a:fld>
            <a:endParaRPr lang="en-US" dirty="0"/>
          </a:p>
        </p:txBody>
      </p:sp>
      <p:pic>
        <p:nvPicPr>
          <p:cNvPr id="7" name="Picture 6">
            <a:extLst>
              <a:ext uri="{FF2B5EF4-FFF2-40B4-BE49-F238E27FC236}">
                <a16:creationId xmlns:a16="http://schemas.microsoft.com/office/drawing/2014/main" id="{586111E1-B6CE-02F0-9EC5-8281C0715C0B}"/>
              </a:ext>
            </a:extLst>
          </p:cNvPr>
          <p:cNvPicPr>
            <a:picLocks noChangeAspect="1"/>
          </p:cNvPicPr>
          <p:nvPr/>
        </p:nvPicPr>
        <p:blipFill>
          <a:blip r:embed="rId2"/>
          <a:stretch>
            <a:fillRect/>
          </a:stretch>
        </p:blipFill>
        <p:spPr>
          <a:xfrm>
            <a:off x="552450" y="1139659"/>
            <a:ext cx="1323985" cy="333377"/>
          </a:xfrm>
          <a:prstGeom prst="rect">
            <a:avLst/>
          </a:prstGeom>
        </p:spPr>
      </p:pic>
      <p:pic>
        <p:nvPicPr>
          <p:cNvPr id="8" name="Picture 7">
            <a:extLst>
              <a:ext uri="{FF2B5EF4-FFF2-40B4-BE49-F238E27FC236}">
                <a16:creationId xmlns:a16="http://schemas.microsoft.com/office/drawing/2014/main" id="{7DD8549B-9EEA-833B-4C02-0C6032573D72}"/>
              </a:ext>
            </a:extLst>
          </p:cNvPr>
          <p:cNvPicPr>
            <a:picLocks noChangeAspect="1"/>
          </p:cNvPicPr>
          <p:nvPr/>
        </p:nvPicPr>
        <p:blipFill>
          <a:blip r:embed="rId3"/>
          <a:stretch>
            <a:fillRect/>
          </a:stretch>
        </p:blipFill>
        <p:spPr>
          <a:xfrm>
            <a:off x="452832" y="1779815"/>
            <a:ext cx="3724302" cy="1333510"/>
          </a:xfrm>
          <a:prstGeom prst="rect">
            <a:avLst/>
          </a:prstGeom>
        </p:spPr>
      </p:pic>
    </p:spTree>
    <p:extLst>
      <p:ext uri="{BB962C8B-B14F-4D97-AF65-F5344CB8AC3E}">
        <p14:creationId xmlns:p14="http://schemas.microsoft.com/office/powerpoint/2010/main" val="2767945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2C38-D163-D43E-4403-B29C96137DF6}"/>
              </a:ext>
            </a:extLst>
          </p:cNvPr>
          <p:cNvSpPr>
            <a:spLocks noGrp="1"/>
          </p:cNvSpPr>
          <p:nvPr>
            <p:ph type="title"/>
          </p:nvPr>
        </p:nvSpPr>
        <p:spPr/>
        <p:txBody>
          <a:bodyPr/>
          <a:lstStyle/>
          <a:p>
            <a:r>
              <a:rPr lang="en-GB" dirty="0"/>
              <a:t>Important note</a:t>
            </a:r>
          </a:p>
        </p:txBody>
      </p:sp>
      <p:sp>
        <p:nvSpPr>
          <p:cNvPr id="3" name="Content Placeholder 2">
            <a:extLst>
              <a:ext uri="{FF2B5EF4-FFF2-40B4-BE49-F238E27FC236}">
                <a16:creationId xmlns:a16="http://schemas.microsoft.com/office/drawing/2014/main" id="{A4E92142-A59E-D183-4F25-CC8EE04EEC69}"/>
              </a:ext>
            </a:extLst>
          </p:cNvPr>
          <p:cNvSpPr>
            <a:spLocks noGrp="1"/>
          </p:cNvSpPr>
          <p:nvPr>
            <p:ph idx="1"/>
          </p:nvPr>
        </p:nvSpPr>
        <p:spPr/>
        <p:txBody>
          <a:bodyPr/>
          <a:lstStyle/>
          <a:p>
            <a:r>
              <a:rPr lang="en-GB" dirty="0"/>
              <a:t>When the crack-tip plastic zone becomes large compared with the relevant physical length of the cracked solid, linear elastic fracture mechanics should not be used.</a:t>
            </a:r>
          </a:p>
          <a:p>
            <a:r>
              <a:rPr lang="en-GB" dirty="0"/>
              <a:t>In these scenarios, instead, use crack-tip opening displacement or the J-integral to model the fatigue crack growth.</a:t>
            </a:r>
          </a:p>
          <a:p>
            <a:r>
              <a:rPr lang="en-GB" dirty="0"/>
              <a:t>FEA is a good approach to use J-integral method.</a:t>
            </a:r>
          </a:p>
        </p:txBody>
      </p:sp>
      <p:sp>
        <p:nvSpPr>
          <p:cNvPr id="4" name="Slide Number Placeholder 3">
            <a:extLst>
              <a:ext uri="{FF2B5EF4-FFF2-40B4-BE49-F238E27FC236}">
                <a16:creationId xmlns:a16="http://schemas.microsoft.com/office/drawing/2014/main" id="{0F65E3F0-B8AD-E1E9-8B4F-A4BEBE1E8CAC}"/>
              </a:ext>
            </a:extLst>
          </p:cNvPr>
          <p:cNvSpPr>
            <a:spLocks noGrp="1"/>
          </p:cNvSpPr>
          <p:nvPr>
            <p:ph type="sldNum" sz="quarter" idx="12"/>
          </p:nvPr>
        </p:nvSpPr>
        <p:spPr/>
        <p:txBody>
          <a:bodyPr/>
          <a:lstStyle/>
          <a:p>
            <a:fld id="{6D22F896-40B5-4ADD-8801-0D06FADFA095}" type="slidenum">
              <a:rPr lang="en-US" smtClean="0"/>
              <a:pPr/>
              <a:t>66</a:t>
            </a:fld>
            <a:endParaRPr lang="en-US" dirty="0"/>
          </a:p>
        </p:txBody>
      </p:sp>
    </p:spTree>
    <p:extLst>
      <p:ext uri="{BB962C8B-B14F-4D97-AF65-F5344CB8AC3E}">
        <p14:creationId xmlns:p14="http://schemas.microsoft.com/office/powerpoint/2010/main" val="1089271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8FF8-A916-1877-5EBD-B116206BAFBA}"/>
              </a:ext>
            </a:extLst>
          </p:cNvPr>
          <p:cNvSpPr>
            <a:spLocks noGrp="1"/>
          </p:cNvSpPr>
          <p:nvPr>
            <p:ph type="title"/>
          </p:nvPr>
        </p:nvSpPr>
        <p:spPr/>
        <p:txBody>
          <a:bodyPr/>
          <a:lstStyle/>
          <a:p>
            <a:r>
              <a:rPr lang="en-GB" dirty="0"/>
              <a:t>Life estimation</a:t>
            </a:r>
          </a:p>
        </p:txBody>
      </p:sp>
      <p:sp>
        <p:nvSpPr>
          <p:cNvPr id="3" name="Content Placeholder 2">
            <a:extLst>
              <a:ext uri="{FF2B5EF4-FFF2-40B4-BE49-F238E27FC236}">
                <a16:creationId xmlns:a16="http://schemas.microsoft.com/office/drawing/2014/main" id="{3C22148E-43C1-14D4-0418-BF08FC05B674}"/>
              </a:ext>
            </a:extLst>
          </p:cNvPr>
          <p:cNvSpPr>
            <a:spLocks noGrp="1"/>
          </p:cNvSpPr>
          <p:nvPr>
            <p:ph idx="1"/>
          </p:nvPr>
        </p:nvSpPr>
        <p:spPr/>
        <p:txBody>
          <a:bodyPr/>
          <a:lstStyle/>
          <a:p>
            <a:r>
              <a:rPr lang="en-GB" dirty="0"/>
              <a:t>Lets keep </a:t>
            </a:r>
            <a:r>
              <a:rPr lang="el-GR" i="1" dirty="0">
                <a:latin typeface="Times New Roman" panose="02020603050405020304" pitchFamily="18" charset="0"/>
                <a:cs typeface="Times New Roman" panose="02020603050405020304" pitchFamily="18" charset="0"/>
              </a:rPr>
              <a:t>Δ</a:t>
            </a:r>
            <a:r>
              <a:rPr lang="en-GB" i="1" dirty="0">
                <a:latin typeface="Times New Roman" panose="02020603050405020304" pitchFamily="18" charset="0"/>
                <a:cs typeface="Times New Roman" panose="02020603050405020304" pitchFamily="18" charset="0"/>
              </a:rPr>
              <a:t>S</a:t>
            </a:r>
            <a:r>
              <a:rPr lang="en-GB" dirty="0"/>
              <a:t> constant:</a:t>
            </a:r>
          </a:p>
        </p:txBody>
      </p:sp>
      <p:sp>
        <p:nvSpPr>
          <p:cNvPr id="4" name="Slide Number Placeholder 3">
            <a:extLst>
              <a:ext uri="{FF2B5EF4-FFF2-40B4-BE49-F238E27FC236}">
                <a16:creationId xmlns:a16="http://schemas.microsoft.com/office/drawing/2014/main" id="{28E4B437-4D70-4E85-4DE1-C1E4CC4D7223}"/>
              </a:ext>
            </a:extLst>
          </p:cNvPr>
          <p:cNvSpPr>
            <a:spLocks noGrp="1"/>
          </p:cNvSpPr>
          <p:nvPr>
            <p:ph type="sldNum" sz="quarter" idx="12"/>
          </p:nvPr>
        </p:nvSpPr>
        <p:spPr/>
        <p:txBody>
          <a:bodyPr/>
          <a:lstStyle/>
          <a:p>
            <a:fld id="{6D22F896-40B5-4ADD-8801-0D06FADFA095}" type="slidenum">
              <a:rPr lang="en-US" smtClean="0"/>
              <a:pPr/>
              <a:t>67</a:t>
            </a:fld>
            <a:endParaRPr lang="en-US" dirty="0"/>
          </a:p>
        </p:txBody>
      </p:sp>
      <p:pic>
        <p:nvPicPr>
          <p:cNvPr id="5" name="Picture 4">
            <a:extLst>
              <a:ext uri="{FF2B5EF4-FFF2-40B4-BE49-F238E27FC236}">
                <a16:creationId xmlns:a16="http://schemas.microsoft.com/office/drawing/2014/main" id="{17DC4CC6-D36A-F848-D93E-265BA17D8884}"/>
              </a:ext>
            </a:extLst>
          </p:cNvPr>
          <p:cNvPicPr>
            <a:picLocks noChangeAspect="1"/>
          </p:cNvPicPr>
          <p:nvPr/>
        </p:nvPicPr>
        <p:blipFill rotWithShape="1">
          <a:blip r:embed="rId2"/>
          <a:srcRect l="1747" r="2539"/>
          <a:stretch/>
        </p:blipFill>
        <p:spPr>
          <a:xfrm>
            <a:off x="3600450" y="1759"/>
            <a:ext cx="946549" cy="1051725"/>
          </a:xfrm>
          <a:prstGeom prst="rect">
            <a:avLst/>
          </a:prstGeom>
          <a:ln>
            <a:solidFill>
              <a:srgbClr val="FF0000"/>
            </a:solidFill>
          </a:ln>
        </p:spPr>
      </p:pic>
      <p:graphicFrame>
        <p:nvGraphicFramePr>
          <p:cNvPr id="7" name="Object 6">
            <a:extLst>
              <a:ext uri="{FF2B5EF4-FFF2-40B4-BE49-F238E27FC236}">
                <a16:creationId xmlns:a16="http://schemas.microsoft.com/office/drawing/2014/main" id="{CB9253C8-55FA-37A0-668B-E2C1C8BA823F}"/>
              </a:ext>
            </a:extLst>
          </p:cNvPr>
          <p:cNvGraphicFramePr>
            <a:graphicFrameLocks noChangeAspect="1"/>
          </p:cNvGraphicFramePr>
          <p:nvPr>
            <p:extLst>
              <p:ext uri="{D42A27DB-BD31-4B8C-83A1-F6EECF244321}">
                <p14:modId xmlns:p14="http://schemas.microsoft.com/office/powerpoint/2010/main" val="922466881"/>
              </p:ext>
            </p:extLst>
          </p:nvPr>
        </p:nvGraphicFramePr>
        <p:xfrm>
          <a:off x="3828937" y="131765"/>
          <a:ext cx="654906" cy="149219"/>
        </p:xfrm>
        <a:graphic>
          <a:graphicData uri="http://schemas.openxmlformats.org/presentationml/2006/ole">
            <mc:AlternateContent xmlns:mc="http://schemas.openxmlformats.org/markup-compatibility/2006">
              <mc:Choice xmlns:v="urn:schemas-microsoft-com:vml" Requires="v">
                <p:oleObj name="Equation" r:id="rId3" imgW="1002960" imgH="228600" progId="Equation.DSMT4">
                  <p:embed/>
                </p:oleObj>
              </mc:Choice>
              <mc:Fallback>
                <p:oleObj name="Equation" r:id="rId3" imgW="1002960" imgH="228600" progId="Equation.DSMT4">
                  <p:embed/>
                  <p:pic>
                    <p:nvPicPr>
                      <p:cNvPr id="0" name=""/>
                      <p:cNvPicPr/>
                      <p:nvPr/>
                    </p:nvPicPr>
                    <p:blipFill>
                      <a:blip r:embed="rId4"/>
                      <a:stretch>
                        <a:fillRect/>
                      </a:stretch>
                    </p:blipFill>
                    <p:spPr>
                      <a:xfrm>
                        <a:off x="3828937" y="131765"/>
                        <a:ext cx="654906" cy="149219"/>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F9DE7352-81AE-5989-9EBC-3139E355F88E}"/>
              </a:ext>
            </a:extLst>
          </p:cNvPr>
          <p:cNvPicPr>
            <a:picLocks noChangeAspect="1"/>
          </p:cNvPicPr>
          <p:nvPr/>
        </p:nvPicPr>
        <p:blipFill>
          <a:blip r:embed="rId5"/>
          <a:stretch>
            <a:fillRect/>
          </a:stretch>
        </p:blipFill>
        <p:spPr>
          <a:xfrm>
            <a:off x="569181" y="1221535"/>
            <a:ext cx="819156" cy="338140"/>
          </a:xfrm>
          <a:prstGeom prst="rect">
            <a:avLst/>
          </a:prstGeom>
          <a:ln w="6350">
            <a:solidFill>
              <a:schemeClr val="tx1"/>
            </a:solidFill>
          </a:ln>
        </p:spPr>
      </p:pic>
      <p:pic>
        <p:nvPicPr>
          <p:cNvPr id="9" name="Picture 8">
            <a:extLst>
              <a:ext uri="{FF2B5EF4-FFF2-40B4-BE49-F238E27FC236}">
                <a16:creationId xmlns:a16="http://schemas.microsoft.com/office/drawing/2014/main" id="{46AABE25-0889-FD76-F32F-0910734230CF}"/>
              </a:ext>
            </a:extLst>
          </p:cNvPr>
          <p:cNvPicPr>
            <a:picLocks noChangeAspect="1"/>
          </p:cNvPicPr>
          <p:nvPr/>
        </p:nvPicPr>
        <p:blipFill>
          <a:blip r:embed="rId6"/>
          <a:stretch>
            <a:fillRect/>
          </a:stretch>
        </p:blipFill>
        <p:spPr>
          <a:xfrm>
            <a:off x="404874" y="1729966"/>
            <a:ext cx="1147771" cy="390528"/>
          </a:xfrm>
          <a:prstGeom prst="rect">
            <a:avLst/>
          </a:prstGeom>
          <a:ln w="6350">
            <a:solidFill>
              <a:schemeClr val="tx1"/>
            </a:solidFill>
          </a:ln>
        </p:spPr>
      </p:pic>
      <p:pic>
        <p:nvPicPr>
          <p:cNvPr id="10" name="Picture 9">
            <a:extLst>
              <a:ext uri="{FF2B5EF4-FFF2-40B4-BE49-F238E27FC236}">
                <a16:creationId xmlns:a16="http://schemas.microsoft.com/office/drawing/2014/main" id="{C7C2B753-28AA-6541-EBD4-7A27136BDC77}"/>
              </a:ext>
            </a:extLst>
          </p:cNvPr>
          <p:cNvPicPr>
            <a:picLocks noChangeAspect="1"/>
          </p:cNvPicPr>
          <p:nvPr/>
        </p:nvPicPr>
        <p:blipFill>
          <a:blip r:embed="rId7"/>
          <a:stretch>
            <a:fillRect/>
          </a:stretch>
        </p:blipFill>
        <p:spPr>
          <a:xfrm>
            <a:off x="364392" y="2290785"/>
            <a:ext cx="1228734" cy="357190"/>
          </a:xfrm>
          <a:prstGeom prst="rect">
            <a:avLst/>
          </a:prstGeom>
          <a:ln w="6350">
            <a:solidFill>
              <a:schemeClr val="tx1"/>
            </a:solidFill>
          </a:ln>
        </p:spPr>
      </p:pic>
      <p:pic>
        <p:nvPicPr>
          <p:cNvPr id="11" name="Picture 10">
            <a:extLst>
              <a:ext uri="{FF2B5EF4-FFF2-40B4-BE49-F238E27FC236}">
                <a16:creationId xmlns:a16="http://schemas.microsoft.com/office/drawing/2014/main" id="{08F3571C-DDC5-A442-CEC6-20540BD1A2C5}"/>
              </a:ext>
            </a:extLst>
          </p:cNvPr>
          <p:cNvPicPr>
            <a:picLocks noChangeAspect="1"/>
          </p:cNvPicPr>
          <p:nvPr/>
        </p:nvPicPr>
        <p:blipFill>
          <a:blip r:embed="rId8"/>
          <a:stretch>
            <a:fillRect/>
          </a:stretch>
        </p:blipFill>
        <p:spPr>
          <a:xfrm>
            <a:off x="2086256" y="1217859"/>
            <a:ext cx="823919" cy="352428"/>
          </a:xfrm>
          <a:prstGeom prst="rect">
            <a:avLst/>
          </a:prstGeom>
          <a:ln w="6350">
            <a:solidFill>
              <a:schemeClr val="tx1"/>
            </a:solidFill>
          </a:ln>
        </p:spPr>
      </p:pic>
      <p:pic>
        <p:nvPicPr>
          <p:cNvPr id="12" name="Picture 11">
            <a:extLst>
              <a:ext uri="{FF2B5EF4-FFF2-40B4-BE49-F238E27FC236}">
                <a16:creationId xmlns:a16="http://schemas.microsoft.com/office/drawing/2014/main" id="{BA57EF5D-9E3C-81FA-F016-3BAE907ECDEC}"/>
              </a:ext>
            </a:extLst>
          </p:cNvPr>
          <p:cNvPicPr>
            <a:picLocks noChangeAspect="1"/>
          </p:cNvPicPr>
          <p:nvPr/>
        </p:nvPicPr>
        <p:blipFill>
          <a:blip r:embed="rId9"/>
          <a:stretch>
            <a:fillRect/>
          </a:stretch>
        </p:blipFill>
        <p:spPr>
          <a:xfrm>
            <a:off x="2067206" y="1812976"/>
            <a:ext cx="862019" cy="242889"/>
          </a:xfrm>
          <a:prstGeom prst="rect">
            <a:avLst/>
          </a:prstGeom>
          <a:ln w="6350">
            <a:solidFill>
              <a:schemeClr val="tx1"/>
            </a:solidFill>
          </a:ln>
        </p:spPr>
      </p:pic>
      <p:pic>
        <p:nvPicPr>
          <p:cNvPr id="13" name="Picture 12">
            <a:extLst>
              <a:ext uri="{FF2B5EF4-FFF2-40B4-BE49-F238E27FC236}">
                <a16:creationId xmlns:a16="http://schemas.microsoft.com/office/drawing/2014/main" id="{24FC7E1F-19CF-6633-9935-BA6026AA19AE}"/>
              </a:ext>
            </a:extLst>
          </p:cNvPr>
          <p:cNvPicPr>
            <a:picLocks noChangeAspect="1"/>
          </p:cNvPicPr>
          <p:nvPr/>
        </p:nvPicPr>
        <p:blipFill>
          <a:blip r:embed="rId10"/>
          <a:stretch>
            <a:fillRect/>
          </a:stretch>
        </p:blipFill>
        <p:spPr>
          <a:xfrm>
            <a:off x="1893373" y="2298554"/>
            <a:ext cx="1209684" cy="333377"/>
          </a:xfrm>
          <a:prstGeom prst="rect">
            <a:avLst/>
          </a:prstGeom>
          <a:ln w="6350">
            <a:solidFill>
              <a:schemeClr val="tx1"/>
            </a:solidFill>
          </a:ln>
        </p:spPr>
      </p:pic>
      <p:pic>
        <p:nvPicPr>
          <p:cNvPr id="14" name="Picture 13">
            <a:extLst>
              <a:ext uri="{FF2B5EF4-FFF2-40B4-BE49-F238E27FC236}">
                <a16:creationId xmlns:a16="http://schemas.microsoft.com/office/drawing/2014/main" id="{4A82046D-6EB4-6498-2256-B91A03D7F288}"/>
              </a:ext>
            </a:extLst>
          </p:cNvPr>
          <p:cNvPicPr>
            <a:picLocks noChangeAspect="1"/>
          </p:cNvPicPr>
          <p:nvPr/>
        </p:nvPicPr>
        <p:blipFill>
          <a:blip r:embed="rId11"/>
          <a:stretch>
            <a:fillRect/>
          </a:stretch>
        </p:blipFill>
        <p:spPr>
          <a:xfrm>
            <a:off x="361430" y="2801935"/>
            <a:ext cx="2690832" cy="376240"/>
          </a:xfrm>
          <a:prstGeom prst="rect">
            <a:avLst/>
          </a:prstGeom>
          <a:ln w="6350">
            <a:solidFill>
              <a:schemeClr val="tx1"/>
            </a:solidFill>
          </a:ln>
        </p:spPr>
      </p:pic>
      <p:pic>
        <p:nvPicPr>
          <p:cNvPr id="15" name="Picture 14">
            <a:extLst>
              <a:ext uri="{FF2B5EF4-FFF2-40B4-BE49-F238E27FC236}">
                <a16:creationId xmlns:a16="http://schemas.microsoft.com/office/drawing/2014/main" id="{4DE13BE6-A957-0F85-7E56-123849A3B028}"/>
              </a:ext>
            </a:extLst>
          </p:cNvPr>
          <p:cNvPicPr>
            <a:picLocks noChangeAspect="1"/>
          </p:cNvPicPr>
          <p:nvPr/>
        </p:nvPicPr>
        <p:blipFill>
          <a:blip r:embed="rId12"/>
          <a:stretch>
            <a:fillRect/>
          </a:stretch>
        </p:blipFill>
        <p:spPr>
          <a:xfrm>
            <a:off x="3219450" y="2739916"/>
            <a:ext cx="1317861" cy="498959"/>
          </a:xfrm>
          <a:prstGeom prst="rect">
            <a:avLst/>
          </a:prstGeom>
          <a:ln w="25400">
            <a:solidFill>
              <a:srgbClr val="7030A0"/>
            </a:solidFill>
          </a:ln>
        </p:spPr>
      </p:pic>
      <p:cxnSp>
        <p:nvCxnSpPr>
          <p:cNvPr id="17" name="Straight Arrow Connector 16">
            <a:extLst>
              <a:ext uri="{FF2B5EF4-FFF2-40B4-BE49-F238E27FC236}">
                <a16:creationId xmlns:a16="http://schemas.microsoft.com/office/drawing/2014/main" id="{0924A015-C6D0-AE06-3283-ECB50653EC59}"/>
              </a:ext>
            </a:extLst>
          </p:cNvPr>
          <p:cNvCxnSpPr>
            <a:cxnSpLocks/>
            <a:stCxn id="8" idx="2"/>
            <a:endCxn id="9" idx="0"/>
          </p:cNvCxnSpPr>
          <p:nvPr/>
        </p:nvCxnSpPr>
        <p:spPr>
          <a:xfrm>
            <a:off x="978759" y="1559675"/>
            <a:ext cx="1" cy="170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ED00590-9664-34C9-277C-2B19C5F60F31}"/>
              </a:ext>
            </a:extLst>
          </p:cNvPr>
          <p:cNvCxnSpPr>
            <a:cxnSpLocks/>
            <a:stCxn id="9" idx="2"/>
            <a:endCxn id="10" idx="0"/>
          </p:cNvCxnSpPr>
          <p:nvPr/>
        </p:nvCxnSpPr>
        <p:spPr>
          <a:xfrm flipH="1">
            <a:off x="978759" y="2120494"/>
            <a:ext cx="1" cy="170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7C5D6F-24D3-BF86-018D-89480CC37CB1}"/>
              </a:ext>
            </a:extLst>
          </p:cNvPr>
          <p:cNvCxnSpPr>
            <a:cxnSpLocks/>
            <a:stCxn id="11" idx="2"/>
            <a:endCxn id="12" idx="0"/>
          </p:cNvCxnSpPr>
          <p:nvPr/>
        </p:nvCxnSpPr>
        <p:spPr>
          <a:xfrm>
            <a:off x="2498216" y="1570287"/>
            <a:ext cx="0" cy="242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3A78629-115A-A22B-9174-F552111A23B0}"/>
              </a:ext>
            </a:extLst>
          </p:cNvPr>
          <p:cNvCxnSpPr>
            <a:cxnSpLocks/>
            <a:stCxn id="12" idx="2"/>
            <a:endCxn id="13" idx="0"/>
          </p:cNvCxnSpPr>
          <p:nvPr/>
        </p:nvCxnSpPr>
        <p:spPr>
          <a:xfrm flipH="1">
            <a:off x="2498215" y="2055865"/>
            <a:ext cx="1" cy="242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0C5A0C8-97D7-A171-F9B1-940ED1B63F5B}"/>
              </a:ext>
            </a:extLst>
          </p:cNvPr>
          <p:cNvCxnSpPr>
            <a:cxnSpLocks/>
            <a:stCxn id="14" idx="3"/>
            <a:endCxn id="15" idx="1"/>
          </p:cNvCxnSpPr>
          <p:nvPr/>
        </p:nvCxnSpPr>
        <p:spPr>
          <a:xfrm flipV="1">
            <a:off x="3052262" y="2989396"/>
            <a:ext cx="167188" cy="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4417B83-992C-844A-A0EA-E30B19C4DFA4}"/>
              </a:ext>
            </a:extLst>
          </p:cNvPr>
          <p:cNvCxnSpPr>
            <a:cxnSpLocks/>
            <a:stCxn id="10" idx="2"/>
            <a:endCxn id="14" idx="0"/>
          </p:cNvCxnSpPr>
          <p:nvPr/>
        </p:nvCxnSpPr>
        <p:spPr>
          <a:xfrm>
            <a:off x="978759" y="2647975"/>
            <a:ext cx="728087" cy="15396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02BFB0C-93D4-BD13-BF29-55E4550A2BDA}"/>
              </a:ext>
            </a:extLst>
          </p:cNvPr>
          <p:cNvCxnSpPr>
            <a:cxnSpLocks/>
            <a:stCxn id="13" idx="2"/>
            <a:endCxn id="14" idx="0"/>
          </p:cNvCxnSpPr>
          <p:nvPr/>
        </p:nvCxnSpPr>
        <p:spPr>
          <a:xfrm flipH="1">
            <a:off x="1706846" y="2631931"/>
            <a:ext cx="791369" cy="17000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5" name="Speech Bubble: Rectangle 74">
            <a:extLst>
              <a:ext uri="{FF2B5EF4-FFF2-40B4-BE49-F238E27FC236}">
                <a16:creationId xmlns:a16="http://schemas.microsoft.com/office/drawing/2014/main" id="{993F86AB-1D9F-65B9-0A90-6605856720CB}"/>
              </a:ext>
            </a:extLst>
          </p:cNvPr>
          <p:cNvSpPr/>
          <p:nvPr/>
        </p:nvSpPr>
        <p:spPr>
          <a:xfrm>
            <a:off x="3512935" y="2076862"/>
            <a:ext cx="564732" cy="257554"/>
          </a:xfrm>
          <a:prstGeom prst="wedgeRectCallout">
            <a:avLst>
              <a:gd name="adj1" fmla="val 21738"/>
              <a:gd name="adj2" fmla="val 242876"/>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Initial crack length</a:t>
            </a:r>
            <a:endParaRPr lang="en-GB" sz="700" dirty="0">
              <a:solidFill>
                <a:schemeClr val="tx1"/>
              </a:solidFill>
              <a:latin typeface="Arial" panose="020B0604020202020204" pitchFamily="34" charset="0"/>
              <a:cs typeface="Arial" panose="020B0604020202020204" pitchFamily="34" charset="0"/>
            </a:endParaRPr>
          </a:p>
        </p:txBody>
      </p:sp>
      <p:sp>
        <p:nvSpPr>
          <p:cNvPr id="76" name="Speech Bubble: Rectangle 75">
            <a:extLst>
              <a:ext uri="{FF2B5EF4-FFF2-40B4-BE49-F238E27FC236}">
                <a16:creationId xmlns:a16="http://schemas.microsoft.com/office/drawing/2014/main" id="{4509F3EB-2261-2FF4-3D14-4BD305F0F9BE}"/>
              </a:ext>
            </a:extLst>
          </p:cNvPr>
          <p:cNvSpPr/>
          <p:nvPr/>
        </p:nvSpPr>
        <p:spPr>
          <a:xfrm>
            <a:off x="3213961" y="2432407"/>
            <a:ext cx="564732" cy="257554"/>
          </a:xfrm>
          <a:prstGeom prst="wedgeRectCallout">
            <a:avLst>
              <a:gd name="adj1" fmla="val 68393"/>
              <a:gd name="adj2" fmla="val 152613"/>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Final crack length</a:t>
            </a:r>
            <a:endParaRPr lang="en-GB" sz="700" dirty="0">
              <a:solidFill>
                <a:schemeClr val="tx1"/>
              </a:solidFill>
              <a:latin typeface="Arial" panose="020B0604020202020204" pitchFamily="34" charset="0"/>
              <a:cs typeface="Arial" panose="020B0604020202020204" pitchFamily="34" charset="0"/>
            </a:endParaRPr>
          </a:p>
        </p:txBody>
      </p:sp>
      <p:sp>
        <p:nvSpPr>
          <p:cNvPr id="77" name="Speech Bubble: Rectangle 76">
            <a:extLst>
              <a:ext uri="{FF2B5EF4-FFF2-40B4-BE49-F238E27FC236}">
                <a16:creationId xmlns:a16="http://schemas.microsoft.com/office/drawing/2014/main" id="{22A278B1-00C5-6E65-A5F1-C73189FFBF54}"/>
              </a:ext>
            </a:extLst>
          </p:cNvPr>
          <p:cNvSpPr/>
          <p:nvPr/>
        </p:nvSpPr>
        <p:spPr>
          <a:xfrm>
            <a:off x="1593126" y="3150435"/>
            <a:ext cx="1566159" cy="257554"/>
          </a:xfrm>
          <a:prstGeom prst="wedgeRectCallout">
            <a:avLst>
              <a:gd name="adj1" fmla="val 56978"/>
              <a:gd name="adj2" fmla="val -76052"/>
            </a:avLst>
          </a:prstGeom>
          <a:solidFill>
            <a:srgbClr val="FF0000">
              <a:alpha val="7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i="1" dirty="0">
                <a:solidFill>
                  <a:schemeClr val="tx1"/>
                </a:solidFill>
                <a:latin typeface="Times New Roman" panose="02020603050405020304" pitchFamily="18" charset="0"/>
                <a:cs typeface="Times New Roman" panose="02020603050405020304" pitchFamily="18" charset="0"/>
              </a:rPr>
              <a:t>Number of cycles for crack propagation from initial crack to final crack length</a:t>
            </a:r>
            <a:endParaRPr lang="en-GB" sz="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871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26E5-2D0F-A498-672E-EDB3A3D434F4}"/>
              </a:ext>
            </a:extLst>
          </p:cNvPr>
          <p:cNvSpPr>
            <a:spLocks noGrp="1"/>
          </p:cNvSpPr>
          <p:nvPr>
            <p:ph type="title"/>
          </p:nvPr>
        </p:nvSpPr>
        <p:spPr/>
        <p:txBody>
          <a:bodyPr/>
          <a:lstStyle/>
          <a:p>
            <a:r>
              <a:rPr lang="en-GB" dirty="0"/>
              <a:t>Note </a:t>
            </a:r>
          </a:p>
        </p:txBody>
      </p:sp>
      <p:sp>
        <p:nvSpPr>
          <p:cNvPr id="3" name="Content Placeholder 2">
            <a:extLst>
              <a:ext uri="{FF2B5EF4-FFF2-40B4-BE49-F238E27FC236}">
                <a16:creationId xmlns:a16="http://schemas.microsoft.com/office/drawing/2014/main" id="{C5B9CEB9-28C6-9B86-11D2-CA76C7DA8958}"/>
              </a:ext>
            </a:extLst>
          </p:cNvPr>
          <p:cNvSpPr>
            <a:spLocks noGrp="1"/>
          </p:cNvSpPr>
          <p:nvPr>
            <p:ph idx="1"/>
          </p:nvPr>
        </p:nvSpPr>
        <p:spPr/>
        <p:txBody>
          <a:bodyPr>
            <a:normAutofit fontScale="85000" lnSpcReduction="20000"/>
          </a:bodyPr>
          <a:lstStyle/>
          <a:p>
            <a:r>
              <a:rPr lang="en-GB" dirty="0"/>
              <a:t>From LEFM  viewpoint, a structure of interest contains initial defects or cracks.</a:t>
            </a:r>
          </a:p>
          <a:p>
            <a:pPr lvl="1"/>
            <a:r>
              <a:rPr lang="en-GB" dirty="0"/>
              <a:t>A dominant crack with an initial crack length can be found to correlate the fatigue life of the structure under cyclic loading condition.</a:t>
            </a:r>
          </a:p>
          <a:p>
            <a:r>
              <a:rPr lang="en-GB" dirty="0"/>
              <a:t>From fatigue stress-life and/or strain-life methods perspective, the fatigue initiation life for the material near the notches or stress raisers in the structure can be estimated using experimental S-N curves.</a:t>
            </a:r>
          </a:p>
          <a:p>
            <a:r>
              <a:rPr lang="en-GB" dirty="0"/>
              <a:t>The fatigue life due to crack propagation can be estimated by LEFM methods based on Paris law. </a:t>
            </a:r>
          </a:p>
          <a:p>
            <a:r>
              <a:rPr lang="en-GB" dirty="0"/>
              <a:t>The total fatigue life of the structure is the combination of the initiation life and propagation life. </a:t>
            </a:r>
          </a:p>
        </p:txBody>
      </p:sp>
      <p:sp>
        <p:nvSpPr>
          <p:cNvPr id="4" name="Slide Number Placeholder 3">
            <a:extLst>
              <a:ext uri="{FF2B5EF4-FFF2-40B4-BE49-F238E27FC236}">
                <a16:creationId xmlns:a16="http://schemas.microsoft.com/office/drawing/2014/main" id="{71051637-413D-2C7D-C592-1603ADB1E237}"/>
              </a:ext>
            </a:extLst>
          </p:cNvPr>
          <p:cNvSpPr>
            <a:spLocks noGrp="1"/>
          </p:cNvSpPr>
          <p:nvPr>
            <p:ph type="sldNum" sz="quarter" idx="12"/>
          </p:nvPr>
        </p:nvSpPr>
        <p:spPr/>
        <p:txBody>
          <a:bodyPr/>
          <a:lstStyle/>
          <a:p>
            <a:fld id="{6D22F896-40B5-4ADD-8801-0D06FADFA095}" type="slidenum">
              <a:rPr lang="en-US" smtClean="0"/>
              <a:pPr/>
              <a:t>68</a:t>
            </a:fld>
            <a:endParaRPr lang="en-US" dirty="0"/>
          </a:p>
        </p:txBody>
      </p:sp>
    </p:spTree>
    <p:extLst>
      <p:ext uri="{BB962C8B-B14F-4D97-AF65-F5344CB8AC3E}">
        <p14:creationId xmlns:p14="http://schemas.microsoft.com/office/powerpoint/2010/main" val="3816328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5168-005C-D8AE-3FA1-09309C7658F6}"/>
              </a:ext>
            </a:extLst>
          </p:cNvPr>
          <p:cNvSpPr>
            <a:spLocks noGrp="1"/>
          </p:cNvSpPr>
          <p:nvPr>
            <p:ph type="title"/>
          </p:nvPr>
        </p:nvSpPr>
        <p:spPr/>
        <p:txBody>
          <a:bodyPr/>
          <a:lstStyle/>
          <a:p>
            <a:r>
              <a:rPr lang="en-GB" dirty="0"/>
              <a:t>Example 3</a:t>
            </a:r>
          </a:p>
        </p:txBody>
      </p:sp>
      <p:sp>
        <p:nvSpPr>
          <p:cNvPr id="3" name="Content Placeholder 2">
            <a:extLst>
              <a:ext uri="{FF2B5EF4-FFF2-40B4-BE49-F238E27FC236}">
                <a16:creationId xmlns:a16="http://schemas.microsoft.com/office/drawing/2014/main" id="{784D596E-A983-E8F8-03A3-CEB371C61F16}"/>
              </a:ext>
            </a:extLst>
          </p:cNvPr>
          <p:cNvSpPr>
            <a:spLocks noGrp="1"/>
          </p:cNvSpPr>
          <p:nvPr>
            <p:ph idx="1"/>
          </p:nvPr>
        </p:nvSpPr>
        <p:spPr/>
        <p:txBody>
          <a:bodyPr>
            <a:normAutofit fontScale="85000" lnSpcReduction="20000"/>
          </a:bodyPr>
          <a:lstStyle/>
          <a:p>
            <a:r>
              <a:rPr lang="en-GB" dirty="0"/>
              <a:t>Consider a very large plate with a small centre crack. The  initial total crack length </a:t>
            </a:r>
            <a:r>
              <a:rPr lang="en-GB" i="1" dirty="0">
                <a:latin typeface="Times New Roman" panose="02020603050405020304" pitchFamily="18" charset="0"/>
                <a:cs typeface="Times New Roman" panose="02020603050405020304" pitchFamily="18" charset="0"/>
              </a:rPr>
              <a:t>2a</a:t>
            </a:r>
            <a:r>
              <a:rPr lang="en-GB" dirty="0"/>
              <a:t> is </a:t>
            </a:r>
            <a:r>
              <a:rPr lang="en-GB" i="1" dirty="0">
                <a:latin typeface="Times New Roman" panose="02020603050405020304" pitchFamily="18" charset="0"/>
                <a:cs typeface="Times New Roman" panose="02020603050405020304" pitchFamily="18" charset="0"/>
              </a:rPr>
              <a:t>20 mm</a:t>
            </a:r>
            <a:r>
              <a:rPr lang="en-GB" dirty="0"/>
              <a:t>. The plate is subjected to repeated  remote stress cycles from </a:t>
            </a:r>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min</a:t>
            </a:r>
            <a:r>
              <a:rPr lang="en-GB" i="1" dirty="0">
                <a:latin typeface="Times New Roman" panose="02020603050405020304" pitchFamily="18" charset="0"/>
                <a:cs typeface="Times New Roman" panose="02020603050405020304" pitchFamily="18" charset="0"/>
              </a:rPr>
              <a:t> = 0 MPa</a:t>
            </a:r>
            <a:r>
              <a:rPr lang="en-GB" dirty="0"/>
              <a:t> to </a:t>
            </a:r>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max</a:t>
            </a:r>
            <a:r>
              <a:rPr lang="en-GB" i="1" dirty="0">
                <a:latin typeface="Times New Roman" panose="02020603050405020304" pitchFamily="18" charset="0"/>
                <a:cs typeface="Times New Roman" panose="02020603050405020304" pitchFamily="18" charset="0"/>
              </a:rPr>
              <a:t> = 75 MPa</a:t>
            </a:r>
            <a:r>
              <a:rPr lang="en-GB" dirty="0"/>
              <a:t>. The initial crack  grows as the stress cycles are applied. The critical stress intensity factor </a:t>
            </a:r>
            <a:r>
              <a:rPr lang="en-GB" i="1" dirty="0">
                <a:latin typeface="Times New Roman" panose="02020603050405020304" pitchFamily="18" charset="0"/>
                <a:cs typeface="Times New Roman" panose="02020603050405020304" pitchFamily="18" charset="0"/>
              </a:rPr>
              <a:t>K</a:t>
            </a:r>
            <a:r>
              <a:rPr lang="en-GB" dirty="0"/>
              <a:t>, for fracture initiation for the plate is </a:t>
            </a:r>
            <a:r>
              <a:rPr lang="en-GB" i="1" dirty="0">
                <a:latin typeface="Times New Roman" panose="02020603050405020304" pitchFamily="18" charset="0"/>
                <a:cs typeface="Times New Roman" panose="02020603050405020304" pitchFamily="18" charset="0"/>
              </a:rPr>
              <a:t>25 MPa.m</a:t>
            </a:r>
            <a:r>
              <a:rPr lang="en-GB" i="1" baseline="30000" dirty="0">
                <a:latin typeface="Times New Roman" panose="02020603050405020304" pitchFamily="18" charset="0"/>
                <a:cs typeface="Times New Roman" panose="02020603050405020304" pitchFamily="18" charset="0"/>
              </a:rPr>
              <a:t>0.5</a:t>
            </a:r>
            <a:r>
              <a:rPr lang="en-GB" dirty="0"/>
              <a:t>. The material is assumed to have a very high yield stress such that the </a:t>
            </a:r>
            <a:r>
              <a:rPr lang="en-GB" i="1" dirty="0">
                <a:highlight>
                  <a:srgbClr val="FFFF00"/>
                </a:highlight>
              </a:rPr>
              <a:t>plastic zone size is small compared to the crack size under the applied stresses</a:t>
            </a:r>
            <a:r>
              <a:rPr lang="en-GB" dirty="0"/>
              <a:t>. Assume that the Paris law will be  applicable to the plate material to characterize the fatigue crack growth. </a:t>
            </a:r>
            <a:r>
              <a:rPr lang="en-GB" i="1" dirty="0">
                <a:latin typeface="Times New Roman" panose="02020603050405020304" pitchFamily="18" charset="0"/>
                <a:cs typeface="Times New Roman" panose="02020603050405020304" pitchFamily="18" charset="0"/>
              </a:rPr>
              <a:t>C = 1 </a:t>
            </a:r>
            <a:r>
              <a:rPr lang="en-GB" i="1" dirty="0"/>
              <a:t>x</a:t>
            </a:r>
            <a:r>
              <a:rPr lang="en-GB" i="1" dirty="0">
                <a:latin typeface="Times New Roman" panose="02020603050405020304" pitchFamily="18" charset="0"/>
                <a:cs typeface="Times New Roman" panose="02020603050405020304" pitchFamily="18" charset="0"/>
              </a:rPr>
              <a:t> l0 </a:t>
            </a:r>
            <a:r>
              <a:rPr lang="en-GB" i="1" baseline="30000" dirty="0">
                <a:latin typeface="Times New Roman" panose="02020603050405020304" pitchFamily="18" charset="0"/>
                <a:cs typeface="Times New Roman" panose="02020603050405020304" pitchFamily="18" charset="0"/>
              </a:rPr>
              <a:t>-10</a:t>
            </a:r>
            <a:r>
              <a:rPr lang="en-GB" i="1" dirty="0">
                <a:latin typeface="Times New Roman" panose="02020603050405020304" pitchFamily="18" charset="0"/>
                <a:cs typeface="Times New Roman" panose="02020603050405020304" pitchFamily="18" charset="0"/>
              </a:rPr>
              <a:t> </a:t>
            </a:r>
            <a:r>
              <a:rPr lang="en-GB" dirty="0"/>
              <a:t>and </a:t>
            </a:r>
            <a:r>
              <a:rPr lang="en-GB" i="1" dirty="0">
                <a:latin typeface="Times New Roman" panose="02020603050405020304" pitchFamily="18" charset="0"/>
                <a:cs typeface="Times New Roman" panose="02020603050405020304" pitchFamily="18" charset="0"/>
              </a:rPr>
              <a:t>m = 3</a:t>
            </a:r>
            <a:r>
              <a:rPr lang="en-GB" dirty="0"/>
              <a:t>. The value of </a:t>
            </a:r>
            <a:r>
              <a:rPr lang="en-GB" i="1" dirty="0">
                <a:latin typeface="Times New Roman" panose="02020603050405020304" pitchFamily="18" charset="0"/>
                <a:cs typeface="Times New Roman" panose="02020603050405020304" pitchFamily="18" charset="0"/>
              </a:rPr>
              <a:t>C </a:t>
            </a:r>
            <a:r>
              <a:rPr lang="en-GB" dirty="0"/>
              <a:t>is obtained with the units of </a:t>
            </a:r>
            <a:r>
              <a:rPr lang="en-GB" i="1" dirty="0">
                <a:latin typeface="Times New Roman" panose="02020603050405020304" pitchFamily="18" charset="0"/>
                <a:cs typeface="Times New Roman" panose="02020603050405020304" pitchFamily="18" charset="0"/>
              </a:rPr>
              <a:t>MPa.m</a:t>
            </a:r>
            <a:r>
              <a:rPr lang="en-GB" i="1" baseline="30000" dirty="0">
                <a:latin typeface="Times New Roman" panose="02020603050405020304" pitchFamily="18" charset="0"/>
                <a:cs typeface="Times New Roman" panose="02020603050405020304" pitchFamily="18" charset="0"/>
              </a:rPr>
              <a:t>0.5</a:t>
            </a:r>
            <a:r>
              <a:rPr lang="en-GB" i="1" dirty="0">
                <a:latin typeface="Times New Roman" panose="02020603050405020304" pitchFamily="18" charset="0"/>
                <a:cs typeface="Times New Roman" panose="02020603050405020304" pitchFamily="18" charset="0"/>
              </a:rPr>
              <a:t> </a:t>
            </a:r>
            <a:r>
              <a:rPr lang="en-GB" dirty="0"/>
              <a:t>for </a:t>
            </a:r>
            <a:r>
              <a:rPr lang="el-GR" i="1" dirty="0">
                <a:latin typeface="Times New Roman" panose="02020603050405020304" pitchFamily="18" charset="0"/>
                <a:cs typeface="Times New Roman" panose="02020603050405020304" pitchFamily="18" charset="0"/>
              </a:rPr>
              <a:t>Δ</a:t>
            </a:r>
            <a:r>
              <a:rPr lang="en-GB" i="1" dirty="0">
                <a:latin typeface="Times New Roman" panose="02020603050405020304" pitchFamily="18" charset="0"/>
                <a:cs typeface="Times New Roman" panose="02020603050405020304" pitchFamily="18" charset="0"/>
              </a:rPr>
              <a:t>K</a:t>
            </a:r>
            <a:r>
              <a:rPr lang="en-GB" dirty="0"/>
              <a:t> and </a:t>
            </a:r>
            <a:r>
              <a:rPr lang="en-GB" i="1" dirty="0">
                <a:latin typeface="Times New Roman" panose="02020603050405020304" pitchFamily="18" charset="0"/>
                <a:cs typeface="Times New Roman" panose="02020603050405020304" pitchFamily="18" charset="0"/>
              </a:rPr>
              <a:t>mm/cycle </a:t>
            </a:r>
            <a:r>
              <a:rPr lang="en-GB" dirty="0"/>
              <a:t>for </a:t>
            </a:r>
            <a:r>
              <a:rPr lang="en-GB" i="1" dirty="0">
                <a:latin typeface="Times New Roman" panose="02020603050405020304" pitchFamily="18" charset="0"/>
                <a:cs typeface="Times New Roman" panose="02020603050405020304" pitchFamily="18" charset="0"/>
              </a:rPr>
              <a:t>da/</a:t>
            </a:r>
            <a:r>
              <a:rPr lang="en-GB" i="1" dirty="0" err="1">
                <a:latin typeface="Times New Roman" panose="02020603050405020304" pitchFamily="18" charset="0"/>
                <a:cs typeface="Times New Roman" panose="02020603050405020304" pitchFamily="18" charset="0"/>
              </a:rPr>
              <a:t>dN</a:t>
            </a:r>
            <a:r>
              <a:rPr lang="en-GB" dirty="0" err="1"/>
              <a:t>.</a:t>
            </a:r>
            <a:r>
              <a:rPr lang="en-GB" dirty="0"/>
              <a:t> </a:t>
            </a:r>
          </a:p>
          <a:p>
            <a:pPr marL="0" indent="0">
              <a:buNone/>
            </a:pPr>
            <a:r>
              <a:rPr lang="en-GB" dirty="0"/>
              <a:t>1. Determine the final half crack length </a:t>
            </a:r>
            <a:r>
              <a:rPr lang="en-GB" i="1" dirty="0" err="1">
                <a:latin typeface="Times New Roman" panose="02020603050405020304" pitchFamily="18" charset="0"/>
                <a:cs typeface="Times New Roman" panose="02020603050405020304" pitchFamily="18" charset="0"/>
              </a:rPr>
              <a:t>a</a:t>
            </a:r>
            <a:r>
              <a:rPr lang="en-GB" i="1" baseline="-25000" dirty="0" err="1">
                <a:latin typeface="Times New Roman" panose="02020603050405020304" pitchFamily="18" charset="0"/>
                <a:cs typeface="Times New Roman" panose="02020603050405020304" pitchFamily="18" charset="0"/>
              </a:rPr>
              <a:t>f</a:t>
            </a:r>
            <a:r>
              <a:rPr lang="en-GB" dirty="0"/>
              <a:t> at fracture initiation. </a:t>
            </a:r>
          </a:p>
          <a:p>
            <a:pPr marL="0" indent="0">
              <a:buNone/>
            </a:pPr>
            <a:r>
              <a:rPr lang="en-GB" dirty="0"/>
              <a:t>2. Determine the number of cycles before the fracture initiation of the plate. </a:t>
            </a:r>
          </a:p>
          <a:p>
            <a:endParaRPr lang="en-GB" dirty="0"/>
          </a:p>
          <a:p>
            <a:endParaRPr lang="en-GB" dirty="0"/>
          </a:p>
        </p:txBody>
      </p:sp>
      <p:sp>
        <p:nvSpPr>
          <p:cNvPr id="4" name="Slide Number Placeholder 3">
            <a:extLst>
              <a:ext uri="{FF2B5EF4-FFF2-40B4-BE49-F238E27FC236}">
                <a16:creationId xmlns:a16="http://schemas.microsoft.com/office/drawing/2014/main" id="{4E8B230D-3643-101F-5C86-EE2ADFCAC114}"/>
              </a:ext>
            </a:extLst>
          </p:cNvPr>
          <p:cNvSpPr>
            <a:spLocks noGrp="1"/>
          </p:cNvSpPr>
          <p:nvPr>
            <p:ph type="sldNum" sz="quarter" idx="12"/>
          </p:nvPr>
        </p:nvSpPr>
        <p:spPr/>
        <p:txBody>
          <a:bodyPr/>
          <a:lstStyle/>
          <a:p>
            <a:fld id="{6D22F896-40B5-4ADD-8801-0D06FADFA095}" type="slidenum">
              <a:rPr lang="en-US" smtClean="0"/>
              <a:pPr/>
              <a:t>69</a:t>
            </a:fld>
            <a:endParaRPr lang="en-US" dirty="0"/>
          </a:p>
        </p:txBody>
      </p:sp>
    </p:spTree>
    <p:extLst>
      <p:ext uri="{BB962C8B-B14F-4D97-AF65-F5344CB8AC3E}">
        <p14:creationId xmlns:p14="http://schemas.microsoft.com/office/powerpoint/2010/main" val="53251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2348-B158-1A4A-58ED-40958BE894F1}"/>
              </a:ext>
            </a:extLst>
          </p:cNvPr>
          <p:cNvSpPr>
            <a:spLocks noGrp="1"/>
          </p:cNvSpPr>
          <p:nvPr>
            <p:ph type="title"/>
          </p:nvPr>
        </p:nvSpPr>
        <p:spPr/>
        <p:txBody>
          <a:bodyPr/>
          <a:lstStyle/>
          <a:p>
            <a:r>
              <a:rPr lang="en-GB" dirty="0"/>
              <a:t>Elliptical hole (in infinite plate)</a:t>
            </a:r>
          </a:p>
        </p:txBody>
      </p:sp>
      <p:sp>
        <p:nvSpPr>
          <p:cNvPr id="3" name="Content Placeholder 2">
            <a:extLst>
              <a:ext uri="{FF2B5EF4-FFF2-40B4-BE49-F238E27FC236}">
                <a16:creationId xmlns:a16="http://schemas.microsoft.com/office/drawing/2014/main" id="{AA0AE667-18F7-933A-6E42-B3C0BE8C4AC7}"/>
              </a:ext>
            </a:extLst>
          </p:cNvPr>
          <p:cNvSpPr>
            <a:spLocks noGrp="1"/>
          </p:cNvSpPr>
          <p:nvPr>
            <p:ph idx="1"/>
          </p:nvPr>
        </p:nvSpPr>
        <p:spPr>
          <a:xfrm>
            <a:off x="323850" y="2320997"/>
            <a:ext cx="2438400" cy="674047"/>
          </a:xfrm>
        </p:spPr>
        <p:txBody>
          <a:bodyPr/>
          <a:lstStyle/>
          <a:p>
            <a:r>
              <a:rPr lang="en-GB" dirty="0"/>
              <a:t>Stress concentration factor:</a:t>
            </a:r>
          </a:p>
        </p:txBody>
      </p:sp>
      <p:sp>
        <p:nvSpPr>
          <p:cNvPr id="4" name="Slide Number Placeholder 3">
            <a:extLst>
              <a:ext uri="{FF2B5EF4-FFF2-40B4-BE49-F238E27FC236}">
                <a16:creationId xmlns:a16="http://schemas.microsoft.com/office/drawing/2014/main" id="{4E57A0A0-D859-B2E1-5C26-813869C68257}"/>
              </a:ext>
            </a:extLst>
          </p:cNvPr>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5" name="Picture 4">
            <a:extLst>
              <a:ext uri="{FF2B5EF4-FFF2-40B4-BE49-F238E27FC236}">
                <a16:creationId xmlns:a16="http://schemas.microsoft.com/office/drawing/2014/main" id="{C72BE5A8-43C7-76C9-874B-E6C3378B4850}"/>
              </a:ext>
            </a:extLst>
          </p:cNvPr>
          <p:cNvPicPr>
            <a:picLocks noChangeAspect="1"/>
          </p:cNvPicPr>
          <p:nvPr/>
        </p:nvPicPr>
        <p:blipFill>
          <a:blip r:embed="rId2"/>
          <a:stretch>
            <a:fillRect/>
          </a:stretch>
        </p:blipFill>
        <p:spPr>
          <a:xfrm>
            <a:off x="2840117" y="968375"/>
            <a:ext cx="1360002" cy="2093129"/>
          </a:xfrm>
          <a:prstGeom prst="rect">
            <a:avLst/>
          </a:prstGeom>
        </p:spPr>
      </p:pic>
      <p:pic>
        <p:nvPicPr>
          <p:cNvPr id="6" name="Picture 5">
            <a:extLst>
              <a:ext uri="{FF2B5EF4-FFF2-40B4-BE49-F238E27FC236}">
                <a16:creationId xmlns:a16="http://schemas.microsoft.com/office/drawing/2014/main" id="{FD213464-F832-0B6D-5F6B-B9351B116233}"/>
              </a:ext>
            </a:extLst>
          </p:cNvPr>
          <p:cNvPicPr>
            <a:picLocks noChangeAspect="1"/>
          </p:cNvPicPr>
          <p:nvPr/>
        </p:nvPicPr>
        <p:blipFill>
          <a:blip r:embed="rId3"/>
          <a:stretch>
            <a:fillRect/>
          </a:stretch>
        </p:blipFill>
        <p:spPr>
          <a:xfrm>
            <a:off x="444021" y="1573493"/>
            <a:ext cx="1890726" cy="357190"/>
          </a:xfrm>
          <a:prstGeom prst="rect">
            <a:avLst/>
          </a:prstGeom>
        </p:spPr>
      </p:pic>
      <p:pic>
        <p:nvPicPr>
          <p:cNvPr id="7" name="Picture 6">
            <a:extLst>
              <a:ext uri="{FF2B5EF4-FFF2-40B4-BE49-F238E27FC236}">
                <a16:creationId xmlns:a16="http://schemas.microsoft.com/office/drawing/2014/main" id="{3E1280EA-177C-0FB1-0279-59A78F2DEBAF}"/>
              </a:ext>
            </a:extLst>
          </p:cNvPr>
          <p:cNvPicPr>
            <a:picLocks noChangeAspect="1"/>
          </p:cNvPicPr>
          <p:nvPr/>
        </p:nvPicPr>
        <p:blipFill>
          <a:blip r:embed="rId4"/>
          <a:stretch>
            <a:fillRect/>
          </a:stretch>
        </p:blipFill>
        <p:spPr>
          <a:xfrm>
            <a:off x="447240" y="1961483"/>
            <a:ext cx="2009790" cy="361953"/>
          </a:xfrm>
          <a:prstGeom prst="rect">
            <a:avLst/>
          </a:prstGeom>
        </p:spPr>
      </p:pic>
      <p:pic>
        <p:nvPicPr>
          <p:cNvPr id="8" name="Picture 7">
            <a:extLst>
              <a:ext uri="{FF2B5EF4-FFF2-40B4-BE49-F238E27FC236}">
                <a16:creationId xmlns:a16="http://schemas.microsoft.com/office/drawing/2014/main" id="{87D6DC7E-14B9-2EA9-8C1C-9D82815B3EB1}"/>
              </a:ext>
            </a:extLst>
          </p:cNvPr>
          <p:cNvPicPr>
            <a:picLocks noChangeAspect="1"/>
          </p:cNvPicPr>
          <p:nvPr/>
        </p:nvPicPr>
        <p:blipFill>
          <a:blip r:embed="rId5"/>
          <a:stretch>
            <a:fillRect/>
          </a:stretch>
        </p:blipFill>
        <p:spPr>
          <a:xfrm>
            <a:off x="452424" y="840380"/>
            <a:ext cx="690568" cy="390528"/>
          </a:xfrm>
          <a:prstGeom prst="rect">
            <a:avLst/>
          </a:prstGeom>
        </p:spPr>
      </p:pic>
      <p:pic>
        <p:nvPicPr>
          <p:cNvPr id="9" name="Picture 8">
            <a:extLst>
              <a:ext uri="{FF2B5EF4-FFF2-40B4-BE49-F238E27FC236}">
                <a16:creationId xmlns:a16="http://schemas.microsoft.com/office/drawing/2014/main" id="{E5F52F05-1140-F212-111E-CAEAF3CB190A}"/>
              </a:ext>
            </a:extLst>
          </p:cNvPr>
          <p:cNvPicPr>
            <a:picLocks noChangeAspect="1"/>
          </p:cNvPicPr>
          <p:nvPr/>
        </p:nvPicPr>
        <p:blipFill>
          <a:blip r:embed="rId6"/>
          <a:stretch>
            <a:fillRect/>
          </a:stretch>
        </p:blipFill>
        <p:spPr>
          <a:xfrm>
            <a:off x="1268263" y="847619"/>
            <a:ext cx="490541" cy="376240"/>
          </a:xfrm>
          <a:prstGeom prst="rect">
            <a:avLst/>
          </a:prstGeom>
        </p:spPr>
      </p:pic>
      <p:pic>
        <p:nvPicPr>
          <p:cNvPr id="10" name="Picture 9">
            <a:extLst>
              <a:ext uri="{FF2B5EF4-FFF2-40B4-BE49-F238E27FC236}">
                <a16:creationId xmlns:a16="http://schemas.microsoft.com/office/drawing/2014/main" id="{03A881ED-4B04-30DF-264D-A154BE3E541F}"/>
              </a:ext>
            </a:extLst>
          </p:cNvPr>
          <p:cNvPicPr>
            <a:picLocks noChangeAspect="1"/>
          </p:cNvPicPr>
          <p:nvPr/>
        </p:nvPicPr>
        <p:blipFill>
          <a:blip r:embed="rId7"/>
          <a:stretch>
            <a:fillRect/>
          </a:stretch>
        </p:blipFill>
        <p:spPr>
          <a:xfrm>
            <a:off x="471053" y="2608315"/>
            <a:ext cx="1962164" cy="404815"/>
          </a:xfrm>
          <a:prstGeom prst="rect">
            <a:avLst/>
          </a:prstGeom>
        </p:spPr>
      </p:pic>
      <p:sp>
        <p:nvSpPr>
          <p:cNvPr id="11" name="Content Placeholder 2">
            <a:extLst>
              <a:ext uri="{FF2B5EF4-FFF2-40B4-BE49-F238E27FC236}">
                <a16:creationId xmlns:a16="http://schemas.microsoft.com/office/drawing/2014/main" id="{ED9ECBE9-D6F4-A7D8-15B0-A62C26B8CE9E}"/>
              </a:ext>
            </a:extLst>
          </p:cNvPr>
          <p:cNvSpPr txBox="1">
            <a:spLocks/>
          </p:cNvSpPr>
          <p:nvPr/>
        </p:nvSpPr>
        <p:spPr>
          <a:xfrm>
            <a:off x="323850" y="1280387"/>
            <a:ext cx="2438400" cy="674047"/>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dirty="0"/>
              <a:t>Stress at the hole edge:</a:t>
            </a:r>
          </a:p>
        </p:txBody>
      </p:sp>
    </p:spTree>
    <p:extLst>
      <p:ext uri="{BB962C8B-B14F-4D97-AF65-F5344CB8AC3E}">
        <p14:creationId xmlns:p14="http://schemas.microsoft.com/office/powerpoint/2010/main" val="3772184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36F6-18B2-6776-9D8A-33C7D4E8762E}"/>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3502BBFD-401E-E97A-2C6D-8AFCA281C253}"/>
              </a:ext>
            </a:extLst>
          </p:cNvPr>
          <p:cNvSpPr>
            <a:spLocks noGrp="1"/>
          </p:cNvSpPr>
          <p:nvPr>
            <p:ph idx="1"/>
          </p:nvPr>
        </p:nvSpPr>
        <p:spPr>
          <a:xfrm>
            <a:off x="323850" y="968375"/>
            <a:ext cx="2743200" cy="2026669"/>
          </a:xfrm>
        </p:spPr>
        <p:txBody>
          <a:bodyPr/>
          <a:lstStyle/>
          <a:p>
            <a:r>
              <a:rPr lang="en-GB" dirty="0"/>
              <a:t>Fracture takes place when the following occurs at the final half crack length under maximum applied stress (</a:t>
            </a:r>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max</a:t>
            </a:r>
            <a:r>
              <a:rPr lang="en-GB" i="1" dirty="0">
                <a:latin typeface="Times New Roman" panose="02020603050405020304" pitchFamily="18" charset="0"/>
                <a:cs typeface="Times New Roman" panose="02020603050405020304" pitchFamily="18" charset="0"/>
              </a:rPr>
              <a:t> = 75 MPa</a:t>
            </a:r>
            <a:r>
              <a:rPr lang="en-GB" dirty="0"/>
              <a:t>):</a:t>
            </a:r>
          </a:p>
          <a:p>
            <a:endParaRPr lang="en-GB" i="1" dirty="0">
              <a:latin typeface="Times New Roman" panose="02020603050405020304" pitchFamily="18" charset="0"/>
              <a:cs typeface="Times New Roman" panose="02020603050405020304" pitchFamily="18" charset="0"/>
            </a:endParaRPr>
          </a:p>
          <a:p>
            <a:endParaRPr lang="en-GB" i="1" dirty="0">
              <a:latin typeface="Times New Roman" panose="02020603050405020304" pitchFamily="18" charset="0"/>
              <a:cs typeface="Times New Roman" panose="02020603050405020304" pitchFamily="18" charset="0"/>
            </a:endParaRPr>
          </a:p>
          <a:p>
            <a:endParaRPr lang="en-GB" i="1" dirty="0">
              <a:latin typeface="Times New Roman" panose="02020603050405020304" pitchFamily="18" charset="0"/>
              <a:cs typeface="Times New Roman" panose="02020603050405020304" pitchFamily="18" charset="0"/>
            </a:endParaRPr>
          </a:p>
          <a:p>
            <a:r>
              <a:rPr lang="en-GB" dirty="0"/>
              <a:t>Initial crack length is:</a:t>
            </a:r>
          </a:p>
        </p:txBody>
      </p:sp>
      <p:sp>
        <p:nvSpPr>
          <p:cNvPr id="4" name="Slide Number Placeholder 3">
            <a:extLst>
              <a:ext uri="{FF2B5EF4-FFF2-40B4-BE49-F238E27FC236}">
                <a16:creationId xmlns:a16="http://schemas.microsoft.com/office/drawing/2014/main" id="{B8A44F5C-0F2E-ACDF-B25E-38B9D8B852CE}"/>
              </a:ext>
            </a:extLst>
          </p:cNvPr>
          <p:cNvSpPr>
            <a:spLocks noGrp="1"/>
          </p:cNvSpPr>
          <p:nvPr>
            <p:ph type="sldNum" sz="quarter" idx="12"/>
          </p:nvPr>
        </p:nvSpPr>
        <p:spPr/>
        <p:txBody>
          <a:bodyPr/>
          <a:lstStyle/>
          <a:p>
            <a:fld id="{6D22F896-40B5-4ADD-8801-0D06FADFA095}" type="slidenum">
              <a:rPr lang="en-US" smtClean="0"/>
              <a:pPr/>
              <a:t>70</a:t>
            </a:fld>
            <a:endParaRPr lang="en-US" dirty="0"/>
          </a:p>
        </p:txBody>
      </p:sp>
      <p:pic>
        <p:nvPicPr>
          <p:cNvPr id="5" name="Picture 4">
            <a:extLst>
              <a:ext uri="{FF2B5EF4-FFF2-40B4-BE49-F238E27FC236}">
                <a16:creationId xmlns:a16="http://schemas.microsoft.com/office/drawing/2014/main" id="{51A7B951-B47D-A40D-BAB5-27CC6FFFAD0B}"/>
              </a:ext>
            </a:extLst>
          </p:cNvPr>
          <p:cNvPicPr>
            <a:picLocks noChangeAspect="1"/>
          </p:cNvPicPr>
          <p:nvPr/>
        </p:nvPicPr>
        <p:blipFill>
          <a:blip r:embed="rId2"/>
          <a:stretch>
            <a:fillRect/>
          </a:stretch>
        </p:blipFill>
        <p:spPr>
          <a:xfrm>
            <a:off x="3150354" y="1044575"/>
            <a:ext cx="1069752" cy="1795349"/>
          </a:xfrm>
          <a:prstGeom prst="rect">
            <a:avLst/>
          </a:prstGeom>
        </p:spPr>
      </p:pic>
      <p:graphicFrame>
        <p:nvGraphicFramePr>
          <p:cNvPr id="6" name="Object 5">
            <a:extLst>
              <a:ext uri="{FF2B5EF4-FFF2-40B4-BE49-F238E27FC236}">
                <a16:creationId xmlns:a16="http://schemas.microsoft.com/office/drawing/2014/main" id="{0E45BD1B-88E2-DD32-EB79-E6EA58A895F8}"/>
              </a:ext>
            </a:extLst>
          </p:cNvPr>
          <p:cNvGraphicFramePr>
            <a:graphicFrameLocks noChangeAspect="1"/>
          </p:cNvGraphicFramePr>
          <p:nvPr>
            <p:extLst>
              <p:ext uri="{D42A27DB-BD31-4B8C-83A1-F6EECF244321}">
                <p14:modId xmlns:p14="http://schemas.microsoft.com/office/powerpoint/2010/main" val="1582196826"/>
              </p:ext>
            </p:extLst>
          </p:nvPr>
        </p:nvGraphicFramePr>
        <p:xfrm>
          <a:off x="3457230" y="2726188"/>
          <a:ext cx="456000" cy="144000"/>
        </p:xfrm>
        <a:graphic>
          <a:graphicData uri="http://schemas.openxmlformats.org/presentationml/2006/ole">
            <mc:AlternateContent xmlns:mc="http://schemas.openxmlformats.org/markup-compatibility/2006">
              <mc:Choice xmlns:v="urn:schemas-microsoft-com:vml" Requires="v">
                <p:oleObj name="Equation" r:id="rId3" imgW="723600" imgH="228600" progId="Equation.DSMT4">
                  <p:embed/>
                </p:oleObj>
              </mc:Choice>
              <mc:Fallback>
                <p:oleObj name="Equation" r:id="rId3" imgW="723600" imgH="228600" progId="Equation.DSMT4">
                  <p:embed/>
                  <p:pic>
                    <p:nvPicPr>
                      <p:cNvPr id="3" name="Object 2">
                        <a:extLst>
                          <a:ext uri="{FF2B5EF4-FFF2-40B4-BE49-F238E27FC236}">
                            <a16:creationId xmlns:a16="http://schemas.microsoft.com/office/drawing/2014/main" id="{B0F30545-6E49-69E4-FD14-4486B30305E0}"/>
                          </a:ext>
                        </a:extLst>
                      </p:cNvPr>
                      <p:cNvPicPr/>
                      <p:nvPr/>
                    </p:nvPicPr>
                    <p:blipFill>
                      <a:blip r:embed="rId4"/>
                      <a:stretch>
                        <a:fillRect/>
                      </a:stretch>
                    </p:blipFill>
                    <p:spPr>
                      <a:xfrm>
                        <a:off x="3457230" y="2726188"/>
                        <a:ext cx="456000" cy="144000"/>
                      </a:xfrm>
                      <a:prstGeom prst="rect">
                        <a:avLst/>
                      </a:prstGeom>
                      <a:solidFill>
                        <a:srgbClr val="FFFF00"/>
                      </a:solidFill>
                    </p:spPr>
                  </p:pic>
                </p:oleObj>
              </mc:Fallback>
            </mc:AlternateContent>
          </a:graphicData>
        </a:graphic>
      </p:graphicFrame>
      <p:graphicFrame>
        <p:nvGraphicFramePr>
          <p:cNvPr id="7" name="Object 6">
            <a:extLst>
              <a:ext uri="{FF2B5EF4-FFF2-40B4-BE49-F238E27FC236}">
                <a16:creationId xmlns:a16="http://schemas.microsoft.com/office/drawing/2014/main" id="{6E61E746-120D-CAE4-B5A2-59E6274C5AEA}"/>
              </a:ext>
            </a:extLst>
          </p:cNvPr>
          <p:cNvGraphicFramePr>
            <a:graphicFrameLocks noChangeAspect="1"/>
          </p:cNvGraphicFramePr>
          <p:nvPr>
            <p:extLst>
              <p:ext uri="{D42A27DB-BD31-4B8C-83A1-F6EECF244321}">
                <p14:modId xmlns:p14="http://schemas.microsoft.com/office/powerpoint/2010/main" val="3068330157"/>
              </p:ext>
            </p:extLst>
          </p:nvPr>
        </p:nvGraphicFramePr>
        <p:xfrm>
          <a:off x="552450" y="1854709"/>
          <a:ext cx="1384300" cy="254000"/>
        </p:xfrm>
        <a:graphic>
          <a:graphicData uri="http://schemas.openxmlformats.org/presentationml/2006/ole">
            <mc:AlternateContent xmlns:mc="http://schemas.openxmlformats.org/markup-compatibility/2006">
              <mc:Choice xmlns:v="urn:schemas-microsoft-com:vml" Requires="v">
                <p:oleObj name="Equation" r:id="rId5" imgW="1384200" imgH="253800" progId="Equation.DSMT4">
                  <p:embed/>
                </p:oleObj>
              </mc:Choice>
              <mc:Fallback>
                <p:oleObj name="Equation" r:id="rId5" imgW="1384200" imgH="253800" progId="Equation.DSMT4">
                  <p:embed/>
                  <p:pic>
                    <p:nvPicPr>
                      <p:cNvPr id="0" name=""/>
                      <p:cNvPicPr/>
                      <p:nvPr/>
                    </p:nvPicPr>
                    <p:blipFill>
                      <a:blip r:embed="rId6"/>
                      <a:stretch>
                        <a:fillRect/>
                      </a:stretch>
                    </p:blipFill>
                    <p:spPr>
                      <a:xfrm>
                        <a:off x="552450" y="1854709"/>
                        <a:ext cx="1384300" cy="2540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CDA5C172-E301-54A9-65FC-78611AF39684}"/>
              </a:ext>
            </a:extLst>
          </p:cNvPr>
          <p:cNvPicPr>
            <a:picLocks noChangeAspect="1"/>
          </p:cNvPicPr>
          <p:nvPr/>
        </p:nvPicPr>
        <p:blipFill>
          <a:blip r:embed="rId7"/>
          <a:stretch>
            <a:fillRect/>
          </a:stretch>
        </p:blipFill>
        <p:spPr>
          <a:xfrm>
            <a:off x="554511" y="2166111"/>
            <a:ext cx="876306" cy="257177"/>
          </a:xfrm>
          <a:prstGeom prst="rect">
            <a:avLst/>
          </a:prstGeom>
        </p:spPr>
      </p:pic>
      <p:pic>
        <p:nvPicPr>
          <p:cNvPr id="9" name="Picture 8">
            <a:extLst>
              <a:ext uri="{FF2B5EF4-FFF2-40B4-BE49-F238E27FC236}">
                <a16:creationId xmlns:a16="http://schemas.microsoft.com/office/drawing/2014/main" id="{E5E35B48-C008-23D4-68BE-0E8AFC24F953}"/>
              </a:ext>
            </a:extLst>
          </p:cNvPr>
          <p:cNvPicPr>
            <a:picLocks noChangeAspect="1"/>
          </p:cNvPicPr>
          <p:nvPr/>
        </p:nvPicPr>
        <p:blipFill>
          <a:blip r:embed="rId8"/>
          <a:stretch>
            <a:fillRect/>
          </a:stretch>
        </p:blipFill>
        <p:spPr>
          <a:xfrm>
            <a:off x="1619250" y="2175635"/>
            <a:ext cx="852494" cy="238127"/>
          </a:xfrm>
          <a:prstGeom prst="rect">
            <a:avLst/>
          </a:prstGeom>
        </p:spPr>
      </p:pic>
      <p:pic>
        <p:nvPicPr>
          <p:cNvPr id="10" name="Picture 9">
            <a:extLst>
              <a:ext uri="{FF2B5EF4-FFF2-40B4-BE49-F238E27FC236}">
                <a16:creationId xmlns:a16="http://schemas.microsoft.com/office/drawing/2014/main" id="{3CE3ECF2-9414-43A4-98DB-B1A42095E6C6}"/>
              </a:ext>
            </a:extLst>
          </p:cNvPr>
          <p:cNvPicPr>
            <a:picLocks noChangeAspect="1"/>
          </p:cNvPicPr>
          <p:nvPr/>
        </p:nvPicPr>
        <p:blipFill>
          <a:blip r:embed="rId9"/>
          <a:stretch>
            <a:fillRect/>
          </a:stretch>
        </p:blipFill>
        <p:spPr>
          <a:xfrm>
            <a:off x="568320" y="2798188"/>
            <a:ext cx="676280" cy="200026"/>
          </a:xfrm>
          <a:prstGeom prst="rect">
            <a:avLst/>
          </a:prstGeom>
        </p:spPr>
      </p:pic>
      <p:pic>
        <p:nvPicPr>
          <p:cNvPr id="11" name="Picture 10">
            <a:extLst>
              <a:ext uri="{FF2B5EF4-FFF2-40B4-BE49-F238E27FC236}">
                <a16:creationId xmlns:a16="http://schemas.microsoft.com/office/drawing/2014/main" id="{B1857D53-6902-2D7A-DA87-A734520410F1}"/>
              </a:ext>
            </a:extLst>
          </p:cNvPr>
          <p:cNvPicPr>
            <a:picLocks noChangeAspect="1"/>
          </p:cNvPicPr>
          <p:nvPr/>
        </p:nvPicPr>
        <p:blipFill>
          <a:blip r:embed="rId10"/>
          <a:stretch>
            <a:fillRect/>
          </a:stretch>
        </p:blipFill>
        <p:spPr>
          <a:xfrm>
            <a:off x="1327904" y="2807713"/>
            <a:ext cx="1381135" cy="180976"/>
          </a:xfrm>
          <a:prstGeom prst="rect">
            <a:avLst/>
          </a:prstGeom>
        </p:spPr>
      </p:pic>
    </p:spTree>
    <p:extLst>
      <p:ext uri="{BB962C8B-B14F-4D97-AF65-F5344CB8AC3E}">
        <p14:creationId xmlns:p14="http://schemas.microsoft.com/office/powerpoint/2010/main" val="32670843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4091-1991-06A7-DB09-BCD5A9F7F4E1}"/>
              </a:ext>
            </a:extLst>
          </p:cNvPr>
          <p:cNvSpPr>
            <a:spLocks noGrp="1"/>
          </p:cNvSpPr>
          <p:nvPr>
            <p:ph type="title"/>
          </p:nvPr>
        </p:nvSpPr>
        <p:spPr/>
        <p:txBody>
          <a:bodyPr/>
          <a:lstStyle/>
          <a:p>
            <a:r>
              <a:rPr lang="en-GB" dirty="0"/>
              <a:t>Solution </a:t>
            </a:r>
          </a:p>
        </p:txBody>
      </p:sp>
      <p:sp>
        <p:nvSpPr>
          <p:cNvPr id="17" name="Content Placeholder 16">
            <a:extLst>
              <a:ext uri="{FF2B5EF4-FFF2-40B4-BE49-F238E27FC236}">
                <a16:creationId xmlns:a16="http://schemas.microsoft.com/office/drawing/2014/main" id="{48ABB8B1-A669-804E-C2BC-8694B85BCD74}"/>
              </a:ext>
            </a:extLst>
          </p:cNvPr>
          <p:cNvSpPr>
            <a:spLocks noGrp="1"/>
          </p:cNvSpPr>
          <p:nvPr>
            <p:ph idx="1"/>
          </p:nvPr>
        </p:nvSpPr>
        <p:spPr>
          <a:xfrm>
            <a:off x="323850" y="968375"/>
            <a:ext cx="2819400" cy="2026669"/>
          </a:xfrm>
        </p:spPr>
        <p:txBody>
          <a:bodyPr>
            <a:normAutofit/>
          </a:bodyPr>
          <a:lstStyle/>
          <a:p>
            <a:r>
              <a:rPr lang="en-GB" sz="1000" dirty="0"/>
              <a:t>The number of cycles required to grow the crack from initial length to the final length under the given stress range is obtained as follows:</a:t>
            </a:r>
          </a:p>
        </p:txBody>
      </p:sp>
      <p:sp>
        <p:nvSpPr>
          <p:cNvPr id="4" name="Slide Number Placeholder 3">
            <a:extLst>
              <a:ext uri="{FF2B5EF4-FFF2-40B4-BE49-F238E27FC236}">
                <a16:creationId xmlns:a16="http://schemas.microsoft.com/office/drawing/2014/main" id="{40515A10-2733-5E37-8CFD-E41BCE83C41D}"/>
              </a:ext>
            </a:extLst>
          </p:cNvPr>
          <p:cNvSpPr>
            <a:spLocks noGrp="1"/>
          </p:cNvSpPr>
          <p:nvPr>
            <p:ph type="sldNum" sz="quarter" idx="12"/>
          </p:nvPr>
        </p:nvSpPr>
        <p:spPr/>
        <p:txBody>
          <a:bodyPr/>
          <a:lstStyle/>
          <a:p>
            <a:fld id="{6D22F896-40B5-4ADD-8801-0D06FADFA095}" type="slidenum">
              <a:rPr lang="en-US" smtClean="0"/>
              <a:pPr/>
              <a:t>71</a:t>
            </a:fld>
            <a:endParaRPr lang="en-US" dirty="0"/>
          </a:p>
        </p:txBody>
      </p:sp>
      <p:pic>
        <p:nvPicPr>
          <p:cNvPr id="5" name="Picture 4">
            <a:extLst>
              <a:ext uri="{FF2B5EF4-FFF2-40B4-BE49-F238E27FC236}">
                <a16:creationId xmlns:a16="http://schemas.microsoft.com/office/drawing/2014/main" id="{30F5813F-6EDF-D24C-4364-C2B005659088}"/>
              </a:ext>
            </a:extLst>
          </p:cNvPr>
          <p:cNvPicPr>
            <a:picLocks noChangeAspect="1"/>
          </p:cNvPicPr>
          <p:nvPr/>
        </p:nvPicPr>
        <p:blipFill>
          <a:blip r:embed="rId2"/>
          <a:stretch>
            <a:fillRect/>
          </a:stretch>
        </p:blipFill>
        <p:spPr>
          <a:xfrm>
            <a:off x="487135" y="1638209"/>
            <a:ext cx="1557349" cy="695330"/>
          </a:xfrm>
          <a:prstGeom prst="rect">
            <a:avLst/>
          </a:prstGeom>
        </p:spPr>
      </p:pic>
      <p:sp>
        <p:nvSpPr>
          <p:cNvPr id="8" name="Slide Number Placeholder 3">
            <a:extLst>
              <a:ext uri="{FF2B5EF4-FFF2-40B4-BE49-F238E27FC236}">
                <a16:creationId xmlns:a16="http://schemas.microsoft.com/office/drawing/2014/main" id="{06286B3D-4EBE-5FAA-2D21-B3DF47CCBEAB}"/>
              </a:ext>
            </a:extLst>
          </p:cNvPr>
          <p:cNvSpPr txBox="1">
            <a:spLocks/>
          </p:cNvSpPr>
          <p:nvPr/>
        </p:nvSpPr>
        <p:spPr>
          <a:xfrm>
            <a:off x="3821629" y="3330575"/>
            <a:ext cx="388421" cy="140994"/>
          </a:xfrm>
          <a:prstGeom prst="rect">
            <a:avLst/>
          </a:prstGeom>
        </p:spPr>
        <p:txBody>
          <a:bodyPr vert="horz" lIns="91440" tIns="45720" rIns="91440" bIns="45720" rtlCol="0" anchor="ctr"/>
          <a:lstStyle>
            <a:defPPr>
              <a:defRPr lang="en-US"/>
            </a:defPPr>
            <a:lvl1pPr marL="0" algn="r" defTabSz="914400" rtl="0" eaLnBrk="1" latinLnBrk="0" hangingPunct="1">
              <a:defRPr sz="504"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mtClean="0"/>
              <a:pPr/>
              <a:t>71</a:t>
            </a:fld>
            <a:endParaRPr lang="en-US" dirty="0"/>
          </a:p>
        </p:txBody>
      </p:sp>
      <p:pic>
        <p:nvPicPr>
          <p:cNvPr id="9" name="Picture 8">
            <a:extLst>
              <a:ext uri="{FF2B5EF4-FFF2-40B4-BE49-F238E27FC236}">
                <a16:creationId xmlns:a16="http://schemas.microsoft.com/office/drawing/2014/main" id="{73E9816D-F5F0-380E-0B35-C2CA9A8BADE4}"/>
              </a:ext>
            </a:extLst>
          </p:cNvPr>
          <p:cNvPicPr>
            <a:picLocks noChangeAspect="1"/>
          </p:cNvPicPr>
          <p:nvPr/>
        </p:nvPicPr>
        <p:blipFill>
          <a:blip r:embed="rId3"/>
          <a:stretch>
            <a:fillRect/>
          </a:stretch>
        </p:blipFill>
        <p:spPr>
          <a:xfrm>
            <a:off x="3150354" y="1044575"/>
            <a:ext cx="1069752" cy="1795349"/>
          </a:xfrm>
          <a:prstGeom prst="rect">
            <a:avLst/>
          </a:prstGeom>
        </p:spPr>
      </p:pic>
      <p:graphicFrame>
        <p:nvGraphicFramePr>
          <p:cNvPr id="10" name="Object 9">
            <a:extLst>
              <a:ext uri="{FF2B5EF4-FFF2-40B4-BE49-F238E27FC236}">
                <a16:creationId xmlns:a16="http://schemas.microsoft.com/office/drawing/2014/main" id="{40E16F58-6652-8719-6733-170A248439F1}"/>
              </a:ext>
            </a:extLst>
          </p:cNvPr>
          <p:cNvGraphicFramePr>
            <a:graphicFrameLocks noChangeAspect="1"/>
          </p:cNvGraphicFramePr>
          <p:nvPr>
            <p:extLst>
              <p:ext uri="{D42A27DB-BD31-4B8C-83A1-F6EECF244321}">
                <p14:modId xmlns:p14="http://schemas.microsoft.com/office/powerpoint/2010/main" val="3252314037"/>
              </p:ext>
            </p:extLst>
          </p:nvPr>
        </p:nvGraphicFramePr>
        <p:xfrm>
          <a:off x="3457230" y="2726188"/>
          <a:ext cx="456000" cy="144000"/>
        </p:xfrm>
        <a:graphic>
          <a:graphicData uri="http://schemas.openxmlformats.org/presentationml/2006/ole">
            <mc:AlternateContent xmlns:mc="http://schemas.openxmlformats.org/markup-compatibility/2006">
              <mc:Choice xmlns:v="urn:schemas-microsoft-com:vml" Requires="v">
                <p:oleObj name="Equation" r:id="rId4" imgW="723600" imgH="228600" progId="Equation.DSMT4">
                  <p:embed/>
                </p:oleObj>
              </mc:Choice>
              <mc:Fallback>
                <p:oleObj name="Equation" r:id="rId4" imgW="723600" imgH="228600" progId="Equation.DSMT4">
                  <p:embed/>
                  <p:pic>
                    <p:nvPicPr>
                      <p:cNvPr id="6" name="Object 5">
                        <a:extLst>
                          <a:ext uri="{FF2B5EF4-FFF2-40B4-BE49-F238E27FC236}">
                            <a16:creationId xmlns:a16="http://schemas.microsoft.com/office/drawing/2014/main" id="{0E45BD1B-88E2-DD32-EB79-E6EA58A895F8}"/>
                          </a:ext>
                        </a:extLst>
                      </p:cNvPr>
                      <p:cNvPicPr/>
                      <p:nvPr/>
                    </p:nvPicPr>
                    <p:blipFill>
                      <a:blip r:embed="rId5"/>
                      <a:stretch>
                        <a:fillRect/>
                      </a:stretch>
                    </p:blipFill>
                    <p:spPr>
                      <a:xfrm>
                        <a:off x="3457230" y="2726188"/>
                        <a:ext cx="456000" cy="144000"/>
                      </a:xfrm>
                      <a:prstGeom prst="rect">
                        <a:avLst/>
                      </a:prstGeom>
                      <a:solidFill>
                        <a:srgbClr val="FFFF00"/>
                      </a:solidFill>
                    </p:spPr>
                  </p:pic>
                </p:oleObj>
              </mc:Fallback>
            </mc:AlternateContent>
          </a:graphicData>
        </a:graphic>
      </p:graphicFrame>
      <p:graphicFrame>
        <p:nvGraphicFramePr>
          <p:cNvPr id="16" name="Object 15">
            <a:extLst>
              <a:ext uri="{FF2B5EF4-FFF2-40B4-BE49-F238E27FC236}">
                <a16:creationId xmlns:a16="http://schemas.microsoft.com/office/drawing/2014/main" id="{2AA9794D-507B-44D4-C396-CD00D68D0959}"/>
              </a:ext>
            </a:extLst>
          </p:cNvPr>
          <p:cNvGraphicFramePr>
            <a:graphicFrameLocks noChangeAspect="1"/>
          </p:cNvGraphicFramePr>
          <p:nvPr>
            <p:extLst>
              <p:ext uri="{D42A27DB-BD31-4B8C-83A1-F6EECF244321}">
                <p14:modId xmlns:p14="http://schemas.microsoft.com/office/powerpoint/2010/main" val="486366548"/>
              </p:ext>
            </p:extLst>
          </p:nvPr>
        </p:nvGraphicFramePr>
        <p:xfrm>
          <a:off x="487135" y="2448938"/>
          <a:ext cx="2012950" cy="698500"/>
        </p:xfrm>
        <a:graphic>
          <a:graphicData uri="http://schemas.openxmlformats.org/presentationml/2006/ole">
            <mc:AlternateContent xmlns:mc="http://schemas.openxmlformats.org/markup-compatibility/2006">
              <mc:Choice xmlns:v="urn:schemas-microsoft-com:vml" Requires="v">
                <p:oleObj name="Equation" r:id="rId6" imgW="2997000" imgH="1041120" progId="Equation.DSMT4">
                  <p:embed/>
                </p:oleObj>
              </mc:Choice>
              <mc:Fallback>
                <p:oleObj name="Equation" r:id="rId6" imgW="2997000" imgH="1041120" progId="Equation.DSMT4">
                  <p:embed/>
                  <p:pic>
                    <p:nvPicPr>
                      <p:cNvPr id="0" name=""/>
                      <p:cNvPicPr/>
                      <p:nvPr/>
                    </p:nvPicPr>
                    <p:blipFill>
                      <a:blip r:embed="rId7"/>
                      <a:stretch>
                        <a:fillRect/>
                      </a:stretch>
                    </p:blipFill>
                    <p:spPr>
                      <a:xfrm>
                        <a:off x="487135" y="2448938"/>
                        <a:ext cx="2012950" cy="698500"/>
                      </a:xfrm>
                      <a:prstGeom prst="rect">
                        <a:avLst/>
                      </a:prstGeom>
                    </p:spPr>
                  </p:pic>
                </p:oleObj>
              </mc:Fallback>
            </mc:AlternateContent>
          </a:graphicData>
        </a:graphic>
      </p:graphicFrame>
    </p:spTree>
    <p:extLst>
      <p:ext uri="{BB962C8B-B14F-4D97-AF65-F5344CB8AC3E}">
        <p14:creationId xmlns:p14="http://schemas.microsoft.com/office/powerpoint/2010/main" val="1261267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424D-382C-66FF-C85A-E8E0A626F894}"/>
              </a:ext>
            </a:extLst>
          </p:cNvPr>
          <p:cNvSpPr>
            <a:spLocks noGrp="1"/>
          </p:cNvSpPr>
          <p:nvPr>
            <p:ph type="title"/>
          </p:nvPr>
        </p:nvSpPr>
        <p:spPr/>
        <p:txBody>
          <a:bodyPr/>
          <a:lstStyle/>
          <a:p>
            <a:r>
              <a:rPr lang="en-GB" dirty="0"/>
              <a:t>Example 4</a:t>
            </a:r>
          </a:p>
        </p:txBody>
      </p:sp>
      <p:sp>
        <p:nvSpPr>
          <p:cNvPr id="3" name="Content Placeholder 2">
            <a:extLst>
              <a:ext uri="{FF2B5EF4-FFF2-40B4-BE49-F238E27FC236}">
                <a16:creationId xmlns:a16="http://schemas.microsoft.com/office/drawing/2014/main" id="{F842C69B-0B37-F95E-462E-8EAEFD3AEB0E}"/>
              </a:ext>
            </a:extLst>
          </p:cNvPr>
          <p:cNvSpPr>
            <a:spLocks noGrp="1"/>
          </p:cNvSpPr>
          <p:nvPr>
            <p:ph idx="1"/>
          </p:nvPr>
        </p:nvSpPr>
        <p:spPr/>
        <p:txBody>
          <a:bodyPr>
            <a:normAutofit/>
          </a:bodyPr>
          <a:lstStyle/>
          <a:p>
            <a:pPr algn="just"/>
            <a:r>
              <a:rPr lang="en-GB" sz="1000" b="0" i="0" u="none" strike="noStrike" baseline="0" dirty="0"/>
              <a:t>The bar shown is subjected to a repeated moment </a:t>
            </a:r>
            <a:r>
              <a:rPr lang="en-GB" sz="1000" b="0" i="1" u="none" strike="noStrike" baseline="0" dirty="0">
                <a:latin typeface="Times New Roman" panose="02020603050405020304" pitchFamily="18" charset="0"/>
                <a:cs typeface="Times New Roman" panose="02020603050405020304" pitchFamily="18" charset="0"/>
              </a:rPr>
              <a:t>0 ≤ M ≤ 1200 lbf</a:t>
            </a:r>
            <a:r>
              <a:rPr lang="en-GB" sz="1000" i="1" dirty="0">
                <a:latin typeface="Times New Roman" panose="02020603050405020304" pitchFamily="18" charset="0"/>
                <a:cs typeface="Times New Roman" panose="02020603050405020304" pitchFamily="18" charset="0"/>
              </a:rPr>
              <a:t>.</a:t>
            </a:r>
            <a:r>
              <a:rPr lang="en-GB" sz="1000" b="0" i="1" u="none" strike="noStrike" baseline="0" dirty="0">
                <a:latin typeface="Times New Roman" panose="02020603050405020304" pitchFamily="18" charset="0"/>
                <a:cs typeface="Times New Roman" panose="02020603050405020304" pitchFamily="18" charset="0"/>
              </a:rPr>
              <a:t>in</a:t>
            </a:r>
            <a:r>
              <a:rPr lang="en-GB" sz="1000" b="0" i="0" u="none" strike="noStrike" baseline="0" dirty="0"/>
              <a:t>. The bar is AISI 4430 steel with </a:t>
            </a:r>
            <a:r>
              <a:rPr lang="en-GB" sz="1000" b="0" i="1" u="none" strike="noStrike" baseline="0" dirty="0">
                <a:latin typeface="Times New Roman" panose="02020603050405020304" pitchFamily="18" charset="0"/>
                <a:cs typeface="Times New Roman" panose="02020603050405020304" pitchFamily="18" charset="0"/>
              </a:rPr>
              <a:t>S</a:t>
            </a:r>
            <a:r>
              <a:rPr lang="en-GB" sz="1000" b="0" i="1" u="none" strike="noStrike" baseline="-25000" dirty="0">
                <a:latin typeface="Times New Roman" panose="02020603050405020304" pitchFamily="18" charset="0"/>
                <a:cs typeface="Times New Roman" panose="02020603050405020304" pitchFamily="18" charset="0"/>
              </a:rPr>
              <a:t>ut</a:t>
            </a:r>
            <a:r>
              <a:rPr lang="en-GB" sz="1000" b="0" i="1" u="none" strike="noStrike" baseline="0" dirty="0">
                <a:latin typeface="Times New Roman" panose="02020603050405020304" pitchFamily="18" charset="0"/>
                <a:cs typeface="Times New Roman" panose="02020603050405020304" pitchFamily="18" charset="0"/>
              </a:rPr>
              <a:t> = 185 </a:t>
            </a:r>
            <a:r>
              <a:rPr lang="en-GB" sz="1000" b="0" i="1" u="none" strike="noStrike" baseline="0" dirty="0" err="1">
                <a:latin typeface="Times New Roman" panose="02020603050405020304" pitchFamily="18" charset="0"/>
                <a:cs typeface="Times New Roman" panose="02020603050405020304" pitchFamily="18" charset="0"/>
              </a:rPr>
              <a:t>kpsi</a:t>
            </a:r>
            <a:r>
              <a:rPr lang="en-GB" sz="1000" b="0" i="0" u="none" strike="noStrike" baseline="0" dirty="0"/>
              <a:t>, </a:t>
            </a:r>
            <a:r>
              <a:rPr lang="en-GB" sz="1000" b="0" i="1" u="none" strike="noStrike" baseline="0" dirty="0">
                <a:latin typeface="Times New Roman" panose="02020603050405020304" pitchFamily="18" charset="0"/>
                <a:cs typeface="Times New Roman" panose="02020603050405020304" pitchFamily="18" charset="0"/>
              </a:rPr>
              <a:t>S</a:t>
            </a:r>
            <a:r>
              <a:rPr lang="en-GB" sz="1000" b="0" i="1" u="none" strike="noStrike" baseline="-25000" dirty="0">
                <a:latin typeface="Times New Roman" panose="02020603050405020304" pitchFamily="18" charset="0"/>
                <a:cs typeface="Times New Roman" panose="02020603050405020304" pitchFamily="18" charset="0"/>
              </a:rPr>
              <a:t>y</a:t>
            </a:r>
            <a:r>
              <a:rPr lang="en-GB" sz="1000" b="0" i="1" u="none" strike="noStrike" baseline="0" dirty="0">
                <a:latin typeface="Times New Roman" panose="02020603050405020304" pitchFamily="18" charset="0"/>
                <a:cs typeface="Times New Roman" panose="02020603050405020304" pitchFamily="18" charset="0"/>
              </a:rPr>
              <a:t> = 170 </a:t>
            </a:r>
            <a:r>
              <a:rPr lang="en-GB" sz="1000" b="0" i="1" u="none" strike="noStrike" baseline="0" dirty="0" err="1">
                <a:latin typeface="Times New Roman" panose="02020603050405020304" pitchFamily="18" charset="0"/>
                <a:cs typeface="Times New Roman" panose="02020603050405020304" pitchFamily="18" charset="0"/>
              </a:rPr>
              <a:t>kpsi</a:t>
            </a:r>
            <a:r>
              <a:rPr lang="en-GB" sz="1000" b="0" i="0" u="none" strike="noStrike" baseline="0" dirty="0"/>
              <a:t>, and </a:t>
            </a:r>
            <a:r>
              <a:rPr lang="en-GB" sz="1000" b="0" i="1" u="none" strike="noStrike" baseline="0" dirty="0">
                <a:latin typeface="Times New Roman" panose="02020603050405020304" pitchFamily="18" charset="0"/>
                <a:cs typeface="Times New Roman" panose="02020603050405020304" pitchFamily="18" charset="0"/>
              </a:rPr>
              <a:t>K </a:t>
            </a:r>
            <a:r>
              <a:rPr lang="en-GB" sz="1000" b="0" i="1" u="none" strike="noStrike" baseline="-25000" dirty="0">
                <a:latin typeface="Times New Roman" panose="02020603050405020304" pitchFamily="18" charset="0"/>
                <a:cs typeface="Times New Roman" panose="02020603050405020304" pitchFamily="18" charset="0"/>
              </a:rPr>
              <a:t>Ic</a:t>
            </a:r>
            <a:r>
              <a:rPr lang="en-GB" sz="1000" b="0" i="1" u="none" strike="noStrike" baseline="0" dirty="0">
                <a:latin typeface="Times New Roman" panose="02020603050405020304" pitchFamily="18" charset="0"/>
                <a:cs typeface="Times New Roman" panose="02020603050405020304" pitchFamily="18" charset="0"/>
              </a:rPr>
              <a:t> = 73 </a:t>
            </a:r>
            <a:r>
              <a:rPr lang="en-GB" sz="1000" b="0" i="1" u="none" strike="noStrike" baseline="0" dirty="0" err="1">
                <a:latin typeface="Times New Roman" panose="02020603050405020304" pitchFamily="18" charset="0"/>
                <a:cs typeface="Times New Roman" panose="02020603050405020304" pitchFamily="18" charset="0"/>
              </a:rPr>
              <a:t>kpsi√in</a:t>
            </a:r>
            <a:r>
              <a:rPr lang="en-GB" sz="1000" b="0" i="0" u="none" strike="noStrike" baseline="0" dirty="0"/>
              <a:t>. Material tests on various specimens of this material with identical heat treatment indicate worst-case constants of </a:t>
            </a:r>
            <a:r>
              <a:rPr lang="en-GB" sz="1000" b="0" i="1" u="none" strike="noStrike" baseline="0" dirty="0">
                <a:latin typeface="Times New Roman" panose="02020603050405020304" pitchFamily="18" charset="0"/>
                <a:cs typeface="Times New Roman" panose="02020603050405020304" pitchFamily="18" charset="0"/>
              </a:rPr>
              <a:t>C = 3.8(10</a:t>
            </a:r>
            <a:r>
              <a:rPr lang="en-GB" sz="1000" b="0" i="1" u="none" strike="noStrike" baseline="30000" dirty="0">
                <a:latin typeface="Times New Roman" panose="02020603050405020304" pitchFamily="18" charset="0"/>
                <a:cs typeface="Times New Roman" panose="02020603050405020304" pitchFamily="18" charset="0"/>
              </a:rPr>
              <a:t>−11</a:t>
            </a:r>
            <a:r>
              <a:rPr lang="en-GB" sz="1000" b="0" i="1" u="none" strike="noStrike" baseline="0" dirty="0">
                <a:latin typeface="Times New Roman" panose="02020603050405020304" pitchFamily="18" charset="0"/>
                <a:cs typeface="Times New Roman" panose="02020603050405020304" pitchFamily="18" charset="0"/>
              </a:rPr>
              <a:t>)(in/cycle)/(</a:t>
            </a:r>
            <a:r>
              <a:rPr lang="en-GB" sz="1000" b="0" i="1" u="none" strike="noStrike" baseline="0" dirty="0" err="1">
                <a:latin typeface="Times New Roman" panose="02020603050405020304" pitchFamily="18" charset="0"/>
                <a:cs typeface="Times New Roman" panose="02020603050405020304" pitchFamily="18" charset="0"/>
              </a:rPr>
              <a:t>kpsi√in</a:t>
            </a:r>
            <a:r>
              <a:rPr lang="en-GB" sz="1000" b="0" i="1" u="none" strike="noStrike" baseline="0" dirty="0">
                <a:latin typeface="Times New Roman" panose="02020603050405020304" pitchFamily="18" charset="0"/>
                <a:cs typeface="Times New Roman" panose="02020603050405020304" pitchFamily="18" charset="0"/>
              </a:rPr>
              <a:t>)</a:t>
            </a:r>
            <a:r>
              <a:rPr lang="en-GB" sz="1000" b="0" i="1" u="none" strike="noStrike" baseline="30000" dirty="0">
                <a:latin typeface="Times New Roman" panose="02020603050405020304" pitchFamily="18" charset="0"/>
                <a:cs typeface="Times New Roman" panose="02020603050405020304" pitchFamily="18" charset="0"/>
              </a:rPr>
              <a:t>m</a:t>
            </a:r>
            <a:r>
              <a:rPr lang="en-GB" sz="1000" b="0" i="1" u="none" strike="noStrike" baseline="0" dirty="0">
                <a:latin typeface="Times New Roman" panose="02020603050405020304" pitchFamily="18" charset="0"/>
                <a:cs typeface="Times New Roman" panose="02020603050405020304" pitchFamily="18" charset="0"/>
              </a:rPr>
              <a:t> </a:t>
            </a:r>
            <a:r>
              <a:rPr lang="en-GB" sz="1000" b="0" i="0" u="none" strike="noStrike" baseline="0" dirty="0"/>
              <a:t>and </a:t>
            </a:r>
            <a:r>
              <a:rPr lang="en-GB" sz="1000" b="0" i="1" u="none" strike="noStrike" baseline="0" dirty="0">
                <a:latin typeface="Times New Roman" panose="02020603050405020304" pitchFamily="18" charset="0"/>
                <a:cs typeface="Times New Roman" panose="02020603050405020304" pitchFamily="18" charset="0"/>
              </a:rPr>
              <a:t>m = 3.0</a:t>
            </a:r>
            <a:r>
              <a:rPr lang="en-GB" sz="1000" b="0" i="0" u="none" strike="noStrike" baseline="0" dirty="0"/>
              <a:t>. As shown, a nick of size </a:t>
            </a:r>
            <a:r>
              <a:rPr lang="en-GB" sz="1000" b="0" i="1" u="none" strike="noStrike" baseline="0" dirty="0">
                <a:latin typeface="Times New Roman" panose="02020603050405020304" pitchFamily="18" charset="0"/>
                <a:cs typeface="Times New Roman" panose="02020603050405020304" pitchFamily="18" charset="0"/>
              </a:rPr>
              <a:t>0.004 in. </a:t>
            </a:r>
            <a:r>
              <a:rPr lang="en-GB" sz="1000" b="0" i="0" u="none" strike="noStrike" baseline="0" dirty="0"/>
              <a:t>has been discovered on the bottom of the bar. Estimate the number of cycles of life remaining.</a:t>
            </a:r>
            <a:endParaRPr lang="en-GB" sz="1000" dirty="0"/>
          </a:p>
        </p:txBody>
      </p:sp>
      <p:sp>
        <p:nvSpPr>
          <p:cNvPr id="4" name="Slide Number Placeholder 3">
            <a:extLst>
              <a:ext uri="{FF2B5EF4-FFF2-40B4-BE49-F238E27FC236}">
                <a16:creationId xmlns:a16="http://schemas.microsoft.com/office/drawing/2014/main" id="{A11B80D1-CD7E-2760-37CF-4A3241D6147E}"/>
              </a:ext>
            </a:extLst>
          </p:cNvPr>
          <p:cNvSpPr>
            <a:spLocks noGrp="1"/>
          </p:cNvSpPr>
          <p:nvPr>
            <p:ph type="sldNum" sz="quarter" idx="12"/>
          </p:nvPr>
        </p:nvSpPr>
        <p:spPr/>
        <p:txBody>
          <a:bodyPr/>
          <a:lstStyle/>
          <a:p>
            <a:fld id="{6D22F896-40B5-4ADD-8801-0D06FADFA095}" type="slidenum">
              <a:rPr lang="en-US" smtClean="0"/>
              <a:pPr/>
              <a:t>72</a:t>
            </a:fld>
            <a:endParaRPr lang="en-US" dirty="0"/>
          </a:p>
        </p:txBody>
      </p:sp>
      <p:pic>
        <p:nvPicPr>
          <p:cNvPr id="5" name="Picture 4">
            <a:extLst>
              <a:ext uri="{FF2B5EF4-FFF2-40B4-BE49-F238E27FC236}">
                <a16:creationId xmlns:a16="http://schemas.microsoft.com/office/drawing/2014/main" id="{6B8349FD-B5DD-83CE-820F-855C54650753}"/>
              </a:ext>
            </a:extLst>
          </p:cNvPr>
          <p:cNvPicPr>
            <a:picLocks noChangeAspect="1"/>
          </p:cNvPicPr>
          <p:nvPr/>
        </p:nvPicPr>
        <p:blipFill>
          <a:blip r:embed="rId2"/>
          <a:stretch>
            <a:fillRect/>
          </a:stretch>
        </p:blipFill>
        <p:spPr>
          <a:xfrm>
            <a:off x="1683830" y="2180651"/>
            <a:ext cx="2490806" cy="814393"/>
          </a:xfrm>
          <a:prstGeom prst="rect">
            <a:avLst/>
          </a:prstGeom>
        </p:spPr>
      </p:pic>
    </p:spTree>
    <p:extLst>
      <p:ext uri="{BB962C8B-B14F-4D97-AF65-F5344CB8AC3E}">
        <p14:creationId xmlns:p14="http://schemas.microsoft.com/office/powerpoint/2010/main" val="294071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8306-70CB-7EE9-4FB8-1B59F501CDD5}"/>
              </a:ext>
            </a:extLst>
          </p:cNvPr>
          <p:cNvSpPr>
            <a:spLocks noGrp="1"/>
          </p:cNvSpPr>
          <p:nvPr>
            <p:ph type="title"/>
          </p:nvPr>
        </p:nvSpPr>
        <p:spPr/>
        <p:txBody>
          <a:bodyPr/>
          <a:lstStyle/>
          <a:p>
            <a:r>
              <a:rPr lang="en-GB" dirty="0"/>
              <a:t>Solution </a:t>
            </a:r>
          </a:p>
        </p:txBody>
      </p:sp>
      <p:pic>
        <p:nvPicPr>
          <p:cNvPr id="5" name="Content Placeholder 4">
            <a:extLst>
              <a:ext uri="{FF2B5EF4-FFF2-40B4-BE49-F238E27FC236}">
                <a16:creationId xmlns:a16="http://schemas.microsoft.com/office/drawing/2014/main" id="{4AA9C980-259B-D8A7-DC71-0D093A52B5AC}"/>
              </a:ext>
            </a:extLst>
          </p:cNvPr>
          <p:cNvPicPr>
            <a:picLocks noGrp="1" noChangeAspect="1"/>
          </p:cNvPicPr>
          <p:nvPr>
            <p:ph idx="1"/>
          </p:nvPr>
        </p:nvPicPr>
        <p:blipFill rotWithShape="1">
          <a:blip r:embed="rId2"/>
          <a:srcRect l="-861" r="861" b="-2117"/>
          <a:stretch/>
        </p:blipFill>
        <p:spPr>
          <a:xfrm>
            <a:off x="400050" y="968376"/>
            <a:ext cx="3200400" cy="1752599"/>
          </a:xfrm>
          <a:prstGeom prst="rect">
            <a:avLst/>
          </a:prstGeom>
        </p:spPr>
      </p:pic>
      <p:sp>
        <p:nvSpPr>
          <p:cNvPr id="4" name="Slide Number Placeholder 3">
            <a:extLst>
              <a:ext uri="{FF2B5EF4-FFF2-40B4-BE49-F238E27FC236}">
                <a16:creationId xmlns:a16="http://schemas.microsoft.com/office/drawing/2014/main" id="{1FE7B51B-3B8D-6C22-113C-AFD720C94A26}"/>
              </a:ext>
            </a:extLst>
          </p:cNvPr>
          <p:cNvSpPr>
            <a:spLocks noGrp="1"/>
          </p:cNvSpPr>
          <p:nvPr>
            <p:ph type="sldNum" sz="quarter" idx="12"/>
          </p:nvPr>
        </p:nvSpPr>
        <p:spPr/>
        <p:txBody>
          <a:bodyPr/>
          <a:lstStyle/>
          <a:p>
            <a:fld id="{6D22F896-40B5-4ADD-8801-0D06FADFA095}" type="slidenum">
              <a:rPr lang="en-US" smtClean="0"/>
              <a:pPr/>
              <a:t>73</a:t>
            </a:fld>
            <a:endParaRPr lang="en-US" dirty="0"/>
          </a:p>
        </p:txBody>
      </p:sp>
      <p:pic>
        <p:nvPicPr>
          <p:cNvPr id="6" name="Picture 5">
            <a:extLst>
              <a:ext uri="{FF2B5EF4-FFF2-40B4-BE49-F238E27FC236}">
                <a16:creationId xmlns:a16="http://schemas.microsoft.com/office/drawing/2014/main" id="{E09AD90C-77B1-DCA6-E90D-59C92315BDA8}"/>
              </a:ext>
            </a:extLst>
          </p:cNvPr>
          <p:cNvPicPr>
            <a:picLocks noChangeAspect="1"/>
          </p:cNvPicPr>
          <p:nvPr/>
        </p:nvPicPr>
        <p:blipFill>
          <a:blip r:embed="rId3"/>
          <a:stretch>
            <a:fillRect/>
          </a:stretch>
        </p:blipFill>
        <p:spPr>
          <a:xfrm>
            <a:off x="2533650" y="2797175"/>
            <a:ext cx="1752600" cy="243592"/>
          </a:xfrm>
          <a:prstGeom prst="rect">
            <a:avLst/>
          </a:prstGeom>
        </p:spPr>
      </p:pic>
      <p:sp>
        <p:nvSpPr>
          <p:cNvPr id="7" name="Speech Bubble: Rectangle 6">
            <a:extLst>
              <a:ext uri="{FF2B5EF4-FFF2-40B4-BE49-F238E27FC236}">
                <a16:creationId xmlns:a16="http://schemas.microsoft.com/office/drawing/2014/main" id="{16F4CBF7-3AD8-D47F-1112-69ECE86783CB}"/>
              </a:ext>
            </a:extLst>
          </p:cNvPr>
          <p:cNvSpPr/>
          <p:nvPr/>
        </p:nvSpPr>
        <p:spPr>
          <a:xfrm>
            <a:off x="2415478" y="2144353"/>
            <a:ext cx="466194" cy="119422"/>
          </a:xfrm>
          <a:prstGeom prst="wedgeRectCallout">
            <a:avLst>
              <a:gd name="adj1" fmla="val 302114"/>
              <a:gd name="adj2" fmla="val 624498"/>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en-GB" sz="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9722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9873-3B12-FD4F-9AD4-D5E0E7ACCE52}"/>
              </a:ext>
            </a:extLst>
          </p:cNvPr>
          <p:cNvSpPr>
            <a:spLocks noGrp="1"/>
          </p:cNvSpPr>
          <p:nvPr>
            <p:ph type="title"/>
          </p:nvPr>
        </p:nvSpPr>
        <p:spPr/>
        <p:txBody>
          <a:bodyPr/>
          <a:lstStyle/>
          <a:p>
            <a:r>
              <a:rPr lang="en-GB" dirty="0"/>
              <a:t>Solution </a:t>
            </a:r>
          </a:p>
        </p:txBody>
      </p:sp>
      <p:pic>
        <p:nvPicPr>
          <p:cNvPr id="5" name="Content Placeholder 4">
            <a:extLst>
              <a:ext uri="{FF2B5EF4-FFF2-40B4-BE49-F238E27FC236}">
                <a16:creationId xmlns:a16="http://schemas.microsoft.com/office/drawing/2014/main" id="{A505C0CD-3D2B-89B2-E489-2B27347CFBF7}"/>
              </a:ext>
            </a:extLst>
          </p:cNvPr>
          <p:cNvPicPr>
            <a:picLocks noGrp="1" noChangeAspect="1"/>
          </p:cNvPicPr>
          <p:nvPr>
            <p:ph idx="1"/>
          </p:nvPr>
        </p:nvPicPr>
        <p:blipFill>
          <a:blip r:embed="rId2"/>
          <a:stretch>
            <a:fillRect/>
          </a:stretch>
        </p:blipFill>
        <p:spPr>
          <a:xfrm>
            <a:off x="400050" y="968375"/>
            <a:ext cx="3237949" cy="2027238"/>
          </a:xfrm>
          <a:prstGeom prst="rect">
            <a:avLst/>
          </a:prstGeom>
        </p:spPr>
      </p:pic>
      <p:sp>
        <p:nvSpPr>
          <p:cNvPr id="4" name="Slide Number Placeholder 3">
            <a:extLst>
              <a:ext uri="{FF2B5EF4-FFF2-40B4-BE49-F238E27FC236}">
                <a16:creationId xmlns:a16="http://schemas.microsoft.com/office/drawing/2014/main" id="{06161954-304E-7003-811A-7C5C40FA6646}"/>
              </a:ext>
            </a:extLst>
          </p:cNvPr>
          <p:cNvSpPr>
            <a:spLocks noGrp="1"/>
          </p:cNvSpPr>
          <p:nvPr>
            <p:ph type="sldNum" sz="quarter" idx="12"/>
          </p:nvPr>
        </p:nvSpPr>
        <p:spPr/>
        <p:txBody>
          <a:bodyPr/>
          <a:lstStyle/>
          <a:p>
            <a:fld id="{6D22F896-40B5-4ADD-8801-0D06FADFA095}" type="slidenum">
              <a:rPr lang="en-US" smtClean="0"/>
              <a:pPr/>
              <a:t>74</a:t>
            </a:fld>
            <a:endParaRPr lang="en-US" dirty="0"/>
          </a:p>
        </p:txBody>
      </p:sp>
      <p:pic>
        <p:nvPicPr>
          <p:cNvPr id="6" name="Picture 5">
            <a:extLst>
              <a:ext uri="{FF2B5EF4-FFF2-40B4-BE49-F238E27FC236}">
                <a16:creationId xmlns:a16="http://schemas.microsoft.com/office/drawing/2014/main" id="{C97188B4-53BF-1D98-CDEA-8B8BE591166B}"/>
              </a:ext>
            </a:extLst>
          </p:cNvPr>
          <p:cNvPicPr>
            <a:picLocks noChangeAspect="1"/>
          </p:cNvPicPr>
          <p:nvPr/>
        </p:nvPicPr>
        <p:blipFill>
          <a:blip r:embed="rId3"/>
          <a:stretch>
            <a:fillRect/>
          </a:stretch>
        </p:blipFill>
        <p:spPr>
          <a:xfrm>
            <a:off x="2990850" y="73398"/>
            <a:ext cx="1528044" cy="1349375"/>
          </a:xfrm>
          <a:prstGeom prst="rect">
            <a:avLst/>
          </a:prstGeom>
        </p:spPr>
      </p:pic>
      <p:sp>
        <p:nvSpPr>
          <p:cNvPr id="7" name="Speech Bubble: Rectangle 6">
            <a:extLst>
              <a:ext uri="{FF2B5EF4-FFF2-40B4-BE49-F238E27FC236}">
                <a16:creationId xmlns:a16="http://schemas.microsoft.com/office/drawing/2014/main" id="{C44AAC61-ED21-9506-D4C2-B74E679F7983}"/>
              </a:ext>
            </a:extLst>
          </p:cNvPr>
          <p:cNvSpPr/>
          <p:nvPr/>
        </p:nvSpPr>
        <p:spPr>
          <a:xfrm>
            <a:off x="628650" y="1044575"/>
            <a:ext cx="466194" cy="119422"/>
          </a:xfrm>
          <a:prstGeom prst="wedgeRectCallout">
            <a:avLst>
              <a:gd name="adj1" fmla="val 475747"/>
              <a:gd name="adj2" fmla="val -444955"/>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en-GB" sz="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249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4553-13E8-931C-8CD9-810F51A005E5}"/>
              </a:ext>
            </a:extLst>
          </p:cNvPr>
          <p:cNvSpPr>
            <a:spLocks noGrp="1"/>
          </p:cNvSpPr>
          <p:nvPr>
            <p:ph type="title"/>
          </p:nvPr>
        </p:nvSpPr>
        <p:spPr/>
        <p:txBody>
          <a:bodyPr/>
          <a:lstStyle/>
          <a:p>
            <a:r>
              <a:rPr lang="en-GB" dirty="0"/>
              <a:t>Example 5</a:t>
            </a:r>
          </a:p>
        </p:txBody>
      </p:sp>
      <p:sp>
        <p:nvSpPr>
          <p:cNvPr id="3" name="Content Placeholder 2">
            <a:extLst>
              <a:ext uri="{FF2B5EF4-FFF2-40B4-BE49-F238E27FC236}">
                <a16:creationId xmlns:a16="http://schemas.microsoft.com/office/drawing/2014/main" id="{D3009271-1E14-3FB5-4716-305F6BEF40A6}"/>
              </a:ext>
            </a:extLst>
          </p:cNvPr>
          <p:cNvSpPr>
            <a:spLocks noGrp="1"/>
          </p:cNvSpPr>
          <p:nvPr>
            <p:ph idx="1"/>
          </p:nvPr>
        </p:nvSpPr>
        <p:spPr>
          <a:xfrm>
            <a:off x="323850" y="968375"/>
            <a:ext cx="1905000" cy="2026669"/>
          </a:xfrm>
        </p:spPr>
        <p:txBody>
          <a:bodyPr/>
          <a:lstStyle/>
          <a:p>
            <a:r>
              <a:rPr lang="en-GB" dirty="0"/>
              <a:t>Determine the Paris law coefficient and exponent for the following material data, by using the crack growth rates found at </a:t>
            </a:r>
            <a:r>
              <a:rPr lang="el-GR" i="1" dirty="0">
                <a:latin typeface="Times New Roman" panose="02020603050405020304" pitchFamily="18" charset="0"/>
                <a:cs typeface="Times New Roman" panose="02020603050405020304" pitchFamily="18" charset="0"/>
              </a:rPr>
              <a:t>Δ</a:t>
            </a:r>
            <a:r>
              <a:rPr lang="en-GB" i="1" dirty="0">
                <a:latin typeface="Times New Roman" panose="02020603050405020304" pitchFamily="18" charset="0"/>
                <a:cs typeface="Times New Roman" panose="02020603050405020304" pitchFamily="18" charset="0"/>
              </a:rPr>
              <a:t>K=2 ksi.in</a:t>
            </a:r>
            <a:r>
              <a:rPr lang="en-GB" i="1" baseline="30000" dirty="0">
                <a:latin typeface="Times New Roman" panose="02020603050405020304" pitchFamily="18" charset="0"/>
                <a:cs typeface="Times New Roman" panose="02020603050405020304" pitchFamily="18" charset="0"/>
              </a:rPr>
              <a:t>0.5  </a:t>
            </a:r>
            <a:r>
              <a:rPr lang="en-GB" dirty="0"/>
              <a:t>and </a:t>
            </a:r>
            <a:r>
              <a:rPr lang="el-GR" i="1" dirty="0">
                <a:latin typeface="Times New Roman" panose="02020603050405020304" pitchFamily="18" charset="0"/>
                <a:cs typeface="Times New Roman" panose="02020603050405020304" pitchFamily="18" charset="0"/>
              </a:rPr>
              <a:t>Δ</a:t>
            </a:r>
            <a:r>
              <a:rPr lang="en-GB" i="1" dirty="0">
                <a:latin typeface="Times New Roman" panose="02020603050405020304" pitchFamily="18" charset="0"/>
                <a:cs typeface="Times New Roman" panose="02020603050405020304" pitchFamily="18" charset="0"/>
              </a:rPr>
              <a:t>K=20 ksi.in</a:t>
            </a:r>
            <a:r>
              <a:rPr lang="en-GB" i="1" baseline="30000" dirty="0">
                <a:latin typeface="Times New Roman" panose="02020603050405020304" pitchFamily="18" charset="0"/>
                <a:cs typeface="Times New Roman" panose="02020603050405020304" pitchFamily="18" charset="0"/>
              </a:rPr>
              <a:t>0.5</a:t>
            </a:r>
            <a:r>
              <a:rPr lang="en-GB" dirty="0"/>
              <a:t>.</a:t>
            </a:r>
          </a:p>
        </p:txBody>
      </p:sp>
      <p:sp>
        <p:nvSpPr>
          <p:cNvPr id="4" name="Slide Number Placeholder 3">
            <a:extLst>
              <a:ext uri="{FF2B5EF4-FFF2-40B4-BE49-F238E27FC236}">
                <a16:creationId xmlns:a16="http://schemas.microsoft.com/office/drawing/2014/main" id="{83A1238E-1997-881B-812F-AF5CD532CC81}"/>
              </a:ext>
            </a:extLst>
          </p:cNvPr>
          <p:cNvSpPr>
            <a:spLocks noGrp="1"/>
          </p:cNvSpPr>
          <p:nvPr>
            <p:ph type="sldNum" sz="quarter" idx="12"/>
          </p:nvPr>
        </p:nvSpPr>
        <p:spPr/>
        <p:txBody>
          <a:bodyPr/>
          <a:lstStyle/>
          <a:p>
            <a:fld id="{6D22F896-40B5-4ADD-8801-0D06FADFA095}" type="slidenum">
              <a:rPr lang="en-US" smtClean="0"/>
              <a:pPr/>
              <a:t>75</a:t>
            </a:fld>
            <a:endParaRPr lang="en-US" dirty="0"/>
          </a:p>
        </p:txBody>
      </p:sp>
      <p:pic>
        <p:nvPicPr>
          <p:cNvPr id="5" name="Picture 4">
            <a:extLst>
              <a:ext uri="{FF2B5EF4-FFF2-40B4-BE49-F238E27FC236}">
                <a16:creationId xmlns:a16="http://schemas.microsoft.com/office/drawing/2014/main" id="{0F7F6432-F3E9-4D0B-10A4-4F6FE9D4CD2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204248" y="1044576"/>
            <a:ext cx="2018855" cy="1752600"/>
          </a:xfrm>
          <a:prstGeom prst="rect">
            <a:avLst/>
          </a:prstGeom>
        </p:spPr>
      </p:pic>
    </p:spTree>
    <p:extLst>
      <p:ext uri="{BB962C8B-B14F-4D97-AF65-F5344CB8AC3E}">
        <p14:creationId xmlns:p14="http://schemas.microsoft.com/office/powerpoint/2010/main" val="2776424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B6E8-2B4B-AF47-E3EA-2EA283A7EDA1}"/>
              </a:ext>
            </a:extLst>
          </p:cNvPr>
          <p:cNvSpPr>
            <a:spLocks noGrp="1"/>
          </p:cNvSpPr>
          <p:nvPr>
            <p:ph type="title"/>
          </p:nvPr>
        </p:nvSpPr>
        <p:spPr/>
        <p:txBody>
          <a:bodyPr/>
          <a:lstStyle/>
          <a:p>
            <a:r>
              <a:rPr lang="en-GB" dirty="0"/>
              <a:t>Solution </a:t>
            </a:r>
          </a:p>
        </p:txBody>
      </p:sp>
      <p:sp>
        <p:nvSpPr>
          <p:cNvPr id="4" name="Slide Number Placeholder 3">
            <a:extLst>
              <a:ext uri="{FF2B5EF4-FFF2-40B4-BE49-F238E27FC236}">
                <a16:creationId xmlns:a16="http://schemas.microsoft.com/office/drawing/2014/main" id="{D12D4E40-A682-9F01-D0F2-FA9EE7AA4992}"/>
              </a:ext>
            </a:extLst>
          </p:cNvPr>
          <p:cNvSpPr>
            <a:spLocks noGrp="1"/>
          </p:cNvSpPr>
          <p:nvPr>
            <p:ph type="sldNum" sz="quarter" idx="12"/>
          </p:nvPr>
        </p:nvSpPr>
        <p:spPr/>
        <p:txBody>
          <a:bodyPr/>
          <a:lstStyle/>
          <a:p>
            <a:fld id="{6D22F896-40B5-4ADD-8801-0D06FADFA095}" type="slidenum">
              <a:rPr lang="en-US" smtClean="0"/>
              <a:pPr/>
              <a:t>76</a:t>
            </a:fld>
            <a:endParaRPr lang="en-US" dirty="0"/>
          </a:p>
        </p:txBody>
      </p:sp>
      <p:graphicFrame>
        <p:nvGraphicFramePr>
          <p:cNvPr id="6" name="Object 5">
            <a:extLst>
              <a:ext uri="{FF2B5EF4-FFF2-40B4-BE49-F238E27FC236}">
                <a16:creationId xmlns:a16="http://schemas.microsoft.com/office/drawing/2014/main" id="{32DC646E-A17C-C814-D999-A9986B71ECE4}"/>
              </a:ext>
            </a:extLst>
          </p:cNvPr>
          <p:cNvGraphicFramePr>
            <a:graphicFrameLocks noChangeAspect="1"/>
          </p:cNvGraphicFramePr>
          <p:nvPr>
            <p:extLst>
              <p:ext uri="{D42A27DB-BD31-4B8C-83A1-F6EECF244321}">
                <p14:modId xmlns:p14="http://schemas.microsoft.com/office/powerpoint/2010/main" val="1363597300"/>
              </p:ext>
            </p:extLst>
          </p:nvPr>
        </p:nvGraphicFramePr>
        <p:xfrm>
          <a:off x="400050" y="857996"/>
          <a:ext cx="1665288" cy="630237"/>
        </p:xfrm>
        <a:graphic>
          <a:graphicData uri="http://schemas.openxmlformats.org/presentationml/2006/ole">
            <mc:AlternateContent xmlns:mc="http://schemas.openxmlformats.org/markup-compatibility/2006">
              <mc:Choice xmlns:v="urn:schemas-microsoft-com:vml" Requires="v">
                <p:oleObj name="Equation" r:id="rId2" imgW="2286000" imgH="863280" progId="Equation.DSMT4">
                  <p:embed/>
                </p:oleObj>
              </mc:Choice>
              <mc:Fallback>
                <p:oleObj name="Equation" r:id="rId2" imgW="2286000" imgH="863280" progId="Equation.DSMT4">
                  <p:embed/>
                  <p:pic>
                    <p:nvPicPr>
                      <p:cNvPr id="0" name=""/>
                      <p:cNvPicPr/>
                      <p:nvPr/>
                    </p:nvPicPr>
                    <p:blipFill>
                      <a:blip r:embed="rId3"/>
                      <a:stretch>
                        <a:fillRect/>
                      </a:stretch>
                    </p:blipFill>
                    <p:spPr>
                      <a:xfrm>
                        <a:off x="400050" y="857996"/>
                        <a:ext cx="1665288" cy="6302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67DFB52-6BE5-DB06-E93F-FB9F16F6F42B}"/>
              </a:ext>
            </a:extLst>
          </p:cNvPr>
          <p:cNvGraphicFramePr>
            <a:graphicFrameLocks noChangeAspect="1"/>
          </p:cNvGraphicFramePr>
          <p:nvPr>
            <p:extLst>
              <p:ext uri="{D42A27DB-BD31-4B8C-83A1-F6EECF244321}">
                <p14:modId xmlns:p14="http://schemas.microsoft.com/office/powerpoint/2010/main" val="1208675997"/>
              </p:ext>
            </p:extLst>
          </p:nvPr>
        </p:nvGraphicFramePr>
        <p:xfrm>
          <a:off x="2132897" y="927046"/>
          <a:ext cx="1983730" cy="498529"/>
        </p:xfrm>
        <a:graphic>
          <a:graphicData uri="http://schemas.openxmlformats.org/presentationml/2006/ole">
            <mc:AlternateContent xmlns:mc="http://schemas.openxmlformats.org/markup-compatibility/2006">
              <mc:Choice xmlns:v="urn:schemas-microsoft-com:vml" Requires="v">
                <p:oleObj name="Equation" r:id="rId4" imgW="2425680" imgH="609480" progId="Equation.DSMT4">
                  <p:embed/>
                </p:oleObj>
              </mc:Choice>
              <mc:Fallback>
                <p:oleObj name="Equation" r:id="rId4" imgW="2425680" imgH="609480" progId="Equation.DSMT4">
                  <p:embed/>
                  <p:pic>
                    <p:nvPicPr>
                      <p:cNvPr id="0" name=""/>
                      <p:cNvPicPr/>
                      <p:nvPr/>
                    </p:nvPicPr>
                    <p:blipFill>
                      <a:blip r:embed="rId5"/>
                      <a:stretch>
                        <a:fillRect/>
                      </a:stretch>
                    </p:blipFill>
                    <p:spPr>
                      <a:xfrm>
                        <a:off x="2132897" y="927046"/>
                        <a:ext cx="1983730" cy="49852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9ADE907-7D3C-800E-AF36-6EBA09D82D5C}"/>
              </a:ext>
            </a:extLst>
          </p:cNvPr>
          <p:cNvGraphicFramePr>
            <a:graphicFrameLocks noChangeAspect="1"/>
          </p:cNvGraphicFramePr>
          <p:nvPr>
            <p:extLst>
              <p:ext uri="{D42A27DB-BD31-4B8C-83A1-F6EECF244321}">
                <p14:modId xmlns:p14="http://schemas.microsoft.com/office/powerpoint/2010/main" val="3509683383"/>
              </p:ext>
            </p:extLst>
          </p:nvPr>
        </p:nvGraphicFramePr>
        <p:xfrm>
          <a:off x="400050" y="1644230"/>
          <a:ext cx="2590800" cy="217487"/>
        </p:xfrm>
        <a:graphic>
          <a:graphicData uri="http://schemas.openxmlformats.org/presentationml/2006/ole">
            <mc:AlternateContent xmlns:mc="http://schemas.openxmlformats.org/markup-compatibility/2006">
              <mc:Choice xmlns:v="urn:schemas-microsoft-com:vml" Requires="v">
                <p:oleObj name="Equation" r:id="rId6" imgW="3340080" imgH="279360" progId="Equation.DSMT4">
                  <p:embed/>
                </p:oleObj>
              </mc:Choice>
              <mc:Fallback>
                <p:oleObj name="Equation" r:id="rId6" imgW="3340080" imgH="279360" progId="Equation.DSMT4">
                  <p:embed/>
                  <p:pic>
                    <p:nvPicPr>
                      <p:cNvPr id="0" name=""/>
                      <p:cNvPicPr/>
                      <p:nvPr/>
                    </p:nvPicPr>
                    <p:blipFill>
                      <a:blip r:embed="rId7"/>
                      <a:stretch>
                        <a:fillRect/>
                      </a:stretch>
                    </p:blipFill>
                    <p:spPr>
                      <a:xfrm>
                        <a:off x="400050" y="1644230"/>
                        <a:ext cx="2590800" cy="21748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9E4DD39-44BD-2B39-6D1C-408E5FC46C64}"/>
              </a:ext>
            </a:extLst>
          </p:cNvPr>
          <p:cNvGraphicFramePr>
            <a:graphicFrameLocks noChangeAspect="1"/>
          </p:cNvGraphicFramePr>
          <p:nvPr>
            <p:extLst>
              <p:ext uri="{D42A27DB-BD31-4B8C-83A1-F6EECF244321}">
                <p14:modId xmlns:p14="http://schemas.microsoft.com/office/powerpoint/2010/main" val="660874654"/>
              </p:ext>
            </p:extLst>
          </p:nvPr>
        </p:nvGraphicFramePr>
        <p:xfrm>
          <a:off x="371381" y="2080372"/>
          <a:ext cx="2543269" cy="367468"/>
        </p:xfrm>
        <a:graphic>
          <a:graphicData uri="http://schemas.openxmlformats.org/presentationml/2006/ole">
            <mc:AlternateContent xmlns:mc="http://schemas.openxmlformats.org/markup-compatibility/2006">
              <mc:Choice xmlns:v="urn:schemas-microsoft-com:vml" Requires="v">
                <p:oleObj name="Equation" r:id="rId8" imgW="3340080" imgH="482400" progId="Equation.DSMT4">
                  <p:embed/>
                </p:oleObj>
              </mc:Choice>
              <mc:Fallback>
                <p:oleObj name="Equation" r:id="rId8" imgW="3340080" imgH="482400" progId="Equation.DSMT4">
                  <p:embed/>
                  <p:pic>
                    <p:nvPicPr>
                      <p:cNvPr id="0" name=""/>
                      <p:cNvPicPr/>
                      <p:nvPr/>
                    </p:nvPicPr>
                    <p:blipFill>
                      <a:blip r:embed="rId9"/>
                      <a:stretch>
                        <a:fillRect/>
                      </a:stretch>
                    </p:blipFill>
                    <p:spPr>
                      <a:xfrm>
                        <a:off x="371381" y="2080372"/>
                        <a:ext cx="2543269" cy="36746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795051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F7DB-3020-C051-1D3E-381F1D2CF846}"/>
              </a:ext>
            </a:extLst>
          </p:cNvPr>
          <p:cNvSpPr>
            <a:spLocks noGrp="1"/>
          </p:cNvSpPr>
          <p:nvPr>
            <p:ph type="title"/>
          </p:nvPr>
        </p:nvSpPr>
        <p:spPr/>
        <p:txBody>
          <a:bodyPr/>
          <a:lstStyle/>
          <a:p>
            <a:r>
              <a:rPr lang="en-GB" dirty="0"/>
              <a:t>Example 6</a:t>
            </a:r>
          </a:p>
        </p:txBody>
      </p:sp>
      <p:sp>
        <p:nvSpPr>
          <p:cNvPr id="3" name="Content Placeholder 2">
            <a:extLst>
              <a:ext uri="{FF2B5EF4-FFF2-40B4-BE49-F238E27FC236}">
                <a16:creationId xmlns:a16="http://schemas.microsoft.com/office/drawing/2014/main" id="{5BBA91C1-F7EA-3965-EF93-DC279A33984C}"/>
              </a:ext>
            </a:extLst>
          </p:cNvPr>
          <p:cNvSpPr>
            <a:spLocks noGrp="1"/>
          </p:cNvSpPr>
          <p:nvPr>
            <p:ph idx="1"/>
          </p:nvPr>
        </p:nvSpPr>
        <p:spPr/>
        <p:txBody>
          <a:bodyPr/>
          <a:lstStyle/>
          <a:p>
            <a:r>
              <a:rPr lang="en-GB" dirty="0"/>
              <a:t>Carry out a tubular crack growth calculation for an edge crack growing from </a:t>
            </a:r>
            <a:r>
              <a:rPr lang="en-GB" i="1" dirty="0">
                <a:latin typeface="Times New Roman" panose="02020603050405020304" pitchFamily="18" charset="0"/>
                <a:cs typeface="Times New Roman" panose="02020603050405020304" pitchFamily="18" charset="0"/>
              </a:rPr>
              <a:t>a=0.10 in. </a:t>
            </a:r>
            <a:r>
              <a:rPr lang="en-GB" dirty="0"/>
              <a:t>to </a:t>
            </a:r>
            <a:r>
              <a:rPr lang="en-GB" i="1" dirty="0">
                <a:latin typeface="Times New Roman" panose="02020603050405020304" pitchFamily="18" charset="0"/>
                <a:cs typeface="Times New Roman" panose="02020603050405020304" pitchFamily="18" charset="0"/>
              </a:rPr>
              <a:t>a=2.5 in. </a:t>
            </a:r>
            <a:r>
              <a:rPr lang="en-GB" dirty="0"/>
              <a:t>for a geometry in which </a:t>
            </a:r>
            <a:r>
              <a:rPr lang="en-GB" i="1" dirty="0">
                <a:latin typeface="Times New Roman" panose="02020603050405020304" pitchFamily="18" charset="0"/>
                <a:cs typeface="Times New Roman" panose="02020603050405020304" pitchFamily="18" charset="0"/>
              </a:rPr>
              <a:t>F(</a:t>
            </a:r>
            <a:r>
              <a:rPr lang="el-GR" i="1" dirty="0">
                <a:latin typeface="Times New Roman" panose="02020603050405020304" pitchFamily="18" charset="0"/>
                <a:cs typeface="Times New Roman" panose="02020603050405020304" pitchFamily="18" charset="0"/>
              </a:rPr>
              <a:t>α</a:t>
            </a:r>
            <a:r>
              <a:rPr lang="en-GB" i="1" dirty="0">
                <a:latin typeface="Times New Roman" panose="02020603050405020304" pitchFamily="18" charset="0"/>
                <a:cs typeface="Times New Roman" panose="02020603050405020304" pitchFamily="18" charset="0"/>
              </a:rPr>
              <a:t>)=1.12+(a/W)</a:t>
            </a:r>
            <a:r>
              <a:rPr lang="en-GB" i="1" baseline="30000" dirty="0">
                <a:latin typeface="Times New Roman" panose="02020603050405020304" pitchFamily="18" charset="0"/>
                <a:cs typeface="Times New Roman" panose="02020603050405020304" pitchFamily="18" charset="0"/>
              </a:rPr>
              <a:t>2</a:t>
            </a:r>
            <a:r>
              <a:rPr lang="en-GB" i="1" dirty="0">
                <a:latin typeface="Times New Roman" panose="02020603050405020304" pitchFamily="18" charset="0"/>
                <a:cs typeface="Times New Roman" panose="02020603050405020304" pitchFamily="18" charset="0"/>
              </a:rPr>
              <a:t> </a:t>
            </a:r>
            <a:r>
              <a:rPr lang="en-GB" dirty="0"/>
              <a:t>where </a:t>
            </a:r>
            <a:r>
              <a:rPr lang="en-GB" i="1" dirty="0">
                <a:latin typeface="Times New Roman" panose="02020603050405020304" pitchFamily="18" charset="0"/>
                <a:cs typeface="Times New Roman" panose="02020603050405020304" pitchFamily="18" charset="0"/>
              </a:rPr>
              <a:t>W=6 in. </a:t>
            </a:r>
            <a:r>
              <a:rPr lang="en-GB" dirty="0"/>
              <a:t>the stress range is </a:t>
            </a:r>
            <a:r>
              <a:rPr lang="en-GB" i="1" dirty="0">
                <a:latin typeface="Times New Roman" panose="02020603050405020304" pitchFamily="18" charset="0"/>
                <a:cs typeface="Times New Roman" panose="02020603050405020304" pitchFamily="18" charset="0"/>
              </a:rPr>
              <a:t>20 </a:t>
            </a:r>
            <a:r>
              <a:rPr lang="en-GB" i="1" dirty="0" err="1">
                <a:latin typeface="Times New Roman" panose="02020603050405020304" pitchFamily="18" charset="0"/>
                <a:cs typeface="Times New Roman" panose="02020603050405020304" pitchFamily="18" charset="0"/>
              </a:rPr>
              <a:t>ksi</a:t>
            </a:r>
            <a:r>
              <a:rPr lang="en-GB" i="1" dirty="0">
                <a:latin typeface="Times New Roman" panose="02020603050405020304" pitchFamily="18" charset="0"/>
                <a:cs typeface="Times New Roman" panose="02020603050405020304" pitchFamily="18" charset="0"/>
              </a:rPr>
              <a:t> </a:t>
            </a:r>
            <a:r>
              <a:rPr lang="en-GB" dirty="0"/>
              <a:t>and Paris law crack growth is assumed, where </a:t>
            </a:r>
            <a:r>
              <a:rPr lang="en-GB" i="1" dirty="0">
                <a:latin typeface="Times New Roman" panose="02020603050405020304" pitchFamily="18" charset="0"/>
                <a:cs typeface="Times New Roman" panose="02020603050405020304" pitchFamily="18" charset="0"/>
              </a:rPr>
              <a:t>da/</a:t>
            </a:r>
            <a:r>
              <a:rPr lang="en-GB" i="1" dirty="0" err="1">
                <a:latin typeface="Times New Roman" panose="02020603050405020304" pitchFamily="18" charset="0"/>
                <a:cs typeface="Times New Roman" panose="02020603050405020304" pitchFamily="18" charset="0"/>
              </a:rPr>
              <a:t>dN</a:t>
            </a:r>
            <a:r>
              <a:rPr lang="en-GB" i="1" dirty="0">
                <a:latin typeface="Times New Roman" panose="02020603050405020304" pitchFamily="18" charset="0"/>
                <a:cs typeface="Times New Roman" panose="02020603050405020304" pitchFamily="18" charset="0"/>
              </a:rPr>
              <a:t>=6.17</a:t>
            </a:r>
            <a:r>
              <a:rPr lang="en-GB" i="1" dirty="0"/>
              <a:t>x</a:t>
            </a:r>
            <a:r>
              <a:rPr lang="en-GB" i="1" dirty="0">
                <a:latin typeface="Times New Roman" panose="02020603050405020304" pitchFamily="18" charset="0"/>
                <a:cs typeface="Times New Roman" panose="02020603050405020304" pitchFamily="18" charset="0"/>
              </a:rPr>
              <a:t>10</a:t>
            </a:r>
            <a:r>
              <a:rPr lang="en-GB" i="1" baseline="30000" dirty="0">
                <a:latin typeface="Times New Roman" panose="02020603050405020304" pitchFamily="18" charset="0"/>
                <a:cs typeface="Times New Roman" panose="02020603050405020304" pitchFamily="18" charset="0"/>
              </a:rPr>
              <a:t>-10</a:t>
            </a:r>
            <a:r>
              <a:rPr lang="el-GR" i="1" dirty="0">
                <a:latin typeface="Times New Roman" panose="02020603050405020304" pitchFamily="18" charset="0"/>
                <a:cs typeface="Times New Roman" panose="02020603050405020304" pitchFamily="18" charset="0"/>
              </a:rPr>
              <a:t>Δ</a:t>
            </a:r>
            <a:r>
              <a:rPr lang="en-GB" i="1" dirty="0">
                <a:latin typeface="Times New Roman" panose="02020603050405020304" pitchFamily="18" charset="0"/>
                <a:cs typeface="Times New Roman" panose="02020603050405020304" pitchFamily="18" charset="0"/>
              </a:rPr>
              <a:t>K</a:t>
            </a:r>
            <a:r>
              <a:rPr lang="en-GB" i="1" baseline="30000" dirty="0">
                <a:latin typeface="Times New Roman" panose="02020603050405020304" pitchFamily="18" charset="0"/>
                <a:cs typeface="Times New Roman" panose="02020603050405020304" pitchFamily="18" charset="0"/>
              </a:rPr>
              <a:t>3</a:t>
            </a:r>
            <a:r>
              <a:rPr lang="en-GB" dirty="0"/>
              <a:t>. it is worth noting that in some references </a:t>
            </a:r>
            <a:r>
              <a:rPr lang="en-GB" i="1" dirty="0">
                <a:latin typeface="Times New Roman" panose="02020603050405020304" pitchFamily="18" charset="0"/>
                <a:cs typeface="Times New Roman" panose="02020603050405020304" pitchFamily="18" charset="0"/>
              </a:rPr>
              <a:t>F(</a:t>
            </a:r>
            <a:r>
              <a:rPr lang="el-GR" i="1" dirty="0">
                <a:latin typeface="Times New Roman" panose="02020603050405020304" pitchFamily="18" charset="0"/>
                <a:cs typeface="Times New Roman" panose="02020603050405020304" pitchFamily="18" charset="0"/>
              </a:rPr>
              <a:t>α</a:t>
            </a:r>
            <a:r>
              <a:rPr lang="en-GB" i="1" dirty="0">
                <a:latin typeface="Times New Roman" panose="02020603050405020304" pitchFamily="18" charset="0"/>
                <a:cs typeface="Times New Roman" panose="02020603050405020304" pitchFamily="18" charset="0"/>
              </a:rPr>
              <a:t>)</a:t>
            </a:r>
            <a:r>
              <a:rPr lang="en-GB" dirty="0"/>
              <a:t> is denoted as </a:t>
            </a:r>
            <a:r>
              <a:rPr lang="el-GR" i="1" dirty="0">
                <a:latin typeface="Times New Roman" panose="02020603050405020304" pitchFamily="18" charset="0"/>
                <a:cs typeface="Times New Roman" panose="02020603050405020304" pitchFamily="18" charset="0"/>
              </a:rPr>
              <a:t>β</a:t>
            </a:r>
            <a:r>
              <a:rPr lang="en-GB" dirty="0"/>
              <a:t>.</a:t>
            </a:r>
          </a:p>
        </p:txBody>
      </p:sp>
      <p:sp>
        <p:nvSpPr>
          <p:cNvPr id="4" name="Slide Number Placeholder 3">
            <a:extLst>
              <a:ext uri="{FF2B5EF4-FFF2-40B4-BE49-F238E27FC236}">
                <a16:creationId xmlns:a16="http://schemas.microsoft.com/office/drawing/2014/main" id="{BCA28486-E9CE-FFB3-F694-9F1E8083A49B}"/>
              </a:ext>
            </a:extLst>
          </p:cNvPr>
          <p:cNvSpPr>
            <a:spLocks noGrp="1"/>
          </p:cNvSpPr>
          <p:nvPr>
            <p:ph type="sldNum" sz="quarter" idx="12"/>
          </p:nvPr>
        </p:nvSpPr>
        <p:spPr/>
        <p:txBody>
          <a:bodyPr/>
          <a:lstStyle/>
          <a:p>
            <a:fld id="{6D22F896-40B5-4ADD-8801-0D06FADFA095}" type="slidenum">
              <a:rPr lang="en-US" smtClean="0"/>
              <a:pPr/>
              <a:t>77</a:t>
            </a:fld>
            <a:endParaRPr lang="en-US" dirty="0"/>
          </a:p>
        </p:txBody>
      </p:sp>
    </p:spTree>
    <p:extLst>
      <p:ext uri="{BB962C8B-B14F-4D97-AF65-F5344CB8AC3E}">
        <p14:creationId xmlns:p14="http://schemas.microsoft.com/office/powerpoint/2010/main" val="39358260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3B35-8385-351E-364C-8A4A5D757BBD}"/>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A5E52987-88EA-20B3-A76C-947361D0FBC2}"/>
              </a:ext>
            </a:extLst>
          </p:cNvPr>
          <p:cNvSpPr>
            <a:spLocks noGrp="1"/>
          </p:cNvSpPr>
          <p:nvPr>
            <p:ph idx="1"/>
          </p:nvPr>
        </p:nvSpPr>
        <p:spPr/>
        <p:txBody>
          <a:bodyPr/>
          <a:lstStyle/>
          <a:p>
            <a:r>
              <a:rPr lang="en-GB" dirty="0"/>
              <a:t>First carry out a tubular calculation, splitting the crack growth into eight equal increments of </a:t>
            </a:r>
            <a:r>
              <a:rPr lang="en-GB" i="1" dirty="0">
                <a:latin typeface="Times New Roman" panose="02020603050405020304" pitchFamily="18" charset="0"/>
                <a:cs typeface="Times New Roman" panose="02020603050405020304" pitchFamily="18" charset="0"/>
              </a:rPr>
              <a:t>0.3 in.</a:t>
            </a:r>
            <a:r>
              <a:rPr lang="en-GB" dirty="0"/>
              <a:t> </a:t>
            </a:r>
          </a:p>
          <a:p>
            <a:r>
              <a:rPr lang="en-GB" dirty="0"/>
              <a:t>This is a very course increment, and if the crack growth program required a constant increment, a much smaller value would usually be used.</a:t>
            </a:r>
          </a:p>
        </p:txBody>
      </p:sp>
      <p:sp>
        <p:nvSpPr>
          <p:cNvPr id="4" name="Slide Number Placeholder 3">
            <a:extLst>
              <a:ext uri="{FF2B5EF4-FFF2-40B4-BE49-F238E27FC236}">
                <a16:creationId xmlns:a16="http://schemas.microsoft.com/office/drawing/2014/main" id="{D05D0A30-FF90-37EB-3BF7-53EEE4568CBE}"/>
              </a:ext>
            </a:extLst>
          </p:cNvPr>
          <p:cNvSpPr>
            <a:spLocks noGrp="1"/>
          </p:cNvSpPr>
          <p:nvPr>
            <p:ph type="sldNum" sz="quarter" idx="12"/>
          </p:nvPr>
        </p:nvSpPr>
        <p:spPr/>
        <p:txBody>
          <a:bodyPr/>
          <a:lstStyle/>
          <a:p>
            <a:fld id="{6D22F896-40B5-4ADD-8801-0D06FADFA095}" type="slidenum">
              <a:rPr lang="en-US" smtClean="0"/>
              <a:pPr/>
              <a:t>78</a:t>
            </a:fld>
            <a:endParaRPr lang="en-US" dirty="0"/>
          </a:p>
        </p:txBody>
      </p:sp>
    </p:spTree>
    <p:extLst>
      <p:ext uri="{BB962C8B-B14F-4D97-AF65-F5344CB8AC3E}">
        <p14:creationId xmlns:p14="http://schemas.microsoft.com/office/powerpoint/2010/main" val="1057612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8E6F-0BBB-24B9-7C85-306C28A72E7F}"/>
              </a:ext>
            </a:extLst>
          </p:cNvPr>
          <p:cNvSpPr>
            <a:spLocks noGrp="1"/>
          </p:cNvSpPr>
          <p:nvPr>
            <p:ph type="title"/>
          </p:nvPr>
        </p:nvSpPr>
        <p:spPr/>
        <p:txBody>
          <a:bodyPr/>
          <a:lstStyle/>
          <a:p>
            <a:r>
              <a:rPr lang="en-GB" dirty="0"/>
              <a:t>Solution </a:t>
            </a:r>
          </a:p>
        </p:txBody>
      </p:sp>
      <p:sp>
        <p:nvSpPr>
          <p:cNvPr id="4" name="Slide Number Placeholder 3">
            <a:extLst>
              <a:ext uri="{FF2B5EF4-FFF2-40B4-BE49-F238E27FC236}">
                <a16:creationId xmlns:a16="http://schemas.microsoft.com/office/drawing/2014/main" id="{24BC042D-85FA-3C9F-8056-EC52265AB34E}"/>
              </a:ext>
            </a:extLst>
          </p:cNvPr>
          <p:cNvSpPr>
            <a:spLocks noGrp="1"/>
          </p:cNvSpPr>
          <p:nvPr>
            <p:ph type="sldNum" sz="quarter" idx="12"/>
          </p:nvPr>
        </p:nvSpPr>
        <p:spPr/>
        <p:txBody>
          <a:bodyPr/>
          <a:lstStyle/>
          <a:p>
            <a:fld id="{6D22F896-40B5-4ADD-8801-0D06FADFA095}" type="slidenum">
              <a:rPr lang="en-US" smtClean="0"/>
              <a:pPr/>
              <a:t>79</a:t>
            </a:fld>
            <a:endParaRPr lang="en-US" dirty="0"/>
          </a:p>
        </p:txBody>
      </p:sp>
      <p:pic>
        <p:nvPicPr>
          <p:cNvPr id="8" name="Content Placeholder 7">
            <a:extLst>
              <a:ext uri="{FF2B5EF4-FFF2-40B4-BE49-F238E27FC236}">
                <a16:creationId xmlns:a16="http://schemas.microsoft.com/office/drawing/2014/main" id="{80690403-974B-2A19-2223-93A60869D4B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00050" y="892175"/>
            <a:ext cx="2743200" cy="2215662"/>
          </a:xfrm>
          <a:prstGeom prst="rect">
            <a:avLst/>
          </a:prstGeom>
        </p:spPr>
      </p:pic>
      <p:sp>
        <p:nvSpPr>
          <p:cNvPr id="9" name="Speech Bubble: Rectangle 8">
            <a:extLst>
              <a:ext uri="{FF2B5EF4-FFF2-40B4-BE49-F238E27FC236}">
                <a16:creationId xmlns:a16="http://schemas.microsoft.com/office/drawing/2014/main" id="{B380F4C4-BEDA-24E8-7870-336B90901BED}"/>
              </a:ext>
            </a:extLst>
          </p:cNvPr>
          <p:cNvSpPr/>
          <p:nvPr/>
        </p:nvSpPr>
        <p:spPr>
          <a:xfrm>
            <a:off x="1924050" y="421060"/>
            <a:ext cx="914400" cy="304800"/>
          </a:xfrm>
          <a:prstGeom prst="wedgeRectCallout">
            <a:avLst>
              <a:gd name="adj1" fmla="val -106215"/>
              <a:gd name="adj2" fmla="val 138597"/>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dirty="0">
                <a:solidFill>
                  <a:schemeClr val="tx1"/>
                </a:solidFill>
                <a:latin typeface="Arial" panose="020B0604020202020204" pitchFamily="34" charset="0"/>
                <a:cs typeface="Arial" panose="020B0604020202020204" pitchFamily="34" charset="0"/>
              </a:rPr>
              <a:t>Average crack length over the increment</a:t>
            </a:r>
          </a:p>
        </p:txBody>
      </p:sp>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2FFEBB2E-A7DF-07CD-B3FB-BCE82A86135E}"/>
                  </a:ext>
                </a:extLst>
              </p:cNvPr>
              <p:cNvSpPr/>
              <p:nvPr/>
            </p:nvSpPr>
            <p:spPr>
              <a:xfrm>
                <a:off x="2907228" y="421060"/>
                <a:ext cx="1302821" cy="304800"/>
              </a:xfrm>
              <a:prstGeom prst="wedgeRectCallout">
                <a:avLst>
                  <a:gd name="adj1" fmla="val -132520"/>
                  <a:gd name="adj2" fmla="val 222204"/>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dirty="0">
                    <a:solidFill>
                      <a:schemeClr val="tx1"/>
                    </a:solidFill>
                    <a:latin typeface="Arial" panose="020B0604020202020204" pitchFamily="34" charset="0"/>
                    <a:cs typeface="Arial" panose="020B0604020202020204" pitchFamily="34" charset="0"/>
                  </a:rPr>
                  <a:t>Calculated for average crack length using </a:t>
                </a:r>
                <a14:m>
                  <m:oMath xmlns:m="http://schemas.openxmlformats.org/officeDocument/2006/math">
                    <m:r>
                      <a:rPr lang="en-GB" sz="700" b="0" i="1" smtClean="0">
                        <a:solidFill>
                          <a:schemeClr val="tx1"/>
                        </a:solidFill>
                        <a:latin typeface="Cambria Math" panose="02040503050406030204" pitchFamily="18" charset="0"/>
                        <a:cs typeface="Arial" panose="020B0604020202020204" pitchFamily="34" charset="0"/>
                      </a:rPr>
                      <m:t>1.12+</m:t>
                    </m:r>
                    <m:sSup>
                      <m:sSupPr>
                        <m:ctrlPr>
                          <a:rPr lang="en-GB" sz="700" b="0" i="1" smtClean="0">
                            <a:solidFill>
                              <a:schemeClr val="tx1"/>
                            </a:solidFill>
                            <a:latin typeface="Cambria Math" panose="02040503050406030204" pitchFamily="18" charset="0"/>
                            <a:cs typeface="Arial" panose="020B0604020202020204" pitchFamily="34" charset="0"/>
                          </a:rPr>
                        </m:ctrlPr>
                      </m:sSupPr>
                      <m:e>
                        <m:d>
                          <m:dPr>
                            <m:ctrlPr>
                              <a:rPr lang="en-GB" sz="700" i="1">
                                <a:solidFill>
                                  <a:schemeClr val="tx1"/>
                                </a:solidFill>
                                <a:latin typeface="Cambria Math" panose="02040503050406030204" pitchFamily="18" charset="0"/>
                                <a:cs typeface="Arial" panose="020B0604020202020204" pitchFamily="34" charset="0"/>
                              </a:rPr>
                            </m:ctrlPr>
                          </m:dPr>
                          <m:e>
                            <m:sSub>
                              <m:sSubPr>
                                <m:ctrlPr>
                                  <a:rPr lang="en-GB" sz="700" i="1" smtClean="0">
                                    <a:solidFill>
                                      <a:schemeClr val="tx1"/>
                                    </a:solidFill>
                                    <a:latin typeface="Cambria Math" panose="02040503050406030204" pitchFamily="18" charset="0"/>
                                    <a:cs typeface="Arial" panose="020B0604020202020204" pitchFamily="34" charset="0"/>
                                  </a:rPr>
                                </m:ctrlPr>
                              </m:sSubPr>
                              <m:e>
                                <m:r>
                                  <a:rPr lang="en-GB" sz="700" b="0" i="1" smtClean="0">
                                    <a:solidFill>
                                      <a:schemeClr val="tx1"/>
                                    </a:solidFill>
                                    <a:latin typeface="Cambria Math" panose="02040503050406030204" pitchFamily="18" charset="0"/>
                                    <a:cs typeface="Arial" panose="020B0604020202020204" pitchFamily="34" charset="0"/>
                                  </a:rPr>
                                  <m:t>𝑎</m:t>
                                </m:r>
                              </m:e>
                              <m:sub>
                                <m:r>
                                  <a:rPr lang="en-GB" sz="700" b="0" i="1" smtClean="0">
                                    <a:solidFill>
                                      <a:schemeClr val="tx1"/>
                                    </a:solidFill>
                                    <a:latin typeface="Cambria Math" panose="02040503050406030204" pitchFamily="18" charset="0"/>
                                    <a:cs typeface="Arial" panose="020B0604020202020204" pitchFamily="34" charset="0"/>
                                  </a:rPr>
                                  <m:t>𝑎𝑣𝑔</m:t>
                                </m:r>
                              </m:sub>
                            </m:sSub>
                            <m:r>
                              <a:rPr lang="en-GB" sz="700" i="1">
                                <a:solidFill>
                                  <a:schemeClr val="tx1"/>
                                </a:solidFill>
                                <a:latin typeface="Cambria Math" panose="02040503050406030204" pitchFamily="18" charset="0"/>
                                <a:cs typeface="Arial" panose="020B0604020202020204" pitchFamily="34" charset="0"/>
                              </a:rPr>
                              <m:t>/</m:t>
                            </m:r>
                            <m:r>
                              <a:rPr lang="en-GB" sz="700" i="1">
                                <a:solidFill>
                                  <a:schemeClr val="tx1"/>
                                </a:solidFill>
                                <a:latin typeface="Cambria Math" panose="02040503050406030204" pitchFamily="18" charset="0"/>
                                <a:cs typeface="Arial" panose="020B0604020202020204" pitchFamily="34" charset="0"/>
                              </a:rPr>
                              <m:t>𝑊</m:t>
                            </m:r>
                          </m:e>
                        </m:d>
                      </m:e>
                      <m:sup>
                        <m:r>
                          <a:rPr lang="en-GB" sz="700" b="0" i="1" smtClean="0">
                            <a:solidFill>
                              <a:schemeClr val="tx1"/>
                            </a:solidFill>
                            <a:latin typeface="Cambria Math" panose="02040503050406030204" pitchFamily="18" charset="0"/>
                            <a:cs typeface="Arial" panose="020B0604020202020204" pitchFamily="34" charset="0"/>
                          </a:rPr>
                          <m:t>2</m:t>
                        </m:r>
                      </m:sup>
                    </m:sSup>
                  </m:oMath>
                </a14:m>
                <a:endParaRPr lang="en-GB" sz="700" dirty="0">
                  <a:solidFill>
                    <a:schemeClr val="tx1"/>
                  </a:solidFill>
                  <a:latin typeface="Arial" panose="020B0604020202020204" pitchFamily="34" charset="0"/>
                  <a:cs typeface="Arial" panose="020B0604020202020204" pitchFamily="34" charset="0"/>
                </a:endParaRPr>
              </a:p>
            </p:txBody>
          </p:sp>
        </mc:Choice>
        <mc:Fallback xmlns="">
          <p:sp>
            <p:nvSpPr>
              <p:cNvPr id="10" name="Speech Bubble: Rectangle 9">
                <a:extLst>
                  <a:ext uri="{FF2B5EF4-FFF2-40B4-BE49-F238E27FC236}">
                    <a16:creationId xmlns:a16="http://schemas.microsoft.com/office/drawing/2014/main" id="{2FFEBB2E-A7DF-07CD-B3FB-BCE82A86135E}"/>
                  </a:ext>
                </a:extLst>
              </p:cNvPr>
              <p:cNvSpPr>
                <a:spLocks noRot="1" noChangeAspect="1" noMove="1" noResize="1" noEditPoints="1" noAdjustHandles="1" noChangeArrowheads="1" noChangeShapeType="1" noTextEdit="1"/>
              </p:cNvSpPr>
              <p:nvPr/>
            </p:nvSpPr>
            <p:spPr>
              <a:xfrm>
                <a:off x="2907228" y="421060"/>
                <a:ext cx="1302821" cy="304800"/>
              </a:xfrm>
              <a:prstGeom prst="wedgeRectCallout">
                <a:avLst>
                  <a:gd name="adj1" fmla="val -132520"/>
                  <a:gd name="adj2" fmla="val 222204"/>
                </a:avLst>
              </a:prstGeom>
              <a:blipFill>
                <a:blip r:embed="rId4"/>
                <a:stretch>
                  <a:fillRect t="-730"/>
                </a:stretch>
              </a:blipFill>
              <a:ln w="635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A80F424F-E03C-6AC8-0E15-4DF373FB751F}"/>
                  </a:ext>
                </a:extLst>
              </p:cNvPr>
              <p:cNvSpPr/>
              <p:nvPr/>
            </p:nvSpPr>
            <p:spPr>
              <a:xfrm>
                <a:off x="3219450" y="863045"/>
                <a:ext cx="914400" cy="410129"/>
              </a:xfrm>
              <a:prstGeom prst="wedgeRectCallout">
                <a:avLst>
                  <a:gd name="adj1" fmla="val -159330"/>
                  <a:gd name="adj2" fmla="val 57559"/>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dirty="0">
                    <a:solidFill>
                      <a:schemeClr val="tx1"/>
                    </a:solidFill>
                    <a:latin typeface="Arial" panose="020B0604020202020204" pitchFamily="34" charset="0"/>
                    <a:cs typeface="Arial" panose="020B0604020202020204" pitchFamily="34" charset="0"/>
                  </a:rPr>
                  <a:t>Calculated for average crack length using </a:t>
                </a:r>
                <a14:m>
                  <m:oMath xmlns:m="http://schemas.openxmlformats.org/officeDocument/2006/math">
                    <m:r>
                      <a:rPr lang="en-GB" sz="7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𝛽</m:t>
                    </m:r>
                    <m:r>
                      <a:rPr lang="en-GB" sz="7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GB" sz="7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𝜎</m:t>
                    </m:r>
                    <m:rad>
                      <m:radPr>
                        <m:degHide m:val="on"/>
                        <m:ctrlPr>
                          <a:rPr lang="en-GB" sz="7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radPr>
                      <m:deg/>
                      <m:e>
                        <m:r>
                          <a:rPr lang="en-GB" sz="7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𝜋</m:t>
                        </m:r>
                        <m:sSub>
                          <m:sSubPr>
                            <m:ctrlP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𝑎</m:t>
                            </m:r>
                          </m:e>
                          <m:sub>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𝑎𝑣𝑔</m:t>
                            </m:r>
                          </m:sub>
                        </m:sSub>
                      </m:e>
                    </m:rad>
                  </m:oMath>
                </a14:m>
                <a:endParaRPr lang="en-GB" sz="700" dirty="0">
                  <a:solidFill>
                    <a:schemeClr val="tx1"/>
                  </a:solidFill>
                  <a:latin typeface="Arial" panose="020B0604020202020204" pitchFamily="34" charset="0"/>
                  <a:cs typeface="Arial" panose="020B0604020202020204" pitchFamily="34" charset="0"/>
                </a:endParaRPr>
              </a:p>
            </p:txBody>
          </p:sp>
        </mc:Choice>
        <mc:Fallback xmlns="">
          <p:sp>
            <p:nvSpPr>
              <p:cNvPr id="11" name="Speech Bubble: Rectangle 10">
                <a:extLst>
                  <a:ext uri="{FF2B5EF4-FFF2-40B4-BE49-F238E27FC236}">
                    <a16:creationId xmlns:a16="http://schemas.microsoft.com/office/drawing/2014/main" id="{A80F424F-E03C-6AC8-0E15-4DF373FB751F}"/>
                  </a:ext>
                </a:extLst>
              </p:cNvPr>
              <p:cNvSpPr>
                <a:spLocks noRot="1" noChangeAspect="1" noMove="1" noResize="1" noEditPoints="1" noAdjustHandles="1" noChangeArrowheads="1" noChangeShapeType="1" noTextEdit="1"/>
              </p:cNvSpPr>
              <p:nvPr/>
            </p:nvSpPr>
            <p:spPr>
              <a:xfrm>
                <a:off x="3219450" y="863045"/>
                <a:ext cx="914400" cy="410129"/>
              </a:xfrm>
              <a:prstGeom prst="wedgeRectCallout">
                <a:avLst>
                  <a:gd name="adj1" fmla="val -159330"/>
                  <a:gd name="adj2" fmla="val 57559"/>
                </a:avLst>
              </a:prstGeom>
              <a:blipFill>
                <a:blip r:embed="rId5"/>
                <a:stretch>
                  <a:fillRect t="-1370" r="-1911"/>
                </a:stretch>
              </a:blipFill>
              <a:ln w="635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F387A77C-0111-58A8-0AFB-504876DAE083}"/>
                  </a:ext>
                </a:extLst>
              </p:cNvPr>
              <p:cNvSpPr/>
              <p:nvPr/>
            </p:nvSpPr>
            <p:spPr>
              <a:xfrm>
                <a:off x="3219450" y="1330749"/>
                <a:ext cx="914400" cy="410129"/>
              </a:xfrm>
              <a:prstGeom prst="wedgeRectCallout">
                <a:avLst>
                  <a:gd name="adj1" fmla="val -113756"/>
                  <a:gd name="adj2" fmla="val 54635"/>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dirty="0">
                    <a:solidFill>
                      <a:schemeClr val="tx1"/>
                    </a:solidFill>
                    <a:latin typeface="Arial" panose="020B0604020202020204" pitchFamily="34" charset="0"/>
                    <a:cs typeface="Arial" panose="020B0604020202020204" pitchFamily="34" charset="0"/>
                  </a:rPr>
                  <a:t>Calculated using </a:t>
                </a:r>
                <a14:m>
                  <m:oMath xmlns:m="http://schemas.openxmlformats.org/officeDocument/2006/math">
                    <m:r>
                      <m:rPr>
                        <m:sty m:val="p"/>
                      </m:rPr>
                      <a:rPr lang="en-GB" sz="700" b="0" i="0" smtClean="0">
                        <a:solidFill>
                          <a:schemeClr val="tx1"/>
                        </a:solidFill>
                        <a:latin typeface="Cambria Math" panose="02040503050406030204" pitchFamily="18" charset="0"/>
                        <a:cs typeface="Arial" panose="020B0604020202020204" pitchFamily="34" charset="0"/>
                      </a:rPr>
                      <m:t>da</m:t>
                    </m:r>
                    <m:r>
                      <a:rPr lang="en-GB" sz="700" b="0" i="0" smtClean="0">
                        <a:solidFill>
                          <a:schemeClr val="tx1"/>
                        </a:solidFill>
                        <a:latin typeface="Cambria Math" panose="02040503050406030204" pitchFamily="18" charset="0"/>
                        <a:cs typeface="Arial" panose="020B0604020202020204" pitchFamily="34" charset="0"/>
                      </a:rPr>
                      <m:t>/</m:t>
                    </m:r>
                    <m:r>
                      <m:rPr>
                        <m:sty m:val="p"/>
                      </m:rPr>
                      <a:rPr lang="en-GB" sz="700" b="0" i="0" smtClean="0">
                        <a:solidFill>
                          <a:schemeClr val="tx1"/>
                        </a:solidFill>
                        <a:latin typeface="Cambria Math" panose="02040503050406030204" pitchFamily="18" charset="0"/>
                        <a:cs typeface="Arial" panose="020B0604020202020204" pitchFamily="34" charset="0"/>
                      </a:rPr>
                      <m:t>dN</m:t>
                    </m:r>
                    <m:r>
                      <a:rPr lang="en-GB" sz="700" b="0" i="0" smtClean="0">
                        <a:solidFill>
                          <a:schemeClr val="tx1"/>
                        </a:solidFill>
                        <a:latin typeface="Cambria Math" panose="02040503050406030204" pitchFamily="18" charset="0"/>
                        <a:cs typeface="Arial" panose="020B0604020202020204" pitchFamily="34" charset="0"/>
                      </a:rPr>
                      <m:t>=</m:t>
                    </m:r>
                    <m:r>
                      <a:rPr lang="en-GB" sz="700" b="0" i="1" smtClean="0">
                        <a:solidFill>
                          <a:schemeClr val="tx1"/>
                        </a:solidFill>
                        <a:latin typeface="Cambria Math" panose="02040503050406030204" pitchFamily="18" charset="0"/>
                        <a:cs typeface="Arial" panose="020B0604020202020204" pitchFamily="34" charset="0"/>
                      </a:rPr>
                      <m:t>6.17</m:t>
                    </m:r>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10</m:t>
                        </m:r>
                      </m:e>
                      <m:sup>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−10</m:t>
                        </m:r>
                      </m:sup>
                    </m:sSup>
                    <m:sSup>
                      <m:sSupPr>
                        <m:ctrlP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𝐾</m:t>
                        </m:r>
                      </m:e>
                      <m:sup>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endParaRPr lang="en-GB" sz="700" dirty="0">
                  <a:solidFill>
                    <a:schemeClr val="tx1"/>
                  </a:solidFill>
                  <a:latin typeface="Arial" panose="020B0604020202020204" pitchFamily="34" charset="0"/>
                  <a:cs typeface="Arial" panose="020B0604020202020204" pitchFamily="34" charset="0"/>
                </a:endParaRPr>
              </a:p>
            </p:txBody>
          </p:sp>
        </mc:Choice>
        <mc:Fallback xmlns="">
          <p:sp>
            <p:nvSpPr>
              <p:cNvPr id="12" name="Speech Bubble: Rectangle 11">
                <a:extLst>
                  <a:ext uri="{FF2B5EF4-FFF2-40B4-BE49-F238E27FC236}">
                    <a16:creationId xmlns:a16="http://schemas.microsoft.com/office/drawing/2014/main" id="{F387A77C-0111-58A8-0AFB-504876DAE083}"/>
                  </a:ext>
                </a:extLst>
              </p:cNvPr>
              <p:cNvSpPr>
                <a:spLocks noRot="1" noChangeAspect="1" noMove="1" noResize="1" noEditPoints="1" noAdjustHandles="1" noChangeArrowheads="1" noChangeShapeType="1" noTextEdit="1"/>
              </p:cNvSpPr>
              <p:nvPr/>
            </p:nvSpPr>
            <p:spPr>
              <a:xfrm>
                <a:off x="3219450" y="1330749"/>
                <a:ext cx="914400" cy="410129"/>
              </a:xfrm>
              <a:prstGeom prst="wedgeRectCallout">
                <a:avLst>
                  <a:gd name="adj1" fmla="val -113756"/>
                  <a:gd name="adj2" fmla="val 54635"/>
                </a:avLst>
              </a:prstGeom>
              <a:blipFill>
                <a:blip r:embed="rId6"/>
                <a:stretch>
                  <a:fillRect/>
                </a:stretch>
              </a:blipFill>
              <a:ln w="635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BD759909-967F-DACB-1496-3F27826EECC1}"/>
                  </a:ext>
                </a:extLst>
              </p:cNvPr>
              <p:cNvSpPr/>
              <p:nvPr/>
            </p:nvSpPr>
            <p:spPr>
              <a:xfrm>
                <a:off x="3219450" y="2194299"/>
                <a:ext cx="914400" cy="519486"/>
              </a:xfrm>
              <a:prstGeom prst="wedgeRectCallout">
                <a:avLst>
                  <a:gd name="adj1" fmla="val -74740"/>
                  <a:gd name="adj2" fmla="val 16921"/>
                </a:avLst>
              </a:prstGeom>
              <a:solidFill>
                <a:srgbClr val="FF0000">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700" dirty="0">
                    <a:solidFill>
                      <a:schemeClr val="tx1"/>
                    </a:solidFill>
                    <a:latin typeface="Arial" panose="020B0604020202020204" pitchFamily="34" charset="0"/>
                    <a:cs typeface="Arial" panose="020B0604020202020204" pitchFamily="34" charset="0"/>
                  </a:rPr>
                  <a:t>Calculated by </a:t>
                </a:r>
                <a14:m>
                  <m:oMath xmlns:m="http://schemas.openxmlformats.org/officeDocument/2006/math">
                    <m:sSup>
                      <m:sSupPr>
                        <m:ctrlPr>
                          <a:rPr lang="en-GB" sz="700" i="1" smtClean="0">
                            <a:solidFill>
                              <a:schemeClr val="tx1"/>
                            </a:solidFill>
                            <a:latin typeface="Cambria Math" panose="02040503050406030204" pitchFamily="18" charset="0"/>
                            <a:cs typeface="Arial" panose="020B0604020202020204" pitchFamily="34" charset="0"/>
                          </a:rPr>
                        </m:ctrlPr>
                      </m:sSupPr>
                      <m:e>
                        <m:d>
                          <m:dPr>
                            <m:ctrlPr>
                              <a:rPr lang="en-GB" sz="700" i="1" smtClean="0">
                                <a:solidFill>
                                  <a:schemeClr val="tx1"/>
                                </a:solidFill>
                                <a:latin typeface="Cambria Math" panose="02040503050406030204" pitchFamily="18" charset="0"/>
                                <a:cs typeface="Arial" panose="020B0604020202020204" pitchFamily="34" charset="0"/>
                              </a:rPr>
                            </m:ctrlPr>
                          </m:dPr>
                          <m:e>
                            <m:r>
                              <a:rPr lang="en-GB" sz="700" b="0" i="1" smtClean="0">
                                <a:solidFill>
                                  <a:schemeClr val="tx1"/>
                                </a:solidFill>
                                <a:latin typeface="Cambria Math" panose="02040503050406030204" pitchFamily="18" charset="0"/>
                                <a:cs typeface="Arial" panose="020B0604020202020204" pitchFamily="34" charset="0"/>
                              </a:rPr>
                              <m:t>𝑑𝑎</m:t>
                            </m:r>
                            <m:r>
                              <a:rPr lang="en-GB" sz="700" b="0" i="1" smtClean="0">
                                <a:solidFill>
                                  <a:schemeClr val="tx1"/>
                                </a:solidFill>
                                <a:latin typeface="Cambria Math" panose="02040503050406030204" pitchFamily="18" charset="0"/>
                                <a:cs typeface="Arial" panose="020B0604020202020204" pitchFamily="34" charset="0"/>
                              </a:rPr>
                              <m:t>/</m:t>
                            </m:r>
                            <m:r>
                              <a:rPr lang="en-GB" sz="700" b="0" i="1" smtClean="0">
                                <a:solidFill>
                                  <a:schemeClr val="tx1"/>
                                </a:solidFill>
                                <a:latin typeface="Cambria Math" panose="02040503050406030204" pitchFamily="18" charset="0"/>
                                <a:cs typeface="Arial" panose="020B0604020202020204" pitchFamily="34" charset="0"/>
                              </a:rPr>
                              <m:t>𝑑𝑁</m:t>
                            </m:r>
                          </m:e>
                        </m:d>
                      </m:e>
                      <m:sup>
                        <m:r>
                          <a:rPr lang="en-GB" sz="700" b="0" i="1" smtClean="0">
                            <a:solidFill>
                              <a:schemeClr val="tx1"/>
                            </a:solidFill>
                            <a:latin typeface="Cambria Math" panose="02040503050406030204" pitchFamily="18" charset="0"/>
                            <a:cs typeface="Arial" panose="020B0604020202020204" pitchFamily="34" charset="0"/>
                          </a:rPr>
                          <m:t>−1</m:t>
                        </m:r>
                      </m:sup>
                    </m:sSup>
                    <m:r>
                      <a:rPr lang="en-GB" sz="7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𝑑𝑎</m:t>
                    </m:r>
                  </m:oMath>
                </a14:m>
                <a:endParaRPr lang="en-GB" sz="700" dirty="0">
                  <a:solidFill>
                    <a:schemeClr val="tx1"/>
                  </a:solidFill>
                  <a:latin typeface="Arial" panose="020B0604020202020204" pitchFamily="34" charset="0"/>
                  <a:cs typeface="Arial" panose="020B0604020202020204" pitchFamily="34" charset="0"/>
                </a:endParaRPr>
              </a:p>
              <a:p>
                <a:r>
                  <a:rPr lang="en-GB" sz="700" dirty="0">
                    <a:solidFill>
                      <a:schemeClr val="tx1"/>
                    </a:solidFill>
                    <a:latin typeface="Arial" panose="020B0604020202020204" pitchFamily="34" charset="0"/>
                    <a:cs typeface="Arial" panose="020B0604020202020204" pitchFamily="34" charset="0"/>
                  </a:rPr>
                  <a:t>For example, </a:t>
                </a:r>
                <a14:m>
                  <m:oMath xmlns:m="http://schemas.openxmlformats.org/officeDocument/2006/math">
                    <m:r>
                      <a:rPr lang="en-GB" sz="700" b="0" i="1" smtClean="0">
                        <a:solidFill>
                          <a:schemeClr val="tx1"/>
                        </a:solidFill>
                        <a:latin typeface="Cambria Math" panose="02040503050406030204" pitchFamily="18" charset="0"/>
                        <a:cs typeface="Arial" panose="020B0604020202020204" pitchFamily="34" charset="0"/>
                      </a:rPr>
                      <m:t>0.3</m:t>
                    </m:r>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f>
                      <m:fPr>
                        <m:ctrlP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num>
                      <m:den>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0.0001526</m:t>
                        </m:r>
                      </m:den>
                    </m:f>
                    <m:r>
                      <a:rPr lang="en-GB" sz="7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=1966</m:t>
                    </m:r>
                  </m:oMath>
                </a14:m>
                <a:endParaRPr lang="en-GB" sz="700" dirty="0">
                  <a:solidFill>
                    <a:schemeClr val="tx1"/>
                  </a:solidFill>
                  <a:latin typeface="Arial" panose="020B0604020202020204" pitchFamily="34" charset="0"/>
                  <a:cs typeface="Arial" panose="020B0604020202020204" pitchFamily="34" charset="0"/>
                </a:endParaRPr>
              </a:p>
            </p:txBody>
          </p:sp>
        </mc:Choice>
        <mc:Fallback xmlns="">
          <p:sp>
            <p:nvSpPr>
              <p:cNvPr id="13" name="Speech Bubble: Rectangle 12">
                <a:extLst>
                  <a:ext uri="{FF2B5EF4-FFF2-40B4-BE49-F238E27FC236}">
                    <a16:creationId xmlns:a16="http://schemas.microsoft.com/office/drawing/2014/main" id="{BD759909-967F-DACB-1496-3F27826EECC1}"/>
                  </a:ext>
                </a:extLst>
              </p:cNvPr>
              <p:cNvSpPr>
                <a:spLocks noRot="1" noChangeAspect="1" noMove="1" noResize="1" noEditPoints="1" noAdjustHandles="1" noChangeArrowheads="1" noChangeShapeType="1" noTextEdit="1"/>
              </p:cNvSpPr>
              <p:nvPr/>
            </p:nvSpPr>
            <p:spPr>
              <a:xfrm>
                <a:off x="3219450" y="2194299"/>
                <a:ext cx="914400" cy="519486"/>
              </a:xfrm>
              <a:prstGeom prst="wedgeRectCallout">
                <a:avLst>
                  <a:gd name="adj1" fmla="val -74740"/>
                  <a:gd name="adj2" fmla="val 16921"/>
                </a:avLst>
              </a:prstGeom>
              <a:blipFill>
                <a:blip r:embed="rId7"/>
                <a:stretch>
                  <a:fillRect t="-2353" b="-1176"/>
                </a:stretch>
              </a:blipFill>
              <a:ln w="6350">
                <a:noFill/>
              </a:ln>
            </p:spPr>
            <p:txBody>
              <a:bodyPr/>
              <a:lstStyle/>
              <a:p>
                <a:r>
                  <a:rPr lang="en-GB">
                    <a:noFill/>
                  </a:rPr>
                  <a:t> </a:t>
                </a:r>
              </a:p>
            </p:txBody>
          </p:sp>
        </mc:Fallback>
      </mc:AlternateContent>
    </p:spTree>
    <p:extLst>
      <p:ext uri="{BB962C8B-B14F-4D97-AF65-F5344CB8AC3E}">
        <p14:creationId xmlns:p14="http://schemas.microsoft.com/office/powerpoint/2010/main" val="299811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6A98-6E09-9349-05E0-2D994930BA18}"/>
              </a:ext>
            </a:extLst>
          </p:cNvPr>
          <p:cNvSpPr>
            <a:spLocks noGrp="1"/>
          </p:cNvSpPr>
          <p:nvPr>
            <p:ph type="title"/>
          </p:nvPr>
        </p:nvSpPr>
        <p:spPr/>
        <p:txBody>
          <a:bodyPr/>
          <a:lstStyle/>
          <a:p>
            <a:r>
              <a:rPr lang="en-GB" dirty="0"/>
              <a:t>Circular hole (in infinite plate)</a:t>
            </a:r>
          </a:p>
        </p:txBody>
      </p:sp>
      <p:sp>
        <p:nvSpPr>
          <p:cNvPr id="4" name="Slide Number Placeholder 3">
            <a:extLst>
              <a:ext uri="{FF2B5EF4-FFF2-40B4-BE49-F238E27FC236}">
                <a16:creationId xmlns:a16="http://schemas.microsoft.com/office/drawing/2014/main" id="{D179B443-31EC-C098-4236-3D30F0C688EE}"/>
              </a:ext>
            </a:extLst>
          </p:cNvPr>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5" name="Picture 4">
            <a:extLst>
              <a:ext uri="{FF2B5EF4-FFF2-40B4-BE49-F238E27FC236}">
                <a16:creationId xmlns:a16="http://schemas.microsoft.com/office/drawing/2014/main" id="{B38C3169-FA41-4028-A9E8-56A2B5400F96}"/>
              </a:ext>
            </a:extLst>
          </p:cNvPr>
          <p:cNvPicPr>
            <a:picLocks noChangeAspect="1"/>
          </p:cNvPicPr>
          <p:nvPr/>
        </p:nvPicPr>
        <p:blipFill>
          <a:blip r:embed="rId2"/>
          <a:stretch>
            <a:fillRect/>
          </a:stretch>
        </p:blipFill>
        <p:spPr>
          <a:xfrm>
            <a:off x="395515" y="1013845"/>
            <a:ext cx="1332453" cy="1981199"/>
          </a:xfrm>
          <a:prstGeom prst="rect">
            <a:avLst/>
          </a:prstGeom>
        </p:spPr>
      </p:pic>
      <p:pic>
        <p:nvPicPr>
          <p:cNvPr id="6" name="Picture 5">
            <a:extLst>
              <a:ext uri="{FF2B5EF4-FFF2-40B4-BE49-F238E27FC236}">
                <a16:creationId xmlns:a16="http://schemas.microsoft.com/office/drawing/2014/main" id="{280478C8-28B4-E5B0-9F47-94637CB8EC5F}"/>
              </a:ext>
            </a:extLst>
          </p:cNvPr>
          <p:cNvPicPr>
            <a:picLocks noChangeAspect="1"/>
          </p:cNvPicPr>
          <p:nvPr/>
        </p:nvPicPr>
        <p:blipFill>
          <a:blip r:embed="rId3"/>
          <a:stretch>
            <a:fillRect/>
          </a:stretch>
        </p:blipFill>
        <p:spPr>
          <a:xfrm>
            <a:off x="1838626" y="1013845"/>
            <a:ext cx="2336966" cy="1981199"/>
          </a:xfrm>
          <a:prstGeom prst="rect">
            <a:avLst/>
          </a:prstGeom>
        </p:spPr>
      </p:pic>
      <p:graphicFrame>
        <p:nvGraphicFramePr>
          <p:cNvPr id="7" name="Object 6">
            <a:extLst>
              <a:ext uri="{FF2B5EF4-FFF2-40B4-BE49-F238E27FC236}">
                <a16:creationId xmlns:a16="http://schemas.microsoft.com/office/drawing/2014/main" id="{802CE22B-48C2-3811-CAFC-CF0A760E9D10}"/>
              </a:ext>
            </a:extLst>
          </p:cNvPr>
          <p:cNvGraphicFramePr>
            <a:graphicFrameLocks noChangeAspect="1"/>
          </p:cNvGraphicFramePr>
          <p:nvPr>
            <p:extLst>
              <p:ext uri="{D42A27DB-BD31-4B8C-83A1-F6EECF244321}">
                <p14:modId xmlns:p14="http://schemas.microsoft.com/office/powerpoint/2010/main" val="903686377"/>
              </p:ext>
            </p:extLst>
          </p:nvPr>
        </p:nvGraphicFramePr>
        <p:xfrm>
          <a:off x="628650" y="2292573"/>
          <a:ext cx="279400" cy="152400"/>
        </p:xfrm>
        <a:graphic>
          <a:graphicData uri="http://schemas.openxmlformats.org/presentationml/2006/ole">
            <mc:AlternateContent xmlns:mc="http://schemas.openxmlformats.org/markup-compatibility/2006">
              <mc:Choice xmlns:v="urn:schemas-microsoft-com:vml" Requires="v">
                <p:oleObj name="Equation" r:id="rId4" imgW="419040" imgH="228600" progId="Equation.DSMT4">
                  <p:embed/>
                </p:oleObj>
              </mc:Choice>
              <mc:Fallback>
                <p:oleObj name="Equation" r:id="rId4" imgW="419040" imgH="228600" progId="Equation.DSMT4">
                  <p:embed/>
                  <p:pic>
                    <p:nvPicPr>
                      <p:cNvPr id="0" name=""/>
                      <p:cNvPicPr/>
                      <p:nvPr/>
                    </p:nvPicPr>
                    <p:blipFill>
                      <a:blip r:embed="rId5"/>
                      <a:stretch>
                        <a:fillRect/>
                      </a:stretch>
                    </p:blipFill>
                    <p:spPr>
                      <a:xfrm>
                        <a:off x="628650" y="2292573"/>
                        <a:ext cx="279400" cy="152400"/>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2DFCC360-1274-8083-C84E-48D091BC12CE}"/>
              </a:ext>
            </a:extLst>
          </p:cNvPr>
          <p:cNvGraphicFramePr>
            <a:graphicFrameLocks noChangeAspect="1"/>
          </p:cNvGraphicFramePr>
          <p:nvPr>
            <p:extLst>
              <p:ext uri="{D42A27DB-BD31-4B8C-83A1-F6EECF244321}">
                <p14:modId xmlns:p14="http://schemas.microsoft.com/office/powerpoint/2010/main" val="4128951916"/>
              </p:ext>
            </p:extLst>
          </p:nvPr>
        </p:nvGraphicFramePr>
        <p:xfrm>
          <a:off x="2478617" y="2293694"/>
          <a:ext cx="283633" cy="150159"/>
        </p:xfrm>
        <a:graphic>
          <a:graphicData uri="http://schemas.openxmlformats.org/presentationml/2006/ole">
            <mc:AlternateContent xmlns:mc="http://schemas.openxmlformats.org/markup-compatibility/2006">
              <mc:Choice xmlns:v="urn:schemas-microsoft-com:vml" Requires="v">
                <p:oleObj name="Equation" r:id="rId6" imgW="431640" imgH="228600" progId="Equation.DSMT4">
                  <p:embed/>
                </p:oleObj>
              </mc:Choice>
              <mc:Fallback>
                <p:oleObj name="Equation" r:id="rId6" imgW="431640" imgH="228600" progId="Equation.DSMT4">
                  <p:embed/>
                  <p:pic>
                    <p:nvPicPr>
                      <p:cNvPr id="0" name=""/>
                      <p:cNvPicPr/>
                      <p:nvPr/>
                    </p:nvPicPr>
                    <p:blipFill>
                      <a:blip r:embed="rId7"/>
                      <a:stretch>
                        <a:fillRect/>
                      </a:stretch>
                    </p:blipFill>
                    <p:spPr>
                      <a:xfrm>
                        <a:off x="2478617" y="2293694"/>
                        <a:ext cx="283633" cy="150159"/>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0932638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AEEE-6CC6-A008-5C55-11EBAD942230}"/>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B178E512-B966-BF9B-8B34-B383BE895EE9}"/>
              </a:ext>
            </a:extLst>
          </p:cNvPr>
          <p:cNvSpPr>
            <a:spLocks noGrp="1"/>
          </p:cNvSpPr>
          <p:nvPr>
            <p:ph idx="1"/>
          </p:nvPr>
        </p:nvSpPr>
        <p:spPr>
          <a:xfrm>
            <a:off x="323850" y="968375"/>
            <a:ext cx="2362200" cy="2026669"/>
          </a:xfrm>
        </p:spPr>
        <p:txBody>
          <a:bodyPr/>
          <a:lstStyle/>
          <a:p>
            <a:r>
              <a:rPr lang="en-GB" dirty="0"/>
              <a:t>We could use the direct integration method which gives a more precise result.</a:t>
            </a:r>
          </a:p>
          <a:p>
            <a:r>
              <a:rPr lang="en-GB" dirty="0"/>
              <a:t>In the tubular format if we increased the crack intervals from </a:t>
            </a:r>
            <a:r>
              <a:rPr lang="en-GB" i="1" dirty="0">
                <a:latin typeface="Times New Roman" panose="02020603050405020304" pitchFamily="18" charset="0"/>
                <a:cs typeface="Times New Roman" panose="02020603050405020304" pitchFamily="18" charset="0"/>
              </a:rPr>
              <a:t>0.3 in. </a:t>
            </a:r>
            <a:r>
              <a:rPr lang="en-GB" dirty="0"/>
              <a:t>to let’s say </a:t>
            </a:r>
            <a:r>
              <a:rPr lang="en-GB" i="1" dirty="0">
                <a:latin typeface="Times New Roman" panose="02020603050405020304" pitchFamily="18" charset="0"/>
                <a:cs typeface="Times New Roman" panose="02020603050405020304" pitchFamily="18" charset="0"/>
              </a:rPr>
              <a:t>0.1 in. </a:t>
            </a:r>
            <a:r>
              <a:rPr lang="en-GB" dirty="0"/>
              <a:t>we would have got closer answer to the opposite figure of direct integration.</a:t>
            </a:r>
          </a:p>
        </p:txBody>
      </p:sp>
      <p:sp>
        <p:nvSpPr>
          <p:cNvPr id="4" name="Slide Number Placeholder 3">
            <a:extLst>
              <a:ext uri="{FF2B5EF4-FFF2-40B4-BE49-F238E27FC236}">
                <a16:creationId xmlns:a16="http://schemas.microsoft.com/office/drawing/2014/main" id="{17540B3A-57A3-596E-E582-30D2BF115AB3}"/>
              </a:ext>
            </a:extLst>
          </p:cNvPr>
          <p:cNvSpPr>
            <a:spLocks noGrp="1"/>
          </p:cNvSpPr>
          <p:nvPr>
            <p:ph type="sldNum" sz="quarter" idx="12"/>
          </p:nvPr>
        </p:nvSpPr>
        <p:spPr/>
        <p:txBody>
          <a:bodyPr/>
          <a:lstStyle/>
          <a:p>
            <a:fld id="{6D22F896-40B5-4ADD-8801-0D06FADFA095}" type="slidenum">
              <a:rPr lang="en-US" smtClean="0"/>
              <a:pPr/>
              <a:t>80</a:t>
            </a:fld>
            <a:endParaRPr lang="en-US" dirty="0"/>
          </a:p>
        </p:txBody>
      </p:sp>
      <p:pic>
        <p:nvPicPr>
          <p:cNvPr id="5" name="Picture 4">
            <a:extLst>
              <a:ext uri="{FF2B5EF4-FFF2-40B4-BE49-F238E27FC236}">
                <a16:creationId xmlns:a16="http://schemas.microsoft.com/office/drawing/2014/main" id="{0FC0F111-F9AE-831C-11DC-B08879F6499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689809" y="968375"/>
            <a:ext cx="1357322" cy="2090753"/>
          </a:xfrm>
          <a:prstGeom prst="rect">
            <a:avLst/>
          </a:prstGeom>
        </p:spPr>
      </p:pic>
    </p:spTree>
    <p:extLst>
      <p:ext uri="{BB962C8B-B14F-4D97-AF65-F5344CB8AC3E}">
        <p14:creationId xmlns:p14="http://schemas.microsoft.com/office/powerpoint/2010/main" val="15024522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EC87-981A-7995-CD72-629EC46DDFC0}"/>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11D33432-1E94-ACB4-71AD-35320A2C2E8A}"/>
              </a:ext>
            </a:extLst>
          </p:cNvPr>
          <p:cNvSpPr>
            <a:spLocks noGrp="1"/>
          </p:cNvSpPr>
          <p:nvPr>
            <p:ph idx="1"/>
          </p:nvPr>
        </p:nvSpPr>
        <p:spPr>
          <a:xfrm>
            <a:off x="323850" y="968375"/>
            <a:ext cx="2362200" cy="2026669"/>
          </a:xfrm>
        </p:spPr>
        <p:txBody>
          <a:bodyPr/>
          <a:lstStyle/>
          <a:p>
            <a:r>
              <a:rPr lang="en-GB" dirty="0"/>
              <a:t>The </a:t>
            </a:r>
            <a:r>
              <a:rPr lang="en-GB" dirty="0" err="1"/>
              <a:t>MathCAD</a:t>
            </a:r>
            <a:r>
              <a:rPr lang="en-GB" dirty="0"/>
              <a:t> code will give you the same answer.</a:t>
            </a:r>
          </a:p>
        </p:txBody>
      </p:sp>
      <p:sp>
        <p:nvSpPr>
          <p:cNvPr id="4" name="Slide Number Placeholder 3">
            <a:extLst>
              <a:ext uri="{FF2B5EF4-FFF2-40B4-BE49-F238E27FC236}">
                <a16:creationId xmlns:a16="http://schemas.microsoft.com/office/drawing/2014/main" id="{AA9A7796-097A-458F-F6AA-3C8A72E5D82A}"/>
              </a:ext>
            </a:extLst>
          </p:cNvPr>
          <p:cNvSpPr>
            <a:spLocks noGrp="1"/>
          </p:cNvSpPr>
          <p:nvPr>
            <p:ph type="sldNum" sz="quarter" idx="12"/>
          </p:nvPr>
        </p:nvSpPr>
        <p:spPr/>
        <p:txBody>
          <a:bodyPr/>
          <a:lstStyle/>
          <a:p>
            <a:fld id="{6D22F896-40B5-4ADD-8801-0D06FADFA095}" type="slidenum">
              <a:rPr lang="en-US" smtClean="0"/>
              <a:pPr/>
              <a:t>81</a:t>
            </a:fld>
            <a:endParaRPr lang="en-US" dirty="0"/>
          </a:p>
        </p:txBody>
      </p:sp>
      <p:pic>
        <p:nvPicPr>
          <p:cNvPr id="5" name="Picture 4">
            <a:extLst>
              <a:ext uri="{FF2B5EF4-FFF2-40B4-BE49-F238E27FC236}">
                <a16:creationId xmlns:a16="http://schemas.microsoft.com/office/drawing/2014/main" id="{9377AEA7-2CD7-BC43-5560-2B9CA38C87D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762250" y="899425"/>
            <a:ext cx="1392218" cy="2164567"/>
          </a:xfrm>
          <a:prstGeom prst="rect">
            <a:avLst/>
          </a:prstGeom>
        </p:spPr>
      </p:pic>
    </p:spTree>
    <p:extLst>
      <p:ext uri="{BB962C8B-B14F-4D97-AF65-F5344CB8AC3E}">
        <p14:creationId xmlns:p14="http://schemas.microsoft.com/office/powerpoint/2010/main" val="291961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A9E3-3AEB-A66B-4AE2-BE509B64DDC9}"/>
              </a:ext>
            </a:extLst>
          </p:cNvPr>
          <p:cNvSpPr>
            <a:spLocks noGrp="1"/>
          </p:cNvSpPr>
          <p:nvPr>
            <p:ph type="title"/>
          </p:nvPr>
        </p:nvSpPr>
        <p:spPr/>
        <p:txBody>
          <a:bodyPr/>
          <a:lstStyle/>
          <a:p>
            <a:r>
              <a:rPr lang="en-GB" dirty="0"/>
              <a:t>Griffith’s fracture theory (year 1921)</a:t>
            </a:r>
          </a:p>
        </p:txBody>
      </p:sp>
      <p:sp>
        <p:nvSpPr>
          <p:cNvPr id="3" name="Content Placeholder 2">
            <a:extLst>
              <a:ext uri="{FF2B5EF4-FFF2-40B4-BE49-F238E27FC236}">
                <a16:creationId xmlns:a16="http://schemas.microsoft.com/office/drawing/2014/main" id="{7C2CCD20-FFC8-47F5-D391-48D921C2056B}"/>
              </a:ext>
            </a:extLst>
          </p:cNvPr>
          <p:cNvSpPr>
            <a:spLocks noGrp="1"/>
          </p:cNvSpPr>
          <p:nvPr>
            <p:ph idx="1"/>
          </p:nvPr>
        </p:nvSpPr>
        <p:spPr>
          <a:xfrm>
            <a:off x="323850" y="968375"/>
            <a:ext cx="2438400" cy="2026669"/>
          </a:xfrm>
        </p:spPr>
        <p:txBody>
          <a:bodyPr/>
          <a:lstStyle/>
          <a:p>
            <a:r>
              <a:rPr lang="en-GB" dirty="0"/>
              <a:t>Centre through thickness crack of length </a:t>
            </a:r>
            <a:r>
              <a:rPr lang="en-GB" i="1" dirty="0"/>
              <a:t>2c</a:t>
            </a:r>
            <a:r>
              <a:rPr lang="en-GB" dirty="0"/>
              <a:t> in a 2D plate under plane-stress loading condition and remote uniform tensile stress </a:t>
            </a:r>
            <a:r>
              <a:rPr lang="el-GR" i="1" dirty="0"/>
              <a:t>σ</a:t>
            </a:r>
            <a:r>
              <a:rPr lang="en-GB" dirty="0"/>
              <a:t>.</a:t>
            </a:r>
          </a:p>
          <a:p>
            <a:r>
              <a:rPr lang="en-GB" dirty="0"/>
              <a:t>Fracture occurs when;</a:t>
            </a:r>
          </a:p>
          <a:p>
            <a:pPr marL="0" indent="0">
              <a:buNone/>
            </a:pPr>
            <a:r>
              <a:rPr lang="en-GB" sz="1000" dirty="0"/>
              <a:t>The decrease of the potential energy due to an increment of crack area = Surface energy of newly created crack surfaces</a:t>
            </a:r>
          </a:p>
        </p:txBody>
      </p:sp>
      <p:sp>
        <p:nvSpPr>
          <p:cNvPr id="4" name="Slide Number Placeholder 3">
            <a:extLst>
              <a:ext uri="{FF2B5EF4-FFF2-40B4-BE49-F238E27FC236}">
                <a16:creationId xmlns:a16="http://schemas.microsoft.com/office/drawing/2014/main" id="{D9EBAB18-F3FE-5EEF-60E1-A8CA57462CA6}"/>
              </a:ext>
            </a:extLst>
          </p:cNvPr>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5" name="Picture 4">
            <a:extLst>
              <a:ext uri="{FF2B5EF4-FFF2-40B4-BE49-F238E27FC236}">
                <a16:creationId xmlns:a16="http://schemas.microsoft.com/office/drawing/2014/main" id="{53079FC7-6634-DE60-B313-EEBD24CEE716}"/>
              </a:ext>
            </a:extLst>
          </p:cNvPr>
          <p:cNvPicPr>
            <a:picLocks noChangeAspect="1"/>
          </p:cNvPicPr>
          <p:nvPr/>
        </p:nvPicPr>
        <p:blipFill>
          <a:blip r:embed="rId2"/>
          <a:stretch>
            <a:fillRect/>
          </a:stretch>
        </p:blipFill>
        <p:spPr>
          <a:xfrm>
            <a:off x="2801630" y="968374"/>
            <a:ext cx="1408420" cy="2026670"/>
          </a:xfrm>
          <a:prstGeom prst="rect">
            <a:avLst/>
          </a:prstGeom>
        </p:spPr>
      </p:pic>
    </p:spTree>
    <p:extLst>
      <p:ext uri="{BB962C8B-B14F-4D97-AF65-F5344CB8AC3E}">
        <p14:creationId xmlns:p14="http://schemas.microsoft.com/office/powerpoint/2010/main" val="25012750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1B52DDA706EA4E879D864C0DCE2F8F" ma:contentTypeVersion="8" ma:contentTypeDescription="Create a new document." ma:contentTypeScope="" ma:versionID="70033b00eaa04d0b9b2394d57238067f">
  <xsd:schema xmlns:xsd="http://www.w3.org/2001/XMLSchema" xmlns:xs="http://www.w3.org/2001/XMLSchema" xmlns:p="http://schemas.microsoft.com/office/2006/metadata/properties" xmlns:ns3="c15c0413-a3a6-4fc1-bd0c-2bcd2a20090f" targetNamespace="http://schemas.microsoft.com/office/2006/metadata/properties" ma:root="true" ma:fieldsID="54ac9e59f13e67ca6ee09dbb1e73b91f" ns3:_="">
    <xsd:import namespace="c15c0413-a3a6-4fc1-bd0c-2bcd2a20090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c0413-a3a6-4fc1-bd0c-2bcd2a2009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2E7CA2-E617-4BFF-BA31-493A8E36479F}">
  <ds:schemaRefs>
    <ds:schemaRef ds:uri="http://purl.org/dc/terms/"/>
    <ds:schemaRef ds:uri="http://schemas.openxmlformats.org/package/2006/metadata/core-properties"/>
    <ds:schemaRef ds:uri="http://schemas.microsoft.com/office/2006/documentManagement/types"/>
    <ds:schemaRef ds:uri="c15c0413-a3a6-4fc1-bd0c-2bcd2a20090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3FDF6EB-8ED2-49C9-9914-37EDC3AD8813}">
  <ds:schemaRefs>
    <ds:schemaRef ds:uri="http://schemas.microsoft.com/sharepoint/v3/contenttype/forms"/>
  </ds:schemaRefs>
</ds:datastoreItem>
</file>

<file path=customXml/itemProps3.xml><?xml version="1.0" encoding="utf-8"?>
<ds:datastoreItem xmlns:ds="http://schemas.openxmlformats.org/officeDocument/2006/customXml" ds:itemID="{FABE47C2-EE57-44DC-B6D1-A720C19EF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5c0413-a3a6-4fc1-bd0c-2bcd2a20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16393</TotalTime>
  <Words>3906</Words>
  <Application>Microsoft Office PowerPoint</Application>
  <PresentationFormat>Custom</PresentationFormat>
  <Paragraphs>493</Paragraphs>
  <Slides>81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9" baseType="lpstr">
      <vt:lpstr>Arial</vt:lpstr>
      <vt:lpstr>Garamond</vt:lpstr>
      <vt:lpstr>Calibri</vt:lpstr>
      <vt:lpstr>Times New Roman</vt:lpstr>
      <vt:lpstr>Cambria Math</vt:lpstr>
      <vt:lpstr>Organic</vt:lpstr>
      <vt:lpstr>Equation</vt:lpstr>
      <vt:lpstr>MathType 7.0 Equation</vt:lpstr>
      <vt:lpstr>Aerostructure-Fracture Mechanics and Damage Tolerant Design</vt:lpstr>
      <vt:lpstr>Suggested Readings</vt:lpstr>
      <vt:lpstr>Scope</vt:lpstr>
      <vt:lpstr>Introduction</vt:lpstr>
      <vt:lpstr>Some definitions</vt:lpstr>
      <vt:lpstr>Damage tolerance</vt:lpstr>
      <vt:lpstr>Elliptical hole (in infinite plate)</vt:lpstr>
      <vt:lpstr>Circular hole (in infinite plate)</vt:lpstr>
      <vt:lpstr>Griffith’s fracture theory (year 1921)</vt:lpstr>
      <vt:lpstr>Griffith’s fracture theory (year 1921)</vt:lpstr>
      <vt:lpstr>Three primary loading modes</vt:lpstr>
      <vt:lpstr>Crack tip field</vt:lpstr>
      <vt:lpstr>Crack tip field for mode I</vt:lpstr>
      <vt:lpstr>Crack tip field for mode II</vt:lpstr>
      <vt:lpstr>Crack tip field for mode III</vt:lpstr>
      <vt:lpstr>Stress Intensity Factor (SIF)</vt:lpstr>
      <vt:lpstr>Stress intensity factor</vt:lpstr>
      <vt:lpstr>Notes </vt:lpstr>
      <vt:lpstr>SIF</vt:lpstr>
      <vt:lpstr>Proportionality factors</vt:lpstr>
      <vt:lpstr>Proportionality factors</vt:lpstr>
      <vt:lpstr>Proportionality factors</vt:lpstr>
      <vt:lpstr>Plots of F(α)</vt:lpstr>
      <vt:lpstr>Proportionality factors</vt:lpstr>
      <vt:lpstr>Proportionality factors</vt:lpstr>
      <vt:lpstr>Note </vt:lpstr>
      <vt:lpstr>SIF for other crack types</vt:lpstr>
      <vt:lpstr>SIF for other crack types</vt:lpstr>
      <vt:lpstr>SIF for other crack types</vt:lpstr>
      <vt:lpstr>SIF for other crack types</vt:lpstr>
      <vt:lpstr>SIF for stiffened panels</vt:lpstr>
      <vt:lpstr>SIF for stiffened panels</vt:lpstr>
      <vt:lpstr>SIF for stiffened panels</vt:lpstr>
      <vt:lpstr>SIF for stiffened panels</vt:lpstr>
      <vt:lpstr>Note </vt:lpstr>
      <vt:lpstr>PowerPoint Presentation</vt:lpstr>
      <vt:lpstr>Fracture toughness</vt:lpstr>
      <vt:lpstr>Fracture toughness (at room temperature)</vt:lpstr>
      <vt:lpstr>Important note </vt:lpstr>
      <vt:lpstr>Important note </vt:lpstr>
      <vt:lpstr>Important note </vt:lpstr>
      <vt:lpstr>Example 1</vt:lpstr>
      <vt:lpstr>Solution </vt:lpstr>
      <vt:lpstr>Solution </vt:lpstr>
      <vt:lpstr>Example 2 </vt:lpstr>
      <vt:lpstr>Solution </vt:lpstr>
      <vt:lpstr>Solution </vt:lpstr>
      <vt:lpstr>Solution </vt:lpstr>
      <vt:lpstr>PowerPoint Presentation</vt:lpstr>
      <vt:lpstr>Irwin’s model</vt:lpstr>
      <vt:lpstr>Irwin’s model</vt:lpstr>
      <vt:lpstr>What is the point?</vt:lpstr>
      <vt:lpstr>Size of plastic zone</vt:lpstr>
      <vt:lpstr>Size of plastic zone</vt:lpstr>
      <vt:lpstr>Shape of plastic zone</vt:lpstr>
      <vt:lpstr>PowerPoint Presentation</vt:lpstr>
      <vt:lpstr>Energy release rate G</vt:lpstr>
      <vt:lpstr>PowerPoint Presentation</vt:lpstr>
      <vt:lpstr>Crack detection methods </vt:lpstr>
      <vt:lpstr>Extended life</vt:lpstr>
      <vt:lpstr>Crack growth behaviour</vt:lpstr>
      <vt:lpstr>Paris law (1961-1963)</vt:lpstr>
      <vt:lpstr>Note </vt:lpstr>
      <vt:lpstr>R effect</vt:lpstr>
      <vt:lpstr>R effect</vt:lpstr>
      <vt:lpstr>Important note</vt:lpstr>
      <vt:lpstr>Life estimation</vt:lpstr>
      <vt:lpstr>Note </vt:lpstr>
      <vt:lpstr>Example 3</vt:lpstr>
      <vt:lpstr>Solution </vt:lpstr>
      <vt:lpstr>Solution </vt:lpstr>
      <vt:lpstr>Example 4</vt:lpstr>
      <vt:lpstr>Solution </vt:lpstr>
      <vt:lpstr>Solution </vt:lpstr>
      <vt:lpstr>Example 5</vt:lpstr>
      <vt:lpstr>Solution </vt:lpstr>
      <vt:lpstr>Example 6</vt:lpstr>
      <vt:lpstr>Solution </vt:lpstr>
      <vt:lpstr>Solution </vt:lpstr>
      <vt:lpstr>Solution </vt:lpstr>
      <vt:lpstr>Solution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and Inspection - Beam Deflection and Slope</dc:title>
  <dc:creator>Rui Cardoso</dc:creator>
  <cp:lastModifiedBy>Mahdi Damghani</cp:lastModifiedBy>
  <cp:revision>712</cp:revision>
  <cp:lastPrinted>2016-12-01T17:22:55Z</cp:lastPrinted>
  <dcterms:created xsi:type="dcterms:W3CDTF">2016-07-14T08:35:22Z</dcterms:created>
  <dcterms:modified xsi:type="dcterms:W3CDTF">2022-07-08T06:49:49Z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2015-09-21T00:00:00Z</vt:filetime>
  </property>
  <property fmtid="{D5CDD505-2E9C-101B-9397-08002B2CF9AE}" pid="3" name="Creator">
    <vt:lpwstr>LaTeX with Beamer class version 3.26</vt:lpwstr>
  </property>
  <property fmtid="{D5CDD505-2E9C-101B-9397-08002B2CF9AE}" pid="4" name="LastSaved">
    <vt:filetime>2016-07-14T00:00:00Z</vt:filetime>
  </property>
  <property fmtid="{D5CDD505-2E9C-101B-9397-08002B2CF9AE}" pid="5" name="ContentTypeId">
    <vt:lpwstr>0x010100031B52DDA706EA4E879D864C0DCE2F8F</vt:lpwstr>
  </property>
</Properties>
</file>