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1"/>
  </p:sldMasterIdLst>
  <p:notesMasterIdLst>
    <p:notesMasterId r:id="rId65"/>
  </p:notesMasterIdLst>
  <p:handoutMasterIdLst>
    <p:handoutMasterId r:id="rId66"/>
  </p:handoutMasterIdLst>
  <p:sldIdLst>
    <p:sldId id="256" r:id="rId2"/>
    <p:sldId id="284" r:id="rId3"/>
    <p:sldId id="257" r:id="rId4"/>
    <p:sldId id="285" r:id="rId5"/>
    <p:sldId id="286" r:id="rId6"/>
    <p:sldId id="314" r:id="rId7"/>
    <p:sldId id="315" r:id="rId8"/>
    <p:sldId id="287" r:id="rId9"/>
    <p:sldId id="288" r:id="rId10"/>
    <p:sldId id="292" r:id="rId11"/>
    <p:sldId id="291" r:id="rId12"/>
    <p:sldId id="298" r:id="rId13"/>
    <p:sldId id="299" r:id="rId14"/>
    <p:sldId id="309" r:id="rId15"/>
    <p:sldId id="311" r:id="rId16"/>
    <p:sldId id="336" r:id="rId17"/>
    <p:sldId id="293" r:id="rId18"/>
    <p:sldId id="297" r:id="rId19"/>
    <p:sldId id="335" r:id="rId20"/>
    <p:sldId id="289" r:id="rId21"/>
    <p:sldId id="295" r:id="rId22"/>
    <p:sldId id="296" r:id="rId23"/>
    <p:sldId id="332" r:id="rId24"/>
    <p:sldId id="333" r:id="rId25"/>
    <p:sldId id="334" r:id="rId26"/>
    <p:sldId id="339" r:id="rId27"/>
    <p:sldId id="341" r:id="rId28"/>
    <p:sldId id="342" r:id="rId29"/>
    <p:sldId id="345" r:id="rId30"/>
    <p:sldId id="294" r:id="rId31"/>
    <p:sldId id="300" r:id="rId32"/>
    <p:sldId id="301" r:id="rId33"/>
    <p:sldId id="302" r:id="rId34"/>
    <p:sldId id="303" r:id="rId35"/>
    <p:sldId id="329" r:id="rId36"/>
    <p:sldId id="330" r:id="rId37"/>
    <p:sldId id="305" r:id="rId38"/>
    <p:sldId id="306" r:id="rId39"/>
    <p:sldId id="308" r:id="rId40"/>
    <p:sldId id="337" r:id="rId41"/>
    <p:sldId id="320" r:id="rId42"/>
    <p:sldId id="307" r:id="rId43"/>
    <p:sldId id="316" r:id="rId44"/>
    <p:sldId id="318" r:id="rId45"/>
    <p:sldId id="319" r:id="rId46"/>
    <p:sldId id="321" r:id="rId47"/>
    <p:sldId id="338" r:id="rId48"/>
    <p:sldId id="312" r:id="rId49"/>
    <p:sldId id="322" r:id="rId50"/>
    <p:sldId id="323" r:id="rId51"/>
    <p:sldId id="324" r:id="rId52"/>
    <p:sldId id="325" r:id="rId53"/>
    <p:sldId id="326" r:id="rId54"/>
    <p:sldId id="327" r:id="rId55"/>
    <p:sldId id="331" r:id="rId56"/>
    <p:sldId id="343" r:id="rId57"/>
    <p:sldId id="344" r:id="rId58"/>
    <p:sldId id="346" r:id="rId59"/>
    <p:sldId id="347" r:id="rId60"/>
    <p:sldId id="348" r:id="rId61"/>
    <p:sldId id="350" r:id="rId62"/>
    <p:sldId id="351" r:id="rId63"/>
    <p:sldId id="349" r:id="rId64"/>
  </p:sldIdLst>
  <p:sldSz cx="4610100" cy="3460750"/>
  <p:notesSz cx="9872663" cy="6742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38" autoAdjust="0"/>
  </p:normalViewPr>
  <p:slideViewPr>
    <p:cSldViewPr>
      <p:cViewPr varScale="1">
        <p:scale>
          <a:sx n="148" d="100"/>
          <a:sy n="148" d="100"/>
        </p:scale>
        <p:origin x="981" y="54"/>
      </p:cViewPr>
      <p:guideLst>
        <p:guide orient="horz" pos="2880"/>
        <p:guide pos="2160"/>
      </p:guideLst>
    </p:cSldViewPr>
  </p:slideViewPr>
  <p:notesTextViewPr>
    <p:cViewPr>
      <p:scale>
        <a:sx n="100" d="100"/>
        <a:sy n="100" d="100"/>
      </p:scale>
      <p:origin x="0" y="0"/>
    </p:cViewPr>
  </p:notesTextViewPr>
  <p:notesViewPr>
    <p:cSldViewPr>
      <p:cViewPr varScale="1">
        <p:scale>
          <a:sx n="219" d="100"/>
          <a:sy n="219" d="100"/>
        </p:scale>
        <p:origin x="2454" y="15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6795" cy="337107"/>
          </a:xfrm>
          <a:prstGeom prst="rect">
            <a:avLst/>
          </a:prstGeom>
        </p:spPr>
        <p:txBody>
          <a:bodyPr vert="horz" lIns="187406" tIns="93703" rIns="187406" bIns="93703" rtlCol="0"/>
          <a:lstStyle>
            <a:lvl1pPr algn="l">
              <a:defRPr sz="2500"/>
            </a:lvl1pPr>
          </a:lstStyle>
          <a:p>
            <a:endParaRPr lang="en-GB"/>
          </a:p>
        </p:txBody>
      </p:sp>
      <p:sp>
        <p:nvSpPr>
          <p:cNvPr id="3" name="Date Placeholder 2"/>
          <p:cNvSpPr>
            <a:spLocks noGrp="1"/>
          </p:cNvSpPr>
          <p:nvPr>
            <p:ph type="dt" sz="quarter" idx="1"/>
          </p:nvPr>
        </p:nvSpPr>
        <p:spPr>
          <a:xfrm>
            <a:off x="5592472" y="0"/>
            <a:ext cx="4276795" cy="337107"/>
          </a:xfrm>
          <a:prstGeom prst="rect">
            <a:avLst/>
          </a:prstGeom>
        </p:spPr>
        <p:txBody>
          <a:bodyPr vert="horz" lIns="187406" tIns="93703" rIns="187406" bIns="93703" rtlCol="0"/>
          <a:lstStyle>
            <a:lvl1pPr algn="r">
              <a:defRPr sz="2500"/>
            </a:lvl1pPr>
          </a:lstStyle>
          <a:p>
            <a:fld id="{F99D5BCE-C254-4313-9DAB-5F0E1C0ABFD6}" type="datetimeFigureOut">
              <a:rPr lang="en-GB" smtClean="0"/>
              <a:t>21/06/2022</a:t>
            </a:fld>
            <a:endParaRPr lang="en-GB"/>
          </a:p>
        </p:txBody>
      </p:sp>
      <p:sp>
        <p:nvSpPr>
          <p:cNvPr id="4" name="Footer Placeholder 3"/>
          <p:cNvSpPr>
            <a:spLocks noGrp="1"/>
          </p:cNvSpPr>
          <p:nvPr>
            <p:ph type="ftr" sz="quarter" idx="2"/>
          </p:nvPr>
        </p:nvSpPr>
        <p:spPr>
          <a:xfrm>
            <a:off x="1" y="6405009"/>
            <a:ext cx="4276795" cy="337104"/>
          </a:xfrm>
          <a:prstGeom prst="rect">
            <a:avLst/>
          </a:prstGeom>
        </p:spPr>
        <p:txBody>
          <a:bodyPr vert="horz" lIns="187406" tIns="93703" rIns="187406" bIns="93703" rtlCol="0" anchor="b"/>
          <a:lstStyle>
            <a:lvl1pPr algn="l">
              <a:defRPr sz="2500"/>
            </a:lvl1pPr>
          </a:lstStyle>
          <a:p>
            <a:endParaRPr lang="en-GB"/>
          </a:p>
        </p:txBody>
      </p:sp>
      <p:sp>
        <p:nvSpPr>
          <p:cNvPr id="5" name="Slide Number Placeholder 4"/>
          <p:cNvSpPr>
            <a:spLocks noGrp="1"/>
          </p:cNvSpPr>
          <p:nvPr>
            <p:ph type="sldNum" sz="quarter" idx="3"/>
          </p:nvPr>
        </p:nvSpPr>
        <p:spPr>
          <a:xfrm>
            <a:off x="5592472" y="6405009"/>
            <a:ext cx="4276795" cy="337104"/>
          </a:xfrm>
          <a:prstGeom prst="rect">
            <a:avLst/>
          </a:prstGeom>
        </p:spPr>
        <p:txBody>
          <a:bodyPr vert="horz" lIns="187406" tIns="93703" rIns="187406" bIns="93703" rtlCol="0" anchor="b"/>
          <a:lstStyle>
            <a:lvl1pPr algn="r">
              <a:defRPr sz="2500"/>
            </a:lvl1pPr>
          </a:lstStyle>
          <a:p>
            <a:fld id="{A12D4420-2376-4DB0-A3E7-81542D71CA89}" type="slidenum">
              <a:rPr lang="en-GB" smtClean="0"/>
              <a:t>‹#›</a:t>
            </a:fld>
            <a:endParaRPr lang="en-GB"/>
          </a:p>
        </p:txBody>
      </p:sp>
    </p:spTree>
    <p:extLst>
      <p:ext uri="{BB962C8B-B14F-4D97-AF65-F5344CB8AC3E}">
        <p14:creationId xmlns:p14="http://schemas.microsoft.com/office/powerpoint/2010/main" val="903245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2-06-20T13:36:44.678"/>
    </inkml:context>
    <inkml:brush xml:id="br0">
      <inkml:brushProperty name="width" value="0.1" units="cm"/>
      <inkml:brushProperty name="height" value="0.1" units="cm"/>
      <inkml:brushProperty name="ignorePressure" value="1"/>
    </inkml:brush>
  </inkml:definitions>
  <inkml:trace contextRef="#ctx0" brushRef="#br0">0 1 0 0,'0'100'0'0,"0"-94"0"0,0 10 0 0,0-9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2-06-20T13:36:44.999"/>
    </inkml:context>
    <inkml:brush xml:id="br0">
      <inkml:brushProperty name="width" value="0.1" units="cm"/>
      <inkml:brushProperty name="height" value="0.1" units="cm"/>
      <inkml:brushProperty name="ignorePressure" value="1"/>
    </inkml:brush>
  </inkml:definitions>
  <inkml:trace contextRef="#ctx0" brushRef="#br0">0 0 0 0,'0'25'0'0,"0"23"0"0,0-3 0 0,0-41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2-06-20T13:36:45.750"/>
    </inkml:context>
    <inkml:brush xml:id="br0">
      <inkml:brushProperty name="width" value="0.1" units="cm"/>
      <inkml:brushProperty name="height" value="0.1" units="cm"/>
      <inkml:brushProperty name="ignorePressure" value="1"/>
    </inkml:brush>
  </inkml:definitions>
  <inkml:trace contextRef="#ctx0" brushRef="#br0">0 1 0 0,'0'6'0'0,"0"-1"0"0,0 72 0 0,0-72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2-06-20T13:36:46.729"/>
    </inkml:context>
    <inkml:brush xml:id="br0">
      <inkml:brushProperty name="width" value="0.1" units="cm"/>
      <inkml:brushProperty name="height" value="0.1" units="cm"/>
      <inkml:brushProperty name="ignorePressure" value="1"/>
    </inkml:brush>
  </inkml:definitions>
  <inkml:trace contextRef="#ctx0" brushRef="#br0">0 0 0 0,'0'23'0'0,"0"71"0"0,0-89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2-06-20T13:37:52.263"/>
    </inkml:context>
    <inkml:brush xml:id="br0">
      <inkml:brushProperty name="width" value="0.025" units="cm"/>
      <inkml:brushProperty name="height" value="0.025" units="cm"/>
      <inkml:brushProperty name="ignorePressure" value="1"/>
    </inkml:brush>
  </inkml:definitions>
  <inkml:trace contextRef="#ctx0" brushRef="#br0">709 7 0 0,'1'-1'0'0,"4"-4"0"0,-21 21 0 0,-280 280 0 0,200-200 0 0,83-83 0 0,-19 19 0 0,-9 9 0 0,38-38 0 0,-14 14 0 0,-71 71 0 0,58-58 0 0,16-16 0 0,-1 1 0 0,-11 11 0 0,7-7 0 0,12-12 0 0,5-5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3:37:57.232"/>
    </inkml:context>
    <inkml:brush xml:id="br0">
      <inkml:brushProperty name="width" value="0.025" units="cm"/>
      <inkml:brushProperty name="height" value="0.025" units="cm"/>
    </inkml:brush>
  </inkml:definitions>
  <inkml:trace contextRef="#ctx0" brushRef="#br0">336 56 5496 0 0,'0'0'249'0'0,"0"0"-1"0"0,-24-2 4184 0 0,6 1-3352 0 0,1 0-523 0 0,12 1-303 0 0,0 0-1 0 0,0 0 1 0 0,0 0-1 0 0,0 1 1 0 0,-8 1 0 0 0,10-2-189 0 0,0 1 1 0 0,0-1 0 0 0,0 0 0 0 0,1 0 0 0 0,-1-1-1 0 0,-3 0 1 0 0,-9 0 172 0 0,-31 3 676 0 0,25-1-862 0 0,-30-1 0 0 0,-29 0 80 0 0,77-1-112 0 0,6 0 75 0 0,7-1 62 0 0,-10 2-184 0 0,32-11-205 0 0,-17 9 478 0 0,27-6-553 0 0,-40 7 325 0 0,4-1 69 0 0,1 1 1 0 0,-1-1 0 0 0,1-1-1 0 0,-1 1 1 0 0,6-5 0 0 0,5 0 705 0 0,-17 7-227 0 0,1-1-472 0 0,2-1-98 0 0,-3 1-55 0 0,-3 0 62 0 0,2 1 78 0 0,-14 1 143 0 0,-54 4-10 0 0,47-3-263 0 0,10-2 48 0 0,8 1 12 0 0,0-1 0 0 0,-1 0 0 0 0,1 1 0 0 0,0-1 0 0 0,-5 3-1 0 0,9-3-10 0 0,0 0 1 0 0,-1 0-1 0 0,1 0 0 0 0,0 0 0 0 0,0 0 0 0 0,-1 0 0 0 0,1 1 0 0 0,0-1 0 0 0,0 0 0 0 0,0 0 0 0 0,-1 0 0 0 0,1 0 0 0 0,0 1 0 0 0,0-1 0 0 0,0 0 0 0 0,-1 0 0 0 0,1 1 0 0 0,0-1 0 0 0,0 0 0 0 0,0 0 0 0 0,0 1 0 0 0,0-1 0 0 0,-1 0 0 0 0,1 0 1 0 0,0 1-1 0 0,0-1 0 0 0,0 0 0 0 0,0 0 0 0 0,0 1 0 0 0,0-1 0 0 0,0 0 0 0 0,0 1 0 0 0,0-1 0 0 0,0 0 0 0 0,0 0 0 0 0,0 1 0 0 0,0-1 0 0 0,0 0 0 0 0,1 0 0 0 0,-1 1 0 0 0,0-1 0 0 0,0 0 0 0 0,0 0 0 0 0,0 1 0 0 0,0-1 0 0 0,1 0 0 0 0,-1 0 1 0 0,0 1-1 0 0,0-1 0 0 0,0 0 0 0 0,1 0 0 0 0,-1 0 0 0 0,0 0 0 0 0,1 1 0 0 0,14 13-29 0 0,20 5-153 0 0,-11-8 260 0 0,-20-9-104 0 0,0-1-1 0 0,0 1 1 0 0,0 0-1 0 0,6 5 1 0 0,-9-6 219 0 0,7 10-125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3:37:58.147"/>
    </inkml:context>
    <inkml:brush xml:id="br0">
      <inkml:brushProperty name="width" value="0.025" units="cm"/>
      <inkml:brushProperty name="height" value="0.025" units="cm"/>
    </inkml:brush>
  </inkml:definitions>
  <inkml:trace contextRef="#ctx0" brushRef="#br0">156 38 920 0 0,'0'0'3248'0'0,"20"0"3717"0"0,-16 0-4534 0 0,-7 0-1457 0 0,2 0-754 0 0,-5-2 186 0 0,-162-5 1056 0 0,166 7-1335 0 0,4 0-51 0 0,36-6 62 0 0,-33 6-122 0 0,49-7 288 0 0,-31 4 528 0 0,-24 2-822 0 0,0 0-1 0 0,-1 0 0 0 0,1 0 0 0 0,0 0 0 0 0,-1 0 0 0 0,1 1 1 0 0,-1-1-1 0 0,1 0 0 0 0,-1 1 0 0 0,0 0 0 0 0,1-1 0 0 0,-1 1 1 0 0,1 0-1 0 0,-4 0 0 0 0,-25-2-19 0 0,23 2 10 0 0,1-1 0 0 0,1 1 0 0 0,-1 0 0 0 0,1 0 0 0 0,0 1 0 0 0,-1-1 0 0 0,-6 3 0 0 0,8-1 0 0 0,4-2 1 0 0,0 1-1 0 0,0-1 0 0 0,0 0 0 0 0,0 0 0 0 0,0 1 0 0 0,-1-1 0 0 0,1 0 0 0 0,0 0 0 0 0,0 1 0 0 0,0-1 0 0 0,0 0 0 0 0,0 0 0 0 0,0 1 0 0 0,0-1 0 0 0,0 0 0 0 0,1 0 0 0 0,-1 1 0 0 0,0-1 0 0 0,0 0 1 0 0,0 0-1 0 0,0 1 0 0 0,0-1 0 0 0,0 0 0 0 0,0 0 0 0 0,0 0 0 0 0,1 1 0 0 0,-1-1 0 0 0,0 0 0 0 0,0 0 0 0 0,0 0 0 0 0,1 1 0 0 0,-1-1 0 0 0,0 0 0 0 0,0 0 0 0 0,1 0 0 0 0,4 4-34 0 0,-4-3-127 0 0,2 8-307 0 0,-1-6 551 0 0,13 8 399 0 0,-15-11-482 0 0,1 0 0 0 0,0 0 0 0 0,-1 1 0 0 0,1-1 0 0 0,-1 0 0 0 0,1 0 0 0 0,-1 0 0 0 0,1 1 0 0 0,-1-1 0 0 0,1 0 0 0 0,-1 1 0 0 0,0-1 0 0 0,1 0 0 0 0,-1 1 0 0 0,1-1 0 0 0,-1 0 0 0 0,0 1 0 0 0,1-1 0 0 0,-1 1 0 0 0,0-1 0 0 0,1 1 0 0 0,-1-1 0 0 0,0 1 0 0 0,0 0 0 0 0,1 1 0 0 0,4 4-376 0 0,0 2-4243 0 0,-2-4-1033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3:37:59.467"/>
    </inkml:context>
    <inkml:brush xml:id="br0">
      <inkml:brushProperty name="width" value="0.025" units="cm"/>
      <inkml:brushProperty name="height" value="0.025" units="cm"/>
    </inkml:brush>
  </inkml:definitions>
  <inkml:trace contextRef="#ctx0" brushRef="#br0">0 49 3224 0 0,'0'0'11568'0'0,"14"-2"-11130"0"0,-4 0-403 0 0,1 1 0 0 0,-1 1 0 0 0,1-1 0 0 0,12 3 0 0 0,8-1 360 0 0,0 0-156 0 0,-15 0-179 0 0,26-2 1 0 0,35-1 338 0 0,-25 3 305 0 0,-52-1-702 0 0,0 0 0 0 0,0 0 0 0 0,1 0 0 0 0,-1 0 0 0 0,0 0 0 0 0,0 0 0 0 0,0 0-1 0 0,0 0 1 0 0,0 0 0 0 0,0-1 0 0 0,0 1 0 0 0,0 0 0 0 0,0 0 0 0 0,1 0-1 0 0,-1 0 1 0 0,0 0 0 0 0,0 0 0 0 0,0 0 0 0 0,0 0 0 0 0,0-1 0 0 0,0 1-1 0 0,0 0 1 0 0,0 0 0 0 0,0 0 0 0 0,0 0 0 0 0,0 0 0 0 0,0 0 0 0 0,0-1 0 0 0,0 1-1 0 0,0 0 1 0 0,0 0 0 0 0,0 0 0 0 0,0 0 0 0 0,0 0 0 0 0,0 0 0 0 0,0-1-1 0 0,0 1 1 0 0,0 0 0 0 0,0 0 0 0 0,0 0 0 0 0,0 0 0 0 0,-1 0 0 0 0,1 0-1 0 0,0 0 1 0 0,0-1 0 0 0,-4-7-11 0 0,3 6 12 0 0,-2-1-3 0 0,1 1 0 0 0,-1 0 0 0 0,0 0 0 0 0,0 0 0 0 0,0 0 0 0 0,-1 0 0 0 0,1 1 0 0 0,0-1 0 0 0,-1 1 0 0 0,1 0 0 0 0,0 0 0 0 0,-1 0 0 0 0,0 1 0 0 0,1-1 0 0 0,-1 1 0 0 0,-6 0 0 0 0,-11-2 0 0 0,5-1 80 0 0,6 1-49 0 0,29 2-62 0 0,-8 1 78 0 0,5-2 218 0 0,-13 1-281 0 0,0 1-1 0 0,0-1 1 0 0,0 0-1 0 0,0 1 0 0 0,5 1 1 0 0,-2-1-69 0 0,-4-1 69 0 0,-1 1 0 0 0,1-1 0 0 0,0 0 0 0 0,-1 1 0 0 0,1 0 0 0 0,-1-1-1 0 0,0 1 1 0 0,1 0 0 0 0,2 1 0 0 0,-4-1 48 0 0,1-1-1 0 0,0 0 1 0 0,-1 1 0 0 0,1-1-1 0 0,0 1 1 0 0,-1-1 0 0 0,1 0-1 0 0,0 0 1 0 0,0 1 0 0 0,-1-1 0 0 0,1 0-1 0 0,0 0 1 0 0,0 0 0 0 0,-1 0-1 0 0,1 0 1 0 0,1 0 0 0 0,1 0 142 0 0,1 1 0 0 0,0 0 0 0 0,-1 0 0 0 0,1 0-1 0 0,0 0 1 0 0,5 3 0 0 0,10 3-45 0 0,-18-7-237 0 0,0 4 137 0 0,-3-3 236 0 0,-8 1-303 0 0,-85 21-95 0 0,88-21-506 0 0,-21 5-1000 0 0,10-3-3435 0 0,10-4-88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20T13:38:00.318"/>
    </inkml:context>
    <inkml:brush xml:id="br0">
      <inkml:brushProperty name="width" value="0.025" units="cm"/>
      <inkml:brushProperty name="height" value="0.025" units="cm"/>
    </inkml:brush>
  </inkml:definitions>
  <inkml:trace contextRef="#ctx0" brushRef="#br0">50 51 6592 0 0,'-23'-6'814'0'0,"22"6"-282"0"0,-24-5 4672 0 0,24 5-3901 0 0,3-1-570 0 0,7 0-423 0 0,10 0-441 0 0,59 6 1747 0 0,-44-3-1429 0 0,23-1 36 0 0,-52-2-223 0 0,-7-1 0 0 0,1 0 0 0 0,-1 0 0 0 0,0 1 0 0 0,0-1 0 0 0,0 1 0 0 0,0-1 0 0 0,0 1 0 0 0,-1 0 0 0 0,1 0 0 0 0,0 0 0 0 0,0 0 0 0 0,-1 0 0 0 0,1 1 0 0 0,-1-1 0 0 0,-2 0 0 0 0,1 1 0 0 0,1-1 0 0 0,0 0 0 0 0,0 0 0 0 0,0 0 0 0 0,0 0 0 0 0,1 0 0 0 0,-1 0 0 0 0,0-1 0 0 0,-3-2 0 0 0,5 3 0 0 0,0 0 0 0 0,-10-1 0 0 0,-5-3 1040 0 0,19 3-1344 0 0,12 4-368 0 0,31 5 1771 0 0,-46-7-1097 0 0,1 0 0 0 0,-1 0 0 0 0,0 0-1 0 0,1 0 1 0 0,-1 0 0 0 0,0 0 0 0 0,1 0 0 0 0,-1 0 0 0 0,0 0-1 0 0,1 0 1 0 0,-1 0 0 0 0,0 0 0 0 0,1 1 0 0 0,-1-1-1 0 0,0 0 1 0 0,1 0 0 0 0,-1 0 0 0 0,0 1 0 0 0,0-1 0 0 0,1 0-1 0 0,-1 0 1 0 0,0 1 0 0 0,0-1 0 0 0,0 0 0 0 0,1 0 0 0 0,-1 1-1 0 0,0 0 1 0 0,1 0 0 0 0,15 6 1 0 0,-14-6 22 0 0,0 0 0 0 0,0-1 0 0 0,0 1 0 0 0,0 0-1 0 0,0 0 1 0 0,0 0 0 0 0,-1 0 0 0 0,4 3 0 0 0,-4-3 212 0 0,-1-1-233 0 0,0-1 0 0 0,0 1-1 0 0,0 0 1 0 0,0 0-1 0 0,1 0 1 0 0,-1 0 0 0 0,0 0-1 0 0,0 0 1 0 0,0 0-1 0 0,0 0 1 0 0,1 1 0 0 0,-1-1-1 0 0,0 0 1 0 0,0 0-1 0 0,0 0 1 0 0,0 0 0 0 0,0 0-1 0 0,1 0 1 0 0,-1 0-1 0 0,0 0 1 0 0,0 0 0 0 0,0 0-1 0 0,0 0 1 0 0,0 1-1 0 0,0-1 1 0 0,1 0 0 0 0,-1 0-1 0 0,0 0 1 0 0,0 0-1 0 0,0 0 1 0 0,0 0-1 0 0,0 1 1 0 0,0-1 0 0 0,0 0-1 0 0,0 0 1 0 0,0 0-1 0 0,0 0 1 0 0,0 1 0 0 0,0-1-1 0 0,0 0 1 0 0,0 0-1 0 0,0 0 1 0 0,0 0 0 0 0,0 0-1 0 0,0 1 1 0 0,0-1-1 0 0,0 0 1 0 0,0 0 0 0 0,0 0-1 0 0,0 0 1 0 0,0 1-1 0 0,0-1 1 0 0,0 0 0 0 0,0 0-1 0 0,0 0 1 0 0,0 0-1 0 0,-1 0 1 0 0,1 0 0 0 0,0 1-1 0 0,0-1 1 0 0,0 0-1 0 0,0 0 1 0 0,0 0 0 0 0,0 0-1 0 0,0 0 1 0 0,-1 0-1 0 0,1 0 1 0 0,0 0 0 0 0,0 1-1 0 0,-10 7 101 0 0,7-6-102 0 0,1 0-1 0 0,-1-1 0 0 0,-1 1 1 0 0,1-1-1 0 0,0 0 1 0 0,0 0-1 0 0,0-1 0 0 0,-5 2 1 0 0,-8 1-24 0 0,8 0-228 0 0,-26 7-53 0 0,11-4-4784 0 0,4-2-827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6795" cy="337107"/>
          </a:xfrm>
          <a:prstGeom prst="rect">
            <a:avLst/>
          </a:prstGeom>
        </p:spPr>
        <p:txBody>
          <a:bodyPr vert="horz" lIns="187406" tIns="93703" rIns="187406" bIns="93703" rtlCol="0"/>
          <a:lstStyle>
            <a:lvl1pPr algn="l">
              <a:defRPr sz="2500"/>
            </a:lvl1pPr>
          </a:lstStyle>
          <a:p>
            <a:endParaRPr lang="en-GB"/>
          </a:p>
        </p:txBody>
      </p:sp>
      <p:sp>
        <p:nvSpPr>
          <p:cNvPr id="3" name="Date Placeholder 2"/>
          <p:cNvSpPr>
            <a:spLocks noGrp="1"/>
          </p:cNvSpPr>
          <p:nvPr>
            <p:ph type="dt" idx="1"/>
          </p:nvPr>
        </p:nvSpPr>
        <p:spPr>
          <a:xfrm>
            <a:off x="5592472" y="0"/>
            <a:ext cx="4276795" cy="337107"/>
          </a:xfrm>
          <a:prstGeom prst="rect">
            <a:avLst/>
          </a:prstGeom>
        </p:spPr>
        <p:txBody>
          <a:bodyPr vert="horz" lIns="187406" tIns="93703" rIns="187406" bIns="93703" rtlCol="0"/>
          <a:lstStyle>
            <a:lvl1pPr algn="r">
              <a:defRPr sz="2500"/>
            </a:lvl1pPr>
          </a:lstStyle>
          <a:p>
            <a:fld id="{9DDB8504-3135-4333-A2E5-E9F3D6A6E0DA}" type="datetimeFigureOut">
              <a:rPr lang="en-GB" smtClean="0"/>
              <a:pPr/>
              <a:t>21/06/2022</a:t>
            </a:fld>
            <a:endParaRPr lang="en-GB"/>
          </a:p>
        </p:txBody>
      </p:sp>
      <p:sp>
        <p:nvSpPr>
          <p:cNvPr id="4" name="Slide Image Placeholder 3"/>
          <p:cNvSpPr>
            <a:spLocks noGrp="1" noRot="1" noChangeAspect="1"/>
          </p:cNvSpPr>
          <p:nvPr>
            <p:ph type="sldImg" idx="2"/>
          </p:nvPr>
        </p:nvSpPr>
        <p:spPr>
          <a:xfrm>
            <a:off x="3424238" y="846138"/>
            <a:ext cx="3024187" cy="2271712"/>
          </a:xfrm>
          <a:prstGeom prst="rect">
            <a:avLst/>
          </a:prstGeom>
          <a:noFill/>
          <a:ln w="12700">
            <a:solidFill>
              <a:prstClr val="black"/>
            </a:solidFill>
          </a:ln>
        </p:spPr>
        <p:txBody>
          <a:bodyPr vert="horz" lIns="187406" tIns="93703" rIns="187406" bIns="93703" rtlCol="0" anchor="ctr"/>
          <a:lstStyle/>
          <a:p>
            <a:endParaRPr lang="en-GB"/>
          </a:p>
        </p:txBody>
      </p:sp>
      <p:sp>
        <p:nvSpPr>
          <p:cNvPr id="5" name="Notes Placeholder 4"/>
          <p:cNvSpPr>
            <a:spLocks noGrp="1"/>
          </p:cNvSpPr>
          <p:nvPr>
            <p:ph type="body" sz="quarter" idx="3"/>
          </p:nvPr>
        </p:nvSpPr>
        <p:spPr>
          <a:xfrm>
            <a:off x="985911" y="3244257"/>
            <a:ext cx="7900849" cy="2656639"/>
          </a:xfrm>
          <a:prstGeom prst="rect">
            <a:avLst/>
          </a:prstGeom>
        </p:spPr>
        <p:txBody>
          <a:bodyPr vert="horz" lIns="187406" tIns="93703" rIns="187406" bIns="937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05009"/>
            <a:ext cx="4276795" cy="337104"/>
          </a:xfrm>
          <a:prstGeom prst="rect">
            <a:avLst/>
          </a:prstGeom>
        </p:spPr>
        <p:txBody>
          <a:bodyPr vert="horz" lIns="187406" tIns="93703" rIns="187406" bIns="93703" rtlCol="0" anchor="b"/>
          <a:lstStyle>
            <a:lvl1pPr algn="l">
              <a:defRPr sz="2500"/>
            </a:lvl1pPr>
          </a:lstStyle>
          <a:p>
            <a:endParaRPr lang="en-GB"/>
          </a:p>
        </p:txBody>
      </p:sp>
      <p:sp>
        <p:nvSpPr>
          <p:cNvPr id="7" name="Slide Number Placeholder 6"/>
          <p:cNvSpPr>
            <a:spLocks noGrp="1"/>
          </p:cNvSpPr>
          <p:nvPr>
            <p:ph type="sldNum" sz="quarter" idx="5"/>
          </p:nvPr>
        </p:nvSpPr>
        <p:spPr>
          <a:xfrm>
            <a:off x="5592472" y="6405009"/>
            <a:ext cx="4276795" cy="337104"/>
          </a:xfrm>
          <a:prstGeom prst="rect">
            <a:avLst/>
          </a:prstGeom>
        </p:spPr>
        <p:txBody>
          <a:bodyPr vert="horz" lIns="187406" tIns="93703" rIns="187406" bIns="93703" rtlCol="0" anchor="b"/>
          <a:lstStyle>
            <a:lvl1pPr algn="r">
              <a:defRPr sz="2500"/>
            </a:lvl1pPr>
          </a:lstStyle>
          <a:p>
            <a:fld id="{74DBFC15-24CD-4910-9E46-C5576D6F865A}" type="slidenum">
              <a:rPr lang="en-GB" smtClean="0"/>
              <a:pPr/>
              <a:t>‹#›</a:t>
            </a:fld>
            <a:endParaRPr lang="en-GB"/>
          </a:p>
        </p:txBody>
      </p:sp>
    </p:spTree>
    <p:extLst>
      <p:ext uri="{BB962C8B-B14F-4D97-AF65-F5344CB8AC3E}">
        <p14:creationId xmlns:p14="http://schemas.microsoft.com/office/powerpoint/2010/main" val="366174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DBFC15-24CD-4910-9E46-C5576D6F865A}" type="slidenum">
              <a:rPr lang="en-GB" smtClean="0"/>
              <a:pPr/>
              <a:t>12</a:t>
            </a:fld>
            <a:endParaRPr lang="en-GB"/>
          </a:p>
        </p:txBody>
      </p:sp>
    </p:spTree>
    <p:extLst>
      <p:ext uri="{BB962C8B-B14F-4D97-AF65-F5344CB8AC3E}">
        <p14:creationId xmlns:p14="http://schemas.microsoft.com/office/powerpoint/2010/main" val="3134772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DBFC15-24CD-4910-9E46-C5576D6F865A}" type="slidenum">
              <a:rPr lang="en-GB" smtClean="0"/>
              <a:pPr/>
              <a:t>14</a:t>
            </a:fld>
            <a:endParaRPr lang="en-GB"/>
          </a:p>
        </p:txBody>
      </p:sp>
    </p:spTree>
    <p:extLst>
      <p:ext uri="{BB962C8B-B14F-4D97-AF65-F5344CB8AC3E}">
        <p14:creationId xmlns:p14="http://schemas.microsoft.com/office/powerpoint/2010/main" val="2816628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DBFC15-24CD-4910-9E46-C5576D6F865A}" type="slidenum">
              <a:rPr lang="en-GB" smtClean="0"/>
              <a:pPr/>
              <a:t>15</a:t>
            </a:fld>
            <a:endParaRPr lang="en-GB"/>
          </a:p>
        </p:txBody>
      </p:sp>
    </p:spTree>
    <p:extLst>
      <p:ext uri="{BB962C8B-B14F-4D97-AF65-F5344CB8AC3E}">
        <p14:creationId xmlns:p14="http://schemas.microsoft.com/office/powerpoint/2010/main" val="3065993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Plantin"/>
              </a:rPr>
              <a:t>Edge distances larger than two times the hole diameter are recommended, because small edge distances tend to reduce the bearing yielding and ultimately stress (Niu,1989; MMPDS, 2012) and decrease the fatigue life (</a:t>
            </a:r>
            <a:r>
              <a:rPr lang="en-GB" sz="1800" b="0" i="0" u="none" strike="noStrike" baseline="0" dirty="0" err="1">
                <a:latin typeface="Plantin"/>
              </a:rPr>
              <a:t>Niu</a:t>
            </a:r>
            <a:r>
              <a:rPr lang="en-GB" sz="1800" b="0" i="0" u="none" strike="noStrike" baseline="0" dirty="0">
                <a:latin typeface="Plantin"/>
              </a:rPr>
              <a:t>, 1999).</a:t>
            </a:r>
          </a:p>
          <a:p>
            <a:pPr algn="l"/>
            <a:endParaRPr lang="en-GB" sz="1800" b="0" i="0" u="none" strike="noStrike" baseline="0" dirty="0">
              <a:latin typeface="Plantin"/>
            </a:endParaRPr>
          </a:p>
          <a:p>
            <a:pPr algn="l"/>
            <a:r>
              <a:rPr lang="en-GB" sz="1800" b="0" i="0" u="none" strike="noStrike" baseline="0" dirty="0">
                <a:latin typeface="Plantin"/>
              </a:rPr>
              <a:t>Besides static failure because of limit loads, the most critical problem observed in metallic joints is failure because of fatigue. When the joint is subjected to cyclic loading during long periods, small cracks may nucleate from hole edges and propagate on the way to the adjacent holes. When compared to static failure, damage because of fatigue presents a larger variability and is influenced by other aspects like hole finishing, interference and plate surface treatments.</a:t>
            </a:r>
            <a:endParaRPr lang="en-GB" dirty="0"/>
          </a:p>
        </p:txBody>
      </p:sp>
      <p:sp>
        <p:nvSpPr>
          <p:cNvPr id="4" name="Slide Number Placeholder 3"/>
          <p:cNvSpPr>
            <a:spLocks noGrp="1"/>
          </p:cNvSpPr>
          <p:nvPr>
            <p:ph type="sldNum" sz="quarter" idx="5"/>
          </p:nvPr>
        </p:nvSpPr>
        <p:spPr/>
        <p:txBody>
          <a:bodyPr/>
          <a:lstStyle/>
          <a:p>
            <a:fld id="{74DBFC15-24CD-4910-9E46-C5576D6F865A}" type="slidenum">
              <a:rPr lang="en-GB" smtClean="0"/>
              <a:pPr/>
              <a:t>17</a:t>
            </a:fld>
            <a:endParaRPr lang="en-GB"/>
          </a:p>
        </p:txBody>
      </p:sp>
    </p:spTree>
    <p:extLst>
      <p:ext uri="{BB962C8B-B14F-4D97-AF65-F5344CB8AC3E}">
        <p14:creationId xmlns:p14="http://schemas.microsoft.com/office/powerpoint/2010/main" val="4143726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000000"/>
                </a:solidFill>
                <a:latin typeface="Times New Roman" panose="02020603050405020304" pitchFamily="18" charset="0"/>
              </a:rPr>
              <a:t>The load distribution between the fasteners in the joint has a large impact on factors that affect the strength and fatigue life of the joint, such as bearing pressure and stress concentrations, and is therefore of interest when designing and sizing such a structure. </a:t>
            </a:r>
          </a:p>
          <a:p>
            <a:r>
              <a:rPr lang="en-GB" sz="1800" b="0" i="0" u="none" strike="noStrike" baseline="0" dirty="0">
                <a:solidFill>
                  <a:srgbClr val="000000"/>
                </a:solidFill>
                <a:latin typeface="Times New Roman" panose="02020603050405020304" pitchFamily="18" charset="0"/>
              </a:rPr>
              <a:t>Fastener flexibility is a property of interest when calculating the load distribution in a joint. It is a measure of the fastener's influence on the flexibility of the joint, and has a large impact on load distribution </a:t>
            </a:r>
            <a:endParaRPr lang="en-GB" dirty="0"/>
          </a:p>
        </p:txBody>
      </p:sp>
      <p:sp>
        <p:nvSpPr>
          <p:cNvPr id="4" name="Slide Number Placeholder 3"/>
          <p:cNvSpPr>
            <a:spLocks noGrp="1"/>
          </p:cNvSpPr>
          <p:nvPr>
            <p:ph type="sldNum" sz="quarter" idx="5"/>
          </p:nvPr>
        </p:nvSpPr>
        <p:spPr/>
        <p:txBody>
          <a:bodyPr/>
          <a:lstStyle/>
          <a:p>
            <a:fld id="{74DBFC15-24CD-4910-9E46-C5576D6F865A}" type="slidenum">
              <a:rPr lang="en-GB" smtClean="0"/>
              <a:pPr/>
              <a:t>24</a:t>
            </a:fld>
            <a:endParaRPr lang="en-GB"/>
          </a:p>
        </p:txBody>
      </p:sp>
    </p:spTree>
    <p:extLst>
      <p:ext uri="{BB962C8B-B14F-4D97-AF65-F5344CB8AC3E}">
        <p14:creationId xmlns:p14="http://schemas.microsoft.com/office/powerpoint/2010/main" val="2299331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 nut</a:t>
            </a:r>
          </a:p>
          <a:p>
            <a:r>
              <a:rPr lang="en-GB" dirty="0"/>
              <a:t>C: collar</a:t>
            </a:r>
          </a:p>
        </p:txBody>
      </p:sp>
      <p:sp>
        <p:nvSpPr>
          <p:cNvPr id="4" name="Slide Number Placeholder 3"/>
          <p:cNvSpPr>
            <a:spLocks noGrp="1"/>
          </p:cNvSpPr>
          <p:nvPr>
            <p:ph type="sldNum" sz="quarter" idx="5"/>
          </p:nvPr>
        </p:nvSpPr>
        <p:spPr/>
        <p:txBody>
          <a:bodyPr/>
          <a:lstStyle/>
          <a:p>
            <a:fld id="{74DBFC15-24CD-4910-9E46-C5576D6F865A}" type="slidenum">
              <a:rPr lang="en-GB" smtClean="0"/>
              <a:pPr/>
              <a:t>27</a:t>
            </a:fld>
            <a:endParaRPr lang="en-GB"/>
          </a:p>
        </p:txBody>
      </p:sp>
    </p:spTree>
    <p:extLst>
      <p:ext uri="{BB962C8B-B14F-4D97-AF65-F5344CB8AC3E}">
        <p14:creationId xmlns:p14="http://schemas.microsoft.com/office/powerpoint/2010/main" val="2183647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See “</a:t>
            </a:r>
            <a:r>
              <a:rPr lang="en-GB" sz="1800" b="0" i="0" u="none" strike="noStrike" baseline="0" dirty="0">
                <a:latin typeface="QuasiTimes-Regular"/>
              </a:rPr>
              <a:t>MODELLING THE SECONDARY BENDING IN RIVETED JOINTS WITH ECCENTRICITIES” by </a:t>
            </a:r>
            <a:r>
              <a:rPr lang="en-GB" sz="1800" b="0" i="1" u="none" strike="noStrike" baseline="0" dirty="0">
                <a:latin typeface="QuasiTimes-Italic"/>
              </a:rPr>
              <a:t>MAŁGORZATA SKORUPA &amp; ADAM KORBEL</a:t>
            </a:r>
            <a:endParaRPr lang="en-GB" dirty="0"/>
          </a:p>
        </p:txBody>
      </p:sp>
      <p:sp>
        <p:nvSpPr>
          <p:cNvPr id="4" name="Slide Number Placeholder 3"/>
          <p:cNvSpPr>
            <a:spLocks noGrp="1"/>
          </p:cNvSpPr>
          <p:nvPr>
            <p:ph type="sldNum" sz="quarter" idx="5"/>
          </p:nvPr>
        </p:nvSpPr>
        <p:spPr/>
        <p:txBody>
          <a:bodyPr/>
          <a:lstStyle/>
          <a:p>
            <a:fld id="{74DBFC15-24CD-4910-9E46-C5576D6F865A}" type="slidenum">
              <a:rPr lang="en-GB" smtClean="0"/>
              <a:pPr/>
              <a:t>42</a:t>
            </a:fld>
            <a:endParaRPr lang="en-GB"/>
          </a:p>
        </p:txBody>
      </p:sp>
    </p:spTree>
    <p:extLst>
      <p:ext uri="{BB962C8B-B14F-4D97-AF65-F5344CB8AC3E}">
        <p14:creationId xmlns:p14="http://schemas.microsoft.com/office/powerpoint/2010/main" val="1921566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See “</a:t>
            </a:r>
            <a:r>
              <a:rPr lang="en-GB" sz="1800" b="0" i="0" u="none" strike="noStrike" baseline="0" dirty="0">
                <a:latin typeface="QuasiTimes-Regular"/>
              </a:rPr>
              <a:t>MODELLING THE SECONDARY BENDING IN RIVETED JOINTS WITH ECCENTRICITIES” by </a:t>
            </a:r>
            <a:r>
              <a:rPr lang="en-GB" sz="1800" b="0" i="1" u="none" strike="noStrike" baseline="0" dirty="0">
                <a:latin typeface="QuasiTimes-Italic"/>
              </a:rPr>
              <a:t>MAŁGORZATA SKORUPA &amp; ADAM KORBEL</a:t>
            </a:r>
            <a:endParaRPr lang="en-GB" dirty="0"/>
          </a:p>
        </p:txBody>
      </p:sp>
      <p:sp>
        <p:nvSpPr>
          <p:cNvPr id="4" name="Slide Number Placeholder 3"/>
          <p:cNvSpPr>
            <a:spLocks noGrp="1"/>
          </p:cNvSpPr>
          <p:nvPr>
            <p:ph type="sldNum" sz="quarter" idx="5"/>
          </p:nvPr>
        </p:nvSpPr>
        <p:spPr/>
        <p:txBody>
          <a:bodyPr/>
          <a:lstStyle/>
          <a:p>
            <a:fld id="{74DBFC15-24CD-4910-9E46-C5576D6F865A}" type="slidenum">
              <a:rPr lang="en-GB" smtClean="0"/>
              <a:pPr/>
              <a:t>43</a:t>
            </a:fld>
            <a:endParaRPr lang="en-GB"/>
          </a:p>
        </p:txBody>
      </p:sp>
    </p:spTree>
    <p:extLst>
      <p:ext uri="{BB962C8B-B14F-4D97-AF65-F5344CB8AC3E}">
        <p14:creationId xmlns:p14="http://schemas.microsoft.com/office/powerpoint/2010/main" val="1922519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See “</a:t>
            </a:r>
            <a:r>
              <a:rPr lang="en-GB" sz="1800" b="0" i="0" u="none" strike="noStrike" baseline="0" dirty="0">
                <a:latin typeface="QuasiTimes-Regular"/>
              </a:rPr>
              <a:t>MODELLING THE SECONDARY BENDING IN RIVETED JOINTS WITH ECCENTRICITIES” by </a:t>
            </a:r>
            <a:r>
              <a:rPr lang="en-GB" sz="1800" b="0" i="1" u="none" strike="noStrike" baseline="0" dirty="0">
                <a:latin typeface="QuasiTimes-Italic"/>
              </a:rPr>
              <a:t>MAŁGORZATA SKORUPA &amp; ADAM KORBEL</a:t>
            </a:r>
            <a:endParaRPr lang="en-GB" dirty="0"/>
          </a:p>
        </p:txBody>
      </p:sp>
      <p:sp>
        <p:nvSpPr>
          <p:cNvPr id="4" name="Slide Number Placeholder 3"/>
          <p:cNvSpPr>
            <a:spLocks noGrp="1"/>
          </p:cNvSpPr>
          <p:nvPr>
            <p:ph type="sldNum" sz="quarter" idx="5"/>
          </p:nvPr>
        </p:nvSpPr>
        <p:spPr/>
        <p:txBody>
          <a:bodyPr/>
          <a:lstStyle/>
          <a:p>
            <a:fld id="{74DBFC15-24CD-4910-9E46-C5576D6F865A}" type="slidenum">
              <a:rPr lang="en-GB" smtClean="0"/>
              <a:pPr/>
              <a:t>44</a:t>
            </a:fld>
            <a:endParaRPr lang="en-GB"/>
          </a:p>
        </p:txBody>
      </p:sp>
    </p:spTree>
    <p:extLst>
      <p:ext uri="{BB962C8B-B14F-4D97-AF65-F5344CB8AC3E}">
        <p14:creationId xmlns:p14="http://schemas.microsoft.com/office/powerpoint/2010/main" val="410127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4610441" cy="346075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968975" y="914320"/>
            <a:ext cx="2676553" cy="764783"/>
          </a:xfrm>
        </p:spPr>
        <p:txBody>
          <a:bodyPr anchor="b">
            <a:noAutofit/>
          </a:bodyPr>
          <a:lstStyle>
            <a:lvl1pPr algn="ctr">
              <a:defRPr sz="2420">
                <a:effectLst/>
              </a:defRPr>
            </a:lvl1pPr>
          </a:lstStyle>
          <a:p>
            <a:r>
              <a:rPr lang="en-US"/>
              <a:t>Click to edit Master title style</a:t>
            </a:r>
            <a:endParaRPr lang="en-US" dirty="0"/>
          </a:p>
        </p:txBody>
      </p:sp>
      <p:sp>
        <p:nvSpPr>
          <p:cNvPr id="3" name="Subtitle 2"/>
          <p:cNvSpPr>
            <a:spLocks noGrp="1"/>
          </p:cNvSpPr>
          <p:nvPr>
            <p:ph type="subTitle" idx="1"/>
          </p:nvPr>
        </p:nvSpPr>
        <p:spPr>
          <a:xfrm>
            <a:off x="968975" y="1815822"/>
            <a:ext cx="2676553" cy="695204"/>
          </a:xfrm>
        </p:spPr>
        <p:txBody>
          <a:bodyPr anchor="t">
            <a:normAutofit/>
          </a:bodyPr>
          <a:lstStyle>
            <a:lvl1pPr marL="0" indent="0" algn="ctr">
              <a:buNone/>
              <a:defRPr sz="1008">
                <a:solidFill>
                  <a:schemeClr val="tx1"/>
                </a:solidFill>
              </a:defRPr>
            </a:lvl1pPr>
            <a:lvl2pPr marL="230520" indent="0" algn="ctr">
              <a:buNone/>
              <a:defRPr>
                <a:solidFill>
                  <a:schemeClr val="tx1">
                    <a:tint val="75000"/>
                  </a:schemeClr>
                </a:solidFill>
              </a:defRPr>
            </a:lvl2pPr>
            <a:lvl3pPr marL="461040" indent="0" algn="ctr">
              <a:buNone/>
              <a:defRPr>
                <a:solidFill>
                  <a:schemeClr val="tx1">
                    <a:tint val="75000"/>
                  </a:schemeClr>
                </a:solidFill>
              </a:defRPr>
            </a:lvl3pPr>
            <a:lvl4pPr marL="691561" indent="0" algn="ctr">
              <a:buNone/>
              <a:defRPr>
                <a:solidFill>
                  <a:schemeClr val="tx1">
                    <a:tint val="75000"/>
                  </a:schemeClr>
                </a:solidFill>
              </a:defRPr>
            </a:lvl4pPr>
            <a:lvl5pPr marL="922081" indent="0" algn="ctr">
              <a:buNone/>
              <a:defRPr>
                <a:solidFill>
                  <a:schemeClr val="tx1">
                    <a:tint val="75000"/>
                  </a:schemeClr>
                </a:solidFill>
              </a:defRPr>
            </a:lvl5pPr>
            <a:lvl6pPr marL="1152601" indent="0" algn="ctr">
              <a:buNone/>
              <a:defRPr>
                <a:solidFill>
                  <a:schemeClr val="tx1">
                    <a:tint val="75000"/>
                  </a:schemeClr>
                </a:solidFill>
              </a:defRPr>
            </a:lvl6pPr>
            <a:lvl7pPr marL="1383121" indent="0" algn="ctr">
              <a:buNone/>
              <a:defRPr>
                <a:solidFill>
                  <a:schemeClr val="tx1">
                    <a:tint val="75000"/>
                  </a:schemeClr>
                </a:solidFill>
              </a:defRPr>
            </a:lvl7pPr>
            <a:lvl8pPr marL="1613642" indent="0" algn="ctr">
              <a:buNone/>
              <a:defRPr>
                <a:solidFill>
                  <a:schemeClr val="tx1">
                    <a:tint val="75000"/>
                  </a:schemeClr>
                </a:solidFill>
              </a:defRPr>
            </a:lvl8pPr>
            <a:lvl9pPr marL="184416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057981" y="2550702"/>
            <a:ext cx="339443" cy="140994"/>
          </a:xfrm>
        </p:spPr>
        <p:txBody>
          <a:bodyPr/>
          <a:lstStyle/>
          <a:p>
            <a:fld id="{7A8B9290-4F1B-46A2-9499-1F5E575ACE22}" type="datetime1">
              <a:rPr lang="en-US" smtClean="0"/>
              <a:pPr/>
              <a:t>6/21/2022</a:t>
            </a:fld>
            <a:endParaRPr lang="en-US" dirty="0"/>
          </a:p>
        </p:txBody>
      </p:sp>
      <p:sp>
        <p:nvSpPr>
          <p:cNvPr id="5" name="Footer Placeholder 4"/>
          <p:cNvSpPr>
            <a:spLocks noGrp="1"/>
          </p:cNvSpPr>
          <p:nvPr>
            <p:ph type="ftr" sz="quarter" idx="11"/>
          </p:nvPr>
        </p:nvSpPr>
        <p:spPr>
          <a:xfrm>
            <a:off x="968975" y="2550702"/>
            <a:ext cx="2049367" cy="140994"/>
          </a:xfrm>
        </p:spPr>
        <p:txBody>
          <a:bodyPr/>
          <a:lstStyle/>
          <a:p>
            <a:endParaRPr lang="en-US" dirty="0"/>
          </a:p>
        </p:txBody>
      </p:sp>
      <p:sp>
        <p:nvSpPr>
          <p:cNvPr id="6" name="Slide Number Placeholder 5"/>
          <p:cNvSpPr>
            <a:spLocks noGrp="1"/>
          </p:cNvSpPr>
          <p:nvPr>
            <p:ph type="sldNum" sz="quarter" idx="12"/>
          </p:nvPr>
        </p:nvSpPr>
        <p:spPr>
          <a:xfrm>
            <a:off x="3437064" y="2550702"/>
            <a:ext cx="208464" cy="140994"/>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1018329" y="1751735"/>
            <a:ext cx="257784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721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37" y="2430001"/>
            <a:ext cx="3427695" cy="285993"/>
          </a:xfrm>
        </p:spPr>
        <p:txBody>
          <a:bodyPr anchor="b">
            <a:normAutofit/>
          </a:bodyPr>
          <a:lstStyle>
            <a:lvl1pPr algn="ctr">
              <a:defRPr sz="121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7406" y="521249"/>
            <a:ext cx="3575289" cy="169619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807"/>
            </a:lvl1pPr>
            <a:lvl2pPr marL="230520" indent="0">
              <a:buNone/>
              <a:defRPr sz="807"/>
            </a:lvl2pPr>
            <a:lvl3pPr marL="461040" indent="0">
              <a:buNone/>
              <a:defRPr sz="807"/>
            </a:lvl3pPr>
            <a:lvl4pPr marL="691561" indent="0">
              <a:buNone/>
              <a:defRPr sz="807"/>
            </a:lvl4pPr>
            <a:lvl5pPr marL="922081" indent="0">
              <a:buNone/>
              <a:defRPr sz="807"/>
            </a:lvl5pPr>
            <a:lvl6pPr marL="1152601" indent="0">
              <a:buNone/>
              <a:defRPr sz="807"/>
            </a:lvl6pPr>
            <a:lvl7pPr marL="1383121" indent="0">
              <a:buNone/>
              <a:defRPr sz="807"/>
            </a:lvl7pPr>
            <a:lvl8pPr marL="1613642" indent="0">
              <a:buNone/>
              <a:defRPr sz="807"/>
            </a:lvl8pPr>
            <a:lvl9pPr marL="1844162" indent="0">
              <a:buNone/>
              <a:defRPr sz="807"/>
            </a:lvl9pPr>
          </a:lstStyle>
          <a:p>
            <a:r>
              <a:rPr lang="en-US"/>
              <a:t>Click icon to add picture</a:t>
            </a:r>
            <a:endParaRPr lang="en-US" dirty="0"/>
          </a:p>
        </p:txBody>
      </p:sp>
      <p:sp>
        <p:nvSpPr>
          <p:cNvPr id="4" name="Text Placeholder 3"/>
          <p:cNvSpPr>
            <a:spLocks noGrp="1"/>
          </p:cNvSpPr>
          <p:nvPr>
            <p:ph type="body" sz="half" idx="2"/>
          </p:nvPr>
        </p:nvSpPr>
        <p:spPr>
          <a:xfrm>
            <a:off x="593337" y="2715994"/>
            <a:ext cx="3427695" cy="249142"/>
          </a:xfrm>
        </p:spPr>
        <p:txBody>
          <a:bodyPr anchor="t">
            <a:normAutofit/>
          </a:bodyPr>
          <a:lstStyle>
            <a:lvl1pPr marL="0" indent="0" algn="ctr">
              <a:buNone/>
              <a:defRPr sz="807"/>
            </a:lvl1pPr>
            <a:lvl2pPr marL="230520" indent="0">
              <a:buNone/>
              <a:defRPr sz="605"/>
            </a:lvl2pPr>
            <a:lvl3pPr marL="461040" indent="0">
              <a:buNone/>
              <a:defRPr sz="504"/>
            </a:lvl3pPr>
            <a:lvl4pPr marL="691561" indent="0">
              <a:buNone/>
              <a:defRPr sz="454"/>
            </a:lvl4pPr>
            <a:lvl5pPr marL="922081" indent="0">
              <a:buNone/>
              <a:defRPr sz="454"/>
            </a:lvl5pPr>
            <a:lvl6pPr marL="1152601" indent="0">
              <a:buNone/>
              <a:defRPr sz="454"/>
            </a:lvl6pPr>
            <a:lvl7pPr marL="1383121" indent="0">
              <a:buNone/>
              <a:defRPr sz="454"/>
            </a:lvl7pPr>
            <a:lvl8pPr marL="1613642" indent="0">
              <a:buNone/>
              <a:defRPr sz="454"/>
            </a:lvl8pPr>
            <a:lvl9pPr marL="1844162" indent="0">
              <a:buNone/>
              <a:defRPr sz="454"/>
            </a:lvl9pPr>
          </a:lstStyle>
          <a:p>
            <a:pPr lvl="0"/>
            <a:r>
              <a:rPr lang="en-US"/>
              <a:t>Click to edit Master text styles</a:t>
            </a:r>
          </a:p>
        </p:txBody>
      </p:sp>
      <p:sp>
        <p:nvSpPr>
          <p:cNvPr id="5" name="Date Placeholder 4"/>
          <p:cNvSpPr>
            <a:spLocks noGrp="1"/>
          </p:cNvSpPr>
          <p:nvPr>
            <p:ph type="dt" sz="half" idx="10"/>
          </p:nvPr>
        </p:nvSpPr>
        <p:spPr/>
        <p:txBody>
          <a:bodyPr/>
          <a:lstStyle/>
          <a:p>
            <a:fld id="{E3066535-ED83-4223-A3F0-62F990ACB6B5}" type="datetime1">
              <a:rPr lang="en-US" smtClean="0"/>
              <a:pPr/>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0059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37" y="457635"/>
            <a:ext cx="3427695" cy="1563272"/>
          </a:xfrm>
        </p:spPr>
        <p:txBody>
          <a:bodyPr anchor="ctr">
            <a:normAutofit/>
          </a:bodyPr>
          <a:lstStyle>
            <a:lvl1pPr algn="ctr">
              <a:defRPr sz="1613" b="0" cap="none"/>
            </a:lvl1pPr>
          </a:lstStyle>
          <a:p>
            <a:r>
              <a:rPr lang="en-US"/>
              <a:t>Click to edit Master title style</a:t>
            </a:r>
            <a:endParaRPr lang="en-US" dirty="0"/>
          </a:p>
        </p:txBody>
      </p:sp>
      <p:sp>
        <p:nvSpPr>
          <p:cNvPr id="3" name="Text Placeholder 2"/>
          <p:cNvSpPr>
            <a:spLocks noGrp="1"/>
          </p:cNvSpPr>
          <p:nvPr>
            <p:ph type="body" idx="1"/>
          </p:nvPr>
        </p:nvSpPr>
        <p:spPr>
          <a:xfrm>
            <a:off x="593336" y="2157628"/>
            <a:ext cx="3427696" cy="807509"/>
          </a:xfrm>
        </p:spPr>
        <p:txBody>
          <a:bodyPr anchor="ctr">
            <a:normAutofit/>
          </a:bodyPr>
          <a:lstStyle>
            <a:lvl1pPr marL="0" indent="0" algn="ctr">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CCBA45-FBBF-4A2E-A509-81D06606A985}" type="datetime1">
              <a:rPr lang="en-US" smtClean="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644560" y="2089267"/>
            <a:ext cx="333073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009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726" y="495613"/>
            <a:ext cx="3226793" cy="1196309"/>
          </a:xfrm>
        </p:spPr>
        <p:txBody>
          <a:bodyPr anchor="ctr">
            <a:normAutofit/>
          </a:bodyPr>
          <a:lstStyle>
            <a:lvl1pPr algn="ctr">
              <a:defRPr sz="1613"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06768" y="1691922"/>
            <a:ext cx="2970952" cy="328985"/>
          </a:xfrm>
        </p:spPr>
        <p:txBody>
          <a:bodyPr anchor="ctr">
            <a:normAutofit/>
          </a:bodyPr>
          <a:lstStyle>
            <a:lvl1pPr marL="0" indent="0" algn="r">
              <a:buFontTx/>
              <a:buNone/>
              <a:defRPr sz="908"/>
            </a:lvl1pPr>
            <a:lvl2pPr marL="230520" indent="0">
              <a:buFontTx/>
              <a:buNone/>
              <a:defRPr/>
            </a:lvl2pPr>
            <a:lvl3pPr marL="461040" indent="0">
              <a:buFontTx/>
              <a:buNone/>
              <a:defRPr/>
            </a:lvl3pPr>
            <a:lvl4pPr marL="691561" indent="0">
              <a:buFontTx/>
              <a:buNone/>
              <a:defRPr/>
            </a:lvl4pPr>
            <a:lvl5pPr marL="922081" indent="0">
              <a:buFontTx/>
              <a:buNone/>
              <a:defRPr/>
            </a:lvl5pPr>
          </a:lstStyle>
          <a:p>
            <a:pPr lvl="0"/>
            <a:r>
              <a:rPr lang="en-US"/>
              <a:t>Click to edit Master text styles</a:t>
            </a:r>
          </a:p>
        </p:txBody>
      </p:sp>
      <p:sp>
        <p:nvSpPr>
          <p:cNvPr id="3" name="Text Placeholder 2"/>
          <p:cNvSpPr>
            <a:spLocks noGrp="1"/>
          </p:cNvSpPr>
          <p:nvPr>
            <p:ph type="body" idx="1"/>
          </p:nvPr>
        </p:nvSpPr>
        <p:spPr>
          <a:xfrm>
            <a:off x="593335" y="2191809"/>
            <a:ext cx="3427697" cy="773328"/>
          </a:xfrm>
        </p:spPr>
        <p:txBody>
          <a:bodyPr anchor="ctr">
            <a:normAutofit/>
          </a:bodyPr>
          <a:lstStyle>
            <a:lvl1pPr marL="0" indent="0" algn="ctr">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62B104-2E02-40C4-B677-026C51190C76}" type="datetime1">
              <a:rPr lang="en-US" smtClean="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428526" y="456873"/>
            <a:ext cx="230565" cy="295095"/>
          </a:xfrm>
          <a:prstGeom prst="rect">
            <a:avLst/>
          </a:prstGeom>
        </p:spPr>
        <p:txBody>
          <a:bodyPr vert="horz" lIns="46101" tIns="23051" rIns="46101" bIns="23051" rtlCol="0" anchor="ctr">
            <a:noAutofit/>
          </a:bodyPr>
          <a:lstStyle/>
          <a:p>
            <a:pPr lvl="0"/>
            <a:r>
              <a:rPr lang="en-US" sz="3630" dirty="0">
                <a:solidFill>
                  <a:schemeClr val="tx1"/>
                </a:solidFill>
                <a:effectLst/>
              </a:rPr>
              <a:t>“</a:t>
            </a:r>
          </a:p>
        </p:txBody>
      </p:sp>
      <p:sp>
        <p:nvSpPr>
          <p:cNvPr id="15" name="TextBox 14"/>
          <p:cNvSpPr txBox="1"/>
          <p:nvPr/>
        </p:nvSpPr>
        <p:spPr>
          <a:xfrm>
            <a:off x="3848558" y="1427027"/>
            <a:ext cx="230565" cy="295095"/>
          </a:xfrm>
          <a:prstGeom prst="rect">
            <a:avLst/>
          </a:prstGeom>
        </p:spPr>
        <p:txBody>
          <a:bodyPr vert="horz" lIns="46101" tIns="23051" rIns="46101" bIns="23051" rtlCol="0" anchor="ctr">
            <a:noAutofit/>
          </a:bodyPr>
          <a:lstStyle/>
          <a:p>
            <a:pPr lvl="0" algn="r"/>
            <a:r>
              <a:rPr lang="en-US" sz="3630" dirty="0">
                <a:solidFill>
                  <a:schemeClr val="tx1"/>
                </a:solidFill>
                <a:effectLst/>
              </a:rPr>
              <a:t>”</a:t>
            </a:r>
          </a:p>
        </p:txBody>
      </p:sp>
      <p:cxnSp>
        <p:nvCxnSpPr>
          <p:cNvPr id="19" name="Straight Connector 18"/>
          <p:cNvCxnSpPr/>
          <p:nvPr/>
        </p:nvCxnSpPr>
        <p:spPr>
          <a:xfrm>
            <a:off x="644560" y="2089267"/>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4555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93338" y="1669608"/>
            <a:ext cx="3427692" cy="741200"/>
          </a:xfrm>
        </p:spPr>
        <p:txBody>
          <a:bodyPr anchor="b">
            <a:normAutofit/>
          </a:bodyPr>
          <a:lstStyle>
            <a:lvl1pPr algn="l">
              <a:defRPr sz="1613" b="0" cap="none"/>
            </a:lvl1pPr>
          </a:lstStyle>
          <a:p>
            <a:r>
              <a:rPr lang="en-US"/>
              <a:t>Click to edit Master title style</a:t>
            </a:r>
            <a:endParaRPr lang="en-US" dirty="0"/>
          </a:p>
        </p:txBody>
      </p:sp>
      <p:sp>
        <p:nvSpPr>
          <p:cNvPr id="3" name="Text Placeholder 2"/>
          <p:cNvSpPr>
            <a:spLocks noGrp="1"/>
          </p:cNvSpPr>
          <p:nvPr>
            <p:ph type="body" idx="1"/>
          </p:nvPr>
        </p:nvSpPr>
        <p:spPr>
          <a:xfrm>
            <a:off x="593338" y="2410808"/>
            <a:ext cx="3427693" cy="434183"/>
          </a:xfrm>
        </p:spPr>
        <p:txBody>
          <a:bodyPr anchor="t">
            <a:normAutofit/>
          </a:bodyPr>
          <a:lstStyle>
            <a:lvl1pPr marL="0" indent="0" algn="l">
              <a:buNone/>
              <a:defRPr sz="9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9F416B-9627-434E-B603-7AAE7A14E83F}" type="datetime1">
              <a:rPr lang="en-US" smtClean="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31946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10581" y="495613"/>
            <a:ext cx="3188939" cy="1132221"/>
          </a:xfrm>
        </p:spPr>
        <p:txBody>
          <a:bodyPr anchor="ctr">
            <a:normAutofit/>
          </a:bodyPr>
          <a:lstStyle>
            <a:lvl1pPr algn="ctr">
              <a:defRPr sz="1613"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593338" y="1836505"/>
            <a:ext cx="3427693" cy="447590"/>
          </a:xfrm>
        </p:spPr>
        <p:txBody>
          <a:bodyPr anchor="b">
            <a:normAutofit/>
          </a:bodyPr>
          <a:lstStyle>
            <a:lvl1pPr marL="0" indent="0" algn="l">
              <a:spcBef>
                <a:spcPts val="0"/>
              </a:spcBef>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593336" y="2285804"/>
            <a:ext cx="3427696" cy="679332"/>
          </a:xfrm>
        </p:spPr>
        <p:txBody>
          <a:bodyPr anchor="t">
            <a:normAutofit/>
          </a:bodyPr>
          <a:lstStyle>
            <a:lvl1pPr marL="0" indent="0" algn="l">
              <a:buNone/>
              <a:defRPr sz="807">
                <a:solidFill>
                  <a:schemeClr val="tx1"/>
                </a:solidFill>
              </a:defRPr>
            </a:lvl1pPr>
            <a:lvl2pPr marL="230520" indent="0">
              <a:buNone/>
              <a:defRPr sz="807">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E3284E-E4E0-4B0B-85FB-F123D985F0E9}" type="datetime1">
              <a:rPr lang="en-US" smtClean="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442689" y="452600"/>
            <a:ext cx="230565" cy="295095"/>
          </a:xfrm>
          <a:prstGeom prst="rect">
            <a:avLst/>
          </a:prstGeom>
        </p:spPr>
        <p:txBody>
          <a:bodyPr vert="horz" lIns="46101" tIns="23051" rIns="46101" bIns="23051" rtlCol="0" anchor="ctr">
            <a:noAutofit/>
          </a:bodyPr>
          <a:lstStyle/>
          <a:p>
            <a:pPr lvl="0"/>
            <a:r>
              <a:rPr lang="en-US" sz="4034" dirty="0">
                <a:solidFill>
                  <a:schemeClr val="tx1"/>
                </a:solidFill>
                <a:effectLst/>
              </a:rPr>
              <a:t>“</a:t>
            </a:r>
          </a:p>
        </p:txBody>
      </p:sp>
      <p:sp>
        <p:nvSpPr>
          <p:cNvPr id="13" name="TextBox 12"/>
          <p:cNvSpPr txBox="1"/>
          <p:nvPr/>
        </p:nvSpPr>
        <p:spPr>
          <a:xfrm>
            <a:off x="3856772" y="1315937"/>
            <a:ext cx="230565" cy="295095"/>
          </a:xfrm>
          <a:prstGeom prst="rect">
            <a:avLst/>
          </a:prstGeom>
        </p:spPr>
        <p:txBody>
          <a:bodyPr vert="horz" lIns="46101" tIns="23051" rIns="46101" bIns="23051" rtlCol="0" anchor="ctr">
            <a:noAutofit/>
          </a:bodyPr>
          <a:lstStyle/>
          <a:p>
            <a:pPr lvl="0" algn="r"/>
            <a:r>
              <a:rPr lang="en-US" sz="4034" dirty="0">
                <a:solidFill>
                  <a:schemeClr val="tx1"/>
                </a:solidFill>
                <a:effectLst/>
              </a:rPr>
              <a:t>”</a:t>
            </a:r>
          </a:p>
        </p:txBody>
      </p:sp>
      <p:cxnSp>
        <p:nvCxnSpPr>
          <p:cNvPr id="26" name="Straight Connector 25"/>
          <p:cNvCxnSpPr/>
          <p:nvPr/>
        </p:nvCxnSpPr>
        <p:spPr>
          <a:xfrm>
            <a:off x="644560" y="1730375"/>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9298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93336" y="495613"/>
            <a:ext cx="3427695" cy="1157856"/>
          </a:xfrm>
        </p:spPr>
        <p:txBody>
          <a:bodyPr vert="horz" lIns="91440" tIns="45720" rIns="91440" bIns="45720" rtlCol="0" anchor="ctr">
            <a:normAutofit/>
          </a:bodyPr>
          <a:lstStyle>
            <a:lvl1pPr>
              <a:defRPr lang="en-US" sz="1613"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593338" y="1799590"/>
            <a:ext cx="3427693" cy="456819"/>
          </a:xfrm>
        </p:spPr>
        <p:txBody>
          <a:bodyPr anchor="b">
            <a:normAutofit/>
          </a:bodyPr>
          <a:lstStyle>
            <a:lvl1pPr marL="0" indent="0" algn="l">
              <a:spcBef>
                <a:spcPts val="0"/>
              </a:spcBef>
              <a:buNone/>
              <a:defRPr sz="1008">
                <a:solidFill>
                  <a:schemeClr val="tx1"/>
                </a:solidFill>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593337" y="2255897"/>
            <a:ext cx="3427695" cy="709240"/>
          </a:xfrm>
        </p:spPr>
        <p:txBody>
          <a:bodyPr anchor="t">
            <a:normAutofit/>
          </a:bodyPr>
          <a:lstStyle>
            <a:lvl1pPr marL="0" indent="0" algn="l">
              <a:buNone/>
              <a:defRPr sz="807">
                <a:solidFill>
                  <a:schemeClr val="tx1"/>
                </a:solidFill>
              </a:defRPr>
            </a:lvl1pPr>
            <a:lvl2pPr marL="230520" indent="0">
              <a:buNone/>
              <a:defRPr sz="807">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602FF9-5C02-48B1-BDBB-87874611E79D}" type="datetime1">
              <a:rPr lang="en-US" smtClean="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644562" y="1730375"/>
            <a:ext cx="333073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6192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3336" y="1256596"/>
            <a:ext cx="3427696" cy="170854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94CADE-618B-4857-8177-8E2348AC9667}" type="datetime1">
              <a:rPr lang="en-US" smtClean="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644560" y="1188236"/>
            <a:ext cx="333073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009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04819" y="457635"/>
            <a:ext cx="816211" cy="250750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93337" y="457635"/>
            <a:ext cx="2478236" cy="25075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81040A-BB50-4935-9403-C71D832E75AE}" type="datetime1">
              <a:rPr lang="en-US" smtClean="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3148779" y="457635"/>
            <a:ext cx="0" cy="2507501"/>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37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400050" y="815975"/>
            <a:ext cx="381000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00050" y="206375"/>
            <a:ext cx="3886200" cy="657970"/>
          </a:xfrm>
        </p:spPr>
        <p:txBody>
          <a:bodyPr>
            <a:normAutofit/>
          </a:bodyPr>
          <a:lstStyle>
            <a:lvl1pPr algn="l">
              <a:defRPr sz="16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23850" y="968375"/>
            <a:ext cx="3962400" cy="2026669"/>
          </a:xfrm>
        </p:spPr>
        <p:txBody>
          <a:bodyPr>
            <a:normAutofit/>
          </a:bodyPr>
          <a:lstStyle>
            <a:lvl1pPr>
              <a:defRPr sz="1200">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800">
                <a:latin typeface="Arial" panose="020B0604020202020204" pitchFamily="34" charset="0"/>
                <a:cs typeface="Arial" panose="020B0604020202020204" pitchFamily="34" charset="0"/>
              </a:defRPr>
            </a:lvl3pPr>
            <a:lvl4pPr>
              <a:defRPr sz="650">
                <a:latin typeface="Arial" panose="020B0604020202020204" pitchFamily="34" charset="0"/>
                <a:cs typeface="Arial" panose="020B0604020202020204" pitchFamily="34" charset="0"/>
              </a:defRPr>
            </a:lvl4pPr>
            <a:lvl5pPr>
              <a:defRPr sz="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204821" y="3330575"/>
            <a:ext cx="578926" cy="140994"/>
          </a:xfrm>
        </p:spPr>
        <p:txBody>
          <a:bodyPr/>
          <a:lstStyle/>
          <a:p>
            <a:fld id="{9E12C306-70F4-4AE8-AFB7-D3C7D182B7B6}" type="datetime1">
              <a:rPr lang="en-US" smtClean="0"/>
              <a:pPr/>
              <a:t>6/21/2022</a:t>
            </a:fld>
            <a:endParaRPr lang="en-US" dirty="0"/>
          </a:p>
        </p:txBody>
      </p:sp>
      <p:sp>
        <p:nvSpPr>
          <p:cNvPr id="5" name="Footer Placeholder 4"/>
          <p:cNvSpPr>
            <a:spLocks noGrp="1"/>
          </p:cNvSpPr>
          <p:nvPr>
            <p:ph type="ftr" sz="quarter" idx="11"/>
          </p:nvPr>
        </p:nvSpPr>
        <p:spPr>
          <a:xfrm>
            <a:off x="593336" y="3330575"/>
            <a:ext cx="2573603" cy="140994"/>
          </a:xfrm>
        </p:spPr>
        <p:txBody>
          <a:bodyPr/>
          <a:lstStyle/>
          <a:p>
            <a:endParaRPr lang="en-US" dirty="0"/>
          </a:p>
        </p:txBody>
      </p:sp>
      <p:sp>
        <p:nvSpPr>
          <p:cNvPr id="6" name="Slide Number Placeholder 5"/>
          <p:cNvSpPr>
            <a:spLocks noGrp="1"/>
          </p:cNvSpPr>
          <p:nvPr>
            <p:ph type="sldNum" sz="quarter" idx="12"/>
          </p:nvPr>
        </p:nvSpPr>
        <p:spPr>
          <a:xfrm>
            <a:off x="3821629" y="3330575"/>
            <a:ext cx="388421" cy="140994"/>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7892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4560" y="828305"/>
            <a:ext cx="3325248" cy="919695"/>
          </a:xfrm>
        </p:spPr>
        <p:txBody>
          <a:bodyPr anchor="b">
            <a:normAutofit/>
          </a:bodyPr>
          <a:lstStyle>
            <a:lvl1pPr algn="ctr">
              <a:defRPr sz="2017" b="0" cap="none">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44560" y="1884721"/>
            <a:ext cx="3325248" cy="550054"/>
          </a:xfrm>
        </p:spPr>
        <p:txBody>
          <a:bodyPr anchor="t">
            <a:normAutofit/>
          </a:bodyPr>
          <a:lstStyle>
            <a:lvl1pPr marL="0" indent="0" algn="ctr">
              <a:buNone/>
              <a:defRPr sz="1210">
                <a:solidFill>
                  <a:schemeClr val="tx1"/>
                </a:solidFill>
                <a:latin typeface="Arial" panose="020B0604020202020204" pitchFamily="34" charset="0"/>
                <a:cs typeface="Arial" panose="020B0604020202020204" pitchFamily="34" charset="0"/>
              </a:defRPr>
            </a:lvl1pPr>
            <a:lvl2pPr marL="230520" indent="0">
              <a:buNone/>
              <a:defRPr sz="908">
                <a:solidFill>
                  <a:schemeClr val="tx1">
                    <a:tint val="75000"/>
                  </a:schemeClr>
                </a:solidFill>
              </a:defRPr>
            </a:lvl2pPr>
            <a:lvl3pPr marL="461040" indent="0">
              <a:buNone/>
              <a:defRPr sz="807">
                <a:solidFill>
                  <a:schemeClr val="tx1">
                    <a:tint val="75000"/>
                  </a:schemeClr>
                </a:solidFill>
              </a:defRPr>
            </a:lvl3pPr>
            <a:lvl4pPr marL="691561" indent="0">
              <a:buNone/>
              <a:defRPr sz="706">
                <a:solidFill>
                  <a:schemeClr val="tx1">
                    <a:tint val="75000"/>
                  </a:schemeClr>
                </a:solidFill>
              </a:defRPr>
            </a:lvl4pPr>
            <a:lvl5pPr marL="922081" indent="0">
              <a:buNone/>
              <a:defRPr sz="706">
                <a:solidFill>
                  <a:schemeClr val="tx1">
                    <a:tint val="75000"/>
                  </a:schemeClr>
                </a:solidFill>
              </a:defRPr>
            </a:lvl5pPr>
            <a:lvl6pPr marL="1152601" indent="0">
              <a:buNone/>
              <a:defRPr sz="706">
                <a:solidFill>
                  <a:schemeClr val="tx1">
                    <a:tint val="75000"/>
                  </a:schemeClr>
                </a:solidFill>
              </a:defRPr>
            </a:lvl6pPr>
            <a:lvl7pPr marL="1383121" indent="0">
              <a:buNone/>
              <a:defRPr sz="706">
                <a:solidFill>
                  <a:schemeClr val="tx1">
                    <a:tint val="75000"/>
                  </a:schemeClr>
                </a:solidFill>
              </a:defRPr>
            </a:lvl7pPr>
            <a:lvl8pPr marL="1613642" indent="0">
              <a:buNone/>
              <a:defRPr sz="706">
                <a:solidFill>
                  <a:schemeClr val="tx1">
                    <a:tint val="75000"/>
                  </a:schemeClr>
                </a:solidFill>
              </a:defRPr>
            </a:lvl8pPr>
            <a:lvl9pPr marL="1844162" indent="0">
              <a:buNone/>
              <a:defRPr sz="7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CC15A6-B076-4816-B119-14CD14710A55}" type="datetime1">
              <a:rPr lang="en-US" smtClean="0"/>
              <a:pPr/>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31" name="Straight Connector 30"/>
          <p:cNvCxnSpPr/>
          <p:nvPr/>
        </p:nvCxnSpPr>
        <p:spPr>
          <a:xfrm>
            <a:off x="644560" y="1816360"/>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387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644560" y="1189039"/>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93337" y="461906"/>
            <a:ext cx="3427695" cy="65797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593336" y="1255099"/>
            <a:ext cx="1682687" cy="1739604"/>
          </a:xfr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41931" y="1255099"/>
            <a:ext cx="1682687" cy="1739604"/>
          </a:xfr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F5F90F0-3C3C-45CE-B88C-F7ECE914EEC7}" type="datetime1">
              <a:rPr lang="en-US" smtClean="0"/>
              <a:pPr/>
              <a:t>6/21/2022</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173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93337" y="1341574"/>
            <a:ext cx="1682687" cy="290799"/>
          </a:xfrm>
        </p:spPr>
        <p:txBody>
          <a:bodyPr anchor="b">
            <a:noAutofit/>
          </a:bodyPr>
          <a:lstStyle>
            <a:lvl1pPr marL="0" indent="0">
              <a:buNone/>
              <a:defRPr sz="1210" b="0">
                <a:solidFill>
                  <a:schemeClr val="accent1"/>
                </a:solidFill>
              </a:defRPr>
            </a:lvl1pPr>
            <a:lvl2pPr marL="230520" indent="0">
              <a:buNone/>
              <a:defRPr sz="1008" b="1"/>
            </a:lvl2pPr>
            <a:lvl3pPr marL="461040" indent="0">
              <a:buNone/>
              <a:defRPr sz="908" b="1"/>
            </a:lvl3pPr>
            <a:lvl4pPr marL="691561" indent="0">
              <a:buNone/>
              <a:defRPr sz="807" b="1"/>
            </a:lvl4pPr>
            <a:lvl5pPr marL="922081" indent="0">
              <a:buNone/>
              <a:defRPr sz="807" b="1"/>
            </a:lvl5pPr>
            <a:lvl6pPr marL="1152601" indent="0">
              <a:buNone/>
              <a:defRPr sz="807" b="1"/>
            </a:lvl6pPr>
            <a:lvl7pPr marL="1383121" indent="0">
              <a:buNone/>
              <a:defRPr sz="807" b="1"/>
            </a:lvl7pPr>
            <a:lvl8pPr marL="1613642" indent="0">
              <a:buNone/>
              <a:defRPr sz="807" b="1"/>
            </a:lvl8pPr>
            <a:lvl9pPr marL="1844162" indent="0">
              <a:buNone/>
              <a:defRPr sz="807" b="1"/>
            </a:lvl9pPr>
          </a:lstStyle>
          <a:p>
            <a:pPr lvl="0"/>
            <a:r>
              <a:rPr lang="en-US"/>
              <a:t>Click to edit Master text styles</a:t>
            </a:r>
          </a:p>
        </p:txBody>
      </p:sp>
      <p:sp>
        <p:nvSpPr>
          <p:cNvPr id="4" name="Content Placeholder 3"/>
          <p:cNvSpPr>
            <a:spLocks noGrp="1"/>
          </p:cNvSpPr>
          <p:nvPr>
            <p:ph sz="half" idx="2"/>
          </p:nvPr>
        </p:nvSpPr>
        <p:spPr>
          <a:xfrm>
            <a:off x="593337" y="1636646"/>
            <a:ext cx="1682687" cy="13658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40257" y="1341574"/>
            <a:ext cx="1682687" cy="290799"/>
          </a:xfrm>
        </p:spPr>
        <p:txBody>
          <a:bodyPr anchor="b">
            <a:noAutofit/>
          </a:bodyPr>
          <a:lstStyle>
            <a:lvl1pPr marL="0" indent="0">
              <a:buNone/>
              <a:defRPr sz="1210" b="0">
                <a:solidFill>
                  <a:schemeClr val="accent1"/>
                </a:solidFill>
              </a:defRPr>
            </a:lvl1pPr>
            <a:lvl2pPr marL="230520" indent="0">
              <a:buNone/>
              <a:defRPr sz="1008" b="1"/>
            </a:lvl2pPr>
            <a:lvl3pPr marL="461040" indent="0">
              <a:buNone/>
              <a:defRPr sz="908" b="1"/>
            </a:lvl3pPr>
            <a:lvl4pPr marL="691561" indent="0">
              <a:buNone/>
              <a:defRPr sz="807" b="1"/>
            </a:lvl4pPr>
            <a:lvl5pPr marL="922081" indent="0">
              <a:buNone/>
              <a:defRPr sz="807" b="1"/>
            </a:lvl5pPr>
            <a:lvl6pPr marL="1152601" indent="0">
              <a:buNone/>
              <a:defRPr sz="807" b="1"/>
            </a:lvl6pPr>
            <a:lvl7pPr marL="1383121" indent="0">
              <a:buNone/>
              <a:defRPr sz="807" b="1"/>
            </a:lvl7pPr>
            <a:lvl8pPr marL="1613642" indent="0">
              <a:buNone/>
              <a:defRPr sz="807" b="1"/>
            </a:lvl8pPr>
            <a:lvl9pPr marL="1844162" indent="0">
              <a:buNone/>
              <a:defRPr sz="807" b="1"/>
            </a:lvl9pPr>
          </a:lstStyle>
          <a:p>
            <a:pPr lvl="0"/>
            <a:r>
              <a:rPr lang="en-US"/>
              <a:t>Click to edit Master text styles</a:t>
            </a:r>
          </a:p>
        </p:txBody>
      </p:sp>
      <p:sp>
        <p:nvSpPr>
          <p:cNvPr id="6" name="Content Placeholder 5"/>
          <p:cNvSpPr>
            <a:spLocks noGrp="1"/>
          </p:cNvSpPr>
          <p:nvPr>
            <p:ph sz="quarter" idx="4"/>
          </p:nvPr>
        </p:nvSpPr>
        <p:spPr>
          <a:xfrm>
            <a:off x="2340257" y="1636646"/>
            <a:ext cx="1682687" cy="13658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28CF56-4BF4-4F75-8990-EB2171168366}" type="datetime1">
              <a:rPr lang="en-US" smtClean="0"/>
              <a:pPr/>
              <a:t>6/21/2022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41" name="Straight Connector 40"/>
          <p:cNvCxnSpPr/>
          <p:nvPr/>
        </p:nvCxnSpPr>
        <p:spPr>
          <a:xfrm>
            <a:off x="644560" y="1188236"/>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954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336" y="461906"/>
            <a:ext cx="3427696" cy="65797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EAAB2C-E817-4DC9-9298-19D3F114A45C}" type="datetime1">
              <a:rPr lang="en-US" smtClean="0"/>
              <a:pPr/>
              <a:t>6/21/2022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644560" y="1188236"/>
            <a:ext cx="33252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379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64B37-2D1E-4CC7-9A60-36C4E4043E68}" type="datetime1">
              <a:rPr lang="en-US" smtClean="0"/>
              <a:pPr/>
              <a:t>6/21/2022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5178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2735" y="263224"/>
            <a:ext cx="1278969" cy="692150"/>
          </a:xfrm>
        </p:spPr>
        <p:txBody>
          <a:bodyPr anchor="b">
            <a:noAutofit/>
          </a:bodyPr>
          <a:lstStyle>
            <a:lvl1pPr algn="ctr">
              <a:defRPr sz="15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077198" y="358775"/>
            <a:ext cx="1943834" cy="2606362"/>
          </a:xfrm>
        </p:spPr>
        <p:txBody>
          <a:bodyPr anchor="ct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12735" y="1120775"/>
            <a:ext cx="1278969" cy="1844362"/>
          </a:xfrm>
        </p:spPr>
        <p:txBody>
          <a:bodyPr anchor="t">
            <a:normAutofit/>
          </a:bodyPr>
          <a:lstStyle>
            <a:lvl1pPr marL="0" indent="0" algn="ctr">
              <a:buNone/>
              <a:defRPr sz="1200">
                <a:latin typeface="Arial" panose="020B0604020202020204" pitchFamily="34" charset="0"/>
                <a:cs typeface="Arial" panose="020B0604020202020204" pitchFamily="34" charset="0"/>
              </a:defRPr>
            </a:lvl1pPr>
            <a:lvl2pPr marL="230520" indent="0">
              <a:buNone/>
              <a:defRPr sz="605"/>
            </a:lvl2pPr>
            <a:lvl3pPr marL="461040" indent="0">
              <a:buNone/>
              <a:defRPr sz="504"/>
            </a:lvl3pPr>
            <a:lvl4pPr marL="691561" indent="0">
              <a:buNone/>
              <a:defRPr sz="454"/>
            </a:lvl4pPr>
            <a:lvl5pPr marL="922081" indent="0">
              <a:buNone/>
              <a:defRPr sz="454"/>
            </a:lvl5pPr>
            <a:lvl6pPr marL="1152601" indent="0">
              <a:buNone/>
              <a:defRPr sz="454"/>
            </a:lvl6pPr>
            <a:lvl7pPr marL="1383121" indent="0">
              <a:buNone/>
              <a:defRPr sz="454"/>
            </a:lvl7pPr>
            <a:lvl8pPr marL="1613642" indent="0">
              <a:buNone/>
              <a:defRPr sz="454"/>
            </a:lvl8pPr>
            <a:lvl9pPr marL="1844162" indent="0">
              <a:buNone/>
              <a:defRPr sz="454"/>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A3C7273-E4A9-40F0-A34A-27C97E7C8853}" type="datetime1">
              <a:rPr lang="en-US" smtClean="0"/>
              <a:pPr/>
              <a:t>6/21/2022</a:t>
            </a:fld>
            <a:endParaRPr lang="en-US" dirty="0"/>
          </a:p>
        </p:txBody>
      </p:sp>
      <p:sp>
        <p:nvSpPr>
          <p:cNvPr id="6" name="Footer Placeholder 5"/>
          <p:cNvSpPr>
            <a:spLocks noGrp="1"/>
          </p:cNvSpPr>
          <p:nvPr>
            <p:ph type="ftr" sz="quarter" idx="11"/>
          </p:nvPr>
        </p:nvSpPr>
        <p:spPr>
          <a:xfrm>
            <a:off x="400050" y="3007861"/>
            <a:ext cx="2766889" cy="140994"/>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D22F896-40B5-4ADD-8801-0D06FADFA095}" type="slidenum">
              <a:rPr lang="en-US" smtClean="0"/>
              <a:pPr/>
              <a:t>‹#›</a:t>
            </a:fld>
            <a:endParaRPr lang="en-US" dirty="0"/>
          </a:p>
        </p:txBody>
      </p:sp>
      <p:cxnSp>
        <p:nvCxnSpPr>
          <p:cNvPr id="16" name="Straight Connector 15"/>
          <p:cNvCxnSpPr/>
          <p:nvPr/>
        </p:nvCxnSpPr>
        <p:spPr>
          <a:xfrm>
            <a:off x="463959" y="955374"/>
            <a:ext cx="117652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282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36" y="950637"/>
            <a:ext cx="1831235" cy="692150"/>
          </a:xfrm>
        </p:spPr>
        <p:txBody>
          <a:bodyPr anchor="b">
            <a:normAutofit/>
          </a:bodyPr>
          <a:lstStyle>
            <a:lvl1pPr algn="ctr">
              <a:defRPr sz="121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2613131" y="521249"/>
            <a:ext cx="1476938" cy="241825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807"/>
            </a:lvl1pPr>
            <a:lvl2pPr marL="230520" indent="0">
              <a:buNone/>
              <a:defRPr sz="807"/>
            </a:lvl2pPr>
            <a:lvl3pPr marL="461040" indent="0">
              <a:buNone/>
              <a:defRPr sz="807"/>
            </a:lvl3pPr>
            <a:lvl4pPr marL="691561" indent="0">
              <a:buNone/>
              <a:defRPr sz="807"/>
            </a:lvl4pPr>
            <a:lvl5pPr marL="922081" indent="0">
              <a:buNone/>
              <a:defRPr sz="807"/>
            </a:lvl5pPr>
            <a:lvl6pPr marL="1152601" indent="0">
              <a:buNone/>
              <a:defRPr sz="807"/>
            </a:lvl6pPr>
            <a:lvl7pPr marL="1383121" indent="0">
              <a:buNone/>
              <a:defRPr sz="807"/>
            </a:lvl7pPr>
            <a:lvl8pPr marL="1613642" indent="0">
              <a:buNone/>
              <a:defRPr sz="807"/>
            </a:lvl8pPr>
            <a:lvl9pPr marL="1844162" indent="0">
              <a:buNone/>
              <a:defRPr sz="807"/>
            </a:lvl9pPr>
          </a:lstStyle>
          <a:p>
            <a:r>
              <a:rPr lang="en-US"/>
              <a:t>Click icon to add picture</a:t>
            </a:r>
            <a:endParaRPr lang="en-US" dirty="0"/>
          </a:p>
        </p:txBody>
      </p:sp>
      <p:sp>
        <p:nvSpPr>
          <p:cNvPr id="4" name="Text Placeholder 3"/>
          <p:cNvSpPr>
            <a:spLocks noGrp="1"/>
          </p:cNvSpPr>
          <p:nvPr>
            <p:ph type="body" sz="half" idx="2"/>
          </p:nvPr>
        </p:nvSpPr>
        <p:spPr>
          <a:xfrm>
            <a:off x="593336" y="1642787"/>
            <a:ext cx="1831235" cy="922867"/>
          </a:xfrm>
        </p:spPr>
        <p:txBody>
          <a:bodyPr anchor="t">
            <a:normAutofit/>
          </a:bodyPr>
          <a:lstStyle>
            <a:lvl1pPr marL="0" indent="0" algn="ctr">
              <a:buNone/>
              <a:defRPr sz="807"/>
            </a:lvl1pPr>
            <a:lvl2pPr marL="230520" indent="0">
              <a:buNone/>
              <a:defRPr sz="605"/>
            </a:lvl2pPr>
            <a:lvl3pPr marL="461040" indent="0">
              <a:buNone/>
              <a:defRPr sz="504"/>
            </a:lvl3pPr>
            <a:lvl4pPr marL="691561" indent="0">
              <a:buNone/>
              <a:defRPr sz="454"/>
            </a:lvl4pPr>
            <a:lvl5pPr marL="922081" indent="0">
              <a:buNone/>
              <a:defRPr sz="454"/>
            </a:lvl5pPr>
            <a:lvl6pPr marL="1152601" indent="0">
              <a:buNone/>
              <a:defRPr sz="454"/>
            </a:lvl6pPr>
            <a:lvl7pPr marL="1383121" indent="0">
              <a:buNone/>
              <a:defRPr sz="454"/>
            </a:lvl7pPr>
            <a:lvl8pPr marL="1613642" indent="0">
              <a:buNone/>
              <a:defRPr sz="454"/>
            </a:lvl8pPr>
            <a:lvl9pPr marL="1844162" indent="0">
              <a:buNone/>
              <a:defRPr sz="454"/>
            </a:lvl9pPr>
          </a:lstStyle>
          <a:p>
            <a:pPr lvl="0"/>
            <a:r>
              <a:rPr lang="en-US"/>
              <a:t>Click to edit Master text styles</a:t>
            </a:r>
          </a:p>
        </p:txBody>
      </p:sp>
      <p:sp>
        <p:nvSpPr>
          <p:cNvPr id="5" name="Date Placeholder 4"/>
          <p:cNvSpPr>
            <a:spLocks noGrp="1"/>
          </p:cNvSpPr>
          <p:nvPr>
            <p:ph type="dt" sz="half" idx="10"/>
          </p:nvPr>
        </p:nvSpPr>
        <p:spPr/>
        <p:txBody>
          <a:bodyPr/>
          <a:lstStyle/>
          <a:p>
            <a:fld id="{097A79D6-B0ED-4824-86BE-2F530F2C7ADF}" type="datetime1">
              <a:rPr lang="en-US" smtClean="0"/>
              <a:pPr/>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4904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4614369" cy="346075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593337" y="461906"/>
            <a:ext cx="3427695" cy="65797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3336" y="1256596"/>
            <a:ext cx="3427696" cy="1738448"/>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04821" y="3007861"/>
            <a:ext cx="578926" cy="140994"/>
          </a:xfrm>
          <a:prstGeom prst="rect">
            <a:avLst/>
          </a:prstGeom>
        </p:spPr>
        <p:txBody>
          <a:bodyPr vert="horz" lIns="91440" tIns="45720" rIns="91440" bIns="45720" rtlCol="0" anchor="ctr"/>
          <a:lstStyle>
            <a:lvl1pPr algn="r">
              <a:defRPr sz="504" b="0" i="0">
                <a:solidFill>
                  <a:schemeClr val="tx1"/>
                </a:solidFill>
                <a:effectLst/>
                <a:latin typeface="+mn-lt"/>
              </a:defRPr>
            </a:lvl1pPr>
          </a:lstStyle>
          <a:p>
            <a:fld id="{5628A461-D281-45A5-8F4D-041B070E494B}" type="datetime1">
              <a:rPr lang="en-US" smtClean="0"/>
              <a:pPr/>
              <a:t>6/21/2022</a:t>
            </a:fld>
            <a:endParaRPr lang="en-US" dirty="0"/>
          </a:p>
        </p:txBody>
      </p:sp>
      <p:sp>
        <p:nvSpPr>
          <p:cNvPr id="5" name="Footer Placeholder 4"/>
          <p:cNvSpPr>
            <a:spLocks noGrp="1"/>
          </p:cNvSpPr>
          <p:nvPr>
            <p:ph type="ftr" sz="quarter" idx="3"/>
          </p:nvPr>
        </p:nvSpPr>
        <p:spPr>
          <a:xfrm>
            <a:off x="593336" y="3007861"/>
            <a:ext cx="2573603" cy="140994"/>
          </a:xfrm>
          <a:prstGeom prst="rect">
            <a:avLst/>
          </a:prstGeom>
        </p:spPr>
        <p:txBody>
          <a:bodyPr vert="horz" lIns="91440" tIns="45720" rIns="91440" bIns="45720" rtlCol="0" anchor="ctr"/>
          <a:lstStyle>
            <a:lvl1pPr algn="l">
              <a:defRPr sz="504"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3821629" y="3007861"/>
            <a:ext cx="199403" cy="140994"/>
          </a:xfrm>
          <a:prstGeom prst="rect">
            <a:avLst/>
          </a:prstGeom>
        </p:spPr>
        <p:txBody>
          <a:bodyPr vert="horz" lIns="91440" tIns="45720" rIns="91440" bIns="45720" rtlCol="0" anchor="ctr"/>
          <a:lstStyle>
            <a:lvl1pPr algn="r">
              <a:defRPr sz="504"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50953024"/>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Lst>
  <p:hf hdr="0" ftr="0" dt="0"/>
  <p:txStyles>
    <p:titleStyle>
      <a:lvl1pPr algn="ctr" defTabSz="230520" rtl="0" eaLnBrk="1" latinLnBrk="0" hangingPunct="1">
        <a:spcBef>
          <a:spcPct val="0"/>
        </a:spcBef>
        <a:buNone/>
        <a:defRPr sz="2017"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44075" indent="-144075" algn="l" defTabSz="230520" rtl="0" eaLnBrk="1" latinLnBrk="0" hangingPunct="1">
        <a:spcBef>
          <a:spcPct val="20000"/>
        </a:spcBef>
        <a:spcAft>
          <a:spcPts val="303"/>
        </a:spcAft>
        <a:buClr>
          <a:schemeClr val="accent1"/>
        </a:buClr>
        <a:buSzPct val="115000"/>
        <a:buFont typeface="Arial"/>
        <a:buChar char="•"/>
        <a:defRPr sz="1210" kern="1200" cap="none">
          <a:solidFill>
            <a:schemeClr val="tx1">
              <a:lumMod val="85000"/>
              <a:lumOff val="15000"/>
            </a:schemeClr>
          </a:solidFill>
          <a:effectLst/>
          <a:latin typeface="+mn-lt"/>
          <a:ea typeface="+mn-ea"/>
          <a:cs typeface="+mn-cs"/>
        </a:defRPr>
      </a:lvl1pPr>
      <a:lvl2pPr marL="374595" indent="-144075" algn="l" defTabSz="230520" rtl="0" eaLnBrk="1" latinLnBrk="0" hangingPunct="1">
        <a:spcBef>
          <a:spcPct val="20000"/>
        </a:spcBef>
        <a:spcAft>
          <a:spcPts val="303"/>
        </a:spcAft>
        <a:buClr>
          <a:schemeClr val="accent1"/>
        </a:buClr>
        <a:buSzPct val="115000"/>
        <a:buFont typeface="Arial"/>
        <a:buChar char="•"/>
        <a:defRPr sz="1008" kern="1200" cap="none">
          <a:solidFill>
            <a:schemeClr val="tx1">
              <a:lumMod val="85000"/>
              <a:lumOff val="15000"/>
            </a:schemeClr>
          </a:solidFill>
          <a:effectLst/>
          <a:latin typeface="+mn-lt"/>
          <a:ea typeface="+mn-ea"/>
          <a:cs typeface="+mn-cs"/>
        </a:defRPr>
      </a:lvl2pPr>
      <a:lvl3pPr marL="605116" indent="-144075" algn="l" defTabSz="230520" rtl="0" eaLnBrk="1" latinLnBrk="0" hangingPunct="1">
        <a:spcBef>
          <a:spcPct val="20000"/>
        </a:spcBef>
        <a:spcAft>
          <a:spcPts val="303"/>
        </a:spcAft>
        <a:buClr>
          <a:schemeClr val="accent1"/>
        </a:buClr>
        <a:buSzPct val="115000"/>
        <a:buFont typeface="Arial"/>
        <a:buChar char="•"/>
        <a:defRPr sz="908" kern="1200" cap="none">
          <a:solidFill>
            <a:schemeClr val="tx1">
              <a:lumMod val="85000"/>
              <a:lumOff val="15000"/>
            </a:schemeClr>
          </a:solidFill>
          <a:effectLst/>
          <a:latin typeface="+mn-lt"/>
          <a:ea typeface="+mn-ea"/>
          <a:cs typeface="+mn-cs"/>
        </a:defRPr>
      </a:lvl3pPr>
      <a:lvl4pPr marL="778006" indent="-86445" algn="l" defTabSz="230520" rtl="0" eaLnBrk="1" latinLnBrk="0" hangingPunct="1">
        <a:spcBef>
          <a:spcPct val="20000"/>
        </a:spcBef>
        <a:spcAft>
          <a:spcPts val="303"/>
        </a:spcAft>
        <a:buClr>
          <a:schemeClr val="accent1"/>
        </a:buClr>
        <a:buSzPct val="115000"/>
        <a:buFont typeface="Arial"/>
        <a:buChar char="•"/>
        <a:defRPr sz="807" kern="1200" cap="none">
          <a:solidFill>
            <a:schemeClr val="tx1">
              <a:lumMod val="85000"/>
              <a:lumOff val="15000"/>
            </a:schemeClr>
          </a:solidFill>
          <a:effectLst/>
          <a:latin typeface="+mn-lt"/>
          <a:ea typeface="+mn-ea"/>
          <a:cs typeface="+mn-cs"/>
        </a:defRPr>
      </a:lvl4pPr>
      <a:lvl5pPr marL="1008526" indent="-86445"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p:bodyStyle>
    <p:otherStyle>
      <a:defPPr>
        <a:defRPr lang="en-US"/>
      </a:defPPr>
      <a:lvl1pPr marL="0" algn="l" defTabSz="230520" rtl="0" eaLnBrk="1" latinLnBrk="0" hangingPunct="1">
        <a:defRPr sz="908" kern="1200">
          <a:solidFill>
            <a:schemeClr val="tx1"/>
          </a:solidFill>
          <a:latin typeface="+mn-lt"/>
          <a:ea typeface="+mn-ea"/>
          <a:cs typeface="+mn-cs"/>
        </a:defRPr>
      </a:lvl1pPr>
      <a:lvl2pPr marL="230520" algn="l" defTabSz="230520" rtl="0" eaLnBrk="1" latinLnBrk="0" hangingPunct="1">
        <a:defRPr sz="908" kern="1200">
          <a:solidFill>
            <a:schemeClr val="tx1"/>
          </a:solidFill>
          <a:latin typeface="+mn-lt"/>
          <a:ea typeface="+mn-ea"/>
          <a:cs typeface="+mn-cs"/>
        </a:defRPr>
      </a:lvl2pPr>
      <a:lvl3pPr marL="461040" algn="l" defTabSz="230520" rtl="0" eaLnBrk="1" latinLnBrk="0" hangingPunct="1">
        <a:defRPr sz="908" kern="1200">
          <a:solidFill>
            <a:schemeClr val="tx1"/>
          </a:solidFill>
          <a:latin typeface="+mn-lt"/>
          <a:ea typeface="+mn-ea"/>
          <a:cs typeface="+mn-cs"/>
        </a:defRPr>
      </a:lvl3pPr>
      <a:lvl4pPr marL="691561" algn="l" defTabSz="230520" rtl="0" eaLnBrk="1" latinLnBrk="0" hangingPunct="1">
        <a:defRPr sz="908" kern="1200">
          <a:solidFill>
            <a:schemeClr val="tx1"/>
          </a:solidFill>
          <a:latin typeface="+mn-lt"/>
          <a:ea typeface="+mn-ea"/>
          <a:cs typeface="+mn-cs"/>
        </a:defRPr>
      </a:lvl4pPr>
      <a:lvl5pPr marL="922081" algn="l" defTabSz="230520" rtl="0" eaLnBrk="1" latinLnBrk="0" hangingPunct="1">
        <a:defRPr sz="908" kern="1200">
          <a:solidFill>
            <a:schemeClr val="tx1"/>
          </a:solidFill>
          <a:latin typeface="+mn-lt"/>
          <a:ea typeface="+mn-ea"/>
          <a:cs typeface="+mn-cs"/>
        </a:defRPr>
      </a:lvl5pPr>
      <a:lvl6pPr marL="1152601" algn="l" defTabSz="230520" rtl="0" eaLnBrk="1" latinLnBrk="0" hangingPunct="1">
        <a:defRPr sz="908" kern="1200">
          <a:solidFill>
            <a:schemeClr val="tx1"/>
          </a:solidFill>
          <a:latin typeface="+mn-lt"/>
          <a:ea typeface="+mn-ea"/>
          <a:cs typeface="+mn-cs"/>
        </a:defRPr>
      </a:lvl6pPr>
      <a:lvl7pPr marL="1383121" algn="l" defTabSz="230520" rtl="0" eaLnBrk="1" latinLnBrk="0" hangingPunct="1">
        <a:defRPr sz="908" kern="1200">
          <a:solidFill>
            <a:schemeClr val="tx1"/>
          </a:solidFill>
          <a:latin typeface="+mn-lt"/>
          <a:ea typeface="+mn-ea"/>
          <a:cs typeface="+mn-cs"/>
        </a:defRPr>
      </a:lvl7pPr>
      <a:lvl8pPr marL="1613642" algn="l" defTabSz="230520" rtl="0" eaLnBrk="1" latinLnBrk="0" hangingPunct="1">
        <a:defRPr sz="908" kern="1200">
          <a:solidFill>
            <a:schemeClr val="tx1"/>
          </a:solidFill>
          <a:latin typeface="+mn-lt"/>
          <a:ea typeface="+mn-ea"/>
          <a:cs typeface="+mn-cs"/>
        </a:defRPr>
      </a:lvl8pPr>
      <a:lvl9pPr marL="1844162" algn="l" defTabSz="230520" rtl="0" eaLnBrk="1" latinLnBrk="0" hangingPunct="1">
        <a:defRPr sz="9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oleObject" Target="../embeddings/oleObject8.bin"/><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32.wmf"/><Relationship Id="rId3" Type="http://schemas.openxmlformats.org/officeDocument/2006/relationships/image" Target="../media/image28.wmf"/><Relationship Id="rId7" Type="http://schemas.openxmlformats.org/officeDocument/2006/relationships/image" Target="../media/image30.wmf"/><Relationship Id="rId12" Type="http://schemas.openxmlformats.org/officeDocument/2006/relationships/oleObject" Target="../embeddings/oleObject15.bin"/><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11" Type="http://schemas.openxmlformats.org/officeDocument/2006/relationships/oleObject" Target="../embeddings/oleObject14.bin"/><Relationship Id="rId5" Type="http://schemas.openxmlformats.org/officeDocument/2006/relationships/image" Target="../media/image29.wmf"/><Relationship Id="rId15" Type="http://schemas.openxmlformats.org/officeDocument/2006/relationships/oleObject" Target="../embeddings/oleObject17.bin"/><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31.wmf"/><Relationship Id="rId1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5" Type="http://schemas.openxmlformats.org/officeDocument/2006/relationships/image" Target="../media/image34.wmf"/><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oleObject" Target="../embeddings/oleObject22.bin"/><Relationship Id="rId5" Type="http://schemas.openxmlformats.org/officeDocument/2006/relationships/image" Target="../media/image37.wmf"/><Relationship Id="rId4"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10.bin"/><Relationship Id="rId7" Type="http://schemas.openxmlformats.org/officeDocument/2006/relationships/oleObject" Target="../embeddings/oleObject23.bin"/><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oleObject" Target="../embeddings/oleObject11.bin"/><Relationship Id="rId4" Type="http://schemas.openxmlformats.org/officeDocument/2006/relationships/image" Target="../media/image29.wmf"/></Relationships>
</file>

<file path=ppt/slides/_rels/slide33.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10.bin"/><Relationship Id="rId7" Type="http://schemas.openxmlformats.org/officeDocument/2006/relationships/oleObject" Target="../embeddings/oleObject24.bin"/><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oleObject" Target="../embeddings/oleObject11.bin"/><Relationship Id="rId4" Type="http://schemas.openxmlformats.org/officeDocument/2006/relationships/image" Target="../media/image29.wmf"/></Relationships>
</file>

<file path=ppt/slides/_rels/slide34.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10.bin"/><Relationship Id="rId7" Type="http://schemas.openxmlformats.org/officeDocument/2006/relationships/oleObject" Target="../embeddings/oleObject25.bin"/><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oleObject" Target="../embeddings/oleObject11.bin"/><Relationship Id="rId4" Type="http://schemas.openxmlformats.org/officeDocument/2006/relationships/image" Target="../media/image29.wmf"/></Relationships>
</file>

<file path=ppt/slides/_rels/slide35.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50.wmf"/><Relationship Id="rId7" Type="http://schemas.openxmlformats.org/officeDocument/2006/relationships/oleObject" Target="../embeddings/oleObject30.bin"/><Relationship Id="rId2" Type="http://schemas.openxmlformats.org/officeDocument/2006/relationships/oleObject" Target="../embeddings/oleObject28.bin"/><Relationship Id="rId1" Type="http://schemas.openxmlformats.org/officeDocument/2006/relationships/slideLayout" Target="../slideLayouts/slideLayout2.xml"/><Relationship Id="rId6" Type="http://schemas.openxmlformats.org/officeDocument/2006/relationships/image" Target="../media/image51.wmf"/><Relationship Id="rId5" Type="http://schemas.openxmlformats.org/officeDocument/2006/relationships/oleObject" Target="../embeddings/oleObject29.bin"/><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3.png"/><Relationship Id="rId7"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oleObject" Target="../embeddings/oleObject10.bin"/><Relationship Id="rId7" Type="http://schemas.openxmlformats.org/officeDocument/2006/relationships/oleObject" Target="../embeddings/oleObject31.bin"/><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oleObject" Target="../embeddings/oleObject11.bin"/><Relationship Id="rId4" Type="http://schemas.openxmlformats.org/officeDocument/2006/relationships/image" Target="../media/image29.wmf"/></Relationships>
</file>

<file path=ppt/slides/_rels/slide51.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10.bin"/><Relationship Id="rId7" Type="http://schemas.openxmlformats.org/officeDocument/2006/relationships/oleObject" Target="../embeddings/oleObject32.bin"/><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oleObject" Target="../embeddings/oleObject11.bin"/><Relationship Id="rId4" Type="http://schemas.openxmlformats.org/officeDocument/2006/relationships/image" Target="../media/image29.wmf"/></Relationships>
</file>

<file path=ppt/slides/_rels/slide52.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10.bin"/><Relationship Id="rId7" Type="http://schemas.openxmlformats.org/officeDocument/2006/relationships/oleObject" Target="../embeddings/oleObject33.bin"/><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oleObject" Target="../embeddings/oleObject11.bin"/><Relationship Id="rId4" Type="http://schemas.openxmlformats.org/officeDocument/2006/relationships/image" Target="../media/image29.wmf"/></Relationships>
</file>

<file path=ppt/slides/_rels/slide53.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5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oleObject" Target="../embeddings/oleObject11.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2.wmf"/><Relationship Id="rId7" Type="http://schemas.openxmlformats.org/officeDocument/2006/relationships/image" Target="../media/image73.wmf"/><Relationship Id="rId2"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8.bin"/><Relationship Id="rId5" Type="http://schemas.openxmlformats.org/officeDocument/2006/relationships/image" Target="../media/image20.wmf"/><Relationship Id="rId4" Type="http://schemas.openxmlformats.org/officeDocument/2006/relationships/oleObject" Target="../embeddings/oleObject37.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customXml" Target="../ink/ink7.xml"/><Relationship Id="rId18" Type="http://schemas.openxmlformats.org/officeDocument/2006/relationships/image" Target="../media/image81.png"/><Relationship Id="rId3" Type="http://schemas.openxmlformats.org/officeDocument/2006/relationships/image" Target="../media/image74.png"/><Relationship Id="rId7" Type="http://schemas.openxmlformats.org/officeDocument/2006/relationships/image" Target="../media/image76.png"/><Relationship Id="rId12" Type="http://schemas.openxmlformats.org/officeDocument/2006/relationships/image" Target="../media/image78.png"/><Relationship Id="rId17" Type="http://schemas.openxmlformats.org/officeDocument/2006/relationships/customXml" Target="../ink/ink9.xml"/><Relationship Id="rId2" Type="http://schemas.openxmlformats.org/officeDocument/2006/relationships/customXml" Target="../ink/ink1.xml"/><Relationship Id="rId16" Type="http://schemas.openxmlformats.org/officeDocument/2006/relationships/image" Target="../media/image80.png"/><Relationship Id="rId20" Type="http://schemas.openxmlformats.org/officeDocument/2006/relationships/image" Target="../media/image74.wmf"/><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customXml" Target="../ink/ink6.xml"/><Relationship Id="rId5" Type="http://schemas.openxmlformats.org/officeDocument/2006/relationships/image" Target="../media/image75.png"/><Relationship Id="rId15" Type="http://schemas.openxmlformats.org/officeDocument/2006/relationships/customXml" Target="../ink/ink8.xml"/><Relationship Id="rId10" Type="http://schemas.openxmlformats.org/officeDocument/2006/relationships/image" Target="../media/image77.png"/><Relationship Id="rId19" Type="http://schemas.openxmlformats.org/officeDocument/2006/relationships/oleObject" Target="../embeddings/oleObject39.bin"/><Relationship Id="rId4" Type="http://schemas.openxmlformats.org/officeDocument/2006/relationships/customXml" Target="../ink/ink2.xml"/><Relationship Id="rId9" Type="http://schemas.openxmlformats.org/officeDocument/2006/relationships/customXml" Target="../ink/ink5.xml"/><Relationship Id="rId14" Type="http://schemas.openxmlformats.org/officeDocument/2006/relationships/image" Target="../media/image79.png"/></Relationships>
</file>

<file path=ppt/slides/_rels/slide61.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40.bin"/><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oleObject" Target="../embeddings/oleObject41.bin"/><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240932" y="311135"/>
            <a:ext cx="4045318" cy="507768"/>
          </a:xfrm>
          <a:prstGeom prst="rect">
            <a:avLst/>
          </a:prstGeom>
        </p:spPr>
        <p:txBody>
          <a:bodyPr vert="horz" wrap="square" lIns="0" tIns="0" rIns="0" bIns="0" rtlCol="0">
            <a:spAutoFit/>
          </a:bodyPr>
          <a:lstStyle/>
          <a:p>
            <a:pPr marR="5080" algn="ctr">
              <a:lnSpc>
                <a:spcPct val="106700"/>
              </a:lnSpc>
            </a:pPr>
            <a:r>
              <a:rPr lang="en-GB" spc="20" dirty="0"/>
              <a:t>Aerostructures</a:t>
            </a:r>
            <a:br>
              <a:rPr lang="en-GB" spc="5" dirty="0"/>
            </a:br>
            <a:r>
              <a:rPr lang="en-GB" spc="-5" dirty="0"/>
              <a:t>Design </a:t>
            </a:r>
            <a:r>
              <a:rPr lang="en-GB" spc="-5"/>
              <a:t>of Mechanically Fastened </a:t>
            </a:r>
            <a:r>
              <a:rPr lang="en-GB" spc="-5" dirty="0"/>
              <a:t>J</a:t>
            </a:r>
            <a:r>
              <a:rPr lang="en-GB" spc="-5"/>
              <a:t>oints</a:t>
            </a:r>
            <a:endParaRPr spc="15" dirty="0"/>
          </a:p>
        </p:txBody>
      </p:sp>
      <p:sp>
        <p:nvSpPr>
          <p:cNvPr id="11" name="object 11"/>
          <p:cNvSpPr txBox="1"/>
          <p:nvPr/>
        </p:nvSpPr>
        <p:spPr>
          <a:xfrm>
            <a:off x="1709991" y="1677378"/>
            <a:ext cx="1280859" cy="769441"/>
          </a:xfrm>
          <a:prstGeom prst="rect">
            <a:avLst/>
          </a:prstGeom>
        </p:spPr>
        <p:txBody>
          <a:bodyPr vert="horz" wrap="square" lIns="0" tIns="0" rIns="0" bIns="0" rtlCol="0">
            <a:spAutoFit/>
          </a:bodyPr>
          <a:lstStyle/>
          <a:p>
            <a:pPr algn="ctr">
              <a:lnSpc>
                <a:spcPct val="100000"/>
              </a:lnSpc>
            </a:pPr>
            <a:r>
              <a:rPr lang="en-GB" sz="1000" spc="20" dirty="0">
                <a:latin typeface="Arial" panose="020B0604020202020204" pitchFamily="34" charset="0"/>
                <a:cs typeface="Arial" panose="020B0604020202020204" pitchFamily="34" charset="0"/>
              </a:rPr>
              <a:t>By</a:t>
            </a:r>
          </a:p>
          <a:p>
            <a:pPr algn="ctr">
              <a:lnSpc>
                <a:spcPct val="100000"/>
              </a:lnSpc>
            </a:pPr>
            <a:endParaRPr lang="en-GB" sz="1000" spc="20" dirty="0">
              <a:latin typeface="Arial" panose="020B0604020202020204" pitchFamily="34" charset="0"/>
              <a:cs typeface="Arial" panose="020B0604020202020204" pitchFamily="34" charset="0"/>
            </a:endParaRPr>
          </a:p>
          <a:p>
            <a:pPr algn="ctr">
              <a:lnSpc>
                <a:spcPct val="100000"/>
              </a:lnSpc>
            </a:pPr>
            <a:r>
              <a:rPr lang="en-GB" sz="1000" spc="20" dirty="0" err="1">
                <a:latin typeface="Arial" panose="020B0604020202020204" pitchFamily="34" charset="0"/>
                <a:cs typeface="Arial" panose="020B0604020202020204" pitchFamily="34" charset="0"/>
              </a:rPr>
              <a:t>Dr.</a:t>
            </a:r>
            <a:r>
              <a:rPr lang="en-GB" sz="1000" spc="20" dirty="0">
                <a:latin typeface="Arial" panose="020B0604020202020204" pitchFamily="34" charset="0"/>
                <a:cs typeface="Arial" panose="020B0604020202020204" pitchFamily="34" charset="0"/>
              </a:rPr>
              <a:t> Mahdi Damghani</a:t>
            </a:r>
          </a:p>
          <a:p>
            <a:pPr algn="ctr">
              <a:lnSpc>
                <a:spcPct val="100000"/>
              </a:lnSpc>
            </a:pPr>
            <a:endParaRPr lang="en-GB" sz="1000" spc="20" dirty="0">
              <a:latin typeface="Arial" panose="020B0604020202020204" pitchFamily="34" charset="0"/>
              <a:cs typeface="Arial" panose="020B0604020202020204" pitchFamily="34" charset="0"/>
            </a:endParaRPr>
          </a:p>
          <a:p>
            <a:pPr algn="ctr">
              <a:lnSpc>
                <a:spcPct val="100000"/>
              </a:lnSpc>
            </a:pPr>
            <a:r>
              <a:rPr lang="en-GB" sz="1000" spc="20" dirty="0">
                <a:latin typeface="Arial" panose="020B0604020202020204" pitchFamily="34" charset="0"/>
                <a:cs typeface="Arial" panose="020B0604020202020204" pitchFamily="34" charset="0"/>
              </a:rPr>
              <a:t>2022-2023</a:t>
            </a:r>
            <a:endParaRPr sz="1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pPr/>
              <a:t>1</a:t>
            </a:fld>
            <a:endParaRPr lang="en-US" dirty="0"/>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664F3F9A-B189-28B6-16BF-8F3C4CC5CE74}"/>
              </a:ext>
            </a:extLst>
          </p:cNvPr>
          <p:cNvSpPr/>
          <p:nvPr/>
        </p:nvSpPr>
        <p:spPr>
          <a:xfrm>
            <a:off x="2001792" y="1319240"/>
            <a:ext cx="1467386" cy="175861"/>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6C8109F-A8AA-D8A2-4E06-5802C0C35292}"/>
              </a:ext>
            </a:extLst>
          </p:cNvPr>
          <p:cNvSpPr>
            <a:spLocks noGrp="1"/>
          </p:cNvSpPr>
          <p:nvPr>
            <p:ph type="title"/>
          </p:nvPr>
        </p:nvSpPr>
        <p:spPr/>
        <p:txBody>
          <a:bodyPr/>
          <a:lstStyle/>
          <a:p>
            <a:r>
              <a:rPr lang="en-GB" dirty="0"/>
              <a:t>Common types of joint configurations</a:t>
            </a:r>
            <a:br>
              <a:rPr lang="en-GB" dirty="0"/>
            </a:br>
            <a:r>
              <a:rPr lang="en-GB" dirty="0"/>
              <a:t>(Double lap shear joint)</a:t>
            </a:r>
          </a:p>
        </p:txBody>
      </p:sp>
      <p:sp>
        <p:nvSpPr>
          <p:cNvPr id="4" name="Slide Number Placeholder 3">
            <a:extLst>
              <a:ext uri="{FF2B5EF4-FFF2-40B4-BE49-F238E27FC236}">
                <a16:creationId xmlns:a16="http://schemas.microsoft.com/office/drawing/2014/main" id="{6DD5ED06-A2CC-685A-66F9-5F3F2C35E9A2}"/>
              </a:ext>
            </a:extLst>
          </p:cNvPr>
          <p:cNvSpPr>
            <a:spLocks noGrp="1"/>
          </p:cNvSpPr>
          <p:nvPr>
            <p:ph type="sldNum" sz="quarter" idx="12"/>
          </p:nvPr>
        </p:nvSpPr>
        <p:spPr/>
        <p:txBody>
          <a:bodyPr/>
          <a:lstStyle/>
          <a:p>
            <a:fld id="{6D22F896-40B5-4ADD-8801-0D06FADFA095}" type="slidenum">
              <a:rPr lang="en-US" smtClean="0"/>
              <a:pPr/>
              <a:t>10</a:t>
            </a:fld>
            <a:endParaRPr lang="en-US" dirty="0"/>
          </a:p>
        </p:txBody>
      </p:sp>
      <p:sp>
        <p:nvSpPr>
          <p:cNvPr id="11" name="Rectangle 10">
            <a:extLst>
              <a:ext uri="{FF2B5EF4-FFF2-40B4-BE49-F238E27FC236}">
                <a16:creationId xmlns:a16="http://schemas.microsoft.com/office/drawing/2014/main" id="{23A442A0-54C7-D91F-CB91-ABB1E98CF0EF}"/>
              </a:ext>
            </a:extLst>
          </p:cNvPr>
          <p:cNvSpPr/>
          <p:nvPr/>
        </p:nvSpPr>
        <p:spPr>
          <a:xfrm>
            <a:off x="1340006" y="1127216"/>
            <a:ext cx="1467386" cy="187739"/>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DD5C086-E730-9E1E-074C-5A90ACAF266A}"/>
              </a:ext>
            </a:extLst>
          </p:cNvPr>
          <p:cNvSpPr/>
          <p:nvPr/>
        </p:nvSpPr>
        <p:spPr>
          <a:xfrm>
            <a:off x="1340006" y="1499540"/>
            <a:ext cx="1467386" cy="212582"/>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FEEDD71B-3228-EF8A-ECE3-A24AA7473724}"/>
              </a:ext>
            </a:extLst>
          </p:cNvPr>
          <p:cNvGrpSpPr/>
          <p:nvPr/>
        </p:nvGrpSpPr>
        <p:grpSpPr>
          <a:xfrm>
            <a:off x="2184990" y="875281"/>
            <a:ext cx="428456" cy="1159894"/>
            <a:chOff x="2007034" y="875281"/>
            <a:chExt cx="428456" cy="1159894"/>
          </a:xfrm>
        </p:grpSpPr>
        <p:sp>
          <p:nvSpPr>
            <p:cNvPr id="14" name="Rectangle 13">
              <a:extLst>
                <a:ext uri="{FF2B5EF4-FFF2-40B4-BE49-F238E27FC236}">
                  <a16:creationId xmlns:a16="http://schemas.microsoft.com/office/drawing/2014/main" id="{DEDB3EE7-4D02-87CC-8A27-ED07693C9416}"/>
                </a:ext>
              </a:extLst>
            </p:cNvPr>
            <p:cNvSpPr/>
            <p:nvPr/>
          </p:nvSpPr>
          <p:spPr>
            <a:xfrm>
              <a:off x="2298266"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86525B32-FDE9-A903-CC1D-E8C2DDE240C9}"/>
                </a:ext>
              </a:extLst>
            </p:cNvPr>
            <p:cNvGrpSpPr/>
            <p:nvPr/>
          </p:nvGrpSpPr>
          <p:grpSpPr>
            <a:xfrm>
              <a:off x="2007034" y="875281"/>
              <a:ext cx="428456" cy="1159894"/>
              <a:chOff x="2007034" y="875281"/>
              <a:chExt cx="428456" cy="1159894"/>
            </a:xfrm>
          </p:grpSpPr>
          <p:sp>
            <p:nvSpPr>
              <p:cNvPr id="16" name="Rectangle 15">
                <a:extLst>
                  <a:ext uri="{FF2B5EF4-FFF2-40B4-BE49-F238E27FC236}">
                    <a16:creationId xmlns:a16="http://schemas.microsoft.com/office/drawing/2014/main" id="{3872AA58-1E92-2B21-F49D-3BDDEC4DAC46}"/>
                  </a:ext>
                </a:extLst>
              </p:cNvPr>
              <p:cNvSpPr/>
              <p:nvPr/>
            </p:nvSpPr>
            <p:spPr>
              <a:xfrm>
                <a:off x="2106962" y="1709796"/>
                <a:ext cx="228600" cy="32537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3900D993-2EA8-8EF6-8DAE-C96E78E6147A}"/>
                  </a:ext>
                </a:extLst>
              </p:cNvPr>
              <p:cNvSpPr/>
              <p:nvPr/>
            </p:nvSpPr>
            <p:spPr>
              <a:xfrm>
                <a:off x="2106962" y="1106860"/>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1FAECF4B-7B8A-A1F7-D1AE-B58E79BE7917}"/>
                  </a:ext>
                </a:extLst>
              </p:cNvPr>
              <p:cNvSpPr/>
              <p:nvPr/>
            </p:nvSpPr>
            <p:spPr>
              <a:xfrm>
                <a:off x="2007034" y="1053993"/>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0A8AD22-759B-6A9A-2EA7-1ED43FD869B8}"/>
                  </a:ext>
                </a:extLst>
              </p:cNvPr>
              <p:cNvSpPr/>
              <p:nvPr/>
            </p:nvSpPr>
            <p:spPr>
              <a:xfrm>
                <a:off x="2007034" y="1709796"/>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816DB21-C499-9721-062F-BB8AD2CA5493}"/>
                  </a:ext>
                </a:extLst>
              </p:cNvPr>
              <p:cNvSpPr/>
              <p:nvPr/>
            </p:nvSpPr>
            <p:spPr>
              <a:xfrm>
                <a:off x="2053644"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95726CE-7407-0DA4-E5C4-DCC5DCA53FAE}"/>
                  </a:ext>
                </a:extLst>
              </p:cNvPr>
              <p:cNvSpPr/>
              <p:nvPr/>
            </p:nvSpPr>
            <p:spPr>
              <a:xfrm>
                <a:off x="2152650" y="875281"/>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4C5125B-1A5A-AD73-05D0-C714A8358C13}"/>
                  </a:ext>
                </a:extLst>
              </p:cNvPr>
              <p:cNvSpPr/>
              <p:nvPr/>
            </p:nvSpPr>
            <p:spPr>
              <a:xfrm>
                <a:off x="2053644" y="1785997"/>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A1E83F6-518A-567F-3284-0E721E65E952}"/>
                  </a:ext>
                </a:extLst>
              </p:cNvPr>
              <p:cNvSpPr/>
              <p:nvPr/>
            </p:nvSpPr>
            <p:spPr>
              <a:xfrm>
                <a:off x="2298266" y="1785997"/>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AB79980A-A332-C4CC-8BE8-A11DEF31E263}"/>
                  </a:ext>
                </a:extLst>
              </p:cNvPr>
              <p:cNvSpPr/>
              <p:nvPr/>
            </p:nvSpPr>
            <p:spPr>
              <a:xfrm>
                <a:off x="2152650" y="1785997"/>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25" name="Straight Arrow Connector 24">
            <a:extLst>
              <a:ext uri="{FF2B5EF4-FFF2-40B4-BE49-F238E27FC236}">
                <a16:creationId xmlns:a16="http://schemas.microsoft.com/office/drawing/2014/main" id="{3C740CD9-2585-89B1-9547-720AA9F0E87E}"/>
              </a:ext>
            </a:extLst>
          </p:cNvPr>
          <p:cNvCxnSpPr>
            <a:cxnSpLocks/>
          </p:cNvCxnSpPr>
          <p:nvPr/>
        </p:nvCxnSpPr>
        <p:spPr>
          <a:xfrm flipV="1">
            <a:off x="3549806" y="1411609"/>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F561896-4CD9-5F30-A3B7-F35D32824FC1}"/>
              </a:ext>
            </a:extLst>
          </p:cNvPr>
          <p:cNvCxnSpPr>
            <a:cxnSpLocks/>
          </p:cNvCxnSpPr>
          <p:nvPr/>
        </p:nvCxnSpPr>
        <p:spPr>
          <a:xfrm flipH="1">
            <a:off x="860292" y="1594061"/>
            <a:ext cx="381000" cy="83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77061EA-A979-EBE9-2B9D-9EEA198902DC}"/>
              </a:ext>
            </a:extLst>
          </p:cNvPr>
          <p:cNvSpPr txBox="1"/>
          <p:nvPr/>
        </p:nvSpPr>
        <p:spPr>
          <a:xfrm>
            <a:off x="3930806" y="1267950"/>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28" name="TextBox 27">
            <a:extLst>
              <a:ext uri="{FF2B5EF4-FFF2-40B4-BE49-F238E27FC236}">
                <a16:creationId xmlns:a16="http://schemas.microsoft.com/office/drawing/2014/main" id="{60045AC4-906E-96C8-D7EA-41CBA89137BF}"/>
              </a:ext>
            </a:extLst>
          </p:cNvPr>
          <p:cNvSpPr txBox="1"/>
          <p:nvPr/>
        </p:nvSpPr>
        <p:spPr>
          <a:xfrm>
            <a:off x="426746" y="1466724"/>
            <a:ext cx="492443"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0.5F</a:t>
            </a:r>
          </a:p>
        </p:txBody>
      </p:sp>
      <p:cxnSp>
        <p:nvCxnSpPr>
          <p:cNvPr id="38" name="Straight Arrow Connector 37">
            <a:extLst>
              <a:ext uri="{FF2B5EF4-FFF2-40B4-BE49-F238E27FC236}">
                <a16:creationId xmlns:a16="http://schemas.microsoft.com/office/drawing/2014/main" id="{DF6D874C-01C5-11DE-A4F2-B04CF0967EE2}"/>
              </a:ext>
            </a:extLst>
          </p:cNvPr>
          <p:cNvCxnSpPr>
            <a:cxnSpLocks/>
          </p:cNvCxnSpPr>
          <p:nvPr/>
        </p:nvCxnSpPr>
        <p:spPr>
          <a:xfrm rot="10800000" flipV="1">
            <a:off x="2154874" y="2336684"/>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897FC7A-3FD6-0B60-CD9B-580AECD34003}"/>
              </a:ext>
            </a:extLst>
          </p:cNvPr>
          <p:cNvSpPr txBox="1"/>
          <p:nvPr/>
        </p:nvSpPr>
        <p:spPr>
          <a:xfrm>
            <a:off x="1988442" y="2053134"/>
            <a:ext cx="768608"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P = 0.5F</a:t>
            </a:r>
          </a:p>
        </p:txBody>
      </p:sp>
      <p:graphicFrame>
        <p:nvGraphicFramePr>
          <p:cNvPr id="40" name="Object 39">
            <a:extLst>
              <a:ext uri="{FF2B5EF4-FFF2-40B4-BE49-F238E27FC236}">
                <a16:creationId xmlns:a16="http://schemas.microsoft.com/office/drawing/2014/main" id="{AACD7BB9-3039-5339-900E-A59A1B1685AC}"/>
              </a:ext>
            </a:extLst>
          </p:cNvPr>
          <p:cNvGraphicFramePr>
            <a:graphicFrameLocks noChangeAspect="1"/>
          </p:cNvGraphicFramePr>
          <p:nvPr>
            <p:extLst>
              <p:ext uri="{D42A27DB-BD31-4B8C-83A1-F6EECF244321}">
                <p14:modId xmlns:p14="http://schemas.microsoft.com/office/powerpoint/2010/main" val="2441228278"/>
              </p:ext>
            </p:extLst>
          </p:nvPr>
        </p:nvGraphicFramePr>
        <p:xfrm>
          <a:off x="3313629" y="2773432"/>
          <a:ext cx="1016000" cy="393700"/>
        </p:xfrm>
        <a:graphic>
          <a:graphicData uri="http://schemas.openxmlformats.org/presentationml/2006/ole">
            <mc:AlternateContent xmlns:mc="http://schemas.openxmlformats.org/markup-compatibility/2006">
              <mc:Choice xmlns:v="urn:schemas-microsoft-com:vml" Requires="v">
                <p:oleObj name="Equation" r:id="rId2" imgW="1015920" imgH="393480" progId="Equation.DSMT4">
                  <p:embed/>
                </p:oleObj>
              </mc:Choice>
              <mc:Fallback>
                <p:oleObj name="Equation" r:id="rId2" imgW="1015920" imgH="393480" progId="Equation.DSMT4">
                  <p:embed/>
                  <p:pic>
                    <p:nvPicPr>
                      <p:cNvPr id="52" name="Object 51">
                        <a:extLst>
                          <a:ext uri="{FF2B5EF4-FFF2-40B4-BE49-F238E27FC236}">
                            <a16:creationId xmlns:a16="http://schemas.microsoft.com/office/drawing/2014/main" id="{5576B057-5FF0-BD82-3183-7F8DE94B211E}"/>
                          </a:ext>
                        </a:extLst>
                      </p:cNvPr>
                      <p:cNvPicPr/>
                      <p:nvPr/>
                    </p:nvPicPr>
                    <p:blipFill>
                      <a:blip r:embed="rId3"/>
                      <a:stretch>
                        <a:fillRect/>
                      </a:stretch>
                    </p:blipFill>
                    <p:spPr>
                      <a:xfrm>
                        <a:off x="3313629" y="2773432"/>
                        <a:ext cx="1016000" cy="393700"/>
                      </a:xfrm>
                      <a:prstGeom prst="rect">
                        <a:avLst/>
                      </a:prstGeom>
                    </p:spPr>
                  </p:pic>
                </p:oleObj>
              </mc:Fallback>
            </mc:AlternateContent>
          </a:graphicData>
        </a:graphic>
      </p:graphicFrame>
      <p:cxnSp>
        <p:nvCxnSpPr>
          <p:cNvPr id="42" name="Straight Arrow Connector 41">
            <a:extLst>
              <a:ext uri="{FF2B5EF4-FFF2-40B4-BE49-F238E27FC236}">
                <a16:creationId xmlns:a16="http://schemas.microsoft.com/office/drawing/2014/main" id="{EA9FEA31-61B2-870D-E619-769D469A90A8}"/>
              </a:ext>
            </a:extLst>
          </p:cNvPr>
          <p:cNvCxnSpPr>
            <a:cxnSpLocks/>
          </p:cNvCxnSpPr>
          <p:nvPr/>
        </p:nvCxnSpPr>
        <p:spPr>
          <a:xfrm flipH="1">
            <a:off x="848408" y="1223848"/>
            <a:ext cx="381000" cy="83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15EC35C-DC5D-8DF3-D564-E0C4799B8547}"/>
              </a:ext>
            </a:extLst>
          </p:cNvPr>
          <p:cNvSpPr txBox="1"/>
          <p:nvPr/>
        </p:nvSpPr>
        <p:spPr>
          <a:xfrm>
            <a:off x="414862" y="1096511"/>
            <a:ext cx="492443"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0.5F</a:t>
            </a:r>
          </a:p>
        </p:txBody>
      </p:sp>
      <p:sp>
        <p:nvSpPr>
          <p:cNvPr id="44" name="Rectangle 43">
            <a:extLst>
              <a:ext uri="{FF2B5EF4-FFF2-40B4-BE49-F238E27FC236}">
                <a16:creationId xmlns:a16="http://schemas.microsoft.com/office/drawing/2014/main" id="{CE2FA7C0-3301-8058-5A0A-44C28C4AA9CF}"/>
              </a:ext>
            </a:extLst>
          </p:cNvPr>
          <p:cNvSpPr/>
          <p:nvPr/>
        </p:nvSpPr>
        <p:spPr>
          <a:xfrm>
            <a:off x="2001791" y="2449994"/>
            <a:ext cx="1467386" cy="175861"/>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Arrow Connector 44">
            <a:extLst>
              <a:ext uri="{FF2B5EF4-FFF2-40B4-BE49-F238E27FC236}">
                <a16:creationId xmlns:a16="http://schemas.microsoft.com/office/drawing/2014/main" id="{BD29ABDD-59B8-F7FE-1242-AEC7E64412A6}"/>
              </a:ext>
            </a:extLst>
          </p:cNvPr>
          <p:cNvCxnSpPr>
            <a:cxnSpLocks/>
          </p:cNvCxnSpPr>
          <p:nvPr/>
        </p:nvCxnSpPr>
        <p:spPr>
          <a:xfrm flipV="1">
            <a:off x="3522739" y="2542363"/>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837A5224-C98F-A5F2-DBA3-246B9B7B17F9}"/>
              </a:ext>
            </a:extLst>
          </p:cNvPr>
          <p:cNvSpPr txBox="1"/>
          <p:nvPr/>
        </p:nvSpPr>
        <p:spPr>
          <a:xfrm>
            <a:off x="3903739" y="2398704"/>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cxnSp>
        <p:nvCxnSpPr>
          <p:cNvPr id="47" name="Straight Arrow Connector 46">
            <a:extLst>
              <a:ext uri="{FF2B5EF4-FFF2-40B4-BE49-F238E27FC236}">
                <a16:creationId xmlns:a16="http://schemas.microsoft.com/office/drawing/2014/main" id="{63613625-1278-ACE5-4F8A-9F2E8F884FD2}"/>
              </a:ext>
            </a:extLst>
          </p:cNvPr>
          <p:cNvCxnSpPr>
            <a:cxnSpLocks/>
          </p:cNvCxnSpPr>
          <p:nvPr/>
        </p:nvCxnSpPr>
        <p:spPr>
          <a:xfrm rot="10800000" flipV="1">
            <a:off x="2132518" y="2734792"/>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94D98FF-292D-5D6A-09D7-7B5E79CF38F7}"/>
              </a:ext>
            </a:extLst>
          </p:cNvPr>
          <p:cNvSpPr txBox="1"/>
          <p:nvPr/>
        </p:nvSpPr>
        <p:spPr>
          <a:xfrm>
            <a:off x="1946302" y="2733867"/>
            <a:ext cx="768608"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P = 0.5F</a:t>
            </a:r>
          </a:p>
        </p:txBody>
      </p:sp>
      <p:sp>
        <p:nvSpPr>
          <p:cNvPr id="31" name="Rectangle 30">
            <a:extLst>
              <a:ext uri="{FF2B5EF4-FFF2-40B4-BE49-F238E27FC236}">
                <a16:creationId xmlns:a16="http://schemas.microsoft.com/office/drawing/2014/main" id="{0E1B237C-4B8A-D313-653D-05A7D69633D5}"/>
              </a:ext>
            </a:extLst>
          </p:cNvPr>
          <p:cNvSpPr/>
          <p:nvPr/>
        </p:nvSpPr>
        <p:spPr>
          <a:xfrm>
            <a:off x="2284918" y="2414297"/>
            <a:ext cx="228600" cy="24581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CE945A55-8945-4BD1-4E32-B4DE6D7FE3A2}"/>
              </a:ext>
            </a:extLst>
          </p:cNvPr>
          <p:cNvSpPr txBox="1"/>
          <p:nvPr/>
        </p:nvSpPr>
        <p:spPr>
          <a:xfrm>
            <a:off x="2624983" y="2085752"/>
            <a:ext cx="1600197"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Interface load</a:t>
            </a:r>
          </a:p>
        </p:txBody>
      </p:sp>
    </p:spTree>
    <p:extLst>
      <p:ext uri="{BB962C8B-B14F-4D97-AF65-F5344CB8AC3E}">
        <p14:creationId xmlns:p14="http://schemas.microsoft.com/office/powerpoint/2010/main" val="3525031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D9B0E-EC1B-C17C-2090-5900E70927CF}"/>
              </a:ext>
            </a:extLst>
          </p:cNvPr>
          <p:cNvSpPr>
            <a:spLocks noGrp="1"/>
          </p:cNvSpPr>
          <p:nvPr>
            <p:ph type="title"/>
          </p:nvPr>
        </p:nvSpPr>
        <p:spPr/>
        <p:txBody>
          <a:bodyPr/>
          <a:lstStyle/>
          <a:p>
            <a:r>
              <a:rPr lang="en-GB" dirty="0"/>
              <a:t>Common types of joint configurations (Butt joint)</a:t>
            </a:r>
          </a:p>
        </p:txBody>
      </p:sp>
      <p:sp>
        <p:nvSpPr>
          <p:cNvPr id="4" name="Slide Number Placeholder 3">
            <a:extLst>
              <a:ext uri="{FF2B5EF4-FFF2-40B4-BE49-F238E27FC236}">
                <a16:creationId xmlns:a16="http://schemas.microsoft.com/office/drawing/2014/main" id="{358067F3-60CF-E286-DA55-A43B45FDF0BC}"/>
              </a:ext>
            </a:extLst>
          </p:cNvPr>
          <p:cNvSpPr>
            <a:spLocks noGrp="1"/>
          </p:cNvSpPr>
          <p:nvPr>
            <p:ph type="sldNum" sz="quarter" idx="12"/>
          </p:nvPr>
        </p:nvSpPr>
        <p:spPr/>
        <p:txBody>
          <a:bodyPr/>
          <a:lstStyle/>
          <a:p>
            <a:fld id="{6D22F896-40B5-4ADD-8801-0D06FADFA095}" type="slidenum">
              <a:rPr lang="en-US" smtClean="0"/>
              <a:pPr/>
              <a:t>11</a:t>
            </a:fld>
            <a:endParaRPr lang="en-US" dirty="0"/>
          </a:p>
        </p:txBody>
      </p:sp>
      <p:sp>
        <p:nvSpPr>
          <p:cNvPr id="47" name="Rectangle 46">
            <a:extLst>
              <a:ext uri="{FF2B5EF4-FFF2-40B4-BE49-F238E27FC236}">
                <a16:creationId xmlns:a16="http://schemas.microsoft.com/office/drawing/2014/main" id="{8F0CA890-0CD2-2C15-A75B-20E6560F069B}"/>
              </a:ext>
            </a:extLst>
          </p:cNvPr>
          <p:cNvSpPr/>
          <p:nvPr/>
        </p:nvSpPr>
        <p:spPr>
          <a:xfrm>
            <a:off x="2333794" y="1148129"/>
            <a:ext cx="1342856" cy="261566"/>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8D35C142-0455-CC27-2AE7-A30BD3B62C59}"/>
              </a:ext>
            </a:extLst>
          </p:cNvPr>
          <p:cNvSpPr/>
          <p:nvPr/>
        </p:nvSpPr>
        <p:spPr>
          <a:xfrm>
            <a:off x="1085850" y="1429027"/>
            <a:ext cx="2438400"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a:extLst>
              <a:ext uri="{FF2B5EF4-FFF2-40B4-BE49-F238E27FC236}">
                <a16:creationId xmlns:a16="http://schemas.microsoft.com/office/drawing/2014/main" id="{9F0FC27B-6D16-2B79-3F7D-9A64677321E1}"/>
              </a:ext>
            </a:extLst>
          </p:cNvPr>
          <p:cNvGrpSpPr/>
          <p:nvPr/>
        </p:nvGrpSpPr>
        <p:grpSpPr>
          <a:xfrm>
            <a:off x="2714794" y="875281"/>
            <a:ext cx="428456" cy="1159894"/>
            <a:chOff x="2007034" y="875281"/>
            <a:chExt cx="428456" cy="1159894"/>
          </a:xfrm>
        </p:grpSpPr>
        <p:sp>
          <p:nvSpPr>
            <p:cNvPr id="50" name="Rectangle 49">
              <a:extLst>
                <a:ext uri="{FF2B5EF4-FFF2-40B4-BE49-F238E27FC236}">
                  <a16:creationId xmlns:a16="http://schemas.microsoft.com/office/drawing/2014/main" id="{73096C2B-26C9-42BA-DA27-26D2C91A66A4}"/>
                </a:ext>
              </a:extLst>
            </p:cNvPr>
            <p:cNvSpPr/>
            <p:nvPr/>
          </p:nvSpPr>
          <p:spPr>
            <a:xfrm>
              <a:off x="2298266"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1" name="Group 50">
              <a:extLst>
                <a:ext uri="{FF2B5EF4-FFF2-40B4-BE49-F238E27FC236}">
                  <a16:creationId xmlns:a16="http://schemas.microsoft.com/office/drawing/2014/main" id="{23BC45C9-EDB6-DC89-D617-4D73B91482ED}"/>
                </a:ext>
              </a:extLst>
            </p:cNvPr>
            <p:cNvGrpSpPr/>
            <p:nvPr/>
          </p:nvGrpSpPr>
          <p:grpSpPr>
            <a:xfrm>
              <a:off x="2007034" y="875281"/>
              <a:ext cx="428456" cy="1159894"/>
              <a:chOff x="2007034" y="875281"/>
              <a:chExt cx="428456" cy="1159894"/>
            </a:xfrm>
          </p:grpSpPr>
          <p:sp>
            <p:nvSpPr>
              <p:cNvPr id="52" name="Rectangle 51">
                <a:extLst>
                  <a:ext uri="{FF2B5EF4-FFF2-40B4-BE49-F238E27FC236}">
                    <a16:creationId xmlns:a16="http://schemas.microsoft.com/office/drawing/2014/main" id="{252E4971-8DAB-F169-E72B-038AF6B729B4}"/>
                  </a:ext>
                </a:extLst>
              </p:cNvPr>
              <p:cNvSpPr/>
              <p:nvPr/>
            </p:nvSpPr>
            <p:spPr>
              <a:xfrm>
                <a:off x="2106962" y="1709796"/>
                <a:ext cx="228600" cy="32537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E50E4680-8705-68F6-B4FF-8735E1F9AFC8}"/>
                  </a:ext>
                </a:extLst>
              </p:cNvPr>
              <p:cNvSpPr/>
              <p:nvPr/>
            </p:nvSpPr>
            <p:spPr>
              <a:xfrm>
                <a:off x="2106962" y="1106860"/>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10B0231D-6E3F-D0ED-C923-D6FB606D9BD6}"/>
                  </a:ext>
                </a:extLst>
              </p:cNvPr>
              <p:cNvSpPr/>
              <p:nvPr/>
            </p:nvSpPr>
            <p:spPr>
              <a:xfrm>
                <a:off x="2007034" y="1053993"/>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50CF4207-2FC6-EB7E-06C4-C9A557EBDFB8}"/>
                  </a:ext>
                </a:extLst>
              </p:cNvPr>
              <p:cNvSpPr/>
              <p:nvPr/>
            </p:nvSpPr>
            <p:spPr>
              <a:xfrm>
                <a:off x="2007034" y="1709796"/>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32DF9780-8E9B-991B-CBC5-B8D01EA24725}"/>
                  </a:ext>
                </a:extLst>
              </p:cNvPr>
              <p:cNvSpPr/>
              <p:nvPr/>
            </p:nvSpPr>
            <p:spPr>
              <a:xfrm>
                <a:off x="2053644"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46DC710F-BCFF-16D3-60F5-5AFCB42D8EA9}"/>
                  </a:ext>
                </a:extLst>
              </p:cNvPr>
              <p:cNvSpPr/>
              <p:nvPr/>
            </p:nvSpPr>
            <p:spPr>
              <a:xfrm>
                <a:off x="2152650" y="875281"/>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1CB5C062-DCD0-81D3-D0C8-593720AF0E0E}"/>
                  </a:ext>
                </a:extLst>
              </p:cNvPr>
              <p:cNvSpPr/>
              <p:nvPr/>
            </p:nvSpPr>
            <p:spPr>
              <a:xfrm>
                <a:off x="2053644" y="1785997"/>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CABEA05A-F8DE-23BF-1EC7-9E9D34ECA6FC}"/>
                  </a:ext>
                </a:extLst>
              </p:cNvPr>
              <p:cNvSpPr/>
              <p:nvPr/>
            </p:nvSpPr>
            <p:spPr>
              <a:xfrm>
                <a:off x="2298266" y="1785997"/>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DC9B3689-0D98-03BE-2CDB-879391EF4E26}"/>
                  </a:ext>
                </a:extLst>
              </p:cNvPr>
              <p:cNvSpPr/>
              <p:nvPr/>
            </p:nvSpPr>
            <p:spPr>
              <a:xfrm>
                <a:off x="2152650" y="1785997"/>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61" name="Straight Arrow Connector 60">
            <a:extLst>
              <a:ext uri="{FF2B5EF4-FFF2-40B4-BE49-F238E27FC236}">
                <a16:creationId xmlns:a16="http://schemas.microsoft.com/office/drawing/2014/main" id="{9CA65E14-4BE3-BBD8-30E6-512E52A993C1}"/>
              </a:ext>
            </a:extLst>
          </p:cNvPr>
          <p:cNvCxnSpPr>
            <a:cxnSpLocks/>
          </p:cNvCxnSpPr>
          <p:nvPr/>
        </p:nvCxnSpPr>
        <p:spPr>
          <a:xfrm flipV="1">
            <a:off x="3752850" y="1273175"/>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D4ED20A-A2DE-B8C8-7FF7-78884CA57813}"/>
              </a:ext>
            </a:extLst>
          </p:cNvPr>
          <p:cNvCxnSpPr>
            <a:cxnSpLocks/>
          </p:cNvCxnSpPr>
          <p:nvPr/>
        </p:nvCxnSpPr>
        <p:spPr>
          <a:xfrm flipH="1">
            <a:off x="476250" y="1275501"/>
            <a:ext cx="381000" cy="83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1E4857C-C0BB-8966-F772-B1A471A75420}"/>
              </a:ext>
            </a:extLst>
          </p:cNvPr>
          <p:cNvSpPr txBox="1"/>
          <p:nvPr/>
        </p:nvSpPr>
        <p:spPr>
          <a:xfrm>
            <a:off x="4083206" y="1125676"/>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64" name="TextBox 63">
            <a:extLst>
              <a:ext uri="{FF2B5EF4-FFF2-40B4-BE49-F238E27FC236}">
                <a16:creationId xmlns:a16="http://schemas.microsoft.com/office/drawing/2014/main" id="{A6BAE1E2-8AD9-29EC-3C44-EDA3653AC8DB}"/>
              </a:ext>
            </a:extLst>
          </p:cNvPr>
          <p:cNvSpPr txBox="1"/>
          <p:nvPr/>
        </p:nvSpPr>
        <p:spPr>
          <a:xfrm>
            <a:off x="252673" y="1140176"/>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65" name="Rectangle 64">
            <a:extLst>
              <a:ext uri="{FF2B5EF4-FFF2-40B4-BE49-F238E27FC236}">
                <a16:creationId xmlns:a16="http://schemas.microsoft.com/office/drawing/2014/main" id="{F3DD4884-BE90-9F20-0ADE-F6FBE8272664}"/>
              </a:ext>
            </a:extLst>
          </p:cNvPr>
          <p:cNvSpPr/>
          <p:nvPr/>
        </p:nvSpPr>
        <p:spPr>
          <a:xfrm>
            <a:off x="933450" y="1147397"/>
            <a:ext cx="1342856"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6" name="Group 65">
            <a:extLst>
              <a:ext uri="{FF2B5EF4-FFF2-40B4-BE49-F238E27FC236}">
                <a16:creationId xmlns:a16="http://schemas.microsoft.com/office/drawing/2014/main" id="{0916A14E-FCBF-B374-63B1-250ADE83D800}"/>
              </a:ext>
            </a:extLst>
          </p:cNvPr>
          <p:cNvGrpSpPr/>
          <p:nvPr/>
        </p:nvGrpSpPr>
        <p:grpSpPr>
          <a:xfrm>
            <a:off x="1419394" y="875281"/>
            <a:ext cx="428456" cy="1159894"/>
            <a:chOff x="2007034" y="875281"/>
            <a:chExt cx="428456" cy="1159894"/>
          </a:xfrm>
        </p:grpSpPr>
        <p:sp>
          <p:nvSpPr>
            <p:cNvPr id="67" name="Rectangle 66">
              <a:extLst>
                <a:ext uri="{FF2B5EF4-FFF2-40B4-BE49-F238E27FC236}">
                  <a16:creationId xmlns:a16="http://schemas.microsoft.com/office/drawing/2014/main" id="{18665D7F-B597-9A68-4496-F12CFAC1CAD8}"/>
                </a:ext>
              </a:extLst>
            </p:cNvPr>
            <p:cNvSpPr/>
            <p:nvPr/>
          </p:nvSpPr>
          <p:spPr>
            <a:xfrm>
              <a:off x="2298266"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8" name="Group 67">
              <a:extLst>
                <a:ext uri="{FF2B5EF4-FFF2-40B4-BE49-F238E27FC236}">
                  <a16:creationId xmlns:a16="http://schemas.microsoft.com/office/drawing/2014/main" id="{B913B95F-E986-6509-D92C-21EBB7EAA4D7}"/>
                </a:ext>
              </a:extLst>
            </p:cNvPr>
            <p:cNvGrpSpPr/>
            <p:nvPr/>
          </p:nvGrpSpPr>
          <p:grpSpPr>
            <a:xfrm>
              <a:off x="2007034" y="875281"/>
              <a:ext cx="428456" cy="1159894"/>
              <a:chOff x="2007034" y="875281"/>
              <a:chExt cx="428456" cy="1159894"/>
            </a:xfrm>
          </p:grpSpPr>
          <p:sp>
            <p:nvSpPr>
              <p:cNvPr id="69" name="Rectangle 68">
                <a:extLst>
                  <a:ext uri="{FF2B5EF4-FFF2-40B4-BE49-F238E27FC236}">
                    <a16:creationId xmlns:a16="http://schemas.microsoft.com/office/drawing/2014/main" id="{B8CBD0FE-0A6B-4B79-4EA9-5084DB729A76}"/>
                  </a:ext>
                </a:extLst>
              </p:cNvPr>
              <p:cNvSpPr/>
              <p:nvPr/>
            </p:nvSpPr>
            <p:spPr>
              <a:xfrm>
                <a:off x="2106962" y="1709796"/>
                <a:ext cx="228600" cy="32537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3E3F930A-49E2-FFAF-108C-8676007B024B}"/>
                  </a:ext>
                </a:extLst>
              </p:cNvPr>
              <p:cNvSpPr/>
              <p:nvPr/>
            </p:nvSpPr>
            <p:spPr>
              <a:xfrm>
                <a:off x="2106962" y="1106860"/>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E2A41852-2C50-E180-B5DB-F60E987E5789}"/>
                  </a:ext>
                </a:extLst>
              </p:cNvPr>
              <p:cNvSpPr/>
              <p:nvPr/>
            </p:nvSpPr>
            <p:spPr>
              <a:xfrm>
                <a:off x="2007034" y="1053993"/>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C13A69C8-A28C-4FDE-3237-744054EEF29A}"/>
                  </a:ext>
                </a:extLst>
              </p:cNvPr>
              <p:cNvSpPr/>
              <p:nvPr/>
            </p:nvSpPr>
            <p:spPr>
              <a:xfrm>
                <a:off x="2007034" y="1709796"/>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4C64F756-8490-D604-D215-56F29FA857FF}"/>
                  </a:ext>
                </a:extLst>
              </p:cNvPr>
              <p:cNvSpPr/>
              <p:nvPr/>
            </p:nvSpPr>
            <p:spPr>
              <a:xfrm>
                <a:off x="2053644"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9C722D29-73C0-DFB6-4854-29297C85B53A}"/>
                  </a:ext>
                </a:extLst>
              </p:cNvPr>
              <p:cNvSpPr/>
              <p:nvPr/>
            </p:nvSpPr>
            <p:spPr>
              <a:xfrm>
                <a:off x="2152650" y="875281"/>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453ACAC8-B70C-6866-8809-290B1130657F}"/>
                  </a:ext>
                </a:extLst>
              </p:cNvPr>
              <p:cNvSpPr/>
              <p:nvPr/>
            </p:nvSpPr>
            <p:spPr>
              <a:xfrm>
                <a:off x="2053644" y="1785997"/>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44FA87F4-6BD9-3BE9-F203-3257E6545B8C}"/>
                  </a:ext>
                </a:extLst>
              </p:cNvPr>
              <p:cNvSpPr/>
              <p:nvPr/>
            </p:nvSpPr>
            <p:spPr>
              <a:xfrm>
                <a:off x="2298266" y="1785997"/>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ECA76558-BA32-8442-0291-8BE2DE8CA3A8}"/>
                  </a:ext>
                </a:extLst>
              </p:cNvPr>
              <p:cNvSpPr/>
              <p:nvPr/>
            </p:nvSpPr>
            <p:spPr>
              <a:xfrm>
                <a:off x="2152650" y="1785997"/>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aphicFrame>
        <p:nvGraphicFramePr>
          <p:cNvPr id="78" name="Object 77">
            <a:extLst>
              <a:ext uri="{FF2B5EF4-FFF2-40B4-BE49-F238E27FC236}">
                <a16:creationId xmlns:a16="http://schemas.microsoft.com/office/drawing/2014/main" id="{6471E4E9-AF8C-1CE5-E46F-1E4C8C284EA6}"/>
              </a:ext>
            </a:extLst>
          </p:cNvPr>
          <p:cNvGraphicFramePr>
            <a:graphicFrameLocks noChangeAspect="1"/>
          </p:cNvGraphicFramePr>
          <p:nvPr>
            <p:extLst>
              <p:ext uri="{D42A27DB-BD31-4B8C-83A1-F6EECF244321}">
                <p14:modId xmlns:p14="http://schemas.microsoft.com/office/powerpoint/2010/main" val="1565967805"/>
              </p:ext>
            </p:extLst>
          </p:nvPr>
        </p:nvGraphicFramePr>
        <p:xfrm>
          <a:off x="3486621" y="2742692"/>
          <a:ext cx="825500" cy="393700"/>
        </p:xfrm>
        <a:graphic>
          <a:graphicData uri="http://schemas.openxmlformats.org/presentationml/2006/ole">
            <mc:AlternateContent xmlns:mc="http://schemas.openxmlformats.org/markup-compatibility/2006">
              <mc:Choice xmlns:v="urn:schemas-microsoft-com:vml" Requires="v">
                <p:oleObj name="Equation" r:id="rId2" imgW="825480" imgH="393480" progId="Equation.DSMT4">
                  <p:embed/>
                </p:oleObj>
              </mc:Choice>
              <mc:Fallback>
                <p:oleObj name="Equation" r:id="rId2" imgW="825480" imgH="393480" progId="Equation.DSMT4">
                  <p:embed/>
                  <p:pic>
                    <p:nvPicPr>
                      <p:cNvPr id="52" name="Object 51">
                        <a:extLst>
                          <a:ext uri="{FF2B5EF4-FFF2-40B4-BE49-F238E27FC236}">
                            <a16:creationId xmlns:a16="http://schemas.microsoft.com/office/drawing/2014/main" id="{5576B057-5FF0-BD82-3183-7F8DE94B211E}"/>
                          </a:ext>
                        </a:extLst>
                      </p:cNvPr>
                      <p:cNvPicPr/>
                      <p:nvPr/>
                    </p:nvPicPr>
                    <p:blipFill>
                      <a:blip r:embed="rId3"/>
                      <a:stretch>
                        <a:fillRect/>
                      </a:stretch>
                    </p:blipFill>
                    <p:spPr>
                      <a:xfrm>
                        <a:off x="3486621" y="2742692"/>
                        <a:ext cx="825500" cy="393700"/>
                      </a:xfrm>
                      <a:prstGeom prst="rect">
                        <a:avLst/>
                      </a:prstGeom>
                    </p:spPr>
                  </p:pic>
                </p:oleObj>
              </mc:Fallback>
            </mc:AlternateContent>
          </a:graphicData>
        </a:graphic>
      </p:graphicFrame>
      <p:cxnSp>
        <p:nvCxnSpPr>
          <p:cNvPr id="80" name="Straight Arrow Connector 79">
            <a:extLst>
              <a:ext uri="{FF2B5EF4-FFF2-40B4-BE49-F238E27FC236}">
                <a16:creationId xmlns:a16="http://schemas.microsoft.com/office/drawing/2014/main" id="{85479FB4-79DC-75D0-6BE6-71F6DEE23540}"/>
              </a:ext>
            </a:extLst>
          </p:cNvPr>
          <p:cNvCxnSpPr>
            <a:cxnSpLocks/>
          </p:cNvCxnSpPr>
          <p:nvPr/>
        </p:nvCxnSpPr>
        <p:spPr>
          <a:xfrm flipH="1">
            <a:off x="476250" y="2569700"/>
            <a:ext cx="381000" cy="83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A3422EB2-B42F-0D6B-2C2C-032284933EDD}"/>
              </a:ext>
            </a:extLst>
          </p:cNvPr>
          <p:cNvSpPr txBox="1"/>
          <p:nvPr/>
        </p:nvSpPr>
        <p:spPr>
          <a:xfrm>
            <a:off x="252673" y="2434375"/>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82" name="Rectangle 81">
            <a:extLst>
              <a:ext uri="{FF2B5EF4-FFF2-40B4-BE49-F238E27FC236}">
                <a16:creationId xmlns:a16="http://schemas.microsoft.com/office/drawing/2014/main" id="{5938710D-553B-C822-6137-5D2760EDD1D6}"/>
              </a:ext>
            </a:extLst>
          </p:cNvPr>
          <p:cNvSpPr/>
          <p:nvPr/>
        </p:nvSpPr>
        <p:spPr>
          <a:xfrm>
            <a:off x="933450" y="2441596"/>
            <a:ext cx="1342856"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3" name="Group 82">
            <a:extLst>
              <a:ext uri="{FF2B5EF4-FFF2-40B4-BE49-F238E27FC236}">
                <a16:creationId xmlns:a16="http://schemas.microsoft.com/office/drawing/2014/main" id="{483716A6-832A-1473-866F-276464410E2D}"/>
              </a:ext>
            </a:extLst>
          </p:cNvPr>
          <p:cNvGrpSpPr/>
          <p:nvPr/>
        </p:nvGrpSpPr>
        <p:grpSpPr>
          <a:xfrm>
            <a:off x="1419394" y="2169480"/>
            <a:ext cx="428456" cy="627695"/>
            <a:chOff x="2007034" y="875281"/>
            <a:chExt cx="428456" cy="627695"/>
          </a:xfrm>
        </p:grpSpPr>
        <p:sp>
          <p:nvSpPr>
            <p:cNvPr id="84" name="Rectangle 83">
              <a:extLst>
                <a:ext uri="{FF2B5EF4-FFF2-40B4-BE49-F238E27FC236}">
                  <a16:creationId xmlns:a16="http://schemas.microsoft.com/office/drawing/2014/main" id="{3C33E724-865A-0C54-F487-413D1191DD8A}"/>
                </a:ext>
              </a:extLst>
            </p:cNvPr>
            <p:cNvSpPr/>
            <p:nvPr/>
          </p:nvSpPr>
          <p:spPr>
            <a:xfrm>
              <a:off x="2298266"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5" name="Group 84">
              <a:extLst>
                <a:ext uri="{FF2B5EF4-FFF2-40B4-BE49-F238E27FC236}">
                  <a16:creationId xmlns:a16="http://schemas.microsoft.com/office/drawing/2014/main" id="{13FAA122-25EB-A08C-1B32-B0A9DCA1DF8C}"/>
                </a:ext>
              </a:extLst>
            </p:cNvPr>
            <p:cNvGrpSpPr/>
            <p:nvPr/>
          </p:nvGrpSpPr>
          <p:grpSpPr>
            <a:xfrm>
              <a:off x="2007034" y="875281"/>
              <a:ext cx="428456" cy="627695"/>
              <a:chOff x="2007034" y="875281"/>
              <a:chExt cx="428456" cy="627695"/>
            </a:xfrm>
          </p:grpSpPr>
          <p:sp>
            <p:nvSpPr>
              <p:cNvPr id="87" name="Rectangle 86">
                <a:extLst>
                  <a:ext uri="{FF2B5EF4-FFF2-40B4-BE49-F238E27FC236}">
                    <a16:creationId xmlns:a16="http://schemas.microsoft.com/office/drawing/2014/main" id="{E4752FE1-59BF-0BB8-0243-8C04B1654B96}"/>
                  </a:ext>
                </a:extLst>
              </p:cNvPr>
              <p:cNvSpPr/>
              <p:nvPr/>
            </p:nvSpPr>
            <p:spPr>
              <a:xfrm>
                <a:off x="2106962" y="1106860"/>
                <a:ext cx="228600" cy="39611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E02331B9-5B85-99DD-75D7-F13B9C6A2E00}"/>
                  </a:ext>
                </a:extLst>
              </p:cNvPr>
              <p:cNvSpPr/>
              <p:nvPr/>
            </p:nvSpPr>
            <p:spPr>
              <a:xfrm>
                <a:off x="2007034" y="1053993"/>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781446BB-5D73-AC31-E296-0E6B17C3C095}"/>
                  </a:ext>
                </a:extLst>
              </p:cNvPr>
              <p:cNvSpPr/>
              <p:nvPr/>
            </p:nvSpPr>
            <p:spPr>
              <a:xfrm>
                <a:off x="2053644"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A63521E0-D1BE-7E4E-4539-BAC7A8FD528A}"/>
                  </a:ext>
                </a:extLst>
              </p:cNvPr>
              <p:cNvSpPr/>
              <p:nvPr/>
            </p:nvSpPr>
            <p:spPr>
              <a:xfrm>
                <a:off x="2152650" y="875281"/>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95" name="Straight Arrow Connector 94">
            <a:extLst>
              <a:ext uri="{FF2B5EF4-FFF2-40B4-BE49-F238E27FC236}">
                <a16:creationId xmlns:a16="http://schemas.microsoft.com/office/drawing/2014/main" id="{DD5FF6EA-FEE0-339D-8C4F-08E41416D88A}"/>
              </a:ext>
            </a:extLst>
          </p:cNvPr>
          <p:cNvCxnSpPr>
            <a:cxnSpLocks/>
          </p:cNvCxnSpPr>
          <p:nvPr/>
        </p:nvCxnSpPr>
        <p:spPr>
          <a:xfrm flipV="1">
            <a:off x="1429434" y="2891667"/>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AAAF0615-8E1C-0E76-4FC6-BDE9C8570916}"/>
              </a:ext>
            </a:extLst>
          </p:cNvPr>
          <p:cNvSpPr txBox="1"/>
          <p:nvPr/>
        </p:nvSpPr>
        <p:spPr>
          <a:xfrm>
            <a:off x="1759790" y="2744168"/>
            <a:ext cx="555408"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P = F</a:t>
            </a:r>
          </a:p>
        </p:txBody>
      </p:sp>
      <p:sp>
        <p:nvSpPr>
          <p:cNvPr id="79" name="TextBox 78">
            <a:extLst>
              <a:ext uri="{FF2B5EF4-FFF2-40B4-BE49-F238E27FC236}">
                <a16:creationId xmlns:a16="http://schemas.microsoft.com/office/drawing/2014/main" id="{6BEA8853-5D9F-47C2-229A-7D9621F427C3}"/>
              </a:ext>
            </a:extLst>
          </p:cNvPr>
          <p:cNvSpPr txBox="1"/>
          <p:nvPr/>
        </p:nvSpPr>
        <p:spPr>
          <a:xfrm>
            <a:off x="1635764" y="2900215"/>
            <a:ext cx="1600197"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Interface load</a:t>
            </a:r>
          </a:p>
        </p:txBody>
      </p:sp>
    </p:spTree>
    <p:extLst>
      <p:ext uri="{BB962C8B-B14F-4D97-AF65-F5344CB8AC3E}">
        <p14:creationId xmlns:p14="http://schemas.microsoft.com/office/powerpoint/2010/main" val="3983040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24B5274D-A151-EF02-7EE1-9D4D31ED980D}"/>
              </a:ext>
            </a:extLst>
          </p:cNvPr>
          <p:cNvSpPr/>
          <p:nvPr/>
        </p:nvSpPr>
        <p:spPr>
          <a:xfrm>
            <a:off x="3438525" y="2479675"/>
            <a:ext cx="542925" cy="317500"/>
          </a:xfrm>
          <a:custGeom>
            <a:avLst/>
            <a:gdLst>
              <a:gd name="connsiteX0" fmla="*/ 0 w 558800"/>
              <a:gd name="connsiteY0" fmla="*/ 0 h 317500"/>
              <a:gd name="connsiteX1" fmla="*/ 292100 w 558800"/>
              <a:gd name="connsiteY1" fmla="*/ 114300 h 317500"/>
              <a:gd name="connsiteX2" fmla="*/ 558800 w 558800"/>
              <a:gd name="connsiteY2" fmla="*/ 317500 h 317500"/>
            </a:gdLst>
            <a:ahLst/>
            <a:cxnLst>
              <a:cxn ang="0">
                <a:pos x="connsiteX0" y="connsiteY0"/>
              </a:cxn>
              <a:cxn ang="0">
                <a:pos x="connsiteX1" y="connsiteY1"/>
              </a:cxn>
              <a:cxn ang="0">
                <a:pos x="connsiteX2" y="connsiteY2"/>
              </a:cxn>
            </a:cxnLst>
            <a:rect l="l" t="t" r="r" b="b"/>
            <a:pathLst>
              <a:path w="558800" h="317500">
                <a:moveTo>
                  <a:pt x="0" y="0"/>
                </a:moveTo>
                <a:cubicBezTo>
                  <a:pt x="99483" y="30691"/>
                  <a:pt x="198967" y="61383"/>
                  <a:pt x="292100" y="114300"/>
                </a:cubicBezTo>
                <a:cubicBezTo>
                  <a:pt x="385233" y="167217"/>
                  <a:pt x="472016" y="242358"/>
                  <a:pt x="558800" y="31750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FB02172-AEDE-AE60-6B84-F243992F0AA8}"/>
              </a:ext>
            </a:extLst>
          </p:cNvPr>
          <p:cNvSpPr>
            <a:spLocks noGrp="1"/>
          </p:cNvSpPr>
          <p:nvPr>
            <p:ph type="title"/>
          </p:nvPr>
        </p:nvSpPr>
        <p:spPr/>
        <p:txBody>
          <a:bodyPr>
            <a:normAutofit/>
          </a:bodyPr>
          <a:lstStyle/>
          <a:p>
            <a:r>
              <a:rPr lang="en-GB" sz="1400" dirty="0"/>
              <a:t>Common types of joint configurations (L or T joint-1 bolt scenario)</a:t>
            </a:r>
          </a:p>
        </p:txBody>
      </p:sp>
      <p:sp>
        <p:nvSpPr>
          <p:cNvPr id="4" name="Slide Number Placeholder 3">
            <a:extLst>
              <a:ext uri="{FF2B5EF4-FFF2-40B4-BE49-F238E27FC236}">
                <a16:creationId xmlns:a16="http://schemas.microsoft.com/office/drawing/2014/main" id="{4165DE61-E1C9-BCB7-C38C-FABEA3FD86B3}"/>
              </a:ext>
            </a:extLst>
          </p:cNvPr>
          <p:cNvSpPr>
            <a:spLocks noGrp="1"/>
          </p:cNvSpPr>
          <p:nvPr>
            <p:ph type="sldNum" sz="quarter" idx="12"/>
          </p:nvPr>
        </p:nvSpPr>
        <p:spPr/>
        <p:txBody>
          <a:bodyPr/>
          <a:lstStyle/>
          <a:p>
            <a:fld id="{6D22F896-40B5-4ADD-8801-0D06FADFA095}" type="slidenum">
              <a:rPr lang="en-US" smtClean="0"/>
              <a:pPr/>
              <a:t>12</a:t>
            </a:fld>
            <a:endParaRPr lang="en-US" dirty="0"/>
          </a:p>
        </p:txBody>
      </p:sp>
      <p:sp>
        <p:nvSpPr>
          <p:cNvPr id="5" name="Rectangle 4">
            <a:extLst>
              <a:ext uri="{FF2B5EF4-FFF2-40B4-BE49-F238E27FC236}">
                <a16:creationId xmlns:a16="http://schemas.microsoft.com/office/drawing/2014/main" id="{0DF9AFE6-B186-45CC-DED5-276F40705491}"/>
              </a:ext>
            </a:extLst>
          </p:cNvPr>
          <p:cNvSpPr/>
          <p:nvPr/>
        </p:nvSpPr>
        <p:spPr>
          <a:xfrm>
            <a:off x="400050" y="2486750"/>
            <a:ext cx="1752600"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E61A6B8-325C-B3C3-18D8-27424777BFAA}"/>
              </a:ext>
            </a:extLst>
          </p:cNvPr>
          <p:cNvSpPr/>
          <p:nvPr/>
        </p:nvSpPr>
        <p:spPr>
          <a:xfrm>
            <a:off x="809794" y="2207845"/>
            <a:ext cx="1342856"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56B892D-8823-A8A4-C083-5497DA740D6A}"/>
              </a:ext>
            </a:extLst>
          </p:cNvPr>
          <p:cNvSpPr/>
          <p:nvPr/>
        </p:nvSpPr>
        <p:spPr>
          <a:xfrm rot="16200000">
            <a:off x="391828" y="1794485"/>
            <a:ext cx="1089750"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73AC5302-0704-7BAF-56BB-42DFE3E24170}"/>
              </a:ext>
            </a:extLst>
          </p:cNvPr>
          <p:cNvCxnSpPr>
            <a:cxnSpLocks/>
          </p:cNvCxnSpPr>
          <p:nvPr/>
        </p:nvCxnSpPr>
        <p:spPr>
          <a:xfrm rot="-5400000" flipV="1">
            <a:off x="746203" y="1170843"/>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D3847DF-AE3A-43B8-1EB0-F0E2B6EA1B1F}"/>
              </a:ext>
            </a:extLst>
          </p:cNvPr>
          <p:cNvSpPr txBox="1"/>
          <p:nvPr/>
        </p:nvSpPr>
        <p:spPr>
          <a:xfrm>
            <a:off x="797081" y="769544"/>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grpSp>
        <p:nvGrpSpPr>
          <p:cNvPr id="10" name="Group 9">
            <a:extLst>
              <a:ext uri="{FF2B5EF4-FFF2-40B4-BE49-F238E27FC236}">
                <a16:creationId xmlns:a16="http://schemas.microsoft.com/office/drawing/2014/main" id="{F501D327-AFB9-BC34-E9E2-E352A25E9FD8}"/>
              </a:ext>
            </a:extLst>
          </p:cNvPr>
          <p:cNvGrpSpPr/>
          <p:nvPr/>
        </p:nvGrpSpPr>
        <p:grpSpPr>
          <a:xfrm>
            <a:off x="1276350" y="1932350"/>
            <a:ext cx="428456" cy="1159894"/>
            <a:chOff x="2007034" y="875281"/>
            <a:chExt cx="428456" cy="1159894"/>
          </a:xfrm>
        </p:grpSpPr>
        <p:sp>
          <p:nvSpPr>
            <p:cNvPr id="11" name="Rectangle 10">
              <a:extLst>
                <a:ext uri="{FF2B5EF4-FFF2-40B4-BE49-F238E27FC236}">
                  <a16:creationId xmlns:a16="http://schemas.microsoft.com/office/drawing/2014/main" id="{6A26BD4C-BBD1-3B98-96B0-981A7A70C7D8}"/>
                </a:ext>
              </a:extLst>
            </p:cNvPr>
            <p:cNvSpPr/>
            <p:nvPr/>
          </p:nvSpPr>
          <p:spPr>
            <a:xfrm>
              <a:off x="2298266"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308D988D-2053-AE8B-BF17-EB63E7F57413}"/>
                </a:ext>
              </a:extLst>
            </p:cNvPr>
            <p:cNvGrpSpPr/>
            <p:nvPr/>
          </p:nvGrpSpPr>
          <p:grpSpPr>
            <a:xfrm>
              <a:off x="2007034" y="875281"/>
              <a:ext cx="428456" cy="1159894"/>
              <a:chOff x="2007034" y="875281"/>
              <a:chExt cx="428456" cy="1159894"/>
            </a:xfrm>
          </p:grpSpPr>
          <p:sp>
            <p:nvSpPr>
              <p:cNvPr id="13" name="Rectangle 12">
                <a:extLst>
                  <a:ext uri="{FF2B5EF4-FFF2-40B4-BE49-F238E27FC236}">
                    <a16:creationId xmlns:a16="http://schemas.microsoft.com/office/drawing/2014/main" id="{566F3AD2-B2CD-F75D-9751-E2414C9DA7BA}"/>
                  </a:ext>
                </a:extLst>
              </p:cNvPr>
              <p:cNvSpPr/>
              <p:nvPr/>
            </p:nvSpPr>
            <p:spPr>
              <a:xfrm>
                <a:off x="2106962" y="1709796"/>
                <a:ext cx="228600" cy="32537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3A4F216-BACA-04C3-02DB-52BC616BF974}"/>
                  </a:ext>
                </a:extLst>
              </p:cNvPr>
              <p:cNvSpPr/>
              <p:nvPr/>
            </p:nvSpPr>
            <p:spPr>
              <a:xfrm>
                <a:off x="2106962" y="1106860"/>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FCA10E3-D166-B0A9-E243-975E31CA8A99}"/>
                  </a:ext>
                </a:extLst>
              </p:cNvPr>
              <p:cNvSpPr/>
              <p:nvPr/>
            </p:nvSpPr>
            <p:spPr>
              <a:xfrm>
                <a:off x="2007034" y="1053993"/>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02514FC-B3C5-F9C6-5558-0A4FA32E64C1}"/>
                  </a:ext>
                </a:extLst>
              </p:cNvPr>
              <p:cNvSpPr/>
              <p:nvPr/>
            </p:nvSpPr>
            <p:spPr>
              <a:xfrm>
                <a:off x="2007034" y="1709796"/>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D888DBC-5A27-3F8B-D854-C98AB58B1189}"/>
                  </a:ext>
                </a:extLst>
              </p:cNvPr>
              <p:cNvSpPr/>
              <p:nvPr/>
            </p:nvSpPr>
            <p:spPr>
              <a:xfrm>
                <a:off x="2053644"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24CC6D4-189E-464E-A81D-D78A98F3030D}"/>
                  </a:ext>
                </a:extLst>
              </p:cNvPr>
              <p:cNvSpPr/>
              <p:nvPr/>
            </p:nvSpPr>
            <p:spPr>
              <a:xfrm>
                <a:off x="2152650" y="875281"/>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694BEC8-687F-3FE5-0A9B-774615ECB808}"/>
                  </a:ext>
                </a:extLst>
              </p:cNvPr>
              <p:cNvSpPr/>
              <p:nvPr/>
            </p:nvSpPr>
            <p:spPr>
              <a:xfrm>
                <a:off x="2053644" y="1785997"/>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9346EC9-75EB-0854-7FB0-8C0B805E91FE}"/>
                  </a:ext>
                </a:extLst>
              </p:cNvPr>
              <p:cNvSpPr/>
              <p:nvPr/>
            </p:nvSpPr>
            <p:spPr>
              <a:xfrm>
                <a:off x="2298266" y="1785997"/>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2237F804-3EAA-3E7C-F247-2D03FFDEDBC6}"/>
                  </a:ext>
                </a:extLst>
              </p:cNvPr>
              <p:cNvSpPr/>
              <p:nvPr/>
            </p:nvSpPr>
            <p:spPr>
              <a:xfrm>
                <a:off x="2152650" y="1785997"/>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3" name="Rectangle 22">
            <a:extLst>
              <a:ext uri="{FF2B5EF4-FFF2-40B4-BE49-F238E27FC236}">
                <a16:creationId xmlns:a16="http://schemas.microsoft.com/office/drawing/2014/main" id="{8C8B299D-C432-DB86-7577-3E24E21069B5}"/>
              </a:ext>
            </a:extLst>
          </p:cNvPr>
          <p:cNvSpPr/>
          <p:nvPr/>
        </p:nvSpPr>
        <p:spPr>
          <a:xfrm>
            <a:off x="2638594" y="2211226"/>
            <a:ext cx="1342856"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09EC94EE-A1E1-EDAE-5776-2B249BBD963F}"/>
              </a:ext>
            </a:extLst>
          </p:cNvPr>
          <p:cNvSpPr/>
          <p:nvPr/>
        </p:nvSpPr>
        <p:spPr>
          <a:xfrm rot="16200000">
            <a:off x="2223647" y="1797866"/>
            <a:ext cx="1089750"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4F9C141B-6183-5495-90DC-1F784AF9F662}"/>
              </a:ext>
            </a:extLst>
          </p:cNvPr>
          <p:cNvCxnSpPr>
            <a:cxnSpLocks/>
          </p:cNvCxnSpPr>
          <p:nvPr/>
        </p:nvCxnSpPr>
        <p:spPr>
          <a:xfrm rot="-5400000" flipV="1">
            <a:off x="2581197" y="1174224"/>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93CD645-F3EB-1053-C8D8-594D68DDBB8A}"/>
              </a:ext>
            </a:extLst>
          </p:cNvPr>
          <p:cNvSpPr/>
          <p:nvPr/>
        </p:nvSpPr>
        <p:spPr>
          <a:xfrm>
            <a:off x="3396382" y="193573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DF7698B-3780-7C0C-03DE-01927304AD7D}"/>
              </a:ext>
            </a:extLst>
          </p:cNvPr>
          <p:cNvSpPr/>
          <p:nvPr/>
        </p:nvSpPr>
        <p:spPr>
          <a:xfrm>
            <a:off x="3205078" y="2167310"/>
            <a:ext cx="228600" cy="4012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012BD9B5-C1C1-177E-F1EC-602A247B4343}"/>
              </a:ext>
            </a:extLst>
          </p:cNvPr>
          <p:cNvSpPr/>
          <p:nvPr/>
        </p:nvSpPr>
        <p:spPr>
          <a:xfrm>
            <a:off x="3105150" y="2114443"/>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9FC05CB0-FD05-D334-2290-2C2E926F2920}"/>
              </a:ext>
            </a:extLst>
          </p:cNvPr>
          <p:cNvSpPr/>
          <p:nvPr/>
        </p:nvSpPr>
        <p:spPr>
          <a:xfrm>
            <a:off x="3151760" y="193573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996D251C-18C3-E940-DFF8-8A9D63689220}"/>
              </a:ext>
            </a:extLst>
          </p:cNvPr>
          <p:cNvSpPr/>
          <p:nvPr/>
        </p:nvSpPr>
        <p:spPr>
          <a:xfrm>
            <a:off x="3250766" y="1935731"/>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C8CF4B19-D408-B3AD-A08E-2D9D622714C8}"/>
              </a:ext>
            </a:extLst>
          </p:cNvPr>
          <p:cNvSpPr txBox="1"/>
          <p:nvPr/>
        </p:nvSpPr>
        <p:spPr>
          <a:xfrm>
            <a:off x="2632075" y="769544"/>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cxnSp>
        <p:nvCxnSpPr>
          <p:cNvPr id="39" name="Straight Arrow Connector 38">
            <a:extLst>
              <a:ext uri="{FF2B5EF4-FFF2-40B4-BE49-F238E27FC236}">
                <a16:creationId xmlns:a16="http://schemas.microsoft.com/office/drawing/2014/main" id="{7D558C21-068C-B36D-7847-52EA72FC7FAF}"/>
              </a:ext>
            </a:extLst>
          </p:cNvPr>
          <p:cNvCxnSpPr>
            <a:cxnSpLocks/>
          </p:cNvCxnSpPr>
          <p:nvPr/>
        </p:nvCxnSpPr>
        <p:spPr>
          <a:xfrm rot="5400000" flipV="1">
            <a:off x="3129610" y="2812007"/>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F94B513-38F0-AF63-423F-D3E8E747AE0C}"/>
              </a:ext>
            </a:extLst>
          </p:cNvPr>
          <p:cNvSpPr txBox="1"/>
          <p:nvPr/>
        </p:nvSpPr>
        <p:spPr>
          <a:xfrm>
            <a:off x="2914650" y="2931519"/>
            <a:ext cx="914481"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P = F * </a:t>
            </a:r>
            <a:r>
              <a:rPr lang="en-GB" sz="1200" b="1" dirty="0" err="1">
                <a:solidFill>
                  <a:srgbClr val="FF0000"/>
                </a:solidFill>
                <a:latin typeface="Arial" panose="020B0604020202020204" pitchFamily="34" charset="0"/>
                <a:cs typeface="Arial" panose="020B0604020202020204" pitchFamily="34" charset="0"/>
              </a:rPr>
              <a:t>C</a:t>
            </a:r>
            <a:r>
              <a:rPr lang="en-GB" sz="1200" b="1" baseline="-25000" dirty="0" err="1">
                <a:solidFill>
                  <a:srgbClr val="FF0000"/>
                </a:solidFill>
                <a:latin typeface="Arial" panose="020B0604020202020204" pitchFamily="34" charset="0"/>
                <a:cs typeface="Arial" panose="020B0604020202020204" pitchFamily="34" charset="0"/>
              </a:rPr>
              <a:t>pr</a:t>
            </a:r>
            <a:endParaRPr lang="en-GB" sz="1200" b="1" baseline="-25000" dirty="0">
              <a:solidFill>
                <a:srgbClr val="FF0000"/>
              </a:solidFill>
              <a:latin typeface="Arial" panose="020B0604020202020204" pitchFamily="34" charset="0"/>
              <a:cs typeface="Arial" panose="020B0604020202020204" pitchFamily="34" charset="0"/>
            </a:endParaRPr>
          </a:p>
        </p:txBody>
      </p:sp>
      <p:cxnSp>
        <p:nvCxnSpPr>
          <p:cNvPr id="42" name="Straight Arrow Connector 41">
            <a:extLst>
              <a:ext uri="{FF2B5EF4-FFF2-40B4-BE49-F238E27FC236}">
                <a16:creationId xmlns:a16="http://schemas.microsoft.com/office/drawing/2014/main" id="{0224761B-DFF3-A3DD-F8C8-D4F001782784}"/>
              </a:ext>
            </a:extLst>
          </p:cNvPr>
          <p:cNvCxnSpPr>
            <a:cxnSpLocks/>
          </p:cNvCxnSpPr>
          <p:nvPr/>
        </p:nvCxnSpPr>
        <p:spPr>
          <a:xfrm flipV="1">
            <a:off x="3981450" y="2468729"/>
            <a:ext cx="0" cy="322096"/>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B03474A-0B12-0487-1D49-C95B7690E34B}"/>
              </a:ext>
            </a:extLst>
          </p:cNvPr>
          <p:cNvCxnSpPr>
            <a:cxnSpLocks/>
          </p:cNvCxnSpPr>
          <p:nvPr/>
        </p:nvCxnSpPr>
        <p:spPr>
          <a:xfrm flipH="1" flipV="1">
            <a:off x="3847386" y="2478964"/>
            <a:ext cx="0" cy="180000"/>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2CB5E13-6BE9-3AAF-7029-7A6EADD6FE88}"/>
              </a:ext>
            </a:extLst>
          </p:cNvPr>
          <p:cNvCxnSpPr>
            <a:cxnSpLocks/>
          </p:cNvCxnSpPr>
          <p:nvPr/>
        </p:nvCxnSpPr>
        <p:spPr>
          <a:xfrm flipV="1">
            <a:off x="3717568" y="2478964"/>
            <a:ext cx="0" cy="108000"/>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6095B6C1-F404-B11F-9565-4345D2E86BA8}"/>
              </a:ext>
            </a:extLst>
          </p:cNvPr>
          <p:cNvSpPr txBox="1"/>
          <p:nvPr/>
        </p:nvSpPr>
        <p:spPr>
          <a:xfrm>
            <a:off x="3672939" y="2760275"/>
            <a:ext cx="617021" cy="276999"/>
          </a:xfrm>
          <a:prstGeom prst="rect">
            <a:avLst/>
          </a:prstGeom>
          <a:noFill/>
        </p:spPr>
        <p:txBody>
          <a:bodyPr wrap="square" rtlCol="0">
            <a:spAutoFit/>
          </a:bodyPr>
          <a:lstStyle/>
          <a:p>
            <a:r>
              <a:rPr lang="en-GB" sz="600" dirty="0">
                <a:solidFill>
                  <a:schemeClr val="tx1"/>
                </a:solidFill>
                <a:latin typeface="Arial" panose="020B0604020202020204" pitchFamily="34" charset="0"/>
                <a:cs typeface="Arial" panose="020B0604020202020204" pitchFamily="34" charset="0"/>
              </a:rPr>
              <a:t>Prying effect</a:t>
            </a:r>
          </a:p>
          <a:p>
            <a:endParaRPr lang="en-GB" sz="600" dirty="0"/>
          </a:p>
        </p:txBody>
      </p:sp>
      <p:sp>
        <p:nvSpPr>
          <p:cNvPr id="56" name="TextBox 55">
            <a:extLst>
              <a:ext uri="{FF2B5EF4-FFF2-40B4-BE49-F238E27FC236}">
                <a16:creationId xmlns:a16="http://schemas.microsoft.com/office/drawing/2014/main" id="{4C302A79-CF6E-63B9-CCD3-E14E1B8969F7}"/>
              </a:ext>
            </a:extLst>
          </p:cNvPr>
          <p:cNvSpPr txBox="1"/>
          <p:nvPr/>
        </p:nvSpPr>
        <p:spPr>
          <a:xfrm>
            <a:off x="2968089" y="1243765"/>
            <a:ext cx="1316697" cy="738664"/>
          </a:xfrm>
          <a:prstGeom prst="rect">
            <a:avLst/>
          </a:prstGeom>
          <a:noFill/>
        </p:spPr>
        <p:txBody>
          <a:bodyPr wrap="square" rtlCol="0">
            <a:spAutoFit/>
          </a:bodyPr>
          <a:lstStyle/>
          <a:p>
            <a:r>
              <a:rPr lang="en-GB" sz="600" dirty="0">
                <a:solidFill>
                  <a:schemeClr val="tx1"/>
                </a:solidFill>
                <a:latin typeface="Arial" panose="020B0604020202020204" pitchFamily="34" charset="0"/>
                <a:cs typeface="Arial" panose="020B0604020202020204" pitchFamily="34" charset="0"/>
              </a:rPr>
              <a:t>Prying force can be obtained by conservatively approximating a triangular load distribution and taking moment about the axis of the bolt (see next slide for illustration).</a:t>
            </a:r>
          </a:p>
          <a:p>
            <a:endParaRPr lang="en-GB" sz="600" dirty="0"/>
          </a:p>
        </p:txBody>
      </p:sp>
    </p:spTree>
    <p:extLst>
      <p:ext uri="{BB962C8B-B14F-4D97-AF65-F5344CB8AC3E}">
        <p14:creationId xmlns:p14="http://schemas.microsoft.com/office/powerpoint/2010/main" val="680029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F88F8-FE8E-3CA4-75E4-98AF0F72EEDE}"/>
              </a:ext>
            </a:extLst>
          </p:cNvPr>
          <p:cNvSpPr>
            <a:spLocks noGrp="1"/>
          </p:cNvSpPr>
          <p:nvPr>
            <p:ph type="title"/>
          </p:nvPr>
        </p:nvSpPr>
        <p:spPr/>
        <p:txBody>
          <a:bodyPr/>
          <a:lstStyle/>
          <a:p>
            <a:r>
              <a:rPr lang="en-GB" dirty="0"/>
              <a:t>Illustration of prying force calculation</a:t>
            </a:r>
          </a:p>
        </p:txBody>
      </p:sp>
      <p:sp>
        <p:nvSpPr>
          <p:cNvPr id="3" name="Content Placeholder 2">
            <a:extLst>
              <a:ext uri="{FF2B5EF4-FFF2-40B4-BE49-F238E27FC236}">
                <a16:creationId xmlns:a16="http://schemas.microsoft.com/office/drawing/2014/main" id="{A1D090C2-0948-BDC7-AC2E-ACB03E0FE801}"/>
              </a:ext>
            </a:extLst>
          </p:cNvPr>
          <p:cNvSpPr>
            <a:spLocks noGrp="1"/>
          </p:cNvSpPr>
          <p:nvPr>
            <p:ph idx="1"/>
          </p:nvPr>
        </p:nvSpPr>
        <p:spPr>
          <a:xfrm>
            <a:off x="721606" y="968375"/>
            <a:ext cx="3564644" cy="2026669"/>
          </a:xfrm>
        </p:spPr>
        <p:txBody>
          <a:bodyPr/>
          <a:lstStyle/>
          <a:p>
            <a:r>
              <a:rPr lang="en-GB" dirty="0"/>
              <a:t>This approach is conservative and approximate.</a:t>
            </a:r>
          </a:p>
        </p:txBody>
      </p:sp>
      <p:sp>
        <p:nvSpPr>
          <p:cNvPr id="4" name="Slide Number Placeholder 3">
            <a:extLst>
              <a:ext uri="{FF2B5EF4-FFF2-40B4-BE49-F238E27FC236}">
                <a16:creationId xmlns:a16="http://schemas.microsoft.com/office/drawing/2014/main" id="{2F3C40FF-FE1A-40EE-FC7F-5400F08D51CC}"/>
              </a:ext>
            </a:extLst>
          </p:cNvPr>
          <p:cNvSpPr>
            <a:spLocks noGrp="1"/>
          </p:cNvSpPr>
          <p:nvPr>
            <p:ph type="sldNum" sz="quarter" idx="12"/>
          </p:nvPr>
        </p:nvSpPr>
        <p:spPr/>
        <p:txBody>
          <a:bodyPr/>
          <a:lstStyle/>
          <a:p>
            <a:fld id="{6D22F896-40B5-4ADD-8801-0D06FADFA095}" type="slidenum">
              <a:rPr lang="en-US" smtClean="0"/>
              <a:pPr/>
              <a:t>13</a:t>
            </a:fld>
            <a:endParaRPr lang="en-US" dirty="0"/>
          </a:p>
        </p:txBody>
      </p:sp>
      <p:sp>
        <p:nvSpPr>
          <p:cNvPr id="6" name="Slide Number Placeholder 3">
            <a:extLst>
              <a:ext uri="{FF2B5EF4-FFF2-40B4-BE49-F238E27FC236}">
                <a16:creationId xmlns:a16="http://schemas.microsoft.com/office/drawing/2014/main" id="{DAB1C328-FD0E-FF17-B68C-310B75EE7926}"/>
              </a:ext>
            </a:extLst>
          </p:cNvPr>
          <p:cNvSpPr txBox="1">
            <a:spLocks/>
          </p:cNvSpPr>
          <p:nvPr/>
        </p:nvSpPr>
        <p:spPr>
          <a:xfrm>
            <a:off x="1742004" y="3330575"/>
            <a:ext cx="388421" cy="140994"/>
          </a:xfrm>
          <a:prstGeom prst="rect">
            <a:avLst/>
          </a:prstGeom>
        </p:spPr>
        <p:txBody>
          <a:bodyPr vert="horz" lIns="91440" tIns="45720" rIns="91440" bIns="45720" rtlCol="0" anchor="ctr"/>
          <a:lstStyle>
            <a:defPPr>
              <a:defRPr lang="en-US"/>
            </a:defPPr>
            <a:lvl1pPr marL="0" algn="r" defTabSz="914400" rtl="0" eaLnBrk="1" latinLnBrk="0" hangingPunct="1">
              <a:defRPr sz="504"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mtClean="0"/>
              <a:pPr/>
              <a:t>13</a:t>
            </a:fld>
            <a:endParaRPr lang="en-US" dirty="0"/>
          </a:p>
        </p:txBody>
      </p:sp>
      <p:sp>
        <p:nvSpPr>
          <p:cNvPr id="7" name="Rectangle 6">
            <a:extLst>
              <a:ext uri="{FF2B5EF4-FFF2-40B4-BE49-F238E27FC236}">
                <a16:creationId xmlns:a16="http://schemas.microsoft.com/office/drawing/2014/main" id="{5278D049-C3EF-F604-6DBD-FA63812A383E}"/>
              </a:ext>
            </a:extLst>
          </p:cNvPr>
          <p:cNvSpPr/>
          <p:nvPr/>
        </p:nvSpPr>
        <p:spPr>
          <a:xfrm>
            <a:off x="558969" y="2211226"/>
            <a:ext cx="1342856"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D852CBE-7E71-8E35-5170-91A135D5CA26}"/>
              </a:ext>
            </a:extLst>
          </p:cNvPr>
          <p:cNvSpPr/>
          <p:nvPr/>
        </p:nvSpPr>
        <p:spPr>
          <a:xfrm rot="16200000">
            <a:off x="144022" y="1797866"/>
            <a:ext cx="1089750"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5D6D8C68-A57C-F1A0-AB5A-50075265719A}"/>
              </a:ext>
            </a:extLst>
          </p:cNvPr>
          <p:cNvCxnSpPr>
            <a:cxnSpLocks/>
          </p:cNvCxnSpPr>
          <p:nvPr/>
        </p:nvCxnSpPr>
        <p:spPr>
          <a:xfrm rot="-5400000" flipV="1">
            <a:off x="501572" y="1174224"/>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7FDD48E-179B-E090-5591-98871A708049}"/>
              </a:ext>
            </a:extLst>
          </p:cNvPr>
          <p:cNvSpPr/>
          <p:nvPr/>
        </p:nvSpPr>
        <p:spPr>
          <a:xfrm>
            <a:off x="1316757" y="193573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BD91EC2-E87B-AF40-8021-8BB9B15C2FED}"/>
              </a:ext>
            </a:extLst>
          </p:cNvPr>
          <p:cNvSpPr/>
          <p:nvPr/>
        </p:nvSpPr>
        <p:spPr>
          <a:xfrm>
            <a:off x="1125453" y="2167310"/>
            <a:ext cx="228600" cy="4012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B1A9BDD-B44A-D752-4335-30CC5BBE27A1}"/>
              </a:ext>
            </a:extLst>
          </p:cNvPr>
          <p:cNvSpPr/>
          <p:nvPr/>
        </p:nvSpPr>
        <p:spPr>
          <a:xfrm>
            <a:off x="1025525" y="2114443"/>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7633432-3D04-9CB2-CDE7-16894E129639}"/>
              </a:ext>
            </a:extLst>
          </p:cNvPr>
          <p:cNvSpPr/>
          <p:nvPr/>
        </p:nvSpPr>
        <p:spPr>
          <a:xfrm>
            <a:off x="1072135" y="193573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827855D-0699-BE23-34B5-0EBD34275FE0}"/>
              </a:ext>
            </a:extLst>
          </p:cNvPr>
          <p:cNvSpPr/>
          <p:nvPr/>
        </p:nvSpPr>
        <p:spPr>
          <a:xfrm>
            <a:off x="1171141" y="1935731"/>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3F797D4-C968-176C-FB0C-00A04DDF66D9}"/>
              </a:ext>
            </a:extLst>
          </p:cNvPr>
          <p:cNvSpPr txBox="1"/>
          <p:nvPr/>
        </p:nvSpPr>
        <p:spPr>
          <a:xfrm>
            <a:off x="552450" y="769544"/>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cxnSp>
        <p:nvCxnSpPr>
          <p:cNvPr id="16" name="Straight Arrow Connector 15">
            <a:extLst>
              <a:ext uri="{FF2B5EF4-FFF2-40B4-BE49-F238E27FC236}">
                <a16:creationId xmlns:a16="http://schemas.microsoft.com/office/drawing/2014/main" id="{4EAB393F-1AA8-1C5E-E43B-D7CB7FD4E53D}"/>
              </a:ext>
            </a:extLst>
          </p:cNvPr>
          <p:cNvCxnSpPr>
            <a:cxnSpLocks/>
          </p:cNvCxnSpPr>
          <p:nvPr/>
        </p:nvCxnSpPr>
        <p:spPr>
          <a:xfrm rot="5400000" flipV="1">
            <a:off x="1049985" y="2812007"/>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EE9A82F-17BF-BB84-D497-FDFEFD161BFD}"/>
              </a:ext>
            </a:extLst>
          </p:cNvPr>
          <p:cNvSpPr txBox="1"/>
          <p:nvPr/>
        </p:nvSpPr>
        <p:spPr>
          <a:xfrm>
            <a:off x="1086768" y="2945219"/>
            <a:ext cx="287258"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P</a:t>
            </a:r>
            <a:endParaRPr lang="en-GB" sz="1200" b="1" baseline="-25000" dirty="0">
              <a:solidFill>
                <a:srgbClr val="FF0000"/>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65D76B50-82D4-EDA4-CD8D-35463FA56A7E}"/>
              </a:ext>
            </a:extLst>
          </p:cNvPr>
          <p:cNvCxnSpPr>
            <a:cxnSpLocks/>
          </p:cNvCxnSpPr>
          <p:nvPr/>
        </p:nvCxnSpPr>
        <p:spPr>
          <a:xfrm flipV="1">
            <a:off x="1901825" y="2468729"/>
            <a:ext cx="0" cy="322096"/>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85D970-1A2C-FA5B-51BD-B7C5BA30D685}"/>
              </a:ext>
            </a:extLst>
          </p:cNvPr>
          <p:cNvCxnSpPr>
            <a:cxnSpLocks/>
          </p:cNvCxnSpPr>
          <p:nvPr/>
        </p:nvCxnSpPr>
        <p:spPr>
          <a:xfrm flipV="1">
            <a:off x="1767761" y="2478964"/>
            <a:ext cx="0" cy="237600"/>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72D1AE2-7F5A-5FD7-F555-1A3D40C08016}"/>
              </a:ext>
            </a:extLst>
          </p:cNvPr>
          <p:cNvCxnSpPr>
            <a:cxnSpLocks/>
          </p:cNvCxnSpPr>
          <p:nvPr/>
        </p:nvCxnSpPr>
        <p:spPr>
          <a:xfrm flipV="1">
            <a:off x="1637943" y="2478964"/>
            <a:ext cx="0" cy="162000"/>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29DA95E-9BAB-3268-6E4F-50E0B70757CC}"/>
              </a:ext>
            </a:extLst>
          </p:cNvPr>
          <p:cNvCxnSpPr>
            <a:cxnSpLocks/>
          </p:cNvCxnSpPr>
          <p:nvPr/>
        </p:nvCxnSpPr>
        <p:spPr>
          <a:xfrm>
            <a:off x="1354053" y="2478964"/>
            <a:ext cx="546308" cy="3118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AA3CD13-8F50-8949-B880-5E0219219E93}"/>
              </a:ext>
            </a:extLst>
          </p:cNvPr>
          <p:cNvCxnSpPr>
            <a:cxnSpLocks/>
          </p:cNvCxnSpPr>
          <p:nvPr/>
        </p:nvCxnSpPr>
        <p:spPr>
          <a:xfrm flipV="1">
            <a:off x="1523997" y="2482447"/>
            <a:ext cx="0" cy="86128"/>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BACE0E5-48EA-63C0-0124-EF973A79C71B}"/>
              </a:ext>
            </a:extLst>
          </p:cNvPr>
          <p:cNvSpPr txBox="1"/>
          <p:nvPr/>
        </p:nvSpPr>
        <p:spPr>
          <a:xfrm>
            <a:off x="1835134" y="2640067"/>
            <a:ext cx="389850"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P</a:t>
            </a:r>
            <a:r>
              <a:rPr lang="en-GB" sz="1200" b="1" baseline="-25000" dirty="0">
                <a:solidFill>
                  <a:srgbClr val="FF0000"/>
                </a:solidFill>
                <a:latin typeface="Arial" panose="020B0604020202020204" pitchFamily="34" charset="0"/>
                <a:cs typeface="Arial" panose="020B0604020202020204" pitchFamily="34" charset="0"/>
              </a:rPr>
              <a:t>pr</a:t>
            </a:r>
          </a:p>
        </p:txBody>
      </p:sp>
      <p:sp>
        <p:nvSpPr>
          <p:cNvPr id="38" name="TextBox 37">
            <a:extLst>
              <a:ext uri="{FF2B5EF4-FFF2-40B4-BE49-F238E27FC236}">
                <a16:creationId xmlns:a16="http://schemas.microsoft.com/office/drawing/2014/main" id="{4D164D56-2A11-491B-BFEB-B2F2BD6A220F}"/>
              </a:ext>
            </a:extLst>
          </p:cNvPr>
          <p:cNvSpPr txBox="1"/>
          <p:nvPr/>
        </p:nvSpPr>
        <p:spPr>
          <a:xfrm>
            <a:off x="1507823" y="1671476"/>
            <a:ext cx="242374" cy="215444"/>
          </a:xfrm>
          <a:prstGeom prst="rect">
            <a:avLst/>
          </a:prstGeom>
          <a:noFill/>
        </p:spPr>
        <p:txBody>
          <a:bodyPr wrap="none" rtlCol="0">
            <a:spAutoFit/>
          </a:bodyPr>
          <a:lstStyle/>
          <a:p>
            <a:r>
              <a:rPr lang="en-GB" sz="800" b="1" dirty="0">
                <a:solidFill>
                  <a:srgbClr val="FF0000"/>
                </a:solidFill>
                <a:latin typeface="Arial" panose="020B0604020202020204" pitchFamily="34" charset="0"/>
                <a:cs typeface="Arial" panose="020B0604020202020204" pitchFamily="34" charset="0"/>
              </a:rPr>
              <a:t>e</a:t>
            </a:r>
          </a:p>
        </p:txBody>
      </p:sp>
      <p:cxnSp>
        <p:nvCxnSpPr>
          <p:cNvPr id="39" name="Straight Connector 38">
            <a:extLst>
              <a:ext uri="{FF2B5EF4-FFF2-40B4-BE49-F238E27FC236}">
                <a16:creationId xmlns:a16="http://schemas.microsoft.com/office/drawing/2014/main" id="{583D3780-A2E0-15B8-E3B5-6D1DF63E20E3}"/>
              </a:ext>
            </a:extLst>
          </p:cNvPr>
          <p:cNvCxnSpPr>
            <a:cxnSpLocks/>
            <a:endCxn id="11" idx="2"/>
          </p:cNvCxnSpPr>
          <p:nvPr/>
        </p:nvCxnSpPr>
        <p:spPr>
          <a:xfrm flipH="1">
            <a:off x="1239753" y="1935731"/>
            <a:ext cx="7377" cy="63284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7F08534-349F-86B3-56BF-37669A193B59}"/>
              </a:ext>
            </a:extLst>
          </p:cNvPr>
          <p:cNvCxnSpPr>
            <a:cxnSpLocks/>
          </p:cNvCxnSpPr>
          <p:nvPr/>
        </p:nvCxnSpPr>
        <p:spPr>
          <a:xfrm>
            <a:off x="1247130" y="1853872"/>
            <a:ext cx="716897" cy="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B02F85C-6471-6103-AB3C-F68027EC2A9E}"/>
              </a:ext>
            </a:extLst>
          </p:cNvPr>
          <p:cNvCxnSpPr>
            <a:cxnSpLocks/>
          </p:cNvCxnSpPr>
          <p:nvPr/>
        </p:nvCxnSpPr>
        <p:spPr>
          <a:xfrm rot="-5400000" flipV="1">
            <a:off x="1520843" y="2560777"/>
            <a:ext cx="381000" cy="146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E9F92F2-2DC4-B61A-F570-1F23589CFE45}"/>
              </a:ext>
            </a:extLst>
          </p:cNvPr>
          <p:cNvCxnSpPr>
            <a:cxnSpLocks/>
          </p:cNvCxnSpPr>
          <p:nvPr/>
        </p:nvCxnSpPr>
        <p:spPr>
          <a:xfrm>
            <a:off x="1253540" y="2263564"/>
            <a:ext cx="468000" cy="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A9CD036-EB60-0962-6144-0D1A90E74E7F}"/>
              </a:ext>
            </a:extLst>
          </p:cNvPr>
          <p:cNvSpPr txBox="1"/>
          <p:nvPr/>
        </p:nvSpPr>
        <p:spPr>
          <a:xfrm>
            <a:off x="1378968" y="2644775"/>
            <a:ext cx="543739" cy="276999"/>
          </a:xfrm>
          <a:prstGeom prst="rect">
            <a:avLst/>
          </a:prstGeom>
          <a:noFill/>
        </p:spPr>
        <p:txBody>
          <a:bodyPr wrap="none" rtlCol="0">
            <a:spAutoFit/>
          </a:bodyPr>
          <a:lstStyle/>
          <a:p>
            <a:r>
              <a:rPr lang="en-GB" sz="1200" b="1" dirty="0">
                <a:solidFill>
                  <a:srgbClr val="7030A0"/>
                </a:solidFill>
                <a:latin typeface="Arial" panose="020B0604020202020204" pitchFamily="34" charset="0"/>
                <a:cs typeface="Arial" panose="020B0604020202020204" pitchFamily="34" charset="0"/>
              </a:rPr>
              <a:t>P</a:t>
            </a:r>
            <a:r>
              <a:rPr lang="en-GB" sz="1200" b="1" baseline="-25000" dirty="0">
                <a:solidFill>
                  <a:srgbClr val="7030A0"/>
                </a:solidFill>
                <a:latin typeface="Arial" panose="020B0604020202020204" pitchFamily="34" charset="0"/>
                <a:cs typeface="Arial" panose="020B0604020202020204" pitchFamily="34" charset="0"/>
              </a:rPr>
              <a:t>pr-</a:t>
            </a:r>
            <a:r>
              <a:rPr lang="en-GB" sz="1200" b="1" baseline="-25000" dirty="0" err="1">
                <a:solidFill>
                  <a:srgbClr val="7030A0"/>
                </a:solidFill>
                <a:latin typeface="Arial" panose="020B0604020202020204" pitchFamily="34" charset="0"/>
                <a:cs typeface="Arial" panose="020B0604020202020204" pitchFamily="34" charset="0"/>
              </a:rPr>
              <a:t>eq</a:t>
            </a:r>
            <a:endParaRPr lang="en-GB" sz="1200" b="1" baseline="-25000" dirty="0">
              <a:solidFill>
                <a:srgbClr val="7030A0"/>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EB9F25E3-2F43-7CE9-51F8-0EAA5BFB2859}"/>
              </a:ext>
            </a:extLst>
          </p:cNvPr>
          <p:cNvSpPr txBox="1"/>
          <p:nvPr/>
        </p:nvSpPr>
        <p:spPr>
          <a:xfrm>
            <a:off x="1393596" y="2003520"/>
            <a:ext cx="734496" cy="215444"/>
          </a:xfrm>
          <a:prstGeom prst="rect">
            <a:avLst/>
          </a:prstGeom>
          <a:noFill/>
        </p:spPr>
        <p:txBody>
          <a:bodyPr wrap="none" rtlCol="0">
            <a:spAutoFit/>
          </a:bodyPr>
          <a:lstStyle/>
          <a:p>
            <a:r>
              <a:rPr lang="en-GB" sz="800" b="1" dirty="0">
                <a:solidFill>
                  <a:srgbClr val="FF0000"/>
                </a:solidFill>
                <a:latin typeface="Arial" panose="020B0604020202020204" pitchFamily="34" charset="0"/>
                <a:cs typeface="Arial" panose="020B0604020202020204" pitchFamily="34" charset="0"/>
              </a:rPr>
              <a:t>2/3*(e-0.5d)</a:t>
            </a:r>
          </a:p>
        </p:txBody>
      </p:sp>
      <p:graphicFrame>
        <p:nvGraphicFramePr>
          <p:cNvPr id="46" name="Object 45">
            <a:extLst>
              <a:ext uri="{FF2B5EF4-FFF2-40B4-BE49-F238E27FC236}">
                <a16:creationId xmlns:a16="http://schemas.microsoft.com/office/drawing/2014/main" id="{8F1F7B7C-2A66-92FE-A7BC-647291EDDDBE}"/>
              </a:ext>
            </a:extLst>
          </p:cNvPr>
          <p:cNvGraphicFramePr>
            <a:graphicFrameLocks noChangeAspect="1"/>
          </p:cNvGraphicFramePr>
          <p:nvPr>
            <p:extLst>
              <p:ext uri="{D42A27DB-BD31-4B8C-83A1-F6EECF244321}">
                <p14:modId xmlns:p14="http://schemas.microsoft.com/office/powerpoint/2010/main" val="791379844"/>
              </p:ext>
            </p:extLst>
          </p:nvPr>
        </p:nvGraphicFramePr>
        <p:xfrm>
          <a:off x="4114800" y="2933700"/>
          <a:ext cx="914400" cy="198438"/>
        </p:xfrm>
        <a:graphic>
          <a:graphicData uri="http://schemas.openxmlformats.org/presentationml/2006/ole">
            <mc:AlternateContent xmlns:mc="http://schemas.openxmlformats.org/markup-compatibility/2006">
              <mc:Choice xmlns:v="urn:schemas-microsoft-com:vml" Requires="v">
                <p:oleObj name="Equation" r:id="rId2" imgW="914400" imgH="198720" progId="Equation.DSMT4">
                  <p:embed/>
                </p:oleObj>
              </mc:Choice>
              <mc:Fallback>
                <p:oleObj name="Equation" r:id="rId2" imgW="914400" imgH="198720" progId="Equation.DSMT4">
                  <p:embed/>
                  <p:pic>
                    <p:nvPicPr>
                      <p:cNvPr id="0" name=""/>
                      <p:cNvPicPr/>
                      <p:nvPr/>
                    </p:nvPicPr>
                    <p:blipFill>
                      <a:blip r:embed="rId3"/>
                      <a:stretch>
                        <a:fillRect/>
                      </a:stretch>
                    </p:blipFill>
                    <p:spPr>
                      <a:xfrm>
                        <a:off x="4114800" y="2933700"/>
                        <a:ext cx="914400" cy="198438"/>
                      </a:xfrm>
                      <a:prstGeom prst="rect">
                        <a:avLst/>
                      </a:prstGeom>
                    </p:spPr>
                  </p:pic>
                </p:oleObj>
              </mc:Fallback>
            </mc:AlternateContent>
          </a:graphicData>
        </a:graphic>
      </p:graphicFrame>
      <p:cxnSp>
        <p:nvCxnSpPr>
          <p:cNvPr id="47" name="Straight Connector 46">
            <a:extLst>
              <a:ext uri="{FF2B5EF4-FFF2-40B4-BE49-F238E27FC236}">
                <a16:creationId xmlns:a16="http://schemas.microsoft.com/office/drawing/2014/main" id="{3D7F81E3-3BFD-0DD2-7B3C-C3C65529A37C}"/>
              </a:ext>
            </a:extLst>
          </p:cNvPr>
          <p:cNvCxnSpPr>
            <a:cxnSpLocks/>
            <a:stCxn id="8" idx="3"/>
            <a:endCxn id="8" idx="1"/>
          </p:cNvCxnSpPr>
          <p:nvPr/>
        </p:nvCxnSpPr>
        <p:spPr>
          <a:xfrm>
            <a:off x="688897" y="1384506"/>
            <a:ext cx="0" cy="108975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85BC6D8-C5F7-FB6B-0D87-929A449B435B}"/>
              </a:ext>
            </a:extLst>
          </p:cNvPr>
          <p:cNvCxnSpPr>
            <a:cxnSpLocks/>
          </p:cNvCxnSpPr>
          <p:nvPr/>
        </p:nvCxnSpPr>
        <p:spPr>
          <a:xfrm>
            <a:off x="676699" y="1853872"/>
            <a:ext cx="576841" cy="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86FDACB-EA2F-39AB-8D20-4F3363A9D383}"/>
              </a:ext>
            </a:extLst>
          </p:cNvPr>
          <p:cNvSpPr txBox="1"/>
          <p:nvPr/>
        </p:nvSpPr>
        <p:spPr>
          <a:xfrm>
            <a:off x="843932" y="1660992"/>
            <a:ext cx="242374" cy="215444"/>
          </a:xfrm>
          <a:prstGeom prst="rect">
            <a:avLst/>
          </a:prstGeom>
          <a:noFill/>
        </p:spPr>
        <p:txBody>
          <a:bodyPr wrap="none" rtlCol="0">
            <a:spAutoFit/>
          </a:bodyPr>
          <a:lstStyle/>
          <a:p>
            <a:r>
              <a:rPr lang="en-GB" sz="800" b="1" dirty="0">
                <a:solidFill>
                  <a:srgbClr val="FF0000"/>
                </a:solidFill>
                <a:latin typeface="Arial" panose="020B0604020202020204" pitchFamily="34" charset="0"/>
                <a:cs typeface="Arial" panose="020B0604020202020204" pitchFamily="34" charset="0"/>
              </a:rPr>
              <a:t>c</a:t>
            </a:r>
          </a:p>
        </p:txBody>
      </p:sp>
      <p:graphicFrame>
        <p:nvGraphicFramePr>
          <p:cNvPr id="53" name="Object 52">
            <a:extLst>
              <a:ext uri="{FF2B5EF4-FFF2-40B4-BE49-F238E27FC236}">
                <a16:creationId xmlns:a16="http://schemas.microsoft.com/office/drawing/2014/main" id="{BE2850DC-5FB8-FD4A-F962-027AC3733423}"/>
              </a:ext>
            </a:extLst>
          </p:cNvPr>
          <p:cNvGraphicFramePr>
            <a:graphicFrameLocks noChangeAspect="1"/>
          </p:cNvGraphicFramePr>
          <p:nvPr>
            <p:extLst>
              <p:ext uri="{D42A27DB-BD31-4B8C-83A1-F6EECF244321}">
                <p14:modId xmlns:p14="http://schemas.microsoft.com/office/powerpoint/2010/main" val="3105940556"/>
              </p:ext>
            </p:extLst>
          </p:nvPr>
        </p:nvGraphicFramePr>
        <p:xfrm>
          <a:off x="2073275" y="1577975"/>
          <a:ext cx="2212975" cy="1116013"/>
        </p:xfrm>
        <a:graphic>
          <a:graphicData uri="http://schemas.openxmlformats.org/presentationml/2006/ole">
            <mc:AlternateContent xmlns:mc="http://schemas.openxmlformats.org/markup-compatibility/2006">
              <mc:Choice xmlns:v="urn:schemas-microsoft-com:vml" Requires="v">
                <p:oleObj name="Equation" r:id="rId4" imgW="3022560" imgH="1523880" progId="Equation.DSMT4">
                  <p:embed/>
                </p:oleObj>
              </mc:Choice>
              <mc:Fallback>
                <p:oleObj name="Equation" r:id="rId4" imgW="3022560" imgH="1523880" progId="Equation.DSMT4">
                  <p:embed/>
                  <p:pic>
                    <p:nvPicPr>
                      <p:cNvPr id="0" name=""/>
                      <p:cNvPicPr/>
                      <p:nvPr/>
                    </p:nvPicPr>
                    <p:blipFill>
                      <a:blip r:embed="rId5"/>
                      <a:stretch>
                        <a:fillRect/>
                      </a:stretch>
                    </p:blipFill>
                    <p:spPr>
                      <a:xfrm>
                        <a:off x="2073275" y="1577975"/>
                        <a:ext cx="2212975" cy="1116013"/>
                      </a:xfrm>
                      <a:prstGeom prst="rect">
                        <a:avLst/>
                      </a:prstGeom>
                    </p:spPr>
                  </p:pic>
                </p:oleObj>
              </mc:Fallback>
            </mc:AlternateContent>
          </a:graphicData>
        </a:graphic>
      </p:graphicFrame>
    </p:spTree>
    <p:extLst>
      <p:ext uri="{BB962C8B-B14F-4D97-AF65-F5344CB8AC3E}">
        <p14:creationId xmlns:p14="http://schemas.microsoft.com/office/powerpoint/2010/main" val="1409534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02172-AEDE-AE60-6B84-F243992F0AA8}"/>
              </a:ext>
            </a:extLst>
          </p:cNvPr>
          <p:cNvSpPr>
            <a:spLocks noGrp="1"/>
          </p:cNvSpPr>
          <p:nvPr>
            <p:ph type="title"/>
          </p:nvPr>
        </p:nvSpPr>
        <p:spPr/>
        <p:txBody>
          <a:bodyPr>
            <a:normAutofit fontScale="90000"/>
          </a:bodyPr>
          <a:lstStyle/>
          <a:p>
            <a:r>
              <a:rPr lang="en-GB" dirty="0"/>
              <a:t>Common types of joint configurations (L or T joint-more than 1 bolt scenario)</a:t>
            </a:r>
          </a:p>
        </p:txBody>
      </p:sp>
      <p:sp>
        <p:nvSpPr>
          <p:cNvPr id="4" name="Slide Number Placeholder 3">
            <a:extLst>
              <a:ext uri="{FF2B5EF4-FFF2-40B4-BE49-F238E27FC236}">
                <a16:creationId xmlns:a16="http://schemas.microsoft.com/office/drawing/2014/main" id="{4165DE61-E1C9-BCB7-C38C-FABEA3FD86B3}"/>
              </a:ext>
            </a:extLst>
          </p:cNvPr>
          <p:cNvSpPr>
            <a:spLocks noGrp="1"/>
          </p:cNvSpPr>
          <p:nvPr>
            <p:ph type="sldNum" sz="quarter" idx="12"/>
          </p:nvPr>
        </p:nvSpPr>
        <p:spPr/>
        <p:txBody>
          <a:bodyPr/>
          <a:lstStyle/>
          <a:p>
            <a:fld id="{6D22F896-40B5-4ADD-8801-0D06FADFA095}" type="slidenum">
              <a:rPr lang="en-US" smtClean="0"/>
              <a:pPr/>
              <a:t>14</a:t>
            </a:fld>
            <a:endParaRPr lang="en-US" dirty="0"/>
          </a:p>
        </p:txBody>
      </p:sp>
      <p:sp>
        <p:nvSpPr>
          <p:cNvPr id="5" name="Rectangle 4">
            <a:extLst>
              <a:ext uri="{FF2B5EF4-FFF2-40B4-BE49-F238E27FC236}">
                <a16:creationId xmlns:a16="http://schemas.microsoft.com/office/drawing/2014/main" id="{0DF9AFE6-B186-45CC-DED5-276F40705491}"/>
              </a:ext>
            </a:extLst>
          </p:cNvPr>
          <p:cNvSpPr/>
          <p:nvPr/>
        </p:nvSpPr>
        <p:spPr>
          <a:xfrm>
            <a:off x="323850" y="2486750"/>
            <a:ext cx="1841424"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E61A6B8-325C-B3C3-18D8-27424777BFAA}"/>
              </a:ext>
            </a:extLst>
          </p:cNvPr>
          <p:cNvSpPr/>
          <p:nvPr/>
        </p:nvSpPr>
        <p:spPr>
          <a:xfrm>
            <a:off x="427329" y="2207845"/>
            <a:ext cx="1739409"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56B892D-8823-A8A4-C083-5497DA740D6A}"/>
              </a:ext>
            </a:extLst>
          </p:cNvPr>
          <p:cNvSpPr/>
          <p:nvPr/>
        </p:nvSpPr>
        <p:spPr>
          <a:xfrm rot="16200000">
            <a:off x="9364" y="1794485"/>
            <a:ext cx="1089750"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73AC5302-0704-7BAF-56BB-42DFE3E24170}"/>
              </a:ext>
            </a:extLst>
          </p:cNvPr>
          <p:cNvCxnSpPr>
            <a:cxnSpLocks/>
          </p:cNvCxnSpPr>
          <p:nvPr/>
        </p:nvCxnSpPr>
        <p:spPr>
          <a:xfrm rot="-5400000" flipV="1">
            <a:off x="363739" y="1170843"/>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D3847DF-AE3A-43B8-1EB0-F0E2B6EA1B1F}"/>
              </a:ext>
            </a:extLst>
          </p:cNvPr>
          <p:cNvSpPr txBox="1"/>
          <p:nvPr/>
        </p:nvSpPr>
        <p:spPr>
          <a:xfrm>
            <a:off x="414617" y="769544"/>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grpSp>
        <p:nvGrpSpPr>
          <p:cNvPr id="10" name="Group 9">
            <a:extLst>
              <a:ext uri="{FF2B5EF4-FFF2-40B4-BE49-F238E27FC236}">
                <a16:creationId xmlns:a16="http://schemas.microsoft.com/office/drawing/2014/main" id="{F501D327-AFB9-BC34-E9E2-E352A25E9FD8}"/>
              </a:ext>
            </a:extLst>
          </p:cNvPr>
          <p:cNvGrpSpPr/>
          <p:nvPr/>
        </p:nvGrpSpPr>
        <p:grpSpPr>
          <a:xfrm>
            <a:off x="765785" y="1919023"/>
            <a:ext cx="428456" cy="1159894"/>
            <a:chOff x="2007034" y="875281"/>
            <a:chExt cx="428456" cy="1159894"/>
          </a:xfrm>
        </p:grpSpPr>
        <p:sp>
          <p:nvSpPr>
            <p:cNvPr id="11" name="Rectangle 10">
              <a:extLst>
                <a:ext uri="{FF2B5EF4-FFF2-40B4-BE49-F238E27FC236}">
                  <a16:creationId xmlns:a16="http://schemas.microsoft.com/office/drawing/2014/main" id="{6A26BD4C-BBD1-3B98-96B0-981A7A70C7D8}"/>
                </a:ext>
              </a:extLst>
            </p:cNvPr>
            <p:cNvSpPr/>
            <p:nvPr/>
          </p:nvSpPr>
          <p:spPr>
            <a:xfrm>
              <a:off x="2298266"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308D988D-2053-AE8B-BF17-EB63E7F57413}"/>
                </a:ext>
              </a:extLst>
            </p:cNvPr>
            <p:cNvGrpSpPr/>
            <p:nvPr/>
          </p:nvGrpSpPr>
          <p:grpSpPr>
            <a:xfrm>
              <a:off x="2007034" y="875281"/>
              <a:ext cx="428456" cy="1159894"/>
              <a:chOff x="2007034" y="875281"/>
              <a:chExt cx="428456" cy="1159894"/>
            </a:xfrm>
          </p:grpSpPr>
          <p:sp>
            <p:nvSpPr>
              <p:cNvPr id="13" name="Rectangle 12">
                <a:extLst>
                  <a:ext uri="{FF2B5EF4-FFF2-40B4-BE49-F238E27FC236}">
                    <a16:creationId xmlns:a16="http://schemas.microsoft.com/office/drawing/2014/main" id="{566F3AD2-B2CD-F75D-9751-E2414C9DA7BA}"/>
                  </a:ext>
                </a:extLst>
              </p:cNvPr>
              <p:cNvSpPr/>
              <p:nvPr/>
            </p:nvSpPr>
            <p:spPr>
              <a:xfrm>
                <a:off x="2106962" y="1709796"/>
                <a:ext cx="228600" cy="32537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3A4F216-BACA-04C3-02DB-52BC616BF974}"/>
                  </a:ext>
                </a:extLst>
              </p:cNvPr>
              <p:cNvSpPr/>
              <p:nvPr/>
            </p:nvSpPr>
            <p:spPr>
              <a:xfrm>
                <a:off x="2106962" y="1106860"/>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FCA10E3-D166-B0A9-E243-975E31CA8A99}"/>
                  </a:ext>
                </a:extLst>
              </p:cNvPr>
              <p:cNvSpPr/>
              <p:nvPr/>
            </p:nvSpPr>
            <p:spPr>
              <a:xfrm>
                <a:off x="2007034" y="1053993"/>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02514FC-B3C5-F9C6-5558-0A4FA32E64C1}"/>
                  </a:ext>
                </a:extLst>
              </p:cNvPr>
              <p:cNvSpPr/>
              <p:nvPr/>
            </p:nvSpPr>
            <p:spPr>
              <a:xfrm>
                <a:off x="2007034" y="1709796"/>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D888DBC-5A27-3F8B-D854-C98AB58B1189}"/>
                  </a:ext>
                </a:extLst>
              </p:cNvPr>
              <p:cNvSpPr/>
              <p:nvPr/>
            </p:nvSpPr>
            <p:spPr>
              <a:xfrm>
                <a:off x="2053644"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24CC6D4-189E-464E-A81D-D78A98F3030D}"/>
                  </a:ext>
                </a:extLst>
              </p:cNvPr>
              <p:cNvSpPr/>
              <p:nvPr/>
            </p:nvSpPr>
            <p:spPr>
              <a:xfrm>
                <a:off x="2152650" y="875281"/>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694BEC8-687F-3FE5-0A9B-774615ECB808}"/>
                  </a:ext>
                </a:extLst>
              </p:cNvPr>
              <p:cNvSpPr/>
              <p:nvPr/>
            </p:nvSpPr>
            <p:spPr>
              <a:xfrm>
                <a:off x="2053644" y="1785997"/>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9346EC9-75EB-0854-7FB0-8C0B805E91FE}"/>
                  </a:ext>
                </a:extLst>
              </p:cNvPr>
              <p:cNvSpPr/>
              <p:nvPr/>
            </p:nvSpPr>
            <p:spPr>
              <a:xfrm>
                <a:off x="2298266" y="1785997"/>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2237F804-3EAA-3E7C-F247-2D03FFDEDBC6}"/>
                  </a:ext>
                </a:extLst>
              </p:cNvPr>
              <p:cNvSpPr/>
              <p:nvPr/>
            </p:nvSpPr>
            <p:spPr>
              <a:xfrm>
                <a:off x="2152650" y="1785997"/>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3" name="Rectangle 22">
            <a:extLst>
              <a:ext uri="{FF2B5EF4-FFF2-40B4-BE49-F238E27FC236}">
                <a16:creationId xmlns:a16="http://schemas.microsoft.com/office/drawing/2014/main" id="{8C8B299D-C432-DB86-7577-3E24E21069B5}"/>
              </a:ext>
            </a:extLst>
          </p:cNvPr>
          <p:cNvSpPr/>
          <p:nvPr/>
        </p:nvSpPr>
        <p:spPr>
          <a:xfrm>
            <a:off x="2638593" y="2211226"/>
            <a:ext cx="1659105"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09EC94EE-A1E1-EDAE-5776-2B249BBD963F}"/>
              </a:ext>
            </a:extLst>
          </p:cNvPr>
          <p:cNvSpPr/>
          <p:nvPr/>
        </p:nvSpPr>
        <p:spPr>
          <a:xfrm rot="16200000">
            <a:off x="2223647" y="1797866"/>
            <a:ext cx="1089750"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4F9C141B-6183-5495-90DC-1F784AF9F662}"/>
              </a:ext>
            </a:extLst>
          </p:cNvPr>
          <p:cNvCxnSpPr>
            <a:cxnSpLocks/>
          </p:cNvCxnSpPr>
          <p:nvPr/>
        </p:nvCxnSpPr>
        <p:spPr>
          <a:xfrm rot="-5400000" flipV="1">
            <a:off x="2581197" y="1174224"/>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93CD645-F3EB-1053-C8D8-594D68DDBB8A}"/>
              </a:ext>
            </a:extLst>
          </p:cNvPr>
          <p:cNvSpPr/>
          <p:nvPr/>
        </p:nvSpPr>
        <p:spPr>
          <a:xfrm>
            <a:off x="3282082" y="193573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DF7698B-3780-7C0C-03DE-01927304AD7D}"/>
              </a:ext>
            </a:extLst>
          </p:cNvPr>
          <p:cNvSpPr/>
          <p:nvPr/>
        </p:nvSpPr>
        <p:spPr>
          <a:xfrm>
            <a:off x="3090778" y="2167310"/>
            <a:ext cx="228600" cy="4012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012BD9B5-C1C1-177E-F1EC-602A247B4343}"/>
              </a:ext>
            </a:extLst>
          </p:cNvPr>
          <p:cNvSpPr/>
          <p:nvPr/>
        </p:nvSpPr>
        <p:spPr>
          <a:xfrm>
            <a:off x="2990850" y="2114443"/>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9FC05CB0-FD05-D334-2290-2C2E926F2920}"/>
              </a:ext>
            </a:extLst>
          </p:cNvPr>
          <p:cNvSpPr/>
          <p:nvPr/>
        </p:nvSpPr>
        <p:spPr>
          <a:xfrm>
            <a:off x="3037460" y="193573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996D251C-18C3-E940-DFF8-8A9D63689220}"/>
              </a:ext>
            </a:extLst>
          </p:cNvPr>
          <p:cNvSpPr/>
          <p:nvPr/>
        </p:nvSpPr>
        <p:spPr>
          <a:xfrm>
            <a:off x="3136466" y="1935731"/>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C8CF4B19-D408-B3AD-A08E-2D9D622714C8}"/>
              </a:ext>
            </a:extLst>
          </p:cNvPr>
          <p:cNvSpPr txBox="1"/>
          <p:nvPr/>
        </p:nvSpPr>
        <p:spPr>
          <a:xfrm>
            <a:off x="2632075" y="769544"/>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cxnSp>
        <p:nvCxnSpPr>
          <p:cNvPr id="39" name="Straight Arrow Connector 38">
            <a:extLst>
              <a:ext uri="{FF2B5EF4-FFF2-40B4-BE49-F238E27FC236}">
                <a16:creationId xmlns:a16="http://schemas.microsoft.com/office/drawing/2014/main" id="{7D558C21-068C-B36D-7847-52EA72FC7FAF}"/>
              </a:ext>
            </a:extLst>
          </p:cNvPr>
          <p:cNvCxnSpPr>
            <a:cxnSpLocks/>
          </p:cNvCxnSpPr>
          <p:nvPr/>
        </p:nvCxnSpPr>
        <p:spPr>
          <a:xfrm rot="5400000" flipV="1">
            <a:off x="3020022" y="2812007"/>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F94B513-38F0-AF63-423F-D3E8E747AE0C}"/>
              </a:ext>
            </a:extLst>
          </p:cNvPr>
          <p:cNvSpPr txBox="1"/>
          <p:nvPr/>
        </p:nvSpPr>
        <p:spPr>
          <a:xfrm>
            <a:off x="2914650" y="2931519"/>
            <a:ext cx="974947"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P</a:t>
            </a:r>
            <a:r>
              <a:rPr lang="en-GB" sz="1200" b="1" baseline="-25000" dirty="0">
                <a:solidFill>
                  <a:srgbClr val="FF0000"/>
                </a:solidFill>
                <a:latin typeface="Arial" panose="020B0604020202020204" pitchFamily="34" charset="0"/>
                <a:cs typeface="Arial" panose="020B0604020202020204" pitchFamily="34" charset="0"/>
              </a:rPr>
              <a:t>1</a:t>
            </a:r>
            <a:r>
              <a:rPr lang="en-GB" sz="1200" b="1" dirty="0">
                <a:solidFill>
                  <a:srgbClr val="FF0000"/>
                </a:solidFill>
                <a:latin typeface="Arial" panose="020B0604020202020204" pitchFamily="34" charset="0"/>
                <a:cs typeface="Arial" panose="020B0604020202020204" pitchFamily="34" charset="0"/>
              </a:rPr>
              <a:t> = F * </a:t>
            </a:r>
            <a:r>
              <a:rPr lang="en-GB" sz="1200" b="1" dirty="0" err="1">
                <a:solidFill>
                  <a:srgbClr val="FF0000"/>
                </a:solidFill>
                <a:latin typeface="Arial" panose="020B0604020202020204" pitchFamily="34" charset="0"/>
                <a:cs typeface="Arial" panose="020B0604020202020204" pitchFamily="34" charset="0"/>
              </a:rPr>
              <a:t>C</a:t>
            </a:r>
            <a:r>
              <a:rPr lang="en-GB" sz="1200" b="1" baseline="-25000" dirty="0" err="1">
                <a:solidFill>
                  <a:srgbClr val="FF0000"/>
                </a:solidFill>
                <a:latin typeface="Arial" panose="020B0604020202020204" pitchFamily="34" charset="0"/>
                <a:cs typeface="Arial" panose="020B0604020202020204" pitchFamily="34" charset="0"/>
              </a:rPr>
              <a:t>pr</a:t>
            </a:r>
            <a:endParaRPr lang="en-GB" sz="1200" b="1" baseline="-25000" dirty="0">
              <a:solidFill>
                <a:srgbClr val="FF0000"/>
              </a:solidFill>
              <a:latin typeface="Arial" panose="020B0604020202020204" pitchFamily="34" charset="0"/>
              <a:cs typeface="Arial" panose="020B0604020202020204" pitchFamily="34" charset="0"/>
            </a:endParaRPr>
          </a:p>
        </p:txBody>
      </p:sp>
      <p:cxnSp>
        <p:nvCxnSpPr>
          <p:cNvPr id="42" name="Straight Arrow Connector 41">
            <a:extLst>
              <a:ext uri="{FF2B5EF4-FFF2-40B4-BE49-F238E27FC236}">
                <a16:creationId xmlns:a16="http://schemas.microsoft.com/office/drawing/2014/main" id="{0224761B-DFF3-A3DD-F8C8-D4F001782784}"/>
              </a:ext>
            </a:extLst>
          </p:cNvPr>
          <p:cNvCxnSpPr>
            <a:cxnSpLocks/>
          </p:cNvCxnSpPr>
          <p:nvPr/>
        </p:nvCxnSpPr>
        <p:spPr>
          <a:xfrm flipV="1">
            <a:off x="3660144" y="2464888"/>
            <a:ext cx="0" cy="322096"/>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B03474A-0B12-0487-1D49-C95B7690E34B}"/>
              </a:ext>
            </a:extLst>
          </p:cNvPr>
          <p:cNvCxnSpPr>
            <a:cxnSpLocks/>
          </p:cNvCxnSpPr>
          <p:nvPr/>
        </p:nvCxnSpPr>
        <p:spPr>
          <a:xfrm flipH="1" flipV="1">
            <a:off x="3580927" y="2464888"/>
            <a:ext cx="0" cy="216000"/>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6095B6C1-F404-B11F-9565-4345D2E86BA8}"/>
              </a:ext>
            </a:extLst>
          </p:cNvPr>
          <p:cNvSpPr txBox="1"/>
          <p:nvPr/>
        </p:nvSpPr>
        <p:spPr>
          <a:xfrm>
            <a:off x="3567270" y="2760275"/>
            <a:ext cx="617021" cy="276999"/>
          </a:xfrm>
          <a:prstGeom prst="rect">
            <a:avLst/>
          </a:prstGeom>
          <a:noFill/>
        </p:spPr>
        <p:txBody>
          <a:bodyPr wrap="square" rtlCol="0">
            <a:spAutoFit/>
          </a:bodyPr>
          <a:lstStyle/>
          <a:p>
            <a:r>
              <a:rPr lang="en-GB" sz="600" dirty="0">
                <a:solidFill>
                  <a:schemeClr val="tx1"/>
                </a:solidFill>
                <a:latin typeface="Arial" panose="020B0604020202020204" pitchFamily="34" charset="0"/>
                <a:cs typeface="Arial" panose="020B0604020202020204" pitchFamily="34" charset="0"/>
              </a:rPr>
              <a:t>Prying effect</a:t>
            </a:r>
          </a:p>
          <a:p>
            <a:endParaRPr lang="en-GB" sz="600" dirty="0"/>
          </a:p>
        </p:txBody>
      </p:sp>
      <p:grpSp>
        <p:nvGrpSpPr>
          <p:cNvPr id="41" name="Group 40">
            <a:extLst>
              <a:ext uri="{FF2B5EF4-FFF2-40B4-BE49-F238E27FC236}">
                <a16:creationId xmlns:a16="http://schemas.microsoft.com/office/drawing/2014/main" id="{6797A92E-2384-8047-3D69-8E0CF3D6D63E}"/>
              </a:ext>
            </a:extLst>
          </p:cNvPr>
          <p:cNvGrpSpPr/>
          <p:nvPr/>
        </p:nvGrpSpPr>
        <p:grpSpPr>
          <a:xfrm>
            <a:off x="1495594" y="1919023"/>
            <a:ext cx="428456" cy="1159894"/>
            <a:chOff x="2007034" y="875281"/>
            <a:chExt cx="428456" cy="1159894"/>
          </a:xfrm>
        </p:grpSpPr>
        <p:sp>
          <p:nvSpPr>
            <p:cNvPr id="43" name="Rectangle 42">
              <a:extLst>
                <a:ext uri="{FF2B5EF4-FFF2-40B4-BE49-F238E27FC236}">
                  <a16:creationId xmlns:a16="http://schemas.microsoft.com/office/drawing/2014/main" id="{3D3A06D1-30E0-E121-A239-9BB7623BC1AC}"/>
                </a:ext>
              </a:extLst>
            </p:cNvPr>
            <p:cNvSpPr/>
            <p:nvPr/>
          </p:nvSpPr>
          <p:spPr>
            <a:xfrm>
              <a:off x="2298266"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Group 43">
              <a:extLst>
                <a:ext uri="{FF2B5EF4-FFF2-40B4-BE49-F238E27FC236}">
                  <a16:creationId xmlns:a16="http://schemas.microsoft.com/office/drawing/2014/main" id="{319BFDC3-3190-5213-BFEF-F17AF3D7715D}"/>
                </a:ext>
              </a:extLst>
            </p:cNvPr>
            <p:cNvGrpSpPr/>
            <p:nvPr/>
          </p:nvGrpSpPr>
          <p:grpSpPr>
            <a:xfrm>
              <a:off x="2007034" y="875281"/>
              <a:ext cx="428456" cy="1159894"/>
              <a:chOff x="2007034" y="875281"/>
              <a:chExt cx="428456" cy="1159894"/>
            </a:xfrm>
          </p:grpSpPr>
          <p:sp>
            <p:nvSpPr>
              <p:cNvPr id="46" name="Rectangle 45">
                <a:extLst>
                  <a:ext uri="{FF2B5EF4-FFF2-40B4-BE49-F238E27FC236}">
                    <a16:creationId xmlns:a16="http://schemas.microsoft.com/office/drawing/2014/main" id="{65A41705-30FF-374E-A4BD-531F3265F1F2}"/>
                  </a:ext>
                </a:extLst>
              </p:cNvPr>
              <p:cNvSpPr/>
              <p:nvPr/>
            </p:nvSpPr>
            <p:spPr>
              <a:xfrm>
                <a:off x="2106962" y="1709796"/>
                <a:ext cx="228600" cy="32537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7727CE57-E852-BEB7-69B4-67A12B6F2157}"/>
                  </a:ext>
                </a:extLst>
              </p:cNvPr>
              <p:cNvSpPr/>
              <p:nvPr/>
            </p:nvSpPr>
            <p:spPr>
              <a:xfrm>
                <a:off x="2106962" y="1106860"/>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33AE6403-8CEA-7D7E-1779-76B1C67DEFF9}"/>
                  </a:ext>
                </a:extLst>
              </p:cNvPr>
              <p:cNvSpPr/>
              <p:nvPr/>
            </p:nvSpPr>
            <p:spPr>
              <a:xfrm>
                <a:off x="2007034" y="1053993"/>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A4385341-60D1-B508-9FBC-3FC04193C18E}"/>
                  </a:ext>
                </a:extLst>
              </p:cNvPr>
              <p:cNvSpPr/>
              <p:nvPr/>
            </p:nvSpPr>
            <p:spPr>
              <a:xfrm>
                <a:off x="2007034" y="1709796"/>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A24007CC-3B58-CCC0-A35E-90AD10A662C0}"/>
                  </a:ext>
                </a:extLst>
              </p:cNvPr>
              <p:cNvSpPr/>
              <p:nvPr/>
            </p:nvSpPr>
            <p:spPr>
              <a:xfrm>
                <a:off x="2053644"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F56A2728-0093-A1AD-725F-E570BEE58873}"/>
                  </a:ext>
                </a:extLst>
              </p:cNvPr>
              <p:cNvSpPr/>
              <p:nvPr/>
            </p:nvSpPr>
            <p:spPr>
              <a:xfrm>
                <a:off x="2152650" y="875281"/>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9023035B-BD9D-7004-E227-F93C371DF9C0}"/>
                  </a:ext>
                </a:extLst>
              </p:cNvPr>
              <p:cNvSpPr/>
              <p:nvPr/>
            </p:nvSpPr>
            <p:spPr>
              <a:xfrm>
                <a:off x="2053644" y="1785997"/>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35262D8E-7B1B-FD77-0965-7D5AA1E20CA4}"/>
                  </a:ext>
                </a:extLst>
              </p:cNvPr>
              <p:cNvSpPr/>
              <p:nvPr/>
            </p:nvSpPr>
            <p:spPr>
              <a:xfrm>
                <a:off x="2298266" y="1785997"/>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653DCFB5-8569-0602-F126-97E2AA3F0A0B}"/>
                  </a:ext>
                </a:extLst>
              </p:cNvPr>
              <p:cNvSpPr/>
              <p:nvPr/>
            </p:nvSpPr>
            <p:spPr>
              <a:xfrm>
                <a:off x="2152650" y="1785997"/>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9" name="Rectangle 58">
            <a:extLst>
              <a:ext uri="{FF2B5EF4-FFF2-40B4-BE49-F238E27FC236}">
                <a16:creationId xmlns:a16="http://schemas.microsoft.com/office/drawing/2014/main" id="{0501960E-802D-AC8F-3094-6D2B75B39257}"/>
              </a:ext>
            </a:extLst>
          </p:cNvPr>
          <p:cNvSpPr/>
          <p:nvPr/>
        </p:nvSpPr>
        <p:spPr>
          <a:xfrm>
            <a:off x="3967882" y="1939655"/>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369EE7CB-2CD4-D4E0-2A65-EB3AEFA2D79D}"/>
              </a:ext>
            </a:extLst>
          </p:cNvPr>
          <p:cNvSpPr/>
          <p:nvPr/>
        </p:nvSpPr>
        <p:spPr>
          <a:xfrm>
            <a:off x="3776578" y="2171234"/>
            <a:ext cx="228600" cy="4012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B4070889-73F8-56B7-E214-4A74C0F5061C}"/>
              </a:ext>
            </a:extLst>
          </p:cNvPr>
          <p:cNvSpPr/>
          <p:nvPr/>
        </p:nvSpPr>
        <p:spPr>
          <a:xfrm>
            <a:off x="3676650" y="2118367"/>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C1E92123-9915-6096-F2CF-53DE342A2B33}"/>
              </a:ext>
            </a:extLst>
          </p:cNvPr>
          <p:cNvSpPr/>
          <p:nvPr/>
        </p:nvSpPr>
        <p:spPr>
          <a:xfrm>
            <a:off x="3723260" y="1939655"/>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7C0D3A5C-064B-4699-1F75-BD6FB98D5823}"/>
              </a:ext>
            </a:extLst>
          </p:cNvPr>
          <p:cNvSpPr/>
          <p:nvPr/>
        </p:nvSpPr>
        <p:spPr>
          <a:xfrm>
            <a:off x="3822266" y="1939655"/>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 name="Straight Arrow Connector 63">
            <a:extLst>
              <a:ext uri="{FF2B5EF4-FFF2-40B4-BE49-F238E27FC236}">
                <a16:creationId xmlns:a16="http://schemas.microsoft.com/office/drawing/2014/main" id="{1AE3E6FC-F57C-10E1-5380-7FBA02D8475C}"/>
              </a:ext>
            </a:extLst>
          </p:cNvPr>
          <p:cNvCxnSpPr>
            <a:cxnSpLocks/>
          </p:cNvCxnSpPr>
          <p:nvPr/>
        </p:nvCxnSpPr>
        <p:spPr>
          <a:xfrm flipV="1">
            <a:off x="3501710" y="2464888"/>
            <a:ext cx="0" cy="108000"/>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65" name="Freeform: Shape 64">
            <a:extLst>
              <a:ext uri="{FF2B5EF4-FFF2-40B4-BE49-F238E27FC236}">
                <a16:creationId xmlns:a16="http://schemas.microsoft.com/office/drawing/2014/main" id="{21C39F8D-397C-AF89-2610-94FAD7B4AA91}"/>
              </a:ext>
            </a:extLst>
          </p:cNvPr>
          <p:cNvSpPr/>
          <p:nvPr/>
        </p:nvSpPr>
        <p:spPr>
          <a:xfrm>
            <a:off x="3332408" y="2472744"/>
            <a:ext cx="444322" cy="325260"/>
          </a:xfrm>
          <a:custGeom>
            <a:avLst/>
            <a:gdLst>
              <a:gd name="connsiteX0" fmla="*/ 444322 w 444322"/>
              <a:gd name="connsiteY0" fmla="*/ 3219 h 325260"/>
              <a:gd name="connsiteX1" fmla="*/ 428223 w 444322"/>
              <a:gd name="connsiteY1" fmla="*/ 196402 h 325260"/>
              <a:gd name="connsiteX2" fmla="*/ 347730 w 444322"/>
              <a:gd name="connsiteY2" fmla="*/ 325191 h 325260"/>
              <a:gd name="connsiteX3" fmla="*/ 251138 w 444322"/>
              <a:gd name="connsiteY3" fmla="*/ 212501 h 325260"/>
              <a:gd name="connsiteX4" fmla="*/ 135229 w 444322"/>
              <a:gd name="connsiteY4" fmla="*/ 86932 h 325260"/>
              <a:gd name="connsiteX5" fmla="*/ 0 w 444322"/>
              <a:gd name="connsiteY5" fmla="*/ 0 h 32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322" h="325260">
                <a:moveTo>
                  <a:pt x="444322" y="3219"/>
                </a:moveTo>
                <a:cubicBezTo>
                  <a:pt x="444322" y="72979"/>
                  <a:pt x="444322" y="142740"/>
                  <a:pt x="428223" y="196402"/>
                </a:cubicBezTo>
                <a:cubicBezTo>
                  <a:pt x="412124" y="250064"/>
                  <a:pt x="377244" y="322508"/>
                  <a:pt x="347730" y="325191"/>
                </a:cubicBezTo>
                <a:cubicBezTo>
                  <a:pt x="318216" y="327874"/>
                  <a:pt x="286555" y="252211"/>
                  <a:pt x="251138" y="212501"/>
                </a:cubicBezTo>
                <a:cubicBezTo>
                  <a:pt x="215721" y="172791"/>
                  <a:pt x="177085" y="122349"/>
                  <a:pt x="135229" y="86932"/>
                </a:cubicBezTo>
                <a:cubicBezTo>
                  <a:pt x="93373" y="51515"/>
                  <a:pt x="46686" y="25757"/>
                  <a:pt x="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 name="Straight Arrow Connector 65">
            <a:extLst>
              <a:ext uri="{FF2B5EF4-FFF2-40B4-BE49-F238E27FC236}">
                <a16:creationId xmlns:a16="http://schemas.microsoft.com/office/drawing/2014/main" id="{D2AE47AB-B1EE-27A9-0FB1-19ADAF30D311}"/>
              </a:ext>
            </a:extLst>
          </p:cNvPr>
          <p:cNvCxnSpPr>
            <a:cxnSpLocks/>
          </p:cNvCxnSpPr>
          <p:nvPr/>
        </p:nvCxnSpPr>
        <p:spPr>
          <a:xfrm flipH="1" flipV="1">
            <a:off x="3739360" y="2464888"/>
            <a:ext cx="0" cy="252000"/>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B9E8666-FC68-E88C-A005-A9443F8D90CE}"/>
              </a:ext>
            </a:extLst>
          </p:cNvPr>
          <p:cNvSpPr txBox="1"/>
          <p:nvPr/>
        </p:nvSpPr>
        <p:spPr>
          <a:xfrm>
            <a:off x="3807590" y="2929166"/>
            <a:ext cx="606256"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P</a:t>
            </a:r>
            <a:r>
              <a:rPr lang="en-GB" sz="1200" b="1" baseline="-25000" dirty="0">
                <a:solidFill>
                  <a:srgbClr val="FF0000"/>
                </a:solidFill>
                <a:latin typeface="Arial" panose="020B0604020202020204" pitchFamily="34" charset="0"/>
                <a:cs typeface="Arial" panose="020B0604020202020204" pitchFamily="34" charset="0"/>
              </a:rPr>
              <a:t>2</a:t>
            </a:r>
            <a:r>
              <a:rPr lang="en-GB" sz="1200" b="1" dirty="0">
                <a:solidFill>
                  <a:srgbClr val="FF0000"/>
                </a:solidFill>
                <a:latin typeface="Arial" panose="020B0604020202020204" pitchFamily="34" charset="0"/>
                <a:cs typeface="Arial" panose="020B0604020202020204" pitchFamily="34" charset="0"/>
              </a:rPr>
              <a:t> = 0</a:t>
            </a:r>
            <a:endParaRPr lang="en-GB" sz="1200" b="1" baseline="-25000" dirty="0">
              <a:solidFill>
                <a:srgbClr val="FF0000"/>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1E0EC543-9DCB-1E99-00B0-1406F69149DD}"/>
              </a:ext>
            </a:extLst>
          </p:cNvPr>
          <p:cNvSpPr txBox="1"/>
          <p:nvPr/>
        </p:nvSpPr>
        <p:spPr>
          <a:xfrm>
            <a:off x="2968089" y="1243765"/>
            <a:ext cx="1316697" cy="369332"/>
          </a:xfrm>
          <a:prstGeom prst="rect">
            <a:avLst/>
          </a:prstGeom>
          <a:noFill/>
        </p:spPr>
        <p:txBody>
          <a:bodyPr wrap="square" rtlCol="0">
            <a:spAutoFit/>
          </a:bodyPr>
          <a:lstStyle/>
          <a:p>
            <a:r>
              <a:rPr lang="en-GB" sz="600" dirty="0">
                <a:solidFill>
                  <a:schemeClr val="tx1"/>
                </a:solidFill>
                <a:latin typeface="Arial" panose="020B0604020202020204" pitchFamily="34" charset="0"/>
                <a:cs typeface="Arial" panose="020B0604020202020204" pitchFamily="34" charset="0"/>
              </a:rPr>
              <a:t>Assuming P</a:t>
            </a:r>
            <a:r>
              <a:rPr lang="en-GB" sz="600" baseline="-25000" dirty="0">
                <a:solidFill>
                  <a:schemeClr val="tx1"/>
                </a:solidFill>
                <a:latin typeface="Arial" panose="020B0604020202020204" pitchFamily="34" charset="0"/>
                <a:cs typeface="Arial" panose="020B0604020202020204" pitchFamily="34" charset="0"/>
              </a:rPr>
              <a:t>2 </a:t>
            </a:r>
            <a:r>
              <a:rPr lang="en-GB" sz="600" dirty="0">
                <a:solidFill>
                  <a:schemeClr val="tx1"/>
                </a:solidFill>
                <a:latin typeface="Arial" panose="020B0604020202020204" pitchFamily="34" charset="0"/>
                <a:cs typeface="Arial" panose="020B0604020202020204" pitchFamily="34" charset="0"/>
              </a:rPr>
              <a:t>= 0 is a conservative assumption.</a:t>
            </a:r>
          </a:p>
          <a:p>
            <a:endParaRPr lang="en-GB" sz="600" dirty="0"/>
          </a:p>
        </p:txBody>
      </p:sp>
    </p:spTree>
    <p:extLst>
      <p:ext uri="{BB962C8B-B14F-4D97-AF65-F5344CB8AC3E}">
        <p14:creationId xmlns:p14="http://schemas.microsoft.com/office/powerpoint/2010/main" val="3393158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02172-AEDE-AE60-6B84-F243992F0AA8}"/>
              </a:ext>
            </a:extLst>
          </p:cNvPr>
          <p:cNvSpPr>
            <a:spLocks noGrp="1"/>
          </p:cNvSpPr>
          <p:nvPr>
            <p:ph type="title"/>
          </p:nvPr>
        </p:nvSpPr>
        <p:spPr/>
        <p:txBody>
          <a:bodyPr>
            <a:normAutofit fontScale="90000"/>
          </a:bodyPr>
          <a:lstStyle/>
          <a:p>
            <a:r>
              <a:rPr lang="en-GB" dirty="0"/>
              <a:t>Common types of joint configurations (L or T joint-more than 1 bolt scenario)</a:t>
            </a:r>
          </a:p>
        </p:txBody>
      </p:sp>
      <p:sp>
        <p:nvSpPr>
          <p:cNvPr id="4" name="Slide Number Placeholder 3">
            <a:extLst>
              <a:ext uri="{FF2B5EF4-FFF2-40B4-BE49-F238E27FC236}">
                <a16:creationId xmlns:a16="http://schemas.microsoft.com/office/drawing/2014/main" id="{4165DE61-E1C9-BCB7-C38C-FABEA3FD86B3}"/>
              </a:ext>
            </a:extLst>
          </p:cNvPr>
          <p:cNvSpPr>
            <a:spLocks noGrp="1"/>
          </p:cNvSpPr>
          <p:nvPr>
            <p:ph type="sldNum" sz="quarter" idx="12"/>
          </p:nvPr>
        </p:nvSpPr>
        <p:spPr/>
        <p:txBody>
          <a:bodyPr/>
          <a:lstStyle/>
          <a:p>
            <a:fld id="{6D22F896-40B5-4ADD-8801-0D06FADFA095}" type="slidenum">
              <a:rPr lang="en-US" smtClean="0"/>
              <a:pPr/>
              <a:t>15</a:t>
            </a:fld>
            <a:endParaRPr lang="en-US" dirty="0"/>
          </a:p>
        </p:txBody>
      </p:sp>
      <p:sp>
        <p:nvSpPr>
          <p:cNvPr id="23" name="Rectangle 22">
            <a:extLst>
              <a:ext uri="{FF2B5EF4-FFF2-40B4-BE49-F238E27FC236}">
                <a16:creationId xmlns:a16="http://schemas.microsoft.com/office/drawing/2014/main" id="{8C8B299D-C432-DB86-7577-3E24E21069B5}"/>
              </a:ext>
            </a:extLst>
          </p:cNvPr>
          <p:cNvSpPr/>
          <p:nvPr/>
        </p:nvSpPr>
        <p:spPr>
          <a:xfrm>
            <a:off x="406568" y="2211226"/>
            <a:ext cx="1699759"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09EC94EE-A1E1-EDAE-5776-2B249BBD963F}"/>
              </a:ext>
            </a:extLst>
          </p:cNvPr>
          <p:cNvSpPr/>
          <p:nvPr/>
        </p:nvSpPr>
        <p:spPr>
          <a:xfrm rot="16200000">
            <a:off x="-8378" y="1797866"/>
            <a:ext cx="1089750"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4F9C141B-6183-5495-90DC-1F784AF9F662}"/>
              </a:ext>
            </a:extLst>
          </p:cNvPr>
          <p:cNvCxnSpPr>
            <a:cxnSpLocks/>
          </p:cNvCxnSpPr>
          <p:nvPr/>
        </p:nvCxnSpPr>
        <p:spPr>
          <a:xfrm rot="-5400000" flipV="1">
            <a:off x="349172" y="1174224"/>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93CD645-F3EB-1053-C8D8-594D68DDBB8A}"/>
              </a:ext>
            </a:extLst>
          </p:cNvPr>
          <p:cNvSpPr/>
          <p:nvPr/>
        </p:nvSpPr>
        <p:spPr>
          <a:xfrm>
            <a:off x="1050057" y="193573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4DF7698B-3780-7C0C-03DE-01927304AD7D}"/>
              </a:ext>
            </a:extLst>
          </p:cNvPr>
          <p:cNvSpPr/>
          <p:nvPr/>
        </p:nvSpPr>
        <p:spPr>
          <a:xfrm>
            <a:off x="858753" y="2167310"/>
            <a:ext cx="228600" cy="4012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012BD9B5-C1C1-177E-F1EC-602A247B4343}"/>
              </a:ext>
            </a:extLst>
          </p:cNvPr>
          <p:cNvSpPr/>
          <p:nvPr/>
        </p:nvSpPr>
        <p:spPr>
          <a:xfrm>
            <a:off x="758825" y="2114443"/>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9FC05CB0-FD05-D334-2290-2C2E926F2920}"/>
              </a:ext>
            </a:extLst>
          </p:cNvPr>
          <p:cNvSpPr/>
          <p:nvPr/>
        </p:nvSpPr>
        <p:spPr>
          <a:xfrm>
            <a:off x="805435" y="193573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996D251C-18C3-E940-DFF8-8A9D63689220}"/>
              </a:ext>
            </a:extLst>
          </p:cNvPr>
          <p:cNvSpPr/>
          <p:nvPr/>
        </p:nvSpPr>
        <p:spPr>
          <a:xfrm>
            <a:off x="904441" y="1935731"/>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C8CF4B19-D408-B3AD-A08E-2D9D622714C8}"/>
              </a:ext>
            </a:extLst>
          </p:cNvPr>
          <p:cNvSpPr txBox="1"/>
          <p:nvPr/>
        </p:nvSpPr>
        <p:spPr>
          <a:xfrm>
            <a:off x="400050" y="769544"/>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cxnSp>
        <p:nvCxnSpPr>
          <p:cNvPr id="39" name="Straight Arrow Connector 38">
            <a:extLst>
              <a:ext uri="{FF2B5EF4-FFF2-40B4-BE49-F238E27FC236}">
                <a16:creationId xmlns:a16="http://schemas.microsoft.com/office/drawing/2014/main" id="{7D558C21-068C-B36D-7847-52EA72FC7FAF}"/>
              </a:ext>
            </a:extLst>
          </p:cNvPr>
          <p:cNvCxnSpPr>
            <a:cxnSpLocks/>
          </p:cNvCxnSpPr>
          <p:nvPr/>
        </p:nvCxnSpPr>
        <p:spPr>
          <a:xfrm rot="5400000" flipV="1">
            <a:off x="787997" y="2812007"/>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F94B513-38F0-AF63-423F-D3E8E747AE0C}"/>
              </a:ext>
            </a:extLst>
          </p:cNvPr>
          <p:cNvSpPr txBox="1"/>
          <p:nvPr/>
        </p:nvSpPr>
        <p:spPr>
          <a:xfrm>
            <a:off x="682625" y="2931519"/>
            <a:ext cx="974947"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P</a:t>
            </a:r>
            <a:r>
              <a:rPr lang="en-GB" sz="1200" b="1" baseline="-25000" dirty="0">
                <a:solidFill>
                  <a:srgbClr val="FF0000"/>
                </a:solidFill>
                <a:latin typeface="Arial" panose="020B0604020202020204" pitchFamily="34" charset="0"/>
                <a:cs typeface="Arial" panose="020B0604020202020204" pitchFamily="34" charset="0"/>
              </a:rPr>
              <a:t>1</a:t>
            </a:r>
            <a:r>
              <a:rPr lang="en-GB" sz="1200" b="1" dirty="0">
                <a:solidFill>
                  <a:srgbClr val="FF0000"/>
                </a:solidFill>
                <a:latin typeface="Arial" panose="020B0604020202020204" pitchFamily="34" charset="0"/>
                <a:cs typeface="Arial" panose="020B0604020202020204" pitchFamily="34" charset="0"/>
              </a:rPr>
              <a:t> = F * </a:t>
            </a:r>
            <a:r>
              <a:rPr lang="en-GB" sz="1200" b="1" dirty="0" err="1">
                <a:solidFill>
                  <a:srgbClr val="FF0000"/>
                </a:solidFill>
                <a:latin typeface="Arial" panose="020B0604020202020204" pitchFamily="34" charset="0"/>
                <a:cs typeface="Arial" panose="020B0604020202020204" pitchFamily="34" charset="0"/>
              </a:rPr>
              <a:t>C</a:t>
            </a:r>
            <a:r>
              <a:rPr lang="en-GB" sz="1200" b="1" baseline="-25000" dirty="0" err="1">
                <a:solidFill>
                  <a:srgbClr val="FF0000"/>
                </a:solidFill>
                <a:latin typeface="Arial" panose="020B0604020202020204" pitchFamily="34" charset="0"/>
                <a:cs typeface="Arial" panose="020B0604020202020204" pitchFamily="34" charset="0"/>
              </a:rPr>
              <a:t>pr</a:t>
            </a:r>
            <a:endParaRPr lang="en-GB" sz="1200" b="1" baseline="-25000" dirty="0">
              <a:solidFill>
                <a:srgbClr val="FF0000"/>
              </a:solidFill>
              <a:latin typeface="Arial" panose="020B0604020202020204" pitchFamily="34" charset="0"/>
              <a:cs typeface="Arial" panose="020B0604020202020204" pitchFamily="34" charset="0"/>
            </a:endParaRPr>
          </a:p>
        </p:txBody>
      </p:sp>
      <p:cxnSp>
        <p:nvCxnSpPr>
          <p:cNvPr id="42" name="Straight Arrow Connector 41">
            <a:extLst>
              <a:ext uri="{FF2B5EF4-FFF2-40B4-BE49-F238E27FC236}">
                <a16:creationId xmlns:a16="http://schemas.microsoft.com/office/drawing/2014/main" id="{0224761B-DFF3-A3DD-F8C8-D4F001782784}"/>
              </a:ext>
            </a:extLst>
          </p:cNvPr>
          <p:cNvCxnSpPr>
            <a:cxnSpLocks/>
          </p:cNvCxnSpPr>
          <p:nvPr/>
        </p:nvCxnSpPr>
        <p:spPr>
          <a:xfrm flipV="1">
            <a:off x="1428119" y="2464888"/>
            <a:ext cx="0" cy="322096"/>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B03474A-0B12-0487-1D49-C95B7690E34B}"/>
              </a:ext>
            </a:extLst>
          </p:cNvPr>
          <p:cNvCxnSpPr>
            <a:cxnSpLocks/>
          </p:cNvCxnSpPr>
          <p:nvPr/>
        </p:nvCxnSpPr>
        <p:spPr>
          <a:xfrm flipH="1" flipV="1">
            <a:off x="1348902" y="2464888"/>
            <a:ext cx="0" cy="216000"/>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6095B6C1-F404-B11F-9565-4345D2E86BA8}"/>
              </a:ext>
            </a:extLst>
          </p:cNvPr>
          <p:cNvSpPr txBox="1"/>
          <p:nvPr/>
        </p:nvSpPr>
        <p:spPr>
          <a:xfrm>
            <a:off x="1335245" y="2760275"/>
            <a:ext cx="617021" cy="276999"/>
          </a:xfrm>
          <a:prstGeom prst="rect">
            <a:avLst/>
          </a:prstGeom>
          <a:noFill/>
        </p:spPr>
        <p:txBody>
          <a:bodyPr wrap="square" rtlCol="0">
            <a:spAutoFit/>
          </a:bodyPr>
          <a:lstStyle/>
          <a:p>
            <a:r>
              <a:rPr lang="en-GB" sz="600" dirty="0">
                <a:solidFill>
                  <a:schemeClr val="tx1"/>
                </a:solidFill>
                <a:latin typeface="Arial" panose="020B0604020202020204" pitchFamily="34" charset="0"/>
                <a:cs typeface="Arial" panose="020B0604020202020204" pitchFamily="34" charset="0"/>
              </a:rPr>
              <a:t>Prying effect</a:t>
            </a:r>
          </a:p>
          <a:p>
            <a:endParaRPr lang="en-GB" sz="600" dirty="0"/>
          </a:p>
        </p:txBody>
      </p:sp>
      <p:sp>
        <p:nvSpPr>
          <p:cNvPr id="59" name="Rectangle 58">
            <a:extLst>
              <a:ext uri="{FF2B5EF4-FFF2-40B4-BE49-F238E27FC236}">
                <a16:creationId xmlns:a16="http://schemas.microsoft.com/office/drawing/2014/main" id="{0501960E-802D-AC8F-3094-6D2B75B39257}"/>
              </a:ext>
            </a:extLst>
          </p:cNvPr>
          <p:cNvSpPr/>
          <p:nvPr/>
        </p:nvSpPr>
        <p:spPr>
          <a:xfrm>
            <a:off x="1735857" y="1939655"/>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369EE7CB-2CD4-D4E0-2A65-EB3AEFA2D79D}"/>
              </a:ext>
            </a:extLst>
          </p:cNvPr>
          <p:cNvSpPr/>
          <p:nvPr/>
        </p:nvSpPr>
        <p:spPr>
          <a:xfrm>
            <a:off x="1544553" y="2171234"/>
            <a:ext cx="228600" cy="4012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B4070889-73F8-56B7-E214-4A74C0F5061C}"/>
              </a:ext>
            </a:extLst>
          </p:cNvPr>
          <p:cNvSpPr/>
          <p:nvPr/>
        </p:nvSpPr>
        <p:spPr>
          <a:xfrm>
            <a:off x="1444625" y="2118367"/>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C1E92123-9915-6096-F2CF-53DE342A2B33}"/>
              </a:ext>
            </a:extLst>
          </p:cNvPr>
          <p:cNvSpPr/>
          <p:nvPr/>
        </p:nvSpPr>
        <p:spPr>
          <a:xfrm>
            <a:off x="1491235" y="1939655"/>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7C0D3A5C-064B-4699-1F75-BD6FB98D5823}"/>
              </a:ext>
            </a:extLst>
          </p:cNvPr>
          <p:cNvSpPr/>
          <p:nvPr/>
        </p:nvSpPr>
        <p:spPr>
          <a:xfrm>
            <a:off x="1590241" y="1939655"/>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 name="Straight Arrow Connector 63">
            <a:extLst>
              <a:ext uri="{FF2B5EF4-FFF2-40B4-BE49-F238E27FC236}">
                <a16:creationId xmlns:a16="http://schemas.microsoft.com/office/drawing/2014/main" id="{1AE3E6FC-F57C-10E1-5380-7FBA02D8475C}"/>
              </a:ext>
            </a:extLst>
          </p:cNvPr>
          <p:cNvCxnSpPr>
            <a:cxnSpLocks/>
          </p:cNvCxnSpPr>
          <p:nvPr/>
        </p:nvCxnSpPr>
        <p:spPr>
          <a:xfrm flipV="1">
            <a:off x="1269685" y="2464888"/>
            <a:ext cx="0" cy="108000"/>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65" name="Freeform: Shape 64">
            <a:extLst>
              <a:ext uri="{FF2B5EF4-FFF2-40B4-BE49-F238E27FC236}">
                <a16:creationId xmlns:a16="http://schemas.microsoft.com/office/drawing/2014/main" id="{21C39F8D-397C-AF89-2610-94FAD7B4AA91}"/>
              </a:ext>
            </a:extLst>
          </p:cNvPr>
          <p:cNvSpPr/>
          <p:nvPr/>
        </p:nvSpPr>
        <p:spPr>
          <a:xfrm>
            <a:off x="1100383" y="2472744"/>
            <a:ext cx="444322" cy="325260"/>
          </a:xfrm>
          <a:custGeom>
            <a:avLst/>
            <a:gdLst>
              <a:gd name="connsiteX0" fmla="*/ 444322 w 444322"/>
              <a:gd name="connsiteY0" fmla="*/ 3219 h 325260"/>
              <a:gd name="connsiteX1" fmla="*/ 428223 w 444322"/>
              <a:gd name="connsiteY1" fmla="*/ 196402 h 325260"/>
              <a:gd name="connsiteX2" fmla="*/ 347730 w 444322"/>
              <a:gd name="connsiteY2" fmla="*/ 325191 h 325260"/>
              <a:gd name="connsiteX3" fmla="*/ 251138 w 444322"/>
              <a:gd name="connsiteY3" fmla="*/ 212501 h 325260"/>
              <a:gd name="connsiteX4" fmla="*/ 135229 w 444322"/>
              <a:gd name="connsiteY4" fmla="*/ 86932 h 325260"/>
              <a:gd name="connsiteX5" fmla="*/ 0 w 444322"/>
              <a:gd name="connsiteY5" fmla="*/ 0 h 32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322" h="325260">
                <a:moveTo>
                  <a:pt x="444322" y="3219"/>
                </a:moveTo>
                <a:cubicBezTo>
                  <a:pt x="444322" y="72979"/>
                  <a:pt x="444322" y="142740"/>
                  <a:pt x="428223" y="196402"/>
                </a:cubicBezTo>
                <a:cubicBezTo>
                  <a:pt x="412124" y="250064"/>
                  <a:pt x="377244" y="322508"/>
                  <a:pt x="347730" y="325191"/>
                </a:cubicBezTo>
                <a:cubicBezTo>
                  <a:pt x="318216" y="327874"/>
                  <a:pt x="286555" y="252211"/>
                  <a:pt x="251138" y="212501"/>
                </a:cubicBezTo>
                <a:cubicBezTo>
                  <a:pt x="215721" y="172791"/>
                  <a:pt x="177085" y="122349"/>
                  <a:pt x="135229" y="86932"/>
                </a:cubicBezTo>
                <a:cubicBezTo>
                  <a:pt x="93373" y="51515"/>
                  <a:pt x="46686" y="25757"/>
                  <a:pt x="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 name="Straight Arrow Connector 65">
            <a:extLst>
              <a:ext uri="{FF2B5EF4-FFF2-40B4-BE49-F238E27FC236}">
                <a16:creationId xmlns:a16="http://schemas.microsoft.com/office/drawing/2014/main" id="{D2AE47AB-B1EE-27A9-0FB1-19ADAF30D311}"/>
              </a:ext>
            </a:extLst>
          </p:cNvPr>
          <p:cNvCxnSpPr>
            <a:cxnSpLocks/>
          </p:cNvCxnSpPr>
          <p:nvPr/>
        </p:nvCxnSpPr>
        <p:spPr>
          <a:xfrm flipH="1" flipV="1">
            <a:off x="1507335" y="2464888"/>
            <a:ext cx="0" cy="252000"/>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B9E8666-FC68-E88C-A005-A9443F8D90CE}"/>
              </a:ext>
            </a:extLst>
          </p:cNvPr>
          <p:cNvSpPr txBox="1"/>
          <p:nvPr/>
        </p:nvSpPr>
        <p:spPr>
          <a:xfrm>
            <a:off x="1575565" y="2929166"/>
            <a:ext cx="606256"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P</a:t>
            </a:r>
            <a:r>
              <a:rPr lang="en-GB" sz="1200" b="1" baseline="-25000" dirty="0">
                <a:solidFill>
                  <a:srgbClr val="FF0000"/>
                </a:solidFill>
                <a:latin typeface="Arial" panose="020B0604020202020204" pitchFamily="34" charset="0"/>
                <a:cs typeface="Arial" panose="020B0604020202020204" pitchFamily="34" charset="0"/>
              </a:rPr>
              <a:t>2</a:t>
            </a:r>
            <a:r>
              <a:rPr lang="en-GB" sz="1200" b="1" dirty="0">
                <a:solidFill>
                  <a:srgbClr val="FF0000"/>
                </a:solidFill>
                <a:latin typeface="Arial" panose="020B0604020202020204" pitchFamily="34" charset="0"/>
                <a:cs typeface="Arial" panose="020B0604020202020204" pitchFamily="34" charset="0"/>
              </a:rPr>
              <a:t> = 0</a:t>
            </a:r>
            <a:endParaRPr lang="en-GB" sz="1200" b="1" baseline="-25000" dirty="0">
              <a:solidFill>
                <a:srgbClr val="FF0000"/>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3BDFC787-0C58-6EBA-F974-D1A8BFE6E873}"/>
              </a:ext>
            </a:extLst>
          </p:cNvPr>
          <p:cNvSpPr txBox="1"/>
          <p:nvPr/>
        </p:nvSpPr>
        <p:spPr>
          <a:xfrm>
            <a:off x="1427143" y="1671476"/>
            <a:ext cx="242374" cy="215444"/>
          </a:xfrm>
          <a:prstGeom prst="rect">
            <a:avLst/>
          </a:prstGeom>
          <a:noFill/>
        </p:spPr>
        <p:txBody>
          <a:bodyPr wrap="none" rtlCol="0">
            <a:spAutoFit/>
          </a:bodyPr>
          <a:lstStyle/>
          <a:p>
            <a:r>
              <a:rPr lang="en-GB" sz="800" b="1" dirty="0">
                <a:solidFill>
                  <a:srgbClr val="FF0000"/>
                </a:solidFill>
                <a:latin typeface="Arial" panose="020B0604020202020204" pitchFamily="34" charset="0"/>
                <a:cs typeface="Arial" panose="020B0604020202020204" pitchFamily="34" charset="0"/>
              </a:rPr>
              <a:t>e</a:t>
            </a:r>
          </a:p>
        </p:txBody>
      </p:sp>
      <p:cxnSp>
        <p:nvCxnSpPr>
          <p:cNvPr id="70" name="Straight Arrow Connector 69">
            <a:extLst>
              <a:ext uri="{FF2B5EF4-FFF2-40B4-BE49-F238E27FC236}">
                <a16:creationId xmlns:a16="http://schemas.microsoft.com/office/drawing/2014/main" id="{4EBCFC99-EC98-FAA5-F7A4-5EFB8C541325}"/>
              </a:ext>
            </a:extLst>
          </p:cNvPr>
          <p:cNvCxnSpPr>
            <a:cxnSpLocks/>
          </p:cNvCxnSpPr>
          <p:nvPr/>
        </p:nvCxnSpPr>
        <p:spPr>
          <a:xfrm>
            <a:off x="990330" y="1852762"/>
            <a:ext cx="1116000" cy="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A4A962D-5FD9-EE14-879F-2FCCF7A26CE1}"/>
              </a:ext>
            </a:extLst>
          </p:cNvPr>
          <p:cNvCxnSpPr>
            <a:cxnSpLocks/>
          </p:cNvCxnSpPr>
          <p:nvPr/>
        </p:nvCxnSpPr>
        <p:spPr>
          <a:xfrm>
            <a:off x="537301" y="1384506"/>
            <a:ext cx="0" cy="108975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FE5BD57E-C55F-6B2B-42F3-00B6DAD9582A}"/>
              </a:ext>
            </a:extLst>
          </p:cNvPr>
          <p:cNvCxnSpPr>
            <a:cxnSpLocks/>
          </p:cNvCxnSpPr>
          <p:nvPr/>
        </p:nvCxnSpPr>
        <p:spPr>
          <a:xfrm>
            <a:off x="525103" y="1852762"/>
            <a:ext cx="468000" cy="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E719B895-0ECD-FA5D-31D8-BB304DB81552}"/>
              </a:ext>
            </a:extLst>
          </p:cNvPr>
          <p:cNvSpPr txBox="1"/>
          <p:nvPr/>
        </p:nvSpPr>
        <p:spPr>
          <a:xfrm>
            <a:off x="637916" y="1660992"/>
            <a:ext cx="242374" cy="215444"/>
          </a:xfrm>
          <a:prstGeom prst="rect">
            <a:avLst/>
          </a:prstGeom>
          <a:noFill/>
        </p:spPr>
        <p:txBody>
          <a:bodyPr wrap="none" rtlCol="0">
            <a:spAutoFit/>
          </a:bodyPr>
          <a:lstStyle/>
          <a:p>
            <a:r>
              <a:rPr lang="en-GB" sz="800" b="1" dirty="0">
                <a:solidFill>
                  <a:srgbClr val="FF0000"/>
                </a:solidFill>
                <a:latin typeface="Arial" panose="020B0604020202020204" pitchFamily="34" charset="0"/>
                <a:cs typeface="Arial" panose="020B0604020202020204" pitchFamily="34" charset="0"/>
              </a:rPr>
              <a:t>c</a:t>
            </a:r>
          </a:p>
        </p:txBody>
      </p:sp>
      <p:cxnSp>
        <p:nvCxnSpPr>
          <p:cNvPr id="74" name="Straight Arrow Connector 73">
            <a:extLst>
              <a:ext uri="{FF2B5EF4-FFF2-40B4-BE49-F238E27FC236}">
                <a16:creationId xmlns:a16="http://schemas.microsoft.com/office/drawing/2014/main" id="{4A5FDE5D-5DA7-AA81-399F-D4E308C0D332}"/>
              </a:ext>
            </a:extLst>
          </p:cNvPr>
          <p:cNvCxnSpPr>
            <a:cxnSpLocks/>
            <a:stCxn id="30" idx="1"/>
            <a:endCxn id="30" idx="3"/>
          </p:cNvCxnSpPr>
          <p:nvPr/>
        </p:nvCxnSpPr>
        <p:spPr>
          <a:xfrm>
            <a:off x="858753" y="2367943"/>
            <a:ext cx="228600" cy="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0B144C8A-36FA-AA33-BFA6-8C243C2A9A48}"/>
              </a:ext>
            </a:extLst>
          </p:cNvPr>
          <p:cNvSpPr txBox="1"/>
          <p:nvPr/>
        </p:nvSpPr>
        <p:spPr>
          <a:xfrm>
            <a:off x="857250" y="2160501"/>
            <a:ext cx="242374" cy="215444"/>
          </a:xfrm>
          <a:prstGeom prst="rect">
            <a:avLst/>
          </a:prstGeom>
          <a:noFill/>
        </p:spPr>
        <p:txBody>
          <a:bodyPr wrap="square" rtlCol="0">
            <a:spAutoFit/>
          </a:bodyPr>
          <a:lstStyle/>
          <a:p>
            <a:r>
              <a:rPr lang="en-GB" sz="800" b="1" dirty="0">
                <a:solidFill>
                  <a:srgbClr val="FF0000"/>
                </a:solidFill>
                <a:latin typeface="Arial" panose="020B0604020202020204" pitchFamily="34" charset="0"/>
                <a:cs typeface="Arial" panose="020B0604020202020204" pitchFamily="34" charset="0"/>
              </a:rPr>
              <a:t>d</a:t>
            </a:r>
          </a:p>
        </p:txBody>
      </p:sp>
      <p:cxnSp>
        <p:nvCxnSpPr>
          <p:cNvPr id="76" name="Straight Arrow Connector 75">
            <a:extLst>
              <a:ext uri="{FF2B5EF4-FFF2-40B4-BE49-F238E27FC236}">
                <a16:creationId xmlns:a16="http://schemas.microsoft.com/office/drawing/2014/main" id="{BE78BC42-5F51-2CF5-5A68-EE6D2D760411}"/>
              </a:ext>
            </a:extLst>
          </p:cNvPr>
          <p:cNvCxnSpPr>
            <a:cxnSpLocks/>
          </p:cNvCxnSpPr>
          <p:nvPr/>
        </p:nvCxnSpPr>
        <p:spPr>
          <a:xfrm>
            <a:off x="391338" y="2111375"/>
            <a:ext cx="274770" cy="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6FF676AC-9D12-1CB1-DEC9-14FA879976E8}"/>
              </a:ext>
            </a:extLst>
          </p:cNvPr>
          <p:cNvSpPr txBox="1"/>
          <p:nvPr/>
        </p:nvSpPr>
        <p:spPr>
          <a:xfrm>
            <a:off x="381340" y="1934292"/>
            <a:ext cx="218330" cy="215444"/>
          </a:xfrm>
          <a:prstGeom prst="rect">
            <a:avLst/>
          </a:prstGeom>
          <a:noFill/>
        </p:spPr>
        <p:txBody>
          <a:bodyPr wrap="none" rtlCol="0">
            <a:spAutoFit/>
          </a:bodyPr>
          <a:lstStyle/>
          <a:p>
            <a:r>
              <a:rPr lang="en-GB" sz="800" b="1" dirty="0">
                <a:solidFill>
                  <a:srgbClr val="FF0000"/>
                </a:solidFill>
                <a:latin typeface="Arial" panose="020B0604020202020204" pitchFamily="34" charset="0"/>
                <a:cs typeface="Arial" panose="020B0604020202020204" pitchFamily="34" charset="0"/>
              </a:rPr>
              <a:t>t</a:t>
            </a:r>
          </a:p>
        </p:txBody>
      </p:sp>
      <p:graphicFrame>
        <p:nvGraphicFramePr>
          <p:cNvPr id="56" name="Object 55">
            <a:extLst>
              <a:ext uri="{FF2B5EF4-FFF2-40B4-BE49-F238E27FC236}">
                <a16:creationId xmlns:a16="http://schemas.microsoft.com/office/drawing/2014/main" id="{50B2E135-7C24-E9E4-7D18-C288E311FF17}"/>
              </a:ext>
            </a:extLst>
          </p:cNvPr>
          <p:cNvGraphicFramePr>
            <a:graphicFrameLocks noChangeAspect="1"/>
          </p:cNvGraphicFramePr>
          <p:nvPr>
            <p:extLst>
              <p:ext uri="{D42A27DB-BD31-4B8C-83A1-F6EECF244321}">
                <p14:modId xmlns:p14="http://schemas.microsoft.com/office/powerpoint/2010/main" val="736318312"/>
              </p:ext>
            </p:extLst>
          </p:nvPr>
        </p:nvGraphicFramePr>
        <p:xfrm>
          <a:off x="2459728" y="1204687"/>
          <a:ext cx="1058863" cy="554038"/>
        </p:xfrm>
        <a:graphic>
          <a:graphicData uri="http://schemas.openxmlformats.org/presentationml/2006/ole">
            <mc:AlternateContent xmlns:mc="http://schemas.openxmlformats.org/markup-compatibility/2006">
              <mc:Choice xmlns:v="urn:schemas-microsoft-com:vml" Requires="v">
                <p:oleObj name="Equation" r:id="rId3" imgW="1358640" imgH="711000" progId="Equation.DSMT4">
                  <p:embed/>
                </p:oleObj>
              </mc:Choice>
              <mc:Fallback>
                <p:oleObj name="Equation" r:id="rId3" imgW="1358640" imgH="711000" progId="Equation.DSMT4">
                  <p:embed/>
                  <p:pic>
                    <p:nvPicPr>
                      <p:cNvPr id="0" name=""/>
                      <p:cNvPicPr/>
                      <p:nvPr/>
                    </p:nvPicPr>
                    <p:blipFill>
                      <a:blip r:embed="rId4"/>
                      <a:stretch>
                        <a:fillRect/>
                      </a:stretch>
                    </p:blipFill>
                    <p:spPr>
                      <a:xfrm>
                        <a:off x="2459728" y="1204687"/>
                        <a:ext cx="1058863" cy="554038"/>
                      </a:xfrm>
                      <a:prstGeom prst="rect">
                        <a:avLst/>
                      </a:prstGeom>
                    </p:spPr>
                  </p:pic>
                </p:oleObj>
              </mc:Fallback>
            </mc:AlternateContent>
          </a:graphicData>
        </a:graphic>
      </p:graphicFrame>
      <p:sp>
        <p:nvSpPr>
          <p:cNvPr id="78" name="TextBox 77">
            <a:extLst>
              <a:ext uri="{FF2B5EF4-FFF2-40B4-BE49-F238E27FC236}">
                <a16:creationId xmlns:a16="http://schemas.microsoft.com/office/drawing/2014/main" id="{AF04BDF2-0F5D-29D5-A042-6C2792F8E482}"/>
              </a:ext>
            </a:extLst>
          </p:cNvPr>
          <p:cNvSpPr txBox="1"/>
          <p:nvPr/>
        </p:nvSpPr>
        <p:spPr>
          <a:xfrm>
            <a:off x="2363128" y="886913"/>
            <a:ext cx="1770722" cy="369332"/>
          </a:xfrm>
          <a:prstGeom prst="rect">
            <a:avLst/>
          </a:prstGeom>
          <a:noFill/>
        </p:spPr>
        <p:txBody>
          <a:bodyPr wrap="square" rtlCol="0">
            <a:spAutoFit/>
          </a:bodyPr>
          <a:lstStyle/>
          <a:p>
            <a:r>
              <a:rPr lang="en-GB" sz="600" dirty="0">
                <a:solidFill>
                  <a:schemeClr val="tx1"/>
                </a:solidFill>
                <a:latin typeface="Arial" panose="020B0604020202020204" pitchFamily="34" charset="0"/>
                <a:cs typeface="Arial" panose="020B0604020202020204" pitchFamily="34" charset="0"/>
              </a:rPr>
              <a:t>Some companies use the following </a:t>
            </a:r>
            <a:r>
              <a:rPr lang="en-GB" sz="600" dirty="0" err="1">
                <a:solidFill>
                  <a:schemeClr val="tx1"/>
                </a:solidFill>
                <a:latin typeface="Arial" panose="020B0604020202020204" pitchFamily="34" charset="0"/>
                <a:cs typeface="Arial" panose="020B0604020202020204" pitchFamily="34" charset="0"/>
              </a:rPr>
              <a:t>C</a:t>
            </a:r>
            <a:r>
              <a:rPr lang="en-GB" sz="600" baseline="-25000" dirty="0" err="1">
                <a:latin typeface="Arial" panose="020B0604020202020204" pitchFamily="34" charset="0"/>
                <a:cs typeface="Arial" panose="020B0604020202020204" pitchFamily="34" charset="0"/>
              </a:rPr>
              <a:t>pr</a:t>
            </a:r>
            <a:r>
              <a:rPr lang="en-GB" sz="600" dirty="0">
                <a:latin typeface="Arial" panose="020B0604020202020204" pitchFamily="34" charset="0"/>
                <a:cs typeface="Arial" panose="020B0604020202020204" pitchFamily="34" charset="0"/>
              </a:rPr>
              <a:t> which is very close to the approximate value given in the previous two slides:</a:t>
            </a:r>
            <a:endParaRPr lang="en-GB" sz="600" dirty="0"/>
          </a:p>
        </p:txBody>
      </p:sp>
    </p:spTree>
    <p:extLst>
      <p:ext uri="{BB962C8B-B14F-4D97-AF65-F5344CB8AC3E}">
        <p14:creationId xmlns:p14="http://schemas.microsoft.com/office/powerpoint/2010/main" val="4189978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6E8637-9F19-DB13-DDAC-69A5B9A73717}"/>
              </a:ext>
            </a:extLst>
          </p:cNvPr>
          <p:cNvSpPr>
            <a:spLocks noGrp="1"/>
          </p:cNvSpPr>
          <p:nvPr>
            <p:ph idx="1"/>
          </p:nvPr>
        </p:nvSpPr>
        <p:spPr/>
        <p:txBody>
          <a:bodyPr>
            <a:normAutofit/>
          </a:bodyPr>
          <a:lstStyle/>
          <a:p>
            <a:pPr marL="0" indent="0" algn="ctr">
              <a:buNone/>
            </a:pPr>
            <a:r>
              <a:rPr lang="en-GB" sz="1500" b="1" dirty="0"/>
              <a:t>Some General Design Rules</a:t>
            </a:r>
          </a:p>
        </p:txBody>
      </p:sp>
      <p:sp>
        <p:nvSpPr>
          <p:cNvPr id="4" name="Slide Number Placeholder 3">
            <a:extLst>
              <a:ext uri="{FF2B5EF4-FFF2-40B4-BE49-F238E27FC236}">
                <a16:creationId xmlns:a16="http://schemas.microsoft.com/office/drawing/2014/main" id="{9A78CA3B-B2EB-2E5F-241C-BF3FAFE656FB}"/>
              </a:ext>
            </a:extLst>
          </p:cNvPr>
          <p:cNvSpPr>
            <a:spLocks noGrp="1"/>
          </p:cNvSpPr>
          <p:nvPr>
            <p:ph type="sldNum" sz="quarter" idx="12"/>
          </p:nvPr>
        </p:nvSpPr>
        <p:spPr/>
        <p:txBody>
          <a:bodyPr/>
          <a:lstStyle/>
          <a:p>
            <a:fld id="{6D22F896-40B5-4ADD-8801-0D06FADFA095}" type="slidenum">
              <a:rPr lang="en-US" smtClean="0"/>
              <a:pPr/>
              <a:t>16</a:t>
            </a:fld>
            <a:endParaRPr lang="en-US" dirty="0"/>
          </a:p>
        </p:txBody>
      </p:sp>
    </p:spTree>
    <p:extLst>
      <p:ext uri="{BB962C8B-B14F-4D97-AF65-F5344CB8AC3E}">
        <p14:creationId xmlns:p14="http://schemas.microsoft.com/office/powerpoint/2010/main" val="1706549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EE0-573D-2016-5941-3E67702AD72B}"/>
              </a:ext>
            </a:extLst>
          </p:cNvPr>
          <p:cNvSpPr>
            <a:spLocks noGrp="1"/>
          </p:cNvSpPr>
          <p:nvPr>
            <p:ph type="title"/>
          </p:nvPr>
        </p:nvSpPr>
        <p:spPr/>
        <p:txBody>
          <a:bodyPr/>
          <a:lstStyle/>
          <a:p>
            <a:r>
              <a:rPr lang="en-GB" dirty="0"/>
              <a:t>Design rules 1</a:t>
            </a:r>
          </a:p>
        </p:txBody>
      </p:sp>
      <p:sp>
        <p:nvSpPr>
          <p:cNvPr id="4" name="Slide Number Placeholder 3">
            <a:extLst>
              <a:ext uri="{FF2B5EF4-FFF2-40B4-BE49-F238E27FC236}">
                <a16:creationId xmlns:a16="http://schemas.microsoft.com/office/drawing/2014/main" id="{D64362CB-0103-F12D-029D-8E207B42B7F5}"/>
              </a:ext>
            </a:extLst>
          </p:cNvPr>
          <p:cNvSpPr>
            <a:spLocks noGrp="1"/>
          </p:cNvSpPr>
          <p:nvPr>
            <p:ph type="sldNum" sz="quarter" idx="12"/>
          </p:nvPr>
        </p:nvSpPr>
        <p:spPr/>
        <p:txBody>
          <a:bodyPr/>
          <a:lstStyle/>
          <a:p>
            <a:fld id="{6D22F896-40B5-4ADD-8801-0D06FADFA095}" type="slidenum">
              <a:rPr lang="en-US" smtClean="0"/>
              <a:pPr/>
              <a:t>17</a:t>
            </a:fld>
            <a:endParaRPr lang="en-US" dirty="0"/>
          </a:p>
        </p:txBody>
      </p:sp>
      <p:sp>
        <p:nvSpPr>
          <p:cNvPr id="5" name="Rectangle 4">
            <a:extLst>
              <a:ext uri="{FF2B5EF4-FFF2-40B4-BE49-F238E27FC236}">
                <a16:creationId xmlns:a16="http://schemas.microsoft.com/office/drawing/2014/main" id="{40B2823E-AE60-D1D8-BA78-CE65BE2EE16B}"/>
              </a:ext>
            </a:extLst>
          </p:cNvPr>
          <p:cNvSpPr/>
          <p:nvPr/>
        </p:nvSpPr>
        <p:spPr>
          <a:xfrm>
            <a:off x="407294" y="892175"/>
            <a:ext cx="2050156" cy="1066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Hexagon 5">
            <a:extLst>
              <a:ext uri="{FF2B5EF4-FFF2-40B4-BE49-F238E27FC236}">
                <a16:creationId xmlns:a16="http://schemas.microsoft.com/office/drawing/2014/main" id="{6E1B40B3-BE9B-A406-E69C-4E4730BE2F82}"/>
              </a:ext>
            </a:extLst>
          </p:cNvPr>
          <p:cNvSpPr/>
          <p:nvPr/>
        </p:nvSpPr>
        <p:spPr>
          <a:xfrm>
            <a:off x="555987" y="1220738"/>
            <a:ext cx="360000" cy="360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1CE967CC-F5F7-4CEC-F156-0349DC7E7D97}"/>
              </a:ext>
            </a:extLst>
          </p:cNvPr>
          <p:cNvSpPr/>
          <p:nvPr/>
        </p:nvSpPr>
        <p:spPr>
          <a:xfrm>
            <a:off x="645987" y="1310738"/>
            <a:ext cx="180000" cy="1800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E1B0CB0F-5F1F-3372-5F78-9081B1F8BA4A}"/>
              </a:ext>
            </a:extLst>
          </p:cNvPr>
          <p:cNvCxnSpPr>
            <a:cxnSpLocks/>
          </p:cNvCxnSpPr>
          <p:nvPr/>
        </p:nvCxnSpPr>
        <p:spPr>
          <a:xfrm>
            <a:off x="630419" y="1265659"/>
            <a:ext cx="211137" cy="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E7C432C-39F1-C3C2-55A2-DCA5FBD83B4D}"/>
              </a:ext>
            </a:extLst>
          </p:cNvPr>
          <p:cNvSpPr txBox="1"/>
          <p:nvPr/>
        </p:nvSpPr>
        <p:spPr>
          <a:xfrm>
            <a:off x="612395" y="1046719"/>
            <a:ext cx="247184" cy="215444"/>
          </a:xfrm>
          <a:prstGeom prst="rect">
            <a:avLst/>
          </a:prstGeom>
          <a:noFill/>
        </p:spPr>
        <p:txBody>
          <a:bodyPr wrap="none" rtlCol="0">
            <a:spAutoFit/>
          </a:bodyPr>
          <a:lstStyle/>
          <a:p>
            <a:r>
              <a:rPr lang="en-GB" sz="800" b="1" dirty="0">
                <a:solidFill>
                  <a:srgbClr val="FF0000"/>
                </a:solidFill>
                <a:latin typeface="Arial" panose="020B0604020202020204" pitchFamily="34" charset="0"/>
                <a:cs typeface="Arial" panose="020B0604020202020204" pitchFamily="34" charset="0"/>
              </a:rPr>
              <a:t>d</a:t>
            </a:r>
          </a:p>
        </p:txBody>
      </p:sp>
      <p:cxnSp>
        <p:nvCxnSpPr>
          <p:cNvPr id="11" name="Straight Arrow Connector 10">
            <a:extLst>
              <a:ext uri="{FF2B5EF4-FFF2-40B4-BE49-F238E27FC236}">
                <a16:creationId xmlns:a16="http://schemas.microsoft.com/office/drawing/2014/main" id="{0420F4CF-8C5C-CEDE-F1AB-7F8C596BC919}"/>
              </a:ext>
            </a:extLst>
          </p:cNvPr>
          <p:cNvCxnSpPr>
            <a:cxnSpLocks/>
          </p:cNvCxnSpPr>
          <p:nvPr/>
        </p:nvCxnSpPr>
        <p:spPr>
          <a:xfrm>
            <a:off x="401258" y="1691738"/>
            <a:ext cx="334729" cy="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14212B1-8F70-EDF2-FCEF-180248B8C05F}"/>
              </a:ext>
            </a:extLst>
          </p:cNvPr>
          <p:cNvCxnSpPr>
            <a:cxnSpLocks/>
          </p:cNvCxnSpPr>
          <p:nvPr/>
        </p:nvCxnSpPr>
        <p:spPr>
          <a:xfrm>
            <a:off x="735987" y="1386938"/>
            <a:ext cx="0" cy="288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2119112-7B7A-224E-0974-2E21918AEA3A}"/>
              </a:ext>
            </a:extLst>
          </p:cNvPr>
          <p:cNvSpPr txBox="1"/>
          <p:nvPr/>
        </p:nvSpPr>
        <p:spPr>
          <a:xfrm>
            <a:off x="362558" y="1695017"/>
            <a:ext cx="926857" cy="246221"/>
          </a:xfrm>
          <a:prstGeom prst="rect">
            <a:avLst/>
          </a:prstGeom>
          <a:noFill/>
        </p:spPr>
        <p:txBody>
          <a:bodyPr wrap="none" rtlCol="0">
            <a:spAutoFit/>
          </a:bodyPr>
          <a:lstStyle/>
          <a:p>
            <a:r>
              <a:rPr lang="en-GB" sz="800" dirty="0">
                <a:solidFill>
                  <a:srgbClr val="FF0000"/>
                </a:solidFill>
                <a:latin typeface="Arial" panose="020B0604020202020204" pitchFamily="34" charset="0"/>
                <a:cs typeface="Arial" panose="020B0604020202020204" pitchFamily="34" charset="0"/>
              </a:rPr>
              <a:t>Edge distance</a:t>
            </a:r>
            <a:r>
              <a:rPr lang="en-GB" sz="800" b="1" dirty="0">
                <a:solidFill>
                  <a:srgbClr val="FF0000"/>
                </a:solidFill>
                <a:latin typeface="Arial" panose="020B0604020202020204" pitchFamily="34" charset="0"/>
                <a:cs typeface="Arial" panose="020B0604020202020204" pitchFamily="34" charset="0"/>
              </a:rPr>
              <a:t> </a:t>
            </a:r>
            <a:r>
              <a:rPr lang="en-GB" sz="1000" b="1" i="1" dirty="0">
                <a:solidFill>
                  <a:srgbClr val="FF0000"/>
                </a:solidFill>
                <a:latin typeface="Times New Roman" panose="02020603050405020304" pitchFamily="18" charset="0"/>
                <a:cs typeface="Times New Roman" panose="02020603050405020304" pitchFamily="18" charset="0"/>
              </a:rPr>
              <a:t>e</a:t>
            </a:r>
          </a:p>
        </p:txBody>
      </p:sp>
      <p:graphicFrame>
        <p:nvGraphicFramePr>
          <p:cNvPr id="17" name="Object 16">
            <a:extLst>
              <a:ext uri="{FF2B5EF4-FFF2-40B4-BE49-F238E27FC236}">
                <a16:creationId xmlns:a16="http://schemas.microsoft.com/office/drawing/2014/main" id="{F6BE4E21-F972-DF88-4CBB-0E33B944ADA6}"/>
              </a:ext>
            </a:extLst>
          </p:cNvPr>
          <p:cNvGraphicFramePr>
            <a:graphicFrameLocks noChangeAspect="1"/>
          </p:cNvGraphicFramePr>
          <p:nvPr>
            <p:extLst>
              <p:ext uri="{D42A27DB-BD31-4B8C-83A1-F6EECF244321}">
                <p14:modId xmlns:p14="http://schemas.microsoft.com/office/powerpoint/2010/main" val="3415987068"/>
              </p:ext>
            </p:extLst>
          </p:nvPr>
        </p:nvGraphicFramePr>
        <p:xfrm>
          <a:off x="2503634" y="852452"/>
          <a:ext cx="1231900" cy="1092200"/>
        </p:xfrm>
        <a:graphic>
          <a:graphicData uri="http://schemas.openxmlformats.org/presentationml/2006/ole">
            <mc:AlternateContent xmlns:mc="http://schemas.openxmlformats.org/markup-compatibility/2006">
              <mc:Choice xmlns:v="urn:schemas-microsoft-com:vml" Requires="v">
                <p:oleObj name="Equation" r:id="rId3" imgW="1231560" imgH="1091880" progId="Equation.DSMT4">
                  <p:embed/>
                </p:oleObj>
              </mc:Choice>
              <mc:Fallback>
                <p:oleObj name="Equation" r:id="rId3" imgW="1231560" imgH="1091880" progId="Equation.DSMT4">
                  <p:embed/>
                  <p:pic>
                    <p:nvPicPr>
                      <p:cNvPr id="0" name=""/>
                      <p:cNvPicPr/>
                      <p:nvPr/>
                    </p:nvPicPr>
                    <p:blipFill>
                      <a:blip r:embed="rId4"/>
                      <a:stretch>
                        <a:fillRect/>
                      </a:stretch>
                    </p:blipFill>
                    <p:spPr>
                      <a:xfrm>
                        <a:off x="2503634" y="852452"/>
                        <a:ext cx="1231900" cy="1092200"/>
                      </a:xfrm>
                      <a:prstGeom prst="rect">
                        <a:avLst/>
                      </a:prstGeom>
                    </p:spPr>
                  </p:pic>
                </p:oleObj>
              </mc:Fallback>
            </mc:AlternateContent>
          </a:graphicData>
        </a:graphic>
      </p:graphicFrame>
      <p:sp>
        <p:nvSpPr>
          <p:cNvPr id="19" name="Hexagon 18">
            <a:extLst>
              <a:ext uri="{FF2B5EF4-FFF2-40B4-BE49-F238E27FC236}">
                <a16:creationId xmlns:a16="http://schemas.microsoft.com/office/drawing/2014/main" id="{266AEEF1-0300-12AC-35D1-0580DF5F0B88}"/>
              </a:ext>
            </a:extLst>
          </p:cNvPr>
          <p:cNvSpPr/>
          <p:nvPr/>
        </p:nvSpPr>
        <p:spPr>
          <a:xfrm>
            <a:off x="1238250" y="1221814"/>
            <a:ext cx="360000" cy="360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AB501657-B097-C982-88FE-C9FCC46A3B07}"/>
              </a:ext>
            </a:extLst>
          </p:cNvPr>
          <p:cNvSpPr/>
          <p:nvPr/>
        </p:nvSpPr>
        <p:spPr>
          <a:xfrm>
            <a:off x="1328250" y="1311814"/>
            <a:ext cx="180000" cy="1800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a:extLst>
              <a:ext uri="{FF2B5EF4-FFF2-40B4-BE49-F238E27FC236}">
                <a16:creationId xmlns:a16="http://schemas.microsoft.com/office/drawing/2014/main" id="{9BECB651-CB22-B072-D4B3-4FCFDD096998}"/>
              </a:ext>
            </a:extLst>
          </p:cNvPr>
          <p:cNvSpPr/>
          <p:nvPr/>
        </p:nvSpPr>
        <p:spPr>
          <a:xfrm>
            <a:off x="1945050" y="1234695"/>
            <a:ext cx="360000" cy="360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846E1171-67C4-0DBE-B626-0E247E12E084}"/>
              </a:ext>
            </a:extLst>
          </p:cNvPr>
          <p:cNvSpPr/>
          <p:nvPr/>
        </p:nvSpPr>
        <p:spPr>
          <a:xfrm>
            <a:off x="2035050" y="1324695"/>
            <a:ext cx="180000" cy="1800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5BEDF536-27B9-69E6-8915-575A435C78A4}"/>
              </a:ext>
            </a:extLst>
          </p:cNvPr>
          <p:cNvSpPr txBox="1"/>
          <p:nvPr/>
        </p:nvSpPr>
        <p:spPr>
          <a:xfrm>
            <a:off x="1431722" y="1691738"/>
            <a:ext cx="636713" cy="246221"/>
          </a:xfrm>
          <a:prstGeom prst="rect">
            <a:avLst/>
          </a:prstGeom>
          <a:noFill/>
        </p:spPr>
        <p:txBody>
          <a:bodyPr wrap="none" rtlCol="0">
            <a:spAutoFit/>
          </a:bodyPr>
          <a:lstStyle/>
          <a:p>
            <a:r>
              <a:rPr lang="en-GB" sz="800" dirty="0">
                <a:solidFill>
                  <a:srgbClr val="FF0000"/>
                </a:solidFill>
                <a:latin typeface="Arial" panose="020B0604020202020204" pitchFamily="34" charset="0"/>
                <a:cs typeface="Arial" panose="020B0604020202020204" pitchFamily="34" charset="0"/>
              </a:rPr>
              <a:t>Spacing </a:t>
            </a:r>
            <a:r>
              <a:rPr lang="en-GB" sz="1000" b="1" i="1" dirty="0">
                <a:solidFill>
                  <a:srgbClr val="FF0000"/>
                </a:solidFill>
                <a:latin typeface="Times New Roman" panose="02020603050405020304" pitchFamily="18" charset="0"/>
                <a:cs typeface="Times New Roman" panose="02020603050405020304" pitchFamily="18" charset="0"/>
              </a:rPr>
              <a:t>s</a:t>
            </a:r>
          </a:p>
        </p:txBody>
      </p:sp>
      <p:cxnSp>
        <p:nvCxnSpPr>
          <p:cNvPr id="28" name="Straight Connector 27">
            <a:extLst>
              <a:ext uri="{FF2B5EF4-FFF2-40B4-BE49-F238E27FC236}">
                <a16:creationId xmlns:a16="http://schemas.microsoft.com/office/drawing/2014/main" id="{998258F0-5A95-A76C-0E30-51F499DDF2C8}"/>
              </a:ext>
            </a:extLst>
          </p:cNvPr>
          <p:cNvCxnSpPr>
            <a:cxnSpLocks/>
          </p:cNvCxnSpPr>
          <p:nvPr/>
        </p:nvCxnSpPr>
        <p:spPr>
          <a:xfrm>
            <a:off x="1414775" y="1386952"/>
            <a:ext cx="0" cy="288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92073A4-6130-B354-25AA-157944C44A1E}"/>
              </a:ext>
            </a:extLst>
          </p:cNvPr>
          <p:cNvCxnSpPr>
            <a:cxnSpLocks/>
          </p:cNvCxnSpPr>
          <p:nvPr/>
        </p:nvCxnSpPr>
        <p:spPr>
          <a:xfrm>
            <a:off x="2125050" y="1400738"/>
            <a:ext cx="0" cy="288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BD2D682-48D0-D497-3026-4819D51B289F}"/>
              </a:ext>
            </a:extLst>
          </p:cNvPr>
          <p:cNvCxnSpPr>
            <a:cxnSpLocks/>
          </p:cNvCxnSpPr>
          <p:nvPr/>
        </p:nvCxnSpPr>
        <p:spPr>
          <a:xfrm>
            <a:off x="1408153" y="1688738"/>
            <a:ext cx="716897" cy="300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D70247E-1C0E-4190-1CDD-FB6C2D0F8899}"/>
              </a:ext>
            </a:extLst>
          </p:cNvPr>
          <p:cNvSpPr/>
          <p:nvPr/>
        </p:nvSpPr>
        <p:spPr>
          <a:xfrm>
            <a:off x="389697" y="2129761"/>
            <a:ext cx="2050156" cy="375822"/>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04594A8B-1987-964A-9EAB-800900665380}"/>
              </a:ext>
            </a:extLst>
          </p:cNvPr>
          <p:cNvSpPr/>
          <p:nvPr/>
        </p:nvSpPr>
        <p:spPr>
          <a:xfrm>
            <a:off x="389697" y="2497553"/>
            <a:ext cx="2050156" cy="375822"/>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rapezoid 33">
            <a:extLst>
              <a:ext uri="{FF2B5EF4-FFF2-40B4-BE49-F238E27FC236}">
                <a16:creationId xmlns:a16="http://schemas.microsoft.com/office/drawing/2014/main" id="{6B12F0B1-327F-7795-61F4-92BE970D6E91}"/>
              </a:ext>
            </a:extLst>
          </p:cNvPr>
          <p:cNvSpPr/>
          <p:nvPr/>
        </p:nvSpPr>
        <p:spPr>
          <a:xfrm flipV="1">
            <a:off x="1109975" y="2134569"/>
            <a:ext cx="609600" cy="267237"/>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1A6A296F-A49F-26A1-5FB1-033F1D0C22D1}"/>
              </a:ext>
            </a:extLst>
          </p:cNvPr>
          <p:cNvSpPr/>
          <p:nvPr/>
        </p:nvSpPr>
        <p:spPr>
          <a:xfrm>
            <a:off x="1253735" y="2401805"/>
            <a:ext cx="308835" cy="471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2DDCD6E8-8D07-1190-B7D0-62AB5662EAA3}"/>
              </a:ext>
            </a:extLst>
          </p:cNvPr>
          <p:cNvSpPr/>
          <p:nvPr/>
        </p:nvSpPr>
        <p:spPr>
          <a:xfrm>
            <a:off x="1148075" y="2873374"/>
            <a:ext cx="533400" cy="165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7F22D8F1-B5E1-01B7-5507-FE628B5B2169}"/>
              </a:ext>
            </a:extLst>
          </p:cNvPr>
          <p:cNvSpPr txBox="1"/>
          <p:nvPr/>
        </p:nvSpPr>
        <p:spPr>
          <a:xfrm>
            <a:off x="326878" y="2090104"/>
            <a:ext cx="798617" cy="338554"/>
          </a:xfrm>
          <a:prstGeom prst="rect">
            <a:avLst/>
          </a:prstGeom>
          <a:noFill/>
        </p:spPr>
        <p:txBody>
          <a:bodyPr wrap="none" rtlCol="0">
            <a:spAutoFit/>
          </a:bodyPr>
          <a:lstStyle/>
          <a:p>
            <a:r>
              <a:rPr lang="en-GB" sz="800" dirty="0">
                <a:solidFill>
                  <a:srgbClr val="FF0000"/>
                </a:solidFill>
                <a:latin typeface="Arial" panose="020B0604020202020204" pitchFamily="34" charset="0"/>
                <a:cs typeface="Arial" panose="020B0604020202020204" pitchFamily="34" charset="0"/>
              </a:rPr>
              <a:t>Countersunk </a:t>
            </a:r>
          </a:p>
          <a:p>
            <a:r>
              <a:rPr lang="en-GB" sz="800" dirty="0">
                <a:solidFill>
                  <a:srgbClr val="FF0000"/>
                </a:solidFill>
                <a:latin typeface="Arial" panose="020B0604020202020204" pitchFamily="34" charset="0"/>
                <a:cs typeface="Arial" panose="020B0604020202020204" pitchFamily="34" charset="0"/>
              </a:rPr>
              <a:t>holes</a:t>
            </a:r>
          </a:p>
        </p:txBody>
      </p:sp>
      <p:cxnSp>
        <p:nvCxnSpPr>
          <p:cNvPr id="38" name="Straight Arrow Connector 37">
            <a:extLst>
              <a:ext uri="{FF2B5EF4-FFF2-40B4-BE49-F238E27FC236}">
                <a16:creationId xmlns:a16="http://schemas.microsoft.com/office/drawing/2014/main" id="{DD20C823-59C9-2C93-6931-BD423C4B9ED4}"/>
              </a:ext>
            </a:extLst>
          </p:cNvPr>
          <p:cNvCxnSpPr>
            <a:cxnSpLocks/>
          </p:cNvCxnSpPr>
          <p:nvPr/>
        </p:nvCxnSpPr>
        <p:spPr>
          <a:xfrm flipV="1">
            <a:off x="2305050" y="2124723"/>
            <a:ext cx="0" cy="36000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7555823-FB3E-E1B4-6E70-55240BBB7587}"/>
              </a:ext>
            </a:extLst>
          </p:cNvPr>
          <p:cNvSpPr txBox="1"/>
          <p:nvPr/>
        </p:nvSpPr>
        <p:spPr>
          <a:xfrm>
            <a:off x="2248872" y="2187210"/>
            <a:ext cx="219932" cy="246221"/>
          </a:xfrm>
          <a:prstGeom prst="rect">
            <a:avLst/>
          </a:prstGeom>
          <a:noFill/>
        </p:spPr>
        <p:txBody>
          <a:bodyPr wrap="none" rtlCol="0">
            <a:spAutoFit/>
          </a:bodyPr>
          <a:lstStyle/>
          <a:p>
            <a:r>
              <a:rPr lang="en-GB" sz="1000" b="1" i="1" dirty="0">
                <a:solidFill>
                  <a:srgbClr val="FF0000"/>
                </a:solidFill>
                <a:latin typeface="Times New Roman" panose="02020603050405020304" pitchFamily="18" charset="0"/>
                <a:cs typeface="Times New Roman" panose="02020603050405020304" pitchFamily="18" charset="0"/>
              </a:rPr>
              <a:t>t</a:t>
            </a:r>
          </a:p>
        </p:txBody>
      </p:sp>
      <p:cxnSp>
        <p:nvCxnSpPr>
          <p:cNvPr id="41" name="Straight Arrow Connector 40">
            <a:extLst>
              <a:ext uri="{FF2B5EF4-FFF2-40B4-BE49-F238E27FC236}">
                <a16:creationId xmlns:a16="http://schemas.microsoft.com/office/drawing/2014/main" id="{852C8391-54EE-8392-D789-37C4B0FF2CBC}"/>
              </a:ext>
            </a:extLst>
          </p:cNvPr>
          <p:cNvCxnSpPr>
            <a:cxnSpLocks/>
          </p:cNvCxnSpPr>
          <p:nvPr/>
        </p:nvCxnSpPr>
        <p:spPr>
          <a:xfrm flipV="1">
            <a:off x="2152650" y="2134569"/>
            <a:ext cx="0" cy="25200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DA48784-295D-55D3-9710-B0C2A8B24308}"/>
              </a:ext>
            </a:extLst>
          </p:cNvPr>
          <p:cNvSpPr txBox="1"/>
          <p:nvPr/>
        </p:nvSpPr>
        <p:spPr>
          <a:xfrm>
            <a:off x="2091680" y="2131397"/>
            <a:ext cx="206598" cy="246221"/>
          </a:xfrm>
          <a:prstGeom prst="rect">
            <a:avLst/>
          </a:prstGeom>
          <a:noFill/>
        </p:spPr>
        <p:txBody>
          <a:bodyPr wrap="square" rtlCol="0">
            <a:spAutoFit/>
          </a:bodyPr>
          <a:lstStyle/>
          <a:p>
            <a:r>
              <a:rPr lang="en-GB" sz="1000" b="1" i="1" dirty="0">
                <a:solidFill>
                  <a:srgbClr val="FF0000"/>
                </a:solidFill>
                <a:latin typeface="Times New Roman" panose="02020603050405020304" pitchFamily="18" charset="0"/>
                <a:cs typeface="Times New Roman" panose="02020603050405020304" pitchFamily="18" charset="0"/>
              </a:rPr>
              <a:t>h</a:t>
            </a:r>
          </a:p>
        </p:txBody>
      </p:sp>
      <p:graphicFrame>
        <p:nvGraphicFramePr>
          <p:cNvPr id="45" name="Object 44">
            <a:extLst>
              <a:ext uri="{FF2B5EF4-FFF2-40B4-BE49-F238E27FC236}">
                <a16:creationId xmlns:a16="http://schemas.microsoft.com/office/drawing/2014/main" id="{4578F983-C1CD-B5CB-0A2B-0BF18AA573D8}"/>
              </a:ext>
            </a:extLst>
          </p:cNvPr>
          <p:cNvGraphicFramePr>
            <a:graphicFrameLocks noChangeAspect="1"/>
          </p:cNvGraphicFramePr>
          <p:nvPr>
            <p:extLst>
              <p:ext uri="{D42A27DB-BD31-4B8C-83A1-F6EECF244321}">
                <p14:modId xmlns:p14="http://schemas.microsoft.com/office/powerpoint/2010/main" val="3392266092"/>
              </p:ext>
            </p:extLst>
          </p:nvPr>
        </p:nvGraphicFramePr>
        <p:xfrm>
          <a:off x="2501900" y="2228850"/>
          <a:ext cx="1066800" cy="635000"/>
        </p:xfrm>
        <a:graphic>
          <a:graphicData uri="http://schemas.openxmlformats.org/presentationml/2006/ole">
            <mc:AlternateContent xmlns:mc="http://schemas.openxmlformats.org/markup-compatibility/2006">
              <mc:Choice xmlns:v="urn:schemas-microsoft-com:vml" Requires="v">
                <p:oleObj name="Equation" r:id="rId5" imgW="1066680" imgH="634680" progId="Equation.DSMT4">
                  <p:embed/>
                </p:oleObj>
              </mc:Choice>
              <mc:Fallback>
                <p:oleObj name="Equation" r:id="rId5" imgW="1066680" imgH="634680" progId="Equation.DSMT4">
                  <p:embed/>
                  <p:pic>
                    <p:nvPicPr>
                      <p:cNvPr id="0" name=""/>
                      <p:cNvPicPr/>
                      <p:nvPr/>
                    </p:nvPicPr>
                    <p:blipFill>
                      <a:blip r:embed="rId6"/>
                      <a:stretch>
                        <a:fillRect/>
                      </a:stretch>
                    </p:blipFill>
                    <p:spPr>
                      <a:xfrm>
                        <a:off x="2501900" y="2228850"/>
                        <a:ext cx="1066800" cy="635000"/>
                      </a:xfrm>
                      <a:prstGeom prst="rect">
                        <a:avLst/>
                      </a:prstGeom>
                    </p:spPr>
                  </p:pic>
                </p:oleObj>
              </mc:Fallback>
            </mc:AlternateContent>
          </a:graphicData>
        </a:graphic>
      </p:graphicFrame>
      <p:sp>
        <p:nvSpPr>
          <p:cNvPr id="46" name="TextBox 45">
            <a:extLst>
              <a:ext uri="{FF2B5EF4-FFF2-40B4-BE49-F238E27FC236}">
                <a16:creationId xmlns:a16="http://schemas.microsoft.com/office/drawing/2014/main" id="{A33D20F1-B0CA-F078-8123-965B927A022C}"/>
              </a:ext>
            </a:extLst>
          </p:cNvPr>
          <p:cNvSpPr txBox="1"/>
          <p:nvPr/>
        </p:nvSpPr>
        <p:spPr>
          <a:xfrm>
            <a:off x="2457453" y="2055612"/>
            <a:ext cx="1600197"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For fatigue critical locations:</a:t>
            </a:r>
          </a:p>
        </p:txBody>
      </p:sp>
      <p:sp>
        <p:nvSpPr>
          <p:cNvPr id="47" name="TextBox 46">
            <a:extLst>
              <a:ext uri="{FF2B5EF4-FFF2-40B4-BE49-F238E27FC236}">
                <a16:creationId xmlns:a16="http://schemas.microsoft.com/office/drawing/2014/main" id="{2769FA3A-037A-EF9B-BDEA-63645F4EB89C}"/>
              </a:ext>
            </a:extLst>
          </p:cNvPr>
          <p:cNvSpPr txBox="1"/>
          <p:nvPr/>
        </p:nvSpPr>
        <p:spPr>
          <a:xfrm>
            <a:off x="2457453" y="2507734"/>
            <a:ext cx="1335044"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For other locations:</a:t>
            </a:r>
          </a:p>
        </p:txBody>
      </p:sp>
      <p:sp>
        <p:nvSpPr>
          <p:cNvPr id="48" name="TextBox 47">
            <a:extLst>
              <a:ext uri="{FF2B5EF4-FFF2-40B4-BE49-F238E27FC236}">
                <a16:creationId xmlns:a16="http://schemas.microsoft.com/office/drawing/2014/main" id="{C0812483-4CC8-4E87-4337-270C2A444DC6}"/>
              </a:ext>
            </a:extLst>
          </p:cNvPr>
          <p:cNvSpPr txBox="1"/>
          <p:nvPr/>
        </p:nvSpPr>
        <p:spPr>
          <a:xfrm>
            <a:off x="2444618" y="1095294"/>
            <a:ext cx="1600197"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For especial circumstances:</a:t>
            </a:r>
          </a:p>
        </p:txBody>
      </p:sp>
      <p:sp>
        <p:nvSpPr>
          <p:cNvPr id="49" name="TextBox 48">
            <a:extLst>
              <a:ext uri="{FF2B5EF4-FFF2-40B4-BE49-F238E27FC236}">
                <a16:creationId xmlns:a16="http://schemas.microsoft.com/office/drawing/2014/main" id="{6C4437C8-C157-E873-EBD0-67D498445AA6}"/>
              </a:ext>
            </a:extLst>
          </p:cNvPr>
          <p:cNvSpPr txBox="1"/>
          <p:nvPr/>
        </p:nvSpPr>
        <p:spPr>
          <a:xfrm>
            <a:off x="294411" y="2989788"/>
            <a:ext cx="3498086"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Countersunk connections are used for flushed aerodynamic surfaces.</a:t>
            </a:r>
          </a:p>
        </p:txBody>
      </p:sp>
      <p:sp>
        <p:nvSpPr>
          <p:cNvPr id="51" name="TextBox 50">
            <a:extLst>
              <a:ext uri="{FF2B5EF4-FFF2-40B4-BE49-F238E27FC236}">
                <a16:creationId xmlns:a16="http://schemas.microsoft.com/office/drawing/2014/main" id="{22F9358C-94C9-BE5F-4AB5-FE0EAA4BC91C}"/>
              </a:ext>
            </a:extLst>
          </p:cNvPr>
          <p:cNvSpPr txBox="1"/>
          <p:nvPr/>
        </p:nvSpPr>
        <p:spPr>
          <a:xfrm>
            <a:off x="999147" y="982963"/>
            <a:ext cx="875561" cy="215444"/>
          </a:xfrm>
          <a:prstGeom prst="rect">
            <a:avLst/>
          </a:prstGeom>
          <a:noFill/>
        </p:spPr>
        <p:txBody>
          <a:bodyPr wrap="none" rtlCol="0">
            <a:spAutoFit/>
          </a:bodyPr>
          <a:lstStyle/>
          <a:p>
            <a:r>
              <a:rPr lang="en-GB" sz="800" dirty="0">
                <a:solidFill>
                  <a:srgbClr val="FF0000"/>
                </a:solidFill>
                <a:latin typeface="Arial" panose="020B0604020202020204" pitchFamily="34" charset="0"/>
                <a:cs typeface="Arial" panose="020B0604020202020204" pitchFamily="34" charset="0"/>
              </a:rPr>
              <a:t>Pan head bolts</a:t>
            </a:r>
          </a:p>
        </p:txBody>
      </p:sp>
    </p:spTree>
    <p:extLst>
      <p:ext uri="{BB962C8B-B14F-4D97-AF65-F5344CB8AC3E}">
        <p14:creationId xmlns:p14="http://schemas.microsoft.com/office/powerpoint/2010/main" val="2378563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EE0-573D-2016-5941-3E67702AD72B}"/>
              </a:ext>
            </a:extLst>
          </p:cNvPr>
          <p:cNvSpPr>
            <a:spLocks noGrp="1"/>
          </p:cNvSpPr>
          <p:nvPr>
            <p:ph type="title"/>
          </p:nvPr>
        </p:nvSpPr>
        <p:spPr/>
        <p:txBody>
          <a:bodyPr/>
          <a:lstStyle/>
          <a:p>
            <a:r>
              <a:rPr lang="en-GB" dirty="0"/>
              <a:t>Design rules 2</a:t>
            </a:r>
          </a:p>
        </p:txBody>
      </p:sp>
      <p:sp>
        <p:nvSpPr>
          <p:cNvPr id="4" name="Slide Number Placeholder 3">
            <a:extLst>
              <a:ext uri="{FF2B5EF4-FFF2-40B4-BE49-F238E27FC236}">
                <a16:creationId xmlns:a16="http://schemas.microsoft.com/office/drawing/2014/main" id="{D64362CB-0103-F12D-029D-8E207B42B7F5}"/>
              </a:ext>
            </a:extLst>
          </p:cNvPr>
          <p:cNvSpPr>
            <a:spLocks noGrp="1"/>
          </p:cNvSpPr>
          <p:nvPr>
            <p:ph type="sldNum" sz="quarter" idx="12"/>
          </p:nvPr>
        </p:nvSpPr>
        <p:spPr/>
        <p:txBody>
          <a:bodyPr/>
          <a:lstStyle/>
          <a:p>
            <a:fld id="{6D22F896-40B5-4ADD-8801-0D06FADFA095}" type="slidenum">
              <a:rPr lang="en-US" smtClean="0"/>
              <a:pPr/>
              <a:t>18</a:t>
            </a:fld>
            <a:endParaRPr lang="en-US" dirty="0"/>
          </a:p>
        </p:txBody>
      </p:sp>
      <p:sp>
        <p:nvSpPr>
          <p:cNvPr id="39" name="Rectangle 38">
            <a:extLst>
              <a:ext uri="{FF2B5EF4-FFF2-40B4-BE49-F238E27FC236}">
                <a16:creationId xmlns:a16="http://schemas.microsoft.com/office/drawing/2014/main" id="{C1109495-5330-34BC-484B-8E64A057B721}"/>
              </a:ext>
            </a:extLst>
          </p:cNvPr>
          <p:cNvSpPr/>
          <p:nvPr/>
        </p:nvSpPr>
        <p:spPr>
          <a:xfrm>
            <a:off x="1066264" y="1205104"/>
            <a:ext cx="1467386"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56418AA8-849D-A174-22DD-EAD8BD063949}"/>
              </a:ext>
            </a:extLst>
          </p:cNvPr>
          <p:cNvSpPr/>
          <p:nvPr/>
        </p:nvSpPr>
        <p:spPr>
          <a:xfrm>
            <a:off x="400050" y="1485092"/>
            <a:ext cx="1467386"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FA3083E8-22B7-029E-7EF3-F82E35DFFD49}"/>
              </a:ext>
            </a:extLst>
          </p:cNvPr>
          <p:cNvSpPr/>
          <p:nvPr/>
        </p:nvSpPr>
        <p:spPr>
          <a:xfrm>
            <a:off x="1536266" y="929577"/>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EFBBA255-4575-BDF0-07BA-EE64B601F9C7}"/>
              </a:ext>
            </a:extLst>
          </p:cNvPr>
          <p:cNvSpPr/>
          <p:nvPr/>
        </p:nvSpPr>
        <p:spPr>
          <a:xfrm>
            <a:off x="1347908" y="1161156"/>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4B4667E4-727D-6ED8-55AD-DF6A66C91C6A}"/>
              </a:ext>
            </a:extLst>
          </p:cNvPr>
          <p:cNvSpPr/>
          <p:nvPr/>
        </p:nvSpPr>
        <p:spPr>
          <a:xfrm>
            <a:off x="1245034" y="1108289"/>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B8642175-E0EB-66D9-5D86-FBA0CA5EF519}"/>
              </a:ext>
            </a:extLst>
          </p:cNvPr>
          <p:cNvSpPr/>
          <p:nvPr/>
        </p:nvSpPr>
        <p:spPr>
          <a:xfrm>
            <a:off x="1291644" y="929577"/>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4F288F65-0D1A-C58B-4F6F-41944B7A0DA4}"/>
              </a:ext>
            </a:extLst>
          </p:cNvPr>
          <p:cNvSpPr/>
          <p:nvPr/>
        </p:nvSpPr>
        <p:spPr>
          <a:xfrm>
            <a:off x="1390650" y="929577"/>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rapezoid 17">
            <a:extLst>
              <a:ext uri="{FF2B5EF4-FFF2-40B4-BE49-F238E27FC236}">
                <a16:creationId xmlns:a16="http://schemas.microsoft.com/office/drawing/2014/main" id="{535EE5EA-24EA-29E4-7CB9-11D06EF0927E}"/>
              </a:ext>
            </a:extLst>
          </p:cNvPr>
          <p:cNvSpPr/>
          <p:nvPr/>
        </p:nvSpPr>
        <p:spPr>
          <a:xfrm>
            <a:off x="1347908" y="1775727"/>
            <a:ext cx="228600" cy="45719"/>
          </a:xfrm>
          <a:prstGeom prst="trapezoi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rapezoid 69">
            <a:extLst>
              <a:ext uri="{FF2B5EF4-FFF2-40B4-BE49-F238E27FC236}">
                <a16:creationId xmlns:a16="http://schemas.microsoft.com/office/drawing/2014/main" id="{C63736ED-5071-BCBB-9FCC-1032D8A12582}"/>
              </a:ext>
            </a:extLst>
          </p:cNvPr>
          <p:cNvSpPr/>
          <p:nvPr/>
        </p:nvSpPr>
        <p:spPr>
          <a:xfrm rot="10800000">
            <a:off x="1347908" y="1821446"/>
            <a:ext cx="228600" cy="45719"/>
          </a:xfrm>
          <a:prstGeom prst="trapezoi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rapezoid 70">
            <a:extLst>
              <a:ext uri="{FF2B5EF4-FFF2-40B4-BE49-F238E27FC236}">
                <a16:creationId xmlns:a16="http://schemas.microsoft.com/office/drawing/2014/main" id="{F584368F-BDEC-0744-2955-DF195DF3D1F5}"/>
              </a:ext>
            </a:extLst>
          </p:cNvPr>
          <p:cNvSpPr/>
          <p:nvPr/>
        </p:nvSpPr>
        <p:spPr>
          <a:xfrm>
            <a:off x="1347908" y="1867166"/>
            <a:ext cx="228600" cy="45719"/>
          </a:xfrm>
          <a:prstGeom prst="trapezoi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rapezoid 71">
            <a:extLst>
              <a:ext uri="{FF2B5EF4-FFF2-40B4-BE49-F238E27FC236}">
                <a16:creationId xmlns:a16="http://schemas.microsoft.com/office/drawing/2014/main" id="{0E600D6E-3080-D8B0-D968-DAE76A180510}"/>
              </a:ext>
            </a:extLst>
          </p:cNvPr>
          <p:cNvSpPr/>
          <p:nvPr/>
        </p:nvSpPr>
        <p:spPr>
          <a:xfrm rot="10800000">
            <a:off x="1347909" y="1913255"/>
            <a:ext cx="228600" cy="45719"/>
          </a:xfrm>
          <a:prstGeom prst="trapezoi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561FC15E-1111-2382-7F4E-44B617F0721F}"/>
              </a:ext>
            </a:extLst>
          </p:cNvPr>
          <p:cNvSpPr/>
          <p:nvPr/>
        </p:nvSpPr>
        <p:spPr>
          <a:xfrm>
            <a:off x="2666464" y="2364787"/>
            <a:ext cx="1467386"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55530C97-3F09-57B0-31E0-1172A664D4C9}"/>
              </a:ext>
            </a:extLst>
          </p:cNvPr>
          <p:cNvSpPr/>
          <p:nvPr/>
        </p:nvSpPr>
        <p:spPr>
          <a:xfrm>
            <a:off x="2000250" y="2644775"/>
            <a:ext cx="1467386"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CB0ECB3B-FA04-6C50-6B14-A0B103F3F936}"/>
              </a:ext>
            </a:extLst>
          </p:cNvPr>
          <p:cNvSpPr/>
          <p:nvPr/>
        </p:nvSpPr>
        <p:spPr>
          <a:xfrm>
            <a:off x="3136466" y="2089260"/>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71B94328-9129-1D5D-632C-184EFD377C71}"/>
              </a:ext>
            </a:extLst>
          </p:cNvPr>
          <p:cNvSpPr/>
          <p:nvPr/>
        </p:nvSpPr>
        <p:spPr>
          <a:xfrm>
            <a:off x="2948108" y="2320839"/>
            <a:ext cx="228600" cy="47633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3FD10AC0-416E-7598-3731-D1EA7B2BECD2}"/>
              </a:ext>
            </a:extLst>
          </p:cNvPr>
          <p:cNvSpPr/>
          <p:nvPr/>
        </p:nvSpPr>
        <p:spPr>
          <a:xfrm>
            <a:off x="2845234" y="2267972"/>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F0DF8CA1-553E-7503-E1F4-B1F099A471F8}"/>
              </a:ext>
            </a:extLst>
          </p:cNvPr>
          <p:cNvSpPr/>
          <p:nvPr/>
        </p:nvSpPr>
        <p:spPr>
          <a:xfrm>
            <a:off x="2891844" y="2089260"/>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225BC6D2-CF6F-180F-CC08-BD96D7802D18}"/>
              </a:ext>
            </a:extLst>
          </p:cNvPr>
          <p:cNvSpPr/>
          <p:nvPr/>
        </p:nvSpPr>
        <p:spPr>
          <a:xfrm>
            <a:off x="2990850" y="2089260"/>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rapezoid 80">
            <a:extLst>
              <a:ext uri="{FF2B5EF4-FFF2-40B4-BE49-F238E27FC236}">
                <a16:creationId xmlns:a16="http://schemas.microsoft.com/office/drawing/2014/main" id="{68264B79-DF8A-EE1B-47EE-EDF696337C8D}"/>
              </a:ext>
            </a:extLst>
          </p:cNvPr>
          <p:cNvSpPr/>
          <p:nvPr/>
        </p:nvSpPr>
        <p:spPr>
          <a:xfrm>
            <a:off x="2948108" y="2797175"/>
            <a:ext cx="228600" cy="45719"/>
          </a:xfrm>
          <a:prstGeom prst="trapezoi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Trapezoid 81">
            <a:extLst>
              <a:ext uri="{FF2B5EF4-FFF2-40B4-BE49-F238E27FC236}">
                <a16:creationId xmlns:a16="http://schemas.microsoft.com/office/drawing/2014/main" id="{780A426D-A603-179D-7DAF-4E8452E37B74}"/>
              </a:ext>
            </a:extLst>
          </p:cNvPr>
          <p:cNvSpPr/>
          <p:nvPr/>
        </p:nvSpPr>
        <p:spPr>
          <a:xfrm rot="10800000">
            <a:off x="2948108" y="2842894"/>
            <a:ext cx="228600" cy="45719"/>
          </a:xfrm>
          <a:prstGeom prst="trapezoi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rapezoid 82">
            <a:extLst>
              <a:ext uri="{FF2B5EF4-FFF2-40B4-BE49-F238E27FC236}">
                <a16:creationId xmlns:a16="http://schemas.microsoft.com/office/drawing/2014/main" id="{E2523159-8E26-759C-C013-2A5AF024CE42}"/>
              </a:ext>
            </a:extLst>
          </p:cNvPr>
          <p:cNvSpPr/>
          <p:nvPr/>
        </p:nvSpPr>
        <p:spPr>
          <a:xfrm>
            <a:off x="2948108" y="2888614"/>
            <a:ext cx="228600" cy="45719"/>
          </a:xfrm>
          <a:prstGeom prst="trapezoi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rapezoid 83">
            <a:extLst>
              <a:ext uri="{FF2B5EF4-FFF2-40B4-BE49-F238E27FC236}">
                <a16:creationId xmlns:a16="http://schemas.microsoft.com/office/drawing/2014/main" id="{1FBE9D8C-1146-C86F-145E-413050D5AA7B}"/>
              </a:ext>
            </a:extLst>
          </p:cNvPr>
          <p:cNvSpPr/>
          <p:nvPr/>
        </p:nvSpPr>
        <p:spPr>
          <a:xfrm rot="10800000">
            <a:off x="2948109" y="2934703"/>
            <a:ext cx="228600" cy="45719"/>
          </a:xfrm>
          <a:prstGeom prst="trapezoi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TextBox 84">
            <a:extLst>
              <a:ext uri="{FF2B5EF4-FFF2-40B4-BE49-F238E27FC236}">
                <a16:creationId xmlns:a16="http://schemas.microsoft.com/office/drawing/2014/main" id="{B24130D7-2406-6152-7F03-15EDACFF3552}"/>
              </a:ext>
            </a:extLst>
          </p:cNvPr>
          <p:cNvSpPr txBox="1"/>
          <p:nvPr/>
        </p:nvSpPr>
        <p:spPr>
          <a:xfrm>
            <a:off x="2533650" y="1135650"/>
            <a:ext cx="1600197" cy="33855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No threads in bearing (Good practice)</a:t>
            </a:r>
          </a:p>
        </p:txBody>
      </p:sp>
      <p:sp>
        <p:nvSpPr>
          <p:cNvPr id="86" name="TextBox 85">
            <a:extLst>
              <a:ext uri="{FF2B5EF4-FFF2-40B4-BE49-F238E27FC236}">
                <a16:creationId xmlns:a16="http://schemas.microsoft.com/office/drawing/2014/main" id="{D32B7915-475C-8CE8-B2EF-AB4340B2AC72}"/>
              </a:ext>
            </a:extLst>
          </p:cNvPr>
          <p:cNvSpPr txBox="1"/>
          <p:nvPr/>
        </p:nvSpPr>
        <p:spPr>
          <a:xfrm>
            <a:off x="333644" y="2622709"/>
            <a:ext cx="1600197"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Threads in bearing (Avoid)</a:t>
            </a:r>
          </a:p>
        </p:txBody>
      </p:sp>
    </p:spTree>
    <p:extLst>
      <p:ext uri="{BB962C8B-B14F-4D97-AF65-F5344CB8AC3E}">
        <p14:creationId xmlns:p14="http://schemas.microsoft.com/office/powerpoint/2010/main" val="3574905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EFCAF0-71A8-8F6B-EFE9-56D95E38749D}"/>
              </a:ext>
            </a:extLst>
          </p:cNvPr>
          <p:cNvSpPr>
            <a:spLocks noGrp="1"/>
          </p:cNvSpPr>
          <p:nvPr>
            <p:ph idx="1"/>
          </p:nvPr>
        </p:nvSpPr>
        <p:spPr/>
        <p:txBody>
          <a:bodyPr>
            <a:normAutofit/>
          </a:bodyPr>
          <a:lstStyle/>
          <a:p>
            <a:pPr marL="0" indent="0" algn="ctr">
              <a:buNone/>
            </a:pPr>
            <a:r>
              <a:rPr lang="en-GB" sz="1500" b="1" dirty="0"/>
              <a:t>Structural Integrity Assessment Consideration</a:t>
            </a:r>
          </a:p>
        </p:txBody>
      </p:sp>
      <p:sp>
        <p:nvSpPr>
          <p:cNvPr id="4" name="Slide Number Placeholder 3">
            <a:extLst>
              <a:ext uri="{FF2B5EF4-FFF2-40B4-BE49-F238E27FC236}">
                <a16:creationId xmlns:a16="http://schemas.microsoft.com/office/drawing/2014/main" id="{0B911BAF-DF8B-B8AA-869E-C7D90ABDE101}"/>
              </a:ext>
            </a:extLst>
          </p:cNvPr>
          <p:cNvSpPr>
            <a:spLocks noGrp="1"/>
          </p:cNvSpPr>
          <p:nvPr>
            <p:ph type="sldNum" sz="quarter" idx="12"/>
          </p:nvPr>
        </p:nvSpPr>
        <p:spPr/>
        <p:txBody>
          <a:bodyPr/>
          <a:lstStyle/>
          <a:p>
            <a:fld id="{6D22F896-40B5-4ADD-8801-0D06FADFA095}" type="slidenum">
              <a:rPr lang="en-US" smtClean="0"/>
              <a:pPr/>
              <a:t>19</a:t>
            </a:fld>
            <a:endParaRPr lang="en-US" dirty="0"/>
          </a:p>
        </p:txBody>
      </p:sp>
    </p:spTree>
    <p:extLst>
      <p:ext uri="{BB962C8B-B14F-4D97-AF65-F5344CB8AC3E}">
        <p14:creationId xmlns:p14="http://schemas.microsoft.com/office/powerpoint/2010/main" val="1826515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1500" dirty="0">
                <a:latin typeface="Arial" panose="020B0604020202020204" pitchFamily="34" charset="0"/>
                <a:cs typeface="Arial" panose="020B0604020202020204" pitchFamily="34" charset="0"/>
              </a:rPr>
              <a:t>Suggested Readings</a:t>
            </a:r>
          </a:p>
        </p:txBody>
      </p:sp>
      <p:pic>
        <p:nvPicPr>
          <p:cNvPr id="4" name="Picture 3"/>
          <p:cNvPicPr>
            <a:picLocks/>
          </p:cNvPicPr>
          <p:nvPr/>
        </p:nvPicPr>
        <p:blipFill rotWithShape="1">
          <a:blip r:embed="rId2" cstate="print"/>
          <a:srcRect l="2661" t="2351" r="2089" b="1223"/>
          <a:stretch/>
        </p:blipFill>
        <p:spPr>
          <a:xfrm>
            <a:off x="390345" y="859635"/>
            <a:ext cx="1286882" cy="1811830"/>
          </a:xfrm>
          <a:prstGeom prst="rect">
            <a:avLst/>
          </a:prstGeom>
          <a:ln w="6350">
            <a:solidFill>
              <a:schemeClr val="tx1"/>
            </a:solidFill>
          </a:ln>
        </p:spPr>
      </p:pic>
      <p:sp>
        <p:nvSpPr>
          <p:cNvPr id="11" name="TextBox 10"/>
          <p:cNvSpPr txBox="1"/>
          <p:nvPr/>
        </p:nvSpPr>
        <p:spPr>
          <a:xfrm>
            <a:off x="323850" y="2644775"/>
            <a:ext cx="1259269" cy="246221"/>
          </a:xfrm>
          <a:prstGeom prst="rect">
            <a:avLst/>
          </a:prstGeom>
          <a:noFill/>
        </p:spPr>
        <p:txBody>
          <a:bodyPr wrap="square" rtlCol="0">
            <a:spAutoFit/>
          </a:bodyPr>
          <a:lstStyle/>
          <a:p>
            <a:pPr algn="ctr"/>
            <a:r>
              <a:rPr lang="en-GB" sz="1000" dirty="0">
                <a:latin typeface="Arial" panose="020B0604020202020204" pitchFamily="34" charset="0"/>
                <a:cs typeface="Arial" panose="020B0604020202020204" pitchFamily="34" charset="0"/>
              </a:rPr>
              <a:t>Reference 1</a:t>
            </a:r>
          </a:p>
        </p:txBody>
      </p:sp>
      <p:sp>
        <p:nvSpPr>
          <p:cNvPr id="3" name="Slide Number Placeholder 2"/>
          <p:cNvSpPr>
            <a:spLocks noGrp="1"/>
          </p:cNvSpPr>
          <p:nvPr>
            <p:ph type="sldNum" sz="quarter" idx="12"/>
          </p:nvPr>
        </p:nvSpPr>
        <p:spPr/>
        <p:txBody>
          <a:bodyPr/>
          <a:lstStyle/>
          <a:p>
            <a:fld id="{6D22F896-40B5-4ADD-8801-0D06FADFA095}" type="slidenum">
              <a:rPr lang="en-US" smtClean="0"/>
              <a:pPr/>
              <a:t>2</a:t>
            </a:fld>
            <a:endParaRPr lang="en-US" dirty="0"/>
          </a:p>
        </p:txBody>
      </p:sp>
      <p:sp>
        <p:nvSpPr>
          <p:cNvPr id="5" name="Rectangle 4"/>
          <p:cNvSpPr/>
          <p:nvPr/>
        </p:nvSpPr>
        <p:spPr>
          <a:xfrm>
            <a:off x="901212" y="2890996"/>
            <a:ext cx="2920417" cy="246221"/>
          </a:xfrm>
          <a:prstGeom prst="rect">
            <a:avLst/>
          </a:prstGeom>
        </p:spPr>
        <p:txBody>
          <a:bodyPr wrap="square">
            <a:spAutoFit/>
          </a:bodyPr>
          <a:lstStyle/>
          <a:p>
            <a:r>
              <a:rPr lang="en-GB" sz="1000" dirty="0">
                <a:latin typeface="Arial" panose="020B0604020202020204" pitchFamily="34" charset="0"/>
                <a:cs typeface="Arial" panose="020B0604020202020204" pitchFamily="34" charset="0"/>
              </a:rPr>
              <a:t>Chapter 11 of Ref [1] and Chapter 9 of Ref [2]</a:t>
            </a:r>
          </a:p>
        </p:txBody>
      </p:sp>
      <p:pic>
        <p:nvPicPr>
          <p:cNvPr id="6" name="Picture 5">
            <a:extLst>
              <a:ext uri="{FF2B5EF4-FFF2-40B4-BE49-F238E27FC236}">
                <a16:creationId xmlns:a16="http://schemas.microsoft.com/office/drawing/2014/main" id="{A5E25441-A5D8-765B-4C88-DAB7FB82A543}"/>
              </a:ext>
            </a:extLst>
          </p:cNvPr>
          <p:cNvPicPr>
            <a:picLocks noChangeAspect="1"/>
          </p:cNvPicPr>
          <p:nvPr/>
        </p:nvPicPr>
        <p:blipFill>
          <a:blip r:embed="rId3"/>
          <a:stretch>
            <a:fillRect/>
          </a:stretch>
        </p:blipFill>
        <p:spPr>
          <a:xfrm>
            <a:off x="2838450" y="859636"/>
            <a:ext cx="1286883" cy="1811830"/>
          </a:xfrm>
          <a:prstGeom prst="rect">
            <a:avLst/>
          </a:prstGeom>
        </p:spPr>
      </p:pic>
      <p:sp>
        <p:nvSpPr>
          <p:cNvPr id="8" name="TextBox 7">
            <a:extLst>
              <a:ext uri="{FF2B5EF4-FFF2-40B4-BE49-F238E27FC236}">
                <a16:creationId xmlns:a16="http://schemas.microsoft.com/office/drawing/2014/main" id="{9FAB293A-B014-583D-C8B2-1DF1D4AB02F6}"/>
              </a:ext>
            </a:extLst>
          </p:cNvPr>
          <p:cNvSpPr txBox="1"/>
          <p:nvPr/>
        </p:nvSpPr>
        <p:spPr>
          <a:xfrm>
            <a:off x="2866064" y="2664296"/>
            <a:ext cx="1259269" cy="246221"/>
          </a:xfrm>
          <a:prstGeom prst="rect">
            <a:avLst/>
          </a:prstGeom>
          <a:noFill/>
        </p:spPr>
        <p:txBody>
          <a:bodyPr wrap="square" rtlCol="0">
            <a:spAutoFit/>
          </a:bodyPr>
          <a:lstStyle/>
          <a:p>
            <a:pPr algn="ctr"/>
            <a:r>
              <a:rPr lang="en-GB" sz="1000" dirty="0">
                <a:latin typeface="Arial" panose="020B0604020202020204" pitchFamily="34" charset="0"/>
                <a:cs typeface="Arial" panose="020B0604020202020204" pitchFamily="34" charset="0"/>
              </a:rPr>
              <a:t>Reference 2</a:t>
            </a:r>
          </a:p>
        </p:txBody>
      </p:sp>
      <p:sp>
        <p:nvSpPr>
          <p:cNvPr id="9" name="TextBox 8">
            <a:extLst>
              <a:ext uri="{FF2B5EF4-FFF2-40B4-BE49-F238E27FC236}">
                <a16:creationId xmlns:a16="http://schemas.microsoft.com/office/drawing/2014/main" id="{37F18436-DBD5-85F4-9A31-BAF79A8F718C}"/>
              </a:ext>
            </a:extLst>
          </p:cNvPr>
          <p:cNvSpPr txBox="1"/>
          <p:nvPr/>
        </p:nvSpPr>
        <p:spPr>
          <a:xfrm>
            <a:off x="2852256" y="2035175"/>
            <a:ext cx="1259269" cy="461665"/>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By</a:t>
            </a:r>
          </a:p>
          <a:p>
            <a:pPr algn="ctr"/>
            <a:endParaRPr lang="en-GB" sz="800" dirty="0">
              <a:latin typeface="Arial" panose="020B0604020202020204" pitchFamily="34" charset="0"/>
              <a:cs typeface="Arial" panose="020B0604020202020204" pitchFamily="34" charset="0"/>
            </a:endParaRPr>
          </a:p>
          <a:p>
            <a:pPr algn="ctr"/>
            <a:r>
              <a:rPr lang="en-GB" sz="800" dirty="0" err="1">
                <a:latin typeface="Arial" panose="020B0604020202020204" pitchFamily="34" charset="0"/>
                <a:cs typeface="Arial" panose="020B0604020202020204" pitchFamily="34" charset="0"/>
              </a:rPr>
              <a:t>Niu</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1901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1439-DC53-9D27-64E9-31AA9A8287BC}"/>
              </a:ext>
            </a:extLst>
          </p:cNvPr>
          <p:cNvSpPr>
            <a:spLocks noGrp="1"/>
          </p:cNvSpPr>
          <p:nvPr>
            <p:ph type="title"/>
          </p:nvPr>
        </p:nvSpPr>
        <p:spPr/>
        <p:txBody>
          <a:bodyPr/>
          <a:lstStyle/>
          <a:p>
            <a:r>
              <a:rPr lang="en-GB" dirty="0"/>
              <a:t>Structural integrity assessment 1</a:t>
            </a:r>
          </a:p>
        </p:txBody>
      </p:sp>
      <p:sp>
        <p:nvSpPr>
          <p:cNvPr id="3" name="Content Placeholder 2">
            <a:extLst>
              <a:ext uri="{FF2B5EF4-FFF2-40B4-BE49-F238E27FC236}">
                <a16:creationId xmlns:a16="http://schemas.microsoft.com/office/drawing/2014/main" id="{122FB2A5-9516-F606-58A2-EAEFE8C0170D}"/>
              </a:ext>
            </a:extLst>
          </p:cNvPr>
          <p:cNvSpPr>
            <a:spLocks noGrp="1"/>
          </p:cNvSpPr>
          <p:nvPr>
            <p:ph idx="1"/>
          </p:nvPr>
        </p:nvSpPr>
        <p:spPr/>
        <p:txBody>
          <a:bodyPr>
            <a:normAutofit fontScale="85000" lnSpcReduction="10000"/>
          </a:bodyPr>
          <a:lstStyle/>
          <a:p>
            <a:pPr algn="just"/>
            <a:r>
              <a:rPr lang="en-GB" dirty="0"/>
              <a:t>The joint must pass all failure modes mentioned in previous slides (Let’s see this in an example).</a:t>
            </a:r>
          </a:p>
          <a:p>
            <a:pPr algn="just"/>
            <a:r>
              <a:rPr lang="en-GB" dirty="0"/>
              <a:t>It is of paramount importance that the efficiency of the joint will be equal to or greater than that of the parent structure.</a:t>
            </a:r>
          </a:p>
          <a:p>
            <a:pPr algn="just"/>
            <a:r>
              <a:rPr lang="en-GB" dirty="0"/>
              <a:t>One side of the joint should not be designed for maximum efficiency at the expense of weight and fabrication cost penalty on the other.</a:t>
            </a:r>
          </a:p>
          <a:p>
            <a:pPr algn="just"/>
            <a:r>
              <a:rPr lang="en-GB" dirty="0"/>
              <a:t>The joint should be located at support structures such as stringers, stiffeners, bulkheads, etc to improve joint efficiency (see next slides for some real examples).</a:t>
            </a:r>
          </a:p>
          <a:p>
            <a:pPr algn="just"/>
            <a:r>
              <a:rPr lang="en-GB" dirty="0"/>
              <a:t>We use average stresses as opposed to real stress distribution for integrity checks (see next slides for illustration).</a:t>
            </a:r>
          </a:p>
        </p:txBody>
      </p:sp>
      <p:sp>
        <p:nvSpPr>
          <p:cNvPr id="4" name="Slide Number Placeholder 3">
            <a:extLst>
              <a:ext uri="{FF2B5EF4-FFF2-40B4-BE49-F238E27FC236}">
                <a16:creationId xmlns:a16="http://schemas.microsoft.com/office/drawing/2014/main" id="{7ACB16D7-C814-33B2-1C38-E207331BE9B6}"/>
              </a:ext>
            </a:extLst>
          </p:cNvPr>
          <p:cNvSpPr>
            <a:spLocks noGrp="1"/>
          </p:cNvSpPr>
          <p:nvPr>
            <p:ph type="sldNum" sz="quarter" idx="12"/>
          </p:nvPr>
        </p:nvSpPr>
        <p:spPr/>
        <p:txBody>
          <a:bodyPr/>
          <a:lstStyle/>
          <a:p>
            <a:fld id="{6D22F896-40B5-4ADD-8801-0D06FADFA095}" type="slidenum">
              <a:rPr lang="en-US" smtClean="0"/>
              <a:pPr/>
              <a:t>20</a:t>
            </a:fld>
            <a:endParaRPr lang="en-US" dirty="0"/>
          </a:p>
        </p:txBody>
      </p:sp>
    </p:spTree>
    <p:extLst>
      <p:ext uri="{BB962C8B-B14F-4D97-AF65-F5344CB8AC3E}">
        <p14:creationId xmlns:p14="http://schemas.microsoft.com/office/powerpoint/2010/main" val="3112613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F4137-7D63-E28A-0C42-6996759C22BD}"/>
              </a:ext>
            </a:extLst>
          </p:cNvPr>
          <p:cNvSpPr>
            <a:spLocks noGrp="1"/>
          </p:cNvSpPr>
          <p:nvPr>
            <p:ph type="title"/>
          </p:nvPr>
        </p:nvSpPr>
        <p:spPr/>
        <p:txBody>
          <a:bodyPr/>
          <a:lstStyle/>
          <a:p>
            <a:r>
              <a:rPr lang="en-GB" dirty="0"/>
              <a:t>Structural integrity assessment 2</a:t>
            </a:r>
          </a:p>
        </p:txBody>
      </p:sp>
      <p:sp>
        <p:nvSpPr>
          <p:cNvPr id="4" name="Slide Number Placeholder 3">
            <a:extLst>
              <a:ext uri="{FF2B5EF4-FFF2-40B4-BE49-F238E27FC236}">
                <a16:creationId xmlns:a16="http://schemas.microsoft.com/office/drawing/2014/main" id="{1CDDBE6A-6EA8-6690-6276-86152BCCFAF6}"/>
              </a:ext>
            </a:extLst>
          </p:cNvPr>
          <p:cNvSpPr>
            <a:spLocks noGrp="1"/>
          </p:cNvSpPr>
          <p:nvPr>
            <p:ph type="sldNum" sz="quarter" idx="12"/>
          </p:nvPr>
        </p:nvSpPr>
        <p:spPr/>
        <p:txBody>
          <a:bodyPr/>
          <a:lstStyle/>
          <a:p>
            <a:fld id="{6D22F896-40B5-4ADD-8801-0D06FADFA095}" type="slidenum">
              <a:rPr lang="en-US" smtClean="0"/>
              <a:pPr/>
              <a:t>21</a:t>
            </a:fld>
            <a:endParaRPr lang="en-US" dirty="0"/>
          </a:p>
        </p:txBody>
      </p:sp>
      <p:pic>
        <p:nvPicPr>
          <p:cNvPr id="6" name="Picture 5">
            <a:extLst>
              <a:ext uri="{FF2B5EF4-FFF2-40B4-BE49-F238E27FC236}">
                <a16:creationId xmlns:a16="http://schemas.microsoft.com/office/drawing/2014/main" id="{2119C2C6-BF2E-A240-343E-9CBD1D3ABB31}"/>
              </a:ext>
            </a:extLst>
          </p:cNvPr>
          <p:cNvPicPr>
            <a:picLocks noChangeAspect="1"/>
          </p:cNvPicPr>
          <p:nvPr/>
        </p:nvPicPr>
        <p:blipFill>
          <a:blip r:embed="rId2"/>
          <a:stretch>
            <a:fillRect/>
          </a:stretch>
        </p:blipFill>
        <p:spPr>
          <a:xfrm>
            <a:off x="349337" y="866502"/>
            <a:ext cx="3896191" cy="2235473"/>
          </a:xfrm>
          <a:prstGeom prst="rect">
            <a:avLst/>
          </a:prstGeom>
        </p:spPr>
      </p:pic>
      <p:pic>
        <p:nvPicPr>
          <p:cNvPr id="7" name="Picture 6">
            <a:extLst>
              <a:ext uri="{FF2B5EF4-FFF2-40B4-BE49-F238E27FC236}">
                <a16:creationId xmlns:a16="http://schemas.microsoft.com/office/drawing/2014/main" id="{A14D02A6-F0C1-5DB2-6D11-DBD03760BD5E}"/>
              </a:ext>
            </a:extLst>
          </p:cNvPr>
          <p:cNvPicPr>
            <a:picLocks noChangeAspect="1"/>
          </p:cNvPicPr>
          <p:nvPr/>
        </p:nvPicPr>
        <p:blipFill>
          <a:blip r:embed="rId3"/>
          <a:stretch>
            <a:fillRect/>
          </a:stretch>
        </p:blipFill>
        <p:spPr>
          <a:xfrm>
            <a:off x="1188512" y="1147225"/>
            <a:ext cx="2217840" cy="1674027"/>
          </a:xfrm>
          <a:prstGeom prst="rect">
            <a:avLst/>
          </a:prstGeom>
        </p:spPr>
      </p:pic>
      <p:pic>
        <p:nvPicPr>
          <p:cNvPr id="5" name="Picture 4">
            <a:extLst>
              <a:ext uri="{FF2B5EF4-FFF2-40B4-BE49-F238E27FC236}">
                <a16:creationId xmlns:a16="http://schemas.microsoft.com/office/drawing/2014/main" id="{9E883E72-C66F-52A1-F1C6-8E50B2CCC0D4}"/>
              </a:ext>
            </a:extLst>
          </p:cNvPr>
          <p:cNvPicPr>
            <a:picLocks noChangeAspect="1"/>
          </p:cNvPicPr>
          <p:nvPr/>
        </p:nvPicPr>
        <p:blipFill>
          <a:blip r:embed="rId4"/>
          <a:stretch>
            <a:fillRect/>
          </a:stretch>
        </p:blipFill>
        <p:spPr>
          <a:xfrm>
            <a:off x="1689017" y="1558982"/>
            <a:ext cx="1216830" cy="850512"/>
          </a:xfrm>
          <a:prstGeom prst="rect">
            <a:avLst/>
          </a:prstGeom>
        </p:spPr>
      </p:pic>
    </p:spTree>
    <p:extLst>
      <p:ext uri="{BB962C8B-B14F-4D97-AF65-F5344CB8AC3E}">
        <p14:creationId xmlns:p14="http://schemas.microsoft.com/office/powerpoint/2010/main" val="3200310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86174-E9C6-29A8-2F70-48D96A8AD74F}"/>
              </a:ext>
            </a:extLst>
          </p:cNvPr>
          <p:cNvSpPr>
            <a:spLocks noGrp="1"/>
          </p:cNvSpPr>
          <p:nvPr>
            <p:ph type="title"/>
          </p:nvPr>
        </p:nvSpPr>
        <p:spPr/>
        <p:txBody>
          <a:bodyPr/>
          <a:lstStyle/>
          <a:p>
            <a:r>
              <a:rPr lang="en-GB" dirty="0"/>
              <a:t>Structural integrity assessment 3</a:t>
            </a:r>
          </a:p>
        </p:txBody>
      </p:sp>
      <p:sp>
        <p:nvSpPr>
          <p:cNvPr id="4" name="Slide Number Placeholder 3">
            <a:extLst>
              <a:ext uri="{FF2B5EF4-FFF2-40B4-BE49-F238E27FC236}">
                <a16:creationId xmlns:a16="http://schemas.microsoft.com/office/drawing/2014/main" id="{98725BD4-AB51-BBB5-922F-CC3F29E91020}"/>
              </a:ext>
            </a:extLst>
          </p:cNvPr>
          <p:cNvSpPr>
            <a:spLocks noGrp="1"/>
          </p:cNvSpPr>
          <p:nvPr>
            <p:ph type="sldNum" sz="quarter" idx="12"/>
          </p:nvPr>
        </p:nvSpPr>
        <p:spPr/>
        <p:txBody>
          <a:bodyPr/>
          <a:lstStyle/>
          <a:p>
            <a:fld id="{6D22F896-40B5-4ADD-8801-0D06FADFA095}" type="slidenum">
              <a:rPr lang="en-US" smtClean="0"/>
              <a:pPr/>
              <a:t>22</a:t>
            </a:fld>
            <a:endParaRPr lang="en-US" dirty="0"/>
          </a:p>
        </p:txBody>
      </p:sp>
      <p:sp>
        <p:nvSpPr>
          <p:cNvPr id="6" name="Rectangle 5">
            <a:extLst>
              <a:ext uri="{FF2B5EF4-FFF2-40B4-BE49-F238E27FC236}">
                <a16:creationId xmlns:a16="http://schemas.microsoft.com/office/drawing/2014/main" id="{FE96F5F3-0C76-577D-2CAA-1884B4431147}"/>
              </a:ext>
            </a:extLst>
          </p:cNvPr>
          <p:cNvSpPr/>
          <p:nvPr/>
        </p:nvSpPr>
        <p:spPr>
          <a:xfrm>
            <a:off x="781050" y="890416"/>
            <a:ext cx="983356" cy="1678159"/>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Hexagon 13">
            <a:extLst>
              <a:ext uri="{FF2B5EF4-FFF2-40B4-BE49-F238E27FC236}">
                <a16:creationId xmlns:a16="http://schemas.microsoft.com/office/drawing/2014/main" id="{4766EB64-945F-EB15-E59C-519F1AB58DDB}"/>
              </a:ext>
            </a:extLst>
          </p:cNvPr>
          <p:cNvSpPr/>
          <p:nvPr/>
        </p:nvSpPr>
        <p:spPr>
          <a:xfrm>
            <a:off x="1092728" y="1221814"/>
            <a:ext cx="360000" cy="360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245EE631-B59A-6D2E-A26A-222A6F5C7CB5}"/>
              </a:ext>
            </a:extLst>
          </p:cNvPr>
          <p:cNvSpPr/>
          <p:nvPr/>
        </p:nvSpPr>
        <p:spPr>
          <a:xfrm>
            <a:off x="1182728" y="1311814"/>
            <a:ext cx="180000" cy="1800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8C72FC61-796E-9748-687B-6B38023299E0}"/>
              </a:ext>
            </a:extLst>
          </p:cNvPr>
          <p:cNvCxnSpPr>
            <a:cxnSpLocks/>
          </p:cNvCxnSpPr>
          <p:nvPr/>
        </p:nvCxnSpPr>
        <p:spPr>
          <a:xfrm rot="-5400000" flipH="1">
            <a:off x="1057007" y="2789108"/>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2EAF237-40AA-E0F1-B2BF-C617AE5E26AE}"/>
              </a:ext>
            </a:extLst>
          </p:cNvPr>
          <p:cNvSpPr txBox="1"/>
          <p:nvPr/>
        </p:nvSpPr>
        <p:spPr>
          <a:xfrm>
            <a:off x="1118452" y="2919883"/>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28" name="Freeform: Shape 27">
            <a:extLst>
              <a:ext uri="{FF2B5EF4-FFF2-40B4-BE49-F238E27FC236}">
                <a16:creationId xmlns:a16="http://schemas.microsoft.com/office/drawing/2014/main" id="{71614866-C0AB-A872-8A0C-AD21467D75D8}"/>
              </a:ext>
            </a:extLst>
          </p:cNvPr>
          <p:cNvSpPr/>
          <p:nvPr/>
        </p:nvSpPr>
        <p:spPr>
          <a:xfrm>
            <a:off x="1362728" y="894377"/>
            <a:ext cx="374299" cy="510595"/>
          </a:xfrm>
          <a:custGeom>
            <a:avLst/>
            <a:gdLst>
              <a:gd name="connsiteX0" fmla="*/ 280327 w 280327"/>
              <a:gd name="connsiteY0" fmla="*/ 523944 h 523944"/>
              <a:gd name="connsiteX1" fmla="*/ 106792 w 280327"/>
              <a:gd name="connsiteY1" fmla="*/ 353746 h 523944"/>
              <a:gd name="connsiteX2" fmla="*/ 0 w 280327"/>
              <a:gd name="connsiteY2" fmla="*/ 0 h 523944"/>
            </a:gdLst>
            <a:ahLst/>
            <a:cxnLst>
              <a:cxn ang="0">
                <a:pos x="connsiteX0" y="connsiteY0"/>
              </a:cxn>
              <a:cxn ang="0">
                <a:pos x="connsiteX1" y="connsiteY1"/>
              </a:cxn>
              <a:cxn ang="0">
                <a:pos x="connsiteX2" y="connsiteY2"/>
              </a:cxn>
            </a:cxnLst>
            <a:rect l="l" t="t" r="r" b="b"/>
            <a:pathLst>
              <a:path w="280327" h="523944">
                <a:moveTo>
                  <a:pt x="280327" y="523944"/>
                </a:moveTo>
                <a:cubicBezTo>
                  <a:pt x="216920" y="482507"/>
                  <a:pt x="153513" y="441070"/>
                  <a:pt x="106792" y="353746"/>
                </a:cubicBezTo>
                <a:cubicBezTo>
                  <a:pt x="60071" y="266422"/>
                  <a:pt x="31704" y="58401"/>
                  <a:pt x="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804F1029-5A32-F045-69A9-CC421124883E}"/>
              </a:ext>
            </a:extLst>
          </p:cNvPr>
          <p:cNvCxnSpPr>
            <a:cxnSpLocks/>
          </p:cNvCxnSpPr>
          <p:nvPr/>
        </p:nvCxnSpPr>
        <p:spPr>
          <a:xfrm flipH="1">
            <a:off x="1362728" y="1407877"/>
            <a:ext cx="392122" cy="1013"/>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F5D565B-78F7-A690-DF8B-B979F8822026}"/>
              </a:ext>
            </a:extLst>
          </p:cNvPr>
          <p:cNvCxnSpPr>
            <a:cxnSpLocks/>
            <a:stCxn id="15" idx="6"/>
            <a:endCxn id="28" idx="2"/>
          </p:cNvCxnSpPr>
          <p:nvPr/>
        </p:nvCxnSpPr>
        <p:spPr>
          <a:xfrm flipV="1">
            <a:off x="1362728" y="894377"/>
            <a:ext cx="0" cy="50743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7" name="Object 36">
            <a:extLst>
              <a:ext uri="{FF2B5EF4-FFF2-40B4-BE49-F238E27FC236}">
                <a16:creationId xmlns:a16="http://schemas.microsoft.com/office/drawing/2014/main" id="{DD99D239-EC80-57E4-A6A4-01319B1BC32E}"/>
              </a:ext>
            </a:extLst>
          </p:cNvPr>
          <p:cNvGraphicFramePr>
            <a:graphicFrameLocks noChangeAspect="1"/>
          </p:cNvGraphicFramePr>
          <p:nvPr>
            <p:extLst>
              <p:ext uri="{D42A27DB-BD31-4B8C-83A1-F6EECF244321}">
                <p14:modId xmlns:p14="http://schemas.microsoft.com/office/powerpoint/2010/main" val="146482927"/>
              </p:ext>
            </p:extLst>
          </p:nvPr>
        </p:nvGraphicFramePr>
        <p:xfrm>
          <a:off x="1478657" y="975439"/>
          <a:ext cx="190500" cy="228600"/>
        </p:xfrm>
        <a:graphic>
          <a:graphicData uri="http://schemas.openxmlformats.org/presentationml/2006/ole">
            <mc:AlternateContent xmlns:mc="http://schemas.openxmlformats.org/markup-compatibility/2006">
              <mc:Choice xmlns:v="urn:schemas-microsoft-com:vml" Requires="v">
                <p:oleObj name="Equation" r:id="rId2" imgW="190440" imgH="228600" progId="Equation.DSMT4">
                  <p:embed/>
                </p:oleObj>
              </mc:Choice>
              <mc:Fallback>
                <p:oleObj name="Equation" r:id="rId2" imgW="190440" imgH="228600" progId="Equation.DSMT4">
                  <p:embed/>
                  <p:pic>
                    <p:nvPicPr>
                      <p:cNvPr id="0" name=""/>
                      <p:cNvPicPr/>
                      <p:nvPr/>
                    </p:nvPicPr>
                    <p:blipFill>
                      <a:blip r:embed="rId3"/>
                      <a:stretch>
                        <a:fillRect/>
                      </a:stretch>
                    </p:blipFill>
                    <p:spPr>
                      <a:xfrm>
                        <a:off x="1478657" y="975439"/>
                        <a:ext cx="190500" cy="228600"/>
                      </a:xfrm>
                      <a:prstGeom prst="rect">
                        <a:avLst/>
                      </a:prstGeom>
                    </p:spPr>
                  </p:pic>
                </p:oleObj>
              </mc:Fallback>
            </mc:AlternateContent>
          </a:graphicData>
        </a:graphic>
      </p:graphicFrame>
      <p:sp>
        <p:nvSpPr>
          <p:cNvPr id="38" name="Arrow: Left-Up 37">
            <a:extLst>
              <a:ext uri="{FF2B5EF4-FFF2-40B4-BE49-F238E27FC236}">
                <a16:creationId xmlns:a16="http://schemas.microsoft.com/office/drawing/2014/main" id="{45BEEB7A-4E99-1D72-8FB2-E6E92C3C526F}"/>
              </a:ext>
            </a:extLst>
          </p:cNvPr>
          <p:cNvSpPr/>
          <p:nvPr/>
        </p:nvSpPr>
        <p:spPr>
          <a:xfrm flipH="1">
            <a:off x="816261" y="2187575"/>
            <a:ext cx="316607" cy="304800"/>
          </a:xfrm>
          <a:prstGeom prst="leftUpArrow">
            <a:avLst>
              <a:gd name="adj1" fmla="val 0"/>
              <a:gd name="adj2" fmla="val 9672"/>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9" name="Object 38">
            <a:extLst>
              <a:ext uri="{FF2B5EF4-FFF2-40B4-BE49-F238E27FC236}">
                <a16:creationId xmlns:a16="http://schemas.microsoft.com/office/drawing/2014/main" id="{481030FC-EB7D-2DD4-16A9-E2A2E9CB027F}"/>
              </a:ext>
            </a:extLst>
          </p:cNvPr>
          <p:cNvGraphicFramePr>
            <a:graphicFrameLocks noChangeAspect="1"/>
          </p:cNvGraphicFramePr>
          <p:nvPr>
            <p:extLst>
              <p:ext uri="{D42A27DB-BD31-4B8C-83A1-F6EECF244321}">
                <p14:modId xmlns:p14="http://schemas.microsoft.com/office/powerpoint/2010/main" val="3460928842"/>
              </p:ext>
            </p:extLst>
          </p:nvPr>
        </p:nvGraphicFramePr>
        <p:xfrm>
          <a:off x="815118" y="2017842"/>
          <a:ext cx="127000" cy="139700"/>
        </p:xfrm>
        <a:graphic>
          <a:graphicData uri="http://schemas.openxmlformats.org/presentationml/2006/ole">
            <mc:AlternateContent xmlns:mc="http://schemas.openxmlformats.org/markup-compatibility/2006">
              <mc:Choice xmlns:v="urn:schemas-microsoft-com:vml" Requires="v">
                <p:oleObj name="Equation" r:id="rId4" imgW="126720" imgH="139680" progId="Equation.DSMT4">
                  <p:embed/>
                </p:oleObj>
              </mc:Choice>
              <mc:Fallback>
                <p:oleObj name="Equation" r:id="rId4" imgW="126720" imgH="139680" progId="Equation.DSMT4">
                  <p:embed/>
                  <p:pic>
                    <p:nvPicPr>
                      <p:cNvPr id="0" name=""/>
                      <p:cNvPicPr/>
                      <p:nvPr/>
                    </p:nvPicPr>
                    <p:blipFill>
                      <a:blip r:embed="rId5"/>
                      <a:stretch>
                        <a:fillRect/>
                      </a:stretch>
                    </p:blipFill>
                    <p:spPr>
                      <a:xfrm>
                        <a:off x="815118" y="2017842"/>
                        <a:ext cx="127000" cy="139700"/>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C43BDC82-537C-1EAA-70FF-CC04999AD7C5}"/>
              </a:ext>
            </a:extLst>
          </p:cNvPr>
          <p:cNvGraphicFramePr>
            <a:graphicFrameLocks noChangeAspect="1"/>
          </p:cNvGraphicFramePr>
          <p:nvPr>
            <p:extLst>
              <p:ext uri="{D42A27DB-BD31-4B8C-83A1-F6EECF244321}">
                <p14:modId xmlns:p14="http://schemas.microsoft.com/office/powerpoint/2010/main" val="2192482997"/>
              </p:ext>
            </p:extLst>
          </p:nvPr>
        </p:nvGraphicFramePr>
        <p:xfrm>
          <a:off x="1142066" y="2386760"/>
          <a:ext cx="139700" cy="165100"/>
        </p:xfrm>
        <a:graphic>
          <a:graphicData uri="http://schemas.openxmlformats.org/presentationml/2006/ole">
            <mc:AlternateContent xmlns:mc="http://schemas.openxmlformats.org/markup-compatibility/2006">
              <mc:Choice xmlns:v="urn:schemas-microsoft-com:vml" Requires="v">
                <p:oleObj name="Equation" r:id="rId6" imgW="139680" imgH="164880" progId="Equation.DSMT4">
                  <p:embed/>
                </p:oleObj>
              </mc:Choice>
              <mc:Fallback>
                <p:oleObj name="Equation" r:id="rId6" imgW="139680" imgH="164880" progId="Equation.DSMT4">
                  <p:embed/>
                  <p:pic>
                    <p:nvPicPr>
                      <p:cNvPr id="0" name=""/>
                      <p:cNvPicPr/>
                      <p:nvPr/>
                    </p:nvPicPr>
                    <p:blipFill>
                      <a:blip r:embed="rId7"/>
                      <a:stretch>
                        <a:fillRect/>
                      </a:stretch>
                    </p:blipFill>
                    <p:spPr>
                      <a:xfrm>
                        <a:off x="1142066" y="2386760"/>
                        <a:ext cx="139700" cy="165100"/>
                      </a:xfrm>
                      <a:prstGeom prst="rect">
                        <a:avLst/>
                      </a:prstGeom>
                    </p:spPr>
                  </p:pic>
                </p:oleObj>
              </mc:Fallback>
            </mc:AlternateContent>
          </a:graphicData>
        </a:graphic>
      </p:graphicFrame>
      <p:sp>
        <p:nvSpPr>
          <p:cNvPr id="41" name="Rectangle 40">
            <a:extLst>
              <a:ext uri="{FF2B5EF4-FFF2-40B4-BE49-F238E27FC236}">
                <a16:creationId xmlns:a16="http://schemas.microsoft.com/office/drawing/2014/main" id="{7B7D1CE0-1AD7-6800-0CE9-18E8A07E51BA}"/>
              </a:ext>
            </a:extLst>
          </p:cNvPr>
          <p:cNvSpPr/>
          <p:nvPr/>
        </p:nvSpPr>
        <p:spPr>
          <a:xfrm>
            <a:off x="1855094" y="892175"/>
            <a:ext cx="983356" cy="1678159"/>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1"/>
              </a:solidFill>
              <a:latin typeface="Arial" panose="020B0604020202020204" pitchFamily="34" charset="0"/>
              <a:cs typeface="Arial" panose="020B0604020202020204" pitchFamily="34" charset="0"/>
            </a:endParaRPr>
          </a:p>
        </p:txBody>
      </p:sp>
      <p:sp>
        <p:nvSpPr>
          <p:cNvPr id="42" name="Hexagon 41">
            <a:extLst>
              <a:ext uri="{FF2B5EF4-FFF2-40B4-BE49-F238E27FC236}">
                <a16:creationId xmlns:a16="http://schemas.microsoft.com/office/drawing/2014/main" id="{E4D20D03-FCA3-F6C0-53DB-6BE0959EEDC1}"/>
              </a:ext>
            </a:extLst>
          </p:cNvPr>
          <p:cNvSpPr/>
          <p:nvPr/>
        </p:nvSpPr>
        <p:spPr>
          <a:xfrm>
            <a:off x="2166772" y="1223573"/>
            <a:ext cx="360000" cy="360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EAA515C7-B044-203D-F8EF-5B6A6363ECB2}"/>
              </a:ext>
            </a:extLst>
          </p:cNvPr>
          <p:cNvSpPr/>
          <p:nvPr/>
        </p:nvSpPr>
        <p:spPr>
          <a:xfrm>
            <a:off x="2256772" y="1313573"/>
            <a:ext cx="180000" cy="1800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Arrow Connector 43">
            <a:extLst>
              <a:ext uri="{FF2B5EF4-FFF2-40B4-BE49-F238E27FC236}">
                <a16:creationId xmlns:a16="http://schemas.microsoft.com/office/drawing/2014/main" id="{1DC1DC1A-2BEF-248B-B275-B1402E8F7D69}"/>
              </a:ext>
            </a:extLst>
          </p:cNvPr>
          <p:cNvCxnSpPr>
            <a:cxnSpLocks/>
          </p:cNvCxnSpPr>
          <p:nvPr/>
        </p:nvCxnSpPr>
        <p:spPr>
          <a:xfrm rot="-5400000" flipH="1">
            <a:off x="2131051" y="2790867"/>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AE96DE4-6235-6BD6-8475-68CC78072EE1}"/>
              </a:ext>
            </a:extLst>
          </p:cNvPr>
          <p:cNvSpPr txBox="1"/>
          <p:nvPr/>
        </p:nvSpPr>
        <p:spPr>
          <a:xfrm>
            <a:off x="2192496" y="2921642"/>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cxnSp>
        <p:nvCxnSpPr>
          <p:cNvPr id="48" name="Straight Connector 47">
            <a:extLst>
              <a:ext uri="{FF2B5EF4-FFF2-40B4-BE49-F238E27FC236}">
                <a16:creationId xmlns:a16="http://schemas.microsoft.com/office/drawing/2014/main" id="{31FDE496-6258-0CCA-E4B0-BE9EA50AA005}"/>
              </a:ext>
            </a:extLst>
          </p:cNvPr>
          <p:cNvCxnSpPr>
            <a:cxnSpLocks/>
            <a:stCxn id="43" idx="6"/>
          </p:cNvCxnSpPr>
          <p:nvPr/>
        </p:nvCxnSpPr>
        <p:spPr>
          <a:xfrm flipV="1">
            <a:off x="2436772" y="896136"/>
            <a:ext cx="0" cy="507437"/>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49" name="Object 48">
            <a:extLst>
              <a:ext uri="{FF2B5EF4-FFF2-40B4-BE49-F238E27FC236}">
                <a16:creationId xmlns:a16="http://schemas.microsoft.com/office/drawing/2014/main" id="{943BCFFE-F5DE-5DC4-3A5E-437597246A14}"/>
              </a:ext>
            </a:extLst>
          </p:cNvPr>
          <p:cNvGraphicFramePr>
            <a:graphicFrameLocks noChangeAspect="1"/>
          </p:cNvGraphicFramePr>
          <p:nvPr>
            <p:extLst>
              <p:ext uri="{D42A27DB-BD31-4B8C-83A1-F6EECF244321}">
                <p14:modId xmlns:p14="http://schemas.microsoft.com/office/powerpoint/2010/main" val="2912217499"/>
              </p:ext>
            </p:extLst>
          </p:nvPr>
        </p:nvGraphicFramePr>
        <p:xfrm>
          <a:off x="2546350" y="971550"/>
          <a:ext cx="203200" cy="241300"/>
        </p:xfrm>
        <a:graphic>
          <a:graphicData uri="http://schemas.openxmlformats.org/presentationml/2006/ole">
            <mc:AlternateContent xmlns:mc="http://schemas.openxmlformats.org/markup-compatibility/2006">
              <mc:Choice xmlns:v="urn:schemas-microsoft-com:vml" Requires="v">
                <p:oleObj name="Equation" r:id="rId8" imgW="203040" imgH="241200" progId="Equation.DSMT4">
                  <p:embed/>
                </p:oleObj>
              </mc:Choice>
              <mc:Fallback>
                <p:oleObj name="Equation" r:id="rId8" imgW="203040" imgH="241200" progId="Equation.DSMT4">
                  <p:embed/>
                  <p:pic>
                    <p:nvPicPr>
                      <p:cNvPr id="37" name="Object 36">
                        <a:extLst>
                          <a:ext uri="{FF2B5EF4-FFF2-40B4-BE49-F238E27FC236}">
                            <a16:creationId xmlns:a16="http://schemas.microsoft.com/office/drawing/2014/main" id="{DD99D239-EC80-57E4-A6A4-01319B1BC32E}"/>
                          </a:ext>
                        </a:extLst>
                      </p:cNvPr>
                      <p:cNvPicPr/>
                      <p:nvPr/>
                    </p:nvPicPr>
                    <p:blipFill>
                      <a:blip r:embed="rId9"/>
                      <a:stretch>
                        <a:fillRect/>
                      </a:stretch>
                    </p:blipFill>
                    <p:spPr>
                      <a:xfrm>
                        <a:off x="2546350" y="971550"/>
                        <a:ext cx="203200" cy="241300"/>
                      </a:xfrm>
                      <a:prstGeom prst="rect">
                        <a:avLst/>
                      </a:prstGeom>
                    </p:spPr>
                  </p:pic>
                </p:oleObj>
              </mc:Fallback>
            </mc:AlternateContent>
          </a:graphicData>
        </a:graphic>
      </p:graphicFrame>
      <p:sp>
        <p:nvSpPr>
          <p:cNvPr id="50" name="Arrow: Left-Up 49">
            <a:extLst>
              <a:ext uri="{FF2B5EF4-FFF2-40B4-BE49-F238E27FC236}">
                <a16:creationId xmlns:a16="http://schemas.microsoft.com/office/drawing/2014/main" id="{CB3343ED-D932-7FCB-C623-46349A28AAE8}"/>
              </a:ext>
            </a:extLst>
          </p:cNvPr>
          <p:cNvSpPr/>
          <p:nvPr/>
        </p:nvSpPr>
        <p:spPr>
          <a:xfrm flipH="1">
            <a:off x="1890305" y="2189334"/>
            <a:ext cx="316607" cy="304800"/>
          </a:xfrm>
          <a:prstGeom prst="leftUpArrow">
            <a:avLst>
              <a:gd name="adj1" fmla="val 0"/>
              <a:gd name="adj2" fmla="val 9672"/>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Object 50">
            <a:extLst>
              <a:ext uri="{FF2B5EF4-FFF2-40B4-BE49-F238E27FC236}">
                <a16:creationId xmlns:a16="http://schemas.microsoft.com/office/drawing/2014/main" id="{19E3C8A4-AD6C-872A-BD37-22FD9967B88B}"/>
              </a:ext>
            </a:extLst>
          </p:cNvPr>
          <p:cNvGraphicFramePr>
            <a:graphicFrameLocks noChangeAspect="1"/>
          </p:cNvGraphicFramePr>
          <p:nvPr>
            <p:extLst>
              <p:ext uri="{D42A27DB-BD31-4B8C-83A1-F6EECF244321}">
                <p14:modId xmlns:p14="http://schemas.microsoft.com/office/powerpoint/2010/main" val="972538922"/>
              </p:ext>
            </p:extLst>
          </p:nvPr>
        </p:nvGraphicFramePr>
        <p:xfrm>
          <a:off x="1889162" y="2019601"/>
          <a:ext cx="127000" cy="139700"/>
        </p:xfrm>
        <a:graphic>
          <a:graphicData uri="http://schemas.openxmlformats.org/presentationml/2006/ole">
            <mc:AlternateContent xmlns:mc="http://schemas.openxmlformats.org/markup-compatibility/2006">
              <mc:Choice xmlns:v="urn:schemas-microsoft-com:vml" Requires="v">
                <p:oleObj name="Equation" r:id="rId10" imgW="126720" imgH="139680" progId="Equation.DSMT4">
                  <p:embed/>
                </p:oleObj>
              </mc:Choice>
              <mc:Fallback>
                <p:oleObj name="Equation" r:id="rId10" imgW="126720" imgH="139680" progId="Equation.DSMT4">
                  <p:embed/>
                  <p:pic>
                    <p:nvPicPr>
                      <p:cNvPr id="39" name="Object 38">
                        <a:extLst>
                          <a:ext uri="{FF2B5EF4-FFF2-40B4-BE49-F238E27FC236}">
                            <a16:creationId xmlns:a16="http://schemas.microsoft.com/office/drawing/2014/main" id="{481030FC-EB7D-2DD4-16A9-E2A2E9CB027F}"/>
                          </a:ext>
                        </a:extLst>
                      </p:cNvPr>
                      <p:cNvPicPr/>
                      <p:nvPr/>
                    </p:nvPicPr>
                    <p:blipFill>
                      <a:blip r:embed="rId5"/>
                      <a:stretch>
                        <a:fillRect/>
                      </a:stretch>
                    </p:blipFill>
                    <p:spPr>
                      <a:xfrm>
                        <a:off x="1889162" y="2019601"/>
                        <a:ext cx="127000" cy="139700"/>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16E05ED4-529A-C08D-704C-F95D8C923FE1}"/>
              </a:ext>
            </a:extLst>
          </p:cNvPr>
          <p:cNvGraphicFramePr>
            <a:graphicFrameLocks noChangeAspect="1"/>
          </p:cNvGraphicFramePr>
          <p:nvPr>
            <p:extLst>
              <p:ext uri="{D42A27DB-BD31-4B8C-83A1-F6EECF244321}">
                <p14:modId xmlns:p14="http://schemas.microsoft.com/office/powerpoint/2010/main" val="3152654120"/>
              </p:ext>
            </p:extLst>
          </p:nvPr>
        </p:nvGraphicFramePr>
        <p:xfrm>
          <a:off x="2216110" y="2388519"/>
          <a:ext cx="139700" cy="165100"/>
        </p:xfrm>
        <a:graphic>
          <a:graphicData uri="http://schemas.openxmlformats.org/presentationml/2006/ole">
            <mc:AlternateContent xmlns:mc="http://schemas.openxmlformats.org/markup-compatibility/2006">
              <mc:Choice xmlns:v="urn:schemas-microsoft-com:vml" Requires="v">
                <p:oleObj name="Equation" r:id="rId11" imgW="139680" imgH="164880" progId="Equation.DSMT4">
                  <p:embed/>
                </p:oleObj>
              </mc:Choice>
              <mc:Fallback>
                <p:oleObj name="Equation" r:id="rId11" imgW="139680" imgH="164880" progId="Equation.DSMT4">
                  <p:embed/>
                  <p:pic>
                    <p:nvPicPr>
                      <p:cNvPr id="40" name="Object 39">
                        <a:extLst>
                          <a:ext uri="{FF2B5EF4-FFF2-40B4-BE49-F238E27FC236}">
                            <a16:creationId xmlns:a16="http://schemas.microsoft.com/office/drawing/2014/main" id="{C43BDC82-537C-1EAA-70FF-CC04999AD7C5}"/>
                          </a:ext>
                        </a:extLst>
                      </p:cNvPr>
                      <p:cNvPicPr/>
                      <p:nvPr/>
                    </p:nvPicPr>
                    <p:blipFill>
                      <a:blip r:embed="rId7"/>
                      <a:stretch>
                        <a:fillRect/>
                      </a:stretch>
                    </p:blipFill>
                    <p:spPr>
                      <a:xfrm>
                        <a:off x="2216110" y="2388519"/>
                        <a:ext cx="139700" cy="165100"/>
                      </a:xfrm>
                      <a:prstGeom prst="rect">
                        <a:avLst/>
                      </a:prstGeom>
                    </p:spPr>
                  </p:pic>
                </p:oleObj>
              </mc:Fallback>
            </mc:AlternateContent>
          </a:graphicData>
        </a:graphic>
      </p:graphicFrame>
      <p:cxnSp>
        <p:nvCxnSpPr>
          <p:cNvPr id="53" name="Straight Connector 52">
            <a:extLst>
              <a:ext uri="{FF2B5EF4-FFF2-40B4-BE49-F238E27FC236}">
                <a16:creationId xmlns:a16="http://schemas.microsoft.com/office/drawing/2014/main" id="{1D346C2C-09A1-C24D-2459-26FB44A60B19}"/>
              </a:ext>
            </a:extLst>
          </p:cNvPr>
          <p:cNvCxnSpPr>
            <a:cxnSpLocks/>
          </p:cNvCxnSpPr>
          <p:nvPr/>
        </p:nvCxnSpPr>
        <p:spPr>
          <a:xfrm flipV="1">
            <a:off x="2256772" y="891724"/>
            <a:ext cx="0" cy="50760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4" name="Freeform: Shape 53">
            <a:extLst>
              <a:ext uri="{FF2B5EF4-FFF2-40B4-BE49-F238E27FC236}">
                <a16:creationId xmlns:a16="http://schemas.microsoft.com/office/drawing/2014/main" id="{7F13006A-BD60-13E0-54FE-A715962A2CA1}"/>
              </a:ext>
            </a:extLst>
          </p:cNvPr>
          <p:cNvSpPr/>
          <p:nvPr/>
        </p:nvSpPr>
        <p:spPr>
          <a:xfrm>
            <a:off x="2437844" y="890416"/>
            <a:ext cx="210661" cy="517893"/>
          </a:xfrm>
          <a:custGeom>
            <a:avLst/>
            <a:gdLst>
              <a:gd name="connsiteX0" fmla="*/ 0 w 210661"/>
              <a:gd name="connsiteY0" fmla="*/ 520607 h 520607"/>
              <a:gd name="connsiteX1" fmla="*/ 210245 w 210661"/>
              <a:gd name="connsiteY1" fmla="*/ 420491 h 520607"/>
              <a:gd name="connsiteX2" fmla="*/ 53395 w 210661"/>
              <a:gd name="connsiteY2" fmla="*/ 256967 h 520607"/>
              <a:gd name="connsiteX3" fmla="*/ 33372 w 210661"/>
              <a:gd name="connsiteY3" fmla="*/ 0 h 520607"/>
            </a:gdLst>
            <a:ahLst/>
            <a:cxnLst>
              <a:cxn ang="0">
                <a:pos x="connsiteX0" y="connsiteY0"/>
              </a:cxn>
              <a:cxn ang="0">
                <a:pos x="connsiteX1" y="connsiteY1"/>
              </a:cxn>
              <a:cxn ang="0">
                <a:pos x="connsiteX2" y="connsiteY2"/>
              </a:cxn>
              <a:cxn ang="0">
                <a:pos x="connsiteX3" y="connsiteY3"/>
              </a:cxn>
            </a:cxnLst>
            <a:rect l="l" t="t" r="r" b="b"/>
            <a:pathLst>
              <a:path w="210661" h="520607">
                <a:moveTo>
                  <a:pt x="0" y="520607"/>
                </a:moveTo>
                <a:cubicBezTo>
                  <a:pt x="100673" y="492519"/>
                  <a:pt x="201346" y="464431"/>
                  <a:pt x="210245" y="420491"/>
                </a:cubicBezTo>
                <a:cubicBezTo>
                  <a:pt x="219144" y="376551"/>
                  <a:pt x="82874" y="327049"/>
                  <a:pt x="53395" y="256967"/>
                </a:cubicBezTo>
                <a:cubicBezTo>
                  <a:pt x="23916" y="186885"/>
                  <a:pt x="28644" y="93442"/>
                  <a:pt x="33372"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Straight Connector 54">
            <a:extLst>
              <a:ext uri="{FF2B5EF4-FFF2-40B4-BE49-F238E27FC236}">
                <a16:creationId xmlns:a16="http://schemas.microsoft.com/office/drawing/2014/main" id="{C9C6C004-4D49-E0E9-F70B-CCBEAAE48260}"/>
              </a:ext>
            </a:extLst>
          </p:cNvPr>
          <p:cNvCxnSpPr>
            <a:cxnSpLocks/>
          </p:cNvCxnSpPr>
          <p:nvPr/>
        </p:nvCxnSpPr>
        <p:spPr>
          <a:xfrm flipH="1" flipV="1">
            <a:off x="790606" y="1408383"/>
            <a:ext cx="392122"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8D5C38F5-4AAA-0F6E-A840-FDBA320FBC37}"/>
              </a:ext>
            </a:extLst>
          </p:cNvPr>
          <p:cNvSpPr/>
          <p:nvPr/>
        </p:nvSpPr>
        <p:spPr>
          <a:xfrm>
            <a:off x="2921894" y="893934"/>
            <a:ext cx="983356" cy="1678159"/>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 name="Straight Arrow Connector 61">
            <a:extLst>
              <a:ext uri="{FF2B5EF4-FFF2-40B4-BE49-F238E27FC236}">
                <a16:creationId xmlns:a16="http://schemas.microsoft.com/office/drawing/2014/main" id="{49B1E556-40A7-46C9-3F31-A6AE70873E4F}"/>
              </a:ext>
            </a:extLst>
          </p:cNvPr>
          <p:cNvCxnSpPr>
            <a:cxnSpLocks/>
          </p:cNvCxnSpPr>
          <p:nvPr/>
        </p:nvCxnSpPr>
        <p:spPr>
          <a:xfrm rot="-5400000" flipH="1">
            <a:off x="3197851" y="2792626"/>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6577E12C-0D70-75E6-5176-416885652EDF}"/>
              </a:ext>
            </a:extLst>
          </p:cNvPr>
          <p:cNvSpPr txBox="1"/>
          <p:nvPr/>
        </p:nvSpPr>
        <p:spPr>
          <a:xfrm>
            <a:off x="3259296" y="2923401"/>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graphicFrame>
        <p:nvGraphicFramePr>
          <p:cNvPr id="65" name="Object 64">
            <a:extLst>
              <a:ext uri="{FF2B5EF4-FFF2-40B4-BE49-F238E27FC236}">
                <a16:creationId xmlns:a16="http://schemas.microsoft.com/office/drawing/2014/main" id="{E732FDC2-0922-88E9-A8ED-F60651B4A470}"/>
              </a:ext>
            </a:extLst>
          </p:cNvPr>
          <p:cNvGraphicFramePr>
            <a:graphicFrameLocks noChangeAspect="1"/>
          </p:cNvGraphicFramePr>
          <p:nvPr>
            <p:extLst>
              <p:ext uri="{D42A27DB-BD31-4B8C-83A1-F6EECF244321}">
                <p14:modId xmlns:p14="http://schemas.microsoft.com/office/powerpoint/2010/main" val="3490434296"/>
              </p:ext>
            </p:extLst>
          </p:nvPr>
        </p:nvGraphicFramePr>
        <p:xfrm>
          <a:off x="3606800" y="979488"/>
          <a:ext cx="215900" cy="228600"/>
        </p:xfrm>
        <a:graphic>
          <a:graphicData uri="http://schemas.openxmlformats.org/presentationml/2006/ole">
            <mc:AlternateContent xmlns:mc="http://schemas.openxmlformats.org/markup-compatibility/2006">
              <mc:Choice xmlns:v="urn:schemas-microsoft-com:vml" Requires="v">
                <p:oleObj name="Equation" r:id="rId12" imgW="215640" imgH="228600" progId="Equation.DSMT4">
                  <p:embed/>
                </p:oleObj>
              </mc:Choice>
              <mc:Fallback>
                <p:oleObj name="Equation" r:id="rId12" imgW="215640" imgH="228600" progId="Equation.DSMT4">
                  <p:embed/>
                  <p:pic>
                    <p:nvPicPr>
                      <p:cNvPr id="49" name="Object 48">
                        <a:extLst>
                          <a:ext uri="{FF2B5EF4-FFF2-40B4-BE49-F238E27FC236}">
                            <a16:creationId xmlns:a16="http://schemas.microsoft.com/office/drawing/2014/main" id="{943BCFFE-F5DE-5DC4-3A5E-437597246A14}"/>
                          </a:ext>
                        </a:extLst>
                      </p:cNvPr>
                      <p:cNvPicPr/>
                      <p:nvPr/>
                    </p:nvPicPr>
                    <p:blipFill>
                      <a:blip r:embed="rId13"/>
                      <a:stretch>
                        <a:fillRect/>
                      </a:stretch>
                    </p:blipFill>
                    <p:spPr>
                      <a:xfrm>
                        <a:off x="3606800" y="979488"/>
                        <a:ext cx="215900" cy="228600"/>
                      </a:xfrm>
                      <a:prstGeom prst="rect">
                        <a:avLst/>
                      </a:prstGeom>
                    </p:spPr>
                  </p:pic>
                </p:oleObj>
              </mc:Fallback>
            </mc:AlternateContent>
          </a:graphicData>
        </a:graphic>
      </p:graphicFrame>
      <p:sp>
        <p:nvSpPr>
          <p:cNvPr id="66" name="Arrow: Left-Up 65">
            <a:extLst>
              <a:ext uri="{FF2B5EF4-FFF2-40B4-BE49-F238E27FC236}">
                <a16:creationId xmlns:a16="http://schemas.microsoft.com/office/drawing/2014/main" id="{E884440D-14FB-3B55-4DF0-7AF4A90A828C}"/>
              </a:ext>
            </a:extLst>
          </p:cNvPr>
          <p:cNvSpPr/>
          <p:nvPr/>
        </p:nvSpPr>
        <p:spPr>
          <a:xfrm flipH="1">
            <a:off x="2957105" y="2191093"/>
            <a:ext cx="316607" cy="304800"/>
          </a:xfrm>
          <a:prstGeom prst="leftUpArrow">
            <a:avLst>
              <a:gd name="adj1" fmla="val 0"/>
              <a:gd name="adj2" fmla="val 9672"/>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7" name="Object 66">
            <a:extLst>
              <a:ext uri="{FF2B5EF4-FFF2-40B4-BE49-F238E27FC236}">
                <a16:creationId xmlns:a16="http://schemas.microsoft.com/office/drawing/2014/main" id="{7E4FA884-44B1-4EA1-C333-2A35CE284BD1}"/>
              </a:ext>
            </a:extLst>
          </p:cNvPr>
          <p:cNvGraphicFramePr>
            <a:graphicFrameLocks noChangeAspect="1"/>
          </p:cNvGraphicFramePr>
          <p:nvPr>
            <p:extLst>
              <p:ext uri="{D42A27DB-BD31-4B8C-83A1-F6EECF244321}">
                <p14:modId xmlns:p14="http://schemas.microsoft.com/office/powerpoint/2010/main" val="4139144609"/>
              </p:ext>
            </p:extLst>
          </p:nvPr>
        </p:nvGraphicFramePr>
        <p:xfrm>
          <a:off x="2955962" y="2021360"/>
          <a:ext cx="127000" cy="139700"/>
        </p:xfrm>
        <a:graphic>
          <a:graphicData uri="http://schemas.openxmlformats.org/presentationml/2006/ole">
            <mc:AlternateContent xmlns:mc="http://schemas.openxmlformats.org/markup-compatibility/2006">
              <mc:Choice xmlns:v="urn:schemas-microsoft-com:vml" Requires="v">
                <p:oleObj name="Equation" r:id="rId14" imgW="126720" imgH="139680" progId="Equation.DSMT4">
                  <p:embed/>
                </p:oleObj>
              </mc:Choice>
              <mc:Fallback>
                <p:oleObj name="Equation" r:id="rId14" imgW="126720" imgH="139680" progId="Equation.DSMT4">
                  <p:embed/>
                  <p:pic>
                    <p:nvPicPr>
                      <p:cNvPr id="51" name="Object 50">
                        <a:extLst>
                          <a:ext uri="{FF2B5EF4-FFF2-40B4-BE49-F238E27FC236}">
                            <a16:creationId xmlns:a16="http://schemas.microsoft.com/office/drawing/2014/main" id="{19E3C8A4-AD6C-872A-BD37-22FD9967B88B}"/>
                          </a:ext>
                        </a:extLst>
                      </p:cNvPr>
                      <p:cNvPicPr/>
                      <p:nvPr/>
                    </p:nvPicPr>
                    <p:blipFill>
                      <a:blip r:embed="rId5"/>
                      <a:stretch>
                        <a:fillRect/>
                      </a:stretch>
                    </p:blipFill>
                    <p:spPr>
                      <a:xfrm>
                        <a:off x="2955962" y="2021360"/>
                        <a:ext cx="127000" cy="139700"/>
                      </a:xfrm>
                      <a:prstGeom prst="rect">
                        <a:avLst/>
                      </a:prstGeom>
                    </p:spPr>
                  </p:pic>
                </p:oleObj>
              </mc:Fallback>
            </mc:AlternateContent>
          </a:graphicData>
        </a:graphic>
      </p:graphicFrame>
      <p:graphicFrame>
        <p:nvGraphicFramePr>
          <p:cNvPr id="68" name="Object 67">
            <a:extLst>
              <a:ext uri="{FF2B5EF4-FFF2-40B4-BE49-F238E27FC236}">
                <a16:creationId xmlns:a16="http://schemas.microsoft.com/office/drawing/2014/main" id="{B011C4E5-BD5D-84C4-62ED-B2BF837048EC}"/>
              </a:ext>
            </a:extLst>
          </p:cNvPr>
          <p:cNvGraphicFramePr>
            <a:graphicFrameLocks noChangeAspect="1"/>
          </p:cNvGraphicFramePr>
          <p:nvPr>
            <p:extLst>
              <p:ext uri="{D42A27DB-BD31-4B8C-83A1-F6EECF244321}">
                <p14:modId xmlns:p14="http://schemas.microsoft.com/office/powerpoint/2010/main" val="4016103739"/>
              </p:ext>
            </p:extLst>
          </p:nvPr>
        </p:nvGraphicFramePr>
        <p:xfrm>
          <a:off x="3282910" y="2390278"/>
          <a:ext cx="139700" cy="165100"/>
        </p:xfrm>
        <a:graphic>
          <a:graphicData uri="http://schemas.openxmlformats.org/presentationml/2006/ole">
            <mc:AlternateContent xmlns:mc="http://schemas.openxmlformats.org/markup-compatibility/2006">
              <mc:Choice xmlns:v="urn:schemas-microsoft-com:vml" Requires="v">
                <p:oleObj name="Equation" r:id="rId15" imgW="139680" imgH="164880" progId="Equation.DSMT4">
                  <p:embed/>
                </p:oleObj>
              </mc:Choice>
              <mc:Fallback>
                <p:oleObj name="Equation" r:id="rId15" imgW="139680" imgH="164880" progId="Equation.DSMT4">
                  <p:embed/>
                  <p:pic>
                    <p:nvPicPr>
                      <p:cNvPr id="52" name="Object 51">
                        <a:extLst>
                          <a:ext uri="{FF2B5EF4-FFF2-40B4-BE49-F238E27FC236}">
                            <a16:creationId xmlns:a16="http://schemas.microsoft.com/office/drawing/2014/main" id="{16E05ED4-529A-C08D-704C-F95D8C923FE1}"/>
                          </a:ext>
                        </a:extLst>
                      </p:cNvPr>
                      <p:cNvPicPr/>
                      <p:nvPr/>
                    </p:nvPicPr>
                    <p:blipFill>
                      <a:blip r:embed="rId7"/>
                      <a:stretch>
                        <a:fillRect/>
                      </a:stretch>
                    </p:blipFill>
                    <p:spPr>
                      <a:xfrm>
                        <a:off x="3282910" y="2390278"/>
                        <a:ext cx="139700" cy="165100"/>
                      </a:xfrm>
                      <a:prstGeom prst="rect">
                        <a:avLst/>
                      </a:prstGeom>
                    </p:spPr>
                  </p:pic>
                </p:oleObj>
              </mc:Fallback>
            </mc:AlternateContent>
          </a:graphicData>
        </a:graphic>
      </p:graphicFrame>
      <p:sp>
        <p:nvSpPr>
          <p:cNvPr id="60" name="Hexagon 59">
            <a:extLst>
              <a:ext uri="{FF2B5EF4-FFF2-40B4-BE49-F238E27FC236}">
                <a16:creationId xmlns:a16="http://schemas.microsoft.com/office/drawing/2014/main" id="{135DB2B1-B0C4-28E4-F57D-46876FE3FBB1}"/>
              </a:ext>
            </a:extLst>
          </p:cNvPr>
          <p:cNvSpPr/>
          <p:nvPr/>
        </p:nvSpPr>
        <p:spPr>
          <a:xfrm>
            <a:off x="3233572" y="1225332"/>
            <a:ext cx="360000" cy="360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 name="Straight Connector 63">
            <a:extLst>
              <a:ext uri="{FF2B5EF4-FFF2-40B4-BE49-F238E27FC236}">
                <a16:creationId xmlns:a16="http://schemas.microsoft.com/office/drawing/2014/main" id="{1137DDB2-1229-3184-B710-AC62063F1C96}"/>
              </a:ext>
            </a:extLst>
          </p:cNvPr>
          <p:cNvCxnSpPr>
            <a:cxnSpLocks/>
            <a:stCxn id="61" idx="0"/>
            <a:endCxn id="59" idx="0"/>
          </p:cNvCxnSpPr>
          <p:nvPr/>
        </p:nvCxnSpPr>
        <p:spPr>
          <a:xfrm flipV="1">
            <a:off x="3413572" y="893934"/>
            <a:ext cx="0" cy="421398"/>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4EEFF116-6A81-B690-4E7D-EB19C4318826}"/>
              </a:ext>
            </a:extLst>
          </p:cNvPr>
          <p:cNvSpPr/>
          <p:nvPr/>
        </p:nvSpPr>
        <p:spPr>
          <a:xfrm>
            <a:off x="3282910" y="1044575"/>
            <a:ext cx="255627" cy="3903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5" name="Straight Arrow Connector 74">
            <a:extLst>
              <a:ext uri="{FF2B5EF4-FFF2-40B4-BE49-F238E27FC236}">
                <a16:creationId xmlns:a16="http://schemas.microsoft.com/office/drawing/2014/main" id="{513AA0D5-80AF-4ABC-57D7-4EC1876107CF}"/>
              </a:ext>
            </a:extLst>
          </p:cNvPr>
          <p:cNvCxnSpPr>
            <a:stCxn id="61" idx="1"/>
          </p:cNvCxnSpPr>
          <p:nvPr/>
        </p:nvCxnSpPr>
        <p:spPr>
          <a:xfrm flipH="1" flipV="1">
            <a:off x="3282910" y="1221814"/>
            <a:ext cx="67022" cy="119878"/>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C3FFF87-861E-0160-CB68-355792723AA6}"/>
              </a:ext>
            </a:extLst>
          </p:cNvPr>
          <p:cNvCxnSpPr>
            <a:cxnSpLocks/>
            <a:stCxn id="61" idx="0"/>
            <a:endCxn id="73" idx="0"/>
          </p:cNvCxnSpPr>
          <p:nvPr/>
        </p:nvCxnSpPr>
        <p:spPr>
          <a:xfrm flipH="1" flipV="1">
            <a:off x="3410724" y="1044575"/>
            <a:ext cx="2848" cy="270757"/>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FE863A51-5ABF-5B16-210D-67B0F2446DC8}"/>
              </a:ext>
            </a:extLst>
          </p:cNvPr>
          <p:cNvCxnSpPr>
            <a:cxnSpLocks/>
            <a:stCxn id="61" idx="7"/>
            <a:endCxn id="73" idx="6"/>
          </p:cNvCxnSpPr>
          <p:nvPr/>
        </p:nvCxnSpPr>
        <p:spPr>
          <a:xfrm flipV="1">
            <a:off x="3477212" y="1239748"/>
            <a:ext cx="61325" cy="101944"/>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A871A024-8DF0-B14E-06BD-D9C0B882254E}"/>
              </a:ext>
            </a:extLst>
          </p:cNvPr>
          <p:cNvCxnSpPr>
            <a:cxnSpLocks/>
            <a:stCxn id="61" idx="4"/>
            <a:endCxn id="73" idx="7"/>
          </p:cNvCxnSpPr>
          <p:nvPr/>
        </p:nvCxnSpPr>
        <p:spPr>
          <a:xfrm flipV="1">
            <a:off x="3413572" y="1101740"/>
            <a:ext cx="87529" cy="393592"/>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2DA58BE-9EC1-82F4-A1E8-97AAC3ED3098}"/>
              </a:ext>
            </a:extLst>
          </p:cNvPr>
          <p:cNvCxnSpPr>
            <a:cxnSpLocks/>
            <a:stCxn id="61" idx="4"/>
            <a:endCxn id="73" idx="1"/>
          </p:cNvCxnSpPr>
          <p:nvPr/>
        </p:nvCxnSpPr>
        <p:spPr>
          <a:xfrm flipH="1" flipV="1">
            <a:off x="3320346" y="1101740"/>
            <a:ext cx="93226" cy="393592"/>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0370BCA3-AF77-9589-86E4-A605609821ED}"/>
              </a:ext>
            </a:extLst>
          </p:cNvPr>
          <p:cNvSpPr/>
          <p:nvPr/>
        </p:nvSpPr>
        <p:spPr>
          <a:xfrm>
            <a:off x="3323572" y="1315332"/>
            <a:ext cx="180000" cy="1800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a:extLst>
              <a:ext uri="{FF2B5EF4-FFF2-40B4-BE49-F238E27FC236}">
                <a16:creationId xmlns:a16="http://schemas.microsoft.com/office/drawing/2014/main" id="{4772D0A2-FD40-DCBF-7750-547A0FA267C0}"/>
              </a:ext>
            </a:extLst>
          </p:cNvPr>
          <p:cNvSpPr txBox="1"/>
          <p:nvPr/>
        </p:nvSpPr>
        <p:spPr>
          <a:xfrm>
            <a:off x="1805290" y="901890"/>
            <a:ext cx="617021" cy="369332"/>
          </a:xfrm>
          <a:prstGeom prst="rect">
            <a:avLst/>
          </a:prstGeom>
          <a:noFill/>
        </p:spPr>
        <p:txBody>
          <a:bodyPr wrap="square" rtlCol="0">
            <a:spAutoFit/>
          </a:bodyPr>
          <a:lstStyle/>
          <a:p>
            <a:r>
              <a:rPr lang="en-GB" sz="600" dirty="0">
                <a:solidFill>
                  <a:schemeClr val="tx1"/>
                </a:solidFill>
                <a:latin typeface="Arial" panose="020B0604020202020204" pitchFamily="34" charset="0"/>
                <a:cs typeface="Arial" panose="020B0604020202020204" pitchFamily="34" charset="0"/>
              </a:rPr>
              <a:t>Shear-out planes</a:t>
            </a:r>
          </a:p>
          <a:p>
            <a:endParaRPr lang="en-GB" sz="600" dirty="0"/>
          </a:p>
        </p:txBody>
      </p:sp>
      <p:sp>
        <p:nvSpPr>
          <p:cNvPr id="95" name="TextBox 94">
            <a:extLst>
              <a:ext uri="{FF2B5EF4-FFF2-40B4-BE49-F238E27FC236}">
                <a16:creationId xmlns:a16="http://schemas.microsoft.com/office/drawing/2014/main" id="{1969E036-3F51-64AD-C086-0A8E842E73EC}"/>
              </a:ext>
            </a:extLst>
          </p:cNvPr>
          <p:cNvSpPr txBox="1"/>
          <p:nvPr/>
        </p:nvSpPr>
        <p:spPr>
          <a:xfrm>
            <a:off x="696357" y="1098573"/>
            <a:ext cx="617021" cy="369332"/>
          </a:xfrm>
          <a:prstGeom prst="rect">
            <a:avLst/>
          </a:prstGeom>
          <a:noFill/>
        </p:spPr>
        <p:txBody>
          <a:bodyPr wrap="square" rtlCol="0">
            <a:spAutoFit/>
          </a:bodyPr>
          <a:lstStyle/>
          <a:p>
            <a:r>
              <a:rPr lang="en-GB" sz="600" dirty="0">
                <a:latin typeface="Arial" panose="020B0604020202020204" pitchFamily="34" charset="0"/>
                <a:cs typeface="Arial" panose="020B0604020202020204" pitchFamily="34" charset="0"/>
              </a:rPr>
              <a:t>Net-tension</a:t>
            </a:r>
            <a:r>
              <a:rPr lang="en-GB" sz="600" dirty="0">
                <a:solidFill>
                  <a:schemeClr val="tx1"/>
                </a:solidFill>
                <a:latin typeface="Arial" panose="020B0604020202020204" pitchFamily="34" charset="0"/>
                <a:cs typeface="Arial" panose="020B0604020202020204" pitchFamily="34" charset="0"/>
              </a:rPr>
              <a:t> plane</a:t>
            </a:r>
          </a:p>
          <a:p>
            <a:endParaRPr lang="en-GB" sz="600" dirty="0"/>
          </a:p>
        </p:txBody>
      </p:sp>
      <p:sp>
        <p:nvSpPr>
          <p:cNvPr id="96" name="TextBox 95">
            <a:extLst>
              <a:ext uri="{FF2B5EF4-FFF2-40B4-BE49-F238E27FC236}">
                <a16:creationId xmlns:a16="http://schemas.microsoft.com/office/drawing/2014/main" id="{6C8A1C50-504A-D091-134A-A0078A2E1E5F}"/>
              </a:ext>
            </a:extLst>
          </p:cNvPr>
          <p:cNvSpPr txBox="1"/>
          <p:nvPr/>
        </p:nvSpPr>
        <p:spPr>
          <a:xfrm>
            <a:off x="2945153" y="857381"/>
            <a:ext cx="617021" cy="369332"/>
          </a:xfrm>
          <a:prstGeom prst="rect">
            <a:avLst/>
          </a:prstGeom>
          <a:noFill/>
        </p:spPr>
        <p:txBody>
          <a:bodyPr wrap="square" rtlCol="0">
            <a:spAutoFit/>
          </a:bodyPr>
          <a:lstStyle/>
          <a:p>
            <a:r>
              <a:rPr lang="en-GB" sz="600" dirty="0">
                <a:solidFill>
                  <a:schemeClr val="tx1"/>
                </a:solidFill>
                <a:latin typeface="Arial" panose="020B0604020202020204" pitchFamily="34" charset="0"/>
                <a:cs typeface="Arial" panose="020B0604020202020204" pitchFamily="34" charset="0"/>
              </a:rPr>
              <a:t>Bearing plane</a:t>
            </a:r>
          </a:p>
          <a:p>
            <a:endParaRPr lang="en-GB" sz="600" dirty="0"/>
          </a:p>
        </p:txBody>
      </p:sp>
    </p:spTree>
    <p:extLst>
      <p:ext uri="{BB962C8B-B14F-4D97-AF65-F5344CB8AC3E}">
        <p14:creationId xmlns:p14="http://schemas.microsoft.com/office/powerpoint/2010/main" val="33902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8088D-1464-2872-B0EE-E2EAB76AB210}"/>
              </a:ext>
            </a:extLst>
          </p:cNvPr>
          <p:cNvSpPr>
            <a:spLocks noGrp="1"/>
          </p:cNvSpPr>
          <p:nvPr>
            <p:ph type="title"/>
          </p:nvPr>
        </p:nvSpPr>
        <p:spPr>
          <a:xfrm>
            <a:off x="400050" y="206375"/>
            <a:ext cx="4038600" cy="657970"/>
          </a:xfrm>
        </p:spPr>
        <p:txBody>
          <a:bodyPr>
            <a:normAutofit/>
          </a:bodyPr>
          <a:lstStyle/>
          <a:p>
            <a:r>
              <a:rPr lang="en-GB" sz="1400" dirty="0"/>
              <a:t>Some terminologies and load path for integrity assessment of joints</a:t>
            </a:r>
          </a:p>
        </p:txBody>
      </p:sp>
      <p:sp>
        <p:nvSpPr>
          <p:cNvPr id="3" name="Content Placeholder 2">
            <a:extLst>
              <a:ext uri="{FF2B5EF4-FFF2-40B4-BE49-F238E27FC236}">
                <a16:creationId xmlns:a16="http://schemas.microsoft.com/office/drawing/2014/main" id="{E845AD0E-8F9A-D8D2-135A-32EDAC6C93B0}"/>
              </a:ext>
            </a:extLst>
          </p:cNvPr>
          <p:cNvSpPr>
            <a:spLocks noGrp="1"/>
          </p:cNvSpPr>
          <p:nvPr>
            <p:ph idx="1"/>
          </p:nvPr>
        </p:nvSpPr>
        <p:spPr>
          <a:xfrm>
            <a:off x="323850" y="815975"/>
            <a:ext cx="4038600" cy="2026669"/>
          </a:xfrm>
        </p:spPr>
        <p:txBody>
          <a:bodyPr>
            <a:normAutofit/>
          </a:bodyPr>
          <a:lstStyle/>
          <a:p>
            <a:pPr algn="l"/>
            <a:r>
              <a:rPr lang="en-GB" sz="1000" dirty="0"/>
              <a:t>T</a:t>
            </a:r>
            <a:r>
              <a:rPr lang="en-GB" sz="1000" b="0" i="0" u="none" strike="noStrike" baseline="0" dirty="0"/>
              <a:t>he load that passes across the members, usually named the </a:t>
            </a:r>
            <a:r>
              <a:rPr lang="en-GB" sz="1000" b="0" i="1" u="none" strike="noStrike" baseline="0" dirty="0">
                <a:latin typeface="Times New Roman" panose="02020603050405020304" pitchFamily="18" charset="0"/>
                <a:cs typeface="Times New Roman" panose="02020603050405020304" pitchFamily="18" charset="0"/>
              </a:rPr>
              <a:t>bypass </a:t>
            </a:r>
            <a:r>
              <a:rPr lang="en-GB" sz="1000" b="0" u="none" strike="noStrike" baseline="0" dirty="0"/>
              <a:t>load</a:t>
            </a:r>
            <a:r>
              <a:rPr lang="en-GB" sz="1000" b="0" i="1" u="none" strike="noStrike" baseline="0" dirty="0"/>
              <a:t>.</a:t>
            </a:r>
            <a:endParaRPr lang="en-GB" sz="1000" b="0" i="0" u="none" strike="noStrike" baseline="0" dirty="0"/>
          </a:p>
          <a:p>
            <a:pPr algn="l"/>
            <a:r>
              <a:rPr lang="en-GB" sz="1000" dirty="0"/>
              <a:t>T</a:t>
            </a:r>
            <a:r>
              <a:rPr lang="en-GB" sz="1000" b="0" i="0" u="none" strike="noStrike" baseline="0" dirty="0"/>
              <a:t>he load that is effectively transferred from one member to the other through the fasteners, that is known as the </a:t>
            </a:r>
            <a:r>
              <a:rPr lang="en-GB" sz="1000" b="0" i="1" u="none" strike="noStrike" baseline="0" dirty="0">
                <a:latin typeface="Times New Roman" panose="02020603050405020304" pitchFamily="18" charset="0"/>
                <a:cs typeface="Times New Roman" panose="02020603050405020304" pitchFamily="18" charset="0"/>
              </a:rPr>
              <a:t>bearing</a:t>
            </a:r>
            <a:r>
              <a:rPr lang="en-GB" sz="1000" b="0" i="1" u="none" strike="noStrike" baseline="0" dirty="0"/>
              <a:t> </a:t>
            </a:r>
            <a:r>
              <a:rPr lang="en-GB" sz="1000" b="0" u="none" strike="noStrike" baseline="0" dirty="0"/>
              <a:t>load</a:t>
            </a:r>
            <a:r>
              <a:rPr lang="en-GB" sz="1000" b="0" i="0" u="none" strike="noStrike" baseline="0" dirty="0"/>
              <a:t>.</a:t>
            </a:r>
            <a:endParaRPr lang="en-GB" sz="1000" dirty="0"/>
          </a:p>
        </p:txBody>
      </p:sp>
      <p:sp>
        <p:nvSpPr>
          <p:cNvPr id="4" name="Slide Number Placeholder 3">
            <a:extLst>
              <a:ext uri="{FF2B5EF4-FFF2-40B4-BE49-F238E27FC236}">
                <a16:creationId xmlns:a16="http://schemas.microsoft.com/office/drawing/2014/main" id="{7D11C98B-20CE-F028-4DE8-800D217EA13D}"/>
              </a:ext>
            </a:extLst>
          </p:cNvPr>
          <p:cNvSpPr>
            <a:spLocks noGrp="1"/>
          </p:cNvSpPr>
          <p:nvPr>
            <p:ph type="sldNum" sz="quarter" idx="12"/>
          </p:nvPr>
        </p:nvSpPr>
        <p:spPr/>
        <p:txBody>
          <a:bodyPr/>
          <a:lstStyle/>
          <a:p>
            <a:fld id="{6D22F896-40B5-4ADD-8801-0D06FADFA095}" type="slidenum">
              <a:rPr lang="en-US" smtClean="0"/>
              <a:pPr/>
              <a:t>23</a:t>
            </a:fld>
            <a:endParaRPr lang="en-US" dirty="0"/>
          </a:p>
        </p:txBody>
      </p:sp>
      <p:sp>
        <p:nvSpPr>
          <p:cNvPr id="5" name="Rectangle 4">
            <a:extLst>
              <a:ext uri="{FF2B5EF4-FFF2-40B4-BE49-F238E27FC236}">
                <a16:creationId xmlns:a16="http://schemas.microsoft.com/office/drawing/2014/main" id="{FD785914-8B79-5EA4-2575-880AA05719C2}"/>
              </a:ext>
            </a:extLst>
          </p:cNvPr>
          <p:cNvSpPr/>
          <p:nvPr/>
        </p:nvSpPr>
        <p:spPr>
          <a:xfrm>
            <a:off x="933451" y="2004173"/>
            <a:ext cx="2946269"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1028519-5283-B31D-7095-4CB0777C4954}"/>
              </a:ext>
            </a:extLst>
          </p:cNvPr>
          <p:cNvSpPr/>
          <p:nvPr/>
        </p:nvSpPr>
        <p:spPr>
          <a:xfrm>
            <a:off x="739421" y="2284161"/>
            <a:ext cx="2937230"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84B4EC2A-4694-BB8E-6180-B5105C82B873}"/>
              </a:ext>
            </a:extLst>
          </p:cNvPr>
          <p:cNvGrpSpPr/>
          <p:nvPr/>
        </p:nvGrpSpPr>
        <p:grpSpPr>
          <a:xfrm>
            <a:off x="1132222" y="1815504"/>
            <a:ext cx="428456" cy="904875"/>
            <a:chOff x="933450" y="1282835"/>
            <a:chExt cx="428456" cy="904875"/>
          </a:xfrm>
        </p:grpSpPr>
        <p:sp>
          <p:nvSpPr>
            <p:cNvPr id="8" name="Oval 7">
              <a:extLst>
                <a:ext uri="{FF2B5EF4-FFF2-40B4-BE49-F238E27FC236}">
                  <a16:creationId xmlns:a16="http://schemas.microsoft.com/office/drawing/2014/main" id="{813BD6DA-B483-D2B4-C8A8-D514FF48A0DD}"/>
                </a:ext>
              </a:extLst>
            </p:cNvPr>
            <p:cNvSpPr/>
            <p:nvPr/>
          </p:nvSpPr>
          <p:spPr>
            <a:xfrm>
              <a:off x="933450" y="1282835"/>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882483F-AA3A-0C3A-2F97-68E514A23DA7}"/>
                </a:ext>
              </a:extLst>
            </p:cNvPr>
            <p:cNvSpPr/>
            <p:nvPr/>
          </p:nvSpPr>
          <p:spPr>
            <a:xfrm>
              <a:off x="1033378" y="1430911"/>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77C1600-91D2-16F3-67E5-64DC7103D05A}"/>
                </a:ext>
              </a:extLst>
            </p:cNvPr>
            <p:cNvSpPr/>
            <p:nvPr/>
          </p:nvSpPr>
          <p:spPr>
            <a:xfrm>
              <a:off x="933450" y="1378044"/>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9A526074-E6CF-20E7-DF69-FE1C566C18B0}"/>
                </a:ext>
              </a:extLst>
            </p:cNvPr>
            <p:cNvSpPr/>
            <p:nvPr/>
          </p:nvSpPr>
          <p:spPr>
            <a:xfrm>
              <a:off x="933450" y="2029640"/>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63CD846-1FE0-9DFD-28BD-936277D4FB20}"/>
                </a:ext>
              </a:extLst>
            </p:cNvPr>
            <p:cNvSpPr/>
            <p:nvPr/>
          </p:nvSpPr>
          <p:spPr>
            <a:xfrm>
              <a:off x="933450" y="2032134"/>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7F7A90D1-C385-331C-7AA8-FFDE092ECD50}"/>
                </a:ext>
              </a:extLst>
            </p:cNvPr>
            <p:cNvCxnSpPr>
              <a:cxnSpLocks/>
            </p:cNvCxnSpPr>
            <p:nvPr/>
          </p:nvCxnSpPr>
          <p:spPr>
            <a:xfrm>
              <a:off x="1147678" y="1282835"/>
              <a:ext cx="0" cy="900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19944DFD-EABC-324E-1801-AA1F91661528}"/>
              </a:ext>
            </a:extLst>
          </p:cNvPr>
          <p:cNvGrpSpPr/>
          <p:nvPr/>
        </p:nvGrpSpPr>
        <p:grpSpPr>
          <a:xfrm>
            <a:off x="2076450" y="1815504"/>
            <a:ext cx="428456" cy="904875"/>
            <a:chOff x="933450" y="1282835"/>
            <a:chExt cx="428456" cy="904875"/>
          </a:xfrm>
        </p:grpSpPr>
        <p:sp>
          <p:nvSpPr>
            <p:cNvPr id="22" name="Oval 21">
              <a:extLst>
                <a:ext uri="{FF2B5EF4-FFF2-40B4-BE49-F238E27FC236}">
                  <a16:creationId xmlns:a16="http://schemas.microsoft.com/office/drawing/2014/main" id="{5928D02C-7118-D7AD-4371-71D2C2CD1D73}"/>
                </a:ext>
              </a:extLst>
            </p:cNvPr>
            <p:cNvSpPr/>
            <p:nvPr/>
          </p:nvSpPr>
          <p:spPr>
            <a:xfrm>
              <a:off x="933450" y="1282835"/>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7F892DA-B493-4A67-6ECE-0025D8A8C8E8}"/>
                </a:ext>
              </a:extLst>
            </p:cNvPr>
            <p:cNvSpPr/>
            <p:nvPr/>
          </p:nvSpPr>
          <p:spPr>
            <a:xfrm>
              <a:off x="1033378" y="1430911"/>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E5FEFB40-0614-4246-096F-21D88311F900}"/>
                </a:ext>
              </a:extLst>
            </p:cNvPr>
            <p:cNvSpPr/>
            <p:nvPr/>
          </p:nvSpPr>
          <p:spPr>
            <a:xfrm>
              <a:off x="933450" y="1378044"/>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14D1C2ED-3978-0A94-4DD9-7B4B734FFCFC}"/>
                </a:ext>
              </a:extLst>
            </p:cNvPr>
            <p:cNvSpPr/>
            <p:nvPr/>
          </p:nvSpPr>
          <p:spPr>
            <a:xfrm>
              <a:off x="933450" y="2029640"/>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94E1797-D558-1D7E-1D8B-425730367829}"/>
                </a:ext>
              </a:extLst>
            </p:cNvPr>
            <p:cNvSpPr/>
            <p:nvPr/>
          </p:nvSpPr>
          <p:spPr>
            <a:xfrm>
              <a:off x="933450" y="2032134"/>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a:extLst>
                <a:ext uri="{FF2B5EF4-FFF2-40B4-BE49-F238E27FC236}">
                  <a16:creationId xmlns:a16="http://schemas.microsoft.com/office/drawing/2014/main" id="{09226D59-F10D-B450-D554-AF64177E866C}"/>
                </a:ext>
              </a:extLst>
            </p:cNvPr>
            <p:cNvCxnSpPr>
              <a:cxnSpLocks/>
            </p:cNvCxnSpPr>
            <p:nvPr/>
          </p:nvCxnSpPr>
          <p:spPr>
            <a:xfrm>
              <a:off x="1147678" y="1282835"/>
              <a:ext cx="0" cy="900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311DE142-AB06-3196-C80A-4B7C4C967608}"/>
              </a:ext>
            </a:extLst>
          </p:cNvPr>
          <p:cNvGrpSpPr/>
          <p:nvPr/>
        </p:nvGrpSpPr>
        <p:grpSpPr>
          <a:xfrm>
            <a:off x="3003730" y="1815504"/>
            <a:ext cx="428456" cy="904875"/>
            <a:chOff x="933450" y="1282835"/>
            <a:chExt cx="428456" cy="904875"/>
          </a:xfrm>
        </p:grpSpPr>
        <p:sp>
          <p:nvSpPr>
            <p:cNvPr id="29" name="Oval 28">
              <a:extLst>
                <a:ext uri="{FF2B5EF4-FFF2-40B4-BE49-F238E27FC236}">
                  <a16:creationId xmlns:a16="http://schemas.microsoft.com/office/drawing/2014/main" id="{9FC8E9B3-F2A2-EDF2-D390-C60DC1F56110}"/>
                </a:ext>
              </a:extLst>
            </p:cNvPr>
            <p:cNvSpPr/>
            <p:nvPr/>
          </p:nvSpPr>
          <p:spPr>
            <a:xfrm>
              <a:off x="933450" y="1282835"/>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DFECB199-D8E7-5428-126E-C32095888E8A}"/>
                </a:ext>
              </a:extLst>
            </p:cNvPr>
            <p:cNvSpPr/>
            <p:nvPr/>
          </p:nvSpPr>
          <p:spPr>
            <a:xfrm>
              <a:off x="1033378" y="1430911"/>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13051F02-1396-8504-BAB7-55E349A121BF}"/>
                </a:ext>
              </a:extLst>
            </p:cNvPr>
            <p:cNvSpPr/>
            <p:nvPr/>
          </p:nvSpPr>
          <p:spPr>
            <a:xfrm>
              <a:off x="933450" y="1378044"/>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4386D84F-7D49-8BFD-6D43-4444D6133791}"/>
                </a:ext>
              </a:extLst>
            </p:cNvPr>
            <p:cNvSpPr/>
            <p:nvPr/>
          </p:nvSpPr>
          <p:spPr>
            <a:xfrm>
              <a:off x="933450" y="2029640"/>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90CB707C-8BE6-354B-D23D-43CE8389E1DE}"/>
                </a:ext>
              </a:extLst>
            </p:cNvPr>
            <p:cNvSpPr/>
            <p:nvPr/>
          </p:nvSpPr>
          <p:spPr>
            <a:xfrm>
              <a:off x="933450" y="2032134"/>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3DB3FE93-4E9E-933B-6D2C-6A9985CB6A5E}"/>
                </a:ext>
              </a:extLst>
            </p:cNvPr>
            <p:cNvCxnSpPr>
              <a:cxnSpLocks/>
            </p:cNvCxnSpPr>
            <p:nvPr/>
          </p:nvCxnSpPr>
          <p:spPr>
            <a:xfrm>
              <a:off x="1147678" y="1282835"/>
              <a:ext cx="0" cy="900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a:extLst>
              <a:ext uri="{FF2B5EF4-FFF2-40B4-BE49-F238E27FC236}">
                <a16:creationId xmlns:a16="http://schemas.microsoft.com/office/drawing/2014/main" id="{31387C5C-4E0B-00B2-58C3-F5100AB965EB}"/>
              </a:ext>
            </a:extLst>
          </p:cNvPr>
          <p:cNvCxnSpPr>
            <a:cxnSpLocks/>
          </p:cNvCxnSpPr>
          <p:nvPr/>
        </p:nvCxnSpPr>
        <p:spPr>
          <a:xfrm flipH="1">
            <a:off x="587021" y="2415214"/>
            <a:ext cx="12159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F958AC3-DBB6-CD7B-F7D2-0B94A173A642}"/>
              </a:ext>
            </a:extLst>
          </p:cNvPr>
          <p:cNvSpPr txBox="1"/>
          <p:nvPr/>
        </p:nvSpPr>
        <p:spPr>
          <a:xfrm>
            <a:off x="381606" y="2259824"/>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cxnSp>
        <p:nvCxnSpPr>
          <p:cNvPr id="37" name="Straight Arrow Connector 36">
            <a:extLst>
              <a:ext uri="{FF2B5EF4-FFF2-40B4-BE49-F238E27FC236}">
                <a16:creationId xmlns:a16="http://schemas.microsoft.com/office/drawing/2014/main" id="{BDDCE2A0-CF35-C093-6AB6-F02840533640}"/>
              </a:ext>
            </a:extLst>
          </p:cNvPr>
          <p:cNvCxnSpPr>
            <a:cxnSpLocks/>
          </p:cNvCxnSpPr>
          <p:nvPr/>
        </p:nvCxnSpPr>
        <p:spPr>
          <a:xfrm rot="10800000" flipH="1">
            <a:off x="3905251" y="2123524"/>
            <a:ext cx="12159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E9CF624-887E-A117-660E-E5510129B401}"/>
              </a:ext>
            </a:extLst>
          </p:cNvPr>
          <p:cNvSpPr txBox="1"/>
          <p:nvPr/>
        </p:nvSpPr>
        <p:spPr>
          <a:xfrm>
            <a:off x="3956336" y="1978490"/>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39" name="TextBox 38">
            <a:extLst>
              <a:ext uri="{FF2B5EF4-FFF2-40B4-BE49-F238E27FC236}">
                <a16:creationId xmlns:a16="http://schemas.microsoft.com/office/drawing/2014/main" id="{7110BBB0-79C3-C781-19C7-040970C46797}"/>
              </a:ext>
            </a:extLst>
          </p:cNvPr>
          <p:cNvSpPr txBox="1"/>
          <p:nvPr/>
        </p:nvSpPr>
        <p:spPr>
          <a:xfrm>
            <a:off x="209404" y="2722305"/>
            <a:ext cx="1137046" cy="369332"/>
          </a:xfrm>
          <a:prstGeom prst="rect">
            <a:avLst/>
          </a:prstGeom>
          <a:noFill/>
        </p:spPr>
        <p:txBody>
          <a:bodyPr wrap="square" rtlCol="0">
            <a:spAutoFit/>
          </a:bodyPr>
          <a:lstStyle/>
          <a:p>
            <a:r>
              <a:rPr lang="en-GB" sz="600" b="1" dirty="0">
                <a:solidFill>
                  <a:srgbClr val="7030A0"/>
                </a:solidFill>
                <a:latin typeface="Arial" panose="020B0604020202020204" pitchFamily="34" charset="0"/>
                <a:cs typeface="Arial" panose="020B0604020202020204" pitchFamily="34" charset="0"/>
              </a:rPr>
              <a:t>Fastener load:</a:t>
            </a:r>
          </a:p>
          <a:p>
            <a:r>
              <a:rPr lang="en-GB" sz="600" b="1" dirty="0">
                <a:solidFill>
                  <a:srgbClr val="7030A0"/>
                </a:solidFill>
                <a:latin typeface="Arial" panose="020B0604020202020204" pitchFamily="34" charset="0"/>
                <a:cs typeface="Arial" panose="020B0604020202020204" pitchFamily="34" charset="0"/>
              </a:rPr>
              <a:t>Fastener bearing </a:t>
            </a:r>
          </a:p>
          <a:p>
            <a:r>
              <a:rPr lang="en-GB" sz="600" b="1" dirty="0">
                <a:solidFill>
                  <a:srgbClr val="7030A0"/>
                </a:solidFill>
                <a:latin typeface="Arial" panose="020B0604020202020204" pitchFamily="34" charset="0"/>
                <a:cs typeface="Arial" panose="020B0604020202020204" pitchFamily="34" charset="0"/>
              </a:rPr>
              <a:t>stress:</a:t>
            </a:r>
          </a:p>
        </p:txBody>
      </p:sp>
      <p:sp>
        <p:nvSpPr>
          <p:cNvPr id="40" name="TextBox 39">
            <a:extLst>
              <a:ext uri="{FF2B5EF4-FFF2-40B4-BE49-F238E27FC236}">
                <a16:creationId xmlns:a16="http://schemas.microsoft.com/office/drawing/2014/main" id="{3F56AAC2-5BC5-58C1-94A5-3F68219BF4E9}"/>
              </a:ext>
            </a:extLst>
          </p:cNvPr>
          <p:cNvSpPr txBox="1"/>
          <p:nvPr/>
        </p:nvSpPr>
        <p:spPr>
          <a:xfrm>
            <a:off x="1073845" y="2702991"/>
            <a:ext cx="524503" cy="415498"/>
          </a:xfrm>
          <a:prstGeom prst="rect">
            <a:avLst/>
          </a:prstGeom>
          <a:noFill/>
        </p:spPr>
        <p:txBody>
          <a:bodyPr wrap="none" rtlCol="0">
            <a:spAutoFit/>
          </a:bodyPr>
          <a:lstStyle/>
          <a:p>
            <a:pPr algn="ctr"/>
            <a:r>
              <a:rPr lang="en-GB" sz="700" b="1" dirty="0">
                <a:solidFill>
                  <a:srgbClr val="7030A0"/>
                </a:solidFill>
                <a:latin typeface="Arial" panose="020B0604020202020204" pitchFamily="34" charset="0"/>
                <a:cs typeface="Arial" panose="020B0604020202020204" pitchFamily="34" charset="0"/>
              </a:rPr>
              <a:t>0.35F</a:t>
            </a:r>
          </a:p>
          <a:p>
            <a:pPr algn="ctr"/>
            <a:endParaRPr lang="en-GB" sz="700" b="1" dirty="0">
              <a:solidFill>
                <a:srgbClr val="7030A0"/>
              </a:solidFill>
              <a:latin typeface="Arial" panose="020B0604020202020204" pitchFamily="34" charset="0"/>
              <a:cs typeface="Arial" panose="020B0604020202020204" pitchFamily="34" charset="0"/>
            </a:endParaRPr>
          </a:p>
          <a:p>
            <a:pPr algn="ctr"/>
            <a:r>
              <a:rPr lang="en-GB" sz="700" b="1" dirty="0">
                <a:solidFill>
                  <a:srgbClr val="7030A0"/>
                </a:solidFill>
                <a:latin typeface="Arial" panose="020B0604020202020204" pitchFamily="34" charset="0"/>
                <a:cs typeface="Arial" panose="020B0604020202020204" pitchFamily="34" charset="0"/>
              </a:rPr>
              <a:t>0.35F/dt</a:t>
            </a:r>
          </a:p>
        </p:txBody>
      </p:sp>
      <p:sp>
        <p:nvSpPr>
          <p:cNvPr id="41" name="TextBox 40">
            <a:extLst>
              <a:ext uri="{FF2B5EF4-FFF2-40B4-BE49-F238E27FC236}">
                <a16:creationId xmlns:a16="http://schemas.microsoft.com/office/drawing/2014/main" id="{B146295C-30FD-8823-B89B-89BB6B3684E9}"/>
              </a:ext>
            </a:extLst>
          </p:cNvPr>
          <p:cNvSpPr txBox="1"/>
          <p:nvPr/>
        </p:nvSpPr>
        <p:spPr>
          <a:xfrm>
            <a:off x="2955707" y="2709423"/>
            <a:ext cx="524503" cy="415498"/>
          </a:xfrm>
          <a:prstGeom prst="rect">
            <a:avLst/>
          </a:prstGeom>
          <a:noFill/>
        </p:spPr>
        <p:txBody>
          <a:bodyPr wrap="none" rtlCol="0">
            <a:spAutoFit/>
          </a:bodyPr>
          <a:lstStyle/>
          <a:p>
            <a:pPr algn="ctr"/>
            <a:r>
              <a:rPr lang="en-GB" sz="700" b="1" dirty="0">
                <a:solidFill>
                  <a:srgbClr val="7030A0"/>
                </a:solidFill>
                <a:latin typeface="Arial" panose="020B0604020202020204" pitchFamily="34" charset="0"/>
                <a:cs typeface="Arial" panose="020B0604020202020204" pitchFamily="34" charset="0"/>
              </a:rPr>
              <a:t>0.35F</a:t>
            </a:r>
          </a:p>
          <a:p>
            <a:pPr algn="ctr"/>
            <a:endParaRPr lang="en-GB" sz="700" b="1" dirty="0">
              <a:solidFill>
                <a:srgbClr val="7030A0"/>
              </a:solidFill>
              <a:latin typeface="Arial" panose="020B0604020202020204" pitchFamily="34" charset="0"/>
              <a:cs typeface="Arial" panose="020B0604020202020204" pitchFamily="34" charset="0"/>
            </a:endParaRPr>
          </a:p>
          <a:p>
            <a:pPr algn="ctr"/>
            <a:r>
              <a:rPr lang="en-GB" sz="700" b="1" dirty="0">
                <a:solidFill>
                  <a:srgbClr val="7030A0"/>
                </a:solidFill>
                <a:latin typeface="Arial" panose="020B0604020202020204" pitchFamily="34" charset="0"/>
                <a:cs typeface="Arial" panose="020B0604020202020204" pitchFamily="34" charset="0"/>
              </a:rPr>
              <a:t>0.35F/dt</a:t>
            </a:r>
          </a:p>
        </p:txBody>
      </p:sp>
      <p:sp>
        <p:nvSpPr>
          <p:cNvPr id="42" name="TextBox 41">
            <a:extLst>
              <a:ext uri="{FF2B5EF4-FFF2-40B4-BE49-F238E27FC236}">
                <a16:creationId xmlns:a16="http://schemas.microsoft.com/office/drawing/2014/main" id="{E8FD8464-FAC3-CF4B-6333-2745F38CD877}"/>
              </a:ext>
            </a:extLst>
          </p:cNvPr>
          <p:cNvSpPr txBox="1"/>
          <p:nvPr/>
        </p:nvSpPr>
        <p:spPr>
          <a:xfrm>
            <a:off x="2025971" y="2717998"/>
            <a:ext cx="474809" cy="415498"/>
          </a:xfrm>
          <a:prstGeom prst="rect">
            <a:avLst/>
          </a:prstGeom>
          <a:noFill/>
        </p:spPr>
        <p:txBody>
          <a:bodyPr wrap="none" rtlCol="0">
            <a:spAutoFit/>
          </a:bodyPr>
          <a:lstStyle/>
          <a:p>
            <a:pPr algn="ctr"/>
            <a:r>
              <a:rPr lang="en-GB" sz="700" b="1" dirty="0">
                <a:solidFill>
                  <a:srgbClr val="7030A0"/>
                </a:solidFill>
                <a:latin typeface="Arial" panose="020B0604020202020204" pitchFamily="34" charset="0"/>
                <a:cs typeface="Arial" panose="020B0604020202020204" pitchFamily="34" charset="0"/>
              </a:rPr>
              <a:t>0.3F</a:t>
            </a:r>
          </a:p>
          <a:p>
            <a:pPr algn="ctr"/>
            <a:endParaRPr lang="en-GB" sz="700" b="1" dirty="0">
              <a:solidFill>
                <a:srgbClr val="7030A0"/>
              </a:solidFill>
              <a:latin typeface="Arial" panose="020B0604020202020204" pitchFamily="34" charset="0"/>
              <a:cs typeface="Arial" panose="020B0604020202020204" pitchFamily="34" charset="0"/>
            </a:endParaRPr>
          </a:p>
          <a:p>
            <a:pPr algn="ctr"/>
            <a:r>
              <a:rPr lang="en-GB" sz="700" b="1" dirty="0">
                <a:solidFill>
                  <a:srgbClr val="7030A0"/>
                </a:solidFill>
                <a:latin typeface="Arial" panose="020B0604020202020204" pitchFamily="34" charset="0"/>
                <a:cs typeface="Arial" panose="020B0604020202020204" pitchFamily="34" charset="0"/>
              </a:rPr>
              <a:t>0.3F/dt</a:t>
            </a:r>
          </a:p>
        </p:txBody>
      </p:sp>
      <p:sp>
        <p:nvSpPr>
          <p:cNvPr id="43" name="TextBox 42">
            <a:extLst>
              <a:ext uri="{FF2B5EF4-FFF2-40B4-BE49-F238E27FC236}">
                <a16:creationId xmlns:a16="http://schemas.microsoft.com/office/drawing/2014/main" id="{A2F30258-B98A-6C5D-1A04-44F45CD31FCB}"/>
              </a:ext>
            </a:extLst>
          </p:cNvPr>
          <p:cNvSpPr txBox="1"/>
          <p:nvPr/>
        </p:nvSpPr>
        <p:spPr>
          <a:xfrm>
            <a:off x="2519771" y="2044104"/>
            <a:ext cx="487028" cy="200055"/>
          </a:xfrm>
          <a:prstGeom prst="rect">
            <a:avLst/>
          </a:prstGeom>
          <a:noFill/>
        </p:spPr>
        <p:txBody>
          <a:bodyPr wrap="square" rtlCol="0">
            <a:spAutoFit/>
          </a:bodyPr>
          <a:lstStyle/>
          <a:p>
            <a:pPr algn="ctr"/>
            <a:r>
              <a:rPr lang="en-GB" sz="700" b="1" dirty="0">
                <a:highlight>
                  <a:srgbClr val="FFFF00"/>
                </a:highlight>
                <a:latin typeface="Arial" panose="020B0604020202020204" pitchFamily="34" charset="0"/>
                <a:cs typeface="Arial" panose="020B0604020202020204" pitchFamily="34" charset="0"/>
              </a:rPr>
              <a:t>0.65F</a:t>
            </a:r>
          </a:p>
        </p:txBody>
      </p:sp>
      <p:sp>
        <p:nvSpPr>
          <p:cNvPr id="44" name="TextBox 43">
            <a:extLst>
              <a:ext uri="{FF2B5EF4-FFF2-40B4-BE49-F238E27FC236}">
                <a16:creationId xmlns:a16="http://schemas.microsoft.com/office/drawing/2014/main" id="{79698B8A-0188-0172-3135-41A225B58EFC}"/>
              </a:ext>
            </a:extLst>
          </p:cNvPr>
          <p:cNvSpPr txBox="1"/>
          <p:nvPr/>
        </p:nvSpPr>
        <p:spPr>
          <a:xfrm>
            <a:off x="2519771" y="2322767"/>
            <a:ext cx="487028" cy="200055"/>
          </a:xfrm>
          <a:prstGeom prst="rect">
            <a:avLst/>
          </a:prstGeom>
          <a:noFill/>
        </p:spPr>
        <p:txBody>
          <a:bodyPr wrap="square" rtlCol="0">
            <a:spAutoFit/>
          </a:bodyPr>
          <a:lstStyle/>
          <a:p>
            <a:pPr algn="ctr"/>
            <a:r>
              <a:rPr lang="en-GB" sz="700" b="1" dirty="0">
                <a:highlight>
                  <a:srgbClr val="FFFF00"/>
                </a:highlight>
                <a:latin typeface="Arial" panose="020B0604020202020204" pitchFamily="34" charset="0"/>
                <a:cs typeface="Arial" panose="020B0604020202020204" pitchFamily="34" charset="0"/>
              </a:rPr>
              <a:t>0.35F</a:t>
            </a:r>
          </a:p>
        </p:txBody>
      </p:sp>
      <p:sp>
        <p:nvSpPr>
          <p:cNvPr id="45" name="TextBox 44">
            <a:extLst>
              <a:ext uri="{FF2B5EF4-FFF2-40B4-BE49-F238E27FC236}">
                <a16:creationId xmlns:a16="http://schemas.microsoft.com/office/drawing/2014/main" id="{16F89206-EFE4-52D6-A1BC-3EA4F4557236}"/>
              </a:ext>
            </a:extLst>
          </p:cNvPr>
          <p:cNvSpPr txBox="1"/>
          <p:nvPr/>
        </p:nvSpPr>
        <p:spPr>
          <a:xfrm>
            <a:off x="2347900" y="1654175"/>
            <a:ext cx="830770" cy="200055"/>
          </a:xfrm>
          <a:prstGeom prst="rect">
            <a:avLst/>
          </a:prstGeom>
          <a:noFill/>
        </p:spPr>
        <p:txBody>
          <a:bodyPr wrap="square" rtlCol="0">
            <a:spAutoFit/>
          </a:bodyPr>
          <a:lstStyle/>
          <a:p>
            <a:pPr algn="ctr"/>
            <a:r>
              <a:rPr lang="en-GB" sz="700" b="1" dirty="0">
                <a:highlight>
                  <a:srgbClr val="FFFF00"/>
                </a:highlight>
                <a:latin typeface="Arial" panose="020B0604020202020204" pitchFamily="34" charset="0"/>
                <a:cs typeface="Arial" panose="020B0604020202020204" pitchFamily="34" charset="0"/>
              </a:rPr>
              <a:t>Bypass load</a:t>
            </a:r>
          </a:p>
        </p:txBody>
      </p:sp>
      <p:sp>
        <p:nvSpPr>
          <p:cNvPr id="46" name="TextBox 45">
            <a:extLst>
              <a:ext uri="{FF2B5EF4-FFF2-40B4-BE49-F238E27FC236}">
                <a16:creationId xmlns:a16="http://schemas.microsoft.com/office/drawing/2014/main" id="{1E09F7D7-74CA-68AF-79CF-3CFD142A5F28}"/>
              </a:ext>
            </a:extLst>
          </p:cNvPr>
          <p:cNvSpPr txBox="1"/>
          <p:nvPr/>
        </p:nvSpPr>
        <p:spPr>
          <a:xfrm>
            <a:off x="1562521" y="2044104"/>
            <a:ext cx="487028" cy="200055"/>
          </a:xfrm>
          <a:prstGeom prst="rect">
            <a:avLst/>
          </a:prstGeom>
          <a:noFill/>
        </p:spPr>
        <p:txBody>
          <a:bodyPr wrap="square" rtlCol="0">
            <a:spAutoFit/>
          </a:bodyPr>
          <a:lstStyle/>
          <a:p>
            <a:pPr algn="ctr"/>
            <a:r>
              <a:rPr lang="en-GB" sz="700" b="1" dirty="0">
                <a:highlight>
                  <a:srgbClr val="FFFF00"/>
                </a:highlight>
                <a:latin typeface="Arial" panose="020B0604020202020204" pitchFamily="34" charset="0"/>
                <a:cs typeface="Arial" panose="020B0604020202020204" pitchFamily="34" charset="0"/>
              </a:rPr>
              <a:t>0.35F</a:t>
            </a:r>
          </a:p>
        </p:txBody>
      </p:sp>
      <p:sp>
        <p:nvSpPr>
          <p:cNvPr id="47" name="TextBox 46">
            <a:extLst>
              <a:ext uri="{FF2B5EF4-FFF2-40B4-BE49-F238E27FC236}">
                <a16:creationId xmlns:a16="http://schemas.microsoft.com/office/drawing/2014/main" id="{B6D62430-8C97-01B3-75FF-042B5181BAC4}"/>
              </a:ext>
            </a:extLst>
          </p:cNvPr>
          <p:cNvSpPr txBox="1"/>
          <p:nvPr/>
        </p:nvSpPr>
        <p:spPr>
          <a:xfrm>
            <a:off x="1562521" y="2322767"/>
            <a:ext cx="487028" cy="200055"/>
          </a:xfrm>
          <a:prstGeom prst="rect">
            <a:avLst/>
          </a:prstGeom>
          <a:noFill/>
        </p:spPr>
        <p:txBody>
          <a:bodyPr wrap="square" rtlCol="0">
            <a:spAutoFit/>
          </a:bodyPr>
          <a:lstStyle/>
          <a:p>
            <a:pPr algn="ctr"/>
            <a:r>
              <a:rPr lang="en-GB" sz="700" b="1" dirty="0">
                <a:highlight>
                  <a:srgbClr val="FFFF00"/>
                </a:highlight>
                <a:latin typeface="Arial" panose="020B0604020202020204" pitchFamily="34" charset="0"/>
                <a:cs typeface="Arial" panose="020B0604020202020204" pitchFamily="34" charset="0"/>
              </a:rPr>
              <a:t>0.65F</a:t>
            </a:r>
          </a:p>
        </p:txBody>
      </p:sp>
      <p:sp>
        <p:nvSpPr>
          <p:cNvPr id="48" name="TextBox 47">
            <a:extLst>
              <a:ext uri="{FF2B5EF4-FFF2-40B4-BE49-F238E27FC236}">
                <a16:creationId xmlns:a16="http://schemas.microsoft.com/office/drawing/2014/main" id="{7D512403-C885-05DA-7028-36DF541D124F}"/>
              </a:ext>
            </a:extLst>
          </p:cNvPr>
          <p:cNvSpPr txBox="1"/>
          <p:nvPr/>
        </p:nvSpPr>
        <p:spPr>
          <a:xfrm>
            <a:off x="1390650" y="1654175"/>
            <a:ext cx="830770" cy="200055"/>
          </a:xfrm>
          <a:prstGeom prst="rect">
            <a:avLst/>
          </a:prstGeom>
          <a:noFill/>
        </p:spPr>
        <p:txBody>
          <a:bodyPr wrap="square" rtlCol="0">
            <a:spAutoFit/>
          </a:bodyPr>
          <a:lstStyle/>
          <a:p>
            <a:pPr algn="ctr"/>
            <a:r>
              <a:rPr lang="en-GB" sz="700" b="1" dirty="0">
                <a:highlight>
                  <a:srgbClr val="FFFF00"/>
                </a:highlight>
                <a:latin typeface="Arial" panose="020B0604020202020204" pitchFamily="34" charset="0"/>
                <a:cs typeface="Arial" panose="020B0604020202020204" pitchFamily="34" charset="0"/>
              </a:rPr>
              <a:t>Bypass load</a:t>
            </a:r>
          </a:p>
        </p:txBody>
      </p:sp>
      <p:sp>
        <p:nvSpPr>
          <p:cNvPr id="49" name="TextBox 48">
            <a:extLst>
              <a:ext uri="{FF2B5EF4-FFF2-40B4-BE49-F238E27FC236}">
                <a16:creationId xmlns:a16="http://schemas.microsoft.com/office/drawing/2014/main" id="{FAC96576-C5A3-C1A8-922F-A0197EEFA3F9}"/>
              </a:ext>
            </a:extLst>
          </p:cNvPr>
          <p:cNvSpPr txBox="1"/>
          <p:nvPr/>
        </p:nvSpPr>
        <p:spPr>
          <a:xfrm>
            <a:off x="743792" y="2044104"/>
            <a:ext cx="487028" cy="200055"/>
          </a:xfrm>
          <a:prstGeom prst="rect">
            <a:avLst/>
          </a:prstGeom>
          <a:noFill/>
        </p:spPr>
        <p:txBody>
          <a:bodyPr wrap="square" rtlCol="0">
            <a:spAutoFit/>
          </a:bodyPr>
          <a:lstStyle/>
          <a:p>
            <a:pPr algn="ctr"/>
            <a:r>
              <a:rPr lang="en-GB" sz="700" b="1" dirty="0">
                <a:highlight>
                  <a:srgbClr val="FFFF00"/>
                </a:highlight>
                <a:latin typeface="Arial" panose="020B0604020202020204" pitchFamily="34" charset="0"/>
                <a:cs typeface="Arial" panose="020B0604020202020204" pitchFamily="34" charset="0"/>
              </a:rPr>
              <a:t>0</a:t>
            </a:r>
          </a:p>
        </p:txBody>
      </p:sp>
      <p:sp>
        <p:nvSpPr>
          <p:cNvPr id="50" name="TextBox 49">
            <a:extLst>
              <a:ext uri="{FF2B5EF4-FFF2-40B4-BE49-F238E27FC236}">
                <a16:creationId xmlns:a16="http://schemas.microsoft.com/office/drawing/2014/main" id="{4D03D78E-C3B1-0042-FDC7-1DD65B141986}"/>
              </a:ext>
            </a:extLst>
          </p:cNvPr>
          <p:cNvSpPr txBox="1"/>
          <p:nvPr/>
        </p:nvSpPr>
        <p:spPr>
          <a:xfrm>
            <a:off x="743792" y="2322767"/>
            <a:ext cx="487028" cy="200055"/>
          </a:xfrm>
          <a:prstGeom prst="rect">
            <a:avLst/>
          </a:prstGeom>
          <a:noFill/>
        </p:spPr>
        <p:txBody>
          <a:bodyPr wrap="square" rtlCol="0">
            <a:spAutoFit/>
          </a:bodyPr>
          <a:lstStyle/>
          <a:p>
            <a:pPr algn="ctr"/>
            <a:r>
              <a:rPr lang="en-GB" sz="700" b="1" dirty="0">
                <a:highlight>
                  <a:srgbClr val="FFFF00"/>
                </a:highlight>
                <a:latin typeface="Arial" panose="020B0604020202020204" pitchFamily="34" charset="0"/>
                <a:cs typeface="Arial" panose="020B0604020202020204" pitchFamily="34" charset="0"/>
              </a:rPr>
              <a:t>F</a:t>
            </a:r>
          </a:p>
        </p:txBody>
      </p:sp>
      <p:sp>
        <p:nvSpPr>
          <p:cNvPr id="51" name="TextBox 50">
            <a:extLst>
              <a:ext uri="{FF2B5EF4-FFF2-40B4-BE49-F238E27FC236}">
                <a16:creationId xmlns:a16="http://schemas.microsoft.com/office/drawing/2014/main" id="{8B08080F-C234-45F0-64D8-85AB04E6E44D}"/>
              </a:ext>
            </a:extLst>
          </p:cNvPr>
          <p:cNvSpPr txBox="1"/>
          <p:nvPr/>
        </p:nvSpPr>
        <p:spPr>
          <a:xfrm>
            <a:off x="400050" y="1654175"/>
            <a:ext cx="830770" cy="200055"/>
          </a:xfrm>
          <a:prstGeom prst="rect">
            <a:avLst/>
          </a:prstGeom>
          <a:noFill/>
        </p:spPr>
        <p:txBody>
          <a:bodyPr wrap="square" rtlCol="0">
            <a:spAutoFit/>
          </a:bodyPr>
          <a:lstStyle/>
          <a:p>
            <a:pPr algn="r"/>
            <a:r>
              <a:rPr lang="en-GB" sz="700" b="1" dirty="0">
                <a:highlight>
                  <a:srgbClr val="FFFF00"/>
                </a:highlight>
                <a:latin typeface="Arial" panose="020B0604020202020204" pitchFamily="34" charset="0"/>
                <a:cs typeface="Arial" panose="020B0604020202020204" pitchFamily="34" charset="0"/>
              </a:rPr>
              <a:t>Bypass load</a:t>
            </a:r>
          </a:p>
        </p:txBody>
      </p:sp>
      <p:sp>
        <p:nvSpPr>
          <p:cNvPr id="52" name="TextBox 51">
            <a:extLst>
              <a:ext uri="{FF2B5EF4-FFF2-40B4-BE49-F238E27FC236}">
                <a16:creationId xmlns:a16="http://schemas.microsoft.com/office/drawing/2014/main" id="{489292F0-B48D-B336-D1C5-4368BA2996E8}"/>
              </a:ext>
            </a:extLst>
          </p:cNvPr>
          <p:cNvSpPr txBox="1"/>
          <p:nvPr/>
        </p:nvSpPr>
        <p:spPr>
          <a:xfrm>
            <a:off x="3303080" y="2048055"/>
            <a:ext cx="487028" cy="200055"/>
          </a:xfrm>
          <a:prstGeom prst="rect">
            <a:avLst/>
          </a:prstGeom>
          <a:noFill/>
        </p:spPr>
        <p:txBody>
          <a:bodyPr wrap="square" rtlCol="0">
            <a:spAutoFit/>
          </a:bodyPr>
          <a:lstStyle/>
          <a:p>
            <a:pPr algn="ctr"/>
            <a:r>
              <a:rPr lang="en-GB" sz="700" b="1" dirty="0">
                <a:highlight>
                  <a:srgbClr val="FFFF00"/>
                </a:highlight>
                <a:latin typeface="Arial" panose="020B0604020202020204" pitchFamily="34" charset="0"/>
                <a:cs typeface="Arial" panose="020B0604020202020204" pitchFamily="34" charset="0"/>
              </a:rPr>
              <a:t>F</a:t>
            </a:r>
          </a:p>
        </p:txBody>
      </p:sp>
      <p:sp>
        <p:nvSpPr>
          <p:cNvPr id="53" name="TextBox 52">
            <a:extLst>
              <a:ext uri="{FF2B5EF4-FFF2-40B4-BE49-F238E27FC236}">
                <a16:creationId xmlns:a16="http://schemas.microsoft.com/office/drawing/2014/main" id="{9D3EBE2E-2DC2-19CF-A43D-F3E36058E982}"/>
              </a:ext>
            </a:extLst>
          </p:cNvPr>
          <p:cNvSpPr txBox="1"/>
          <p:nvPr/>
        </p:nvSpPr>
        <p:spPr>
          <a:xfrm>
            <a:off x="3303080" y="2326718"/>
            <a:ext cx="487028" cy="200055"/>
          </a:xfrm>
          <a:prstGeom prst="rect">
            <a:avLst/>
          </a:prstGeom>
          <a:noFill/>
        </p:spPr>
        <p:txBody>
          <a:bodyPr wrap="square" rtlCol="0">
            <a:spAutoFit/>
          </a:bodyPr>
          <a:lstStyle/>
          <a:p>
            <a:pPr algn="ctr"/>
            <a:r>
              <a:rPr lang="en-GB" sz="700" b="1" dirty="0">
                <a:highlight>
                  <a:srgbClr val="FFFF00"/>
                </a:highlight>
                <a:latin typeface="Arial" panose="020B0604020202020204" pitchFamily="34" charset="0"/>
                <a:cs typeface="Arial" panose="020B0604020202020204" pitchFamily="34" charset="0"/>
              </a:rPr>
              <a:t>0</a:t>
            </a:r>
          </a:p>
        </p:txBody>
      </p:sp>
      <p:sp>
        <p:nvSpPr>
          <p:cNvPr id="54" name="TextBox 53">
            <a:extLst>
              <a:ext uri="{FF2B5EF4-FFF2-40B4-BE49-F238E27FC236}">
                <a16:creationId xmlns:a16="http://schemas.microsoft.com/office/drawing/2014/main" id="{A527F79B-2E20-3C90-720A-14CCC4C89D4F}"/>
              </a:ext>
            </a:extLst>
          </p:cNvPr>
          <p:cNvSpPr txBox="1"/>
          <p:nvPr/>
        </p:nvSpPr>
        <p:spPr>
          <a:xfrm>
            <a:off x="3303080" y="1654175"/>
            <a:ext cx="830770" cy="200055"/>
          </a:xfrm>
          <a:prstGeom prst="rect">
            <a:avLst/>
          </a:prstGeom>
          <a:noFill/>
        </p:spPr>
        <p:txBody>
          <a:bodyPr wrap="square" rtlCol="0">
            <a:spAutoFit/>
          </a:bodyPr>
          <a:lstStyle/>
          <a:p>
            <a:r>
              <a:rPr lang="en-GB" sz="700" b="1" dirty="0">
                <a:highlight>
                  <a:srgbClr val="FFFF00"/>
                </a:highlight>
                <a:latin typeface="Arial" panose="020B0604020202020204" pitchFamily="34" charset="0"/>
                <a:cs typeface="Arial" panose="020B0604020202020204" pitchFamily="34" charset="0"/>
              </a:rPr>
              <a:t>Bypass load</a:t>
            </a:r>
          </a:p>
        </p:txBody>
      </p:sp>
    </p:spTree>
    <p:extLst>
      <p:ext uri="{BB962C8B-B14F-4D97-AF65-F5344CB8AC3E}">
        <p14:creationId xmlns:p14="http://schemas.microsoft.com/office/powerpoint/2010/main" val="1309133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DEF4-A37D-3752-7D48-C9D8A9E54376}"/>
              </a:ext>
            </a:extLst>
          </p:cNvPr>
          <p:cNvSpPr>
            <a:spLocks noGrp="1"/>
          </p:cNvSpPr>
          <p:nvPr>
            <p:ph type="title"/>
          </p:nvPr>
        </p:nvSpPr>
        <p:spPr/>
        <p:txBody>
          <a:bodyPr>
            <a:normAutofit/>
          </a:bodyPr>
          <a:lstStyle/>
          <a:p>
            <a:r>
              <a:rPr lang="en-GB" sz="1400" dirty="0"/>
              <a:t>Fastener flexibility for integrity assessment of joints</a:t>
            </a:r>
          </a:p>
        </p:txBody>
      </p:sp>
      <p:sp>
        <p:nvSpPr>
          <p:cNvPr id="4" name="Slide Number Placeholder 3">
            <a:extLst>
              <a:ext uri="{FF2B5EF4-FFF2-40B4-BE49-F238E27FC236}">
                <a16:creationId xmlns:a16="http://schemas.microsoft.com/office/drawing/2014/main" id="{C0E2A3BA-661B-B62B-BBC9-E8999365FCE0}"/>
              </a:ext>
            </a:extLst>
          </p:cNvPr>
          <p:cNvSpPr>
            <a:spLocks noGrp="1"/>
          </p:cNvSpPr>
          <p:nvPr>
            <p:ph type="sldNum" sz="quarter" idx="12"/>
          </p:nvPr>
        </p:nvSpPr>
        <p:spPr/>
        <p:txBody>
          <a:bodyPr/>
          <a:lstStyle/>
          <a:p>
            <a:fld id="{6D22F896-40B5-4ADD-8801-0D06FADFA095}" type="slidenum">
              <a:rPr lang="en-US" smtClean="0"/>
              <a:pPr/>
              <a:t>24</a:t>
            </a:fld>
            <a:endParaRPr lang="en-US" dirty="0"/>
          </a:p>
        </p:txBody>
      </p:sp>
      <p:grpSp>
        <p:nvGrpSpPr>
          <p:cNvPr id="48" name="Group 47">
            <a:extLst>
              <a:ext uri="{FF2B5EF4-FFF2-40B4-BE49-F238E27FC236}">
                <a16:creationId xmlns:a16="http://schemas.microsoft.com/office/drawing/2014/main" id="{922145FB-4961-3731-537B-8A8A81B49849}"/>
              </a:ext>
            </a:extLst>
          </p:cNvPr>
          <p:cNvGrpSpPr>
            <a:grpSpLocks noChangeAspect="1"/>
          </p:cNvGrpSpPr>
          <p:nvPr/>
        </p:nvGrpSpPr>
        <p:grpSpPr>
          <a:xfrm>
            <a:off x="1459040" y="863375"/>
            <a:ext cx="2767073" cy="648000"/>
            <a:chOff x="347326" y="1815504"/>
            <a:chExt cx="3863973" cy="904875"/>
          </a:xfrm>
        </p:grpSpPr>
        <p:sp>
          <p:nvSpPr>
            <p:cNvPr id="5" name="Rectangle 4">
              <a:extLst>
                <a:ext uri="{FF2B5EF4-FFF2-40B4-BE49-F238E27FC236}">
                  <a16:creationId xmlns:a16="http://schemas.microsoft.com/office/drawing/2014/main" id="{AC261846-B5ED-9CEB-85F0-C99AAD5E1B2F}"/>
                </a:ext>
              </a:extLst>
            </p:cNvPr>
            <p:cNvSpPr/>
            <p:nvPr/>
          </p:nvSpPr>
          <p:spPr>
            <a:xfrm>
              <a:off x="933451" y="2004173"/>
              <a:ext cx="2946269"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BA7E8D1-9AFA-ED9C-81E4-0568BCAB909E}"/>
                </a:ext>
              </a:extLst>
            </p:cNvPr>
            <p:cNvSpPr/>
            <p:nvPr/>
          </p:nvSpPr>
          <p:spPr>
            <a:xfrm>
              <a:off x="739421" y="2284161"/>
              <a:ext cx="2937230"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F2275B2D-314B-966A-9A2A-C4F50579362A}"/>
                </a:ext>
              </a:extLst>
            </p:cNvPr>
            <p:cNvGrpSpPr/>
            <p:nvPr/>
          </p:nvGrpSpPr>
          <p:grpSpPr>
            <a:xfrm>
              <a:off x="1132222" y="1815504"/>
              <a:ext cx="428456" cy="904875"/>
              <a:chOff x="933450" y="1282835"/>
              <a:chExt cx="428456" cy="904875"/>
            </a:xfrm>
          </p:grpSpPr>
          <p:sp>
            <p:nvSpPr>
              <p:cNvPr id="8" name="Oval 7">
                <a:extLst>
                  <a:ext uri="{FF2B5EF4-FFF2-40B4-BE49-F238E27FC236}">
                    <a16:creationId xmlns:a16="http://schemas.microsoft.com/office/drawing/2014/main" id="{6238E91A-1ADF-7116-E0BD-A5EAF90CD059}"/>
                  </a:ext>
                </a:extLst>
              </p:cNvPr>
              <p:cNvSpPr/>
              <p:nvPr/>
            </p:nvSpPr>
            <p:spPr>
              <a:xfrm>
                <a:off x="933450" y="1282835"/>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6B5D3F9-446B-6F26-8615-2A5022D5972F}"/>
                  </a:ext>
                </a:extLst>
              </p:cNvPr>
              <p:cNvSpPr/>
              <p:nvPr/>
            </p:nvSpPr>
            <p:spPr>
              <a:xfrm>
                <a:off x="1033378" y="1430911"/>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74B19FF-1ECD-E658-B52E-8989699F6E8E}"/>
                  </a:ext>
                </a:extLst>
              </p:cNvPr>
              <p:cNvSpPr/>
              <p:nvPr/>
            </p:nvSpPr>
            <p:spPr>
              <a:xfrm>
                <a:off x="933450" y="1378044"/>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90D395D-74C2-51B6-5010-CF6D387B74AB}"/>
                  </a:ext>
                </a:extLst>
              </p:cNvPr>
              <p:cNvSpPr/>
              <p:nvPr/>
            </p:nvSpPr>
            <p:spPr>
              <a:xfrm>
                <a:off x="933450" y="2029640"/>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5CF278F-BC2F-FE76-8377-B13E406376B3}"/>
                  </a:ext>
                </a:extLst>
              </p:cNvPr>
              <p:cNvSpPr/>
              <p:nvPr/>
            </p:nvSpPr>
            <p:spPr>
              <a:xfrm>
                <a:off x="933450" y="2032134"/>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3EE65817-5E8E-0068-047D-F8AD68B8416F}"/>
                  </a:ext>
                </a:extLst>
              </p:cNvPr>
              <p:cNvCxnSpPr>
                <a:cxnSpLocks/>
              </p:cNvCxnSpPr>
              <p:nvPr/>
            </p:nvCxnSpPr>
            <p:spPr>
              <a:xfrm>
                <a:off x="1147678" y="1282835"/>
                <a:ext cx="0" cy="900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276CF767-24F8-9916-0F3E-2A99AEF02C26}"/>
                </a:ext>
              </a:extLst>
            </p:cNvPr>
            <p:cNvGrpSpPr/>
            <p:nvPr/>
          </p:nvGrpSpPr>
          <p:grpSpPr>
            <a:xfrm>
              <a:off x="2076450" y="1815504"/>
              <a:ext cx="428456" cy="904875"/>
              <a:chOff x="933450" y="1282835"/>
              <a:chExt cx="428456" cy="904875"/>
            </a:xfrm>
          </p:grpSpPr>
          <p:sp>
            <p:nvSpPr>
              <p:cNvPr id="15" name="Oval 14">
                <a:extLst>
                  <a:ext uri="{FF2B5EF4-FFF2-40B4-BE49-F238E27FC236}">
                    <a16:creationId xmlns:a16="http://schemas.microsoft.com/office/drawing/2014/main" id="{731B8CFF-3B86-A5D0-7DF9-E7BF2B7098B5}"/>
                  </a:ext>
                </a:extLst>
              </p:cNvPr>
              <p:cNvSpPr/>
              <p:nvPr/>
            </p:nvSpPr>
            <p:spPr>
              <a:xfrm>
                <a:off x="933450" y="1282835"/>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619BB5B-64D3-EF63-BDEB-02F8A62DECF6}"/>
                  </a:ext>
                </a:extLst>
              </p:cNvPr>
              <p:cNvSpPr/>
              <p:nvPr/>
            </p:nvSpPr>
            <p:spPr>
              <a:xfrm>
                <a:off x="1033378" y="1430911"/>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06FD5C9-4E77-CDAD-A431-21EBDA4456DF}"/>
                  </a:ext>
                </a:extLst>
              </p:cNvPr>
              <p:cNvSpPr/>
              <p:nvPr/>
            </p:nvSpPr>
            <p:spPr>
              <a:xfrm>
                <a:off x="933450" y="1378044"/>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E17F4D9F-3240-4977-439D-91472FF06820}"/>
                  </a:ext>
                </a:extLst>
              </p:cNvPr>
              <p:cNvSpPr/>
              <p:nvPr/>
            </p:nvSpPr>
            <p:spPr>
              <a:xfrm>
                <a:off x="933450" y="2029640"/>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8DD1887-4857-85BC-6B8B-45461ADCAAD9}"/>
                  </a:ext>
                </a:extLst>
              </p:cNvPr>
              <p:cNvSpPr/>
              <p:nvPr/>
            </p:nvSpPr>
            <p:spPr>
              <a:xfrm>
                <a:off x="933450" y="2032134"/>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3BF63848-FB7B-C0F4-44B0-1F26633A9084}"/>
                  </a:ext>
                </a:extLst>
              </p:cNvPr>
              <p:cNvCxnSpPr>
                <a:cxnSpLocks/>
              </p:cNvCxnSpPr>
              <p:nvPr/>
            </p:nvCxnSpPr>
            <p:spPr>
              <a:xfrm>
                <a:off x="1147678" y="1282835"/>
                <a:ext cx="0" cy="900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25463AAA-92D1-E7BE-D26D-0046B62680DA}"/>
                </a:ext>
              </a:extLst>
            </p:cNvPr>
            <p:cNvGrpSpPr/>
            <p:nvPr/>
          </p:nvGrpSpPr>
          <p:grpSpPr>
            <a:xfrm>
              <a:off x="3003730" y="1815504"/>
              <a:ext cx="428456" cy="904875"/>
              <a:chOff x="933450" y="1282835"/>
              <a:chExt cx="428456" cy="904875"/>
            </a:xfrm>
          </p:grpSpPr>
          <p:sp>
            <p:nvSpPr>
              <p:cNvPr id="22" name="Oval 21">
                <a:extLst>
                  <a:ext uri="{FF2B5EF4-FFF2-40B4-BE49-F238E27FC236}">
                    <a16:creationId xmlns:a16="http://schemas.microsoft.com/office/drawing/2014/main" id="{B330E7E0-2990-9E4F-410B-D8E212F969F0}"/>
                  </a:ext>
                </a:extLst>
              </p:cNvPr>
              <p:cNvSpPr/>
              <p:nvPr/>
            </p:nvSpPr>
            <p:spPr>
              <a:xfrm>
                <a:off x="933450" y="1282835"/>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C1EBD85-F0AD-789F-F4EB-0477C395A68C}"/>
                  </a:ext>
                </a:extLst>
              </p:cNvPr>
              <p:cNvSpPr/>
              <p:nvPr/>
            </p:nvSpPr>
            <p:spPr>
              <a:xfrm>
                <a:off x="1033378" y="1430911"/>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95A240F-FE56-6604-E47A-70AF1259C3EC}"/>
                  </a:ext>
                </a:extLst>
              </p:cNvPr>
              <p:cNvSpPr/>
              <p:nvPr/>
            </p:nvSpPr>
            <p:spPr>
              <a:xfrm>
                <a:off x="933450" y="1378044"/>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25E73E86-57E8-35E9-DFF0-0B48BBEFCC18}"/>
                  </a:ext>
                </a:extLst>
              </p:cNvPr>
              <p:cNvSpPr/>
              <p:nvPr/>
            </p:nvSpPr>
            <p:spPr>
              <a:xfrm>
                <a:off x="933450" y="2029640"/>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CF426CFC-E6D0-B1EB-6C9B-F2080825385B}"/>
                  </a:ext>
                </a:extLst>
              </p:cNvPr>
              <p:cNvSpPr/>
              <p:nvPr/>
            </p:nvSpPr>
            <p:spPr>
              <a:xfrm>
                <a:off x="933450" y="2032134"/>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a:extLst>
                  <a:ext uri="{FF2B5EF4-FFF2-40B4-BE49-F238E27FC236}">
                    <a16:creationId xmlns:a16="http://schemas.microsoft.com/office/drawing/2014/main" id="{9D64A206-52FC-D1BF-5DC3-AA82CC5C54C4}"/>
                  </a:ext>
                </a:extLst>
              </p:cNvPr>
              <p:cNvCxnSpPr>
                <a:cxnSpLocks/>
              </p:cNvCxnSpPr>
              <p:nvPr/>
            </p:nvCxnSpPr>
            <p:spPr>
              <a:xfrm>
                <a:off x="1147678" y="1282835"/>
                <a:ext cx="0" cy="900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a:extLst>
                <a:ext uri="{FF2B5EF4-FFF2-40B4-BE49-F238E27FC236}">
                  <a16:creationId xmlns:a16="http://schemas.microsoft.com/office/drawing/2014/main" id="{B6C707FA-02AE-15E6-B9C3-F8684777C2A5}"/>
                </a:ext>
              </a:extLst>
            </p:cNvPr>
            <p:cNvCxnSpPr>
              <a:cxnSpLocks/>
            </p:cNvCxnSpPr>
            <p:nvPr/>
          </p:nvCxnSpPr>
          <p:spPr>
            <a:xfrm flipH="1">
              <a:off x="587021" y="2415214"/>
              <a:ext cx="12159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CC09D4B-C2AD-7098-C796-0A85B308E5E7}"/>
                </a:ext>
              </a:extLst>
            </p:cNvPr>
            <p:cNvSpPr txBox="1"/>
            <p:nvPr/>
          </p:nvSpPr>
          <p:spPr>
            <a:xfrm>
              <a:off x="347326" y="2204339"/>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cxnSp>
          <p:nvCxnSpPr>
            <p:cNvPr id="30" name="Straight Arrow Connector 29">
              <a:extLst>
                <a:ext uri="{FF2B5EF4-FFF2-40B4-BE49-F238E27FC236}">
                  <a16:creationId xmlns:a16="http://schemas.microsoft.com/office/drawing/2014/main" id="{F8928DB5-F572-B7A0-805E-6C51007AA8C6}"/>
                </a:ext>
              </a:extLst>
            </p:cNvPr>
            <p:cNvCxnSpPr>
              <a:cxnSpLocks/>
            </p:cNvCxnSpPr>
            <p:nvPr/>
          </p:nvCxnSpPr>
          <p:spPr>
            <a:xfrm rot="10800000" flipH="1">
              <a:off x="3905251" y="2123524"/>
              <a:ext cx="12159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AAF970-22A4-470F-BEA1-388AD866D6C9}"/>
                </a:ext>
              </a:extLst>
            </p:cNvPr>
            <p:cNvSpPr txBox="1"/>
            <p:nvPr/>
          </p:nvSpPr>
          <p:spPr>
            <a:xfrm>
              <a:off x="3932055" y="1942070"/>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grpSp>
      <p:sp>
        <p:nvSpPr>
          <p:cNvPr id="32" name="TextBox 31">
            <a:extLst>
              <a:ext uri="{FF2B5EF4-FFF2-40B4-BE49-F238E27FC236}">
                <a16:creationId xmlns:a16="http://schemas.microsoft.com/office/drawing/2014/main" id="{8866D44D-D1BE-5EC2-A333-BD67D63A3A5E}"/>
              </a:ext>
            </a:extLst>
          </p:cNvPr>
          <p:cNvSpPr txBox="1"/>
          <p:nvPr/>
        </p:nvSpPr>
        <p:spPr>
          <a:xfrm>
            <a:off x="1314450" y="1487582"/>
            <a:ext cx="765760" cy="184666"/>
          </a:xfrm>
          <a:prstGeom prst="rect">
            <a:avLst/>
          </a:prstGeom>
          <a:noFill/>
        </p:spPr>
        <p:txBody>
          <a:bodyPr wrap="square" rtlCol="0">
            <a:spAutoFit/>
          </a:bodyPr>
          <a:lstStyle/>
          <a:p>
            <a:r>
              <a:rPr lang="en-GB" sz="600" b="1" dirty="0">
                <a:solidFill>
                  <a:srgbClr val="7030A0"/>
                </a:solidFill>
                <a:latin typeface="Arial" panose="020B0604020202020204" pitchFamily="34" charset="0"/>
                <a:cs typeface="Arial" panose="020B0604020202020204" pitchFamily="34" charset="0"/>
              </a:rPr>
              <a:t>Fastener load:</a:t>
            </a:r>
          </a:p>
        </p:txBody>
      </p:sp>
      <p:sp>
        <p:nvSpPr>
          <p:cNvPr id="33" name="TextBox 32">
            <a:extLst>
              <a:ext uri="{FF2B5EF4-FFF2-40B4-BE49-F238E27FC236}">
                <a16:creationId xmlns:a16="http://schemas.microsoft.com/office/drawing/2014/main" id="{6CFC439F-63B1-8F9B-4318-074B7D5FE965}"/>
              </a:ext>
            </a:extLst>
          </p:cNvPr>
          <p:cNvSpPr txBox="1"/>
          <p:nvPr/>
        </p:nvSpPr>
        <p:spPr>
          <a:xfrm>
            <a:off x="1993774" y="1468268"/>
            <a:ext cx="364203" cy="200055"/>
          </a:xfrm>
          <a:prstGeom prst="rect">
            <a:avLst/>
          </a:prstGeom>
          <a:noFill/>
        </p:spPr>
        <p:txBody>
          <a:bodyPr wrap="none" rtlCol="0">
            <a:spAutoFit/>
          </a:bodyPr>
          <a:lstStyle/>
          <a:p>
            <a:pPr algn="ctr"/>
            <a:r>
              <a:rPr lang="en-GB" sz="700" b="1" dirty="0">
                <a:solidFill>
                  <a:srgbClr val="7030A0"/>
                </a:solidFill>
                <a:latin typeface="Arial" panose="020B0604020202020204" pitchFamily="34" charset="0"/>
                <a:cs typeface="Arial" panose="020B0604020202020204" pitchFamily="34" charset="0"/>
              </a:rPr>
              <a:t>0.5F</a:t>
            </a:r>
          </a:p>
        </p:txBody>
      </p:sp>
      <p:sp>
        <p:nvSpPr>
          <p:cNvPr id="34" name="TextBox 33">
            <a:extLst>
              <a:ext uri="{FF2B5EF4-FFF2-40B4-BE49-F238E27FC236}">
                <a16:creationId xmlns:a16="http://schemas.microsoft.com/office/drawing/2014/main" id="{3313E115-9D7B-25D5-E94D-CAB3AFBF8A74}"/>
              </a:ext>
            </a:extLst>
          </p:cNvPr>
          <p:cNvSpPr txBox="1"/>
          <p:nvPr/>
        </p:nvSpPr>
        <p:spPr>
          <a:xfrm>
            <a:off x="3328511" y="1474700"/>
            <a:ext cx="364202" cy="200055"/>
          </a:xfrm>
          <a:prstGeom prst="rect">
            <a:avLst/>
          </a:prstGeom>
          <a:noFill/>
        </p:spPr>
        <p:txBody>
          <a:bodyPr wrap="none" rtlCol="0">
            <a:spAutoFit/>
          </a:bodyPr>
          <a:lstStyle/>
          <a:p>
            <a:pPr algn="ctr"/>
            <a:r>
              <a:rPr lang="en-GB" sz="700" b="1" dirty="0">
                <a:solidFill>
                  <a:srgbClr val="7030A0"/>
                </a:solidFill>
                <a:latin typeface="Arial" panose="020B0604020202020204" pitchFamily="34" charset="0"/>
                <a:cs typeface="Arial" panose="020B0604020202020204" pitchFamily="34" charset="0"/>
              </a:rPr>
              <a:t>0.5F</a:t>
            </a:r>
          </a:p>
        </p:txBody>
      </p:sp>
      <p:sp>
        <p:nvSpPr>
          <p:cNvPr id="35" name="TextBox 34">
            <a:extLst>
              <a:ext uri="{FF2B5EF4-FFF2-40B4-BE49-F238E27FC236}">
                <a16:creationId xmlns:a16="http://schemas.microsoft.com/office/drawing/2014/main" id="{BF3EB370-B3F5-8F73-B8AF-F864F1BCC936}"/>
              </a:ext>
            </a:extLst>
          </p:cNvPr>
          <p:cNvSpPr txBox="1"/>
          <p:nvPr/>
        </p:nvSpPr>
        <p:spPr>
          <a:xfrm>
            <a:off x="2732479" y="1483275"/>
            <a:ext cx="234360" cy="200055"/>
          </a:xfrm>
          <a:prstGeom prst="rect">
            <a:avLst/>
          </a:prstGeom>
          <a:noFill/>
        </p:spPr>
        <p:txBody>
          <a:bodyPr wrap="none" rtlCol="0">
            <a:spAutoFit/>
          </a:bodyPr>
          <a:lstStyle/>
          <a:p>
            <a:pPr algn="ctr"/>
            <a:r>
              <a:rPr lang="en-GB" sz="700" b="1" dirty="0">
                <a:solidFill>
                  <a:srgbClr val="7030A0"/>
                </a:solidFill>
                <a:latin typeface="Arial" panose="020B0604020202020204" pitchFamily="34" charset="0"/>
                <a:cs typeface="Arial" panose="020B0604020202020204" pitchFamily="34" charset="0"/>
              </a:rPr>
              <a:t>0</a:t>
            </a:r>
          </a:p>
        </p:txBody>
      </p:sp>
      <p:sp>
        <p:nvSpPr>
          <p:cNvPr id="49" name="TextBox 48">
            <a:extLst>
              <a:ext uri="{FF2B5EF4-FFF2-40B4-BE49-F238E27FC236}">
                <a16:creationId xmlns:a16="http://schemas.microsoft.com/office/drawing/2014/main" id="{A7549578-86B0-A52A-B6A2-C21B243F9AD1}"/>
              </a:ext>
            </a:extLst>
          </p:cNvPr>
          <p:cNvSpPr txBox="1"/>
          <p:nvPr/>
        </p:nvSpPr>
        <p:spPr>
          <a:xfrm>
            <a:off x="323851" y="798354"/>
            <a:ext cx="1050736" cy="400110"/>
          </a:xfrm>
          <a:prstGeom prst="rect">
            <a:avLst/>
          </a:prstGeom>
          <a:noFill/>
        </p:spPr>
        <p:txBody>
          <a:bodyPr wrap="square" rtlCol="0">
            <a:spAutoFit/>
          </a:bodyPr>
          <a:lstStyle/>
          <a:p>
            <a:r>
              <a:rPr lang="en-GB" sz="1000" b="1" dirty="0">
                <a:latin typeface="Arial" panose="020B0604020202020204" pitchFamily="34" charset="0"/>
                <a:cs typeface="Arial" panose="020B0604020202020204" pitchFamily="34" charset="0"/>
              </a:rPr>
              <a:t>Infinitely stiff fasteners:</a:t>
            </a:r>
          </a:p>
        </p:txBody>
      </p:sp>
      <p:sp>
        <p:nvSpPr>
          <p:cNvPr id="146" name="TextBox 145">
            <a:extLst>
              <a:ext uri="{FF2B5EF4-FFF2-40B4-BE49-F238E27FC236}">
                <a16:creationId xmlns:a16="http://schemas.microsoft.com/office/drawing/2014/main" id="{15D5AF41-ED93-C406-81E9-890382D1A0FA}"/>
              </a:ext>
            </a:extLst>
          </p:cNvPr>
          <p:cNvSpPr txBox="1"/>
          <p:nvPr/>
        </p:nvSpPr>
        <p:spPr>
          <a:xfrm>
            <a:off x="323850" y="1711265"/>
            <a:ext cx="1233198" cy="400110"/>
          </a:xfrm>
          <a:prstGeom prst="rect">
            <a:avLst/>
          </a:prstGeom>
          <a:noFill/>
        </p:spPr>
        <p:txBody>
          <a:bodyPr wrap="square" rtlCol="0">
            <a:spAutoFit/>
          </a:bodyPr>
          <a:lstStyle/>
          <a:p>
            <a:r>
              <a:rPr lang="en-GB" sz="1000" b="1" dirty="0">
                <a:latin typeface="Arial" panose="020B0604020202020204" pitchFamily="34" charset="0"/>
                <a:cs typeface="Arial" panose="020B0604020202020204" pitchFamily="34" charset="0"/>
              </a:rPr>
              <a:t>Infinitely flexible fasteners:</a:t>
            </a:r>
          </a:p>
        </p:txBody>
      </p:sp>
      <p:sp>
        <p:nvSpPr>
          <p:cNvPr id="148" name="Rectangle 147">
            <a:extLst>
              <a:ext uri="{FF2B5EF4-FFF2-40B4-BE49-F238E27FC236}">
                <a16:creationId xmlns:a16="http://schemas.microsoft.com/office/drawing/2014/main" id="{34724AC2-5AD3-9160-8812-F4188751891A}"/>
              </a:ext>
            </a:extLst>
          </p:cNvPr>
          <p:cNvSpPr/>
          <p:nvPr/>
        </p:nvSpPr>
        <p:spPr>
          <a:xfrm>
            <a:off x="1878777" y="1776585"/>
            <a:ext cx="2109886" cy="188197"/>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Rectangle 148">
            <a:extLst>
              <a:ext uri="{FF2B5EF4-FFF2-40B4-BE49-F238E27FC236}">
                <a16:creationId xmlns:a16="http://schemas.microsoft.com/office/drawing/2014/main" id="{267DDBDD-0E84-F693-72B9-BB70038BF194}"/>
              </a:ext>
            </a:extLst>
          </p:cNvPr>
          <p:cNvSpPr/>
          <p:nvPr/>
        </p:nvSpPr>
        <p:spPr>
          <a:xfrm>
            <a:off x="1739828" y="1977090"/>
            <a:ext cx="2103413" cy="188197"/>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4B4A808D-38AC-0BC5-338F-E05300F76DD9}"/>
              </a:ext>
            </a:extLst>
          </p:cNvPr>
          <p:cNvSpPr/>
          <p:nvPr/>
        </p:nvSpPr>
        <p:spPr>
          <a:xfrm>
            <a:off x="3361347" y="1641475"/>
            <a:ext cx="306826" cy="11319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a:extLst>
              <a:ext uri="{FF2B5EF4-FFF2-40B4-BE49-F238E27FC236}">
                <a16:creationId xmlns:a16="http://schemas.microsoft.com/office/drawing/2014/main" id="{3B8B15E5-1A0C-18E8-A8B2-FB8F99BB62BF}"/>
              </a:ext>
            </a:extLst>
          </p:cNvPr>
          <p:cNvSpPr/>
          <p:nvPr/>
        </p:nvSpPr>
        <p:spPr>
          <a:xfrm>
            <a:off x="3360481" y="2176278"/>
            <a:ext cx="306826" cy="11319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3" name="Straight Arrow Connector 152">
            <a:extLst>
              <a:ext uri="{FF2B5EF4-FFF2-40B4-BE49-F238E27FC236}">
                <a16:creationId xmlns:a16="http://schemas.microsoft.com/office/drawing/2014/main" id="{4E78F5E1-DB82-3D87-15C0-6CCBB867574B}"/>
              </a:ext>
            </a:extLst>
          </p:cNvPr>
          <p:cNvCxnSpPr>
            <a:cxnSpLocks/>
          </p:cNvCxnSpPr>
          <p:nvPr/>
        </p:nvCxnSpPr>
        <p:spPr>
          <a:xfrm flipH="1">
            <a:off x="1630691" y="2070940"/>
            <a:ext cx="8707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6F9A83AC-2C99-3EB6-A1DE-F4E17A1FA546}"/>
              </a:ext>
            </a:extLst>
          </p:cNvPr>
          <p:cNvSpPr txBox="1"/>
          <p:nvPr/>
        </p:nvSpPr>
        <p:spPr>
          <a:xfrm>
            <a:off x="1459040" y="1919928"/>
            <a:ext cx="199973" cy="198365"/>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cxnSp>
        <p:nvCxnSpPr>
          <p:cNvPr id="155" name="Straight Arrow Connector 154">
            <a:extLst>
              <a:ext uri="{FF2B5EF4-FFF2-40B4-BE49-F238E27FC236}">
                <a16:creationId xmlns:a16="http://schemas.microsoft.com/office/drawing/2014/main" id="{65093839-9F95-B10D-568D-EB6C4B943CF6}"/>
              </a:ext>
            </a:extLst>
          </p:cNvPr>
          <p:cNvCxnSpPr>
            <a:cxnSpLocks/>
          </p:cNvCxnSpPr>
          <p:nvPr/>
        </p:nvCxnSpPr>
        <p:spPr>
          <a:xfrm rot="10800000" flipH="1">
            <a:off x="4006946" y="1862055"/>
            <a:ext cx="8707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9458419A-67A3-0290-F3D4-B5BF35355595}"/>
              </a:ext>
            </a:extLst>
          </p:cNvPr>
          <p:cNvSpPr txBox="1"/>
          <p:nvPr/>
        </p:nvSpPr>
        <p:spPr>
          <a:xfrm>
            <a:off x="4026140" y="1732112"/>
            <a:ext cx="199973" cy="198365"/>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175" name="TextBox 174">
            <a:extLst>
              <a:ext uri="{FF2B5EF4-FFF2-40B4-BE49-F238E27FC236}">
                <a16:creationId xmlns:a16="http://schemas.microsoft.com/office/drawing/2014/main" id="{609156BD-52A1-B5AD-4431-3A3677D0375D}"/>
              </a:ext>
            </a:extLst>
          </p:cNvPr>
          <p:cNvSpPr txBox="1"/>
          <p:nvPr/>
        </p:nvSpPr>
        <p:spPr>
          <a:xfrm>
            <a:off x="1314450" y="2265682"/>
            <a:ext cx="765760" cy="184666"/>
          </a:xfrm>
          <a:prstGeom prst="rect">
            <a:avLst/>
          </a:prstGeom>
          <a:noFill/>
        </p:spPr>
        <p:txBody>
          <a:bodyPr wrap="square" rtlCol="0">
            <a:spAutoFit/>
          </a:bodyPr>
          <a:lstStyle/>
          <a:p>
            <a:r>
              <a:rPr lang="en-GB" sz="600" b="1" dirty="0">
                <a:solidFill>
                  <a:srgbClr val="7030A0"/>
                </a:solidFill>
                <a:latin typeface="Arial" panose="020B0604020202020204" pitchFamily="34" charset="0"/>
                <a:cs typeface="Arial" panose="020B0604020202020204" pitchFamily="34" charset="0"/>
              </a:rPr>
              <a:t>Fastener load:</a:t>
            </a:r>
          </a:p>
        </p:txBody>
      </p:sp>
      <p:sp>
        <p:nvSpPr>
          <p:cNvPr id="176" name="TextBox 175">
            <a:extLst>
              <a:ext uri="{FF2B5EF4-FFF2-40B4-BE49-F238E27FC236}">
                <a16:creationId xmlns:a16="http://schemas.microsoft.com/office/drawing/2014/main" id="{A096D8AE-EFD1-A96B-D29A-2B63E3C86C03}"/>
              </a:ext>
            </a:extLst>
          </p:cNvPr>
          <p:cNvSpPr txBox="1"/>
          <p:nvPr/>
        </p:nvSpPr>
        <p:spPr>
          <a:xfrm>
            <a:off x="1968928" y="2246368"/>
            <a:ext cx="413896" cy="200055"/>
          </a:xfrm>
          <a:prstGeom prst="rect">
            <a:avLst/>
          </a:prstGeom>
          <a:noFill/>
        </p:spPr>
        <p:txBody>
          <a:bodyPr wrap="none" rtlCol="0">
            <a:spAutoFit/>
          </a:bodyPr>
          <a:lstStyle/>
          <a:p>
            <a:pPr algn="ctr"/>
            <a:r>
              <a:rPr lang="en-GB" sz="700" b="1" dirty="0">
                <a:solidFill>
                  <a:srgbClr val="7030A0"/>
                </a:solidFill>
                <a:latin typeface="Arial" panose="020B0604020202020204" pitchFamily="34" charset="0"/>
                <a:cs typeface="Arial" panose="020B0604020202020204" pitchFamily="34" charset="0"/>
              </a:rPr>
              <a:t>0.33F</a:t>
            </a:r>
          </a:p>
        </p:txBody>
      </p:sp>
      <p:sp>
        <p:nvSpPr>
          <p:cNvPr id="177" name="TextBox 176">
            <a:extLst>
              <a:ext uri="{FF2B5EF4-FFF2-40B4-BE49-F238E27FC236}">
                <a16:creationId xmlns:a16="http://schemas.microsoft.com/office/drawing/2014/main" id="{7390FE38-619A-0D39-9F06-1AD4F565E7C5}"/>
              </a:ext>
            </a:extLst>
          </p:cNvPr>
          <p:cNvSpPr txBox="1"/>
          <p:nvPr/>
        </p:nvSpPr>
        <p:spPr>
          <a:xfrm>
            <a:off x="3303665" y="2252800"/>
            <a:ext cx="413896" cy="200055"/>
          </a:xfrm>
          <a:prstGeom prst="rect">
            <a:avLst/>
          </a:prstGeom>
          <a:noFill/>
        </p:spPr>
        <p:txBody>
          <a:bodyPr wrap="none" rtlCol="0">
            <a:spAutoFit/>
          </a:bodyPr>
          <a:lstStyle/>
          <a:p>
            <a:pPr algn="ctr"/>
            <a:r>
              <a:rPr lang="en-GB" sz="700" b="1" dirty="0">
                <a:solidFill>
                  <a:srgbClr val="7030A0"/>
                </a:solidFill>
                <a:latin typeface="Arial" panose="020B0604020202020204" pitchFamily="34" charset="0"/>
                <a:cs typeface="Arial" panose="020B0604020202020204" pitchFamily="34" charset="0"/>
              </a:rPr>
              <a:t>0.33F</a:t>
            </a:r>
          </a:p>
        </p:txBody>
      </p:sp>
      <p:sp>
        <p:nvSpPr>
          <p:cNvPr id="178" name="TextBox 177">
            <a:extLst>
              <a:ext uri="{FF2B5EF4-FFF2-40B4-BE49-F238E27FC236}">
                <a16:creationId xmlns:a16="http://schemas.microsoft.com/office/drawing/2014/main" id="{D88F1FB7-62B5-E9C7-4306-7F240038EE41}"/>
              </a:ext>
            </a:extLst>
          </p:cNvPr>
          <p:cNvSpPr txBox="1"/>
          <p:nvPr/>
        </p:nvSpPr>
        <p:spPr>
          <a:xfrm>
            <a:off x="2642712" y="2261375"/>
            <a:ext cx="413896" cy="200055"/>
          </a:xfrm>
          <a:prstGeom prst="rect">
            <a:avLst/>
          </a:prstGeom>
          <a:noFill/>
        </p:spPr>
        <p:txBody>
          <a:bodyPr wrap="none" rtlCol="0">
            <a:spAutoFit/>
          </a:bodyPr>
          <a:lstStyle/>
          <a:p>
            <a:pPr algn="ctr"/>
            <a:r>
              <a:rPr lang="en-GB" sz="700" b="1" dirty="0">
                <a:solidFill>
                  <a:srgbClr val="7030A0"/>
                </a:solidFill>
                <a:latin typeface="Arial" panose="020B0604020202020204" pitchFamily="34" charset="0"/>
                <a:cs typeface="Arial" panose="020B0604020202020204" pitchFamily="34" charset="0"/>
              </a:rPr>
              <a:t>0.33F</a:t>
            </a:r>
          </a:p>
        </p:txBody>
      </p:sp>
      <p:sp>
        <p:nvSpPr>
          <p:cNvPr id="183" name="Flowchart: Punched Tape 182">
            <a:extLst>
              <a:ext uri="{FF2B5EF4-FFF2-40B4-BE49-F238E27FC236}">
                <a16:creationId xmlns:a16="http://schemas.microsoft.com/office/drawing/2014/main" id="{1735CFDF-CF9A-B922-DD07-FF55E664FE0D}"/>
              </a:ext>
            </a:extLst>
          </p:cNvPr>
          <p:cNvSpPr/>
          <p:nvPr/>
        </p:nvSpPr>
        <p:spPr>
          <a:xfrm rot="5400000" flipV="1">
            <a:off x="3292897" y="1867603"/>
            <a:ext cx="436550" cy="210687"/>
          </a:xfrm>
          <a:prstGeom prst="flowChartPunchedTap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a:extLst>
              <a:ext uri="{FF2B5EF4-FFF2-40B4-BE49-F238E27FC236}">
                <a16:creationId xmlns:a16="http://schemas.microsoft.com/office/drawing/2014/main" id="{2343EC8E-AC1D-7B82-7CA8-6F09A594064A}"/>
              </a:ext>
            </a:extLst>
          </p:cNvPr>
          <p:cNvSpPr/>
          <p:nvPr/>
        </p:nvSpPr>
        <p:spPr>
          <a:xfrm>
            <a:off x="3361347" y="1709656"/>
            <a:ext cx="306826" cy="5456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a:extLst>
              <a:ext uri="{FF2B5EF4-FFF2-40B4-BE49-F238E27FC236}">
                <a16:creationId xmlns:a16="http://schemas.microsoft.com/office/drawing/2014/main" id="{A63DAE59-EF16-28B5-7B7D-EBE128511708}"/>
              </a:ext>
            </a:extLst>
          </p:cNvPr>
          <p:cNvSpPr/>
          <p:nvPr/>
        </p:nvSpPr>
        <p:spPr>
          <a:xfrm>
            <a:off x="3360481" y="2178064"/>
            <a:ext cx="306826" cy="5456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a:extLst>
              <a:ext uri="{FF2B5EF4-FFF2-40B4-BE49-F238E27FC236}">
                <a16:creationId xmlns:a16="http://schemas.microsoft.com/office/drawing/2014/main" id="{AE7D0B3C-6E78-0276-E568-6641F3BB6AD6}"/>
              </a:ext>
            </a:extLst>
          </p:cNvPr>
          <p:cNvSpPr/>
          <p:nvPr/>
        </p:nvSpPr>
        <p:spPr>
          <a:xfrm>
            <a:off x="2702979" y="1641475"/>
            <a:ext cx="306826" cy="11319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a:extLst>
              <a:ext uri="{FF2B5EF4-FFF2-40B4-BE49-F238E27FC236}">
                <a16:creationId xmlns:a16="http://schemas.microsoft.com/office/drawing/2014/main" id="{9507E97B-3DFB-5213-A351-E31E3C050254}"/>
              </a:ext>
            </a:extLst>
          </p:cNvPr>
          <p:cNvSpPr/>
          <p:nvPr/>
        </p:nvSpPr>
        <p:spPr>
          <a:xfrm>
            <a:off x="2702113" y="2176278"/>
            <a:ext cx="306826" cy="11319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Flowchart: Punched Tape 185">
            <a:extLst>
              <a:ext uri="{FF2B5EF4-FFF2-40B4-BE49-F238E27FC236}">
                <a16:creationId xmlns:a16="http://schemas.microsoft.com/office/drawing/2014/main" id="{3D5B0FD1-9136-F094-49CB-C9209079CAD4}"/>
              </a:ext>
            </a:extLst>
          </p:cNvPr>
          <p:cNvSpPr/>
          <p:nvPr/>
        </p:nvSpPr>
        <p:spPr>
          <a:xfrm rot="5400000" flipV="1">
            <a:off x="2634529" y="1867601"/>
            <a:ext cx="436548" cy="210689"/>
          </a:xfrm>
          <a:prstGeom prst="flowChartPunchedTap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a:extLst>
              <a:ext uri="{FF2B5EF4-FFF2-40B4-BE49-F238E27FC236}">
                <a16:creationId xmlns:a16="http://schemas.microsoft.com/office/drawing/2014/main" id="{44FD1B45-7052-B3B7-3B4B-81A6406BA9CA}"/>
              </a:ext>
            </a:extLst>
          </p:cNvPr>
          <p:cNvSpPr/>
          <p:nvPr/>
        </p:nvSpPr>
        <p:spPr>
          <a:xfrm>
            <a:off x="2702979" y="1709656"/>
            <a:ext cx="306826" cy="5456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Rectangle 187">
            <a:extLst>
              <a:ext uri="{FF2B5EF4-FFF2-40B4-BE49-F238E27FC236}">
                <a16:creationId xmlns:a16="http://schemas.microsoft.com/office/drawing/2014/main" id="{F2A0C61D-9AD2-6BF8-34EA-5A278932F58C}"/>
              </a:ext>
            </a:extLst>
          </p:cNvPr>
          <p:cNvSpPr/>
          <p:nvPr/>
        </p:nvSpPr>
        <p:spPr>
          <a:xfrm>
            <a:off x="2702113" y="2178064"/>
            <a:ext cx="306826" cy="5456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a:extLst>
              <a:ext uri="{FF2B5EF4-FFF2-40B4-BE49-F238E27FC236}">
                <a16:creationId xmlns:a16="http://schemas.microsoft.com/office/drawing/2014/main" id="{CE738199-272E-88C7-9EE7-2B3055D6A290}"/>
              </a:ext>
            </a:extLst>
          </p:cNvPr>
          <p:cNvSpPr/>
          <p:nvPr/>
        </p:nvSpPr>
        <p:spPr>
          <a:xfrm>
            <a:off x="2014287" y="1641475"/>
            <a:ext cx="306826" cy="11319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84CB28E2-C5D2-9458-FBB5-E57EC37D48AE}"/>
              </a:ext>
            </a:extLst>
          </p:cNvPr>
          <p:cNvSpPr/>
          <p:nvPr/>
        </p:nvSpPr>
        <p:spPr>
          <a:xfrm>
            <a:off x="2013421" y="2176278"/>
            <a:ext cx="306826" cy="11319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Flowchart: Punched Tape 190">
            <a:extLst>
              <a:ext uri="{FF2B5EF4-FFF2-40B4-BE49-F238E27FC236}">
                <a16:creationId xmlns:a16="http://schemas.microsoft.com/office/drawing/2014/main" id="{581D742B-F946-D25A-072E-B5249090A27F}"/>
              </a:ext>
            </a:extLst>
          </p:cNvPr>
          <p:cNvSpPr/>
          <p:nvPr/>
        </p:nvSpPr>
        <p:spPr>
          <a:xfrm rot="5400000" flipV="1">
            <a:off x="1945837" y="1867601"/>
            <a:ext cx="436548" cy="210689"/>
          </a:xfrm>
          <a:prstGeom prst="flowChartPunchedTap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Rectangle 191">
            <a:extLst>
              <a:ext uri="{FF2B5EF4-FFF2-40B4-BE49-F238E27FC236}">
                <a16:creationId xmlns:a16="http://schemas.microsoft.com/office/drawing/2014/main" id="{5E4E29BF-E1FF-1E02-3B43-5489208961F8}"/>
              </a:ext>
            </a:extLst>
          </p:cNvPr>
          <p:cNvSpPr/>
          <p:nvPr/>
        </p:nvSpPr>
        <p:spPr>
          <a:xfrm>
            <a:off x="2014287" y="1709656"/>
            <a:ext cx="306826" cy="5456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Rectangle 192">
            <a:extLst>
              <a:ext uri="{FF2B5EF4-FFF2-40B4-BE49-F238E27FC236}">
                <a16:creationId xmlns:a16="http://schemas.microsoft.com/office/drawing/2014/main" id="{F7FA086A-0616-3723-9AFF-543227046318}"/>
              </a:ext>
            </a:extLst>
          </p:cNvPr>
          <p:cNvSpPr/>
          <p:nvPr/>
        </p:nvSpPr>
        <p:spPr>
          <a:xfrm>
            <a:off x="2013421" y="2178064"/>
            <a:ext cx="306826" cy="5456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Rectangle 222">
            <a:extLst>
              <a:ext uri="{FF2B5EF4-FFF2-40B4-BE49-F238E27FC236}">
                <a16:creationId xmlns:a16="http://schemas.microsoft.com/office/drawing/2014/main" id="{35742C51-ADB2-D4F6-7237-AF8DD8B2F8C7}"/>
              </a:ext>
            </a:extLst>
          </p:cNvPr>
          <p:cNvSpPr/>
          <p:nvPr/>
        </p:nvSpPr>
        <p:spPr>
          <a:xfrm>
            <a:off x="1894840" y="2550480"/>
            <a:ext cx="2109886" cy="188197"/>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Rectangle 223">
            <a:extLst>
              <a:ext uri="{FF2B5EF4-FFF2-40B4-BE49-F238E27FC236}">
                <a16:creationId xmlns:a16="http://schemas.microsoft.com/office/drawing/2014/main" id="{2743E939-BCD0-3DF4-B301-CA3DAE87781B}"/>
              </a:ext>
            </a:extLst>
          </p:cNvPr>
          <p:cNvSpPr/>
          <p:nvPr/>
        </p:nvSpPr>
        <p:spPr>
          <a:xfrm>
            <a:off x="1755891" y="2750985"/>
            <a:ext cx="2103413" cy="188197"/>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a:extLst>
              <a:ext uri="{FF2B5EF4-FFF2-40B4-BE49-F238E27FC236}">
                <a16:creationId xmlns:a16="http://schemas.microsoft.com/office/drawing/2014/main" id="{35186A15-8CD7-429E-38E6-7FB5C06202A0}"/>
              </a:ext>
            </a:extLst>
          </p:cNvPr>
          <p:cNvSpPr/>
          <p:nvPr/>
        </p:nvSpPr>
        <p:spPr>
          <a:xfrm>
            <a:off x="3377410" y="2415370"/>
            <a:ext cx="306826" cy="11319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a:extLst>
              <a:ext uri="{FF2B5EF4-FFF2-40B4-BE49-F238E27FC236}">
                <a16:creationId xmlns:a16="http://schemas.microsoft.com/office/drawing/2014/main" id="{DB2EF342-C69C-C041-AE2C-AEDADA4742AC}"/>
              </a:ext>
            </a:extLst>
          </p:cNvPr>
          <p:cNvSpPr/>
          <p:nvPr/>
        </p:nvSpPr>
        <p:spPr>
          <a:xfrm>
            <a:off x="3376544" y="2950173"/>
            <a:ext cx="306826" cy="11319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7" name="Straight Arrow Connector 226">
            <a:extLst>
              <a:ext uri="{FF2B5EF4-FFF2-40B4-BE49-F238E27FC236}">
                <a16:creationId xmlns:a16="http://schemas.microsoft.com/office/drawing/2014/main" id="{EFA8314D-378A-7432-5CB8-E378533EC090}"/>
              </a:ext>
            </a:extLst>
          </p:cNvPr>
          <p:cNvCxnSpPr>
            <a:cxnSpLocks/>
          </p:cNvCxnSpPr>
          <p:nvPr/>
        </p:nvCxnSpPr>
        <p:spPr>
          <a:xfrm flipH="1">
            <a:off x="1646754" y="2844835"/>
            <a:ext cx="8707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10186381-7822-BF21-054F-5A7EE853835A}"/>
              </a:ext>
            </a:extLst>
          </p:cNvPr>
          <p:cNvSpPr txBox="1"/>
          <p:nvPr/>
        </p:nvSpPr>
        <p:spPr>
          <a:xfrm>
            <a:off x="1475103" y="2693823"/>
            <a:ext cx="199973" cy="198365"/>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cxnSp>
        <p:nvCxnSpPr>
          <p:cNvPr id="229" name="Straight Arrow Connector 228">
            <a:extLst>
              <a:ext uri="{FF2B5EF4-FFF2-40B4-BE49-F238E27FC236}">
                <a16:creationId xmlns:a16="http://schemas.microsoft.com/office/drawing/2014/main" id="{76DF7AA9-B973-2A8B-5123-33983F88FBB4}"/>
              </a:ext>
            </a:extLst>
          </p:cNvPr>
          <p:cNvCxnSpPr>
            <a:cxnSpLocks/>
          </p:cNvCxnSpPr>
          <p:nvPr/>
        </p:nvCxnSpPr>
        <p:spPr>
          <a:xfrm rot="10800000" flipH="1">
            <a:off x="4023009" y="2635950"/>
            <a:ext cx="8707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1BAF2576-E9F0-8712-3191-88FE5B41A215}"/>
              </a:ext>
            </a:extLst>
          </p:cNvPr>
          <p:cNvSpPr txBox="1"/>
          <p:nvPr/>
        </p:nvSpPr>
        <p:spPr>
          <a:xfrm>
            <a:off x="4042203" y="2506007"/>
            <a:ext cx="199973" cy="198365"/>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231" name="TextBox 230">
            <a:extLst>
              <a:ext uri="{FF2B5EF4-FFF2-40B4-BE49-F238E27FC236}">
                <a16:creationId xmlns:a16="http://schemas.microsoft.com/office/drawing/2014/main" id="{C0943356-C0B8-4A78-3C65-ADFF941BE8A8}"/>
              </a:ext>
            </a:extLst>
          </p:cNvPr>
          <p:cNvSpPr txBox="1"/>
          <p:nvPr/>
        </p:nvSpPr>
        <p:spPr>
          <a:xfrm>
            <a:off x="1330513" y="3039577"/>
            <a:ext cx="765760" cy="184666"/>
          </a:xfrm>
          <a:prstGeom prst="rect">
            <a:avLst/>
          </a:prstGeom>
          <a:noFill/>
        </p:spPr>
        <p:txBody>
          <a:bodyPr wrap="square" rtlCol="0">
            <a:spAutoFit/>
          </a:bodyPr>
          <a:lstStyle/>
          <a:p>
            <a:r>
              <a:rPr lang="en-GB" sz="600" b="1" dirty="0">
                <a:solidFill>
                  <a:srgbClr val="7030A0"/>
                </a:solidFill>
                <a:latin typeface="Arial" panose="020B0604020202020204" pitchFamily="34" charset="0"/>
                <a:cs typeface="Arial" panose="020B0604020202020204" pitchFamily="34" charset="0"/>
              </a:rPr>
              <a:t>Fastener load:</a:t>
            </a:r>
          </a:p>
        </p:txBody>
      </p:sp>
      <p:sp>
        <p:nvSpPr>
          <p:cNvPr id="232" name="TextBox 231">
            <a:extLst>
              <a:ext uri="{FF2B5EF4-FFF2-40B4-BE49-F238E27FC236}">
                <a16:creationId xmlns:a16="http://schemas.microsoft.com/office/drawing/2014/main" id="{55192787-C4D0-583A-2875-43FD24A50CB3}"/>
              </a:ext>
            </a:extLst>
          </p:cNvPr>
          <p:cNvSpPr txBox="1"/>
          <p:nvPr/>
        </p:nvSpPr>
        <p:spPr>
          <a:xfrm>
            <a:off x="1984991" y="3020263"/>
            <a:ext cx="413896" cy="200055"/>
          </a:xfrm>
          <a:prstGeom prst="rect">
            <a:avLst/>
          </a:prstGeom>
          <a:noFill/>
        </p:spPr>
        <p:txBody>
          <a:bodyPr wrap="none" rtlCol="0">
            <a:spAutoFit/>
          </a:bodyPr>
          <a:lstStyle/>
          <a:p>
            <a:pPr algn="ctr"/>
            <a:r>
              <a:rPr lang="en-GB" sz="700" b="1" dirty="0">
                <a:solidFill>
                  <a:srgbClr val="7030A0"/>
                </a:solidFill>
                <a:latin typeface="Arial" panose="020B0604020202020204" pitchFamily="34" charset="0"/>
                <a:cs typeface="Arial" panose="020B0604020202020204" pitchFamily="34" charset="0"/>
              </a:rPr>
              <a:t>0.35F</a:t>
            </a:r>
          </a:p>
        </p:txBody>
      </p:sp>
      <p:sp>
        <p:nvSpPr>
          <p:cNvPr id="233" name="TextBox 232">
            <a:extLst>
              <a:ext uri="{FF2B5EF4-FFF2-40B4-BE49-F238E27FC236}">
                <a16:creationId xmlns:a16="http://schemas.microsoft.com/office/drawing/2014/main" id="{30117007-C1AE-928A-88D6-DEDED44A840B}"/>
              </a:ext>
            </a:extLst>
          </p:cNvPr>
          <p:cNvSpPr txBox="1"/>
          <p:nvPr/>
        </p:nvSpPr>
        <p:spPr>
          <a:xfrm>
            <a:off x="3319728" y="3026695"/>
            <a:ext cx="413896" cy="200055"/>
          </a:xfrm>
          <a:prstGeom prst="rect">
            <a:avLst/>
          </a:prstGeom>
          <a:noFill/>
        </p:spPr>
        <p:txBody>
          <a:bodyPr wrap="none" rtlCol="0">
            <a:spAutoFit/>
          </a:bodyPr>
          <a:lstStyle/>
          <a:p>
            <a:pPr algn="ctr"/>
            <a:r>
              <a:rPr lang="en-GB" sz="700" b="1" dirty="0">
                <a:solidFill>
                  <a:srgbClr val="7030A0"/>
                </a:solidFill>
                <a:latin typeface="Arial" panose="020B0604020202020204" pitchFamily="34" charset="0"/>
                <a:cs typeface="Arial" panose="020B0604020202020204" pitchFamily="34" charset="0"/>
              </a:rPr>
              <a:t>0.35F</a:t>
            </a:r>
          </a:p>
        </p:txBody>
      </p:sp>
      <p:sp>
        <p:nvSpPr>
          <p:cNvPr id="234" name="TextBox 233">
            <a:extLst>
              <a:ext uri="{FF2B5EF4-FFF2-40B4-BE49-F238E27FC236}">
                <a16:creationId xmlns:a16="http://schemas.microsoft.com/office/drawing/2014/main" id="{6BF647E6-8CE1-3BFB-0F47-D0AFF65D0A2A}"/>
              </a:ext>
            </a:extLst>
          </p:cNvPr>
          <p:cNvSpPr txBox="1"/>
          <p:nvPr/>
        </p:nvSpPr>
        <p:spPr>
          <a:xfrm>
            <a:off x="2683622" y="3035270"/>
            <a:ext cx="364202" cy="200055"/>
          </a:xfrm>
          <a:prstGeom prst="rect">
            <a:avLst/>
          </a:prstGeom>
          <a:noFill/>
        </p:spPr>
        <p:txBody>
          <a:bodyPr wrap="none" rtlCol="0">
            <a:spAutoFit/>
          </a:bodyPr>
          <a:lstStyle/>
          <a:p>
            <a:pPr algn="ctr"/>
            <a:r>
              <a:rPr lang="en-GB" sz="700" b="1" dirty="0">
                <a:solidFill>
                  <a:srgbClr val="7030A0"/>
                </a:solidFill>
                <a:latin typeface="Arial" panose="020B0604020202020204" pitchFamily="34" charset="0"/>
                <a:cs typeface="Arial" panose="020B0604020202020204" pitchFamily="34" charset="0"/>
              </a:rPr>
              <a:t>0.3F</a:t>
            </a:r>
          </a:p>
        </p:txBody>
      </p:sp>
      <p:sp>
        <p:nvSpPr>
          <p:cNvPr id="235" name="Flowchart: Punched Tape 234">
            <a:extLst>
              <a:ext uri="{FF2B5EF4-FFF2-40B4-BE49-F238E27FC236}">
                <a16:creationId xmlns:a16="http://schemas.microsoft.com/office/drawing/2014/main" id="{9C95AC9D-2B7D-88DA-C017-2390757AF584}"/>
              </a:ext>
            </a:extLst>
          </p:cNvPr>
          <p:cNvSpPr/>
          <p:nvPr/>
        </p:nvSpPr>
        <p:spPr>
          <a:xfrm rot="5400000" flipV="1">
            <a:off x="3308960" y="2641498"/>
            <a:ext cx="436550" cy="210687"/>
          </a:xfrm>
          <a:prstGeom prst="flowChartPunchedTap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Rectangle 235">
            <a:extLst>
              <a:ext uri="{FF2B5EF4-FFF2-40B4-BE49-F238E27FC236}">
                <a16:creationId xmlns:a16="http://schemas.microsoft.com/office/drawing/2014/main" id="{A0A6190B-F385-9B3C-C656-A0B75AC2D571}"/>
              </a:ext>
            </a:extLst>
          </p:cNvPr>
          <p:cNvSpPr/>
          <p:nvPr/>
        </p:nvSpPr>
        <p:spPr>
          <a:xfrm>
            <a:off x="3377410" y="2483551"/>
            <a:ext cx="306826" cy="5456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Rectangle 236">
            <a:extLst>
              <a:ext uri="{FF2B5EF4-FFF2-40B4-BE49-F238E27FC236}">
                <a16:creationId xmlns:a16="http://schemas.microsoft.com/office/drawing/2014/main" id="{8FB25A59-7450-6E3C-C944-197E5D8254A5}"/>
              </a:ext>
            </a:extLst>
          </p:cNvPr>
          <p:cNvSpPr/>
          <p:nvPr/>
        </p:nvSpPr>
        <p:spPr>
          <a:xfrm>
            <a:off x="3376544" y="2951959"/>
            <a:ext cx="306826" cy="5456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a:extLst>
              <a:ext uri="{FF2B5EF4-FFF2-40B4-BE49-F238E27FC236}">
                <a16:creationId xmlns:a16="http://schemas.microsoft.com/office/drawing/2014/main" id="{D1C75E05-85CD-E009-4B43-19EA558E3F35}"/>
              </a:ext>
            </a:extLst>
          </p:cNvPr>
          <p:cNvSpPr/>
          <p:nvPr/>
        </p:nvSpPr>
        <p:spPr>
          <a:xfrm>
            <a:off x="2719042" y="2415370"/>
            <a:ext cx="306826" cy="11319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a:extLst>
              <a:ext uri="{FF2B5EF4-FFF2-40B4-BE49-F238E27FC236}">
                <a16:creationId xmlns:a16="http://schemas.microsoft.com/office/drawing/2014/main" id="{A92B9105-D7D4-9769-E2B0-7793D7453DF7}"/>
              </a:ext>
            </a:extLst>
          </p:cNvPr>
          <p:cNvSpPr/>
          <p:nvPr/>
        </p:nvSpPr>
        <p:spPr>
          <a:xfrm>
            <a:off x="2718176" y="2950173"/>
            <a:ext cx="306826" cy="11319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Flowchart: Punched Tape 239">
            <a:extLst>
              <a:ext uri="{FF2B5EF4-FFF2-40B4-BE49-F238E27FC236}">
                <a16:creationId xmlns:a16="http://schemas.microsoft.com/office/drawing/2014/main" id="{C6B1F442-E0B4-514D-1417-1FA7FB2C070C}"/>
              </a:ext>
            </a:extLst>
          </p:cNvPr>
          <p:cNvSpPr/>
          <p:nvPr/>
        </p:nvSpPr>
        <p:spPr>
          <a:xfrm rot="5400000" flipV="1">
            <a:off x="2650592" y="2641496"/>
            <a:ext cx="436548" cy="210689"/>
          </a:xfrm>
          <a:prstGeom prst="flowChartPunchedTap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Rectangle 240">
            <a:extLst>
              <a:ext uri="{FF2B5EF4-FFF2-40B4-BE49-F238E27FC236}">
                <a16:creationId xmlns:a16="http://schemas.microsoft.com/office/drawing/2014/main" id="{581E0D97-C02D-008A-68D8-49EC8082B3DE}"/>
              </a:ext>
            </a:extLst>
          </p:cNvPr>
          <p:cNvSpPr/>
          <p:nvPr/>
        </p:nvSpPr>
        <p:spPr>
          <a:xfrm>
            <a:off x="2719042" y="2483551"/>
            <a:ext cx="306826" cy="5456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Rectangle 241">
            <a:extLst>
              <a:ext uri="{FF2B5EF4-FFF2-40B4-BE49-F238E27FC236}">
                <a16:creationId xmlns:a16="http://schemas.microsoft.com/office/drawing/2014/main" id="{69164EB8-BEA0-8D2B-F747-0CB9BF3F943E}"/>
              </a:ext>
            </a:extLst>
          </p:cNvPr>
          <p:cNvSpPr/>
          <p:nvPr/>
        </p:nvSpPr>
        <p:spPr>
          <a:xfrm>
            <a:off x="2718176" y="2951959"/>
            <a:ext cx="306826" cy="5456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a:extLst>
              <a:ext uri="{FF2B5EF4-FFF2-40B4-BE49-F238E27FC236}">
                <a16:creationId xmlns:a16="http://schemas.microsoft.com/office/drawing/2014/main" id="{407DB3E0-8A38-BA78-FD74-DC28E43096D9}"/>
              </a:ext>
            </a:extLst>
          </p:cNvPr>
          <p:cNvSpPr/>
          <p:nvPr/>
        </p:nvSpPr>
        <p:spPr>
          <a:xfrm>
            <a:off x="2030350" y="2415370"/>
            <a:ext cx="306826" cy="11319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Oval 243">
            <a:extLst>
              <a:ext uri="{FF2B5EF4-FFF2-40B4-BE49-F238E27FC236}">
                <a16:creationId xmlns:a16="http://schemas.microsoft.com/office/drawing/2014/main" id="{B5540F41-5EAA-FCAF-96E6-6E681DCEFA05}"/>
              </a:ext>
            </a:extLst>
          </p:cNvPr>
          <p:cNvSpPr/>
          <p:nvPr/>
        </p:nvSpPr>
        <p:spPr>
          <a:xfrm>
            <a:off x="2029484" y="2950173"/>
            <a:ext cx="306826" cy="11319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lowchart: Punched Tape 244">
            <a:extLst>
              <a:ext uri="{FF2B5EF4-FFF2-40B4-BE49-F238E27FC236}">
                <a16:creationId xmlns:a16="http://schemas.microsoft.com/office/drawing/2014/main" id="{BB8D1731-2D80-A215-8754-A85BD6E62BA8}"/>
              </a:ext>
            </a:extLst>
          </p:cNvPr>
          <p:cNvSpPr/>
          <p:nvPr/>
        </p:nvSpPr>
        <p:spPr>
          <a:xfrm rot="5400000" flipV="1">
            <a:off x="1961900" y="2641496"/>
            <a:ext cx="436548" cy="210689"/>
          </a:xfrm>
          <a:prstGeom prst="flowChartPunchedTap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Rectangle 245">
            <a:extLst>
              <a:ext uri="{FF2B5EF4-FFF2-40B4-BE49-F238E27FC236}">
                <a16:creationId xmlns:a16="http://schemas.microsoft.com/office/drawing/2014/main" id="{BB7DC13C-462F-C5E9-D688-8F48E76F297C}"/>
              </a:ext>
            </a:extLst>
          </p:cNvPr>
          <p:cNvSpPr/>
          <p:nvPr/>
        </p:nvSpPr>
        <p:spPr>
          <a:xfrm>
            <a:off x="2030350" y="2483551"/>
            <a:ext cx="306826" cy="5456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Rectangle 246">
            <a:extLst>
              <a:ext uri="{FF2B5EF4-FFF2-40B4-BE49-F238E27FC236}">
                <a16:creationId xmlns:a16="http://schemas.microsoft.com/office/drawing/2014/main" id="{C2B6EA5B-200D-FCD2-6F61-D7CC38AB8959}"/>
              </a:ext>
            </a:extLst>
          </p:cNvPr>
          <p:cNvSpPr/>
          <p:nvPr/>
        </p:nvSpPr>
        <p:spPr>
          <a:xfrm>
            <a:off x="2029484" y="2951959"/>
            <a:ext cx="306826" cy="5456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TextBox 247">
            <a:extLst>
              <a:ext uri="{FF2B5EF4-FFF2-40B4-BE49-F238E27FC236}">
                <a16:creationId xmlns:a16="http://schemas.microsoft.com/office/drawing/2014/main" id="{7F04D66E-BF9A-2D04-FA63-3CBBE9E52B2A}"/>
              </a:ext>
            </a:extLst>
          </p:cNvPr>
          <p:cNvSpPr txBox="1"/>
          <p:nvPr/>
        </p:nvSpPr>
        <p:spPr>
          <a:xfrm>
            <a:off x="323850" y="2471777"/>
            <a:ext cx="1050736" cy="400110"/>
          </a:xfrm>
          <a:prstGeom prst="rect">
            <a:avLst/>
          </a:prstGeom>
          <a:noFill/>
        </p:spPr>
        <p:txBody>
          <a:bodyPr wrap="square" rtlCol="0">
            <a:spAutoFit/>
          </a:bodyPr>
          <a:lstStyle/>
          <a:p>
            <a:r>
              <a:rPr lang="en-GB" sz="1000" b="1" dirty="0">
                <a:latin typeface="Arial" panose="020B0604020202020204" pitchFamily="34" charset="0"/>
                <a:cs typeface="Arial" panose="020B0604020202020204" pitchFamily="34" charset="0"/>
              </a:rPr>
              <a:t>Actual fasteners:</a:t>
            </a:r>
          </a:p>
        </p:txBody>
      </p:sp>
    </p:spTree>
    <p:extLst>
      <p:ext uri="{BB962C8B-B14F-4D97-AF65-F5344CB8AC3E}">
        <p14:creationId xmlns:p14="http://schemas.microsoft.com/office/powerpoint/2010/main" val="3133680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2FAF1-2156-C362-A67E-51C49A6F68C9}"/>
              </a:ext>
            </a:extLst>
          </p:cNvPr>
          <p:cNvSpPr>
            <a:spLocks noGrp="1"/>
          </p:cNvSpPr>
          <p:nvPr>
            <p:ph type="title"/>
          </p:nvPr>
        </p:nvSpPr>
        <p:spPr/>
        <p:txBody>
          <a:bodyPr/>
          <a:lstStyle/>
          <a:p>
            <a:r>
              <a:rPr lang="en-GB" dirty="0"/>
              <a:t>Calculation of fastener flexibility</a:t>
            </a:r>
          </a:p>
        </p:txBody>
      </p:sp>
      <p:sp>
        <p:nvSpPr>
          <p:cNvPr id="3" name="Content Placeholder 2">
            <a:extLst>
              <a:ext uri="{FF2B5EF4-FFF2-40B4-BE49-F238E27FC236}">
                <a16:creationId xmlns:a16="http://schemas.microsoft.com/office/drawing/2014/main" id="{80B19D16-6131-1C1A-9141-0CD427A22F7E}"/>
              </a:ext>
            </a:extLst>
          </p:cNvPr>
          <p:cNvSpPr>
            <a:spLocks noGrp="1"/>
          </p:cNvSpPr>
          <p:nvPr>
            <p:ph idx="1"/>
          </p:nvPr>
        </p:nvSpPr>
        <p:spPr/>
        <p:txBody>
          <a:bodyPr/>
          <a:lstStyle/>
          <a:p>
            <a:r>
              <a:rPr lang="en-GB" dirty="0"/>
              <a:t>Available methods are</a:t>
            </a:r>
          </a:p>
          <a:p>
            <a:pPr lvl="1"/>
            <a:r>
              <a:rPr lang="en-GB" dirty="0"/>
              <a:t>Douglas</a:t>
            </a:r>
          </a:p>
          <a:p>
            <a:pPr lvl="1"/>
            <a:r>
              <a:rPr lang="en-GB" dirty="0"/>
              <a:t>Boeing</a:t>
            </a:r>
          </a:p>
          <a:p>
            <a:pPr lvl="1"/>
            <a:r>
              <a:rPr lang="en-GB" dirty="0"/>
              <a:t>Grumman</a:t>
            </a:r>
          </a:p>
          <a:p>
            <a:pPr lvl="1"/>
            <a:r>
              <a:rPr lang="en-GB" b="1" dirty="0" err="1"/>
              <a:t>Huth</a:t>
            </a:r>
            <a:r>
              <a:rPr lang="en-GB" b="1" dirty="0"/>
              <a:t> (Airbus preferred method)</a:t>
            </a:r>
          </a:p>
          <a:p>
            <a:pPr lvl="1"/>
            <a:r>
              <a:rPr lang="en-GB" dirty="0"/>
              <a:t>Tate and Rosenfeld …</a:t>
            </a:r>
          </a:p>
        </p:txBody>
      </p:sp>
      <p:sp>
        <p:nvSpPr>
          <p:cNvPr id="4" name="Slide Number Placeholder 3">
            <a:extLst>
              <a:ext uri="{FF2B5EF4-FFF2-40B4-BE49-F238E27FC236}">
                <a16:creationId xmlns:a16="http://schemas.microsoft.com/office/drawing/2014/main" id="{F17A21D3-5D29-F968-24C3-6333C9013C98}"/>
              </a:ext>
            </a:extLst>
          </p:cNvPr>
          <p:cNvSpPr>
            <a:spLocks noGrp="1"/>
          </p:cNvSpPr>
          <p:nvPr>
            <p:ph type="sldNum" sz="quarter" idx="12"/>
          </p:nvPr>
        </p:nvSpPr>
        <p:spPr/>
        <p:txBody>
          <a:bodyPr/>
          <a:lstStyle/>
          <a:p>
            <a:fld id="{6D22F896-40B5-4ADD-8801-0D06FADFA095}" type="slidenum">
              <a:rPr lang="en-US" smtClean="0"/>
              <a:pPr/>
              <a:t>25</a:t>
            </a:fld>
            <a:endParaRPr lang="en-US" dirty="0"/>
          </a:p>
        </p:txBody>
      </p:sp>
    </p:spTree>
    <p:extLst>
      <p:ext uri="{BB962C8B-B14F-4D97-AF65-F5344CB8AC3E}">
        <p14:creationId xmlns:p14="http://schemas.microsoft.com/office/powerpoint/2010/main" val="682240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2FAF1-2156-C362-A67E-51C49A6F68C9}"/>
              </a:ext>
            </a:extLst>
          </p:cNvPr>
          <p:cNvSpPr>
            <a:spLocks noGrp="1"/>
          </p:cNvSpPr>
          <p:nvPr>
            <p:ph type="title"/>
          </p:nvPr>
        </p:nvSpPr>
        <p:spPr/>
        <p:txBody>
          <a:bodyPr/>
          <a:lstStyle/>
          <a:p>
            <a:r>
              <a:rPr lang="en-GB" dirty="0"/>
              <a:t>Calculation of fastener flexibility-</a:t>
            </a:r>
            <a:r>
              <a:rPr lang="en-GB" dirty="0" err="1"/>
              <a:t>Huth</a:t>
            </a:r>
            <a:endParaRPr lang="en-GB" dirty="0"/>
          </a:p>
        </p:txBody>
      </p:sp>
      <p:sp>
        <p:nvSpPr>
          <p:cNvPr id="3" name="Content Placeholder 2">
            <a:extLst>
              <a:ext uri="{FF2B5EF4-FFF2-40B4-BE49-F238E27FC236}">
                <a16:creationId xmlns:a16="http://schemas.microsoft.com/office/drawing/2014/main" id="{80B19D16-6131-1C1A-9141-0CD427A22F7E}"/>
              </a:ext>
            </a:extLst>
          </p:cNvPr>
          <p:cNvSpPr>
            <a:spLocks noGrp="1"/>
          </p:cNvSpPr>
          <p:nvPr>
            <p:ph idx="1"/>
          </p:nvPr>
        </p:nvSpPr>
        <p:spPr>
          <a:xfrm>
            <a:off x="323850" y="815975"/>
            <a:ext cx="3962400" cy="2026669"/>
          </a:xfrm>
        </p:spPr>
        <p:txBody>
          <a:bodyPr>
            <a:normAutofit/>
          </a:bodyPr>
          <a:lstStyle/>
          <a:p>
            <a:r>
              <a:rPr lang="en-GB" sz="1000" dirty="0"/>
              <a:t>Flexibility = 1/stiffness or mathematically C = 1/K</a:t>
            </a:r>
          </a:p>
        </p:txBody>
      </p:sp>
      <p:sp>
        <p:nvSpPr>
          <p:cNvPr id="4" name="Slide Number Placeholder 3">
            <a:extLst>
              <a:ext uri="{FF2B5EF4-FFF2-40B4-BE49-F238E27FC236}">
                <a16:creationId xmlns:a16="http://schemas.microsoft.com/office/drawing/2014/main" id="{F17A21D3-5D29-F968-24C3-6333C9013C98}"/>
              </a:ext>
            </a:extLst>
          </p:cNvPr>
          <p:cNvSpPr>
            <a:spLocks noGrp="1"/>
          </p:cNvSpPr>
          <p:nvPr>
            <p:ph type="sldNum" sz="quarter" idx="12"/>
          </p:nvPr>
        </p:nvSpPr>
        <p:spPr/>
        <p:txBody>
          <a:bodyPr/>
          <a:lstStyle/>
          <a:p>
            <a:fld id="{6D22F896-40B5-4ADD-8801-0D06FADFA095}" type="slidenum">
              <a:rPr lang="en-US" smtClean="0"/>
              <a:pPr/>
              <a:t>26</a:t>
            </a:fld>
            <a:endParaRPr lang="en-US" dirty="0"/>
          </a:p>
        </p:txBody>
      </p:sp>
      <p:sp>
        <p:nvSpPr>
          <p:cNvPr id="5" name="Rectangle 4">
            <a:extLst>
              <a:ext uri="{FF2B5EF4-FFF2-40B4-BE49-F238E27FC236}">
                <a16:creationId xmlns:a16="http://schemas.microsoft.com/office/drawing/2014/main" id="{C05F1E15-3FE6-6AB8-D12A-1D05EAAAB19D}"/>
              </a:ext>
            </a:extLst>
          </p:cNvPr>
          <p:cNvSpPr/>
          <p:nvPr/>
        </p:nvSpPr>
        <p:spPr>
          <a:xfrm>
            <a:off x="1970664" y="1217485"/>
            <a:ext cx="2109886" cy="188197"/>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ED3E223-6833-9B4B-C440-3F1C368DC026}"/>
              </a:ext>
            </a:extLst>
          </p:cNvPr>
          <p:cNvSpPr/>
          <p:nvPr/>
        </p:nvSpPr>
        <p:spPr>
          <a:xfrm>
            <a:off x="1831715" y="1417990"/>
            <a:ext cx="2103413" cy="188197"/>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6E40B622-F81F-036C-DF81-7B52C37ED170}"/>
              </a:ext>
            </a:extLst>
          </p:cNvPr>
          <p:cNvSpPr/>
          <p:nvPr/>
        </p:nvSpPr>
        <p:spPr>
          <a:xfrm>
            <a:off x="3453234" y="1082375"/>
            <a:ext cx="306826" cy="11319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7FD0437-F395-B171-B508-7ECBC1FA397F}"/>
              </a:ext>
            </a:extLst>
          </p:cNvPr>
          <p:cNvSpPr/>
          <p:nvPr/>
        </p:nvSpPr>
        <p:spPr>
          <a:xfrm>
            <a:off x="3452368" y="1617178"/>
            <a:ext cx="306826" cy="11319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69D0E085-145E-FCDC-F0AB-63C7105EBD24}"/>
              </a:ext>
            </a:extLst>
          </p:cNvPr>
          <p:cNvCxnSpPr>
            <a:cxnSpLocks/>
          </p:cNvCxnSpPr>
          <p:nvPr/>
        </p:nvCxnSpPr>
        <p:spPr>
          <a:xfrm flipH="1">
            <a:off x="1722578" y="1511840"/>
            <a:ext cx="8707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8628488-CCA9-CCB7-0C52-FB6756DCE171}"/>
              </a:ext>
            </a:extLst>
          </p:cNvPr>
          <p:cNvSpPr txBox="1"/>
          <p:nvPr/>
        </p:nvSpPr>
        <p:spPr>
          <a:xfrm>
            <a:off x="1550927" y="1360828"/>
            <a:ext cx="199973" cy="198365"/>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cxnSp>
        <p:nvCxnSpPr>
          <p:cNvPr id="11" name="Straight Arrow Connector 10">
            <a:extLst>
              <a:ext uri="{FF2B5EF4-FFF2-40B4-BE49-F238E27FC236}">
                <a16:creationId xmlns:a16="http://schemas.microsoft.com/office/drawing/2014/main" id="{02FA4EEA-AE38-DA40-79DF-B2E2176DADB9}"/>
              </a:ext>
            </a:extLst>
          </p:cNvPr>
          <p:cNvCxnSpPr>
            <a:cxnSpLocks/>
          </p:cNvCxnSpPr>
          <p:nvPr/>
        </p:nvCxnSpPr>
        <p:spPr>
          <a:xfrm rot="10800000" flipH="1">
            <a:off x="4098833" y="1302955"/>
            <a:ext cx="8707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48D4570-8B37-B29E-A383-AFF088FFEE37}"/>
              </a:ext>
            </a:extLst>
          </p:cNvPr>
          <p:cNvSpPr txBox="1"/>
          <p:nvPr/>
        </p:nvSpPr>
        <p:spPr>
          <a:xfrm>
            <a:off x="4118027" y="1173012"/>
            <a:ext cx="199973" cy="198365"/>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13" name="Flowchart: Punched Tape 12">
            <a:extLst>
              <a:ext uri="{FF2B5EF4-FFF2-40B4-BE49-F238E27FC236}">
                <a16:creationId xmlns:a16="http://schemas.microsoft.com/office/drawing/2014/main" id="{02310552-0409-C4E0-09E8-813E19E7F849}"/>
              </a:ext>
            </a:extLst>
          </p:cNvPr>
          <p:cNvSpPr/>
          <p:nvPr/>
        </p:nvSpPr>
        <p:spPr>
          <a:xfrm rot="5400000" flipV="1">
            <a:off x="3384784" y="1308503"/>
            <a:ext cx="436550" cy="210687"/>
          </a:xfrm>
          <a:prstGeom prst="flowChartPunchedTap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E4B254D-B179-18B1-23FC-A6867EC4ED34}"/>
              </a:ext>
            </a:extLst>
          </p:cNvPr>
          <p:cNvSpPr/>
          <p:nvPr/>
        </p:nvSpPr>
        <p:spPr>
          <a:xfrm>
            <a:off x="3453234" y="1150556"/>
            <a:ext cx="306826" cy="5456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8E1A779-E2C9-AA85-8421-326F2EDF09A5}"/>
              </a:ext>
            </a:extLst>
          </p:cNvPr>
          <p:cNvSpPr/>
          <p:nvPr/>
        </p:nvSpPr>
        <p:spPr>
          <a:xfrm>
            <a:off x="3452368" y="1618964"/>
            <a:ext cx="306826" cy="5456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91228CCD-8B18-9F6F-BAAB-9AA16F4BED15}"/>
              </a:ext>
            </a:extLst>
          </p:cNvPr>
          <p:cNvSpPr/>
          <p:nvPr/>
        </p:nvSpPr>
        <p:spPr>
          <a:xfrm>
            <a:off x="2794866" y="1082375"/>
            <a:ext cx="306826" cy="11319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C27A3960-EBA1-33D1-E626-5BFA127BB5FB}"/>
              </a:ext>
            </a:extLst>
          </p:cNvPr>
          <p:cNvSpPr/>
          <p:nvPr/>
        </p:nvSpPr>
        <p:spPr>
          <a:xfrm>
            <a:off x="2794000" y="1617178"/>
            <a:ext cx="306826" cy="11319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Punched Tape 17">
            <a:extLst>
              <a:ext uri="{FF2B5EF4-FFF2-40B4-BE49-F238E27FC236}">
                <a16:creationId xmlns:a16="http://schemas.microsoft.com/office/drawing/2014/main" id="{4DC60152-1153-CCD3-E951-269BB89F57E1}"/>
              </a:ext>
            </a:extLst>
          </p:cNvPr>
          <p:cNvSpPr/>
          <p:nvPr/>
        </p:nvSpPr>
        <p:spPr>
          <a:xfrm rot="5400000" flipV="1">
            <a:off x="2726416" y="1308501"/>
            <a:ext cx="436548" cy="210689"/>
          </a:xfrm>
          <a:prstGeom prst="flowChartPunchedTap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9EC3C0E-970B-A61C-E3D0-ADEBAC005286}"/>
              </a:ext>
            </a:extLst>
          </p:cNvPr>
          <p:cNvSpPr/>
          <p:nvPr/>
        </p:nvSpPr>
        <p:spPr>
          <a:xfrm>
            <a:off x="2794866" y="1150556"/>
            <a:ext cx="306826" cy="5456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978DF0C-93E9-3B0C-85F3-15494241852C}"/>
              </a:ext>
            </a:extLst>
          </p:cNvPr>
          <p:cNvSpPr/>
          <p:nvPr/>
        </p:nvSpPr>
        <p:spPr>
          <a:xfrm>
            <a:off x="2794000" y="1618964"/>
            <a:ext cx="306826" cy="5456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56F43741-32C6-F7F6-3B55-42C548EC484E}"/>
              </a:ext>
            </a:extLst>
          </p:cNvPr>
          <p:cNvSpPr/>
          <p:nvPr/>
        </p:nvSpPr>
        <p:spPr>
          <a:xfrm>
            <a:off x="2106174" y="1082375"/>
            <a:ext cx="306826" cy="11319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A955610-DE72-D723-039E-2B4AAA01FEE7}"/>
              </a:ext>
            </a:extLst>
          </p:cNvPr>
          <p:cNvSpPr/>
          <p:nvPr/>
        </p:nvSpPr>
        <p:spPr>
          <a:xfrm>
            <a:off x="2105308" y="1617178"/>
            <a:ext cx="306826" cy="11319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lowchart: Punched Tape 22">
            <a:extLst>
              <a:ext uri="{FF2B5EF4-FFF2-40B4-BE49-F238E27FC236}">
                <a16:creationId xmlns:a16="http://schemas.microsoft.com/office/drawing/2014/main" id="{F71AE4A8-25F0-820A-7C8A-6350C1B71AF5}"/>
              </a:ext>
            </a:extLst>
          </p:cNvPr>
          <p:cNvSpPr/>
          <p:nvPr/>
        </p:nvSpPr>
        <p:spPr>
          <a:xfrm rot="5400000" flipV="1">
            <a:off x="2037724" y="1308501"/>
            <a:ext cx="436548" cy="210689"/>
          </a:xfrm>
          <a:prstGeom prst="flowChartPunchedTap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9D2666F-2E1A-9C04-9F05-54CE457F99F0}"/>
              </a:ext>
            </a:extLst>
          </p:cNvPr>
          <p:cNvSpPr/>
          <p:nvPr/>
        </p:nvSpPr>
        <p:spPr>
          <a:xfrm>
            <a:off x="2106174" y="1150556"/>
            <a:ext cx="306826" cy="5456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8A2C7602-82F6-400A-3FFC-D5B3E7BE4765}"/>
              </a:ext>
            </a:extLst>
          </p:cNvPr>
          <p:cNvSpPr/>
          <p:nvPr/>
        </p:nvSpPr>
        <p:spPr>
          <a:xfrm>
            <a:off x="2105308" y="1618964"/>
            <a:ext cx="306826" cy="5456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2C204CA-217E-8115-A27A-E77CD81ED66C}"/>
              </a:ext>
            </a:extLst>
          </p:cNvPr>
          <p:cNvSpPr txBox="1"/>
          <p:nvPr/>
        </p:nvSpPr>
        <p:spPr>
          <a:xfrm>
            <a:off x="3762375" y="1206200"/>
            <a:ext cx="370292" cy="215444"/>
          </a:xfrm>
          <a:prstGeom prst="rect">
            <a:avLst/>
          </a:prstGeom>
          <a:noFill/>
        </p:spPr>
        <p:txBody>
          <a:bodyPr wrap="square" rtlCol="0">
            <a:spAutoFit/>
          </a:bodyPr>
          <a:lstStyle/>
          <a:p>
            <a:r>
              <a:rPr lang="en-GB" sz="800" i="1" dirty="0">
                <a:latin typeface="Times New Roman" panose="02020603050405020304" pitchFamily="18" charset="0"/>
                <a:cs typeface="Times New Roman" panose="02020603050405020304" pitchFamily="18" charset="0"/>
              </a:rPr>
              <a:t>E</a:t>
            </a:r>
            <a:r>
              <a:rPr lang="en-GB" sz="800" i="1" baseline="-25000" dirty="0">
                <a:latin typeface="Times New Roman" panose="02020603050405020304" pitchFamily="18" charset="0"/>
                <a:cs typeface="Times New Roman" panose="02020603050405020304" pitchFamily="18" charset="0"/>
              </a:rPr>
              <a:t>1</a:t>
            </a:r>
          </a:p>
        </p:txBody>
      </p:sp>
      <p:sp>
        <p:nvSpPr>
          <p:cNvPr id="27" name="TextBox 26">
            <a:extLst>
              <a:ext uri="{FF2B5EF4-FFF2-40B4-BE49-F238E27FC236}">
                <a16:creationId xmlns:a16="http://schemas.microsoft.com/office/drawing/2014/main" id="{2C9EAD25-0ED3-0A95-BB1C-645AD89795FE}"/>
              </a:ext>
            </a:extLst>
          </p:cNvPr>
          <p:cNvSpPr txBox="1"/>
          <p:nvPr/>
        </p:nvSpPr>
        <p:spPr>
          <a:xfrm>
            <a:off x="3689350" y="1400331"/>
            <a:ext cx="370292" cy="215444"/>
          </a:xfrm>
          <a:prstGeom prst="rect">
            <a:avLst/>
          </a:prstGeom>
          <a:noFill/>
        </p:spPr>
        <p:txBody>
          <a:bodyPr wrap="square" rtlCol="0">
            <a:spAutoFit/>
          </a:bodyPr>
          <a:lstStyle/>
          <a:p>
            <a:r>
              <a:rPr lang="en-GB" sz="800" i="1" dirty="0">
                <a:latin typeface="Times New Roman" panose="02020603050405020304" pitchFamily="18" charset="0"/>
                <a:cs typeface="Times New Roman" panose="02020603050405020304" pitchFamily="18" charset="0"/>
              </a:rPr>
              <a:t>E</a:t>
            </a:r>
            <a:r>
              <a:rPr lang="en-GB" sz="800" i="1" baseline="-25000" dirty="0">
                <a:latin typeface="Times New Roman" panose="02020603050405020304" pitchFamily="18" charset="0"/>
                <a:cs typeface="Times New Roman" panose="02020603050405020304" pitchFamily="18" charset="0"/>
              </a:rPr>
              <a:t>2</a:t>
            </a:r>
          </a:p>
        </p:txBody>
      </p:sp>
      <p:sp>
        <p:nvSpPr>
          <p:cNvPr id="28" name="TextBox 27">
            <a:extLst>
              <a:ext uri="{FF2B5EF4-FFF2-40B4-BE49-F238E27FC236}">
                <a16:creationId xmlns:a16="http://schemas.microsoft.com/office/drawing/2014/main" id="{8C778DB2-7891-C7E8-BDA7-EE6B302E1476}"/>
              </a:ext>
            </a:extLst>
          </p:cNvPr>
          <p:cNvSpPr txBox="1"/>
          <p:nvPr/>
        </p:nvSpPr>
        <p:spPr>
          <a:xfrm>
            <a:off x="3482602" y="1195001"/>
            <a:ext cx="370292" cy="215444"/>
          </a:xfrm>
          <a:prstGeom prst="rect">
            <a:avLst/>
          </a:prstGeom>
          <a:noFill/>
        </p:spPr>
        <p:txBody>
          <a:bodyPr wrap="square" rtlCol="0">
            <a:spAutoFit/>
          </a:bodyPr>
          <a:lstStyle/>
          <a:p>
            <a:r>
              <a:rPr lang="en-GB" sz="800" i="1" dirty="0">
                <a:latin typeface="Times New Roman" panose="02020603050405020304" pitchFamily="18" charset="0"/>
                <a:cs typeface="Times New Roman" panose="02020603050405020304" pitchFamily="18" charset="0"/>
              </a:rPr>
              <a:t>E</a:t>
            </a:r>
            <a:r>
              <a:rPr lang="en-GB" sz="800" i="1" baseline="-25000" dirty="0">
                <a:latin typeface="Times New Roman" panose="02020603050405020304" pitchFamily="18" charset="0"/>
                <a:cs typeface="Times New Roman" panose="02020603050405020304" pitchFamily="18" charset="0"/>
              </a:rPr>
              <a:t>f</a:t>
            </a:r>
          </a:p>
        </p:txBody>
      </p:sp>
      <p:sp>
        <p:nvSpPr>
          <p:cNvPr id="29" name="TextBox 28">
            <a:extLst>
              <a:ext uri="{FF2B5EF4-FFF2-40B4-BE49-F238E27FC236}">
                <a16:creationId xmlns:a16="http://schemas.microsoft.com/office/drawing/2014/main" id="{82312808-6B35-C836-AA32-4C71944D1DA7}"/>
              </a:ext>
            </a:extLst>
          </p:cNvPr>
          <p:cNvSpPr txBox="1"/>
          <p:nvPr/>
        </p:nvSpPr>
        <p:spPr>
          <a:xfrm>
            <a:off x="260350" y="992233"/>
            <a:ext cx="1529011" cy="338554"/>
          </a:xfrm>
          <a:prstGeom prst="rect">
            <a:avLst/>
          </a:prstGeom>
          <a:noFill/>
        </p:spPr>
        <p:txBody>
          <a:bodyPr wrap="square" rtlCol="0">
            <a:spAutoFit/>
          </a:bodyPr>
          <a:lstStyle/>
          <a:p>
            <a:r>
              <a:rPr lang="en-GB" sz="800" i="1" dirty="0">
                <a:latin typeface="Times New Roman" panose="02020603050405020304" pitchFamily="18" charset="0"/>
                <a:cs typeface="Times New Roman" panose="02020603050405020304" pitchFamily="18" charset="0"/>
              </a:rPr>
              <a:t>E</a:t>
            </a:r>
            <a:r>
              <a:rPr lang="en-GB" sz="800" i="1" baseline="-25000" dirty="0">
                <a:latin typeface="Times New Roman" panose="02020603050405020304" pitchFamily="18" charset="0"/>
                <a:cs typeface="Times New Roman" panose="02020603050405020304" pitchFamily="18" charset="0"/>
              </a:rPr>
              <a:t>1</a:t>
            </a:r>
            <a:r>
              <a:rPr lang="en-GB" sz="800" i="1" dirty="0">
                <a:latin typeface="Times New Roman" panose="02020603050405020304" pitchFamily="18" charset="0"/>
                <a:cs typeface="Times New Roman" panose="02020603050405020304" pitchFamily="18" charset="0"/>
              </a:rPr>
              <a:t>:Young’s modulus of plate 1, t</a:t>
            </a:r>
            <a:r>
              <a:rPr lang="en-GB" sz="800" i="1" baseline="-25000" dirty="0">
                <a:latin typeface="Times New Roman" panose="02020603050405020304" pitchFamily="18" charset="0"/>
                <a:cs typeface="Times New Roman" panose="02020603050405020304" pitchFamily="18" charset="0"/>
              </a:rPr>
              <a:t>1</a:t>
            </a:r>
            <a:r>
              <a:rPr lang="en-GB" sz="800" i="1" dirty="0">
                <a:latin typeface="Times New Roman" panose="02020603050405020304" pitchFamily="18" charset="0"/>
                <a:cs typeface="Times New Roman" panose="02020603050405020304" pitchFamily="18" charset="0"/>
              </a:rPr>
              <a:t>: Thickness of plate 1 </a:t>
            </a:r>
            <a:endParaRPr lang="en-GB" sz="800" i="1" baseline="-250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E010C60F-DFC5-A9F1-4194-8B9C55FCA2DC}"/>
              </a:ext>
            </a:extLst>
          </p:cNvPr>
          <p:cNvSpPr txBox="1"/>
          <p:nvPr/>
        </p:nvSpPr>
        <p:spPr>
          <a:xfrm>
            <a:off x="260350" y="1346924"/>
            <a:ext cx="1521118" cy="338554"/>
          </a:xfrm>
          <a:prstGeom prst="rect">
            <a:avLst/>
          </a:prstGeom>
          <a:noFill/>
        </p:spPr>
        <p:txBody>
          <a:bodyPr wrap="square" rtlCol="0">
            <a:spAutoFit/>
          </a:bodyPr>
          <a:lstStyle/>
          <a:p>
            <a:r>
              <a:rPr lang="en-GB" sz="800" i="1" dirty="0">
                <a:latin typeface="Times New Roman" panose="02020603050405020304" pitchFamily="18" charset="0"/>
                <a:cs typeface="Times New Roman" panose="02020603050405020304" pitchFamily="18" charset="0"/>
              </a:rPr>
              <a:t>E</a:t>
            </a:r>
            <a:r>
              <a:rPr lang="en-GB" sz="800" i="1" baseline="-25000" dirty="0">
                <a:latin typeface="Times New Roman" panose="02020603050405020304" pitchFamily="18" charset="0"/>
                <a:cs typeface="Times New Roman" panose="02020603050405020304" pitchFamily="18" charset="0"/>
              </a:rPr>
              <a:t>2</a:t>
            </a:r>
            <a:r>
              <a:rPr lang="en-GB" sz="800" i="1" dirty="0">
                <a:latin typeface="Times New Roman" panose="02020603050405020304" pitchFamily="18" charset="0"/>
                <a:cs typeface="Times New Roman" panose="02020603050405020304" pitchFamily="18" charset="0"/>
              </a:rPr>
              <a:t>:Young’s modulus of plate 2, t</a:t>
            </a:r>
            <a:r>
              <a:rPr lang="en-GB" sz="800" i="1" baseline="-25000" dirty="0">
                <a:latin typeface="Times New Roman" panose="02020603050405020304" pitchFamily="18" charset="0"/>
                <a:cs typeface="Times New Roman" panose="02020603050405020304" pitchFamily="18" charset="0"/>
              </a:rPr>
              <a:t>2</a:t>
            </a:r>
            <a:r>
              <a:rPr lang="en-GB" sz="800" i="1" dirty="0">
                <a:latin typeface="Times New Roman" panose="02020603050405020304" pitchFamily="18" charset="0"/>
                <a:cs typeface="Times New Roman" panose="02020603050405020304" pitchFamily="18" charset="0"/>
              </a:rPr>
              <a:t>: Thickness of plate 2 </a:t>
            </a:r>
            <a:endParaRPr lang="en-GB" sz="800" i="1" baseline="-2500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4F6BC39A-4047-4080-11FF-D17C4565C989}"/>
              </a:ext>
            </a:extLst>
          </p:cNvPr>
          <p:cNvSpPr txBox="1"/>
          <p:nvPr/>
        </p:nvSpPr>
        <p:spPr>
          <a:xfrm>
            <a:off x="260350" y="1701615"/>
            <a:ext cx="1685925" cy="338554"/>
          </a:xfrm>
          <a:prstGeom prst="rect">
            <a:avLst/>
          </a:prstGeom>
          <a:noFill/>
        </p:spPr>
        <p:txBody>
          <a:bodyPr wrap="square" rtlCol="0">
            <a:spAutoFit/>
          </a:bodyPr>
          <a:lstStyle/>
          <a:p>
            <a:r>
              <a:rPr lang="en-GB" sz="800" i="1" dirty="0">
                <a:latin typeface="Times New Roman" panose="02020603050405020304" pitchFamily="18" charset="0"/>
                <a:cs typeface="Times New Roman" panose="02020603050405020304" pitchFamily="18" charset="0"/>
              </a:rPr>
              <a:t>E</a:t>
            </a:r>
            <a:r>
              <a:rPr lang="en-GB" sz="800" i="1" baseline="-25000" dirty="0">
                <a:latin typeface="Times New Roman" panose="02020603050405020304" pitchFamily="18" charset="0"/>
                <a:cs typeface="Times New Roman" panose="02020603050405020304" pitchFamily="18" charset="0"/>
              </a:rPr>
              <a:t>f  </a:t>
            </a:r>
            <a:r>
              <a:rPr lang="en-GB" sz="800" i="1" dirty="0">
                <a:latin typeface="Times New Roman" panose="02020603050405020304" pitchFamily="18" charset="0"/>
                <a:cs typeface="Times New Roman" panose="02020603050405020304" pitchFamily="18" charset="0"/>
              </a:rPr>
              <a:t>is Young’s modulus of fastener, d: Fastener shank diameter</a:t>
            </a:r>
            <a:endParaRPr lang="en-GB" sz="800" i="1" baseline="-25000" dirty="0">
              <a:latin typeface="Times New Roman" panose="02020603050405020304" pitchFamily="18" charset="0"/>
              <a:cs typeface="Times New Roman" panose="02020603050405020304" pitchFamily="18" charset="0"/>
            </a:endParaRPr>
          </a:p>
        </p:txBody>
      </p:sp>
      <p:graphicFrame>
        <p:nvGraphicFramePr>
          <p:cNvPr id="33" name="Object 32">
            <a:extLst>
              <a:ext uri="{FF2B5EF4-FFF2-40B4-BE49-F238E27FC236}">
                <a16:creationId xmlns:a16="http://schemas.microsoft.com/office/drawing/2014/main" id="{F424DE65-4E6C-A5AC-6454-17297176108E}"/>
              </a:ext>
            </a:extLst>
          </p:cNvPr>
          <p:cNvGraphicFramePr>
            <a:graphicFrameLocks noChangeAspect="1"/>
          </p:cNvGraphicFramePr>
          <p:nvPr>
            <p:extLst>
              <p:ext uri="{D42A27DB-BD31-4B8C-83A1-F6EECF244321}">
                <p14:modId xmlns:p14="http://schemas.microsoft.com/office/powerpoint/2010/main" val="177315731"/>
              </p:ext>
            </p:extLst>
          </p:nvPr>
        </p:nvGraphicFramePr>
        <p:xfrm>
          <a:off x="339725" y="2035175"/>
          <a:ext cx="471488" cy="152400"/>
        </p:xfrm>
        <a:graphic>
          <a:graphicData uri="http://schemas.openxmlformats.org/presentationml/2006/ole">
            <mc:AlternateContent xmlns:mc="http://schemas.openxmlformats.org/markup-compatibility/2006">
              <mc:Choice xmlns:v="urn:schemas-microsoft-com:vml" Requires="v">
                <p:oleObj name="Equation" r:id="rId2" imgW="711000" imgH="228600" progId="Equation.DSMT4">
                  <p:embed/>
                </p:oleObj>
              </mc:Choice>
              <mc:Fallback>
                <p:oleObj name="Equation" r:id="rId2" imgW="711000" imgH="228600" progId="Equation.DSMT4">
                  <p:embed/>
                  <p:pic>
                    <p:nvPicPr>
                      <p:cNvPr id="0" name=""/>
                      <p:cNvPicPr/>
                      <p:nvPr/>
                    </p:nvPicPr>
                    <p:blipFill>
                      <a:blip r:embed="rId3"/>
                      <a:stretch>
                        <a:fillRect/>
                      </a:stretch>
                    </p:blipFill>
                    <p:spPr>
                      <a:xfrm>
                        <a:off x="339725" y="2035175"/>
                        <a:ext cx="471488" cy="152400"/>
                      </a:xfrm>
                      <a:prstGeom prst="rect">
                        <a:avLst/>
                      </a:prstGeom>
                      <a:solidFill>
                        <a:srgbClr val="FFC000"/>
                      </a:solidFill>
                    </p:spPr>
                  </p:pic>
                </p:oleObj>
              </mc:Fallback>
            </mc:AlternateContent>
          </a:graphicData>
        </a:graphic>
      </p:graphicFrame>
      <p:sp>
        <p:nvSpPr>
          <p:cNvPr id="34" name="TextBox 33">
            <a:extLst>
              <a:ext uri="{FF2B5EF4-FFF2-40B4-BE49-F238E27FC236}">
                <a16:creationId xmlns:a16="http://schemas.microsoft.com/office/drawing/2014/main" id="{0BC1D544-0268-7A17-6D9D-E7B42FE1F9D9}"/>
              </a:ext>
            </a:extLst>
          </p:cNvPr>
          <p:cNvSpPr txBox="1"/>
          <p:nvPr/>
        </p:nvSpPr>
        <p:spPr>
          <a:xfrm>
            <a:off x="260350" y="2124531"/>
            <a:ext cx="1129588" cy="215444"/>
          </a:xfrm>
          <a:prstGeom prst="rect">
            <a:avLst/>
          </a:prstGeom>
          <a:noFill/>
        </p:spPr>
        <p:txBody>
          <a:bodyPr wrap="square" rtlCol="0">
            <a:spAutoFit/>
          </a:bodyPr>
          <a:lstStyle/>
          <a:p>
            <a:r>
              <a:rPr lang="en-GB" sz="800" i="1" dirty="0">
                <a:latin typeface="Times New Roman" panose="02020603050405020304" pitchFamily="18" charset="0"/>
                <a:cs typeface="Times New Roman" panose="02020603050405020304" pitchFamily="18" charset="0"/>
              </a:rPr>
              <a:t>Fastener deformation:</a:t>
            </a:r>
            <a:endParaRPr lang="en-GB" sz="800" i="1" baseline="-250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24C8F3B0-47DD-97DF-F3AE-731DD3CC2279}"/>
              </a:ext>
            </a:extLst>
          </p:cNvPr>
          <p:cNvSpPr txBox="1"/>
          <p:nvPr/>
        </p:nvSpPr>
        <p:spPr>
          <a:xfrm>
            <a:off x="260350" y="2603500"/>
            <a:ext cx="1129588" cy="215444"/>
          </a:xfrm>
          <a:prstGeom prst="rect">
            <a:avLst/>
          </a:prstGeom>
          <a:noFill/>
        </p:spPr>
        <p:txBody>
          <a:bodyPr wrap="square" rtlCol="0">
            <a:spAutoFit/>
          </a:bodyPr>
          <a:lstStyle/>
          <a:p>
            <a:r>
              <a:rPr lang="en-GB" sz="800" i="1" dirty="0">
                <a:latin typeface="Times New Roman" panose="02020603050405020304" pitchFamily="18" charset="0"/>
                <a:cs typeface="Times New Roman" panose="02020603050405020304" pitchFamily="18" charset="0"/>
              </a:rPr>
              <a:t>Bearing deformation:</a:t>
            </a:r>
            <a:endParaRPr lang="en-GB" sz="800" i="1" baseline="-250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4295928-D124-C208-3D1A-0421E366EB93}"/>
              </a:ext>
            </a:extLst>
          </p:cNvPr>
          <p:cNvSpPr txBox="1"/>
          <p:nvPr/>
        </p:nvSpPr>
        <p:spPr>
          <a:xfrm>
            <a:off x="2553600" y="2443425"/>
            <a:ext cx="1750412" cy="707886"/>
          </a:xfrm>
          <a:prstGeom prst="rect">
            <a:avLst/>
          </a:prstGeom>
          <a:solidFill>
            <a:srgbClr val="FFFF00"/>
          </a:solidFill>
        </p:spPr>
        <p:txBody>
          <a:bodyPr wrap="square" rtlCol="0">
            <a:spAutoFit/>
          </a:bodyPr>
          <a:lstStyle/>
          <a:p>
            <a:r>
              <a:rPr lang="en-GB" sz="800" i="1" dirty="0">
                <a:latin typeface="Times New Roman" panose="02020603050405020304" pitchFamily="18" charset="0"/>
                <a:cs typeface="Times New Roman" panose="02020603050405020304" pitchFamily="18" charset="0"/>
              </a:rPr>
              <a:t>Single shear joint 	  n=1</a:t>
            </a:r>
          </a:p>
          <a:p>
            <a:r>
              <a:rPr lang="en-GB" sz="800" i="1" dirty="0">
                <a:latin typeface="Times New Roman" panose="02020603050405020304" pitchFamily="18" charset="0"/>
                <a:cs typeface="Times New Roman" panose="02020603050405020304" pitchFamily="18" charset="0"/>
              </a:rPr>
              <a:t>Double shear joint 	  n=2</a:t>
            </a:r>
          </a:p>
          <a:p>
            <a:r>
              <a:rPr lang="en-GB" sz="800" i="1" dirty="0">
                <a:latin typeface="Times New Roman" panose="02020603050405020304" pitchFamily="18" charset="0"/>
                <a:cs typeface="Times New Roman" panose="02020603050405020304" pitchFamily="18" charset="0"/>
              </a:rPr>
              <a:t>Bolted metallic joint 	  a=2/3, b=3.0</a:t>
            </a:r>
          </a:p>
          <a:p>
            <a:r>
              <a:rPr lang="en-GB" sz="800" i="1" dirty="0">
                <a:latin typeface="Times New Roman" panose="02020603050405020304" pitchFamily="18" charset="0"/>
                <a:cs typeface="Times New Roman" panose="02020603050405020304" pitchFamily="18" charset="0"/>
              </a:rPr>
              <a:t>Riveted metallic joint    a=2/5, b=2.2</a:t>
            </a:r>
          </a:p>
          <a:p>
            <a:r>
              <a:rPr lang="en-GB" sz="800" i="1" dirty="0">
                <a:latin typeface="Times New Roman" panose="02020603050405020304" pitchFamily="18" charset="0"/>
                <a:cs typeface="Times New Roman" panose="02020603050405020304" pitchFamily="18" charset="0"/>
              </a:rPr>
              <a:t>Bolted composite joint  a=2/3, b=4.2</a:t>
            </a:r>
          </a:p>
        </p:txBody>
      </p:sp>
      <p:graphicFrame>
        <p:nvGraphicFramePr>
          <p:cNvPr id="42" name="Object 41">
            <a:extLst>
              <a:ext uri="{FF2B5EF4-FFF2-40B4-BE49-F238E27FC236}">
                <a16:creationId xmlns:a16="http://schemas.microsoft.com/office/drawing/2014/main" id="{F212008C-FFDE-3D02-FB60-490111BB0F78}"/>
              </a:ext>
            </a:extLst>
          </p:cNvPr>
          <p:cNvGraphicFramePr>
            <a:graphicFrameLocks noChangeAspect="1"/>
          </p:cNvGraphicFramePr>
          <p:nvPr>
            <p:extLst>
              <p:ext uri="{D42A27DB-BD31-4B8C-83A1-F6EECF244321}">
                <p14:modId xmlns:p14="http://schemas.microsoft.com/office/powerpoint/2010/main" val="4122098230"/>
              </p:ext>
            </p:extLst>
          </p:nvPr>
        </p:nvGraphicFramePr>
        <p:xfrm>
          <a:off x="349938" y="2784262"/>
          <a:ext cx="1706563" cy="355600"/>
        </p:xfrm>
        <a:graphic>
          <a:graphicData uri="http://schemas.openxmlformats.org/presentationml/2006/ole">
            <mc:AlternateContent xmlns:mc="http://schemas.openxmlformats.org/markup-compatibility/2006">
              <mc:Choice xmlns:v="urn:schemas-microsoft-com:vml" Requires="v">
                <p:oleObj name="Equation" r:id="rId4" imgW="2438280" imgH="507960" progId="Equation.DSMT4">
                  <p:embed/>
                </p:oleObj>
              </mc:Choice>
              <mc:Fallback>
                <p:oleObj name="Equation" r:id="rId4" imgW="2438280" imgH="507960" progId="Equation.DSMT4">
                  <p:embed/>
                  <p:pic>
                    <p:nvPicPr>
                      <p:cNvPr id="0" name=""/>
                      <p:cNvPicPr/>
                      <p:nvPr/>
                    </p:nvPicPr>
                    <p:blipFill>
                      <a:blip r:embed="rId5"/>
                      <a:stretch>
                        <a:fillRect/>
                      </a:stretch>
                    </p:blipFill>
                    <p:spPr>
                      <a:xfrm>
                        <a:off x="349938" y="2784262"/>
                        <a:ext cx="1706563" cy="355600"/>
                      </a:xfrm>
                      <a:prstGeom prst="rect">
                        <a:avLst/>
                      </a:prstGeom>
                      <a:solidFill>
                        <a:srgbClr val="FFC000"/>
                      </a:solidFill>
                    </p:spPr>
                  </p:pic>
                </p:oleObj>
              </mc:Fallback>
            </mc:AlternateContent>
          </a:graphicData>
        </a:graphic>
      </p:graphicFrame>
      <p:graphicFrame>
        <p:nvGraphicFramePr>
          <p:cNvPr id="46" name="Object 45">
            <a:extLst>
              <a:ext uri="{FF2B5EF4-FFF2-40B4-BE49-F238E27FC236}">
                <a16:creationId xmlns:a16="http://schemas.microsoft.com/office/drawing/2014/main" id="{B2DED558-4F09-698B-B7D9-D65594ABB52E}"/>
              </a:ext>
            </a:extLst>
          </p:cNvPr>
          <p:cNvGraphicFramePr>
            <a:graphicFrameLocks noChangeAspect="1"/>
          </p:cNvGraphicFramePr>
          <p:nvPr>
            <p:extLst>
              <p:ext uri="{D42A27DB-BD31-4B8C-83A1-F6EECF244321}">
                <p14:modId xmlns:p14="http://schemas.microsoft.com/office/powerpoint/2010/main" val="1593964808"/>
              </p:ext>
            </p:extLst>
          </p:nvPr>
        </p:nvGraphicFramePr>
        <p:xfrm>
          <a:off x="339725" y="2308012"/>
          <a:ext cx="673160" cy="355813"/>
        </p:xfrm>
        <a:graphic>
          <a:graphicData uri="http://schemas.openxmlformats.org/presentationml/2006/ole">
            <mc:AlternateContent xmlns:mc="http://schemas.openxmlformats.org/markup-compatibility/2006">
              <mc:Choice xmlns:v="urn:schemas-microsoft-com:vml" Requires="v">
                <p:oleObj name="Equation" r:id="rId6" imgW="888840" imgH="469800" progId="Equation.DSMT4">
                  <p:embed/>
                </p:oleObj>
              </mc:Choice>
              <mc:Fallback>
                <p:oleObj name="Equation" r:id="rId6" imgW="888840" imgH="469800" progId="Equation.DSMT4">
                  <p:embed/>
                  <p:pic>
                    <p:nvPicPr>
                      <p:cNvPr id="0" name=""/>
                      <p:cNvPicPr/>
                      <p:nvPr/>
                    </p:nvPicPr>
                    <p:blipFill>
                      <a:blip r:embed="rId7"/>
                      <a:stretch>
                        <a:fillRect/>
                      </a:stretch>
                    </p:blipFill>
                    <p:spPr>
                      <a:xfrm>
                        <a:off x="339725" y="2308012"/>
                        <a:ext cx="673160" cy="355813"/>
                      </a:xfrm>
                      <a:prstGeom prst="rect">
                        <a:avLst/>
                      </a:prstGeom>
                      <a:solidFill>
                        <a:srgbClr val="FFC000"/>
                      </a:solidFill>
                    </p:spPr>
                  </p:pic>
                </p:oleObj>
              </mc:Fallback>
            </mc:AlternateContent>
          </a:graphicData>
        </a:graphic>
      </p:graphicFrame>
    </p:spTree>
    <p:extLst>
      <p:ext uri="{BB962C8B-B14F-4D97-AF65-F5344CB8AC3E}">
        <p14:creationId xmlns:p14="http://schemas.microsoft.com/office/powerpoint/2010/main" val="3027563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2FAF1-2156-C362-A67E-51C49A6F68C9}"/>
              </a:ext>
            </a:extLst>
          </p:cNvPr>
          <p:cNvSpPr>
            <a:spLocks noGrp="1"/>
          </p:cNvSpPr>
          <p:nvPr>
            <p:ph type="title"/>
          </p:nvPr>
        </p:nvSpPr>
        <p:spPr/>
        <p:txBody>
          <a:bodyPr/>
          <a:lstStyle/>
          <a:p>
            <a:r>
              <a:rPr lang="en-GB" dirty="0"/>
              <a:t>Calculation of fastener axial stiffness</a:t>
            </a:r>
          </a:p>
        </p:txBody>
      </p:sp>
      <p:sp>
        <p:nvSpPr>
          <p:cNvPr id="4" name="Slide Number Placeholder 3">
            <a:extLst>
              <a:ext uri="{FF2B5EF4-FFF2-40B4-BE49-F238E27FC236}">
                <a16:creationId xmlns:a16="http://schemas.microsoft.com/office/drawing/2014/main" id="{F17A21D3-5D29-F968-24C3-6333C9013C98}"/>
              </a:ext>
            </a:extLst>
          </p:cNvPr>
          <p:cNvSpPr>
            <a:spLocks noGrp="1"/>
          </p:cNvSpPr>
          <p:nvPr>
            <p:ph type="sldNum" sz="quarter" idx="12"/>
          </p:nvPr>
        </p:nvSpPr>
        <p:spPr/>
        <p:txBody>
          <a:bodyPr/>
          <a:lstStyle/>
          <a:p>
            <a:fld id="{6D22F896-40B5-4ADD-8801-0D06FADFA095}" type="slidenum">
              <a:rPr lang="en-US" smtClean="0"/>
              <a:pPr/>
              <a:t>27</a:t>
            </a:fld>
            <a:endParaRPr lang="en-US" dirty="0"/>
          </a:p>
        </p:txBody>
      </p:sp>
      <p:pic>
        <p:nvPicPr>
          <p:cNvPr id="40" name="Picture 39">
            <a:extLst>
              <a:ext uri="{FF2B5EF4-FFF2-40B4-BE49-F238E27FC236}">
                <a16:creationId xmlns:a16="http://schemas.microsoft.com/office/drawing/2014/main" id="{FECFEB97-D326-2CA1-C029-7FCD2CEAFBC2}"/>
              </a:ext>
            </a:extLst>
          </p:cNvPr>
          <p:cNvPicPr>
            <a:picLocks noChangeAspect="1"/>
          </p:cNvPicPr>
          <p:nvPr/>
        </p:nvPicPr>
        <p:blipFill>
          <a:blip r:embed="rId3"/>
          <a:stretch>
            <a:fillRect/>
          </a:stretch>
        </p:blipFill>
        <p:spPr>
          <a:xfrm>
            <a:off x="1009650" y="892175"/>
            <a:ext cx="2762250" cy="1210522"/>
          </a:xfrm>
          <a:prstGeom prst="rect">
            <a:avLst/>
          </a:prstGeom>
        </p:spPr>
      </p:pic>
      <p:graphicFrame>
        <p:nvGraphicFramePr>
          <p:cNvPr id="41" name="Object 40">
            <a:extLst>
              <a:ext uri="{FF2B5EF4-FFF2-40B4-BE49-F238E27FC236}">
                <a16:creationId xmlns:a16="http://schemas.microsoft.com/office/drawing/2014/main" id="{DD32E7D5-BD55-D7A4-6809-25A1944EFFC1}"/>
              </a:ext>
            </a:extLst>
          </p:cNvPr>
          <p:cNvGraphicFramePr>
            <a:graphicFrameLocks noChangeAspect="1"/>
          </p:cNvGraphicFramePr>
          <p:nvPr>
            <p:extLst>
              <p:ext uri="{D42A27DB-BD31-4B8C-83A1-F6EECF244321}">
                <p14:modId xmlns:p14="http://schemas.microsoft.com/office/powerpoint/2010/main" val="2234911955"/>
              </p:ext>
            </p:extLst>
          </p:nvPr>
        </p:nvGraphicFramePr>
        <p:xfrm>
          <a:off x="993775" y="2102697"/>
          <a:ext cx="762000" cy="431800"/>
        </p:xfrm>
        <a:graphic>
          <a:graphicData uri="http://schemas.openxmlformats.org/presentationml/2006/ole">
            <mc:AlternateContent xmlns:mc="http://schemas.openxmlformats.org/markup-compatibility/2006">
              <mc:Choice xmlns:v="urn:schemas-microsoft-com:vml" Requires="v">
                <p:oleObj name="Equation" r:id="rId4" imgW="761760" imgH="431640" progId="Equation.DSMT4">
                  <p:embed/>
                </p:oleObj>
              </mc:Choice>
              <mc:Fallback>
                <p:oleObj name="Equation" r:id="rId4" imgW="761760" imgH="431640" progId="Equation.DSMT4">
                  <p:embed/>
                  <p:pic>
                    <p:nvPicPr>
                      <p:cNvPr id="0" name=""/>
                      <p:cNvPicPr/>
                      <p:nvPr/>
                    </p:nvPicPr>
                    <p:blipFill>
                      <a:blip r:embed="rId5"/>
                      <a:stretch>
                        <a:fillRect/>
                      </a:stretch>
                    </p:blipFill>
                    <p:spPr>
                      <a:xfrm>
                        <a:off x="993775" y="2102697"/>
                        <a:ext cx="762000" cy="431800"/>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63C6CEAF-7C06-9A61-C78B-870C63678EED}"/>
              </a:ext>
            </a:extLst>
          </p:cNvPr>
          <p:cNvGraphicFramePr>
            <a:graphicFrameLocks noChangeAspect="1"/>
          </p:cNvGraphicFramePr>
          <p:nvPr>
            <p:extLst>
              <p:ext uri="{D42A27DB-BD31-4B8C-83A1-F6EECF244321}">
                <p14:modId xmlns:p14="http://schemas.microsoft.com/office/powerpoint/2010/main" val="57281512"/>
              </p:ext>
            </p:extLst>
          </p:nvPr>
        </p:nvGraphicFramePr>
        <p:xfrm>
          <a:off x="993775" y="2644775"/>
          <a:ext cx="1828800" cy="228600"/>
        </p:xfrm>
        <a:graphic>
          <a:graphicData uri="http://schemas.openxmlformats.org/presentationml/2006/ole">
            <mc:AlternateContent xmlns:mc="http://schemas.openxmlformats.org/markup-compatibility/2006">
              <mc:Choice xmlns:v="urn:schemas-microsoft-com:vml" Requires="v">
                <p:oleObj name="Equation" r:id="rId6" imgW="1828800" imgH="228600" progId="Equation.DSMT4">
                  <p:embed/>
                </p:oleObj>
              </mc:Choice>
              <mc:Fallback>
                <p:oleObj name="Equation" r:id="rId6" imgW="1828800" imgH="228600" progId="Equation.DSMT4">
                  <p:embed/>
                  <p:pic>
                    <p:nvPicPr>
                      <p:cNvPr id="0" name=""/>
                      <p:cNvPicPr/>
                      <p:nvPr/>
                    </p:nvPicPr>
                    <p:blipFill>
                      <a:blip r:embed="rId7"/>
                      <a:stretch>
                        <a:fillRect/>
                      </a:stretch>
                    </p:blipFill>
                    <p:spPr>
                      <a:xfrm>
                        <a:off x="993775" y="2644775"/>
                        <a:ext cx="1828800" cy="228600"/>
                      </a:xfrm>
                      <a:prstGeom prst="rect">
                        <a:avLst/>
                      </a:prstGeom>
                    </p:spPr>
                  </p:pic>
                </p:oleObj>
              </mc:Fallback>
            </mc:AlternateContent>
          </a:graphicData>
        </a:graphic>
      </p:graphicFrame>
    </p:spTree>
    <p:extLst>
      <p:ext uri="{BB962C8B-B14F-4D97-AF65-F5344CB8AC3E}">
        <p14:creationId xmlns:p14="http://schemas.microsoft.com/office/powerpoint/2010/main" val="3953339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EFCAF0-71A8-8F6B-EFE9-56D95E38749D}"/>
              </a:ext>
            </a:extLst>
          </p:cNvPr>
          <p:cNvSpPr>
            <a:spLocks noGrp="1"/>
          </p:cNvSpPr>
          <p:nvPr>
            <p:ph idx="1"/>
          </p:nvPr>
        </p:nvSpPr>
        <p:spPr/>
        <p:txBody>
          <a:bodyPr>
            <a:normAutofit/>
          </a:bodyPr>
          <a:lstStyle/>
          <a:p>
            <a:pPr marL="0" indent="0" algn="ctr">
              <a:buNone/>
            </a:pPr>
            <a:r>
              <a:rPr lang="en-GB" sz="1500" b="1" dirty="0"/>
              <a:t>Finite Element Idealisation</a:t>
            </a:r>
          </a:p>
        </p:txBody>
      </p:sp>
      <p:sp>
        <p:nvSpPr>
          <p:cNvPr id="4" name="Slide Number Placeholder 3">
            <a:extLst>
              <a:ext uri="{FF2B5EF4-FFF2-40B4-BE49-F238E27FC236}">
                <a16:creationId xmlns:a16="http://schemas.microsoft.com/office/drawing/2014/main" id="{0B911BAF-DF8B-B8AA-869E-C7D90ABDE101}"/>
              </a:ext>
            </a:extLst>
          </p:cNvPr>
          <p:cNvSpPr>
            <a:spLocks noGrp="1"/>
          </p:cNvSpPr>
          <p:nvPr>
            <p:ph type="sldNum" sz="quarter" idx="12"/>
          </p:nvPr>
        </p:nvSpPr>
        <p:spPr/>
        <p:txBody>
          <a:bodyPr/>
          <a:lstStyle/>
          <a:p>
            <a:fld id="{6D22F896-40B5-4ADD-8801-0D06FADFA095}" type="slidenum">
              <a:rPr lang="en-US" smtClean="0"/>
              <a:pPr/>
              <a:t>28</a:t>
            </a:fld>
            <a:endParaRPr lang="en-US" dirty="0"/>
          </a:p>
        </p:txBody>
      </p:sp>
    </p:spTree>
    <p:extLst>
      <p:ext uri="{BB962C8B-B14F-4D97-AF65-F5344CB8AC3E}">
        <p14:creationId xmlns:p14="http://schemas.microsoft.com/office/powerpoint/2010/main" val="3765361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55DBB-26F6-AE2B-29F7-B8A3B7204348}"/>
              </a:ext>
            </a:extLst>
          </p:cNvPr>
          <p:cNvSpPr>
            <a:spLocks noGrp="1"/>
          </p:cNvSpPr>
          <p:nvPr>
            <p:ph type="title"/>
          </p:nvPr>
        </p:nvSpPr>
        <p:spPr/>
        <p:txBody>
          <a:bodyPr/>
          <a:lstStyle/>
          <a:p>
            <a:r>
              <a:rPr lang="en-GB" dirty="0"/>
              <a:t>Idealisation on FEM</a:t>
            </a:r>
          </a:p>
        </p:txBody>
      </p:sp>
      <p:sp>
        <p:nvSpPr>
          <p:cNvPr id="4" name="Slide Number Placeholder 3">
            <a:extLst>
              <a:ext uri="{FF2B5EF4-FFF2-40B4-BE49-F238E27FC236}">
                <a16:creationId xmlns:a16="http://schemas.microsoft.com/office/drawing/2014/main" id="{3E86F2D9-A2F2-F95C-967B-45FEE7BC731B}"/>
              </a:ext>
            </a:extLst>
          </p:cNvPr>
          <p:cNvSpPr>
            <a:spLocks noGrp="1"/>
          </p:cNvSpPr>
          <p:nvPr>
            <p:ph type="sldNum" sz="quarter" idx="12"/>
          </p:nvPr>
        </p:nvSpPr>
        <p:spPr/>
        <p:txBody>
          <a:bodyPr/>
          <a:lstStyle/>
          <a:p>
            <a:fld id="{6D22F896-40B5-4ADD-8801-0D06FADFA095}" type="slidenum">
              <a:rPr lang="en-US" smtClean="0"/>
              <a:pPr/>
              <a:t>29</a:t>
            </a:fld>
            <a:endParaRPr lang="en-US" dirty="0"/>
          </a:p>
        </p:txBody>
      </p:sp>
      <p:pic>
        <p:nvPicPr>
          <p:cNvPr id="5" name="Picture 4">
            <a:extLst>
              <a:ext uri="{FF2B5EF4-FFF2-40B4-BE49-F238E27FC236}">
                <a16:creationId xmlns:a16="http://schemas.microsoft.com/office/drawing/2014/main" id="{D8420B68-E0B2-9D83-6D18-068569A22F6C}"/>
              </a:ext>
            </a:extLst>
          </p:cNvPr>
          <p:cNvPicPr>
            <a:picLocks noChangeAspect="1"/>
          </p:cNvPicPr>
          <p:nvPr/>
        </p:nvPicPr>
        <p:blipFill rotWithShape="1">
          <a:blip r:embed="rId2"/>
          <a:srcRect t="6863" r="13533" b="2942"/>
          <a:stretch/>
        </p:blipFill>
        <p:spPr>
          <a:xfrm>
            <a:off x="327070" y="828925"/>
            <a:ext cx="1066378" cy="646500"/>
          </a:xfrm>
          <a:prstGeom prst="rect">
            <a:avLst/>
          </a:prstGeom>
        </p:spPr>
      </p:pic>
      <p:pic>
        <p:nvPicPr>
          <p:cNvPr id="6" name="Picture 5">
            <a:extLst>
              <a:ext uri="{FF2B5EF4-FFF2-40B4-BE49-F238E27FC236}">
                <a16:creationId xmlns:a16="http://schemas.microsoft.com/office/drawing/2014/main" id="{6E5263EA-8B5D-A37C-64E5-178AB4EDEF68}"/>
              </a:ext>
            </a:extLst>
          </p:cNvPr>
          <p:cNvPicPr>
            <a:picLocks noChangeAspect="1"/>
          </p:cNvPicPr>
          <p:nvPr/>
        </p:nvPicPr>
        <p:blipFill>
          <a:blip r:embed="rId3"/>
          <a:stretch>
            <a:fillRect/>
          </a:stretch>
        </p:blipFill>
        <p:spPr>
          <a:xfrm>
            <a:off x="1655909" y="839970"/>
            <a:ext cx="1070275" cy="657970"/>
          </a:xfrm>
          <a:prstGeom prst="rect">
            <a:avLst/>
          </a:prstGeom>
        </p:spPr>
      </p:pic>
      <p:pic>
        <p:nvPicPr>
          <p:cNvPr id="7" name="Picture 6">
            <a:extLst>
              <a:ext uri="{FF2B5EF4-FFF2-40B4-BE49-F238E27FC236}">
                <a16:creationId xmlns:a16="http://schemas.microsoft.com/office/drawing/2014/main" id="{52F4CA85-E387-5119-73CA-B52A3BC720E4}"/>
              </a:ext>
            </a:extLst>
          </p:cNvPr>
          <p:cNvPicPr>
            <a:picLocks noChangeAspect="1"/>
          </p:cNvPicPr>
          <p:nvPr/>
        </p:nvPicPr>
        <p:blipFill>
          <a:blip r:embed="rId4"/>
          <a:stretch>
            <a:fillRect/>
          </a:stretch>
        </p:blipFill>
        <p:spPr>
          <a:xfrm>
            <a:off x="1658166" y="1501553"/>
            <a:ext cx="1070275" cy="689419"/>
          </a:xfrm>
          <a:prstGeom prst="rect">
            <a:avLst/>
          </a:prstGeom>
        </p:spPr>
      </p:pic>
      <p:pic>
        <p:nvPicPr>
          <p:cNvPr id="8" name="Picture 7">
            <a:extLst>
              <a:ext uri="{FF2B5EF4-FFF2-40B4-BE49-F238E27FC236}">
                <a16:creationId xmlns:a16="http://schemas.microsoft.com/office/drawing/2014/main" id="{38F42C06-B0BD-72A0-1455-EC9CF54CFFE6}"/>
              </a:ext>
            </a:extLst>
          </p:cNvPr>
          <p:cNvPicPr>
            <a:picLocks noChangeAspect="1"/>
          </p:cNvPicPr>
          <p:nvPr/>
        </p:nvPicPr>
        <p:blipFill>
          <a:blip r:embed="rId5"/>
          <a:stretch>
            <a:fillRect/>
          </a:stretch>
        </p:blipFill>
        <p:spPr>
          <a:xfrm>
            <a:off x="2988646" y="828925"/>
            <a:ext cx="1066378" cy="631505"/>
          </a:xfrm>
          <a:prstGeom prst="rect">
            <a:avLst/>
          </a:prstGeom>
        </p:spPr>
      </p:pic>
      <p:sp>
        <p:nvSpPr>
          <p:cNvPr id="9" name="TextBox 8">
            <a:extLst>
              <a:ext uri="{FF2B5EF4-FFF2-40B4-BE49-F238E27FC236}">
                <a16:creationId xmlns:a16="http://schemas.microsoft.com/office/drawing/2014/main" id="{FC76FCDE-077E-3EFC-3651-6182906A9BDC}"/>
              </a:ext>
            </a:extLst>
          </p:cNvPr>
          <p:cNvSpPr txBox="1"/>
          <p:nvPr/>
        </p:nvSpPr>
        <p:spPr>
          <a:xfrm>
            <a:off x="315559" y="1500423"/>
            <a:ext cx="1214357" cy="969496"/>
          </a:xfrm>
          <a:prstGeom prst="rect">
            <a:avLst/>
          </a:prstGeom>
          <a:noFill/>
        </p:spPr>
        <p:txBody>
          <a:bodyPr wrap="square" rtlCol="0">
            <a:spAutoFit/>
          </a:bodyPr>
          <a:lstStyle/>
          <a:p>
            <a:r>
              <a:rPr lang="en-GB" sz="800" b="1" dirty="0">
                <a:latin typeface="Arial" panose="020B0604020202020204" pitchFamily="34" charset="0"/>
                <a:cs typeface="Arial" panose="020B0604020202020204" pitchFamily="34" charset="0"/>
              </a:rPr>
              <a:t>1 point model:</a:t>
            </a:r>
          </a:p>
          <a:p>
            <a:r>
              <a:rPr lang="en-GB" sz="700" b="1" i="1" dirty="0">
                <a:latin typeface="Arial" panose="020B0604020202020204" pitchFamily="34" charset="0"/>
                <a:cs typeface="Arial" panose="020B0604020202020204" pitchFamily="34" charset="0"/>
              </a:rPr>
              <a:t>Advantage:</a:t>
            </a:r>
            <a:r>
              <a:rPr lang="en-GB" sz="700" dirty="0">
                <a:latin typeface="Arial" panose="020B0604020202020204" pitchFamily="34" charset="0"/>
                <a:cs typeface="Arial" panose="020B0604020202020204" pitchFamily="34" charset="0"/>
              </a:rPr>
              <a:t> Reduced time of modelling.</a:t>
            </a:r>
          </a:p>
          <a:p>
            <a:pPr algn="l"/>
            <a:r>
              <a:rPr lang="en-GB" sz="700" b="1" i="1" dirty="0">
                <a:latin typeface="Arial" panose="020B0604020202020204" pitchFamily="34" charset="0"/>
                <a:cs typeface="Arial" panose="020B0604020202020204" pitchFamily="34" charset="0"/>
              </a:rPr>
              <a:t>Disadvantage:</a:t>
            </a:r>
            <a:r>
              <a:rPr lang="en-GB" sz="700" dirty="0">
                <a:latin typeface="Arial" panose="020B0604020202020204" pitchFamily="34" charset="0"/>
                <a:cs typeface="Arial" panose="020B0604020202020204" pitchFamily="34" charset="0"/>
              </a:rPr>
              <a:t> Model is simplified with the possibility of stress concentration influence due to FEM singularity.</a:t>
            </a:r>
          </a:p>
        </p:txBody>
      </p:sp>
      <p:sp>
        <p:nvSpPr>
          <p:cNvPr id="10" name="Callout: Bent Line 9">
            <a:extLst>
              <a:ext uri="{FF2B5EF4-FFF2-40B4-BE49-F238E27FC236}">
                <a16:creationId xmlns:a16="http://schemas.microsoft.com/office/drawing/2014/main" id="{7590517F-F520-CBBC-E642-BA20E97DEF51}"/>
              </a:ext>
            </a:extLst>
          </p:cNvPr>
          <p:cNvSpPr/>
          <p:nvPr/>
        </p:nvSpPr>
        <p:spPr>
          <a:xfrm>
            <a:off x="19050" y="631210"/>
            <a:ext cx="914400" cy="489566"/>
          </a:xfrm>
          <a:prstGeom prst="borderCallout2">
            <a:avLst>
              <a:gd name="adj1" fmla="val 109222"/>
              <a:gd name="adj2" fmla="val 56558"/>
              <a:gd name="adj3" fmla="val 115699"/>
              <a:gd name="adj4" fmla="val 72044"/>
              <a:gd name="adj5" fmla="val 120379"/>
              <a:gd name="adj6" fmla="val 83902"/>
            </a:avLst>
          </a:prstGeom>
          <a:solidFill>
            <a:schemeClr val="accent6">
              <a:lumMod val="75000"/>
              <a:alpha val="62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 b="1" dirty="0">
                <a:solidFill>
                  <a:schemeClr val="bg1"/>
                </a:solidFill>
                <a:latin typeface="Arial" panose="020B0604020202020204" pitchFamily="34" charset="0"/>
                <a:cs typeface="Arial" panose="020B0604020202020204" pitchFamily="34" charset="0"/>
              </a:rPr>
              <a:t>Spring element (CBUSH) with axial and shear stiffness calculated as of previous slides</a:t>
            </a:r>
          </a:p>
        </p:txBody>
      </p:sp>
      <p:sp>
        <p:nvSpPr>
          <p:cNvPr id="11" name="TextBox 10">
            <a:extLst>
              <a:ext uri="{FF2B5EF4-FFF2-40B4-BE49-F238E27FC236}">
                <a16:creationId xmlns:a16="http://schemas.microsoft.com/office/drawing/2014/main" id="{98273ECD-B8B5-2A65-B4C4-DEDBD3A01914}"/>
              </a:ext>
            </a:extLst>
          </p:cNvPr>
          <p:cNvSpPr txBox="1"/>
          <p:nvPr/>
        </p:nvSpPr>
        <p:spPr>
          <a:xfrm>
            <a:off x="1555665" y="2151398"/>
            <a:ext cx="1440810" cy="1077218"/>
          </a:xfrm>
          <a:prstGeom prst="rect">
            <a:avLst/>
          </a:prstGeom>
          <a:noFill/>
        </p:spPr>
        <p:txBody>
          <a:bodyPr wrap="square" rtlCol="0">
            <a:spAutoFit/>
          </a:bodyPr>
          <a:lstStyle/>
          <a:p>
            <a:r>
              <a:rPr lang="en-GB" sz="800" b="1" dirty="0">
                <a:latin typeface="Arial" panose="020B0604020202020204" pitchFamily="34" charset="0"/>
                <a:cs typeface="Arial" panose="020B0604020202020204" pitchFamily="34" charset="0"/>
              </a:rPr>
              <a:t>4/8 point model:</a:t>
            </a:r>
          </a:p>
          <a:p>
            <a:pPr algn="l"/>
            <a:r>
              <a:rPr lang="en-GB" sz="700" b="1" i="1" dirty="0">
                <a:latin typeface="Arial" panose="020B0604020202020204" pitchFamily="34" charset="0"/>
                <a:cs typeface="Arial" panose="020B0604020202020204" pitchFamily="34" charset="0"/>
              </a:rPr>
              <a:t>Advantage:</a:t>
            </a:r>
            <a:r>
              <a:rPr lang="en-GB" sz="700" dirty="0">
                <a:latin typeface="Arial" panose="020B0604020202020204" pitchFamily="34" charset="0"/>
                <a:cs typeface="Arial" panose="020B0604020202020204" pitchFamily="34" charset="0"/>
              </a:rPr>
              <a:t> Better stress distribution around the diameter, which represents the fastener.</a:t>
            </a:r>
          </a:p>
          <a:p>
            <a:pPr algn="l"/>
            <a:r>
              <a:rPr lang="en-GB" sz="700" b="1" i="1" dirty="0">
                <a:latin typeface="Arial" panose="020B0604020202020204" pitchFamily="34" charset="0"/>
                <a:cs typeface="Arial" panose="020B0604020202020204" pitchFamily="34" charset="0"/>
              </a:rPr>
              <a:t>Disadvantage:</a:t>
            </a:r>
            <a:r>
              <a:rPr lang="en-GB" sz="700" dirty="0">
                <a:latin typeface="Arial" panose="020B0604020202020204" pitchFamily="34" charset="0"/>
                <a:cs typeface="Arial" panose="020B0604020202020204" pitchFamily="34" charset="0"/>
              </a:rPr>
              <a:t> Meshing is more complicated (depending on the bolt diameter) and time</a:t>
            </a:r>
          </a:p>
          <a:p>
            <a:pPr algn="l"/>
            <a:r>
              <a:rPr lang="en-GB" sz="700" dirty="0">
                <a:latin typeface="Arial" panose="020B0604020202020204" pitchFamily="34" charset="0"/>
                <a:cs typeface="Arial" panose="020B0604020202020204" pitchFamily="34" charset="0"/>
              </a:rPr>
              <a:t>consuming (TCPU).</a:t>
            </a:r>
          </a:p>
        </p:txBody>
      </p:sp>
      <p:sp>
        <p:nvSpPr>
          <p:cNvPr id="12" name="TextBox 11">
            <a:extLst>
              <a:ext uri="{FF2B5EF4-FFF2-40B4-BE49-F238E27FC236}">
                <a16:creationId xmlns:a16="http://schemas.microsoft.com/office/drawing/2014/main" id="{996E3113-2AE0-F9F3-4065-EB1CD40C28AA}"/>
              </a:ext>
            </a:extLst>
          </p:cNvPr>
          <p:cNvSpPr txBox="1"/>
          <p:nvPr/>
        </p:nvSpPr>
        <p:spPr>
          <a:xfrm>
            <a:off x="2914650" y="1425891"/>
            <a:ext cx="1440810" cy="1723549"/>
          </a:xfrm>
          <a:prstGeom prst="rect">
            <a:avLst/>
          </a:prstGeom>
          <a:noFill/>
        </p:spPr>
        <p:txBody>
          <a:bodyPr wrap="square" rtlCol="0">
            <a:spAutoFit/>
          </a:bodyPr>
          <a:lstStyle/>
          <a:p>
            <a:r>
              <a:rPr lang="en-GB" sz="800" b="1" dirty="0">
                <a:latin typeface="Arial" panose="020B0604020202020204" pitchFamily="34" charset="0"/>
                <a:cs typeface="Arial" panose="020B0604020202020204" pitchFamily="34" charset="0"/>
              </a:rPr>
              <a:t>Hole model:</a:t>
            </a:r>
          </a:p>
          <a:p>
            <a:pPr algn="l"/>
            <a:r>
              <a:rPr lang="en-GB" sz="700" b="1" i="1" dirty="0">
                <a:latin typeface="Arial" panose="020B0604020202020204" pitchFamily="34" charset="0"/>
                <a:cs typeface="Arial" panose="020B0604020202020204" pitchFamily="34" charset="0"/>
              </a:rPr>
              <a:t>Advantage:</a:t>
            </a:r>
            <a:r>
              <a:rPr lang="en-GB" sz="700" dirty="0">
                <a:latin typeface="Arial" panose="020B0604020202020204" pitchFamily="34" charset="0"/>
                <a:cs typeface="Arial" panose="020B0604020202020204" pitchFamily="34" charset="0"/>
              </a:rPr>
              <a:t> Better contact representation, different results for tension and compression loading expected.</a:t>
            </a:r>
          </a:p>
          <a:p>
            <a:pPr algn="l"/>
            <a:r>
              <a:rPr lang="en-GB" sz="700" b="1" i="1" dirty="0">
                <a:latin typeface="Arial" panose="020B0604020202020204" pitchFamily="34" charset="0"/>
                <a:cs typeface="Arial" panose="020B0604020202020204" pitchFamily="34" charset="0"/>
              </a:rPr>
              <a:t>Disadvantage:</a:t>
            </a:r>
            <a:r>
              <a:rPr lang="en-GB" sz="700" dirty="0">
                <a:latin typeface="Arial" panose="020B0604020202020204" pitchFamily="34" charset="0"/>
                <a:cs typeface="Arial" panose="020B0604020202020204" pitchFamily="34" charset="0"/>
              </a:rPr>
              <a:t> Higher level of modelling is required which results to increased calculation</a:t>
            </a:r>
          </a:p>
          <a:p>
            <a:pPr algn="l"/>
            <a:r>
              <a:rPr lang="en-GB" sz="700" dirty="0">
                <a:latin typeface="Arial" panose="020B0604020202020204" pitchFamily="34" charset="0"/>
                <a:cs typeface="Arial" panose="020B0604020202020204" pitchFamily="34" charset="0"/>
              </a:rPr>
              <a:t>time. In addition, the magnitude of the extracted loads may be affect by the SCF around the hole. This leads to ‘double counting’ the hole influence, since in the filled hole module the SCF is also considered.</a:t>
            </a:r>
          </a:p>
        </p:txBody>
      </p:sp>
      <p:sp>
        <p:nvSpPr>
          <p:cNvPr id="13" name="Callout: Bent Line 12">
            <a:extLst>
              <a:ext uri="{FF2B5EF4-FFF2-40B4-BE49-F238E27FC236}">
                <a16:creationId xmlns:a16="http://schemas.microsoft.com/office/drawing/2014/main" id="{26A75445-59BB-9888-BAC0-7E5358E58E47}"/>
              </a:ext>
            </a:extLst>
          </p:cNvPr>
          <p:cNvSpPr/>
          <p:nvPr/>
        </p:nvSpPr>
        <p:spPr>
          <a:xfrm>
            <a:off x="3427035" y="501932"/>
            <a:ext cx="859215" cy="268968"/>
          </a:xfrm>
          <a:prstGeom prst="borderCallout2">
            <a:avLst>
              <a:gd name="adj1" fmla="val 109222"/>
              <a:gd name="adj2" fmla="val 56558"/>
              <a:gd name="adj3" fmla="val 219299"/>
              <a:gd name="adj4" fmla="val 51914"/>
              <a:gd name="adj5" fmla="val 281358"/>
              <a:gd name="adj6" fmla="val 15594"/>
            </a:avLst>
          </a:prstGeom>
          <a:solidFill>
            <a:schemeClr val="accent6">
              <a:lumMod val="75000"/>
              <a:alpha val="62000"/>
            </a:schemeClr>
          </a:solidFill>
          <a:ln w="63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 b="1" dirty="0">
                <a:solidFill>
                  <a:schemeClr val="bg1"/>
                </a:solidFill>
                <a:latin typeface="Arial" panose="020B0604020202020204" pitchFamily="34" charset="0"/>
                <a:cs typeface="Arial" panose="020B0604020202020204" pitchFamily="34" charset="0"/>
              </a:rPr>
              <a:t>Rigid connections (RBE2) </a:t>
            </a:r>
          </a:p>
        </p:txBody>
      </p:sp>
    </p:spTree>
    <p:extLst>
      <p:ext uri="{BB962C8B-B14F-4D97-AF65-F5344CB8AC3E}">
        <p14:creationId xmlns:p14="http://schemas.microsoft.com/office/powerpoint/2010/main" val="490017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Topics </a:t>
            </a:r>
          </a:p>
        </p:txBody>
      </p:sp>
      <p:sp>
        <p:nvSpPr>
          <p:cNvPr id="7" name="Content Placeholder 6"/>
          <p:cNvSpPr>
            <a:spLocks noGrp="1"/>
          </p:cNvSpPr>
          <p:nvPr>
            <p:ph idx="1"/>
          </p:nvPr>
        </p:nvSpPr>
        <p:spPr/>
        <p:txBody>
          <a:bodyPr/>
          <a:lstStyle/>
          <a:p>
            <a:r>
              <a:rPr lang="en-GB" dirty="0"/>
              <a:t>Familiarisation with joining structures</a:t>
            </a:r>
          </a:p>
          <a:p>
            <a:r>
              <a:rPr lang="en-GB" dirty="0"/>
              <a:t>Familiarisation with mechanically fastened joints</a:t>
            </a:r>
          </a:p>
          <a:p>
            <a:r>
              <a:rPr lang="en-GB" dirty="0"/>
              <a:t>Familiarisation with sizing of bolted joints</a:t>
            </a:r>
          </a:p>
          <a:p>
            <a:r>
              <a:rPr lang="en-GB" dirty="0"/>
              <a:t>Familiarisation with some design rules of bolted joints</a:t>
            </a:r>
          </a:p>
        </p:txBody>
      </p:sp>
      <p:sp>
        <p:nvSpPr>
          <p:cNvPr id="2" name="Slide Number Placeholder 1"/>
          <p:cNvSpPr>
            <a:spLocks noGrp="1"/>
          </p:cNvSpPr>
          <p:nvPr>
            <p:ph type="sldNum" sz="quarter" idx="12"/>
          </p:nvPr>
        </p:nvSpPr>
        <p:spPr/>
        <p:txBody>
          <a:bodyPr/>
          <a:lstStyle/>
          <a:p>
            <a:fld id="{6D22F896-40B5-4ADD-8801-0D06FADFA095}" type="slidenum">
              <a:rPr lang="en-US" smtClean="0"/>
              <a:pPr/>
              <a:t>3</a:t>
            </a:fld>
            <a:endParaRPr lang="en-US" dirty="0"/>
          </a:p>
        </p:txBody>
      </p:sp>
    </p:spTree>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8E39-0F35-B048-2E3B-876EFDE812E3}"/>
              </a:ext>
            </a:extLst>
          </p:cNvPr>
          <p:cNvSpPr>
            <a:spLocks noGrp="1"/>
          </p:cNvSpPr>
          <p:nvPr>
            <p:ph type="title"/>
          </p:nvPr>
        </p:nvSpPr>
        <p:spPr/>
        <p:txBody>
          <a:bodyPr/>
          <a:lstStyle/>
          <a:p>
            <a:r>
              <a:rPr lang="en-GB" dirty="0"/>
              <a:t>Example 1</a:t>
            </a:r>
          </a:p>
        </p:txBody>
      </p:sp>
      <p:sp>
        <p:nvSpPr>
          <p:cNvPr id="3" name="Content Placeholder 2">
            <a:extLst>
              <a:ext uri="{FF2B5EF4-FFF2-40B4-BE49-F238E27FC236}">
                <a16:creationId xmlns:a16="http://schemas.microsoft.com/office/drawing/2014/main" id="{4A3025D3-509C-47B7-91AE-8298F9DC4D04}"/>
              </a:ext>
            </a:extLst>
          </p:cNvPr>
          <p:cNvSpPr>
            <a:spLocks noGrp="1"/>
          </p:cNvSpPr>
          <p:nvPr>
            <p:ph idx="1"/>
          </p:nvPr>
        </p:nvSpPr>
        <p:spPr/>
        <p:txBody>
          <a:bodyPr>
            <a:normAutofit fontScale="77500" lnSpcReduction="20000"/>
          </a:bodyPr>
          <a:lstStyle/>
          <a:p>
            <a:pPr algn="just"/>
            <a:r>
              <a:rPr lang="en-GB" dirty="0"/>
              <a:t>Determine the load capacity of the single lap shear joint of next slide. Assume that sections are thin so effects of load eccentricity can be ignored. The plates are 1.5 mm thick and 25 mm wide made of aluminium 2024-T3. The diameter of fastener is 4 mm. the shear off strength of fastener is 3620 N (2024-T31).</a:t>
            </a:r>
          </a:p>
          <a:p>
            <a:pPr algn="just"/>
            <a:r>
              <a:rPr lang="en-GB" sz="1000" dirty="0"/>
              <a:t>2024-T3 tensile strength = 483 MPa</a:t>
            </a:r>
          </a:p>
          <a:p>
            <a:pPr algn="just"/>
            <a:r>
              <a:rPr lang="en-GB" sz="1000" dirty="0"/>
              <a:t>2024-T3 yield strength = 345 MPa</a:t>
            </a:r>
          </a:p>
          <a:p>
            <a:pPr algn="just"/>
            <a:r>
              <a:rPr lang="en-GB" sz="1000" dirty="0"/>
              <a:t>2024-T3 shear strength = 283 MPa</a:t>
            </a:r>
          </a:p>
          <a:p>
            <a:pPr algn="just"/>
            <a:r>
              <a:rPr lang="en-GB" sz="1000" dirty="0"/>
              <a:t>2024-T3 yield bearing strength = 524 MPa</a:t>
            </a:r>
          </a:p>
          <a:p>
            <a:pPr algn="just"/>
            <a:r>
              <a:rPr lang="en-GB" sz="1000" dirty="0"/>
              <a:t>2024-T3 ultimate bearing strength = 855 MPa</a:t>
            </a:r>
          </a:p>
          <a:p>
            <a:pPr algn="just"/>
            <a:r>
              <a:rPr lang="en-GB" sz="1000" dirty="0"/>
              <a:t>2024-T3 Poisson’s ratio = 0.33</a:t>
            </a:r>
          </a:p>
          <a:p>
            <a:pPr algn="just"/>
            <a:r>
              <a:rPr lang="en-GB" sz="1000" dirty="0"/>
              <a:t>2024-T3 Young’s modulus of elasticity = 73.1 </a:t>
            </a:r>
            <a:r>
              <a:rPr lang="en-GB" sz="1000" dirty="0" err="1"/>
              <a:t>GPa</a:t>
            </a:r>
            <a:endParaRPr lang="en-GB" sz="1000" dirty="0"/>
          </a:p>
          <a:p>
            <a:pPr algn="just"/>
            <a:r>
              <a:rPr lang="en-GB" sz="1000" dirty="0"/>
              <a:t>2024-T3 shear modulus of elasticity = 28 </a:t>
            </a:r>
            <a:r>
              <a:rPr lang="en-GB" sz="1000" dirty="0" err="1"/>
              <a:t>GPa</a:t>
            </a:r>
            <a:endParaRPr lang="en-GB" sz="1000" dirty="0"/>
          </a:p>
        </p:txBody>
      </p:sp>
      <p:sp>
        <p:nvSpPr>
          <p:cNvPr id="4" name="Slide Number Placeholder 3">
            <a:extLst>
              <a:ext uri="{FF2B5EF4-FFF2-40B4-BE49-F238E27FC236}">
                <a16:creationId xmlns:a16="http://schemas.microsoft.com/office/drawing/2014/main" id="{F1B65825-EFDC-C66B-CCE2-C494645C3E5C}"/>
              </a:ext>
            </a:extLst>
          </p:cNvPr>
          <p:cNvSpPr>
            <a:spLocks noGrp="1"/>
          </p:cNvSpPr>
          <p:nvPr>
            <p:ph type="sldNum" sz="quarter" idx="12"/>
          </p:nvPr>
        </p:nvSpPr>
        <p:spPr/>
        <p:txBody>
          <a:bodyPr/>
          <a:lstStyle/>
          <a:p>
            <a:fld id="{6D22F896-40B5-4ADD-8801-0D06FADFA095}" type="slidenum">
              <a:rPr lang="en-US" smtClean="0"/>
              <a:pPr/>
              <a:t>30</a:t>
            </a:fld>
            <a:endParaRPr lang="en-US" dirty="0"/>
          </a:p>
        </p:txBody>
      </p:sp>
    </p:spTree>
    <p:extLst>
      <p:ext uri="{BB962C8B-B14F-4D97-AF65-F5344CB8AC3E}">
        <p14:creationId xmlns:p14="http://schemas.microsoft.com/office/powerpoint/2010/main" val="3628867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F63793F-2BDE-5529-7368-21883E57EBFE}"/>
              </a:ext>
            </a:extLst>
          </p:cNvPr>
          <p:cNvSpPr/>
          <p:nvPr/>
        </p:nvSpPr>
        <p:spPr>
          <a:xfrm>
            <a:off x="915036" y="890863"/>
            <a:ext cx="1969476" cy="877709"/>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BED98C3-9EDC-C753-B66E-1925808BA746}"/>
              </a:ext>
            </a:extLst>
          </p:cNvPr>
          <p:cNvSpPr/>
          <p:nvPr/>
        </p:nvSpPr>
        <p:spPr>
          <a:xfrm>
            <a:off x="1990189" y="890863"/>
            <a:ext cx="1750818" cy="877709"/>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5F0A4B4-BFF9-45B9-7695-322ED8241A91}"/>
              </a:ext>
            </a:extLst>
          </p:cNvPr>
          <p:cNvSpPr>
            <a:spLocks noGrp="1"/>
          </p:cNvSpPr>
          <p:nvPr>
            <p:ph type="title"/>
          </p:nvPr>
        </p:nvSpPr>
        <p:spPr/>
        <p:txBody>
          <a:bodyPr/>
          <a:lstStyle/>
          <a:p>
            <a:r>
              <a:rPr lang="en-GB" dirty="0"/>
              <a:t>Example 1</a:t>
            </a:r>
          </a:p>
        </p:txBody>
      </p:sp>
      <p:sp>
        <p:nvSpPr>
          <p:cNvPr id="4" name="Slide Number Placeholder 3">
            <a:extLst>
              <a:ext uri="{FF2B5EF4-FFF2-40B4-BE49-F238E27FC236}">
                <a16:creationId xmlns:a16="http://schemas.microsoft.com/office/drawing/2014/main" id="{7D5263FA-2975-A001-36B6-052EC44F00A7}"/>
              </a:ext>
            </a:extLst>
          </p:cNvPr>
          <p:cNvSpPr>
            <a:spLocks noGrp="1"/>
          </p:cNvSpPr>
          <p:nvPr>
            <p:ph type="sldNum" sz="quarter" idx="12"/>
          </p:nvPr>
        </p:nvSpPr>
        <p:spPr/>
        <p:txBody>
          <a:bodyPr/>
          <a:lstStyle/>
          <a:p>
            <a:fld id="{6D22F896-40B5-4ADD-8801-0D06FADFA095}" type="slidenum">
              <a:rPr lang="en-US" smtClean="0"/>
              <a:pPr/>
              <a:t>31</a:t>
            </a:fld>
            <a:endParaRPr lang="en-US" dirty="0"/>
          </a:p>
        </p:txBody>
      </p:sp>
      <p:sp>
        <p:nvSpPr>
          <p:cNvPr id="5" name="Oval 4">
            <a:extLst>
              <a:ext uri="{FF2B5EF4-FFF2-40B4-BE49-F238E27FC236}">
                <a16:creationId xmlns:a16="http://schemas.microsoft.com/office/drawing/2014/main" id="{95BD173B-7465-5FD4-D15F-977C7C03C753}"/>
              </a:ext>
            </a:extLst>
          </p:cNvPr>
          <p:cNvSpPr/>
          <p:nvPr/>
        </p:nvSpPr>
        <p:spPr>
          <a:xfrm>
            <a:off x="2152867" y="2120900"/>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5BA1709-8FF1-C3FF-1EDB-E1B66297F321}"/>
              </a:ext>
            </a:extLst>
          </p:cNvPr>
          <p:cNvSpPr/>
          <p:nvPr/>
        </p:nvSpPr>
        <p:spPr>
          <a:xfrm>
            <a:off x="1980663" y="2312924"/>
            <a:ext cx="1760339"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24A6B79-EBE2-5B4B-A9E9-DC62F47D3760}"/>
              </a:ext>
            </a:extLst>
          </p:cNvPr>
          <p:cNvSpPr/>
          <p:nvPr/>
        </p:nvSpPr>
        <p:spPr>
          <a:xfrm>
            <a:off x="915036" y="2592912"/>
            <a:ext cx="1866800"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CDDE91-B8F7-EABF-2061-58E7F57D4D98}"/>
              </a:ext>
            </a:extLst>
          </p:cNvPr>
          <p:cNvSpPr/>
          <p:nvPr/>
        </p:nvSpPr>
        <p:spPr>
          <a:xfrm>
            <a:off x="2252795" y="2268976"/>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12FC993-DAF0-538E-2847-18ACD12214B7}"/>
              </a:ext>
            </a:extLst>
          </p:cNvPr>
          <p:cNvSpPr/>
          <p:nvPr/>
        </p:nvSpPr>
        <p:spPr>
          <a:xfrm>
            <a:off x="2152867" y="2216109"/>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E150847-7EC3-0C17-FADD-699FE42A7E02}"/>
              </a:ext>
            </a:extLst>
          </p:cNvPr>
          <p:cNvSpPr/>
          <p:nvPr/>
        </p:nvSpPr>
        <p:spPr>
          <a:xfrm>
            <a:off x="2152867" y="2867705"/>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E23B62A-A3FF-116C-BDEE-5AB9611165AF}"/>
              </a:ext>
            </a:extLst>
          </p:cNvPr>
          <p:cNvSpPr/>
          <p:nvPr/>
        </p:nvSpPr>
        <p:spPr>
          <a:xfrm>
            <a:off x="2152867" y="2870199"/>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CB0C9CFD-3457-2E15-9171-8ACAD99F6EC9}"/>
              </a:ext>
            </a:extLst>
          </p:cNvPr>
          <p:cNvCxnSpPr>
            <a:cxnSpLocks/>
          </p:cNvCxnSpPr>
          <p:nvPr/>
        </p:nvCxnSpPr>
        <p:spPr>
          <a:xfrm flipV="1">
            <a:off x="1443608" y="2596044"/>
            <a:ext cx="0" cy="267806"/>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CF6ABE7-B66E-244F-15D2-3D579ED2D7B5}"/>
              </a:ext>
            </a:extLst>
          </p:cNvPr>
          <p:cNvSpPr txBox="1"/>
          <p:nvPr/>
        </p:nvSpPr>
        <p:spPr>
          <a:xfrm>
            <a:off x="1390650" y="2596158"/>
            <a:ext cx="575799" cy="246221"/>
          </a:xfrm>
          <a:prstGeom prst="rect">
            <a:avLst/>
          </a:prstGeom>
          <a:noFill/>
        </p:spPr>
        <p:txBody>
          <a:bodyPr wrap="square" rtlCol="0">
            <a:spAutoFit/>
          </a:bodyPr>
          <a:lstStyle/>
          <a:p>
            <a:r>
              <a:rPr lang="en-GB" sz="1000" b="1" i="1" dirty="0">
                <a:solidFill>
                  <a:srgbClr val="FF0000"/>
                </a:solidFill>
                <a:latin typeface="Times New Roman" panose="02020603050405020304" pitchFamily="18" charset="0"/>
                <a:cs typeface="Times New Roman" panose="02020603050405020304" pitchFamily="18" charset="0"/>
              </a:rPr>
              <a:t>1.5 mm</a:t>
            </a:r>
          </a:p>
        </p:txBody>
      </p:sp>
      <p:cxnSp>
        <p:nvCxnSpPr>
          <p:cNvPr id="14" name="Straight Arrow Connector 13">
            <a:extLst>
              <a:ext uri="{FF2B5EF4-FFF2-40B4-BE49-F238E27FC236}">
                <a16:creationId xmlns:a16="http://schemas.microsoft.com/office/drawing/2014/main" id="{3632F446-9F1E-196F-9CA0-96B56E8F7354}"/>
              </a:ext>
            </a:extLst>
          </p:cNvPr>
          <p:cNvCxnSpPr>
            <a:cxnSpLocks/>
          </p:cNvCxnSpPr>
          <p:nvPr/>
        </p:nvCxnSpPr>
        <p:spPr>
          <a:xfrm flipV="1">
            <a:off x="2991348" y="2312810"/>
            <a:ext cx="0" cy="267806"/>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90AC0AB-B9D3-FA4A-1F67-AAB5BB54CAA4}"/>
              </a:ext>
            </a:extLst>
          </p:cNvPr>
          <p:cNvSpPr txBox="1"/>
          <p:nvPr/>
        </p:nvSpPr>
        <p:spPr>
          <a:xfrm>
            <a:off x="2938390" y="2312924"/>
            <a:ext cx="575799" cy="246221"/>
          </a:xfrm>
          <a:prstGeom prst="rect">
            <a:avLst/>
          </a:prstGeom>
          <a:noFill/>
        </p:spPr>
        <p:txBody>
          <a:bodyPr wrap="none" rtlCol="0">
            <a:spAutoFit/>
          </a:bodyPr>
          <a:lstStyle/>
          <a:p>
            <a:r>
              <a:rPr lang="en-GB" sz="1000" b="1" i="1" dirty="0">
                <a:solidFill>
                  <a:srgbClr val="FF0000"/>
                </a:solidFill>
                <a:latin typeface="Times New Roman" panose="02020603050405020304" pitchFamily="18" charset="0"/>
                <a:cs typeface="Times New Roman" panose="02020603050405020304" pitchFamily="18" charset="0"/>
              </a:rPr>
              <a:t>1.5 mm</a:t>
            </a:r>
          </a:p>
        </p:txBody>
      </p:sp>
      <p:sp>
        <p:nvSpPr>
          <p:cNvPr id="16" name="TextBox 15">
            <a:extLst>
              <a:ext uri="{FF2B5EF4-FFF2-40B4-BE49-F238E27FC236}">
                <a16:creationId xmlns:a16="http://schemas.microsoft.com/office/drawing/2014/main" id="{FBB880E4-8223-7A92-6961-DB4C132FF18C}"/>
              </a:ext>
            </a:extLst>
          </p:cNvPr>
          <p:cNvSpPr txBox="1"/>
          <p:nvPr/>
        </p:nvSpPr>
        <p:spPr>
          <a:xfrm>
            <a:off x="1924050" y="1806575"/>
            <a:ext cx="543739" cy="246221"/>
          </a:xfrm>
          <a:prstGeom prst="rect">
            <a:avLst/>
          </a:prstGeom>
          <a:noFill/>
        </p:spPr>
        <p:txBody>
          <a:bodyPr wrap="none" rtlCol="0">
            <a:spAutoFit/>
          </a:bodyPr>
          <a:lstStyle/>
          <a:p>
            <a:r>
              <a:rPr lang="en-GB" sz="1000" b="1" i="1" dirty="0">
                <a:solidFill>
                  <a:srgbClr val="FF0000"/>
                </a:solidFill>
                <a:latin typeface="Times New Roman" panose="02020603050405020304" pitchFamily="18" charset="0"/>
                <a:cs typeface="Times New Roman" panose="02020603050405020304" pitchFamily="18" charset="0"/>
              </a:rPr>
              <a:t>10 mm</a:t>
            </a:r>
          </a:p>
        </p:txBody>
      </p:sp>
      <p:cxnSp>
        <p:nvCxnSpPr>
          <p:cNvPr id="17" name="Straight Arrow Connector 16">
            <a:extLst>
              <a:ext uri="{FF2B5EF4-FFF2-40B4-BE49-F238E27FC236}">
                <a16:creationId xmlns:a16="http://schemas.microsoft.com/office/drawing/2014/main" id="{096C09F4-F312-2CA5-B298-9139EC7A7032}"/>
              </a:ext>
            </a:extLst>
          </p:cNvPr>
          <p:cNvCxnSpPr>
            <a:cxnSpLocks/>
          </p:cNvCxnSpPr>
          <p:nvPr/>
        </p:nvCxnSpPr>
        <p:spPr>
          <a:xfrm flipH="1">
            <a:off x="1990189" y="2065291"/>
            <a:ext cx="370441" cy="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4CFD75B-9704-F5AA-8C7A-475382C062E6}"/>
              </a:ext>
            </a:extLst>
          </p:cNvPr>
          <p:cNvCxnSpPr>
            <a:cxnSpLocks/>
          </p:cNvCxnSpPr>
          <p:nvPr/>
        </p:nvCxnSpPr>
        <p:spPr>
          <a:xfrm>
            <a:off x="2367095" y="2120900"/>
            <a:ext cx="0" cy="900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2F7887-96AA-CB00-3136-E4CE80CD45DB}"/>
              </a:ext>
            </a:extLst>
          </p:cNvPr>
          <p:cNvCxnSpPr>
            <a:cxnSpLocks/>
          </p:cNvCxnSpPr>
          <p:nvPr/>
        </p:nvCxnSpPr>
        <p:spPr>
          <a:xfrm>
            <a:off x="1979745" y="2089454"/>
            <a:ext cx="0" cy="180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168BB08-CCDB-2F3B-9101-84ACD5E7A407}"/>
              </a:ext>
            </a:extLst>
          </p:cNvPr>
          <p:cNvCxnSpPr>
            <a:cxnSpLocks/>
          </p:cNvCxnSpPr>
          <p:nvPr/>
        </p:nvCxnSpPr>
        <p:spPr>
          <a:xfrm rot="10800000" flipH="1">
            <a:off x="3778405" y="1329270"/>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0955A96-176C-C329-0E29-A551CBCFEC83}"/>
              </a:ext>
            </a:extLst>
          </p:cNvPr>
          <p:cNvSpPr txBox="1"/>
          <p:nvPr/>
        </p:nvSpPr>
        <p:spPr>
          <a:xfrm>
            <a:off x="4083206" y="1196975"/>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29" name="Arrow: Left-Up 28">
            <a:extLst>
              <a:ext uri="{FF2B5EF4-FFF2-40B4-BE49-F238E27FC236}">
                <a16:creationId xmlns:a16="http://schemas.microsoft.com/office/drawing/2014/main" id="{CE447CC4-36ED-0A15-24FB-F63C77FA043A}"/>
              </a:ext>
            </a:extLst>
          </p:cNvPr>
          <p:cNvSpPr/>
          <p:nvPr/>
        </p:nvSpPr>
        <p:spPr>
          <a:xfrm flipH="1">
            <a:off x="934593" y="1442290"/>
            <a:ext cx="316607" cy="304800"/>
          </a:xfrm>
          <a:prstGeom prst="leftUpArrow">
            <a:avLst>
              <a:gd name="adj1" fmla="val 0"/>
              <a:gd name="adj2" fmla="val 9672"/>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Object 29">
            <a:extLst>
              <a:ext uri="{FF2B5EF4-FFF2-40B4-BE49-F238E27FC236}">
                <a16:creationId xmlns:a16="http://schemas.microsoft.com/office/drawing/2014/main" id="{964942AC-6CC2-D4BB-72C6-E7B4C27545B2}"/>
              </a:ext>
            </a:extLst>
          </p:cNvPr>
          <p:cNvGraphicFramePr>
            <a:graphicFrameLocks noChangeAspect="1"/>
          </p:cNvGraphicFramePr>
          <p:nvPr>
            <p:extLst>
              <p:ext uri="{D42A27DB-BD31-4B8C-83A1-F6EECF244321}">
                <p14:modId xmlns:p14="http://schemas.microsoft.com/office/powerpoint/2010/main" val="3673267539"/>
              </p:ext>
            </p:extLst>
          </p:nvPr>
        </p:nvGraphicFramePr>
        <p:xfrm>
          <a:off x="1267958" y="1620403"/>
          <a:ext cx="127000" cy="139700"/>
        </p:xfrm>
        <a:graphic>
          <a:graphicData uri="http://schemas.openxmlformats.org/presentationml/2006/ole">
            <mc:AlternateContent xmlns:mc="http://schemas.openxmlformats.org/markup-compatibility/2006">
              <mc:Choice xmlns:v="urn:schemas-microsoft-com:vml" Requires="v">
                <p:oleObj name="Equation" r:id="rId2" imgW="126720" imgH="139680" progId="Equation.DSMT4">
                  <p:embed/>
                </p:oleObj>
              </mc:Choice>
              <mc:Fallback>
                <p:oleObj name="Equation" r:id="rId2" imgW="126720" imgH="139680" progId="Equation.DSMT4">
                  <p:embed/>
                  <p:pic>
                    <p:nvPicPr>
                      <p:cNvPr id="39" name="Object 38">
                        <a:extLst>
                          <a:ext uri="{FF2B5EF4-FFF2-40B4-BE49-F238E27FC236}">
                            <a16:creationId xmlns:a16="http://schemas.microsoft.com/office/drawing/2014/main" id="{481030FC-EB7D-2DD4-16A9-E2A2E9CB027F}"/>
                          </a:ext>
                        </a:extLst>
                      </p:cNvPr>
                      <p:cNvPicPr/>
                      <p:nvPr/>
                    </p:nvPicPr>
                    <p:blipFill>
                      <a:blip r:embed="rId3"/>
                      <a:stretch>
                        <a:fillRect/>
                      </a:stretch>
                    </p:blipFill>
                    <p:spPr>
                      <a:xfrm>
                        <a:off x="1267958" y="1620403"/>
                        <a:ext cx="127000" cy="1397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A55EA1CC-C0D4-75B9-4023-B2EA100576AC}"/>
              </a:ext>
            </a:extLst>
          </p:cNvPr>
          <p:cNvGraphicFramePr>
            <a:graphicFrameLocks noChangeAspect="1"/>
          </p:cNvGraphicFramePr>
          <p:nvPr>
            <p:extLst>
              <p:ext uri="{D42A27DB-BD31-4B8C-83A1-F6EECF244321}">
                <p14:modId xmlns:p14="http://schemas.microsoft.com/office/powerpoint/2010/main" val="1208447689"/>
              </p:ext>
            </p:extLst>
          </p:nvPr>
        </p:nvGraphicFramePr>
        <p:xfrm>
          <a:off x="922087" y="1246720"/>
          <a:ext cx="139700" cy="165100"/>
        </p:xfrm>
        <a:graphic>
          <a:graphicData uri="http://schemas.openxmlformats.org/presentationml/2006/ole">
            <mc:AlternateContent xmlns:mc="http://schemas.openxmlformats.org/markup-compatibility/2006">
              <mc:Choice xmlns:v="urn:schemas-microsoft-com:vml" Requires="v">
                <p:oleObj name="Equation" r:id="rId4" imgW="139680" imgH="164880" progId="Equation.DSMT4">
                  <p:embed/>
                </p:oleObj>
              </mc:Choice>
              <mc:Fallback>
                <p:oleObj name="Equation" r:id="rId4" imgW="139680" imgH="164880" progId="Equation.DSMT4">
                  <p:embed/>
                  <p:pic>
                    <p:nvPicPr>
                      <p:cNvPr id="40" name="Object 39">
                        <a:extLst>
                          <a:ext uri="{FF2B5EF4-FFF2-40B4-BE49-F238E27FC236}">
                            <a16:creationId xmlns:a16="http://schemas.microsoft.com/office/drawing/2014/main" id="{C43BDC82-537C-1EAA-70FF-CC04999AD7C5}"/>
                          </a:ext>
                        </a:extLst>
                      </p:cNvPr>
                      <p:cNvPicPr/>
                      <p:nvPr/>
                    </p:nvPicPr>
                    <p:blipFill>
                      <a:blip r:embed="rId5"/>
                      <a:stretch>
                        <a:fillRect/>
                      </a:stretch>
                    </p:blipFill>
                    <p:spPr>
                      <a:xfrm>
                        <a:off x="922087" y="1246720"/>
                        <a:ext cx="139700" cy="165100"/>
                      </a:xfrm>
                      <a:prstGeom prst="rect">
                        <a:avLst/>
                      </a:prstGeom>
                    </p:spPr>
                  </p:pic>
                </p:oleObj>
              </mc:Fallback>
            </mc:AlternateContent>
          </a:graphicData>
        </a:graphic>
      </p:graphicFrame>
      <p:cxnSp>
        <p:nvCxnSpPr>
          <p:cNvPr id="36" name="Straight Arrow Connector 35">
            <a:extLst>
              <a:ext uri="{FF2B5EF4-FFF2-40B4-BE49-F238E27FC236}">
                <a16:creationId xmlns:a16="http://schemas.microsoft.com/office/drawing/2014/main" id="{C6E091DE-1977-35E9-656D-5AFFB39560C3}"/>
              </a:ext>
            </a:extLst>
          </p:cNvPr>
          <p:cNvCxnSpPr>
            <a:cxnSpLocks/>
          </p:cNvCxnSpPr>
          <p:nvPr/>
        </p:nvCxnSpPr>
        <p:spPr>
          <a:xfrm flipH="1">
            <a:off x="476250" y="1321865"/>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06F5D9F-BA99-752F-99F9-9414DBD6740F}"/>
              </a:ext>
            </a:extLst>
          </p:cNvPr>
          <p:cNvSpPr txBox="1"/>
          <p:nvPr/>
        </p:nvSpPr>
        <p:spPr>
          <a:xfrm>
            <a:off x="271713" y="1183365"/>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cxnSp>
        <p:nvCxnSpPr>
          <p:cNvPr id="38" name="Straight Arrow Connector 37">
            <a:extLst>
              <a:ext uri="{FF2B5EF4-FFF2-40B4-BE49-F238E27FC236}">
                <a16:creationId xmlns:a16="http://schemas.microsoft.com/office/drawing/2014/main" id="{2CEE1370-97AE-B03C-57FE-714C0D4E62BA}"/>
              </a:ext>
            </a:extLst>
          </p:cNvPr>
          <p:cNvCxnSpPr>
            <a:cxnSpLocks/>
          </p:cNvCxnSpPr>
          <p:nvPr/>
        </p:nvCxnSpPr>
        <p:spPr>
          <a:xfrm rot="10800000" flipH="1">
            <a:off x="3778406" y="2423871"/>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2CC2C90-9D80-E2EA-83F4-50971657D813}"/>
              </a:ext>
            </a:extLst>
          </p:cNvPr>
          <p:cNvSpPr txBox="1"/>
          <p:nvPr/>
        </p:nvSpPr>
        <p:spPr>
          <a:xfrm>
            <a:off x="4083206" y="2291576"/>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cxnSp>
        <p:nvCxnSpPr>
          <p:cNvPr id="40" name="Straight Arrow Connector 39">
            <a:extLst>
              <a:ext uri="{FF2B5EF4-FFF2-40B4-BE49-F238E27FC236}">
                <a16:creationId xmlns:a16="http://schemas.microsoft.com/office/drawing/2014/main" id="{ACD802CA-E467-5690-B982-CF5E8F71AA19}"/>
              </a:ext>
            </a:extLst>
          </p:cNvPr>
          <p:cNvCxnSpPr>
            <a:cxnSpLocks/>
          </p:cNvCxnSpPr>
          <p:nvPr/>
        </p:nvCxnSpPr>
        <p:spPr>
          <a:xfrm flipH="1">
            <a:off x="452187" y="2707075"/>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0EA62CA-81D5-A24C-C92D-D8FCAF9F6F44}"/>
              </a:ext>
            </a:extLst>
          </p:cNvPr>
          <p:cNvSpPr txBox="1"/>
          <p:nvPr/>
        </p:nvSpPr>
        <p:spPr>
          <a:xfrm>
            <a:off x="247650" y="2568575"/>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42" name="Oval 41">
            <a:extLst>
              <a:ext uri="{FF2B5EF4-FFF2-40B4-BE49-F238E27FC236}">
                <a16:creationId xmlns:a16="http://schemas.microsoft.com/office/drawing/2014/main" id="{91D8A81D-75FC-D6E5-2699-419C160E9416}"/>
              </a:ext>
            </a:extLst>
          </p:cNvPr>
          <p:cNvSpPr/>
          <p:nvPr/>
        </p:nvSpPr>
        <p:spPr>
          <a:xfrm>
            <a:off x="2152867" y="1115517"/>
            <a:ext cx="428456" cy="42840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0809E890-0AF5-2668-680B-0DF78A7B7134}"/>
              </a:ext>
            </a:extLst>
          </p:cNvPr>
          <p:cNvSpPr/>
          <p:nvPr/>
        </p:nvSpPr>
        <p:spPr>
          <a:xfrm>
            <a:off x="2251895" y="1214517"/>
            <a:ext cx="230400" cy="2304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8537D6B0-2279-386D-0786-18F6C1624097}"/>
              </a:ext>
            </a:extLst>
          </p:cNvPr>
          <p:cNvSpPr txBox="1"/>
          <p:nvPr/>
        </p:nvSpPr>
        <p:spPr>
          <a:xfrm>
            <a:off x="3086100" y="1214143"/>
            <a:ext cx="543739" cy="246221"/>
          </a:xfrm>
          <a:prstGeom prst="rect">
            <a:avLst/>
          </a:prstGeom>
          <a:noFill/>
        </p:spPr>
        <p:txBody>
          <a:bodyPr wrap="none" rtlCol="0">
            <a:spAutoFit/>
          </a:bodyPr>
          <a:lstStyle/>
          <a:p>
            <a:r>
              <a:rPr lang="en-GB" sz="1000" b="1" i="1" dirty="0">
                <a:solidFill>
                  <a:srgbClr val="FF0000"/>
                </a:solidFill>
                <a:latin typeface="Times New Roman" panose="02020603050405020304" pitchFamily="18" charset="0"/>
                <a:cs typeface="Times New Roman" panose="02020603050405020304" pitchFamily="18" charset="0"/>
              </a:rPr>
              <a:t>25 mm</a:t>
            </a:r>
          </a:p>
        </p:txBody>
      </p:sp>
      <p:cxnSp>
        <p:nvCxnSpPr>
          <p:cNvPr id="45" name="Straight Arrow Connector 44">
            <a:extLst>
              <a:ext uri="{FF2B5EF4-FFF2-40B4-BE49-F238E27FC236}">
                <a16:creationId xmlns:a16="http://schemas.microsoft.com/office/drawing/2014/main" id="{ADACAD88-585B-9D41-5DA0-3C9D77F0B1CA}"/>
              </a:ext>
            </a:extLst>
          </p:cNvPr>
          <p:cNvCxnSpPr>
            <a:cxnSpLocks/>
          </p:cNvCxnSpPr>
          <p:nvPr/>
        </p:nvCxnSpPr>
        <p:spPr>
          <a:xfrm flipV="1">
            <a:off x="3143250" y="890863"/>
            <a:ext cx="0" cy="86924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870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A347-DF15-0B9C-E118-5B201BBCA69B}"/>
              </a:ext>
            </a:extLst>
          </p:cNvPr>
          <p:cNvSpPr>
            <a:spLocks noGrp="1"/>
          </p:cNvSpPr>
          <p:nvPr>
            <p:ph type="title"/>
          </p:nvPr>
        </p:nvSpPr>
        <p:spPr/>
        <p:txBody>
          <a:bodyPr/>
          <a:lstStyle/>
          <a:p>
            <a:r>
              <a:rPr lang="en-GB" dirty="0"/>
              <a:t>Solution of example 1</a:t>
            </a:r>
          </a:p>
        </p:txBody>
      </p:sp>
      <p:sp>
        <p:nvSpPr>
          <p:cNvPr id="3" name="Content Placeholder 2">
            <a:extLst>
              <a:ext uri="{FF2B5EF4-FFF2-40B4-BE49-F238E27FC236}">
                <a16:creationId xmlns:a16="http://schemas.microsoft.com/office/drawing/2014/main" id="{BF2A01AF-ACA0-5B9A-3BD5-09FD32D0F3B4}"/>
              </a:ext>
            </a:extLst>
          </p:cNvPr>
          <p:cNvSpPr>
            <a:spLocks noGrp="1"/>
          </p:cNvSpPr>
          <p:nvPr>
            <p:ph idx="1"/>
          </p:nvPr>
        </p:nvSpPr>
        <p:spPr/>
        <p:txBody>
          <a:bodyPr/>
          <a:lstStyle/>
          <a:p>
            <a:r>
              <a:rPr lang="en-GB" dirty="0"/>
              <a:t>Tension failure:</a:t>
            </a:r>
          </a:p>
        </p:txBody>
      </p:sp>
      <p:sp>
        <p:nvSpPr>
          <p:cNvPr id="4" name="Slide Number Placeholder 3">
            <a:extLst>
              <a:ext uri="{FF2B5EF4-FFF2-40B4-BE49-F238E27FC236}">
                <a16:creationId xmlns:a16="http://schemas.microsoft.com/office/drawing/2014/main" id="{A526FBC7-A895-171A-8652-2DFE2BC3B95D}"/>
              </a:ext>
            </a:extLst>
          </p:cNvPr>
          <p:cNvSpPr>
            <a:spLocks noGrp="1"/>
          </p:cNvSpPr>
          <p:nvPr>
            <p:ph type="sldNum" sz="quarter" idx="12"/>
          </p:nvPr>
        </p:nvSpPr>
        <p:spPr/>
        <p:txBody>
          <a:bodyPr/>
          <a:lstStyle/>
          <a:p>
            <a:fld id="{6D22F896-40B5-4ADD-8801-0D06FADFA095}" type="slidenum">
              <a:rPr lang="en-US" smtClean="0"/>
              <a:pPr/>
              <a:t>32</a:t>
            </a:fld>
            <a:endParaRPr lang="en-US" dirty="0"/>
          </a:p>
        </p:txBody>
      </p:sp>
      <p:pic>
        <p:nvPicPr>
          <p:cNvPr id="5" name="Picture 4">
            <a:extLst>
              <a:ext uri="{FF2B5EF4-FFF2-40B4-BE49-F238E27FC236}">
                <a16:creationId xmlns:a16="http://schemas.microsoft.com/office/drawing/2014/main" id="{F796C50D-7048-4322-234D-E658AE1A235E}"/>
              </a:ext>
            </a:extLst>
          </p:cNvPr>
          <p:cNvPicPr>
            <a:picLocks noChangeAspect="1"/>
          </p:cNvPicPr>
          <p:nvPr/>
        </p:nvPicPr>
        <p:blipFill rotWithShape="1">
          <a:blip r:embed="rId2"/>
          <a:srcRect t="6779"/>
          <a:stretch/>
        </p:blipFill>
        <p:spPr>
          <a:xfrm>
            <a:off x="3448050" y="21175"/>
            <a:ext cx="1142999" cy="763111"/>
          </a:xfrm>
          <a:prstGeom prst="rect">
            <a:avLst/>
          </a:prstGeom>
        </p:spPr>
      </p:pic>
      <p:sp>
        <p:nvSpPr>
          <p:cNvPr id="6" name="Rectangle 5">
            <a:extLst>
              <a:ext uri="{FF2B5EF4-FFF2-40B4-BE49-F238E27FC236}">
                <a16:creationId xmlns:a16="http://schemas.microsoft.com/office/drawing/2014/main" id="{F1D6EE1A-6451-4934-1341-1A58B20912D5}"/>
              </a:ext>
            </a:extLst>
          </p:cNvPr>
          <p:cNvSpPr/>
          <p:nvPr/>
        </p:nvSpPr>
        <p:spPr>
          <a:xfrm>
            <a:off x="899161" y="1349375"/>
            <a:ext cx="1969476" cy="877709"/>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02A0647-3BD5-2F04-1083-9ED67A5DC161}"/>
              </a:ext>
            </a:extLst>
          </p:cNvPr>
          <p:cNvSpPr/>
          <p:nvPr/>
        </p:nvSpPr>
        <p:spPr>
          <a:xfrm>
            <a:off x="1974314" y="1349375"/>
            <a:ext cx="1750818" cy="877709"/>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0BD605D3-A1BA-BF01-BC45-747BE6F9953A}"/>
              </a:ext>
            </a:extLst>
          </p:cNvPr>
          <p:cNvCxnSpPr>
            <a:cxnSpLocks/>
          </p:cNvCxnSpPr>
          <p:nvPr/>
        </p:nvCxnSpPr>
        <p:spPr>
          <a:xfrm rot="10800000" flipH="1">
            <a:off x="3762530" y="1787782"/>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581F7DA-0954-91DF-5512-AAC45247A248}"/>
              </a:ext>
            </a:extLst>
          </p:cNvPr>
          <p:cNvSpPr txBox="1"/>
          <p:nvPr/>
        </p:nvSpPr>
        <p:spPr>
          <a:xfrm>
            <a:off x="4067331" y="1655487"/>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10" name="Arrow: Left-Up 9">
            <a:extLst>
              <a:ext uri="{FF2B5EF4-FFF2-40B4-BE49-F238E27FC236}">
                <a16:creationId xmlns:a16="http://schemas.microsoft.com/office/drawing/2014/main" id="{7EE3AA26-417A-0CCB-3FE5-69A534425236}"/>
              </a:ext>
            </a:extLst>
          </p:cNvPr>
          <p:cNvSpPr/>
          <p:nvPr/>
        </p:nvSpPr>
        <p:spPr>
          <a:xfrm flipH="1">
            <a:off x="918718" y="1900802"/>
            <a:ext cx="316607" cy="304800"/>
          </a:xfrm>
          <a:prstGeom prst="leftUpArrow">
            <a:avLst>
              <a:gd name="adj1" fmla="val 0"/>
              <a:gd name="adj2" fmla="val 9672"/>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B4B576D4-2ACE-A0CE-FFCC-1BC0ED3D83B4}"/>
              </a:ext>
            </a:extLst>
          </p:cNvPr>
          <p:cNvGraphicFramePr>
            <a:graphicFrameLocks noChangeAspect="1"/>
          </p:cNvGraphicFramePr>
          <p:nvPr>
            <p:extLst>
              <p:ext uri="{D42A27DB-BD31-4B8C-83A1-F6EECF244321}">
                <p14:modId xmlns:p14="http://schemas.microsoft.com/office/powerpoint/2010/main" val="228259441"/>
              </p:ext>
            </p:extLst>
          </p:nvPr>
        </p:nvGraphicFramePr>
        <p:xfrm>
          <a:off x="1252083" y="2078915"/>
          <a:ext cx="127000" cy="139700"/>
        </p:xfrm>
        <a:graphic>
          <a:graphicData uri="http://schemas.openxmlformats.org/presentationml/2006/ole">
            <mc:AlternateContent xmlns:mc="http://schemas.openxmlformats.org/markup-compatibility/2006">
              <mc:Choice xmlns:v="urn:schemas-microsoft-com:vml" Requires="v">
                <p:oleObj name="Equation" r:id="rId3" imgW="126720" imgH="139680" progId="Equation.DSMT4">
                  <p:embed/>
                </p:oleObj>
              </mc:Choice>
              <mc:Fallback>
                <p:oleObj name="Equation" r:id="rId3" imgW="126720" imgH="139680" progId="Equation.DSMT4">
                  <p:embed/>
                  <p:pic>
                    <p:nvPicPr>
                      <p:cNvPr id="30" name="Object 29">
                        <a:extLst>
                          <a:ext uri="{FF2B5EF4-FFF2-40B4-BE49-F238E27FC236}">
                            <a16:creationId xmlns:a16="http://schemas.microsoft.com/office/drawing/2014/main" id="{964942AC-6CC2-D4BB-72C6-E7B4C27545B2}"/>
                          </a:ext>
                        </a:extLst>
                      </p:cNvPr>
                      <p:cNvPicPr/>
                      <p:nvPr/>
                    </p:nvPicPr>
                    <p:blipFill>
                      <a:blip r:embed="rId4"/>
                      <a:stretch>
                        <a:fillRect/>
                      </a:stretch>
                    </p:blipFill>
                    <p:spPr>
                      <a:xfrm>
                        <a:off x="1252083" y="2078915"/>
                        <a:ext cx="127000" cy="1397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6BF8377-989E-E868-E06C-F6FABCE26968}"/>
              </a:ext>
            </a:extLst>
          </p:cNvPr>
          <p:cNvGraphicFramePr>
            <a:graphicFrameLocks noChangeAspect="1"/>
          </p:cNvGraphicFramePr>
          <p:nvPr>
            <p:extLst>
              <p:ext uri="{D42A27DB-BD31-4B8C-83A1-F6EECF244321}">
                <p14:modId xmlns:p14="http://schemas.microsoft.com/office/powerpoint/2010/main" val="1140662514"/>
              </p:ext>
            </p:extLst>
          </p:nvPr>
        </p:nvGraphicFramePr>
        <p:xfrm>
          <a:off x="906212" y="1705232"/>
          <a:ext cx="139700" cy="165100"/>
        </p:xfrm>
        <a:graphic>
          <a:graphicData uri="http://schemas.openxmlformats.org/presentationml/2006/ole">
            <mc:AlternateContent xmlns:mc="http://schemas.openxmlformats.org/markup-compatibility/2006">
              <mc:Choice xmlns:v="urn:schemas-microsoft-com:vml" Requires="v">
                <p:oleObj name="Equation" r:id="rId5" imgW="139680" imgH="164880" progId="Equation.DSMT4">
                  <p:embed/>
                </p:oleObj>
              </mc:Choice>
              <mc:Fallback>
                <p:oleObj name="Equation" r:id="rId5" imgW="139680" imgH="164880" progId="Equation.DSMT4">
                  <p:embed/>
                  <p:pic>
                    <p:nvPicPr>
                      <p:cNvPr id="31" name="Object 30">
                        <a:extLst>
                          <a:ext uri="{FF2B5EF4-FFF2-40B4-BE49-F238E27FC236}">
                            <a16:creationId xmlns:a16="http://schemas.microsoft.com/office/drawing/2014/main" id="{A55EA1CC-C0D4-75B9-4023-B2EA100576AC}"/>
                          </a:ext>
                        </a:extLst>
                      </p:cNvPr>
                      <p:cNvPicPr/>
                      <p:nvPr/>
                    </p:nvPicPr>
                    <p:blipFill>
                      <a:blip r:embed="rId6"/>
                      <a:stretch>
                        <a:fillRect/>
                      </a:stretch>
                    </p:blipFill>
                    <p:spPr>
                      <a:xfrm>
                        <a:off x="906212" y="1705232"/>
                        <a:ext cx="139700" cy="165100"/>
                      </a:xfrm>
                      <a:prstGeom prst="rect">
                        <a:avLst/>
                      </a:prstGeom>
                    </p:spPr>
                  </p:pic>
                </p:oleObj>
              </mc:Fallback>
            </mc:AlternateContent>
          </a:graphicData>
        </a:graphic>
      </p:graphicFrame>
      <p:cxnSp>
        <p:nvCxnSpPr>
          <p:cNvPr id="13" name="Straight Arrow Connector 12">
            <a:extLst>
              <a:ext uri="{FF2B5EF4-FFF2-40B4-BE49-F238E27FC236}">
                <a16:creationId xmlns:a16="http://schemas.microsoft.com/office/drawing/2014/main" id="{4D04CFA8-C085-C507-D346-3E4B2BC7EC42}"/>
              </a:ext>
            </a:extLst>
          </p:cNvPr>
          <p:cNvCxnSpPr>
            <a:cxnSpLocks/>
          </p:cNvCxnSpPr>
          <p:nvPr/>
        </p:nvCxnSpPr>
        <p:spPr>
          <a:xfrm flipH="1">
            <a:off x="460375" y="1780377"/>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9C33F35-F79F-1115-3BDA-68732FFFC3B7}"/>
              </a:ext>
            </a:extLst>
          </p:cNvPr>
          <p:cNvSpPr txBox="1"/>
          <p:nvPr/>
        </p:nvSpPr>
        <p:spPr>
          <a:xfrm>
            <a:off x="255838" y="1641877"/>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15" name="Oval 14">
            <a:extLst>
              <a:ext uri="{FF2B5EF4-FFF2-40B4-BE49-F238E27FC236}">
                <a16:creationId xmlns:a16="http://schemas.microsoft.com/office/drawing/2014/main" id="{EF3F1274-2321-C47D-FD21-50FE57DDA7AE}"/>
              </a:ext>
            </a:extLst>
          </p:cNvPr>
          <p:cNvSpPr/>
          <p:nvPr/>
        </p:nvSpPr>
        <p:spPr>
          <a:xfrm>
            <a:off x="2136992" y="1574029"/>
            <a:ext cx="428456" cy="42840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B510AE5D-7FAC-C8D8-61E8-0EB61F28E6B1}"/>
              </a:ext>
            </a:extLst>
          </p:cNvPr>
          <p:cNvSpPr/>
          <p:nvPr/>
        </p:nvSpPr>
        <p:spPr>
          <a:xfrm>
            <a:off x="2236020" y="1673029"/>
            <a:ext cx="230400" cy="2304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DE54B4B-A7E9-1C02-F411-D9A37092CA73}"/>
              </a:ext>
            </a:extLst>
          </p:cNvPr>
          <p:cNvSpPr txBox="1"/>
          <p:nvPr/>
        </p:nvSpPr>
        <p:spPr>
          <a:xfrm>
            <a:off x="3070225" y="1672655"/>
            <a:ext cx="543739" cy="246221"/>
          </a:xfrm>
          <a:prstGeom prst="rect">
            <a:avLst/>
          </a:prstGeom>
          <a:noFill/>
        </p:spPr>
        <p:txBody>
          <a:bodyPr wrap="none" rtlCol="0">
            <a:spAutoFit/>
          </a:bodyPr>
          <a:lstStyle/>
          <a:p>
            <a:r>
              <a:rPr lang="en-GB" sz="1000" b="1" i="1" dirty="0">
                <a:solidFill>
                  <a:srgbClr val="FF0000"/>
                </a:solidFill>
                <a:latin typeface="Times New Roman" panose="02020603050405020304" pitchFamily="18" charset="0"/>
                <a:cs typeface="Times New Roman" panose="02020603050405020304" pitchFamily="18" charset="0"/>
              </a:rPr>
              <a:t>25 mm</a:t>
            </a:r>
          </a:p>
        </p:txBody>
      </p:sp>
      <p:cxnSp>
        <p:nvCxnSpPr>
          <p:cNvPr id="18" name="Straight Arrow Connector 17">
            <a:extLst>
              <a:ext uri="{FF2B5EF4-FFF2-40B4-BE49-F238E27FC236}">
                <a16:creationId xmlns:a16="http://schemas.microsoft.com/office/drawing/2014/main" id="{AA79E026-AF7C-300E-9388-B6606A6147CB}"/>
              </a:ext>
            </a:extLst>
          </p:cNvPr>
          <p:cNvCxnSpPr>
            <a:cxnSpLocks/>
          </p:cNvCxnSpPr>
          <p:nvPr/>
        </p:nvCxnSpPr>
        <p:spPr>
          <a:xfrm flipV="1">
            <a:off x="3127375" y="1349375"/>
            <a:ext cx="0" cy="86924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F1D886-12ED-0AE7-3841-8992740086CB}"/>
              </a:ext>
            </a:extLst>
          </p:cNvPr>
          <p:cNvCxnSpPr>
            <a:endCxn id="16" idx="0"/>
          </p:cNvCxnSpPr>
          <p:nvPr/>
        </p:nvCxnSpPr>
        <p:spPr>
          <a:xfrm>
            <a:off x="2351220" y="1349375"/>
            <a:ext cx="0" cy="3236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55797F3-C927-CDDA-F710-95A2B68AFC31}"/>
              </a:ext>
            </a:extLst>
          </p:cNvPr>
          <p:cNvCxnSpPr>
            <a:cxnSpLocks/>
            <a:stCxn id="16" idx="4"/>
          </p:cNvCxnSpPr>
          <p:nvPr/>
        </p:nvCxnSpPr>
        <p:spPr>
          <a:xfrm>
            <a:off x="2351220" y="1903429"/>
            <a:ext cx="0" cy="3227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Object 23">
            <a:extLst>
              <a:ext uri="{FF2B5EF4-FFF2-40B4-BE49-F238E27FC236}">
                <a16:creationId xmlns:a16="http://schemas.microsoft.com/office/drawing/2014/main" id="{E14CAE90-E8A8-558E-BCAA-E76F9E3C854D}"/>
              </a:ext>
            </a:extLst>
          </p:cNvPr>
          <p:cNvGraphicFramePr>
            <a:graphicFrameLocks noChangeAspect="1"/>
          </p:cNvGraphicFramePr>
          <p:nvPr>
            <p:extLst>
              <p:ext uri="{D42A27DB-BD31-4B8C-83A1-F6EECF244321}">
                <p14:modId xmlns:p14="http://schemas.microsoft.com/office/powerpoint/2010/main" val="3123461999"/>
              </p:ext>
            </p:extLst>
          </p:nvPr>
        </p:nvGraphicFramePr>
        <p:xfrm>
          <a:off x="285750" y="2422525"/>
          <a:ext cx="4016375" cy="425450"/>
        </p:xfrm>
        <a:graphic>
          <a:graphicData uri="http://schemas.openxmlformats.org/presentationml/2006/ole">
            <mc:AlternateContent xmlns:mc="http://schemas.openxmlformats.org/markup-compatibility/2006">
              <mc:Choice xmlns:v="urn:schemas-microsoft-com:vml" Requires="v">
                <p:oleObj name="Equation" r:id="rId7" imgW="4292280" imgH="444240" progId="Equation.DSMT4">
                  <p:embed/>
                </p:oleObj>
              </mc:Choice>
              <mc:Fallback>
                <p:oleObj name="Equation" r:id="rId7" imgW="4292280" imgH="444240" progId="Equation.DSMT4">
                  <p:embed/>
                  <p:pic>
                    <p:nvPicPr>
                      <p:cNvPr id="0" name=""/>
                      <p:cNvPicPr/>
                      <p:nvPr/>
                    </p:nvPicPr>
                    <p:blipFill>
                      <a:blip r:embed="rId8"/>
                      <a:stretch>
                        <a:fillRect/>
                      </a:stretch>
                    </p:blipFill>
                    <p:spPr>
                      <a:xfrm>
                        <a:off x="285750" y="2422525"/>
                        <a:ext cx="4016375" cy="425450"/>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F19D5466-9BD8-DBEB-494D-A2C75CB2A327}"/>
              </a:ext>
            </a:extLst>
          </p:cNvPr>
          <p:cNvSpPr txBox="1"/>
          <p:nvPr/>
        </p:nvSpPr>
        <p:spPr>
          <a:xfrm>
            <a:off x="1315583" y="2722086"/>
            <a:ext cx="2983367" cy="461665"/>
          </a:xfrm>
          <a:prstGeom prst="rect">
            <a:avLst/>
          </a:prstGeom>
          <a:noFill/>
        </p:spPr>
        <p:txBody>
          <a:bodyPr wrap="square" rtlCol="0">
            <a:spAutoFit/>
          </a:bodyPr>
          <a:lstStyle/>
          <a:p>
            <a:r>
              <a:rPr lang="en-GB" sz="600" dirty="0">
                <a:solidFill>
                  <a:schemeClr val="tx1"/>
                </a:solidFill>
                <a:latin typeface="Arial" panose="020B0604020202020204" pitchFamily="34" charset="0"/>
                <a:cs typeface="Arial" panose="020B0604020202020204" pitchFamily="34" charset="0"/>
              </a:rPr>
              <a:t>We are using yield strength as opposed to ultimate strength. This is because after yield, plasticity takes place (particularly at the edge of the hole) then load re-distribution occurs. This is beyond the scope of the lecture.</a:t>
            </a:r>
          </a:p>
          <a:p>
            <a:endParaRPr lang="en-GB" sz="600" dirty="0"/>
          </a:p>
        </p:txBody>
      </p:sp>
    </p:spTree>
    <p:extLst>
      <p:ext uri="{BB962C8B-B14F-4D97-AF65-F5344CB8AC3E}">
        <p14:creationId xmlns:p14="http://schemas.microsoft.com/office/powerpoint/2010/main" val="3626449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E25A-E2DA-A3B3-51A8-051B96155252}"/>
              </a:ext>
            </a:extLst>
          </p:cNvPr>
          <p:cNvSpPr>
            <a:spLocks noGrp="1"/>
          </p:cNvSpPr>
          <p:nvPr>
            <p:ph type="title"/>
          </p:nvPr>
        </p:nvSpPr>
        <p:spPr/>
        <p:txBody>
          <a:bodyPr/>
          <a:lstStyle/>
          <a:p>
            <a:r>
              <a:rPr lang="en-GB" dirty="0"/>
              <a:t>Solution of example 1</a:t>
            </a:r>
          </a:p>
        </p:txBody>
      </p:sp>
      <p:sp>
        <p:nvSpPr>
          <p:cNvPr id="3" name="Content Placeholder 2">
            <a:extLst>
              <a:ext uri="{FF2B5EF4-FFF2-40B4-BE49-F238E27FC236}">
                <a16:creationId xmlns:a16="http://schemas.microsoft.com/office/drawing/2014/main" id="{76C52817-675E-9871-762A-3BF1F8F0D140}"/>
              </a:ext>
            </a:extLst>
          </p:cNvPr>
          <p:cNvSpPr>
            <a:spLocks noGrp="1"/>
          </p:cNvSpPr>
          <p:nvPr>
            <p:ph idx="1"/>
          </p:nvPr>
        </p:nvSpPr>
        <p:spPr/>
        <p:txBody>
          <a:bodyPr/>
          <a:lstStyle/>
          <a:p>
            <a:r>
              <a:rPr lang="en-GB" dirty="0"/>
              <a:t>Tension cleavage failure:</a:t>
            </a:r>
          </a:p>
        </p:txBody>
      </p:sp>
      <p:sp>
        <p:nvSpPr>
          <p:cNvPr id="4" name="Slide Number Placeholder 3">
            <a:extLst>
              <a:ext uri="{FF2B5EF4-FFF2-40B4-BE49-F238E27FC236}">
                <a16:creationId xmlns:a16="http://schemas.microsoft.com/office/drawing/2014/main" id="{2E9378B9-7DA6-E234-C0EC-495FDA096C4A}"/>
              </a:ext>
            </a:extLst>
          </p:cNvPr>
          <p:cNvSpPr>
            <a:spLocks noGrp="1"/>
          </p:cNvSpPr>
          <p:nvPr>
            <p:ph type="sldNum" sz="quarter" idx="12"/>
          </p:nvPr>
        </p:nvSpPr>
        <p:spPr/>
        <p:txBody>
          <a:bodyPr/>
          <a:lstStyle/>
          <a:p>
            <a:fld id="{6D22F896-40B5-4ADD-8801-0D06FADFA095}" type="slidenum">
              <a:rPr lang="en-US" smtClean="0"/>
              <a:pPr/>
              <a:t>33</a:t>
            </a:fld>
            <a:endParaRPr lang="en-US" dirty="0"/>
          </a:p>
        </p:txBody>
      </p:sp>
      <p:pic>
        <p:nvPicPr>
          <p:cNvPr id="5" name="Picture 4">
            <a:extLst>
              <a:ext uri="{FF2B5EF4-FFF2-40B4-BE49-F238E27FC236}">
                <a16:creationId xmlns:a16="http://schemas.microsoft.com/office/drawing/2014/main" id="{98C342ED-21DC-83A4-2AD2-E083FC681A74}"/>
              </a:ext>
            </a:extLst>
          </p:cNvPr>
          <p:cNvPicPr>
            <a:picLocks noChangeAspect="1"/>
          </p:cNvPicPr>
          <p:nvPr/>
        </p:nvPicPr>
        <p:blipFill rotWithShape="1">
          <a:blip r:embed="rId2"/>
          <a:srcRect t="12261"/>
          <a:stretch/>
        </p:blipFill>
        <p:spPr>
          <a:xfrm>
            <a:off x="3371850" y="38610"/>
            <a:ext cx="1197903" cy="762000"/>
          </a:xfrm>
          <a:prstGeom prst="rect">
            <a:avLst/>
          </a:prstGeom>
        </p:spPr>
      </p:pic>
      <p:sp>
        <p:nvSpPr>
          <p:cNvPr id="6" name="Rectangle 5">
            <a:extLst>
              <a:ext uri="{FF2B5EF4-FFF2-40B4-BE49-F238E27FC236}">
                <a16:creationId xmlns:a16="http://schemas.microsoft.com/office/drawing/2014/main" id="{728F3000-0140-D0D5-5E64-8ADB7FD87A42}"/>
              </a:ext>
            </a:extLst>
          </p:cNvPr>
          <p:cNvSpPr/>
          <p:nvPr/>
        </p:nvSpPr>
        <p:spPr>
          <a:xfrm>
            <a:off x="899161" y="1349375"/>
            <a:ext cx="1969476" cy="877709"/>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8D3723D-9B0F-753E-95D8-EB75917843B8}"/>
              </a:ext>
            </a:extLst>
          </p:cNvPr>
          <p:cNvSpPr/>
          <p:nvPr/>
        </p:nvSpPr>
        <p:spPr>
          <a:xfrm>
            <a:off x="1974314" y="1349375"/>
            <a:ext cx="1750818" cy="877709"/>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9E6ABEAE-CF15-9209-EDF4-4F29583B8C73}"/>
              </a:ext>
            </a:extLst>
          </p:cNvPr>
          <p:cNvCxnSpPr>
            <a:cxnSpLocks/>
          </p:cNvCxnSpPr>
          <p:nvPr/>
        </p:nvCxnSpPr>
        <p:spPr>
          <a:xfrm rot="10800000" flipH="1">
            <a:off x="3762530" y="1787782"/>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91FCF24-CEA2-95A0-2722-90A1C97538DA}"/>
              </a:ext>
            </a:extLst>
          </p:cNvPr>
          <p:cNvSpPr txBox="1"/>
          <p:nvPr/>
        </p:nvSpPr>
        <p:spPr>
          <a:xfrm>
            <a:off x="4067331" y="1655487"/>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10" name="Arrow: Left-Up 9">
            <a:extLst>
              <a:ext uri="{FF2B5EF4-FFF2-40B4-BE49-F238E27FC236}">
                <a16:creationId xmlns:a16="http://schemas.microsoft.com/office/drawing/2014/main" id="{36E787BE-34E1-22E3-E8AE-0F68C51822DD}"/>
              </a:ext>
            </a:extLst>
          </p:cNvPr>
          <p:cNvSpPr/>
          <p:nvPr/>
        </p:nvSpPr>
        <p:spPr>
          <a:xfrm flipH="1">
            <a:off x="918718" y="1900802"/>
            <a:ext cx="316607" cy="304800"/>
          </a:xfrm>
          <a:prstGeom prst="leftUpArrow">
            <a:avLst>
              <a:gd name="adj1" fmla="val 0"/>
              <a:gd name="adj2" fmla="val 9672"/>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04636D19-17A4-D467-1AB7-C54BFBFB72D5}"/>
              </a:ext>
            </a:extLst>
          </p:cNvPr>
          <p:cNvGraphicFramePr>
            <a:graphicFrameLocks noChangeAspect="1"/>
          </p:cNvGraphicFramePr>
          <p:nvPr>
            <p:extLst>
              <p:ext uri="{D42A27DB-BD31-4B8C-83A1-F6EECF244321}">
                <p14:modId xmlns:p14="http://schemas.microsoft.com/office/powerpoint/2010/main" val="3142409044"/>
              </p:ext>
            </p:extLst>
          </p:nvPr>
        </p:nvGraphicFramePr>
        <p:xfrm>
          <a:off x="1252083" y="2078915"/>
          <a:ext cx="127000" cy="139700"/>
        </p:xfrm>
        <a:graphic>
          <a:graphicData uri="http://schemas.openxmlformats.org/presentationml/2006/ole">
            <mc:AlternateContent xmlns:mc="http://schemas.openxmlformats.org/markup-compatibility/2006">
              <mc:Choice xmlns:v="urn:schemas-microsoft-com:vml" Requires="v">
                <p:oleObj name="Equation" r:id="rId3" imgW="126720" imgH="139680" progId="Equation.DSMT4">
                  <p:embed/>
                </p:oleObj>
              </mc:Choice>
              <mc:Fallback>
                <p:oleObj name="Equation" r:id="rId3" imgW="126720" imgH="139680" progId="Equation.DSMT4">
                  <p:embed/>
                  <p:pic>
                    <p:nvPicPr>
                      <p:cNvPr id="11" name="Object 10">
                        <a:extLst>
                          <a:ext uri="{FF2B5EF4-FFF2-40B4-BE49-F238E27FC236}">
                            <a16:creationId xmlns:a16="http://schemas.microsoft.com/office/drawing/2014/main" id="{B4B576D4-2ACE-A0CE-FFCC-1BC0ED3D83B4}"/>
                          </a:ext>
                        </a:extLst>
                      </p:cNvPr>
                      <p:cNvPicPr/>
                      <p:nvPr/>
                    </p:nvPicPr>
                    <p:blipFill>
                      <a:blip r:embed="rId4"/>
                      <a:stretch>
                        <a:fillRect/>
                      </a:stretch>
                    </p:blipFill>
                    <p:spPr>
                      <a:xfrm>
                        <a:off x="1252083" y="2078915"/>
                        <a:ext cx="127000" cy="1397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D5F7F105-CB8E-0448-5003-42E80031369C}"/>
              </a:ext>
            </a:extLst>
          </p:cNvPr>
          <p:cNvGraphicFramePr>
            <a:graphicFrameLocks noChangeAspect="1"/>
          </p:cNvGraphicFramePr>
          <p:nvPr>
            <p:extLst>
              <p:ext uri="{D42A27DB-BD31-4B8C-83A1-F6EECF244321}">
                <p14:modId xmlns:p14="http://schemas.microsoft.com/office/powerpoint/2010/main" val="2805985101"/>
              </p:ext>
            </p:extLst>
          </p:nvPr>
        </p:nvGraphicFramePr>
        <p:xfrm>
          <a:off x="906212" y="1705232"/>
          <a:ext cx="139700" cy="165100"/>
        </p:xfrm>
        <a:graphic>
          <a:graphicData uri="http://schemas.openxmlformats.org/presentationml/2006/ole">
            <mc:AlternateContent xmlns:mc="http://schemas.openxmlformats.org/markup-compatibility/2006">
              <mc:Choice xmlns:v="urn:schemas-microsoft-com:vml" Requires="v">
                <p:oleObj name="Equation" r:id="rId5" imgW="139680" imgH="164880" progId="Equation.DSMT4">
                  <p:embed/>
                </p:oleObj>
              </mc:Choice>
              <mc:Fallback>
                <p:oleObj name="Equation" r:id="rId5" imgW="139680" imgH="164880" progId="Equation.DSMT4">
                  <p:embed/>
                  <p:pic>
                    <p:nvPicPr>
                      <p:cNvPr id="12" name="Object 11">
                        <a:extLst>
                          <a:ext uri="{FF2B5EF4-FFF2-40B4-BE49-F238E27FC236}">
                            <a16:creationId xmlns:a16="http://schemas.microsoft.com/office/drawing/2014/main" id="{86BF8377-989E-E868-E06C-F6FABCE26968}"/>
                          </a:ext>
                        </a:extLst>
                      </p:cNvPr>
                      <p:cNvPicPr/>
                      <p:nvPr/>
                    </p:nvPicPr>
                    <p:blipFill>
                      <a:blip r:embed="rId6"/>
                      <a:stretch>
                        <a:fillRect/>
                      </a:stretch>
                    </p:blipFill>
                    <p:spPr>
                      <a:xfrm>
                        <a:off x="906212" y="1705232"/>
                        <a:ext cx="139700" cy="165100"/>
                      </a:xfrm>
                      <a:prstGeom prst="rect">
                        <a:avLst/>
                      </a:prstGeom>
                    </p:spPr>
                  </p:pic>
                </p:oleObj>
              </mc:Fallback>
            </mc:AlternateContent>
          </a:graphicData>
        </a:graphic>
      </p:graphicFrame>
      <p:cxnSp>
        <p:nvCxnSpPr>
          <p:cNvPr id="13" name="Straight Arrow Connector 12">
            <a:extLst>
              <a:ext uri="{FF2B5EF4-FFF2-40B4-BE49-F238E27FC236}">
                <a16:creationId xmlns:a16="http://schemas.microsoft.com/office/drawing/2014/main" id="{51447D16-3C99-B194-965A-850373E7EA31}"/>
              </a:ext>
            </a:extLst>
          </p:cNvPr>
          <p:cNvCxnSpPr>
            <a:cxnSpLocks/>
          </p:cNvCxnSpPr>
          <p:nvPr/>
        </p:nvCxnSpPr>
        <p:spPr>
          <a:xfrm flipH="1">
            <a:off x="460375" y="1780377"/>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CB54050-8247-69B2-0CE5-2EE297FD0A6B}"/>
              </a:ext>
            </a:extLst>
          </p:cNvPr>
          <p:cNvSpPr txBox="1"/>
          <p:nvPr/>
        </p:nvSpPr>
        <p:spPr>
          <a:xfrm>
            <a:off x="255838" y="1641877"/>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15" name="Oval 14">
            <a:extLst>
              <a:ext uri="{FF2B5EF4-FFF2-40B4-BE49-F238E27FC236}">
                <a16:creationId xmlns:a16="http://schemas.microsoft.com/office/drawing/2014/main" id="{402209DB-4ED2-A05E-E214-CA76DB780FFD}"/>
              </a:ext>
            </a:extLst>
          </p:cNvPr>
          <p:cNvSpPr/>
          <p:nvPr/>
        </p:nvSpPr>
        <p:spPr>
          <a:xfrm>
            <a:off x="2136992" y="1574029"/>
            <a:ext cx="428456" cy="42840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B8603CD3-5F83-C0A9-D241-6468746909A9}"/>
              </a:ext>
            </a:extLst>
          </p:cNvPr>
          <p:cNvSpPr/>
          <p:nvPr/>
        </p:nvSpPr>
        <p:spPr>
          <a:xfrm>
            <a:off x="2236020" y="1673029"/>
            <a:ext cx="230400" cy="2304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A33870C-C425-8035-B9FE-897DE855B06A}"/>
              </a:ext>
            </a:extLst>
          </p:cNvPr>
          <p:cNvSpPr txBox="1"/>
          <p:nvPr/>
        </p:nvSpPr>
        <p:spPr>
          <a:xfrm>
            <a:off x="3070225" y="1676273"/>
            <a:ext cx="465192" cy="215444"/>
          </a:xfrm>
          <a:prstGeom prst="rect">
            <a:avLst/>
          </a:prstGeom>
          <a:noFill/>
        </p:spPr>
        <p:txBody>
          <a:bodyPr wrap="non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w = 25</a:t>
            </a:r>
          </a:p>
        </p:txBody>
      </p:sp>
      <p:cxnSp>
        <p:nvCxnSpPr>
          <p:cNvPr id="18" name="Straight Arrow Connector 17">
            <a:extLst>
              <a:ext uri="{FF2B5EF4-FFF2-40B4-BE49-F238E27FC236}">
                <a16:creationId xmlns:a16="http://schemas.microsoft.com/office/drawing/2014/main" id="{0FC6FE64-CFBE-883F-7D61-FDED826DD398}"/>
              </a:ext>
            </a:extLst>
          </p:cNvPr>
          <p:cNvCxnSpPr>
            <a:cxnSpLocks/>
          </p:cNvCxnSpPr>
          <p:nvPr/>
        </p:nvCxnSpPr>
        <p:spPr>
          <a:xfrm flipV="1">
            <a:off x="3127375" y="1349375"/>
            <a:ext cx="0" cy="86924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1AAF3A9-87EF-2417-5674-F53D261D71D5}"/>
              </a:ext>
            </a:extLst>
          </p:cNvPr>
          <p:cNvCxnSpPr>
            <a:endCxn id="16" idx="0"/>
          </p:cNvCxnSpPr>
          <p:nvPr/>
        </p:nvCxnSpPr>
        <p:spPr>
          <a:xfrm>
            <a:off x="2351220" y="1349375"/>
            <a:ext cx="0" cy="3236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3CC079-75D2-B7FC-5CA6-26F4678E8A5F}"/>
              </a:ext>
            </a:extLst>
          </p:cNvPr>
          <p:cNvCxnSpPr>
            <a:cxnSpLocks/>
            <a:stCxn id="16" idx="2"/>
            <a:endCxn id="7" idx="1"/>
          </p:cNvCxnSpPr>
          <p:nvPr/>
        </p:nvCxnSpPr>
        <p:spPr>
          <a:xfrm flipH="1">
            <a:off x="1974314" y="1788229"/>
            <a:ext cx="26170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0BDE626-DB3B-E02F-23B7-A1D291282680}"/>
              </a:ext>
            </a:extLst>
          </p:cNvPr>
          <p:cNvSpPr txBox="1"/>
          <p:nvPr/>
        </p:nvSpPr>
        <p:spPr>
          <a:xfrm>
            <a:off x="1897038" y="1352550"/>
            <a:ext cx="545158" cy="215444"/>
          </a:xfrm>
          <a:prstGeom prst="rect">
            <a:avLst/>
          </a:prstGeom>
          <a:noFill/>
        </p:spPr>
        <p:txBody>
          <a:bodyPr wrap="square" rtlCol="0">
            <a:spAutoFit/>
          </a:bodyPr>
          <a:lstStyle/>
          <a:p>
            <a:pPr algn="ctr"/>
            <a:r>
              <a:rPr lang="en-GB" sz="800" b="1" i="1" dirty="0">
                <a:solidFill>
                  <a:srgbClr val="FF0000"/>
                </a:solidFill>
                <a:latin typeface="Times New Roman" panose="02020603050405020304" pitchFamily="18" charset="0"/>
                <a:cs typeface="Times New Roman" panose="02020603050405020304" pitchFamily="18" charset="0"/>
              </a:rPr>
              <a:t>e = 10 </a:t>
            </a:r>
          </a:p>
        </p:txBody>
      </p:sp>
      <p:cxnSp>
        <p:nvCxnSpPr>
          <p:cNvPr id="24" name="Straight Arrow Connector 23">
            <a:extLst>
              <a:ext uri="{FF2B5EF4-FFF2-40B4-BE49-F238E27FC236}">
                <a16:creationId xmlns:a16="http://schemas.microsoft.com/office/drawing/2014/main" id="{17BF46D0-C303-9C0D-1A39-2F9D1D5210B1}"/>
              </a:ext>
            </a:extLst>
          </p:cNvPr>
          <p:cNvCxnSpPr>
            <a:cxnSpLocks/>
          </p:cNvCxnSpPr>
          <p:nvPr/>
        </p:nvCxnSpPr>
        <p:spPr>
          <a:xfrm flipH="1">
            <a:off x="1982124" y="1546866"/>
            <a:ext cx="370441" cy="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F2C7A73-1C77-733C-2607-6E37446D9BF8}"/>
              </a:ext>
            </a:extLst>
          </p:cNvPr>
          <p:cNvCxnSpPr>
            <a:cxnSpLocks/>
          </p:cNvCxnSpPr>
          <p:nvPr/>
        </p:nvCxnSpPr>
        <p:spPr>
          <a:xfrm>
            <a:off x="1908242" y="1349375"/>
            <a:ext cx="0" cy="355857"/>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DA7FAAC-826F-9ADE-F66F-3C31FA6A39E4}"/>
              </a:ext>
            </a:extLst>
          </p:cNvPr>
          <p:cNvSpPr txBox="1"/>
          <p:nvPr/>
        </p:nvSpPr>
        <p:spPr>
          <a:xfrm>
            <a:off x="1466129" y="1419581"/>
            <a:ext cx="534121" cy="215444"/>
          </a:xfrm>
          <a:prstGeom prst="rect">
            <a:avLst/>
          </a:prstGeom>
          <a:noFill/>
        </p:spPr>
        <p:txBody>
          <a:bodyPr wrap="non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0.5(w-d)</a:t>
            </a:r>
          </a:p>
        </p:txBody>
      </p:sp>
      <p:cxnSp>
        <p:nvCxnSpPr>
          <p:cNvPr id="32" name="Straight Arrow Connector 31">
            <a:extLst>
              <a:ext uri="{FF2B5EF4-FFF2-40B4-BE49-F238E27FC236}">
                <a16:creationId xmlns:a16="http://schemas.microsoft.com/office/drawing/2014/main" id="{D0408254-2C17-B109-D2D8-705D8B28A3FB}"/>
              </a:ext>
            </a:extLst>
          </p:cNvPr>
          <p:cNvCxnSpPr>
            <a:cxnSpLocks/>
          </p:cNvCxnSpPr>
          <p:nvPr/>
        </p:nvCxnSpPr>
        <p:spPr>
          <a:xfrm rot="10800000" flipH="1" flipV="1">
            <a:off x="2000250" y="1841601"/>
            <a:ext cx="302700"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C78ADC2-3B65-AF09-2E9C-602BAD61BD9B}"/>
              </a:ext>
            </a:extLst>
          </p:cNvPr>
          <p:cNvCxnSpPr>
            <a:cxnSpLocks/>
          </p:cNvCxnSpPr>
          <p:nvPr/>
        </p:nvCxnSpPr>
        <p:spPr>
          <a:xfrm rot="10800000" flipH="1" flipV="1">
            <a:off x="2382300" y="1501775"/>
            <a:ext cx="302700"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FE69BC3-DEA8-E090-15D1-E15E6FDD501E}"/>
              </a:ext>
            </a:extLst>
          </p:cNvPr>
          <p:cNvSpPr txBox="1"/>
          <p:nvPr/>
        </p:nvSpPr>
        <p:spPr>
          <a:xfrm>
            <a:off x="2625834" y="1387931"/>
            <a:ext cx="292068" cy="215444"/>
          </a:xfrm>
          <a:prstGeom prst="rect">
            <a:avLst/>
          </a:prstGeom>
          <a:noFill/>
        </p:spPr>
        <p:txBody>
          <a:bodyPr wrap="none" rtlCol="0">
            <a:spAutoFit/>
          </a:bodyPr>
          <a:lstStyle/>
          <a:p>
            <a:r>
              <a:rPr lang="en-GB" sz="800" b="1" dirty="0">
                <a:solidFill>
                  <a:srgbClr val="7030A0"/>
                </a:solidFill>
                <a:latin typeface="Arial" panose="020B0604020202020204" pitchFamily="34" charset="0"/>
                <a:cs typeface="Arial" panose="020B0604020202020204" pitchFamily="34" charset="0"/>
              </a:rPr>
              <a:t>P</a:t>
            </a:r>
            <a:r>
              <a:rPr lang="en-GB" sz="800" b="1" baseline="-25000" dirty="0">
                <a:solidFill>
                  <a:srgbClr val="7030A0"/>
                </a:solidFill>
                <a:latin typeface="Arial" panose="020B0604020202020204" pitchFamily="34" charset="0"/>
                <a:cs typeface="Arial" panose="020B0604020202020204" pitchFamily="34" charset="0"/>
              </a:rPr>
              <a:t>1</a:t>
            </a:r>
          </a:p>
        </p:txBody>
      </p:sp>
      <p:sp>
        <p:nvSpPr>
          <p:cNvPr id="35" name="TextBox 34">
            <a:extLst>
              <a:ext uri="{FF2B5EF4-FFF2-40B4-BE49-F238E27FC236}">
                <a16:creationId xmlns:a16="http://schemas.microsoft.com/office/drawing/2014/main" id="{C33BAB9A-E874-C5FE-B192-0DD63BFDA96E}"/>
              </a:ext>
            </a:extLst>
          </p:cNvPr>
          <p:cNvSpPr txBox="1"/>
          <p:nvPr/>
        </p:nvSpPr>
        <p:spPr>
          <a:xfrm>
            <a:off x="1924050" y="1806575"/>
            <a:ext cx="292068" cy="215444"/>
          </a:xfrm>
          <a:prstGeom prst="rect">
            <a:avLst/>
          </a:prstGeom>
          <a:noFill/>
        </p:spPr>
        <p:txBody>
          <a:bodyPr wrap="none" rtlCol="0">
            <a:spAutoFit/>
          </a:bodyPr>
          <a:lstStyle/>
          <a:p>
            <a:r>
              <a:rPr lang="en-GB" sz="800" b="1" dirty="0">
                <a:solidFill>
                  <a:srgbClr val="7030A0"/>
                </a:solidFill>
                <a:latin typeface="Arial" panose="020B0604020202020204" pitchFamily="34" charset="0"/>
                <a:cs typeface="Arial" panose="020B0604020202020204" pitchFamily="34" charset="0"/>
              </a:rPr>
              <a:t>P</a:t>
            </a:r>
            <a:r>
              <a:rPr lang="en-GB" sz="800" b="1" baseline="-25000" dirty="0">
                <a:solidFill>
                  <a:srgbClr val="7030A0"/>
                </a:solidFill>
                <a:latin typeface="Arial" panose="020B0604020202020204" pitchFamily="34" charset="0"/>
                <a:cs typeface="Arial" panose="020B0604020202020204" pitchFamily="34" charset="0"/>
              </a:rPr>
              <a:t>2</a:t>
            </a:r>
          </a:p>
        </p:txBody>
      </p:sp>
      <p:sp>
        <p:nvSpPr>
          <p:cNvPr id="36" name="TextBox 35">
            <a:extLst>
              <a:ext uri="{FF2B5EF4-FFF2-40B4-BE49-F238E27FC236}">
                <a16:creationId xmlns:a16="http://schemas.microsoft.com/office/drawing/2014/main" id="{46D69AAD-C309-CE70-C371-DE7163419419}"/>
              </a:ext>
            </a:extLst>
          </p:cNvPr>
          <p:cNvSpPr txBox="1"/>
          <p:nvPr/>
        </p:nvSpPr>
        <p:spPr>
          <a:xfrm>
            <a:off x="276225" y="2216629"/>
            <a:ext cx="4086224" cy="276999"/>
          </a:xfrm>
          <a:prstGeom prst="rect">
            <a:avLst/>
          </a:prstGeom>
          <a:noFill/>
        </p:spPr>
        <p:txBody>
          <a:bodyPr wrap="square" rtlCol="0">
            <a:spAutoFit/>
          </a:bodyPr>
          <a:lstStyle/>
          <a:p>
            <a:r>
              <a:rPr lang="en-GB" sz="600" dirty="0">
                <a:solidFill>
                  <a:schemeClr val="tx1"/>
                </a:solidFill>
                <a:latin typeface="Arial" panose="020B0604020202020204" pitchFamily="34" charset="0"/>
                <a:cs typeface="Arial" panose="020B0604020202020204" pitchFamily="34" charset="0"/>
              </a:rPr>
              <a:t>P</a:t>
            </a:r>
            <a:r>
              <a:rPr lang="en-GB" sz="600" baseline="-25000" dirty="0">
                <a:solidFill>
                  <a:schemeClr val="tx1"/>
                </a:solidFill>
                <a:latin typeface="Arial" panose="020B0604020202020204" pitchFamily="34" charset="0"/>
                <a:cs typeface="Arial" panose="020B0604020202020204" pitchFamily="34" charset="0"/>
              </a:rPr>
              <a:t>1</a:t>
            </a:r>
            <a:r>
              <a:rPr lang="en-GB" sz="600" dirty="0">
                <a:solidFill>
                  <a:schemeClr val="tx1"/>
                </a:solidFill>
                <a:latin typeface="Arial" panose="020B0604020202020204" pitchFamily="34" charset="0"/>
                <a:cs typeface="Arial" panose="020B0604020202020204" pitchFamily="34" charset="0"/>
              </a:rPr>
              <a:t> is the force in tension section and P</a:t>
            </a:r>
            <a:r>
              <a:rPr lang="en-GB" sz="600" baseline="-25000" dirty="0">
                <a:solidFill>
                  <a:schemeClr val="tx1"/>
                </a:solidFill>
                <a:latin typeface="Arial" panose="020B0604020202020204" pitchFamily="34" charset="0"/>
                <a:cs typeface="Arial" panose="020B0604020202020204" pitchFamily="34" charset="0"/>
              </a:rPr>
              <a:t>2</a:t>
            </a:r>
            <a:r>
              <a:rPr lang="en-GB" sz="600" dirty="0">
                <a:solidFill>
                  <a:schemeClr val="tx1"/>
                </a:solidFill>
                <a:latin typeface="Arial" panose="020B0604020202020204" pitchFamily="34" charset="0"/>
                <a:cs typeface="Arial" panose="020B0604020202020204" pitchFamily="34" charset="0"/>
              </a:rPr>
              <a:t> is the shear force in the shear-out section.</a:t>
            </a:r>
          </a:p>
          <a:p>
            <a:endParaRPr lang="en-GB" sz="600" dirty="0"/>
          </a:p>
        </p:txBody>
      </p:sp>
      <p:graphicFrame>
        <p:nvGraphicFramePr>
          <p:cNvPr id="37" name="Object 36">
            <a:extLst>
              <a:ext uri="{FF2B5EF4-FFF2-40B4-BE49-F238E27FC236}">
                <a16:creationId xmlns:a16="http://schemas.microsoft.com/office/drawing/2014/main" id="{8D2200A5-05E6-1710-0745-32A1E3407895}"/>
              </a:ext>
            </a:extLst>
          </p:cNvPr>
          <p:cNvGraphicFramePr>
            <a:graphicFrameLocks noChangeAspect="1"/>
          </p:cNvGraphicFramePr>
          <p:nvPr>
            <p:extLst>
              <p:ext uri="{D42A27DB-BD31-4B8C-83A1-F6EECF244321}">
                <p14:modId xmlns:p14="http://schemas.microsoft.com/office/powerpoint/2010/main" val="2194083817"/>
              </p:ext>
            </p:extLst>
          </p:nvPr>
        </p:nvGraphicFramePr>
        <p:xfrm>
          <a:off x="390603" y="2416071"/>
          <a:ext cx="3816350" cy="723900"/>
        </p:xfrm>
        <a:graphic>
          <a:graphicData uri="http://schemas.openxmlformats.org/presentationml/2006/ole">
            <mc:AlternateContent xmlns:mc="http://schemas.openxmlformats.org/markup-compatibility/2006">
              <mc:Choice xmlns:v="urn:schemas-microsoft-com:vml" Requires="v">
                <p:oleObj name="Equation" r:id="rId7" imgW="3987720" imgH="761760" progId="Equation.DSMT4">
                  <p:embed/>
                </p:oleObj>
              </mc:Choice>
              <mc:Fallback>
                <p:oleObj name="Equation" r:id="rId7" imgW="3987720" imgH="761760" progId="Equation.DSMT4">
                  <p:embed/>
                  <p:pic>
                    <p:nvPicPr>
                      <p:cNvPr id="24" name="Object 23">
                        <a:extLst>
                          <a:ext uri="{FF2B5EF4-FFF2-40B4-BE49-F238E27FC236}">
                            <a16:creationId xmlns:a16="http://schemas.microsoft.com/office/drawing/2014/main" id="{E14CAE90-E8A8-558E-BCAA-E76F9E3C854D}"/>
                          </a:ext>
                        </a:extLst>
                      </p:cNvPr>
                      <p:cNvPicPr/>
                      <p:nvPr/>
                    </p:nvPicPr>
                    <p:blipFill>
                      <a:blip r:embed="rId8"/>
                      <a:stretch>
                        <a:fillRect/>
                      </a:stretch>
                    </p:blipFill>
                    <p:spPr>
                      <a:xfrm>
                        <a:off x="390603" y="2416071"/>
                        <a:ext cx="3816350" cy="723900"/>
                      </a:xfrm>
                      <a:prstGeom prst="rect">
                        <a:avLst/>
                      </a:prstGeom>
                    </p:spPr>
                  </p:pic>
                </p:oleObj>
              </mc:Fallback>
            </mc:AlternateContent>
          </a:graphicData>
        </a:graphic>
      </p:graphicFrame>
    </p:spTree>
    <p:extLst>
      <p:ext uri="{BB962C8B-B14F-4D97-AF65-F5344CB8AC3E}">
        <p14:creationId xmlns:p14="http://schemas.microsoft.com/office/powerpoint/2010/main" val="1925686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E25A-E2DA-A3B3-51A8-051B96155252}"/>
              </a:ext>
            </a:extLst>
          </p:cNvPr>
          <p:cNvSpPr>
            <a:spLocks noGrp="1"/>
          </p:cNvSpPr>
          <p:nvPr>
            <p:ph type="title"/>
          </p:nvPr>
        </p:nvSpPr>
        <p:spPr/>
        <p:txBody>
          <a:bodyPr/>
          <a:lstStyle/>
          <a:p>
            <a:r>
              <a:rPr lang="en-GB" dirty="0"/>
              <a:t>Solution of example 1</a:t>
            </a:r>
          </a:p>
        </p:txBody>
      </p:sp>
      <p:sp>
        <p:nvSpPr>
          <p:cNvPr id="3" name="Content Placeholder 2">
            <a:extLst>
              <a:ext uri="{FF2B5EF4-FFF2-40B4-BE49-F238E27FC236}">
                <a16:creationId xmlns:a16="http://schemas.microsoft.com/office/drawing/2014/main" id="{76C52817-675E-9871-762A-3BF1F8F0D140}"/>
              </a:ext>
            </a:extLst>
          </p:cNvPr>
          <p:cNvSpPr>
            <a:spLocks noGrp="1"/>
          </p:cNvSpPr>
          <p:nvPr>
            <p:ph idx="1"/>
          </p:nvPr>
        </p:nvSpPr>
        <p:spPr/>
        <p:txBody>
          <a:bodyPr/>
          <a:lstStyle/>
          <a:p>
            <a:r>
              <a:rPr lang="en-GB" dirty="0"/>
              <a:t>Shear out failure:</a:t>
            </a:r>
          </a:p>
        </p:txBody>
      </p:sp>
      <p:sp>
        <p:nvSpPr>
          <p:cNvPr id="4" name="Slide Number Placeholder 3">
            <a:extLst>
              <a:ext uri="{FF2B5EF4-FFF2-40B4-BE49-F238E27FC236}">
                <a16:creationId xmlns:a16="http://schemas.microsoft.com/office/drawing/2014/main" id="{2E9378B9-7DA6-E234-C0EC-495FDA096C4A}"/>
              </a:ext>
            </a:extLst>
          </p:cNvPr>
          <p:cNvSpPr>
            <a:spLocks noGrp="1"/>
          </p:cNvSpPr>
          <p:nvPr>
            <p:ph type="sldNum" sz="quarter" idx="12"/>
          </p:nvPr>
        </p:nvSpPr>
        <p:spPr/>
        <p:txBody>
          <a:bodyPr/>
          <a:lstStyle/>
          <a:p>
            <a:fld id="{6D22F896-40B5-4ADD-8801-0D06FADFA095}" type="slidenum">
              <a:rPr lang="en-US" smtClean="0"/>
              <a:pPr/>
              <a:t>34</a:t>
            </a:fld>
            <a:endParaRPr lang="en-US" dirty="0"/>
          </a:p>
        </p:txBody>
      </p:sp>
      <p:pic>
        <p:nvPicPr>
          <p:cNvPr id="6" name="Picture 5">
            <a:extLst>
              <a:ext uri="{FF2B5EF4-FFF2-40B4-BE49-F238E27FC236}">
                <a16:creationId xmlns:a16="http://schemas.microsoft.com/office/drawing/2014/main" id="{5720A4B6-1B60-F69F-7727-C37F7C18694E}"/>
              </a:ext>
            </a:extLst>
          </p:cNvPr>
          <p:cNvPicPr>
            <a:picLocks noChangeAspect="1"/>
          </p:cNvPicPr>
          <p:nvPr/>
        </p:nvPicPr>
        <p:blipFill>
          <a:blip r:embed="rId2"/>
          <a:stretch>
            <a:fillRect/>
          </a:stretch>
        </p:blipFill>
        <p:spPr>
          <a:xfrm>
            <a:off x="3371850" y="38610"/>
            <a:ext cx="1165826" cy="762000"/>
          </a:xfrm>
          <a:prstGeom prst="rect">
            <a:avLst/>
          </a:prstGeom>
        </p:spPr>
      </p:pic>
      <p:sp>
        <p:nvSpPr>
          <p:cNvPr id="7" name="Rectangle 6">
            <a:extLst>
              <a:ext uri="{FF2B5EF4-FFF2-40B4-BE49-F238E27FC236}">
                <a16:creationId xmlns:a16="http://schemas.microsoft.com/office/drawing/2014/main" id="{6168524A-E068-90CE-9B21-C836CE9C2DC7}"/>
              </a:ext>
            </a:extLst>
          </p:cNvPr>
          <p:cNvSpPr/>
          <p:nvPr/>
        </p:nvSpPr>
        <p:spPr>
          <a:xfrm>
            <a:off x="899161" y="1349375"/>
            <a:ext cx="1969476" cy="877709"/>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8672728-8312-CA3C-6C0A-07C9B858FCF8}"/>
              </a:ext>
            </a:extLst>
          </p:cNvPr>
          <p:cNvSpPr/>
          <p:nvPr/>
        </p:nvSpPr>
        <p:spPr>
          <a:xfrm>
            <a:off x="1974314" y="1349375"/>
            <a:ext cx="1750818" cy="877709"/>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723321BD-525D-EC38-345C-EEFA7C508858}"/>
              </a:ext>
            </a:extLst>
          </p:cNvPr>
          <p:cNvCxnSpPr>
            <a:cxnSpLocks/>
          </p:cNvCxnSpPr>
          <p:nvPr/>
        </p:nvCxnSpPr>
        <p:spPr>
          <a:xfrm rot="10800000" flipH="1">
            <a:off x="3762530" y="1787782"/>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4C988E4-051E-1525-01B0-B81ABADF5B07}"/>
              </a:ext>
            </a:extLst>
          </p:cNvPr>
          <p:cNvSpPr txBox="1"/>
          <p:nvPr/>
        </p:nvSpPr>
        <p:spPr>
          <a:xfrm>
            <a:off x="4067331" y="1655487"/>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11" name="Arrow: Left-Up 10">
            <a:extLst>
              <a:ext uri="{FF2B5EF4-FFF2-40B4-BE49-F238E27FC236}">
                <a16:creationId xmlns:a16="http://schemas.microsoft.com/office/drawing/2014/main" id="{617608DC-F065-4CD4-4015-88D063357590}"/>
              </a:ext>
            </a:extLst>
          </p:cNvPr>
          <p:cNvSpPr/>
          <p:nvPr/>
        </p:nvSpPr>
        <p:spPr>
          <a:xfrm flipH="1">
            <a:off x="918718" y="1900802"/>
            <a:ext cx="316607" cy="304800"/>
          </a:xfrm>
          <a:prstGeom prst="leftUpArrow">
            <a:avLst>
              <a:gd name="adj1" fmla="val 0"/>
              <a:gd name="adj2" fmla="val 9672"/>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Object 11">
            <a:extLst>
              <a:ext uri="{FF2B5EF4-FFF2-40B4-BE49-F238E27FC236}">
                <a16:creationId xmlns:a16="http://schemas.microsoft.com/office/drawing/2014/main" id="{E7DDADA6-DD48-1C15-02B0-83DB49B3D5D8}"/>
              </a:ext>
            </a:extLst>
          </p:cNvPr>
          <p:cNvGraphicFramePr>
            <a:graphicFrameLocks noChangeAspect="1"/>
          </p:cNvGraphicFramePr>
          <p:nvPr>
            <p:extLst>
              <p:ext uri="{D42A27DB-BD31-4B8C-83A1-F6EECF244321}">
                <p14:modId xmlns:p14="http://schemas.microsoft.com/office/powerpoint/2010/main" val="205494864"/>
              </p:ext>
            </p:extLst>
          </p:nvPr>
        </p:nvGraphicFramePr>
        <p:xfrm>
          <a:off x="1252083" y="2078915"/>
          <a:ext cx="127000" cy="139700"/>
        </p:xfrm>
        <a:graphic>
          <a:graphicData uri="http://schemas.openxmlformats.org/presentationml/2006/ole">
            <mc:AlternateContent xmlns:mc="http://schemas.openxmlformats.org/markup-compatibility/2006">
              <mc:Choice xmlns:v="urn:schemas-microsoft-com:vml" Requires="v">
                <p:oleObj name="Equation" r:id="rId3" imgW="126720" imgH="139680" progId="Equation.DSMT4">
                  <p:embed/>
                </p:oleObj>
              </mc:Choice>
              <mc:Fallback>
                <p:oleObj name="Equation" r:id="rId3" imgW="126720" imgH="139680" progId="Equation.DSMT4">
                  <p:embed/>
                  <p:pic>
                    <p:nvPicPr>
                      <p:cNvPr id="11" name="Object 10">
                        <a:extLst>
                          <a:ext uri="{FF2B5EF4-FFF2-40B4-BE49-F238E27FC236}">
                            <a16:creationId xmlns:a16="http://schemas.microsoft.com/office/drawing/2014/main" id="{B4B576D4-2ACE-A0CE-FFCC-1BC0ED3D83B4}"/>
                          </a:ext>
                        </a:extLst>
                      </p:cNvPr>
                      <p:cNvPicPr/>
                      <p:nvPr/>
                    </p:nvPicPr>
                    <p:blipFill>
                      <a:blip r:embed="rId4"/>
                      <a:stretch>
                        <a:fillRect/>
                      </a:stretch>
                    </p:blipFill>
                    <p:spPr>
                      <a:xfrm>
                        <a:off x="1252083" y="2078915"/>
                        <a:ext cx="127000" cy="1397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02FE3CAC-81B0-E46E-5C1D-8BD60AD8A4C6}"/>
              </a:ext>
            </a:extLst>
          </p:cNvPr>
          <p:cNvGraphicFramePr>
            <a:graphicFrameLocks noChangeAspect="1"/>
          </p:cNvGraphicFramePr>
          <p:nvPr>
            <p:extLst>
              <p:ext uri="{D42A27DB-BD31-4B8C-83A1-F6EECF244321}">
                <p14:modId xmlns:p14="http://schemas.microsoft.com/office/powerpoint/2010/main" val="864437917"/>
              </p:ext>
            </p:extLst>
          </p:nvPr>
        </p:nvGraphicFramePr>
        <p:xfrm>
          <a:off x="906212" y="1705232"/>
          <a:ext cx="139700" cy="165100"/>
        </p:xfrm>
        <a:graphic>
          <a:graphicData uri="http://schemas.openxmlformats.org/presentationml/2006/ole">
            <mc:AlternateContent xmlns:mc="http://schemas.openxmlformats.org/markup-compatibility/2006">
              <mc:Choice xmlns:v="urn:schemas-microsoft-com:vml" Requires="v">
                <p:oleObj name="Equation" r:id="rId5" imgW="139680" imgH="164880" progId="Equation.DSMT4">
                  <p:embed/>
                </p:oleObj>
              </mc:Choice>
              <mc:Fallback>
                <p:oleObj name="Equation" r:id="rId5" imgW="139680" imgH="164880" progId="Equation.DSMT4">
                  <p:embed/>
                  <p:pic>
                    <p:nvPicPr>
                      <p:cNvPr id="12" name="Object 11">
                        <a:extLst>
                          <a:ext uri="{FF2B5EF4-FFF2-40B4-BE49-F238E27FC236}">
                            <a16:creationId xmlns:a16="http://schemas.microsoft.com/office/drawing/2014/main" id="{86BF8377-989E-E868-E06C-F6FABCE26968}"/>
                          </a:ext>
                        </a:extLst>
                      </p:cNvPr>
                      <p:cNvPicPr/>
                      <p:nvPr/>
                    </p:nvPicPr>
                    <p:blipFill>
                      <a:blip r:embed="rId6"/>
                      <a:stretch>
                        <a:fillRect/>
                      </a:stretch>
                    </p:blipFill>
                    <p:spPr>
                      <a:xfrm>
                        <a:off x="906212" y="1705232"/>
                        <a:ext cx="139700" cy="165100"/>
                      </a:xfrm>
                      <a:prstGeom prst="rect">
                        <a:avLst/>
                      </a:prstGeom>
                    </p:spPr>
                  </p:pic>
                </p:oleObj>
              </mc:Fallback>
            </mc:AlternateContent>
          </a:graphicData>
        </a:graphic>
      </p:graphicFrame>
      <p:cxnSp>
        <p:nvCxnSpPr>
          <p:cNvPr id="14" name="Straight Arrow Connector 13">
            <a:extLst>
              <a:ext uri="{FF2B5EF4-FFF2-40B4-BE49-F238E27FC236}">
                <a16:creationId xmlns:a16="http://schemas.microsoft.com/office/drawing/2014/main" id="{08764014-D41C-84A6-2510-703989FB48EA}"/>
              </a:ext>
            </a:extLst>
          </p:cNvPr>
          <p:cNvCxnSpPr>
            <a:cxnSpLocks/>
          </p:cNvCxnSpPr>
          <p:nvPr/>
        </p:nvCxnSpPr>
        <p:spPr>
          <a:xfrm flipH="1">
            <a:off x="460375" y="1780377"/>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8E68034-6EA9-9F26-4082-AB8F62D0F348}"/>
              </a:ext>
            </a:extLst>
          </p:cNvPr>
          <p:cNvSpPr txBox="1"/>
          <p:nvPr/>
        </p:nvSpPr>
        <p:spPr>
          <a:xfrm>
            <a:off x="255838" y="1641877"/>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16" name="Oval 15">
            <a:extLst>
              <a:ext uri="{FF2B5EF4-FFF2-40B4-BE49-F238E27FC236}">
                <a16:creationId xmlns:a16="http://schemas.microsoft.com/office/drawing/2014/main" id="{2B10897F-E16C-359C-B380-15F58E1FA9FA}"/>
              </a:ext>
            </a:extLst>
          </p:cNvPr>
          <p:cNvSpPr/>
          <p:nvPr/>
        </p:nvSpPr>
        <p:spPr>
          <a:xfrm>
            <a:off x="2136992" y="1574029"/>
            <a:ext cx="428456" cy="42840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6BD9048-4190-F45F-6426-47986412EB89}"/>
              </a:ext>
            </a:extLst>
          </p:cNvPr>
          <p:cNvSpPr/>
          <p:nvPr/>
        </p:nvSpPr>
        <p:spPr>
          <a:xfrm>
            <a:off x="2236020" y="1673029"/>
            <a:ext cx="230400" cy="2304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A1B702C-FA5E-DC62-ACB6-79E26150B73A}"/>
              </a:ext>
            </a:extLst>
          </p:cNvPr>
          <p:cNvSpPr txBox="1"/>
          <p:nvPr/>
        </p:nvSpPr>
        <p:spPr>
          <a:xfrm>
            <a:off x="3070225" y="1672655"/>
            <a:ext cx="543739" cy="246221"/>
          </a:xfrm>
          <a:prstGeom prst="rect">
            <a:avLst/>
          </a:prstGeom>
          <a:noFill/>
        </p:spPr>
        <p:txBody>
          <a:bodyPr wrap="none" rtlCol="0">
            <a:spAutoFit/>
          </a:bodyPr>
          <a:lstStyle/>
          <a:p>
            <a:r>
              <a:rPr lang="en-GB" sz="1000" b="1" i="1" dirty="0">
                <a:solidFill>
                  <a:srgbClr val="FF0000"/>
                </a:solidFill>
                <a:latin typeface="Times New Roman" panose="02020603050405020304" pitchFamily="18" charset="0"/>
                <a:cs typeface="Times New Roman" panose="02020603050405020304" pitchFamily="18" charset="0"/>
              </a:rPr>
              <a:t>25 mm</a:t>
            </a:r>
          </a:p>
        </p:txBody>
      </p:sp>
      <p:cxnSp>
        <p:nvCxnSpPr>
          <p:cNvPr id="19" name="Straight Arrow Connector 18">
            <a:extLst>
              <a:ext uri="{FF2B5EF4-FFF2-40B4-BE49-F238E27FC236}">
                <a16:creationId xmlns:a16="http://schemas.microsoft.com/office/drawing/2014/main" id="{BCD3F398-4202-2CA4-E5B6-745C8661C0B6}"/>
              </a:ext>
            </a:extLst>
          </p:cNvPr>
          <p:cNvCxnSpPr>
            <a:cxnSpLocks/>
          </p:cNvCxnSpPr>
          <p:nvPr/>
        </p:nvCxnSpPr>
        <p:spPr>
          <a:xfrm flipV="1">
            <a:off x="3127375" y="1349375"/>
            <a:ext cx="0" cy="86924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FFF6673-9E97-7A01-A48A-0EA1FF91729B}"/>
              </a:ext>
            </a:extLst>
          </p:cNvPr>
          <p:cNvCxnSpPr>
            <a:cxnSpLocks/>
          </p:cNvCxnSpPr>
          <p:nvPr/>
        </p:nvCxnSpPr>
        <p:spPr>
          <a:xfrm>
            <a:off x="1974314" y="1672655"/>
            <a:ext cx="3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D91EE42-E443-7278-6FB7-4DBEA8C4B02B}"/>
              </a:ext>
            </a:extLst>
          </p:cNvPr>
          <p:cNvCxnSpPr>
            <a:cxnSpLocks/>
            <a:stCxn id="17" idx="4"/>
          </p:cNvCxnSpPr>
          <p:nvPr/>
        </p:nvCxnSpPr>
        <p:spPr>
          <a:xfrm flipH="1" flipV="1">
            <a:off x="1974314" y="1900802"/>
            <a:ext cx="3769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216CFB6-451B-2A26-ECF7-5ED403566DEF}"/>
              </a:ext>
            </a:extLst>
          </p:cNvPr>
          <p:cNvSpPr txBox="1"/>
          <p:nvPr/>
        </p:nvSpPr>
        <p:spPr>
          <a:xfrm>
            <a:off x="1913711" y="1321633"/>
            <a:ext cx="739305" cy="246221"/>
          </a:xfrm>
          <a:prstGeom prst="rect">
            <a:avLst/>
          </a:prstGeom>
          <a:noFill/>
        </p:spPr>
        <p:txBody>
          <a:bodyPr wrap="none" rtlCol="0">
            <a:spAutoFit/>
          </a:bodyPr>
          <a:lstStyle/>
          <a:p>
            <a:r>
              <a:rPr lang="en-GB" sz="1000" b="1" i="1" dirty="0">
                <a:solidFill>
                  <a:srgbClr val="FF0000"/>
                </a:solidFill>
                <a:latin typeface="Times New Roman" panose="02020603050405020304" pitchFamily="18" charset="0"/>
                <a:cs typeface="Times New Roman" panose="02020603050405020304" pitchFamily="18" charset="0"/>
              </a:rPr>
              <a:t>e = 10 mm</a:t>
            </a:r>
          </a:p>
        </p:txBody>
      </p:sp>
      <p:cxnSp>
        <p:nvCxnSpPr>
          <p:cNvPr id="25" name="Straight Arrow Connector 24">
            <a:extLst>
              <a:ext uri="{FF2B5EF4-FFF2-40B4-BE49-F238E27FC236}">
                <a16:creationId xmlns:a16="http://schemas.microsoft.com/office/drawing/2014/main" id="{6C434400-3A74-03CF-1B9F-382DA74E4C11}"/>
              </a:ext>
            </a:extLst>
          </p:cNvPr>
          <p:cNvCxnSpPr>
            <a:cxnSpLocks/>
          </p:cNvCxnSpPr>
          <p:nvPr/>
        </p:nvCxnSpPr>
        <p:spPr>
          <a:xfrm flipH="1">
            <a:off x="1964789" y="1546866"/>
            <a:ext cx="370441" cy="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aphicFrame>
        <p:nvGraphicFramePr>
          <p:cNvPr id="26" name="Object 25">
            <a:extLst>
              <a:ext uri="{FF2B5EF4-FFF2-40B4-BE49-F238E27FC236}">
                <a16:creationId xmlns:a16="http://schemas.microsoft.com/office/drawing/2014/main" id="{14A9B31F-E2D1-5EE5-5BA7-5C05D4BAF607}"/>
              </a:ext>
            </a:extLst>
          </p:cNvPr>
          <p:cNvGraphicFramePr>
            <a:graphicFrameLocks noChangeAspect="1"/>
          </p:cNvGraphicFramePr>
          <p:nvPr>
            <p:extLst>
              <p:ext uri="{D42A27DB-BD31-4B8C-83A1-F6EECF244321}">
                <p14:modId xmlns:p14="http://schemas.microsoft.com/office/powerpoint/2010/main" val="663909500"/>
              </p:ext>
            </p:extLst>
          </p:nvPr>
        </p:nvGraphicFramePr>
        <p:xfrm>
          <a:off x="330200" y="2447925"/>
          <a:ext cx="3949700" cy="393700"/>
        </p:xfrm>
        <a:graphic>
          <a:graphicData uri="http://schemas.openxmlformats.org/presentationml/2006/ole">
            <mc:AlternateContent xmlns:mc="http://schemas.openxmlformats.org/markup-compatibility/2006">
              <mc:Choice xmlns:v="urn:schemas-microsoft-com:vml" Requires="v">
                <p:oleObj name="Equation" r:id="rId7" imgW="3949560" imgH="393480" progId="Equation.DSMT4">
                  <p:embed/>
                </p:oleObj>
              </mc:Choice>
              <mc:Fallback>
                <p:oleObj name="Equation" r:id="rId7" imgW="3949560" imgH="393480" progId="Equation.DSMT4">
                  <p:embed/>
                  <p:pic>
                    <p:nvPicPr>
                      <p:cNvPr id="24" name="Object 23">
                        <a:extLst>
                          <a:ext uri="{FF2B5EF4-FFF2-40B4-BE49-F238E27FC236}">
                            <a16:creationId xmlns:a16="http://schemas.microsoft.com/office/drawing/2014/main" id="{E14CAE90-E8A8-558E-BCAA-E76F9E3C854D}"/>
                          </a:ext>
                        </a:extLst>
                      </p:cNvPr>
                      <p:cNvPicPr/>
                      <p:nvPr/>
                    </p:nvPicPr>
                    <p:blipFill>
                      <a:blip r:embed="rId8"/>
                      <a:stretch>
                        <a:fillRect/>
                      </a:stretch>
                    </p:blipFill>
                    <p:spPr>
                      <a:xfrm>
                        <a:off x="330200" y="2447925"/>
                        <a:ext cx="3949700" cy="393700"/>
                      </a:xfrm>
                      <a:prstGeom prst="rect">
                        <a:avLst/>
                      </a:prstGeom>
                    </p:spPr>
                  </p:pic>
                </p:oleObj>
              </mc:Fallback>
            </mc:AlternateContent>
          </a:graphicData>
        </a:graphic>
      </p:graphicFrame>
    </p:spTree>
    <p:extLst>
      <p:ext uri="{BB962C8B-B14F-4D97-AF65-F5344CB8AC3E}">
        <p14:creationId xmlns:p14="http://schemas.microsoft.com/office/powerpoint/2010/main" val="3658222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E25A-E2DA-A3B3-51A8-051B96155252}"/>
              </a:ext>
            </a:extLst>
          </p:cNvPr>
          <p:cNvSpPr>
            <a:spLocks noGrp="1"/>
          </p:cNvSpPr>
          <p:nvPr>
            <p:ph type="title"/>
          </p:nvPr>
        </p:nvSpPr>
        <p:spPr/>
        <p:txBody>
          <a:bodyPr/>
          <a:lstStyle/>
          <a:p>
            <a:r>
              <a:rPr lang="en-GB" dirty="0"/>
              <a:t>Solution of tutorial 1</a:t>
            </a:r>
          </a:p>
        </p:txBody>
      </p:sp>
      <p:sp>
        <p:nvSpPr>
          <p:cNvPr id="3" name="Content Placeholder 2">
            <a:extLst>
              <a:ext uri="{FF2B5EF4-FFF2-40B4-BE49-F238E27FC236}">
                <a16:creationId xmlns:a16="http://schemas.microsoft.com/office/drawing/2014/main" id="{76C52817-675E-9871-762A-3BF1F8F0D140}"/>
              </a:ext>
            </a:extLst>
          </p:cNvPr>
          <p:cNvSpPr>
            <a:spLocks noGrp="1"/>
          </p:cNvSpPr>
          <p:nvPr>
            <p:ph idx="1"/>
          </p:nvPr>
        </p:nvSpPr>
        <p:spPr/>
        <p:txBody>
          <a:bodyPr/>
          <a:lstStyle/>
          <a:p>
            <a:r>
              <a:rPr lang="en-GB" dirty="0"/>
              <a:t>Bearing failure:</a:t>
            </a:r>
          </a:p>
        </p:txBody>
      </p:sp>
      <p:sp>
        <p:nvSpPr>
          <p:cNvPr id="4" name="Slide Number Placeholder 3">
            <a:extLst>
              <a:ext uri="{FF2B5EF4-FFF2-40B4-BE49-F238E27FC236}">
                <a16:creationId xmlns:a16="http://schemas.microsoft.com/office/drawing/2014/main" id="{2E9378B9-7DA6-E234-C0EC-495FDA096C4A}"/>
              </a:ext>
            </a:extLst>
          </p:cNvPr>
          <p:cNvSpPr>
            <a:spLocks noGrp="1"/>
          </p:cNvSpPr>
          <p:nvPr>
            <p:ph type="sldNum" sz="quarter" idx="12"/>
          </p:nvPr>
        </p:nvSpPr>
        <p:spPr/>
        <p:txBody>
          <a:bodyPr/>
          <a:lstStyle/>
          <a:p>
            <a:fld id="{6D22F896-40B5-4ADD-8801-0D06FADFA095}" type="slidenum">
              <a:rPr lang="en-US" smtClean="0"/>
              <a:pPr/>
              <a:t>35</a:t>
            </a:fld>
            <a:endParaRPr lang="en-US" dirty="0"/>
          </a:p>
        </p:txBody>
      </p:sp>
      <p:graphicFrame>
        <p:nvGraphicFramePr>
          <p:cNvPr id="26" name="Object 25">
            <a:extLst>
              <a:ext uri="{FF2B5EF4-FFF2-40B4-BE49-F238E27FC236}">
                <a16:creationId xmlns:a16="http://schemas.microsoft.com/office/drawing/2014/main" id="{14A9B31F-E2D1-5EE5-5BA7-5C05D4BAF607}"/>
              </a:ext>
            </a:extLst>
          </p:cNvPr>
          <p:cNvGraphicFramePr>
            <a:graphicFrameLocks noChangeAspect="1"/>
          </p:cNvGraphicFramePr>
          <p:nvPr/>
        </p:nvGraphicFramePr>
        <p:xfrm>
          <a:off x="406400" y="2339975"/>
          <a:ext cx="3797300" cy="419100"/>
        </p:xfrm>
        <a:graphic>
          <a:graphicData uri="http://schemas.openxmlformats.org/presentationml/2006/ole">
            <mc:AlternateContent xmlns:mc="http://schemas.openxmlformats.org/markup-compatibility/2006">
              <mc:Choice xmlns:v="urn:schemas-microsoft-com:vml" Requires="v">
                <p:oleObj name="Equation" r:id="rId2" imgW="3797280" imgH="419040" progId="Equation.DSMT4">
                  <p:embed/>
                </p:oleObj>
              </mc:Choice>
              <mc:Fallback>
                <p:oleObj name="Equation" r:id="rId2" imgW="3797280" imgH="419040" progId="Equation.DSMT4">
                  <p:embed/>
                  <p:pic>
                    <p:nvPicPr>
                      <p:cNvPr id="26" name="Object 25">
                        <a:extLst>
                          <a:ext uri="{FF2B5EF4-FFF2-40B4-BE49-F238E27FC236}">
                            <a16:creationId xmlns:a16="http://schemas.microsoft.com/office/drawing/2014/main" id="{14A9B31F-E2D1-5EE5-5BA7-5C05D4BAF607}"/>
                          </a:ext>
                        </a:extLst>
                      </p:cNvPr>
                      <p:cNvPicPr/>
                      <p:nvPr/>
                    </p:nvPicPr>
                    <p:blipFill>
                      <a:blip r:embed="rId3"/>
                      <a:stretch>
                        <a:fillRect/>
                      </a:stretch>
                    </p:blipFill>
                    <p:spPr>
                      <a:xfrm>
                        <a:off x="406400" y="2339975"/>
                        <a:ext cx="3797300" cy="419100"/>
                      </a:xfrm>
                      <a:prstGeom prst="rect">
                        <a:avLst/>
                      </a:prstGeom>
                    </p:spPr>
                  </p:pic>
                </p:oleObj>
              </mc:Fallback>
            </mc:AlternateContent>
          </a:graphicData>
        </a:graphic>
      </p:graphicFrame>
      <p:pic>
        <p:nvPicPr>
          <p:cNvPr id="27" name="Picture 26">
            <a:extLst>
              <a:ext uri="{FF2B5EF4-FFF2-40B4-BE49-F238E27FC236}">
                <a16:creationId xmlns:a16="http://schemas.microsoft.com/office/drawing/2014/main" id="{D05E8123-E657-55BE-818E-4F9A00EA74DD}"/>
              </a:ext>
            </a:extLst>
          </p:cNvPr>
          <p:cNvPicPr>
            <a:picLocks noChangeAspect="1"/>
          </p:cNvPicPr>
          <p:nvPr/>
        </p:nvPicPr>
        <p:blipFill>
          <a:blip r:embed="rId4"/>
          <a:stretch>
            <a:fillRect/>
          </a:stretch>
        </p:blipFill>
        <p:spPr>
          <a:xfrm>
            <a:off x="3448050" y="42108"/>
            <a:ext cx="1083469" cy="735767"/>
          </a:xfrm>
          <a:prstGeom prst="rect">
            <a:avLst/>
          </a:prstGeom>
        </p:spPr>
      </p:pic>
      <p:sp>
        <p:nvSpPr>
          <p:cNvPr id="45" name="TextBox 44">
            <a:extLst>
              <a:ext uri="{FF2B5EF4-FFF2-40B4-BE49-F238E27FC236}">
                <a16:creationId xmlns:a16="http://schemas.microsoft.com/office/drawing/2014/main" id="{C335927F-8469-8160-B98F-EF278DFD999E}"/>
              </a:ext>
            </a:extLst>
          </p:cNvPr>
          <p:cNvSpPr txBox="1"/>
          <p:nvPr/>
        </p:nvSpPr>
        <p:spPr>
          <a:xfrm>
            <a:off x="368300" y="2720975"/>
            <a:ext cx="4070350" cy="553998"/>
          </a:xfrm>
          <a:prstGeom prst="rect">
            <a:avLst/>
          </a:prstGeom>
          <a:noFill/>
        </p:spPr>
        <p:txBody>
          <a:bodyPr wrap="square" rtlCol="0">
            <a:spAutoFit/>
          </a:bodyPr>
          <a:lstStyle/>
          <a:p>
            <a:r>
              <a:rPr lang="en-GB" sz="600" dirty="0">
                <a:solidFill>
                  <a:schemeClr val="tx1"/>
                </a:solidFill>
                <a:latin typeface="Arial" panose="020B0604020202020204" pitchFamily="34" charset="0"/>
                <a:cs typeface="Arial" panose="020B0604020202020204" pitchFamily="34" charset="0"/>
              </a:rPr>
              <a:t>We are using yield bearing strength (limit load of an aircraft). This is because after yield, plasticity takes place and this is local to the hole. </a:t>
            </a:r>
            <a:r>
              <a:rPr lang="en-GB" sz="600" dirty="0">
                <a:latin typeface="Arial" panose="020B0604020202020204" pitchFamily="34" charset="0"/>
                <a:cs typeface="Arial" panose="020B0604020202020204" pitchFamily="34" charset="0"/>
              </a:rPr>
              <a:t>Often when this leads to small loads, we do improve the load by accounting for plasticity. This will help design structures that are not prohibitively heavy. So, for aircraft ultimate load then we will use 855MPa as the ultimate bearing stress not 524MPa of yield bearing stress.</a:t>
            </a:r>
            <a:endParaRPr lang="en-GB" sz="600" dirty="0">
              <a:solidFill>
                <a:schemeClr val="tx1"/>
              </a:solidFill>
              <a:latin typeface="Arial" panose="020B0604020202020204" pitchFamily="34" charset="0"/>
              <a:cs typeface="Arial" panose="020B0604020202020204" pitchFamily="34" charset="0"/>
            </a:endParaRPr>
          </a:p>
          <a:p>
            <a:endParaRPr lang="en-GB" sz="600" dirty="0"/>
          </a:p>
        </p:txBody>
      </p:sp>
      <p:pic>
        <p:nvPicPr>
          <p:cNvPr id="50" name="Picture 49">
            <a:extLst>
              <a:ext uri="{FF2B5EF4-FFF2-40B4-BE49-F238E27FC236}">
                <a16:creationId xmlns:a16="http://schemas.microsoft.com/office/drawing/2014/main" id="{6E87073A-88E4-D983-13DC-75194B0A7457}"/>
              </a:ext>
            </a:extLst>
          </p:cNvPr>
          <p:cNvPicPr>
            <a:picLocks noChangeAspect="1"/>
          </p:cNvPicPr>
          <p:nvPr/>
        </p:nvPicPr>
        <p:blipFill>
          <a:blip r:embed="rId5"/>
          <a:stretch>
            <a:fillRect/>
          </a:stretch>
        </p:blipFill>
        <p:spPr>
          <a:xfrm>
            <a:off x="2403475" y="1382707"/>
            <a:ext cx="1702603" cy="948488"/>
          </a:xfrm>
          <a:prstGeom prst="rect">
            <a:avLst/>
          </a:prstGeom>
        </p:spPr>
      </p:pic>
      <p:pic>
        <p:nvPicPr>
          <p:cNvPr id="51" name="Picture 50">
            <a:extLst>
              <a:ext uri="{FF2B5EF4-FFF2-40B4-BE49-F238E27FC236}">
                <a16:creationId xmlns:a16="http://schemas.microsoft.com/office/drawing/2014/main" id="{E8682F60-FD01-EFF0-5C0D-9534AE2FECCC}"/>
              </a:ext>
            </a:extLst>
          </p:cNvPr>
          <p:cNvPicPr>
            <a:picLocks noChangeAspect="1"/>
          </p:cNvPicPr>
          <p:nvPr/>
        </p:nvPicPr>
        <p:blipFill>
          <a:blip r:embed="rId6"/>
          <a:stretch>
            <a:fillRect/>
          </a:stretch>
        </p:blipFill>
        <p:spPr>
          <a:xfrm>
            <a:off x="406400" y="1382707"/>
            <a:ext cx="1615480" cy="966793"/>
          </a:xfrm>
          <a:prstGeom prst="rect">
            <a:avLst/>
          </a:prstGeom>
        </p:spPr>
      </p:pic>
    </p:spTree>
    <p:extLst>
      <p:ext uri="{BB962C8B-B14F-4D97-AF65-F5344CB8AC3E}">
        <p14:creationId xmlns:p14="http://schemas.microsoft.com/office/powerpoint/2010/main" val="3917549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797F5-37EC-7D90-B600-7CEFDED1F4CB}"/>
              </a:ext>
            </a:extLst>
          </p:cNvPr>
          <p:cNvSpPr>
            <a:spLocks noGrp="1"/>
          </p:cNvSpPr>
          <p:nvPr>
            <p:ph type="title"/>
          </p:nvPr>
        </p:nvSpPr>
        <p:spPr/>
        <p:txBody>
          <a:bodyPr>
            <a:normAutofit/>
          </a:bodyPr>
          <a:lstStyle/>
          <a:p>
            <a:r>
              <a:rPr lang="en-GB" sz="1400" dirty="0"/>
              <a:t>Important note for bearing stress at joints</a:t>
            </a:r>
          </a:p>
        </p:txBody>
      </p:sp>
      <p:sp>
        <p:nvSpPr>
          <p:cNvPr id="3" name="Content Placeholder 2">
            <a:extLst>
              <a:ext uri="{FF2B5EF4-FFF2-40B4-BE49-F238E27FC236}">
                <a16:creationId xmlns:a16="http://schemas.microsoft.com/office/drawing/2014/main" id="{57796B44-F9E8-4223-1C8E-745D5D3CE991}"/>
              </a:ext>
            </a:extLst>
          </p:cNvPr>
          <p:cNvSpPr>
            <a:spLocks noGrp="1"/>
          </p:cNvSpPr>
          <p:nvPr>
            <p:ph idx="1"/>
          </p:nvPr>
        </p:nvSpPr>
        <p:spPr>
          <a:xfrm>
            <a:off x="323850" y="815975"/>
            <a:ext cx="4038600" cy="2026669"/>
          </a:xfrm>
        </p:spPr>
        <p:txBody>
          <a:bodyPr>
            <a:normAutofit/>
          </a:bodyPr>
          <a:lstStyle/>
          <a:p>
            <a:r>
              <a:rPr lang="en-GB" sz="800" dirty="0"/>
              <a:t>It is desirable to have joints critical at bearing than shear to achieve the following mechanism particularly at extremely high and short flight manoeuvres loading conditions. </a:t>
            </a:r>
          </a:p>
        </p:txBody>
      </p:sp>
      <p:sp>
        <p:nvSpPr>
          <p:cNvPr id="4" name="Slide Number Placeholder 3">
            <a:extLst>
              <a:ext uri="{FF2B5EF4-FFF2-40B4-BE49-F238E27FC236}">
                <a16:creationId xmlns:a16="http://schemas.microsoft.com/office/drawing/2014/main" id="{76FF3E0C-0FD3-42C8-0FA1-5309DC2421DD}"/>
              </a:ext>
            </a:extLst>
          </p:cNvPr>
          <p:cNvSpPr>
            <a:spLocks noGrp="1"/>
          </p:cNvSpPr>
          <p:nvPr>
            <p:ph type="sldNum" sz="quarter" idx="12"/>
          </p:nvPr>
        </p:nvSpPr>
        <p:spPr/>
        <p:txBody>
          <a:bodyPr/>
          <a:lstStyle/>
          <a:p>
            <a:fld id="{6D22F896-40B5-4ADD-8801-0D06FADFA095}" type="slidenum">
              <a:rPr lang="en-US" smtClean="0"/>
              <a:pPr/>
              <a:t>36</a:t>
            </a:fld>
            <a:endParaRPr lang="en-US" dirty="0"/>
          </a:p>
        </p:txBody>
      </p:sp>
      <p:sp>
        <p:nvSpPr>
          <p:cNvPr id="6" name="Rectangle 5">
            <a:extLst>
              <a:ext uri="{FF2B5EF4-FFF2-40B4-BE49-F238E27FC236}">
                <a16:creationId xmlns:a16="http://schemas.microsoft.com/office/drawing/2014/main" id="{30BEBC40-4F7D-6E52-3484-BEEB7B8F1783}"/>
              </a:ext>
            </a:extLst>
          </p:cNvPr>
          <p:cNvSpPr/>
          <p:nvPr/>
        </p:nvSpPr>
        <p:spPr>
          <a:xfrm>
            <a:off x="1062665" y="1309444"/>
            <a:ext cx="2837535"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1E5AA82-46A2-6FCB-7658-E530520450CF}"/>
              </a:ext>
            </a:extLst>
          </p:cNvPr>
          <p:cNvSpPr/>
          <p:nvPr/>
        </p:nvSpPr>
        <p:spPr>
          <a:xfrm>
            <a:off x="707221" y="1589432"/>
            <a:ext cx="2819400"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32E58DB2-F14E-F678-E294-2278067BE7AF}"/>
              </a:ext>
            </a:extLst>
          </p:cNvPr>
          <p:cNvGrpSpPr/>
          <p:nvPr/>
        </p:nvGrpSpPr>
        <p:grpSpPr>
          <a:xfrm>
            <a:off x="1100022" y="1120775"/>
            <a:ext cx="428456" cy="904875"/>
            <a:chOff x="933450" y="1282835"/>
            <a:chExt cx="428456" cy="904875"/>
          </a:xfrm>
        </p:grpSpPr>
        <p:sp>
          <p:nvSpPr>
            <p:cNvPr id="36" name="Oval 35">
              <a:extLst>
                <a:ext uri="{FF2B5EF4-FFF2-40B4-BE49-F238E27FC236}">
                  <a16:creationId xmlns:a16="http://schemas.microsoft.com/office/drawing/2014/main" id="{097C25C8-86ED-82D6-9B5E-B700A55D39ED}"/>
                </a:ext>
              </a:extLst>
            </p:cNvPr>
            <p:cNvSpPr/>
            <p:nvPr/>
          </p:nvSpPr>
          <p:spPr>
            <a:xfrm>
              <a:off x="933450" y="1282835"/>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ADDF59E-DF6A-05F6-762C-330E0DD16276}"/>
                </a:ext>
              </a:extLst>
            </p:cNvPr>
            <p:cNvSpPr/>
            <p:nvPr/>
          </p:nvSpPr>
          <p:spPr>
            <a:xfrm>
              <a:off x="1033378" y="1430911"/>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66E1DC45-6F82-F244-B61A-AA95FE24F499}"/>
                </a:ext>
              </a:extLst>
            </p:cNvPr>
            <p:cNvSpPr/>
            <p:nvPr/>
          </p:nvSpPr>
          <p:spPr>
            <a:xfrm>
              <a:off x="933450" y="1378044"/>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8D4CEC61-2DA8-EA33-FFEF-8EA155EDCB91}"/>
                </a:ext>
              </a:extLst>
            </p:cNvPr>
            <p:cNvSpPr/>
            <p:nvPr/>
          </p:nvSpPr>
          <p:spPr>
            <a:xfrm>
              <a:off x="933450" y="2029640"/>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C402A2B6-6805-B5DE-9A01-57367AD2BF08}"/>
                </a:ext>
              </a:extLst>
            </p:cNvPr>
            <p:cNvSpPr/>
            <p:nvPr/>
          </p:nvSpPr>
          <p:spPr>
            <a:xfrm>
              <a:off x="933450" y="2032134"/>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id="{B2200055-30E6-253C-ACE8-2B521D8A1CE6}"/>
                </a:ext>
              </a:extLst>
            </p:cNvPr>
            <p:cNvCxnSpPr>
              <a:cxnSpLocks/>
            </p:cNvCxnSpPr>
            <p:nvPr/>
          </p:nvCxnSpPr>
          <p:spPr>
            <a:xfrm>
              <a:off x="1147678" y="1282835"/>
              <a:ext cx="0" cy="900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51241184-2C35-C8E7-8488-B885BF7DC4FE}"/>
              </a:ext>
            </a:extLst>
          </p:cNvPr>
          <p:cNvGrpSpPr/>
          <p:nvPr/>
        </p:nvGrpSpPr>
        <p:grpSpPr>
          <a:xfrm>
            <a:off x="1723858" y="1120775"/>
            <a:ext cx="428456" cy="904875"/>
            <a:chOff x="933450" y="1282835"/>
            <a:chExt cx="428456" cy="904875"/>
          </a:xfrm>
        </p:grpSpPr>
        <p:sp>
          <p:nvSpPr>
            <p:cNvPr id="44" name="Oval 43">
              <a:extLst>
                <a:ext uri="{FF2B5EF4-FFF2-40B4-BE49-F238E27FC236}">
                  <a16:creationId xmlns:a16="http://schemas.microsoft.com/office/drawing/2014/main" id="{A2F7BAA5-01EA-766A-A012-5BAA8618CCF0}"/>
                </a:ext>
              </a:extLst>
            </p:cNvPr>
            <p:cNvSpPr/>
            <p:nvPr/>
          </p:nvSpPr>
          <p:spPr>
            <a:xfrm>
              <a:off x="933450" y="1282835"/>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A865EFBE-66C0-5B18-3497-D5C2347D6180}"/>
                </a:ext>
              </a:extLst>
            </p:cNvPr>
            <p:cNvSpPr/>
            <p:nvPr/>
          </p:nvSpPr>
          <p:spPr>
            <a:xfrm>
              <a:off x="1033378" y="1430911"/>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78D7D771-DE09-C3AD-9553-3BA6F0B38E0F}"/>
                </a:ext>
              </a:extLst>
            </p:cNvPr>
            <p:cNvSpPr/>
            <p:nvPr/>
          </p:nvSpPr>
          <p:spPr>
            <a:xfrm>
              <a:off x="933450" y="1378044"/>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D3383205-3E4E-6722-043F-999279B080A8}"/>
                </a:ext>
              </a:extLst>
            </p:cNvPr>
            <p:cNvSpPr/>
            <p:nvPr/>
          </p:nvSpPr>
          <p:spPr>
            <a:xfrm>
              <a:off x="933450" y="2029640"/>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53CA1E24-A4BD-B276-75ED-F4EA7E2C0088}"/>
                </a:ext>
              </a:extLst>
            </p:cNvPr>
            <p:cNvSpPr/>
            <p:nvPr/>
          </p:nvSpPr>
          <p:spPr>
            <a:xfrm>
              <a:off x="933450" y="2032134"/>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Connector 48">
              <a:extLst>
                <a:ext uri="{FF2B5EF4-FFF2-40B4-BE49-F238E27FC236}">
                  <a16:creationId xmlns:a16="http://schemas.microsoft.com/office/drawing/2014/main" id="{FC3AE0EE-09FF-8710-EDA7-D24FBC0A3D2F}"/>
                </a:ext>
              </a:extLst>
            </p:cNvPr>
            <p:cNvCxnSpPr>
              <a:cxnSpLocks/>
            </p:cNvCxnSpPr>
            <p:nvPr/>
          </p:nvCxnSpPr>
          <p:spPr>
            <a:xfrm>
              <a:off x="1147678" y="1282835"/>
              <a:ext cx="0" cy="900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1F0A8EE0-62F8-CEA2-B2BD-9E76E628F3C6}"/>
              </a:ext>
            </a:extLst>
          </p:cNvPr>
          <p:cNvGrpSpPr/>
          <p:nvPr/>
        </p:nvGrpSpPr>
        <p:grpSpPr>
          <a:xfrm>
            <a:off x="2347694" y="1120775"/>
            <a:ext cx="428456" cy="904875"/>
            <a:chOff x="933450" y="1282835"/>
            <a:chExt cx="428456" cy="904875"/>
          </a:xfrm>
        </p:grpSpPr>
        <p:sp>
          <p:nvSpPr>
            <p:cNvPr id="51" name="Oval 50">
              <a:extLst>
                <a:ext uri="{FF2B5EF4-FFF2-40B4-BE49-F238E27FC236}">
                  <a16:creationId xmlns:a16="http://schemas.microsoft.com/office/drawing/2014/main" id="{46DED4B0-303A-8ECD-2DD9-E15518EE1308}"/>
                </a:ext>
              </a:extLst>
            </p:cNvPr>
            <p:cNvSpPr/>
            <p:nvPr/>
          </p:nvSpPr>
          <p:spPr>
            <a:xfrm>
              <a:off x="933450" y="1282835"/>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7005B1F1-AF7B-35AC-8A76-4BAE426F5904}"/>
                </a:ext>
              </a:extLst>
            </p:cNvPr>
            <p:cNvSpPr/>
            <p:nvPr/>
          </p:nvSpPr>
          <p:spPr>
            <a:xfrm>
              <a:off x="1033378" y="1430911"/>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A393D28E-98C9-6C5C-D8C0-3CBB537892D1}"/>
                </a:ext>
              </a:extLst>
            </p:cNvPr>
            <p:cNvSpPr/>
            <p:nvPr/>
          </p:nvSpPr>
          <p:spPr>
            <a:xfrm>
              <a:off x="933450" y="1378044"/>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316655A9-5423-6EBB-7D45-77B96A19F425}"/>
                </a:ext>
              </a:extLst>
            </p:cNvPr>
            <p:cNvSpPr/>
            <p:nvPr/>
          </p:nvSpPr>
          <p:spPr>
            <a:xfrm>
              <a:off x="933450" y="2029640"/>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4E93688B-D3FA-C487-3A02-7D89AAA32015}"/>
                </a:ext>
              </a:extLst>
            </p:cNvPr>
            <p:cNvSpPr/>
            <p:nvPr/>
          </p:nvSpPr>
          <p:spPr>
            <a:xfrm>
              <a:off x="933450" y="2032134"/>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a:extLst>
                <a:ext uri="{FF2B5EF4-FFF2-40B4-BE49-F238E27FC236}">
                  <a16:creationId xmlns:a16="http://schemas.microsoft.com/office/drawing/2014/main" id="{C5004AF0-EA5B-58B1-A9C7-9EC81136F104}"/>
                </a:ext>
              </a:extLst>
            </p:cNvPr>
            <p:cNvCxnSpPr>
              <a:cxnSpLocks/>
            </p:cNvCxnSpPr>
            <p:nvPr/>
          </p:nvCxnSpPr>
          <p:spPr>
            <a:xfrm>
              <a:off x="1147678" y="1282835"/>
              <a:ext cx="0" cy="900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315E8B87-F0A2-F008-E5F9-AECB1BE68DB6}"/>
              </a:ext>
            </a:extLst>
          </p:cNvPr>
          <p:cNvGrpSpPr/>
          <p:nvPr/>
        </p:nvGrpSpPr>
        <p:grpSpPr>
          <a:xfrm>
            <a:off x="2971530" y="1120775"/>
            <a:ext cx="428456" cy="904875"/>
            <a:chOff x="933450" y="1282835"/>
            <a:chExt cx="428456" cy="904875"/>
          </a:xfrm>
        </p:grpSpPr>
        <p:sp>
          <p:nvSpPr>
            <p:cNvPr id="58" name="Oval 57">
              <a:extLst>
                <a:ext uri="{FF2B5EF4-FFF2-40B4-BE49-F238E27FC236}">
                  <a16:creationId xmlns:a16="http://schemas.microsoft.com/office/drawing/2014/main" id="{9F15E400-67E3-9134-4153-4222D7105FBF}"/>
                </a:ext>
              </a:extLst>
            </p:cNvPr>
            <p:cNvSpPr/>
            <p:nvPr/>
          </p:nvSpPr>
          <p:spPr>
            <a:xfrm>
              <a:off x="933450" y="1282835"/>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3AC64346-F4CD-3F73-5551-2072C5EEB6F0}"/>
                </a:ext>
              </a:extLst>
            </p:cNvPr>
            <p:cNvSpPr/>
            <p:nvPr/>
          </p:nvSpPr>
          <p:spPr>
            <a:xfrm>
              <a:off x="1033378" y="1430911"/>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0C680157-087C-CF57-977A-49181F756818}"/>
                </a:ext>
              </a:extLst>
            </p:cNvPr>
            <p:cNvSpPr/>
            <p:nvPr/>
          </p:nvSpPr>
          <p:spPr>
            <a:xfrm>
              <a:off x="933450" y="1378044"/>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472DC01F-7AE0-D2E8-4724-1EEF3B84CCEE}"/>
                </a:ext>
              </a:extLst>
            </p:cNvPr>
            <p:cNvSpPr/>
            <p:nvPr/>
          </p:nvSpPr>
          <p:spPr>
            <a:xfrm>
              <a:off x="933450" y="2029640"/>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AEB474B6-4CBD-4A0F-0C06-2588D369073B}"/>
                </a:ext>
              </a:extLst>
            </p:cNvPr>
            <p:cNvSpPr/>
            <p:nvPr/>
          </p:nvSpPr>
          <p:spPr>
            <a:xfrm>
              <a:off x="933450" y="2032134"/>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Straight Connector 62">
              <a:extLst>
                <a:ext uri="{FF2B5EF4-FFF2-40B4-BE49-F238E27FC236}">
                  <a16:creationId xmlns:a16="http://schemas.microsoft.com/office/drawing/2014/main" id="{73BF9ACA-576D-BCC0-4953-D65715E446C8}"/>
                </a:ext>
              </a:extLst>
            </p:cNvPr>
            <p:cNvCxnSpPr>
              <a:cxnSpLocks/>
            </p:cNvCxnSpPr>
            <p:nvPr/>
          </p:nvCxnSpPr>
          <p:spPr>
            <a:xfrm>
              <a:off x="1147678" y="1282835"/>
              <a:ext cx="0" cy="900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cxnSp>
        <p:nvCxnSpPr>
          <p:cNvPr id="64" name="Straight Arrow Connector 63">
            <a:extLst>
              <a:ext uri="{FF2B5EF4-FFF2-40B4-BE49-F238E27FC236}">
                <a16:creationId xmlns:a16="http://schemas.microsoft.com/office/drawing/2014/main" id="{2B57A34D-8D4C-14EB-3CD4-6EE7E21A53A4}"/>
              </a:ext>
            </a:extLst>
          </p:cNvPr>
          <p:cNvCxnSpPr>
            <a:cxnSpLocks/>
          </p:cNvCxnSpPr>
          <p:nvPr/>
        </p:nvCxnSpPr>
        <p:spPr>
          <a:xfrm flipH="1">
            <a:off x="554821" y="1720485"/>
            <a:ext cx="12159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C2707353-1F0A-89B1-91EB-7586C445E2AF}"/>
              </a:ext>
            </a:extLst>
          </p:cNvPr>
          <p:cNvSpPr txBox="1"/>
          <p:nvPr/>
        </p:nvSpPr>
        <p:spPr>
          <a:xfrm>
            <a:off x="349406" y="1565095"/>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cxnSp>
        <p:nvCxnSpPr>
          <p:cNvPr id="67" name="Straight Arrow Connector 66">
            <a:extLst>
              <a:ext uri="{FF2B5EF4-FFF2-40B4-BE49-F238E27FC236}">
                <a16:creationId xmlns:a16="http://schemas.microsoft.com/office/drawing/2014/main" id="{D96C4840-0EB0-D973-50A9-63A76B47999A}"/>
              </a:ext>
            </a:extLst>
          </p:cNvPr>
          <p:cNvCxnSpPr>
            <a:cxnSpLocks/>
          </p:cNvCxnSpPr>
          <p:nvPr/>
        </p:nvCxnSpPr>
        <p:spPr>
          <a:xfrm rot="10800000" flipH="1">
            <a:off x="3923721" y="1428795"/>
            <a:ext cx="12159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8F24312B-D4B1-FD6C-CACD-4095ED1AEB9D}"/>
              </a:ext>
            </a:extLst>
          </p:cNvPr>
          <p:cNvSpPr txBox="1"/>
          <p:nvPr/>
        </p:nvSpPr>
        <p:spPr>
          <a:xfrm>
            <a:off x="3974806" y="1283761"/>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cxnSp>
        <p:nvCxnSpPr>
          <p:cNvPr id="74" name="Straight Arrow Connector 73">
            <a:extLst>
              <a:ext uri="{FF2B5EF4-FFF2-40B4-BE49-F238E27FC236}">
                <a16:creationId xmlns:a16="http://schemas.microsoft.com/office/drawing/2014/main" id="{8503EC4F-9037-58C0-3CC1-4737A8617C90}"/>
              </a:ext>
            </a:extLst>
          </p:cNvPr>
          <p:cNvCxnSpPr>
            <a:cxnSpLocks/>
          </p:cNvCxnSpPr>
          <p:nvPr/>
        </p:nvCxnSpPr>
        <p:spPr>
          <a:xfrm flipV="1">
            <a:off x="1309689" y="2111375"/>
            <a:ext cx="0" cy="990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3218C5CC-86CC-2B9B-1BE4-2F69BF16CB5A}"/>
              </a:ext>
            </a:extLst>
          </p:cNvPr>
          <p:cNvCxnSpPr>
            <a:cxnSpLocks/>
          </p:cNvCxnSpPr>
          <p:nvPr/>
        </p:nvCxnSpPr>
        <p:spPr>
          <a:xfrm>
            <a:off x="1309689" y="3101975"/>
            <a:ext cx="22585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297179FC-3B67-FDC7-6706-BD14A91DF644}"/>
              </a:ext>
            </a:extLst>
          </p:cNvPr>
          <p:cNvCxnSpPr>
            <a:cxnSpLocks/>
          </p:cNvCxnSpPr>
          <p:nvPr/>
        </p:nvCxnSpPr>
        <p:spPr>
          <a:xfrm>
            <a:off x="1309689" y="2416175"/>
            <a:ext cx="649373" cy="365635"/>
          </a:xfrm>
          <a:prstGeom prst="line">
            <a:avLst/>
          </a:prstGeom>
        </p:spPr>
        <p:style>
          <a:lnRef idx="3">
            <a:schemeClr val="accent4"/>
          </a:lnRef>
          <a:fillRef idx="0">
            <a:schemeClr val="accent4"/>
          </a:fillRef>
          <a:effectRef idx="2">
            <a:schemeClr val="accent4"/>
          </a:effectRef>
          <a:fontRef idx="minor">
            <a:schemeClr val="tx1"/>
          </a:fontRef>
        </p:style>
      </p:cxnSp>
      <p:cxnSp>
        <p:nvCxnSpPr>
          <p:cNvPr id="80" name="Straight Connector 79">
            <a:extLst>
              <a:ext uri="{FF2B5EF4-FFF2-40B4-BE49-F238E27FC236}">
                <a16:creationId xmlns:a16="http://schemas.microsoft.com/office/drawing/2014/main" id="{E1EF80EC-2E0D-0298-4E3B-110EA557B8A2}"/>
              </a:ext>
            </a:extLst>
          </p:cNvPr>
          <p:cNvCxnSpPr>
            <a:cxnSpLocks/>
          </p:cNvCxnSpPr>
          <p:nvPr/>
        </p:nvCxnSpPr>
        <p:spPr>
          <a:xfrm>
            <a:off x="1967795" y="2781810"/>
            <a:ext cx="647611"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82" name="Straight Connector 81">
            <a:extLst>
              <a:ext uri="{FF2B5EF4-FFF2-40B4-BE49-F238E27FC236}">
                <a16:creationId xmlns:a16="http://schemas.microsoft.com/office/drawing/2014/main" id="{4F1AB37B-1D4D-660B-C6BA-434D71445074}"/>
              </a:ext>
            </a:extLst>
          </p:cNvPr>
          <p:cNvCxnSpPr>
            <a:cxnSpLocks/>
          </p:cNvCxnSpPr>
          <p:nvPr/>
        </p:nvCxnSpPr>
        <p:spPr>
          <a:xfrm flipV="1">
            <a:off x="2622645" y="2430887"/>
            <a:ext cx="564605" cy="346489"/>
          </a:xfrm>
          <a:prstGeom prst="line">
            <a:avLst/>
          </a:prstGeom>
        </p:spPr>
        <p:style>
          <a:lnRef idx="3">
            <a:schemeClr val="accent4"/>
          </a:lnRef>
          <a:fillRef idx="0">
            <a:schemeClr val="accent4"/>
          </a:fillRef>
          <a:effectRef idx="2">
            <a:schemeClr val="accent4"/>
          </a:effectRef>
          <a:fontRef idx="minor">
            <a:schemeClr val="tx1"/>
          </a:fontRef>
        </p:style>
      </p:cxnSp>
      <p:sp>
        <p:nvSpPr>
          <p:cNvPr id="94" name="TextBox 93">
            <a:extLst>
              <a:ext uri="{FF2B5EF4-FFF2-40B4-BE49-F238E27FC236}">
                <a16:creationId xmlns:a16="http://schemas.microsoft.com/office/drawing/2014/main" id="{FE7FE3FA-72F6-E35C-9308-F31E368A03D7}"/>
              </a:ext>
            </a:extLst>
          </p:cNvPr>
          <p:cNvSpPr txBox="1"/>
          <p:nvPr/>
        </p:nvSpPr>
        <p:spPr>
          <a:xfrm>
            <a:off x="1913642" y="2760310"/>
            <a:ext cx="853654" cy="215444"/>
          </a:xfrm>
          <a:prstGeom prst="rect">
            <a:avLst/>
          </a:prstGeom>
          <a:noFill/>
        </p:spPr>
        <p:txBody>
          <a:bodyPr wrap="square" rtlCol="0">
            <a:spAutoFit/>
          </a:bodyPr>
          <a:lstStyle/>
          <a:p>
            <a:r>
              <a:rPr lang="en-GB" sz="800" b="1" dirty="0">
                <a:solidFill>
                  <a:srgbClr val="C00000"/>
                </a:solidFill>
                <a:latin typeface="Arial" panose="020B0604020202020204" pitchFamily="34" charset="0"/>
                <a:cs typeface="Arial" panose="020B0604020202020204" pitchFamily="34" charset="0"/>
              </a:rPr>
              <a:t>Limit load</a:t>
            </a:r>
          </a:p>
        </p:txBody>
      </p:sp>
      <p:cxnSp>
        <p:nvCxnSpPr>
          <p:cNvPr id="95" name="Straight Connector 94">
            <a:extLst>
              <a:ext uri="{FF2B5EF4-FFF2-40B4-BE49-F238E27FC236}">
                <a16:creationId xmlns:a16="http://schemas.microsoft.com/office/drawing/2014/main" id="{49043C97-552B-5F19-6520-1F384DE6E1D5}"/>
              </a:ext>
            </a:extLst>
          </p:cNvPr>
          <p:cNvCxnSpPr>
            <a:cxnSpLocks/>
          </p:cNvCxnSpPr>
          <p:nvPr/>
        </p:nvCxnSpPr>
        <p:spPr>
          <a:xfrm>
            <a:off x="1309689" y="2293879"/>
            <a:ext cx="649373" cy="261996"/>
          </a:xfrm>
          <a:prstGeom prst="line">
            <a:avLst/>
          </a:prstGeom>
          <a:ln>
            <a:prstDash val="dash"/>
          </a:ln>
        </p:spPr>
        <p:style>
          <a:lnRef idx="3">
            <a:schemeClr val="accent4"/>
          </a:lnRef>
          <a:fillRef idx="0">
            <a:schemeClr val="accent4"/>
          </a:fillRef>
          <a:effectRef idx="2">
            <a:schemeClr val="accent4"/>
          </a:effectRef>
          <a:fontRef idx="minor">
            <a:schemeClr val="tx1"/>
          </a:fontRef>
        </p:style>
      </p:cxnSp>
      <p:cxnSp>
        <p:nvCxnSpPr>
          <p:cNvPr id="99" name="Straight Connector 98">
            <a:extLst>
              <a:ext uri="{FF2B5EF4-FFF2-40B4-BE49-F238E27FC236}">
                <a16:creationId xmlns:a16="http://schemas.microsoft.com/office/drawing/2014/main" id="{83796BD7-D544-A7AC-D3BA-47EFDF39022A}"/>
              </a:ext>
            </a:extLst>
          </p:cNvPr>
          <p:cNvCxnSpPr>
            <a:cxnSpLocks/>
          </p:cNvCxnSpPr>
          <p:nvPr/>
        </p:nvCxnSpPr>
        <p:spPr>
          <a:xfrm>
            <a:off x="1967795" y="2555875"/>
            <a:ext cx="647611" cy="0"/>
          </a:xfrm>
          <a:prstGeom prst="line">
            <a:avLst/>
          </a:prstGeom>
          <a:ln>
            <a:prstDash val="dash"/>
          </a:ln>
        </p:spPr>
        <p:style>
          <a:lnRef idx="3">
            <a:schemeClr val="accent4"/>
          </a:lnRef>
          <a:fillRef idx="0">
            <a:schemeClr val="accent4"/>
          </a:fillRef>
          <a:effectRef idx="2">
            <a:schemeClr val="accent4"/>
          </a:effectRef>
          <a:fontRef idx="minor">
            <a:schemeClr val="tx1"/>
          </a:fontRef>
        </p:style>
      </p:cxnSp>
      <p:cxnSp>
        <p:nvCxnSpPr>
          <p:cNvPr id="100" name="Straight Connector 99">
            <a:extLst>
              <a:ext uri="{FF2B5EF4-FFF2-40B4-BE49-F238E27FC236}">
                <a16:creationId xmlns:a16="http://schemas.microsoft.com/office/drawing/2014/main" id="{78F64E10-86A3-661B-839C-4501E4E02A85}"/>
              </a:ext>
            </a:extLst>
          </p:cNvPr>
          <p:cNvCxnSpPr>
            <a:cxnSpLocks/>
          </p:cNvCxnSpPr>
          <p:nvPr/>
        </p:nvCxnSpPr>
        <p:spPr>
          <a:xfrm flipV="1">
            <a:off x="2622645" y="2293879"/>
            <a:ext cx="560924" cy="260030"/>
          </a:xfrm>
          <a:prstGeom prst="line">
            <a:avLst/>
          </a:prstGeom>
          <a:ln>
            <a:prstDash val="dash"/>
          </a:ln>
        </p:spPr>
        <p:style>
          <a:lnRef idx="3">
            <a:schemeClr val="accent4"/>
          </a:lnRef>
          <a:fillRef idx="0">
            <a:schemeClr val="accent4"/>
          </a:fillRef>
          <a:effectRef idx="2">
            <a:schemeClr val="accent4"/>
          </a:effectRef>
          <a:fontRef idx="minor">
            <a:schemeClr val="tx1"/>
          </a:fontRef>
        </p:style>
      </p:cxnSp>
      <p:sp>
        <p:nvSpPr>
          <p:cNvPr id="102" name="TextBox 101">
            <a:extLst>
              <a:ext uri="{FF2B5EF4-FFF2-40B4-BE49-F238E27FC236}">
                <a16:creationId xmlns:a16="http://schemas.microsoft.com/office/drawing/2014/main" id="{76B563C3-D74A-9658-CA19-FC84CA1FF66E}"/>
              </a:ext>
            </a:extLst>
          </p:cNvPr>
          <p:cNvSpPr txBox="1"/>
          <p:nvPr/>
        </p:nvSpPr>
        <p:spPr>
          <a:xfrm rot="16200000">
            <a:off x="768812" y="2533317"/>
            <a:ext cx="906928" cy="215444"/>
          </a:xfrm>
          <a:prstGeom prst="rect">
            <a:avLst/>
          </a:prstGeom>
          <a:noFill/>
        </p:spPr>
        <p:txBody>
          <a:bodyPr wrap="square" rtlCol="0">
            <a:spAutoFit/>
          </a:bodyPr>
          <a:lstStyle/>
          <a:p>
            <a:r>
              <a:rPr lang="en-GB" sz="800" b="1" dirty="0">
                <a:latin typeface="Arial" panose="020B0604020202020204" pitchFamily="34" charset="0"/>
                <a:cs typeface="Arial" panose="020B0604020202020204" pitchFamily="34" charset="0"/>
              </a:rPr>
              <a:t>Fastener load</a:t>
            </a:r>
          </a:p>
        </p:txBody>
      </p:sp>
      <p:cxnSp>
        <p:nvCxnSpPr>
          <p:cNvPr id="103" name="Straight Connector 102">
            <a:extLst>
              <a:ext uri="{FF2B5EF4-FFF2-40B4-BE49-F238E27FC236}">
                <a16:creationId xmlns:a16="http://schemas.microsoft.com/office/drawing/2014/main" id="{E6F9583E-267B-4E51-EF7D-D3739EE008EF}"/>
              </a:ext>
            </a:extLst>
          </p:cNvPr>
          <p:cNvCxnSpPr>
            <a:cxnSpLocks/>
          </p:cNvCxnSpPr>
          <p:nvPr/>
        </p:nvCxnSpPr>
        <p:spPr>
          <a:xfrm>
            <a:off x="1309688" y="2297331"/>
            <a:ext cx="642179" cy="155010"/>
          </a:xfrm>
          <a:prstGeom prst="line">
            <a:avLst/>
          </a:prstGeom>
          <a:ln>
            <a:prstDash val="dash"/>
          </a:ln>
        </p:spPr>
        <p:style>
          <a:lnRef idx="3">
            <a:schemeClr val="accent4"/>
          </a:lnRef>
          <a:fillRef idx="0">
            <a:schemeClr val="accent4"/>
          </a:fillRef>
          <a:effectRef idx="2">
            <a:schemeClr val="accent4"/>
          </a:effectRef>
          <a:fontRef idx="minor">
            <a:schemeClr val="tx1"/>
          </a:fontRef>
        </p:style>
      </p:cxnSp>
      <p:cxnSp>
        <p:nvCxnSpPr>
          <p:cNvPr id="104" name="Straight Connector 103">
            <a:extLst>
              <a:ext uri="{FF2B5EF4-FFF2-40B4-BE49-F238E27FC236}">
                <a16:creationId xmlns:a16="http://schemas.microsoft.com/office/drawing/2014/main" id="{265463D9-7313-D5B1-611B-DBBDAC9295BA}"/>
              </a:ext>
            </a:extLst>
          </p:cNvPr>
          <p:cNvCxnSpPr>
            <a:cxnSpLocks/>
          </p:cNvCxnSpPr>
          <p:nvPr/>
        </p:nvCxnSpPr>
        <p:spPr>
          <a:xfrm>
            <a:off x="1960600" y="2452341"/>
            <a:ext cx="647611" cy="0"/>
          </a:xfrm>
          <a:prstGeom prst="line">
            <a:avLst/>
          </a:prstGeom>
          <a:ln>
            <a:prstDash val="dash"/>
          </a:ln>
        </p:spPr>
        <p:style>
          <a:lnRef idx="3">
            <a:schemeClr val="accent4"/>
          </a:lnRef>
          <a:fillRef idx="0">
            <a:schemeClr val="accent4"/>
          </a:fillRef>
          <a:effectRef idx="2">
            <a:schemeClr val="accent4"/>
          </a:effectRef>
          <a:fontRef idx="minor">
            <a:schemeClr val="tx1"/>
          </a:fontRef>
        </p:style>
      </p:cxnSp>
      <p:cxnSp>
        <p:nvCxnSpPr>
          <p:cNvPr id="105" name="Straight Connector 104">
            <a:extLst>
              <a:ext uri="{FF2B5EF4-FFF2-40B4-BE49-F238E27FC236}">
                <a16:creationId xmlns:a16="http://schemas.microsoft.com/office/drawing/2014/main" id="{ABDF6871-232B-39F6-880F-E8D160645AF2}"/>
              </a:ext>
            </a:extLst>
          </p:cNvPr>
          <p:cNvCxnSpPr>
            <a:cxnSpLocks/>
          </p:cNvCxnSpPr>
          <p:nvPr/>
        </p:nvCxnSpPr>
        <p:spPr>
          <a:xfrm flipV="1">
            <a:off x="2615450" y="2298930"/>
            <a:ext cx="534533" cy="151445"/>
          </a:xfrm>
          <a:prstGeom prst="line">
            <a:avLst/>
          </a:prstGeom>
          <a:ln>
            <a:prstDash val="dash"/>
          </a:ln>
        </p:spPr>
        <p:style>
          <a:lnRef idx="3">
            <a:schemeClr val="accent4"/>
          </a:lnRef>
          <a:fillRef idx="0">
            <a:schemeClr val="accent4"/>
          </a:fillRef>
          <a:effectRef idx="2">
            <a:schemeClr val="accent4"/>
          </a:effectRef>
          <a:fontRef idx="minor">
            <a:schemeClr val="tx1"/>
          </a:fontRef>
        </p:style>
      </p:cxnSp>
      <p:cxnSp>
        <p:nvCxnSpPr>
          <p:cNvPr id="110" name="Straight Connector 109">
            <a:extLst>
              <a:ext uri="{FF2B5EF4-FFF2-40B4-BE49-F238E27FC236}">
                <a16:creationId xmlns:a16="http://schemas.microsoft.com/office/drawing/2014/main" id="{8E9525B1-11A3-C903-1D12-DBC0EE8285DF}"/>
              </a:ext>
            </a:extLst>
          </p:cNvPr>
          <p:cNvCxnSpPr>
            <a:cxnSpLocks/>
          </p:cNvCxnSpPr>
          <p:nvPr/>
        </p:nvCxnSpPr>
        <p:spPr>
          <a:xfrm>
            <a:off x="1309688" y="2295019"/>
            <a:ext cx="1869687" cy="0"/>
          </a:xfrm>
          <a:prstGeom prst="line">
            <a:avLst/>
          </a:prstGeom>
          <a:ln>
            <a:solidFill>
              <a:srgbClr val="7030A0"/>
            </a:solidFill>
            <a:prstDash val="dash"/>
          </a:ln>
        </p:spPr>
        <p:style>
          <a:lnRef idx="3">
            <a:schemeClr val="accent4"/>
          </a:lnRef>
          <a:fillRef idx="0">
            <a:schemeClr val="accent4"/>
          </a:fillRef>
          <a:effectRef idx="2">
            <a:schemeClr val="accent4"/>
          </a:effectRef>
          <a:fontRef idx="minor">
            <a:schemeClr val="tx1"/>
          </a:fontRef>
        </p:style>
      </p:cxnSp>
      <p:sp>
        <p:nvSpPr>
          <p:cNvPr id="118" name="TextBox 117">
            <a:extLst>
              <a:ext uri="{FF2B5EF4-FFF2-40B4-BE49-F238E27FC236}">
                <a16:creationId xmlns:a16="http://schemas.microsoft.com/office/drawing/2014/main" id="{19E53843-6D00-9934-5A3E-A1A660A3AB04}"/>
              </a:ext>
            </a:extLst>
          </p:cNvPr>
          <p:cNvSpPr txBox="1"/>
          <p:nvPr/>
        </p:nvSpPr>
        <p:spPr>
          <a:xfrm>
            <a:off x="3294671" y="1909837"/>
            <a:ext cx="1114854" cy="1292662"/>
          </a:xfrm>
          <a:prstGeom prst="rect">
            <a:avLst/>
          </a:prstGeom>
          <a:noFill/>
        </p:spPr>
        <p:txBody>
          <a:bodyPr wrap="square" rtlCol="0">
            <a:spAutoFit/>
          </a:bodyPr>
          <a:lstStyle/>
          <a:p>
            <a:r>
              <a:rPr lang="en-GB" sz="600" dirty="0">
                <a:solidFill>
                  <a:schemeClr val="tx1"/>
                </a:solidFill>
                <a:latin typeface="Arial" panose="020B0604020202020204" pitchFamily="34" charset="0"/>
                <a:cs typeface="Arial" panose="020B0604020202020204" pitchFamily="34" charset="0"/>
              </a:rPr>
              <a:t>As the external force F increases, extreme bolts will yield and stay at a maximum force called ultimate bearing allowable (purple points). Then the loads of extreme bolts redistribute to internal bolts and they pick up more load. When all the bolts reach maximum force (purple line) the joint fails.</a:t>
            </a:r>
          </a:p>
          <a:p>
            <a:endParaRPr lang="en-GB" sz="600" dirty="0"/>
          </a:p>
        </p:txBody>
      </p:sp>
      <p:sp>
        <p:nvSpPr>
          <p:cNvPr id="119" name="TextBox 118">
            <a:extLst>
              <a:ext uri="{FF2B5EF4-FFF2-40B4-BE49-F238E27FC236}">
                <a16:creationId xmlns:a16="http://schemas.microsoft.com/office/drawing/2014/main" id="{EE1F40BF-8BCC-9DC8-EE19-D6FC823246D1}"/>
              </a:ext>
            </a:extLst>
          </p:cNvPr>
          <p:cNvSpPr txBox="1"/>
          <p:nvPr/>
        </p:nvSpPr>
        <p:spPr>
          <a:xfrm>
            <a:off x="1795632" y="2079399"/>
            <a:ext cx="1371600" cy="215444"/>
          </a:xfrm>
          <a:prstGeom prst="rect">
            <a:avLst/>
          </a:prstGeom>
          <a:noFill/>
        </p:spPr>
        <p:txBody>
          <a:bodyPr wrap="square" rtlCol="0">
            <a:spAutoFit/>
          </a:bodyPr>
          <a:lstStyle/>
          <a:p>
            <a:r>
              <a:rPr lang="en-GB" sz="800" b="1" dirty="0">
                <a:solidFill>
                  <a:srgbClr val="7030A0"/>
                </a:solidFill>
                <a:latin typeface="Arial" panose="020B0604020202020204" pitchFamily="34" charset="0"/>
                <a:cs typeface="Arial" panose="020B0604020202020204" pitchFamily="34" charset="0"/>
              </a:rPr>
              <a:t>Ultimate load</a:t>
            </a:r>
          </a:p>
        </p:txBody>
      </p:sp>
      <p:sp>
        <p:nvSpPr>
          <p:cNvPr id="120" name="Oval 119">
            <a:extLst>
              <a:ext uri="{FF2B5EF4-FFF2-40B4-BE49-F238E27FC236}">
                <a16:creationId xmlns:a16="http://schemas.microsoft.com/office/drawing/2014/main" id="{3FB00EAC-B5E9-C5AC-003E-64090DA6F193}"/>
              </a:ext>
            </a:extLst>
          </p:cNvPr>
          <p:cNvSpPr/>
          <p:nvPr/>
        </p:nvSpPr>
        <p:spPr>
          <a:xfrm>
            <a:off x="1276102" y="2248409"/>
            <a:ext cx="88857" cy="7620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E85D7DCD-474E-787D-2A62-A20D8E821B62}"/>
              </a:ext>
            </a:extLst>
          </p:cNvPr>
          <p:cNvSpPr/>
          <p:nvPr/>
        </p:nvSpPr>
        <p:spPr>
          <a:xfrm>
            <a:off x="3132236" y="2263121"/>
            <a:ext cx="88857" cy="7620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TextBox 122">
            <a:extLst>
              <a:ext uri="{FF2B5EF4-FFF2-40B4-BE49-F238E27FC236}">
                <a16:creationId xmlns:a16="http://schemas.microsoft.com/office/drawing/2014/main" id="{4ECB9A77-3657-1972-DA09-8E7592B8A061}"/>
              </a:ext>
            </a:extLst>
          </p:cNvPr>
          <p:cNvSpPr txBox="1"/>
          <p:nvPr/>
        </p:nvSpPr>
        <p:spPr>
          <a:xfrm>
            <a:off x="247649" y="1953114"/>
            <a:ext cx="930377" cy="307777"/>
          </a:xfrm>
          <a:prstGeom prst="rect">
            <a:avLst/>
          </a:prstGeom>
          <a:noFill/>
        </p:spPr>
        <p:txBody>
          <a:bodyPr wrap="square">
            <a:spAutoFit/>
          </a:bodyPr>
          <a:lstStyle/>
          <a:p>
            <a:r>
              <a:rPr lang="en-GB" sz="700" b="0" i="0" dirty="0">
                <a:effectLst/>
                <a:latin typeface="Arial" panose="020B0604020202020204" pitchFamily="34" charset="0"/>
                <a:cs typeface="Arial" panose="020B0604020202020204" pitchFamily="34" charset="0"/>
              </a:rPr>
              <a:t>maximum ultimate bearing allowable</a:t>
            </a:r>
            <a:endParaRPr lang="en-GB" sz="700" dirty="0">
              <a:latin typeface="Arial" panose="020B0604020202020204" pitchFamily="34" charset="0"/>
              <a:cs typeface="Arial" panose="020B0604020202020204" pitchFamily="34" charset="0"/>
            </a:endParaRPr>
          </a:p>
        </p:txBody>
      </p:sp>
      <p:cxnSp>
        <p:nvCxnSpPr>
          <p:cNvPr id="125" name="Straight Arrow Connector 124">
            <a:extLst>
              <a:ext uri="{FF2B5EF4-FFF2-40B4-BE49-F238E27FC236}">
                <a16:creationId xmlns:a16="http://schemas.microsoft.com/office/drawing/2014/main" id="{AB6150BB-A8BE-620C-6F88-18161160364B}"/>
              </a:ext>
            </a:extLst>
          </p:cNvPr>
          <p:cNvCxnSpPr>
            <a:cxnSpLocks/>
            <a:stCxn id="123" idx="2"/>
          </p:cNvCxnSpPr>
          <p:nvPr/>
        </p:nvCxnSpPr>
        <p:spPr>
          <a:xfrm flipV="1">
            <a:off x="712838" y="2248409"/>
            <a:ext cx="563264" cy="12482"/>
          </a:xfrm>
          <a:prstGeom prst="straightConnector1">
            <a:avLst/>
          </a:prstGeom>
          <a:ln>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13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3CD2E-0CCE-9DF7-61E3-5CB8A943442F}"/>
              </a:ext>
            </a:extLst>
          </p:cNvPr>
          <p:cNvSpPr>
            <a:spLocks noGrp="1"/>
          </p:cNvSpPr>
          <p:nvPr>
            <p:ph type="title"/>
          </p:nvPr>
        </p:nvSpPr>
        <p:spPr/>
        <p:txBody>
          <a:bodyPr/>
          <a:lstStyle/>
          <a:p>
            <a:r>
              <a:rPr lang="en-GB" dirty="0"/>
              <a:t>Solution of example 1</a:t>
            </a:r>
          </a:p>
        </p:txBody>
      </p:sp>
      <p:sp>
        <p:nvSpPr>
          <p:cNvPr id="27" name="Content Placeholder 26">
            <a:extLst>
              <a:ext uri="{FF2B5EF4-FFF2-40B4-BE49-F238E27FC236}">
                <a16:creationId xmlns:a16="http://schemas.microsoft.com/office/drawing/2014/main" id="{94706CC5-2FCA-9E75-4AFF-CD2520658F7D}"/>
              </a:ext>
            </a:extLst>
          </p:cNvPr>
          <p:cNvSpPr>
            <a:spLocks noGrp="1"/>
          </p:cNvSpPr>
          <p:nvPr>
            <p:ph idx="1"/>
          </p:nvPr>
        </p:nvSpPr>
        <p:spPr/>
        <p:txBody>
          <a:bodyPr/>
          <a:lstStyle/>
          <a:p>
            <a:r>
              <a:rPr lang="en-GB" dirty="0"/>
              <a:t>Fastener shear-off failure:</a:t>
            </a:r>
          </a:p>
        </p:txBody>
      </p:sp>
      <p:sp>
        <p:nvSpPr>
          <p:cNvPr id="4" name="Slide Number Placeholder 3">
            <a:extLst>
              <a:ext uri="{FF2B5EF4-FFF2-40B4-BE49-F238E27FC236}">
                <a16:creationId xmlns:a16="http://schemas.microsoft.com/office/drawing/2014/main" id="{27E9329B-0FEF-7B90-1A70-38E4C7EA61A8}"/>
              </a:ext>
            </a:extLst>
          </p:cNvPr>
          <p:cNvSpPr>
            <a:spLocks noGrp="1"/>
          </p:cNvSpPr>
          <p:nvPr>
            <p:ph type="sldNum" sz="quarter" idx="12"/>
          </p:nvPr>
        </p:nvSpPr>
        <p:spPr/>
        <p:txBody>
          <a:bodyPr/>
          <a:lstStyle/>
          <a:p>
            <a:fld id="{6D22F896-40B5-4ADD-8801-0D06FADFA095}" type="slidenum">
              <a:rPr lang="en-US" smtClean="0"/>
              <a:pPr/>
              <a:t>37</a:t>
            </a:fld>
            <a:endParaRPr lang="en-US" dirty="0"/>
          </a:p>
        </p:txBody>
      </p:sp>
      <p:pic>
        <p:nvPicPr>
          <p:cNvPr id="26" name="Picture 25">
            <a:extLst>
              <a:ext uri="{FF2B5EF4-FFF2-40B4-BE49-F238E27FC236}">
                <a16:creationId xmlns:a16="http://schemas.microsoft.com/office/drawing/2014/main" id="{E9A1B5FD-C26A-0B42-806C-A5551E950775}"/>
              </a:ext>
            </a:extLst>
          </p:cNvPr>
          <p:cNvPicPr>
            <a:picLocks noChangeAspect="1"/>
          </p:cNvPicPr>
          <p:nvPr/>
        </p:nvPicPr>
        <p:blipFill>
          <a:blip r:embed="rId2"/>
          <a:stretch>
            <a:fillRect/>
          </a:stretch>
        </p:blipFill>
        <p:spPr>
          <a:xfrm>
            <a:off x="3600450" y="53975"/>
            <a:ext cx="914400" cy="386149"/>
          </a:xfrm>
          <a:prstGeom prst="rect">
            <a:avLst/>
          </a:prstGeom>
        </p:spPr>
      </p:pic>
      <p:sp>
        <p:nvSpPr>
          <p:cNvPr id="30" name="Rectangle 29">
            <a:extLst>
              <a:ext uri="{FF2B5EF4-FFF2-40B4-BE49-F238E27FC236}">
                <a16:creationId xmlns:a16="http://schemas.microsoft.com/office/drawing/2014/main" id="{370F869B-C53E-ACCF-E323-81E05BE7B1BA}"/>
              </a:ext>
            </a:extLst>
          </p:cNvPr>
          <p:cNvSpPr/>
          <p:nvPr/>
        </p:nvSpPr>
        <p:spPr>
          <a:xfrm>
            <a:off x="1143636" y="1449789"/>
            <a:ext cx="1866800"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7899B109-EDC2-6735-0DAE-4EAEF3C235E9}"/>
              </a:ext>
            </a:extLst>
          </p:cNvPr>
          <p:cNvSpPr/>
          <p:nvPr/>
        </p:nvSpPr>
        <p:spPr>
          <a:xfrm>
            <a:off x="2481395" y="1349251"/>
            <a:ext cx="228600" cy="38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93CFF45F-36E0-82BE-274E-B04010F4C945}"/>
              </a:ext>
            </a:extLst>
          </p:cNvPr>
          <p:cNvSpPr/>
          <p:nvPr/>
        </p:nvSpPr>
        <p:spPr>
          <a:xfrm>
            <a:off x="2381467" y="1724582"/>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4D3C2CCF-06D4-18D0-9A0F-03E5B5EEBA01}"/>
              </a:ext>
            </a:extLst>
          </p:cNvPr>
          <p:cNvSpPr/>
          <p:nvPr/>
        </p:nvSpPr>
        <p:spPr>
          <a:xfrm>
            <a:off x="2381467" y="1727076"/>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34">
            <a:extLst>
              <a:ext uri="{FF2B5EF4-FFF2-40B4-BE49-F238E27FC236}">
                <a16:creationId xmlns:a16="http://schemas.microsoft.com/office/drawing/2014/main" id="{1D890327-3F67-53E6-F8DC-3D3382E1B663}"/>
              </a:ext>
            </a:extLst>
          </p:cNvPr>
          <p:cNvCxnSpPr>
            <a:cxnSpLocks/>
          </p:cNvCxnSpPr>
          <p:nvPr/>
        </p:nvCxnSpPr>
        <p:spPr>
          <a:xfrm flipV="1">
            <a:off x="1672208" y="1452921"/>
            <a:ext cx="0" cy="267806"/>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D885C1D-5132-7B40-964F-3DEDFA1C5D6E}"/>
              </a:ext>
            </a:extLst>
          </p:cNvPr>
          <p:cNvSpPr txBox="1"/>
          <p:nvPr/>
        </p:nvSpPr>
        <p:spPr>
          <a:xfrm>
            <a:off x="1619250" y="1453035"/>
            <a:ext cx="575799" cy="246221"/>
          </a:xfrm>
          <a:prstGeom prst="rect">
            <a:avLst/>
          </a:prstGeom>
          <a:noFill/>
        </p:spPr>
        <p:txBody>
          <a:bodyPr wrap="square" rtlCol="0">
            <a:spAutoFit/>
          </a:bodyPr>
          <a:lstStyle/>
          <a:p>
            <a:r>
              <a:rPr lang="en-GB" sz="1000" b="1" i="1" dirty="0">
                <a:solidFill>
                  <a:srgbClr val="FF0000"/>
                </a:solidFill>
                <a:latin typeface="Times New Roman" panose="02020603050405020304" pitchFamily="18" charset="0"/>
                <a:cs typeface="Times New Roman" panose="02020603050405020304" pitchFamily="18" charset="0"/>
              </a:rPr>
              <a:t>1.5 mm</a:t>
            </a:r>
          </a:p>
        </p:txBody>
      </p:sp>
      <p:cxnSp>
        <p:nvCxnSpPr>
          <p:cNvPr id="45" name="Straight Arrow Connector 44">
            <a:extLst>
              <a:ext uri="{FF2B5EF4-FFF2-40B4-BE49-F238E27FC236}">
                <a16:creationId xmlns:a16="http://schemas.microsoft.com/office/drawing/2014/main" id="{2D375EBD-8098-C252-0A0C-2F882F3D730C}"/>
              </a:ext>
            </a:extLst>
          </p:cNvPr>
          <p:cNvCxnSpPr>
            <a:cxnSpLocks/>
          </p:cNvCxnSpPr>
          <p:nvPr/>
        </p:nvCxnSpPr>
        <p:spPr>
          <a:xfrm flipH="1">
            <a:off x="680787" y="1563952"/>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70D1DB1-32F5-66B3-8C27-80153C7DA8E5}"/>
              </a:ext>
            </a:extLst>
          </p:cNvPr>
          <p:cNvSpPr txBox="1"/>
          <p:nvPr/>
        </p:nvSpPr>
        <p:spPr>
          <a:xfrm>
            <a:off x="476250" y="1425452"/>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cxnSp>
        <p:nvCxnSpPr>
          <p:cNvPr id="47" name="Straight Arrow Connector 46">
            <a:extLst>
              <a:ext uri="{FF2B5EF4-FFF2-40B4-BE49-F238E27FC236}">
                <a16:creationId xmlns:a16="http://schemas.microsoft.com/office/drawing/2014/main" id="{2305935E-BB3E-517B-B6F4-99157E6F9D8C}"/>
              </a:ext>
            </a:extLst>
          </p:cNvPr>
          <p:cNvCxnSpPr>
            <a:cxnSpLocks/>
          </p:cNvCxnSpPr>
          <p:nvPr/>
        </p:nvCxnSpPr>
        <p:spPr>
          <a:xfrm rot="10800000" flipH="1">
            <a:off x="2444162" y="1273052"/>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9345B60-EEDC-8433-BCEB-72BF911570CA}"/>
              </a:ext>
            </a:extLst>
          </p:cNvPr>
          <p:cNvSpPr txBox="1"/>
          <p:nvPr/>
        </p:nvSpPr>
        <p:spPr>
          <a:xfrm>
            <a:off x="2779792" y="1120775"/>
            <a:ext cx="287258"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P</a:t>
            </a:r>
          </a:p>
        </p:txBody>
      </p:sp>
      <p:graphicFrame>
        <p:nvGraphicFramePr>
          <p:cNvPr id="49" name="Object 48">
            <a:extLst>
              <a:ext uri="{FF2B5EF4-FFF2-40B4-BE49-F238E27FC236}">
                <a16:creationId xmlns:a16="http://schemas.microsoft.com/office/drawing/2014/main" id="{8B0AE74A-D809-5D55-F592-B0A209652847}"/>
              </a:ext>
            </a:extLst>
          </p:cNvPr>
          <p:cNvGraphicFramePr>
            <a:graphicFrameLocks noChangeAspect="1"/>
          </p:cNvGraphicFramePr>
          <p:nvPr>
            <p:extLst>
              <p:ext uri="{D42A27DB-BD31-4B8C-83A1-F6EECF244321}">
                <p14:modId xmlns:p14="http://schemas.microsoft.com/office/powerpoint/2010/main" val="2531589563"/>
              </p:ext>
            </p:extLst>
          </p:nvPr>
        </p:nvGraphicFramePr>
        <p:xfrm>
          <a:off x="552780" y="1993351"/>
          <a:ext cx="3284538" cy="398462"/>
        </p:xfrm>
        <a:graphic>
          <a:graphicData uri="http://schemas.openxmlformats.org/presentationml/2006/ole">
            <mc:AlternateContent xmlns:mc="http://schemas.openxmlformats.org/markup-compatibility/2006">
              <mc:Choice xmlns:v="urn:schemas-microsoft-com:vml" Requires="v">
                <p:oleObj name="Equation" r:id="rId3" imgW="3429000" imgH="419040" progId="Equation.DSMT4">
                  <p:embed/>
                </p:oleObj>
              </mc:Choice>
              <mc:Fallback>
                <p:oleObj name="Equation" r:id="rId3" imgW="3429000" imgH="419040" progId="Equation.DSMT4">
                  <p:embed/>
                  <p:pic>
                    <p:nvPicPr>
                      <p:cNvPr id="37" name="Object 36">
                        <a:extLst>
                          <a:ext uri="{FF2B5EF4-FFF2-40B4-BE49-F238E27FC236}">
                            <a16:creationId xmlns:a16="http://schemas.microsoft.com/office/drawing/2014/main" id="{8D2200A5-05E6-1710-0745-32A1E3407895}"/>
                          </a:ext>
                        </a:extLst>
                      </p:cNvPr>
                      <p:cNvPicPr/>
                      <p:nvPr/>
                    </p:nvPicPr>
                    <p:blipFill>
                      <a:blip r:embed="rId4"/>
                      <a:stretch>
                        <a:fillRect/>
                      </a:stretch>
                    </p:blipFill>
                    <p:spPr>
                      <a:xfrm>
                        <a:off x="552780" y="1993351"/>
                        <a:ext cx="3284538" cy="398462"/>
                      </a:xfrm>
                      <a:prstGeom prst="rect">
                        <a:avLst/>
                      </a:prstGeom>
                    </p:spPr>
                  </p:pic>
                </p:oleObj>
              </mc:Fallback>
            </mc:AlternateContent>
          </a:graphicData>
        </a:graphic>
      </p:graphicFrame>
    </p:spTree>
    <p:extLst>
      <p:ext uri="{BB962C8B-B14F-4D97-AF65-F5344CB8AC3E}">
        <p14:creationId xmlns:p14="http://schemas.microsoft.com/office/powerpoint/2010/main" val="2362718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4C16-95DB-8616-2E2C-F59682CD6C67}"/>
              </a:ext>
            </a:extLst>
          </p:cNvPr>
          <p:cNvSpPr>
            <a:spLocks noGrp="1"/>
          </p:cNvSpPr>
          <p:nvPr>
            <p:ph type="title"/>
          </p:nvPr>
        </p:nvSpPr>
        <p:spPr/>
        <p:txBody>
          <a:bodyPr/>
          <a:lstStyle/>
          <a:p>
            <a:r>
              <a:rPr lang="en-GB" dirty="0"/>
              <a:t>Solution of example 1</a:t>
            </a:r>
          </a:p>
        </p:txBody>
      </p:sp>
      <p:sp>
        <p:nvSpPr>
          <p:cNvPr id="3" name="Content Placeholder 2">
            <a:extLst>
              <a:ext uri="{FF2B5EF4-FFF2-40B4-BE49-F238E27FC236}">
                <a16:creationId xmlns:a16="http://schemas.microsoft.com/office/drawing/2014/main" id="{9052D7CE-3655-C24D-1274-9817395265DF}"/>
              </a:ext>
            </a:extLst>
          </p:cNvPr>
          <p:cNvSpPr>
            <a:spLocks noGrp="1"/>
          </p:cNvSpPr>
          <p:nvPr>
            <p:ph idx="1"/>
          </p:nvPr>
        </p:nvSpPr>
        <p:spPr/>
        <p:txBody>
          <a:bodyPr>
            <a:normAutofit/>
          </a:bodyPr>
          <a:lstStyle/>
          <a:p>
            <a:r>
              <a:rPr lang="en-GB" dirty="0"/>
              <a:t>Since we assumed load eccentricity is negligible, the fastener works only in shear and this check is not required.</a:t>
            </a:r>
          </a:p>
          <a:p>
            <a:r>
              <a:rPr lang="en-GB" dirty="0"/>
              <a:t>The joint capacity will be the minimum of all forces of failure modes calculated, i.e. </a:t>
            </a:r>
            <a:r>
              <a:rPr lang="en-GB" dirty="0">
                <a:latin typeface="Times New Roman" panose="02020603050405020304" pitchFamily="18" charset="0"/>
                <a:cs typeface="Times New Roman" panose="02020603050405020304" pitchFamily="18" charset="0"/>
              </a:rPr>
              <a:t>3.144</a:t>
            </a:r>
            <a:r>
              <a:rPr lang="en-GB" dirty="0"/>
              <a:t> </a:t>
            </a:r>
            <a:r>
              <a:rPr lang="en-GB" dirty="0" err="1"/>
              <a:t>kN</a:t>
            </a:r>
            <a:r>
              <a:rPr lang="en-GB" dirty="0"/>
              <a:t> associated to bearing analysis.</a:t>
            </a:r>
          </a:p>
        </p:txBody>
      </p:sp>
      <p:sp>
        <p:nvSpPr>
          <p:cNvPr id="4" name="Slide Number Placeholder 3">
            <a:extLst>
              <a:ext uri="{FF2B5EF4-FFF2-40B4-BE49-F238E27FC236}">
                <a16:creationId xmlns:a16="http://schemas.microsoft.com/office/drawing/2014/main" id="{F2C629DD-BABC-BACC-2AE2-C9751366378C}"/>
              </a:ext>
            </a:extLst>
          </p:cNvPr>
          <p:cNvSpPr>
            <a:spLocks noGrp="1"/>
          </p:cNvSpPr>
          <p:nvPr>
            <p:ph type="sldNum" sz="quarter" idx="12"/>
          </p:nvPr>
        </p:nvSpPr>
        <p:spPr/>
        <p:txBody>
          <a:bodyPr/>
          <a:lstStyle/>
          <a:p>
            <a:fld id="{6D22F896-40B5-4ADD-8801-0D06FADFA095}" type="slidenum">
              <a:rPr lang="en-US" smtClean="0"/>
              <a:pPr/>
              <a:t>38</a:t>
            </a:fld>
            <a:endParaRPr lang="en-US" dirty="0"/>
          </a:p>
        </p:txBody>
      </p:sp>
      <p:pic>
        <p:nvPicPr>
          <p:cNvPr id="5" name="Picture 4">
            <a:extLst>
              <a:ext uri="{FF2B5EF4-FFF2-40B4-BE49-F238E27FC236}">
                <a16:creationId xmlns:a16="http://schemas.microsoft.com/office/drawing/2014/main" id="{B492A336-DD6C-E008-2133-C080F0FDA7E6}"/>
              </a:ext>
            </a:extLst>
          </p:cNvPr>
          <p:cNvPicPr>
            <a:picLocks noChangeAspect="1"/>
          </p:cNvPicPr>
          <p:nvPr/>
        </p:nvPicPr>
        <p:blipFill>
          <a:blip r:embed="rId2"/>
          <a:stretch>
            <a:fillRect/>
          </a:stretch>
        </p:blipFill>
        <p:spPr>
          <a:xfrm>
            <a:off x="3600450" y="53975"/>
            <a:ext cx="914400" cy="386149"/>
          </a:xfrm>
          <a:prstGeom prst="rect">
            <a:avLst/>
          </a:prstGeom>
        </p:spPr>
      </p:pic>
    </p:spTree>
    <p:extLst>
      <p:ext uri="{BB962C8B-B14F-4D97-AF65-F5344CB8AC3E}">
        <p14:creationId xmlns:p14="http://schemas.microsoft.com/office/powerpoint/2010/main" val="1021241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3CD2E-0CCE-9DF7-61E3-5CB8A943442F}"/>
              </a:ext>
            </a:extLst>
          </p:cNvPr>
          <p:cNvSpPr>
            <a:spLocks noGrp="1"/>
          </p:cNvSpPr>
          <p:nvPr>
            <p:ph type="title"/>
          </p:nvPr>
        </p:nvSpPr>
        <p:spPr/>
        <p:txBody>
          <a:bodyPr/>
          <a:lstStyle/>
          <a:p>
            <a:r>
              <a:rPr lang="en-GB" dirty="0"/>
              <a:t>Solution of example 1</a:t>
            </a:r>
          </a:p>
        </p:txBody>
      </p:sp>
      <p:sp>
        <p:nvSpPr>
          <p:cNvPr id="27" name="Content Placeholder 26">
            <a:extLst>
              <a:ext uri="{FF2B5EF4-FFF2-40B4-BE49-F238E27FC236}">
                <a16:creationId xmlns:a16="http://schemas.microsoft.com/office/drawing/2014/main" id="{94706CC5-2FCA-9E75-4AFF-CD2520658F7D}"/>
              </a:ext>
            </a:extLst>
          </p:cNvPr>
          <p:cNvSpPr>
            <a:spLocks noGrp="1"/>
          </p:cNvSpPr>
          <p:nvPr>
            <p:ph idx="1"/>
          </p:nvPr>
        </p:nvSpPr>
        <p:spPr/>
        <p:txBody>
          <a:bodyPr/>
          <a:lstStyle/>
          <a:p>
            <a:r>
              <a:rPr lang="en-GB" dirty="0"/>
              <a:t>Pull-through failure:</a:t>
            </a:r>
          </a:p>
        </p:txBody>
      </p:sp>
      <p:sp>
        <p:nvSpPr>
          <p:cNvPr id="4" name="Slide Number Placeholder 3">
            <a:extLst>
              <a:ext uri="{FF2B5EF4-FFF2-40B4-BE49-F238E27FC236}">
                <a16:creationId xmlns:a16="http://schemas.microsoft.com/office/drawing/2014/main" id="{27E9329B-0FEF-7B90-1A70-38E4C7EA61A8}"/>
              </a:ext>
            </a:extLst>
          </p:cNvPr>
          <p:cNvSpPr>
            <a:spLocks noGrp="1"/>
          </p:cNvSpPr>
          <p:nvPr>
            <p:ph type="sldNum" sz="quarter" idx="12"/>
          </p:nvPr>
        </p:nvSpPr>
        <p:spPr/>
        <p:txBody>
          <a:bodyPr/>
          <a:lstStyle/>
          <a:p>
            <a:fld id="{6D22F896-40B5-4ADD-8801-0D06FADFA095}" type="slidenum">
              <a:rPr lang="en-US" smtClean="0"/>
              <a:pPr/>
              <a:t>39</a:t>
            </a:fld>
            <a:endParaRPr lang="en-US" dirty="0"/>
          </a:p>
        </p:txBody>
      </p:sp>
      <p:sp>
        <p:nvSpPr>
          <p:cNvPr id="30" name="Rectangle 29">
            <a:extLst>
              <a:ext uri="{FF2B5EF4-FFF2-40B4-BE49-F238E27FC236}">
                <a16:creationId xmlns:a16="http://schemas.microsoft.com/office/drawing/2014/main" id="{370F869B-C53E-ACCF-E323-81E05BE7B1BA}"/>
              </a:ext>
            </a:extLst>
          </p:cNvPr>
          <p:cNvSpPr/>
          <p:nvPr/>
        </p:nvSpPr>
        <p:spPr>
          <a:xfrm>
            <a:off x="1143636" y="1449789"/>
            <a:ext cx="1866800"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7899B109-EDC2-6735-0DAE-4EAEF3C235E9}"/>
              </a:ext>
            </a:extLst>
          </p:cNvPr>
          <p:cNvSpPr/>
          <p:nvPr/>
        </p:nvSpPr>
        <p:spPr>
          <a:xfrm>
            <a:off x="2481395" y="1349251"/>
            <a:ext cx="228600" cy="38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93CFF45F-36E0-82BE-274E-B04010F4C945}"/>
              </a:ext>
            </a:extLst>
          </p:cNvPr>
          <p:cNvSpPr/>
          <p:nvPr/>
        </p:nvSpPr>
        <p:spPr>
          <a:xfrm>
            <a:off x="2381467" y="1724582"/>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4D3C2CCF-06D4-18D0-9A0F-03E5B5EEBA01}"/>
              </a:ext>
            </a:extLst>
          </p:cNvPr>
          <p:cNvSpPr/>
          <p:nvPr/>
        </p:nvSpPr>
        <p:spPr>
          <a:xfrm>
            <a:off x="2381467" y="1727076"/>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34">
            <a:extLst>
              <a:ext uri="{FF2B5EF4-FFF2-40B4-BE49-F238E27FC236}">
                <a16:creationId xmlns:a16="http://schemas.microsoft.com/office/drawing/2014/main" id="{1D890327-3F67-53E6-F8DC-3D3382E1B663}"/>
              </a:ext>
            </a:extLst>
          </p:cNvPr>
          <p:cNvCxnSpPr>
            <a:cxnSpLocks/>
          </p:cNvCxnSpPr>
          <p:nvPr/>
        </p:nvCxnSpPr>
        <p:spPr>
          <a:xfrm rot="5400000" flipV="1">
            <a:off x="2592130" y="1565933"/>
            <a:ext cx="0" cy="39600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D375EBD-8098-C252-0A0C-2F882F3D730C}"/>
              </a:ext>
            </a:extLst>
          </p:cNvPr>
          <p:cNvCxnSpPr>
            <a:cxnSpLocks/>
          </p:cNvCxnSpPr>
          <p:nvPr/>
        </p:nvCxnSpPr>
        <p:spPr>
          <a:xfrm flipH="1">
            <a:off x="680787" y="1563952"/>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70D1DB1-32F5-66B3-8C27-80153C7DA8E5}"/>
              </a:ext>
            </a:extLst>
          </p:cNvPr>
          <p:cNvSpPr txBox="1"/>
          <p:nvPr/>
        </p:nvSpPr>
        <p:spPr>
          <a:xfrm>
            <a:off x="476250" y="1425452"/>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cxnSp>
        <p:nvCxnSpPr>
          <p:cNvPr id="47" name="Straight Arrow Connector 46">
            <a:extLst>
              <a:ext uri="{FF2B5EF4-FFF2-40B4-BE49-F238E27FC236}">
                <a16:creationId xmlns:a16="http://schemas.microsoft.com/office/drawing/2014/main" id="{2305935E-BB3E-517B-B6F4-99157E6F9D8C}"/>
              </a:ext>
            </a:extLst>
          </p:cNvPr>
          <p:cNvCxnSpPr>
            <a:cxnSpLocks/>
          </p:cNvCxnSpPr>
          <p:nvPr/>
        </p:nvCxnSpPr>
        <p:spPr>
          <a:xfrm rot="10800000" flipH="1">
            <a:off x="2444162" y="1273052"/>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9345B60-EEDC-8433-BCEB-72BF911570CA}"/>
              </a:ext>
            </a:extLst>
          </p:cNvPr>
          <p:cNvSpPr txBox="1"/>
          <p:nvPr/>
        </p:nvSpPr>
        <p:spPr>
          <a:xfrm>
            <a:off x="2779792" y="1120775"/>
            <a:ext cx="287258"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P</a:t>
            </a:r>
          </a:p>
        </p:txBody>
      </p:sp>
      <p:graphicFrame>
        <p:nvGraphicFramePr>
          <p:cNvPr id="49" name="Object 48">
            <a:extLst>
              <a:ext uri="{FF2B5EF4-FFF2-40B4-BE49-F238E27FC236}">
                <a16:creationId xmlns:a16="http://schemas.microsoft.com/office/drawing/2014/main" id="{8B0AE74A-D809-5D55-F592-B0A209652847}"/>
              </a:ext>
            </a:extLst>
          </p:cNvPr>
          <p:cNvGraphicFramePr>
            <a:graphicFrameLocks noChangeAspect="1"/>
          </p:cNvGraphicFramePr>
          <p:nvPr>
            <p:extLst>
              <p:ext uri="{D42A27DB-BD31-4B8C-83A1-F6EECF244321}">
                <p14:modId xmlns:p14="http://schemas.microsoft.com/office/powerpoint/2010/main" val="1340120196"/>
              </p:ext>
            </p:extLst>
          </p:nvPr>
        </p:nvGraphicFramePr>
        <p:xfrm>
          <a:off x="476250" y="1879600"/>
          <a:ext cx="2386012" cy="460375"/>
        </p:xfrm>
        <a:graphic>
          <a:graphicData uri="http://schemas.openxmlformats.org/presentationml/2006/ole">
            <mc:AlternateContent xmlns:mc="http://schemas.openxmlformats.org/markup-compatibility/2006">
              <mc:Choice xmlns:v="urn:schemas-microsoft-com:vml" Requires="v">
                <p:oleObj name="Equation" r:id="rId2" imgW="2489040" imgH="482400" progId="Equation.DSMT4">
                  <p:embed/>
                </p:oleObj>
              </mc:Choice>
              <mc:Fallback>
                <p:oleObj name="Equation" r:id="rId2" imgW="2489040" imgH="482400" progId="Equation.DSMT4">
                  <p:embed/>
                  <p:pic>
                    <p:nvPicPr>
                      <p:cNvPr id="49" name="Object 48">
                        <a:extLst>
                          <a:ext uri="{FF2B5EF4-FFF2-40B4-BE49-F238E27FC236}">
                            <a16:creationId xmlns:a16="http://schemas.microsoft.com/office/drawing/2014/main" id="{8B0AE74A-D809-5D55-F592-B0A209652847}"/>
                          </a:ext>
                        </a:extLst>
                      </p:cNvPr>
                      <p:cNvPicPr/>
                      <p:nvPr/>
                    </p:nvPicPr>
                    <p:blipFill>
                      <a:blip r:embed="rId3"/>
                      <a:stretch>
                        <a:fillRect/>
                      </a:stretch>
                    </p:blipFill>
                    <p:spPr>
                      <a:xfrm>
                        <a:off x="476250" y="1879600"/>
                        <a:ext cx="2386012" cy="460375"/>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759BA50B-5401-1687-9822-BE69060F7483}"/>
              </a:ext>
            </a:extLst>
          </p:cNvPr>
          <p:cNvSpPr txBox="1"/>
          <p:nvPr/>
        </p:nvSpPr>
        <p:spPr>
          <a:xfrm>
            <a:off x="2459661" y="1507792"/>
            <a:ext cx="29527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D</a:t>
            </a:r>
          </a:p>
        </p:txBody>
      </p:sp>
      <p:cxnSp>
        <p:nvCxnSpPr>
          <p:cNvPr id="18" name="Straight Arrow Connector 17">
            <a:extLst>
              <a:ext uri="{FF2B5EF4-FFF2-40B4-BE49-F238E27FC236}">
                <a16:creationId xmlns:a16="http://schemas.microsoft.com/office/drawing/2014/main" id="{CEBC7691-6002-0222-5925-67EEE71F4E55}"/>
              </a:ext>
            </a:extLst>
          </p:cNvPr>
          <p:cNvCxnSpPr>
            <a:cxnSpLocks/>
          </p:cNvCxnSpPr>
          <p:nvPr/>
        </p:nvCxnSpPr>
        <p:spPr>
          <a:xfrm flipV="1">
            <a:off x="1672208" y="1452921"/>
            <a:ext cx="0" cy="267806"/>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EBEA0CF-362F-DA9B-1219-37340F78C226}"/>
              </a:ext>
            </a:extLst>
          </p:cNvPr>
          <p:cNvSpPr txBox="1"/>
          <p:nvPr/>
        </p:nvSpPr>
        <p:spPr>
          <a:xfrm>
            <a:off x="1619250" y="1453035"/>
            <a:ext cx="575799" cy="246221"/>
          </a:xfrm>
          <a:prstGeom prst="rect">
            <a:avLst/>
          </a:prstGeom>
          <a:noFill/>
        </p:spPr>
        <p:txBody>
          <a:bodyPr wrap="square" rtlCol="0">
            <a:spAutoFit/>
          </a:bodyPr>
          <a:lstStyle/>
          <a:p>
            <a:r>
              <a:rPr lang="en-GB" sz="1000" b="1" i="1" dirty="0">
                <a:solidFill>
                  <a:srgbClr val="FF0000"/>
                </a:solidFill>
                <a:latin typeface="Times New Roman" panose="02020603050405020304" pitchFamily="18" charset="0"/>
                <a:cs typeface="Times New Roman" panose="02020603050405020304" pitchFamily="18" charset="0"/>
              </a:rPr>
              <a:t>t</a:t>
            </a:r>
          </a:p>
        </p:txBody>
      </p:sp>
      <p:cxnSp>
        <p:nvCxnSpPr>
          <p:cNvPr id="20" name="Straight Arrow Connector 19">
            <a:extLst>
              <a:ext uri="{FF2B5EF4-FFF2-40B4-BE49-F238E27FC236}">
                <a16:creationId xmlns:a16="http://schemas.microsoft.com/office/drawing/2014/main" id="{05AC12B2-B6AA-7D78-7372-CD8B36B35F1A}"/>
              </a:ext>
            </a:extLst>
          </p:cNvPr>
          <p:cNvCxnSpPr>
            <a:cxnSpLocks/>
          </p:cNvCxnSpPr>
          <p:nvPr/>
        </p:nvCxnSpPr>
        <p:spPr>
          <a:xfrm rot="5400000" flipH="1">
            <a:off x="2419350" y="1120775"/>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44DC054-C782-3B57-6B47-1F2DC98ECF14}"/>
              </a:ext>
            </a:extLst>
          </p:cNvPr>
          <p:cNvSpPr txBox="1"/>
          <p:nvPr/>
        </p:nvSpPr>
        <p:spPr>
          <a:xfrm>
            <a:off x="2474687" y="744873"/>
            <a:ext cx="330540"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P’</a:t>
            </a:r>
          </a:p>
        </p:txBody>
      </p:sp>
      <p:sp>
        <p:nvSpPr>
          <p:cNvPr id="22" name="TextBox 21">
            <a:extLst>
              <a:ext uri="{FF2B5EF4-FFF2-40B4-BE49-F238E27FC236}">
                <a16:creationId xmlns:a16="http://schemas.microsoft.com/office/drawing/2014/main" id="{963D1150-98AA-3927-CBE5-9B3C2CAED242}"/>
              </a:ext>
            </a:extLst>
          </p:cNvPr>
          <p:cNvSpPr txBox="1"/>
          <p:nvPr/>
        </p:nvSpPr>
        <p:spPr>
          <a:xfrm>
            <a:off x="358955" y="2344748"/>
            <a:ext cx="4003495" cy="830997"/>
          </a:xfrm>
          <a:prstGeom prst="rect">
            <a:avLst/>
          </a:prstGeom>
          <a:noFill/>
        </p:spPr>
        <p:txBody>
          <a:bodyPr wrap="square" rtlCol="0">
            <a:spAutoFit/>
          </a:bodyPr>
          <a:lstStyle/>
          <a:p>
            <a:r>
              <a:rPr lang="en-GB" sz="600" dirty="0">
                <a:solidFill>
                  <a:schemeClr val="tx1"/>
                </a:solidFill>
                <a:latin typeface="Arial" panose="020B0604020202020204" pitchFamily="34" charset="0"/>
                <a:cs typeface="Arial" panose="020B0604020202020204" pitchFamily="34" charset="0"/>
              </a:rPr>
              <a:t>Depending on the company (Boeing, </a:t>
            </a:r>
            <a:r>
              <a:rPr lang="en-GB" sz="600" dirty="0" err="1">
                <a:solidFill>
                  <a:schemeClr val="tx1"/>
                </a:solidFill>
                <a:latin typeface="Arial" panose="020B0604020202020204" pitchFamily="34" charset="0"/>
                <a:cs typeface="Arial" panose="020B0604020202020204" pitchFamily="34" charset="0"/>
              </a:rPr>
              <a:t>Aribus</a:t>
            </a:r>
            <a:r>
              <a:rPr lang="en-GB" sz="600" dirty="0">
                <a:solidFill>
                  <a:schemeClr val="tx1"/>
                </a:solidFill>
                <a:latin typeface="Arial" panose="020B0604020202020204" pitchFamily="34" charset="0"/>
                <a:cs typeface="Arial" panose="020B0604020202020204" pitchFamily="34" charset="0"/>
              </a:rPr>
              <a:t>, Bombardier, Piaggio, etc), this formula may have some coefficients associated to them such as environmental effects, statistical knockdown factors</a:t>
            </a:r>
            <a:r>
              <a:rPr lang="en-GB" sz="600" dirty="0">
                <a:latin typeface="Arial" panose="020B0604020202020204" pitchFamily="34" charset="0"/>
                <a:cs typeface="Arial" panose="020B0604020202020204" pitchFamily="34" charset="0"/>
              </a:rPr>
              <a:t>. However, the core formulation is as above. It is clear that pull-through takes place if there is axial load in the bolt. This scenario is most predominant in T or L joints. For single lap, double lap and butt joints, the pull through can be ignored. For such joints (to take into account effect of load eccentricity) the best practice is the use of Finite Element Analysis to obtain axial and shear forces in the bolts. Then the joint integrity assessment is performed via excel spreadsheet using hand calculation as above. This is the common practice in aerospace industry.</a:t>
            </a:r>
            <a:endParaRPr lang="en-GB" sz="600" dirty="0">
              <a:solidFill>
                <a:schemeClr val="tx1"/>
              </a:solidFill>
              <a:latin typeface="Arial" panose="020B0604020202020204" pitchFamily="34" charset="0"/>
              <a:cs typeface="Arial" panose="020B0604020202020204" pitchFamily="34" charset="0"/>
            </a:endParaRPr>
          </a:p>
          <a:p>
            <a:endParaRPr lang="en-GB" sz="600" dirty="0"/>
          </a:p>
        </p:txBody>
      </p:sp>
      <p:pic>
        <p:nvPicPr>
          <p:cNvPr id="23" name="Picture 22">
            <a:extLst>
              <a:ext uri="{FF2B5EF4-FFF2-40B4-BE49-F238E27FC236}">
                <a16:creationId xmlns:a16="http://schemas.microsoft.com/office/drawing/2014/main" id="{84493809-D4CC-27FE-B2A3-979BFE20C17B}"/>
              </a:ext>
            </a:extLst>
          </p:cNvPr>
          <p:cNvPicPr>
            <a:picLocks noChangeAspect="1"/>
          </p:cNvPicPr>
          <p:nvPr/>
        </p:nvPicPr>
        <p:blipFill>
          <a:blip r:embed="rId4"/>
          <a:stretch>
            <a:fillRect/>
          </a:stretch>
        </p:blipFill>
        <p:spPr>
          <a:xfrm>
            <a:off x="3600450" y="48826"/>
            <a:ext cx="914400" cy="386149"/>
          </a:xfrm>
          <a:prstGeom prst="rect">
            <a:avLst/>
          </a:prstGeom>
        </p:spPr>
      </p:pic>
      <p:graphicFrame>
        <p:nvGraphicFramePr>
          <p:cNvPr id="5" name="Object 4">
            <a:extLst>
              <a:ext uri="{FF2B5EF4-FFF2-40B4-BE49-F238E27FC236}">
                <a16:creationId xmlns:a16="http://schemas.microsoft.com/office/drawing/2014/main" id="{981256D3-DCF4-A4AC-0D47-1D1815905097}"/>
              </a:ext>
            </a:extLst>
          </p:cNvPr>
          <p:cNvGraphicFramePr>
            <a:graphicFrameLocks noChangeAspect="1"/>
          </p:cNvGraphicFramePr>
          <p:nvPr>
            <p:extLst>
              <p:ext uri="{D42A27DB-BD31-4B8C-83A1-F6EECF244321}">
                <p14:modId xmlns:p14="http://schemas.microsoft.com/office/powerpoint/2010/main" val="2658716195"/>
              </p:ext>
            </p:extLst>
          </p:nvPr>
        </p:nvGraphicFramePr>
        <p:xfrm>
          <a:off x="3111954" y="1145312"/>
          <a:ext cx="356189" cy="127863"/>
        </p:xfrm>
        <a:graphic>
          <a:graphicData uri="http://schemas.openxmlformats.org/presentationml/2006/ole">
            <mc:AlternateContent xmlns:mc="http://schemas.openxmlformats.org/markup-compatibility/2006">
              <mc:Choice xmlns:v="urn:schemas-microsoft-com:vml" Requires="v">
                <p:oleObj name="Equation" r:id="rId5" imgW="495000" imgH="177480" progId="Equation.DSMT4">
                  <p:embed/>
                </p:oleObj>
              </mc:Choice>
              <mc:Fallback>
                <p:oleObj name="Equation" r:id="rId5" imgW="495000" imgH="177480" progId="Equation.DSMT4">
                  <p:embed/>
                  <p:pic>
                    <p:nvPicPr>
                      <p:cNvPr id="0" name=""/>
                      <p:cNvPicPr/>
                      <p:nvPr/>
                    </p:nvPicPr>
                    <p:blipFill>
                      <a:blip r:embed="rId6"/>
                      <a:stretch>
                        <a:fillRect/>
                      </a:stretch>
                    </p:blipFill>
                    <p:spPr>
                      <a:xfrm>
                        <a:off x="3111954" y="1145312"/>
                        <a:ext cx="356189" cy="127863"/>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id="{3537D778-64C6-F814-AD8E-C07BBCC46281}"/>
              </a:ext>
            </a:extLst>
          </p:cNvPr>
          <p:cNvSpPr txBox="1"/>
          <p:nvPr/>
        </p:nvSpPr>
        <p:spPr>
          <a:xfrm>
            <a:off x="3037511" y="815975"/>
            <a:ext cx="1211830" cy="369332"/>
          </a:xfrm>
          <a:prstGeom prst="rect">
            <a:avLst/>
          </a:prstGeom>
          <a:noFill/>
        </p:spPr>
        <p:txBody>
          <a:bodyPr wrap="square" rtlCol="0">
            <a:spAutoFit/>
          </a:bodyPr>
          <a:lstStyle/>
          <a:p>
            <a:r>
              <a:rPr lang="en-GB" sz="600" dirty="0">
                <a:latin typeface="Arial" panose="020B0604020202020204" pitchFamily="34" charset="0"/>
                <a:cs typeface="Arial" panose="020B0604020202020204" pitchFamily="34" charset="0"/>
              </a:rPr>
              <a:t>At bolt in rigid metallic fitting in T config and CFRP with symmetric loading:</a:t>
            </a:r>
          </a:p>
        </p:txBody>
      </p:sp>
      <p:graphicFrame>
        <p:nvGraphicFramePr>
          <p:cNvPr id="29" name="Object 28">
            <a:extLst>
              <a:ext uri="{FF2B5EF4-FFF2-40B4-BE49-F238E27FC236}">
                <a16:creationId xmlns:a16="http://schemas.microsoft.com/office/drawing/2014/main" id="{8A40CC39-1DB6-94F3-2AF2-B688634520CB}"/>
              </a:ext>
            </a:extLst>
          </p:cNvPr>
          <p:cNvGraphicFramePr>
            <a:graphicFrameLocks noChangeAspect="1"/>
          </p:cNvGraphicFramePr>
          <p:nvPr>
            <p:extLst>
              <p:ext uri="{D42A27DB-BD31-4B8C-83A1-F6EECF244321}">
                <p14:modId xmlns:p14="http://schemas.microsoft.com/office/powerpoint/2010/main" val="2734454879"/>
              </p:ext>
            </p:extLst>
          </p:nvPr>
        </p:nvGraphicFramePr>
        <p:xfrm>
          <a:off x="3102876" y="1602512"/>
          <a:ext cx="356189" cy="127863"/>
        </p:xfrm>
        <a:graphic>
          <a:graphicData uri="http://schemas.openxmlformats.org/presentationml/2006/ole">
            <mc:AlternateContent xmlns:mc="http://schemas.openxmlformats.org/markup-compatibility/2006">
              <mc:Choice xmlns:v="urn:schemas-microsoft-com:vml" Requires="v">
                <p:oleObj name="Equation" r:id="rId7" imgW="495000" imgH="177480" progId="Equation.DSMT4">
                  <p:embed/>
                </p:oleObj>
              </mc:Choice>
              <mc:Fallback>
                <p:oleObj name="Equation" r:id="rId7" imgW="495000" imgH="177480" progId="Equation.DSMT4">
                  <p:embed/>
                  <p:pic>
                    <p:nvPicPr>
                      <p:cNvPr id="5" name="Object 4">
                        <a:extLst>
                          <a:ext uri="{FF2B5EF4-FFF2-40B4-BE49-F238E27FC236}">
                            <a16:creationId xmlns:a16="http://schemas.microsoft.com/office/drawing/2014/main" id="{981256D3-DCF4-A4AC-0D47-1D1815905097}"/>
                          </a:ext>
                        </a:extLst>
                      </p:cNvPr>
                      <p:cNvPicPr/>
                      <p:nvPr/>
                    </p:nvPicPr>
                    <p:blipFill>
                      <a:blip r:embed="rId8"/>
                      <a:stretch>
                        <a:fillRect/>
                      </a:stretch>
                    </p:blipFill>
                    <p:spPr>
                      <a:xfrm>
                        <a:off x="3102876" y="1602512"/>
                        <a:ext cx="356189" cy="127863"/>
                      </a:xfrm>
                      <a:prstGeom prst="rect">
                        <a:avLst/>
                      </a:prstGeom>
                    </p:spPr>
                  </p:pic>
                </p:oleObj>
              </mc:Fallback>
            </mc:AlternateContent>
          </a:graphicData>
        </a:graphic>
      </p:graphicFrame>
      <p:sp>
        <p:nvSpPr>
          <p:cNvPr id="32" name="TextBox 31">
            <a:extLst>
              <a:ext uri="{FF2B5EF4-FFF2-40B4-BE49-F238E27FC236}">
                <a16:creationId xmlns:a16="http://schemas.microsoft.com/office/drawing/2014/main" id="{C436D257-EB70-2D0B-E9F6-D781041940C1}"/>
              </a:ext>
            </a:extLst>
          </p:cNvPr>
          <p:cNvSpPr txBox="1"/>
          <p:nvPr/>
        </p:nvSpPr>
        <p:spPr>
          <a:xfrm>
            <a:off x="3028433" y="1377176"/>
            <a:ext cx="1211830" cy="276999"/>
          </a:xfrm>
          <a:prstGeom prst="rect">
            <a:avLst/>
          </a:prstGeom>
          <a:noFill/>
        </p:spPr>
        <p:txBody>
          <a:bodyPr wrap="square" rtlCol="0">
            <a:spAutoFit/>
          </a:bodyPr>
          <a:lstStyle/>
          <a:p>
            <a:r>
              <a:rPr lang="en-GB" sz="600" dirty="0">
                <a:latin typeface="Arial" panose="020B0604020202020204" pitchFamily="34" charset="0"/>
                <a:cs typeface="Arial" panose="020B0604020202020204" pitchFamily="34" charset="0"/>
              </a:rPr>
              <a:t>At bolt in rigid metallic fitting in L config:</a:t>
            </a:r>
          </a:p>
        </p:txBody>
      </p:sp>
    </p:spTree>
    <p:extLst>
      <p:ext uri="{BB962C8B-B14F-4D97-AF65-F5344CB8AC3E}">
        <p14:creationId xmlns:p14="http://schemas.microsoft.com/office/powerpoint/2010/main" val="2875749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3FF1C-16C9-C047-C186-7472BD2815FE}"/>
              </a:ext>
            </a:extLst>
          </p:cNvPr>
          <p:cNvSpPr>
            <a:spLocks noGrp="1"/>
          </p:cNvSpPr>
          <p:nvPr>
            <p:ph type="title"/>
          </p:nvPr>
        </p:nvSpPr>
        <p:spPr/>
        <p:txBody>
          <a:bodyPr/>
          <a:lstStyle/>
          <a:p>
            <a:r>
              <a:rPr lang="en-GB" dirty="0"/>
              <a:t>Structural joints</a:t>
            </a:r>
          </a:p>
        </p:txBody>
      </p:sp>
      <p:sp>
        <p:nvSpPr>
          <p:cNvPr id="4" name="Slide Number Placeholder 3">
            <a:extLst>
              <a:ext uri="{FF2B5EF4-FFF2-40B4-BE49-F238E27FC236}">
                <a16:creationId xmlns:a16="http://schemas.microsoft.com/office/drawing/2014/main" id="{1652E2B8-B1AC-4649-E512-290FAAA6DE70}"/>
              </a:ext>
            </a:extLst>
          </p:cNvPr>
          <p:cNvSpPr>
            <a:spLocks noGrp="1"/>
          </p:cNvSpPr>
          <p:nvPr>
            <p:ph type="sldNum" sz="quarter" idx="12"/>
          </p:nvPr>
        </p:nvSpPr>
        <p:spPr/>
        <p:txBody>
          <a:bodyPr/>
          <a:lstStyle/>
          <a:p>
            <a:fld id="{6D22F896-40B5-4ADD-8801-0D06FADFA095}" type="slidenum">
              <a:rPr lang="en-US" smtClean="0"/>
              <a:pPr/>
              <a:t>4</a:t>
            </a:fld>
            <a:endParaRPr lang="en-US" dirty="0"/>
          </a:p>
        </p:txBody>
      </p:sp>
      <p:sp>
        <p:nvSpPr>
          <p:cNvPr id="7" name="Content Placeholder 6">
            <a:extLst>
              <a:ext uri="{FF2B5EF4-FFF2-40B4-BE49-F238E27FC236}">
                <a16:creationId xmlns:a16="http://schemas.microsoft.com/office/drawing/2014/main" id="{A441758D-AE19-E27B-9CDA-251DC695A1FE}"/>
              </a:ext>
            </a:extLst>
          </p:cNvPr>
          <p:cNvSpPr>
            <a:spLocks noGrp="1"/>
          </p:cNvSpPr>
          <p:nvPr>
            <p:ph idx="1"/>
          </p:nvPr>
        </p:nvSpPr>
        <p:spPr>
          <a:xfrm>
            <a:off x="400050" y="968375"/>
            <a:ext cx="1676400" cy="2026669"/>
          </a:xfrm>
        </p:spPr>
        <p:txBody>
          <a:bodyPr/>
          <a:lstStyle/>
          <a:p>
            <a:r>
              <a:rPr lang="en-GB" dirty="0"/>
              <a:t>Joints are the most common source of failure in airframes</a:t>
            </a:r>
          </a:p>
          <a:p>
            <a:r>
              <a:rPr lang="en-GB" dirty="0"/>
              <a:t>The affect is not only on static strength but to great extent on fatigue  life </a:t>
            </a:r>
          </a:p>
        </p:txBody>
      </p:sp>
      <p:pic>
        <p:nvPicPr>
          <p:cNvPr id="10" name="Picture 9">
            <a:extLst>
              <a:ext uri="{FF2B5EF4-FFF2-40B4-BE49-F238E27FC236}">
                <a16:creationId xmlns:a16="http://schemas.microsoft.com/office/drawing/2014/main" id="{3D65A584-F5E7-F9AA-66EF-ABEBB0137742}"/>
              </a:ext>
            </a:extLst>
          </p:cNvPr>
          <p:cNvPicPr>
            <a:picLocks noChangeAspect="1"/>
          </p:cNvPicPr>
          <p:nvPr/>
        </p:nvPicPr>
        <p:blipFill>
          <a:blip r:embed="rId2"/>
          <a:stretch>
            <a:fillRect/>
          </a:stretch>
        </p:blipFill>
        <p:spPr>
          <a:xfrm>
            <a:off x="1985535" y="968375"/>
            <a:ext cx="2227466" cy="1673138"/>
          </a:xfrm>
          <a:prstGeom prst="rect">
            <a:avLst/>
          </a:prstGeom>
        </p:spPr>
      </p:pic>
      <p:sp>
        <p:nvSpPr>
          <p:cNvPr id="11" name="Oval 10">
            <a:extLst>
              <a:ext uri="{FF2B5EF4-FFF2-40B4-BE49-F238E27FC236}">
                <a16:creationId xmlns:a16="http://schemas.microsoft.com/office/drawing/2014/main" id="{E02EBF02-CB13-C79A-A419-3DB66B173ED5}"/>
              </a:ext>
            </a:extLst>
          </p:cNvPr>
          <p:cNvSpPr/>
          <p:nvPr/>
        </p:nvSpPr>
        <p:spPr>
          <a:xfrm>
            <a:off x="2801825" y="968375"/>
            <a:ext cx="228600" cy="228600"/>
          </a:xfrm>
          <a:prstGeom prst="ellipse">
            <a:avLst/>
          </a:prstGeom>
          <a:solidFill>
            <a:srgbClr val="FFFF00">
              <a:alpha val="57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600C0697-8B9E-B614-06A9-829BEDD1AFC8}"/>
              </a:ext>
            </a:extLst>
          </p:cNvPr>
          <p:cNvSpPr/>
          <p:nvPr/>
        </p:nvSpPr>
        <p:spPr>
          <a:xfrm>
            <a:off x="2838450" y="1501775"/>
            <a:ext cx="228600" cy="228600"/>
          </a:xfrm>
          <a:prstGeom prst="ellipse">
            <a:avLst/>
          </a:prstGeom>
          <a:solidFill>
            <a:srgbClr val="FFFF00">
              <a:alpha val="57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48CA0921-33E5-1E9F-24FA-E2B2C99504CF}"/>
              </a:ext>
            </a:extLst>
          </p:cNvPr>
          <p:cNvSpPr/>
          <p:nvPr/>
        </p:nvSpPr>
        <p:spPr>
          <a:xfrm>
            <a:off x="2744273" y="1792840"/>
            <a:ext cx="228600" cy="228600"/>
          </a:xfrm>
          <a:prstGeom prst="ellipse">
            <a:avLst/>
          </a:prstGeom>
          <a:solidFill>
            <a:srgbClr val="FFFF00">
              <a:alpha val="57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065A11B-FAE1-0940-04B3-7394E9B72E9E}"/>
              </a:ext>
            </a:extLst>
          </p:cNvPr>
          <p:cNvSpPr/>
          <p:nvPr/>
        </p:nvSpPr>
        <p:spPr>
          <a:xfrm>
            <a:off x="3821629" y="1501775"/>
            <a:ext cx="228600" cy="228600"/>
          </a:xfrm>
          <a:prstGeom prst="ellipse">
            <a:avLst/>
          </a:prstGeom>
          <a:solidFill>
            <a:srgbClr val="FFFF00">
              <a:alpha val="57000"/>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9247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E9CC8B-1127-0D6C-C03F-D383B6764CD2}"/>
              </a:ext>
            </a:extLst>
          </p:cNvPr>
          <p:cNvSpPr>
            <a:spLocks noGrp="1"/>
          </p:cNvSpPr>
          <p:nvPr>
            <p:ph idx="1"/>
          </p:nvPr>
        </p:nvSpPr>
        <p:spPr/>
        <p:txBody>
          <a:bodyPr>
            <a:normAutofit/>
          </a:bodyPr>
          <a:lstStyle/>
          <a:p>
            <a:pPr marL="0" indent="0" algn="ctr">
              <a:buNone/>
            </a:pPr>
            <a:r>
              <a:rPr lang="en-GB" sz="1500" b="1" dirty="0"/>
              <a:t>Secondary Bending Moment</a:t>
            </a:r>
          </a:p>
          <a:p>
            <a:pPr marL="0" indent="0" algn="ctr">
              <a:buNone/>
            </a:pPr>
            <a:r>
              <a:rPr lang="en-GB" sz="1000" b="1" dirty="0"/>
              <a:t>(beyond the scope and for information only)</a:t>
            </a:r>
          </a:p>
        </p:txBody>
      </p:sp>
      <p:sp>
        <p:nvSpPr>
          <p:cNvPr id="4" name="Slide Number Placeholder 3">
            <a:extLst>
              <a:ext uri="{FF2B5EF4-FFF2-40B4-BE49-F238E27FC236}">
                <a16:creationId xmlns:a16="http://schemas.microsoft.com/office/drawing/2014/main" id="{7F5433D8-6B33-2648-39EC-21584EE63B95}"/>
              </a:ext>
            </a:extLst>
          </p:cNvPr>
          <p:cNvSpPr>
            <a:spLocks noGrp="1"/>
          </p:cNvSpPr>
          <p:nvPr>
            <p:ph type="sldNum" sz="quarter" idx="12"/>
          </p:nvPr>
        </p:nvSpPr>
        <p:spPr/>
        <p:txBody>
          <a:bodyPr/>
          <a:lstStyle/>
          <a:p>
            <a:fld id="{6D22F896-40B5-4ADD-8801-0D06FADFA095}" type="slidenum">
              <a:rPr lang="en-US" smtClean="0"/>
              <a:pPr/>
              <a:t>40</a:t>
            </a:fld>
            <a:endParaRPr lang="en-US" dirty="0"/>
          </a:p>
        </p:txBody>
      </p:sp>
    </p:spTree>
    <p:extLst>
      <p:ext uri="{BB962C8B-B14F-4D97-AF65-F5344CB8AC3E}">
        <p14:creationId xmlns:p14="http://schemas.microsoft.com/office/powerpoint/2010/main" val="3481733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8B1EC-FC76-5DA3-DD54-55451A9F63EB}"/>
              </a:ext>
            </a:extLst>
          </p:cNvPr>
          <p:cNvSpPr>
            <a:spLocks noGrp="1"/>
          </p:cNvSpPr>
          <p:nvPr>
            <p:ph type="title"/>
          </p:nvPr>
        </p:nvSpPr>
        <p:spPr/>
        <p:txBody>
          <a:bodyPr>
            <a:normAutofit/>
          </a:bodyPr>
          <a:lstStyle/>
          <a:p>
            <a:r>
              <a:rPr lang="en-GB" sz="1400" dirty="0"/>
              <a:t>Effects of secondary bending moment and load eccentricity</a:t>
            </a:r>
          </a:p>
        </p:txBody>
      </p:sp>
      <p:sp>
        <p:nvSpPr>
          <p:cNvPr id="3" name="Content Placeholder 2">
            <a:extLst>
              <a:ext uri="{FF2B5EF4-FFF2-40B4-BE49-F238E27FC236}">
                <a16:creationId xmlns:a16="http://schemas.microsoft.com/office/drawing/2014/main" id="{93AACDAB-CD13-A3D1-A8CD-D643FE55610B}"/>
              </a:ext>
            </a:extLst>
          </p:cNvPr>
          <p:cNvSpPr>
            <a:spLocks noGrp="1"/>
          </p:cNvSpPr>
          <p:nvPr>
            <p:ph idx="1"/>
          </p:nvPr>
        </p:nvSpPr>
        <p:spPr/>
        <p:txBody>
          <a:bodyPr/>
          <a:lstStyle/>
          <a:p>
            <a:r>
              <a:rPr lang="en-GB" dirty="0"/>
              <a:t>This is beyond the scope of the lecture.</a:t>
            </a:r>
          </a:p>
          <a:p>
            <a:r>
              <a:rPr lang="en-GB" dirty="0"/>
              <a:t>The subsequent slides show a simplified approach based on Euler-Bernoulli beam theory which requires solving the governing differential equations of the joint.</a:t>
            </a:r>
          </a:p>
          <a:p>
            <a:pPr marL="0" indent="0">
              <a:buNone/>
            </a:pPr>
            <a:endParaRPr lang="en-GB" dirty="0"/>
          </a:p>
        </p:txBody>
      </p:sp>
      <p:sp>
        <p:nvSpPr>
          <p:cNvPr id="4" name="Slide Number Placeholder 3">
            <a:extLst>
              <a:ext uri="{FF2B5EF4-FFF2-40B4-BE49-F238E27FC236}">
                <a16:creationId xmlns:a16="http://schemas.microsoft.com/office/drawing/2014/main" id="{2D008FB9-C05E-A6B8-9968-9527D13A93C9}"/>
              </a:ext>
            </a:extLst>
          </p:cNvPr>
          <p:cNvSpPr>
            <a:spLocks noGrp="1"/>
          </p:cNvSpPr>
          <p:nvPr>
            <p:ph type="sldNum" sz="quarter" idx="12"/>
          </p:nvPr>
        </p:nvSpPr>
        <p:spPr/>
        <p:txBody>
          <a:bodyPr/>
          <a:lstStyle/>
          <a:p>
            <a:fld id="{6D22F896-40B5-4ADD-8801-0D06FADFA095}" type="slidenum">
              <a:rPr lang="en-US" smtClean="0"/>
              <a:pPr/>
              <a:t>41</a:t>
            </a:fld>
            <a:endParaRPr lang="en-US" dirty="0"/>
          </a:p>
        </p:txBody>
      </p:sp>
    </p:spTree>
    <p:extLst>
      <p:ext uri="{BB962C8B-B14F-4D97-AF65-F5344CB8AC3E}">
        <p14:creationId xmlns:p14="http://schemas.microsoft.com/office/powerpoint/2010/main" val="194107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6721-3592-90E3-B7FB-71F5B8EA4682}"/>
              </a:ext>
            </a:extLst>
          </p:cNvPr>
          <p:cNvSpPr>
            <a:spLocks noGrp="1"/>
          </p:cNvSpPr>
          <p:nvPr>
            <p:ph type="title"/>
          </p:nvPr>
        </p:nvSpPr>
        <p:spPr/>
        <p:txBody>
          <a:bodyPr>
            <a:normAutofit/>
          </a:bodyPr>
          <a:lstStyle/>
          <a:p>
            <a:r>
              <a:rPr lang="en-GB" sz="1400" dirty="0"/>
              <a:t>Load eccentricity and secondary bending moment</a:t>
            </a:r>
          </a:p>
        </p:txBody>
      </p:sp>
      <p:sp>
        <p:nvSpPr>
          <p:cNvPr id="4" name="Slide Number Placeholder 3">
            <a:extLst>
              <a:ext uri="{FF2B5EF4-FFF2-40B4-BE49-F238E27FC236}">
                <a16:creationId xmlns:a16="http://schemas.microsoft.com/office/drawing/2014/main" id="{5D6F0BF5-4D72-07E6-7B39-49B231C2F3C1}"/>
              </a:ext>
            </a:extLst>
          </p:cNvPr>
          <p:cNvSpPr>
            <a:spLocks noGrp="1"/>
          </p:cNvSpPr>
          <p:nvPr>
            <p:ph type="sldNum" sz="quarter" idx="12"/>
          </p:nvPr>
        </p:nvSpPr>
        <p:spPr/>
        <p:txBody>
          <a:bodyPr/>
          <a:lstStyle/>
          <a:p>
            <a:fld id="{6D22F896-40B5-4ADD-8801-0D06FADFA095}" type="slidenum">
              <a:rPr lang="en-US" smtClean="0"/>
              <a:pPr/>
              <a:t>42</a:t>
            </a:fld>
            <a:endParaRPr lang="en-US" dirty="0"/>
          </a:p>
        </p:txBody>
      </p:sp>
      <p:pic>
        <p:nvPicPr>
          <p:cNvPr id="3" name="Picture 2">
            <a:extLst>
              <a:ext uri="{FF2B5EF4-FFF2-40B4-BE49-F238E27FC236}">
                <a16:creationId xmlns:a16="http://schemas.microsoft.com/office/drawing/2014/main" id="{794D5DF4-2D67-1F4A-AAA3-D3FF3E76C7B8}"/>
              </a:ext>
            </a:extLst>
          </p:cNvPr>
          <p:cNvPicPr>
            <a:picLocks noChangeAspect="1"/>
          </p:cNvPicPr>
          <p:nvPr/>
        </p:nvPicPr>
        <p:blipFill>
          <a:blip r:embed="rId3"/>
          <a:stretch>
            <a:fillRect/>
          </a:stretch>
        </p:blipFill>
        <p:spPr>
          <a:xfrm>
            <a:off x="389049" y="864345"/>
            <a:ext cx="3121834" cy="1385472"/>
          </a:xfrm>
          <a:prstGeom prst="rect">
            <a:avLst/>
          </a:prstGeom>
        </p:spPr>
      </p:pic>
      <p:pic>
        <p:nvPicPr>
          <p:cNvPr id="13" name="Picture 12">
            <a:extLst>
              <a:ext uri="{FF2B5EF4-FFF2-40B4-BE49-F238E27FC236}">
                <a16:creationId xmlns:a16="http://schemas.microsoft.com/office/drawing/2014/main" id="{43F89B12-3B7F-F99D-A552-95555C6E7EF4}"/>
              </a:ext>
            </a:extLst>
          </p:cNvPr>
          <p:cNvPicPr>
            <a:picLocks noChangeAspect="1"/>
          </p:cNvPicPr>
          <p:nvPr/>
        </p:nvPicPr>
        <p:blipFill>
          <a:blip r:embed="rId4"/>
          <a:stretch>
            <a:fillRect/>
          </a:stretch>
        </p:blipFill>
        <p:spPr>
          <a:xfrm>
            <a:off x="389049" y="2277147"/>
            <a:ext cx="447677" cy="317706"/>
          </a:xfrm>
          <a:prstGeom prst="rect">
            <a:avLst/>
          </a:prstGeom>
        </p:spPr>
      </p:pic>
      <p:pic>
        <p:nvPicPr>
          <p:cNvPr id="16" name="Picture 15">
            <a:extLst>
              <a:ext uri="{FF2B5EF4-FFF2-40B4-BE49-F238E27FC236}">
                <a16:creationId xmlns:a16="http://schemas.microsoft.com/office/drawing/2014/main" id="{B4AC1BFD-4F46-50FB-0E84-D8D61C53F632}"/>
              </a:ext>
            </a:extLst>
          </p:cNvPr>
          <p:cNvPicPr>
            <a:picLocks noChangeAspect="1"/>
          </p:cNvPicPr>
          <p:nvPr/>
        </p:nvPicPr>
        <p:blipFill>
          <a:blip r:embed="rId5"/>
          <a:stretch>
            <a:fillRect/>
          </a:stretch>
        </p:blipFill>
        <p:spPr>
          <a:xfrm>
            <a:off x="869930" y="2270837"/>
            <a:ext cx="702754" cy="330327"/>
          </a:xfrm>
          <a:prstGeom prst="rect">
            <a:avLst/>
          </a:prstGeom>
        </p:spPr>
      </p:pic>
      <p:pic>
        <p:nvPicPr>
          <p:cNvPr id="18" name="Picture 17">
            <a:extLst>
              <a:ext uri="{FF2B5EF4-FFF2-40B4-BE49-F238E27FC236}">
                <a16:creationId xmlns:a16="http://schemas.microsoft.com/office/drawing/2014/main" id="{B3862303-1B66-C6E2-8CED-B8CF35E7AF35}"/>
              </a:ext>
            </a:extLst>
          </p:cNvPr>
          <p:cNvPicPr>
            <a:picLocks noChangeAspect="1"/>
          </p:cNvPicPr>
          <p:nvPr/>
        </p:nvPicPr>
        <p:blipFill>
          <a:blip r:embed="rId6"/>
          <a:stretch>
            <a:fillRect/>
          </a:stretch>
        </p:blipFill>
        <p:spPr>
          <a:xfrm>
            <a:off x="1605887" y="2272983"/>
            <a:ext cx="439437" cy="326034"/>
          </a:xfrm>
          <a:prstGeom prst="rect">
            <a:avLst/>
          </a:prstGeom>
        </p:spPr>
      </p:pic>
      <p:pic>
        <p:nvPicPr>
          <p:cNvPr id="23" name="Picture 22">
            <a:extLst>
              <a:ext uri="{FF2B5EF4-FFF2-40B4-BE49-F238E27FC236}">
                <a16:creationId xmlns:a16="http://schemas.microsoft.com/office/drawing/2014/main" id="{84E5B655-8E68-9361-2D57-B60D82AE73E9}"/>
              </a:ext>
            </a:extLst>
          </p:cNvPr>
          <p:cNvPicPr>
            <a:picLocks noChangeAspect="1"/>
          </p:cNvPicPr>
          <p:nvPr/>
        </p:nvPicPr>
        <p:blipFill>
          <a:blip r:embed="rId7"/>
          <a:stretch>
            <a:fillRect/>
          </a:stretch>
        </p:blipFill>
        <p:spPr>
          <a:xfrm>
            <a:off x="3524250" y="1250242"/>
            <a:ext cx="439438" cy="200383"/>
          </a:xfrm>
          <a:prstGeom prst="rect">
            <a:avLst/>
          </a:prstGeom>
        </p:spPr>
      </p:pic>
      <p:sp>
        <p:nvSpPr>
          <p:cNvPr id="69" name="TextBox 68">
            <a:extLst>
              <a:ext uri="{FF2B5EF4-FFF2-40B4-BE49-F238E27FC236}">
                <a16:creationId xmlns:a16="http://schemas.microsoft.com/office/drawing/2014/main" id="{BD5535B3-27F3-3298-39C9-D116F2BA1142}"/>
              </a:ext>
            </a:extLst>
          </p:cNvPr>
          <p:cNvSpPr txBox="1"/>
          <p:nvPr/>
        </p:nvSpPr>
        <p:spPr>
          <a:xfrm>
            <a:off x="3457709" y="815975"/>
            <a:ext cx="838200" cy="461665"/>
          </a:xfrm>
          <a:prstGeom prst="rect">
            <a:avLst/>
          </a:prstGeom>
          <a:noFill/>
        </p:spPr>
        <p:txBody>
          <a:bodyPr wrap="square" rtlCol="0">
            <a:spAutoFit/>
          </a:bodyPr>
          <a:lstStyle/>
          <a:p>
            <a:r>
              <a:rPr lang="en-GB" sz="600" dirty="0">
                <a:latin typeface="Arial" panose="020B0604020202020204" pitchFamily="34" charset="0"/>
                <a:cs typeface="Arial" panose="020B0604020202020204" pitchFamily="34" charset="0"/>
              </a:rPr>
              <a:t>Maximum total nominal stresses that occur at </a:t>
            </a:r>
            <a:r>
              <a:rPr lang="en-GB" sz="600" b="1" dirty="0">
                <a:latin typeface="Arial" panose="020B0604020202020204" pitchFamily="34" charset="0"/>
                <a:cs typeface="Arial" panose="020B0604020202020204" pitchFamily="34" charset="0"/>
              </a:rPr>
              <a:t>A</a:t>
            </a:r>
            <a:r>
              <a:rPr lang="en-GB" sz="600" dirty="0">
                <a:latin typeface="Arial" panose="020B0604020202020204" pitchFamily="34" charset="0"/>
                <a:cs typeface="Arial" panose="020B0604020202020204" pitchFamily="34" charset="0"/>
              </a:rPr>
              <a:t> and </a:t>
            </a:r>
            <a:r>
              <a:rPr lang="en-GB" sz="600" b="1" dirty="0">
                <a:latin typeface="Arial" panose="020B0604020202020204" pitchFamily="34" charset="0"/>
                <a:cs typeface="Arial" panose="020B0604020202020204" pitchFamily="34" charset="0"/>
              </a:rPr>
              <a:t>B</a:t>
            </a:r>
            <a:r>
              <a:rPr lang="en-GB" sz="600" dirty="0">
                <a:latin typeface="Arial" panose="020B0604020202020204" pitchFamily="34" charset="0"/>
                <a:cs typeface="Arial" panose="020B0604020202020204" pitchFamily="34" charset="0"/>
              </a:rPr>
              <a:t>:</a:t>
            </a:r>
          </a:p>
        </p:txBody>
      </p:sp>
      <p:sp>
        <p:nvSpPr>
          <p:cNvPr id="72" name="TextBox 71">
            <a:extLst>
              <a:ext uri="{FF2B5EF4-FFF2-40B4-BE49-F238E27FC236}">
                <a16:creationId xmlns:a16="http://schemas.microsoft.com/office/drawing/2014/main" id="{5CAA2FC5-75F7-E395-1590-163926C7219E}"/>
              </a:ext>
            </a:extLst>
          </p:cNvPr>
          <p:cNvSpPr txBox="1"/>
          <p:nvPr/>
        </p:nvSpPr>
        <p:spPr>
          <a:xfrm>
            <a:off x="389049" y="2664097"/>
            <a:ext cx="3135201" cy="369332"/>
          </a:xfrm>
          <a:prstGeom prst="rect">
            <a:avLst/>
          </a:prstGeom>
          <a:solidFill>
            <a:schemeClr val="accent1">
              <a:lumMod val="40000"/>
              <a:lumOff val="60000"/>
            </a:schemeClr>
          </a:solidFill>
        </p:spPr>
        <p:txBody>
          <a:bodyPr wrap="square">
            <a:spAutoFit/>
          </a:bodyPr>
          <a:lstStyle/>
          <a:p>
            <a:pPr algn="l"/>
            <a:r>
              <a:rPr lang="en-GB" sz="600" b="0" i="0" u="none" strike="noStrike" baseline="0" dirty="0">
                <a:latin typeface="Arial" panose="020B0604020202020204" pitchFamily="34" charset="0"/>
                <a:cs typeface="Arial" panose="020B0604020202020204" pitchFamily="34" charset="0"/>
              </a:rPr>
              <a:t>The nominal stresses due to the secondary bending can equal or even exceed the applied stresses. Fractographic investigations of riveted joints indicate that fatigue crack nucleation occurs at the sites of maximum bending stresses.</a:t>
            </a:r>
            <a:endParaRPr lang="en-GB" sz="600" dirty="0">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A2B5878E-32B1-A772-B58D-0601E729C2E1}"/>
              </a:ext>
            </a:extLst>
          </p:cNvPr>
          <p:cNvSpPr/>
          <p:nvPr/>
        </p:nvSpPr>
        <p:spPr>
          <a:xfrm>
            <a:off x="2381250" y="1991175"/>
            <a:ext cx="76200" cy="7620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9503DDCF-4880-1A0D-457E-D098607258ED}"/>
              </a:ext>
            </a:extLst>
          </p:cNvPr>
          <p:cNvSpPr/>
          <p:nvPr/>
        </p:nvSpPr>
        <p:spPr>
          <a:xfrm>
            <a:off x="1371330" y="2029275"/>
            <a:ext cx="76200" cy="7620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C7288C3E-72EA-E75C-ED8A-6EFF445CDEA7}"/>
              </a:ext>
            </a:extLst>
          </p:cNvPr>
          <p:cNvSpPr/>
          <p:nvPr/>
        </p:nvSpPr>
        <p:spPr>
          <a:xfrm>
            <a:off x="2390910" y="1409475"/>
            <a:ext cx="76200" cy="7620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8F9970D1-6E07-089E-E85E-5D8753802461}"/>
              </a:ext>
            </a:extLst>
          </p:cNvPr>
          <p:cNvSpPr/>
          <p:nvPr/>
        </p:nvSpPr>
        <p:spPr>
          <a:xfrm>
            <a:off x="1421771" y="1394453"/>
            <a:ext cx="76200" cy="7620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a:extLst>
              <a:ext uri="{FF2B5EF4-FFF2-40B4-BE49-F238E27FC236}">
                <a16:creationId xmlns:a16="http://schemas.microsoft.com/office/drawing/2014/main" id="{DD649560-6E35-5F67-6BFD-AC0BCB88B858}"/>
              </a:ext>
            </a:extLst>
          </p:cNvPr>
          <p:cNvCxnSpPr>
            <a:stCxn id="23" idx="1"/>
          </p:cNvCxnSpPr>
          <p:nvPr/>
        </p:nvCxnSpPr>
        <p:spPr>
          <a:xfrm flipH="1">
            <a:off x="2467110" y="1350434"/>
            <a:ext cx="1057140" cy="64074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76" name="Straight Arrow Connector 75">
            <a:extLst>
              <a:ext uri="{FF2B5EF4-FFF2-40B4-BE49-F238E27FC236}">
                <a16:creationId xmlns:a16="http://schemas.microsoft.com/office/drawing/2014/main" id="{4A17B1C4-381C-9904-B552-A65490F53DA7}"/>
              </a:ext>
            </a:extLst>
          </p:cNvPr>
          <p:cNvCxnSpPr>
            <a:cxnSpLocks/>
            <a:stCxn id="23" idx="1"/>
          </p:cNvCxnSpPr>
          <p:nvPr/>
        </p:nvCxnSpPr>
        <p:spPr>
          <a:xfrm flipH="1">
            <a:off x="1453971" y="1350434"/>
            <a:ext cx="2070279" cy="67884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77668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6721-3592-90E3-B7FB-71F5B8EA4682}"/>
              </a:ext>
            </a:extLst>
          </p:cNvPr>
          <p:cNvSpPr>
            <a:spLocks noGrp="1"/>
          </p:cNvSpPr>
          <p:nvPr>
            <p:ph type="title"/>
          </p:nvPr>
        </p:nvSpPr>
        <p:spPr/>
        <p:txBody>
          <a:bodyPr>
            <a:normAutofit/>
          </a:bodyPr>
          <a:lstStyle/>
          <a:p>
            <a:r>
              <a:rPr lang="en-GB" sz="1400" dirty="0"/>
              <a:t>Load eccentricity and secondary bending moment</a:t>
            </a:r>
          </a:p>
        </p:txBody>
      </p:sp>
      <p:sp>
        <p:nvSpPr>
          <p:cNvPr id="4" name="Slide Number Placeholder 3">
            <a:extLst>
              <a:ext uri="{FF2B5EF4-FFF2-40B4-BE49-F238E27FC236}">
                <a16:creationId xmlns:a16="http://schemas.microsoft.com/office/drawing/2014/main" id="{5D6F0BF5-4D72-07E6-7B39-49B231C2F3C1}"/>
              </a:ext>
            </a:extLst>
          </p:cNvPr>
          <p:cNvSpPr>
            <a:spLocks noGrp="1"/>
          </p:cNvSpPr>
          <p:nvPr>
            <p:ph type="sldNum" sz="quarter" idx="12"/>
          </p:nvPr>
        </p:nvSpPr>
        <p:spPr/>
        <p:txBody>
          <a:bodyPr/>
          <a:lstStyle/>
          <a:p>
            <a:fld id="{6D22F896-40B5-4ADD-8801-0D06FADFA095}" type="slidenum">
              <a:rPr lang="en-US" smtClean="0"/>
              <a:pPr/>
              <a:t>43</a:t>
            </a:fld>
            <a:endParaRPr lang="en-US" dirty="0"/>
          </a:p>
        </p:txBody>
      </p:sp>
      <p:pic>
        <p:nvPicPr>
          <p:cNvPr id="3" name="Picture 2">
            <a:extLst>
              <a:ext uri="{FF2B5EF4-FFF2-40B4-BE49-F238E27FC236}">
                <a16:creationId xmlns:a16="http://schemas.microsoft.com/office/drawing/2014/main" id="{794D5DF4-2D67-1F4A-AAA3-D3FF3E76C7B8}"/>
              </a:ext>
            </a:extLst>
          </p:cNvPr>
          <p:cNvPicPr>
            <a:picLocks noChangeAspect="1"/>
          </p:cNvPicPr>
          <p:nvPr/>
        </p:nvPicPr>
        <p:blipFill>
          <a:blip r:embed="rId3"/>
          <a:stretch>
            <a:fillRect/>
          </a:stretch>
        </p:blipFill>
        <p:spPr>
          <a:xfrm>
            <a:off x="389049" y="864345"/>
            <a:ext cx="3121834" cy="1385472"/>
          </a:xfrm>
          <a:prstGeom prst="rect">
            <a:avLst/>
          </a:prstGeom>
        </p:spPr>
      </p:pic>
      <p:sp>
        <p:nvSpPr>
          <p:cNvPr id="26" name="Oval 25">
            <a:extLst>
              <a:ext uri="{FF2B5EF4-FFF2-40B4-BE49-F238E27FC236}">
                <a16:creationId xmlns:a16="http://schemas.microsoft.com/office/drawing/2014/main" id="{A2B5878E-32B1-A772-B58D-0601E729C2E1}"/>
              </a:ext>
            </a:extLst>
          </p:cNvPr>
          <p:cNvSpPr/>
          <p:nvPr/>
        </p:nvSpPr>
        <p:spPr>
          <a:xfrm>
            <a:off x="2381250" y="1991175"/>
            <a:ext cx="76200" cy="7620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9503DDCF-4880-1A0D-457E-D098607258ED}"/>
              </a:ext>
            </a:extLst>
          </p:cNvPr>
          <p:cNvSpPr/>
          <p:nvPr/>
        </p:nvSpPr>
        <p:spPr>
          <a:xfrm>
            <a:off x="1371330" y="2029275"/>
            <a:ext cx="76200" cy="7620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C7288C3E-72EA-E75C-ED8A-6EFF445CDEA7}"/>
              </a:ext>
            </a:extLst>
          </p:cNvPr>
          <p:cNvSpPr/>
          <p:nvPr/>
        </p:nvSpPr>
        <p:spPr>
          <a:xfrm>
            <a:off x="2390910" y="1409475"/>
            <a:ext cx="76200" cy="7620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8F9970D1-6E07-089E-E85E-5D8753802461}"/>
              </a:ext>
            </a:extLst>
          </p:cNvPr>
          <p:cNvSpPr/>
          <p:nvPr/>
        </p:nvSpPr>
        <p:spPr>
          <a:xfrm>
            <a:off x="1421771" y="1394453"/>
            <a:ext cx="76200" cy="7620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6FBA325B-E31C-8CE6-5736-6DA489C9DA74}"/>
              </a:ext>
            </a:extLst>
          </p:cNvPr>
          <p:cNvSpPr txBox="1"/>
          <p:nvPr/>
        </p:nvSpPr>
        <p:spPr>
          <a:xfrm>
            <a:off x="389049" y="2270067"/>
            <a:ext cx="3897201" cy="553998"/>
          </a:xfrm>
          <a:prstGeom prst="rect">
            <a:avLst/>
          </a:prstGeom>
          <a:solidFill>
            <a:schemeClr val="accent1">
              <a:lumMod val="40000"/>
              <a:lumOff val="60000"/>
            </a:schemeClr>
          </a:solidFill>
        </p:spPr>
        <p:txBody>
          <a:bodyPr wrap="square">
            <a:spAutoFit/>
          </a:bodyPr>
          <a:lstStyle/>
          <a:p>
            <a:pPr algn="l"/>
            <a:r>
              <a:rPr lang="en-GB" sz="600" b="1" i="0" u="none" strike="noStrike" baseline="0" dirty="0">
                <a:latin typeface="Arial" panose="020B0604020202020204" pitchFamily="34" charset="0"/>
                <a:cs typeface="Arial" panose="020B0604020202020204" pitchFamily="34" charset="0"/>
              </a:rPr>
              <a:t>Simplified approach: </a:t>
            </a:r>
            <a:r>
              <a:rPr lang="en-GB" sz="600" b="0" i="0" u="none" strike="noStrike" baseline="0" dirty="0">
                <a:latin typeface="Arial" panose="020B0604020202020204" pitchFamily="34" charset="0"/>
                <a:cs typeface="Arial" panose="020B0604020202020204" pitchFamily="34" charset="0"/>
              </a:rPr>
              <a:t>In order to derive the bending moment at any site of a joint with eccentricities, the out of plane deformations of the sheets must be known (Euler-Bernoulli). Concepts which enable to compute these deformations, represented by deflections of the joint neutral axis.</a:t>
            </a:r>
          </a:p>
          <a:p>
            <a:pPr algn="l"/>
            <a:r>
              <a:rPr lang="en-GB" sz="600" dirty="0">
                <a:latin typeface="Arial" panose="020B0604020202020204" pitchFamily="34" charset="0"/>
                <a:cs typeface="Arial" panose="020B0604020202020204" pitchFamily="34" charset="0"/>
              </a:rPr>
              <a:t>T</a:t>
            </a:r>
            <a:r>
              <a:rPr lang="en-GB" sz="600" b="0" i="0" u="none" strike="noStrike" baseline="0" dirty="0">
                <a:latin typeface="Arial" panose="020B0604020202020204" pitchFamily="34" charset="0"/>
                <a:cs typeface="Arial" panose="020B0604020202020204" pitchFamily="34" charset="0"/>
              </a:rPr>
              <a:t>he sheets are assumed to act as a single integral beam, the flexural rigidity of which corresponds to the combined thickness of the sheets.</a:t>
            </a:r>
            <a:endParaRPr lang="en-GB" sz="600"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E090AA46-6580-58AC-882F-6D43A316F85C}"/>
              </a:ext>
            </a:extLst>
          </p:cNvPr>
          <p:cNvCxnSpPr/>
          <p:nvPr/>
        </p:nvCxnSpPr>
        <p:spPr>
          <a:xfrm>
            <a:off x="682310" y="1384793"/>
            <a:ext cx="8382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8B8CA0-3351-20C9-9FC8-F28A241EA805}"/>
              </a:ext>
            </a:extLst>
          </p:cNvPr>
          <p:cNvCxnSpPr/>
          <p:nvPr/>
        </p:nvCxnSpPr>
        <p:spPr>
          <a:xfrm>
            <a:off x="2384470" y="1485675"/>
            <a:ext cx="83820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67264E5-D97E-481B-D176-9A02769A7B02}"/>
              </a:ext>
            </a:extLst>
          </p:cNvPr>
          <p:cNvCxnSpPr/>
          <p:nvPr/>
        </p:nvCxnSpPr>
        <p:spPr>
          <a:xfrm>
            <a:off x="1543050" y="1425575"/>
            <a:ext cx="8382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74DF60A-7082-64E4-1D53-55CC2B4AE38F}"/>
              </a:ext>
            </a:extLst>
          </p:cNvPr>
          <p:cNvSpPr txBox="1"/>
          <p:nvPr/>
        </p:nvSpPr>
        <p:spPr>
          <a:xfrm>
            <a:off x="832566" y="1693764"/>
            <a:ext cx="457200" cy="184666"/>
          </a:xfrm>
          <a:prstGeom prst="rect">
            <a:avLst/>
          </a:prstGeom>
          <a:solidFill>
            <a:srgbClr val="00B0F0">
              <a:alpha val="50000"/>
            </a:srgbClr>
          </a:solidFill>
        </p:spPr>
        <p:txBody>
          <a:bodyPr wrap="square" lIns="0" tIns="0" rIns="0" bIns="0" rtlCol="0">
            <a:spAutoFit/>
          </a:bodyPr>
          <a:lstStyle/>
          <a:p>
            <a:r>
              <a:rPr lang="en-GB" sz="600" dirty="0">
                <a:latin typeface="Arial" panose="020B0604020202020204" pitchFamily="34" charset="0"/>
                <a:cs typeface="Arial" panose="020B0604020202020204" pitchFamily="34" charset="0"/>
              </a:rPr>
              <a:t>Neutral axis of segment 1</a:t>
            </a:r>
          </a:p>
        </p:txBody>
      </p:sp>
      <p:sp>
        <p:nvSpPr>
          <p:cNvPr id="21" name="TextBox 20">
            <a:extLst>
              <a:ext uri="{FF2B5EF4-FFF2-40B4-BE49-F238E27FC236}">
                <a16:creationId xmlns:a16="http://schemas.microsoft.com/office/drawing/2014/main" id="{42D7C348-BF6B-EFE5-C46C-65CFF09D41D7}"/>
              </a:ext>
            </a:extLst>
          </p:cNvPr>
          <p:cNvSpPr txBox="1"/>
          <p:nvPr/>
        </p:nvSpPr>
        <p:spPr>
          <a:xfrm>
            <a:off x="1761992" y="1693764"/>
            <a:ext cx="457200" cy="184666"/>
          </a:xfrm>
          <a:prstGeom prst="rect">
            <a:avLst/>
          </a:prstGeom>
          <a:solidFill>
            <a:srgbClr val="00B050">
              <a:alpha val="50000"/>
            </a:srgbClr>
          </a:solidFill>
        </p:spPr>
        <p:txBody>
          <a:bodyPr wrap="square" lIns="0" tIns="0" rIns="0" bIns="0" rtlCol="0">
            <a:spAutoFit/>
          </a:bodyPr>
          <a:lstStyle/>
          <a:p>
            <a:r>
              <a:rPr lang="en-GB" sz="600" dirty="0">
                <a:latin typeface="Arial" panose="020B0604020202020204" pitchFamily="34" charset="0"/>
                <a:cs typeface="Arial" panose="020B0604020202020204" pitchFamily="34" charset="0"/>
              </a:rPr>
              <a:t>Neutral axis of segment 2</a:t>
            </a:r>
          </a:p>
        </p:txBody>
      </p:sp>
      <p:sp>
        <p:nvSpPr>
          <p:cNvPr id="22" name="TextBox 21">
            <a:extLst>
              <a:ext uri="{FF2B5EF4-FFF2-40B4-BE49-F238E27FC236}">
                <a16:creationId xmlns:a16="http://schemas.microsoft.com/office/drawing/2014/main" id="{3CD708DD-55EB-814C-B13C-4A682EEA66E8}"/>
              </a:ext>
            </a:extLst>
          </p:cNvPr>
          <p:cNvSpPr txBox="1"/>
          <p:nvPr/>
        </p:nvSpPr>
        <p:spPr>
          <a:xfrm>
            <a:off x="2636437" y="1695048"/>
            <a:ext cx="457200" cy="184666"/>
          </a:xfrm>
          <a:prstGeom prst="rect">
            <a:avLst/>
          </a:prstGeom>
          <a:solidFill>
            <a:schemeClr val="accent5">
              <a:lumMod val="50000"/>
              <a:alpha val="50000"/>
            </a:schemeClr>
          </a:solidFill>
        </p:spPr>
        <p:txBody>
          <a:bodyPr wrap="square" lIns="0" tIns="0" rIns="0" bIns="0" rtlCol="0">
            <a:spAutoFit/>
          </a:bodyPr>
          <a:lstStyle/>
          <a:p>
            <a:r>
              <a:rPr lang="en-GB" sz="600" dirty="0">
                <a:latin typeface="Arial" panose="020B0604020202020204" pitchFamily="34" charset="0"/>
                <a:cs typeface="Arial" panose="020B0604020202020204" pitchFamily="34" charset="0"/>
              </a:rPr>
              <a:t>Neutral axis of segment 3</a:t>
            </a:r>
          </a:p>
        </p:txBody>
      </p:sp>
      <p:pic>
        <p:nvPicPr>
          <p:cNvPr id="8" name="Picture 7">
            <a:extLst>
              <a:ext uri="{FF2B5EF4-FFF2-40B4-BE49-F238E27FC236}">
                <a16:creationId xmlns:a16="http://schemas.microsoft.com/office/drawing/2014/main" id="{F3B1B4CE-E392-09C8-D342-1994B3FD2E24}"/>
              </a:ext>
            </a:extLst>
          </p:cNvPr>
          <p:cNvPicPr>
            <a:picLocks noChangeAspect="1"/>
          </p:cNvPicPr>
          <p:nvPr/>
        </p:nvPicPr>
        <p:blipFill>
          <a:blip r:embed="rId4"/>
          <a:stretch>
            <a:fillRect/>
          </a:stretch>
        </p:blipFill>
        <p:spPr>
          <a:xfrm>
            <a:off x="384886" y="2842526"/>
            <a:ext cx="853364" cy="183293"/>
          </a:xfrm>
          <a:prstGeom prst="rect">
            <a:avLst/>
          </a:prstGeom>
        </p:spPr>
      </p:pic>
      <p:pic>
        <p:nvPicPr>
          <p:cNvPr id="9" name="Picture 8">
            <a:extLst>
              <a:ext uri="{FF2B5EF4-FFF2-40B4-BE49-F238E27FC236}">
                <a16:creationId xmlns:a16="http://schemas.microsoft.com/office/drawing/2014/main" id="{7683ACFD-3D42-E089-6687-BA6726492870}"/>
              </a:ext>
            </a:extLst>
          </p:cNvPr>
          <p:cNvPicPr>
            <a:picLocks noChangeAspect="1"/>
          </p:cNvPicPr>
          <p:nvPr/>
        </p:nvPicPr>
        <p:blipFill>
          <a:blip r:embed="rId5"/>
          <a:stretch>
            <a:fillRect/>
          </a:stretch>
        </p:blipFill>
        <p:spPr>
          <a:xfrm>
            <a:off x="1288690" y="2842526"/>
            <a:ext cx="634284" cy="188936"/>
          </a:xfrm>
          <a:prstGeom prst="rect">
            <a:avLst/>
          </a:prstGeom>
        </p:spPr>
      </p:pic>
      <p:pic>
        <p:nvPicPr>
          <p:cNvPr id="10" name="Picture 9">
            <a:extLst>
              <a:ext uri="{FF2B5EF4-FFF2-40B4-BE49-F238E27FC236}">
                <a16:creationId xmlns:a16="http://schemas.microsoft.com/office/drawing/2014/main" id="{45BBFE8D-E0DB-BC0A-7B5F-2C99788B26B7}"/>
              </a:ext>
            </a:extLst>
          </p:cNvPr>
          <p:cNvPicPr>
            <a:picLocks noChangeAspect="1"/>
          </p:cNvPicPr>
          <p:nvPr/>
        </p:nvPicPr>
        <p:blipFill>
          <a:blip r:embed="rId6"/>
          <a:stretch>
            <a:fillRect/>
          </a:stretch>
        </p:blipFill>
        <p:spPr>
          <a:xfrm>
            <a:off x="1971667" y="2842526"/>
            <a:ext cx="1019183" cy="194130"/>
          </a:xfrm>
          <a:prstGeom prst="rect">
            <a:avLst/>
          </a:prstGeom>
        </p:spPr>
      </p:pic>
      <p:sp>
        <p:nvSpPr>
          <p:cNvPr id="27" name="TextBox 26">
            <a:extLst>
              <a:ext uri="{FF2B5EF4-FFF2-40B4-BE49-F238E27FC236}">
                <a16:creationId xmlns:a16="http://schemas.microsoft.com/office/drawing/2014/main" id="{5A11705F-5E7A-C5F7-F1E7-C94CE19FCCDE}"/>
              </a:ext>
            </a:extLst>
          </p:cNvPr>
          <p:cNvSpPr txBox="1"/>
          <p:nvPr/>
        </p:nvSpPr>
        <p:spPr>
          <a:xfrm>
            <a:off x="1186732" y="3003691"/>
            <a:ext cx="838200" cy="184666"/>
          </a:xfrm>
          <a:prstGeom prst="rect">
            <a:avLst/>
          </a:prstGeom>
          <a:noFill/>
        </p:spPr>
        <p:txBody>
          <a:bodyPr wrap="square" rtlCol="0">
            <a:spAutoFit/>
          </a:bodyPr>
          <a:lstStyle/>
          <a:p>
            <a:pPr algn="ctr"/>
            <a:r>
              <a:rPr lang="en-GB" sz="600" dirty="0">
                <a:latin typeface="Arial" panose="020B0604020202020204" pitchFamily="34" charset="0"/>
                <a:cs typeface="Arial" panose="020B0604020202020204" pitchFamily="34" charset="0"/>
              </a:rPr>
              <a:t>Plane stress</a:t>
            </a:r>
          </a:p>
        </p:txBody>
      </p:sp>
      <p:sp>
        <p:nvSpPr>
          <p:cNvPr id="28" name="TextBox 27">
            <a:extLst>
              <a:ext uri="{FF2B5EF4-FFF2-40B4-BE49-F238E27FC236}">
                <a16:creationId xmlns:a16="http://schemas.microsoft.com/office/drawing/2014/main" id="{AAA167E7-43B9-17D6-9D1F-2EF03BBE6B34}"/>
              </a:ext>
            </a:extLst>
          </p:cNvPr>
          <p:cNvSpPr txBox="1"/>
          <p:nvPr/>
        </p:nvSpPr>
        <p:spPr>
          <a:xfrm>
            <a:off x="2062158" y="3004851"/>
            <a:ext cx="838200" cy="184666"/>
          </a:xfrm>
          <a:prstGeom prst="rect">
            <a:avLst/>
          </a:prstGeom>
          <a:noFill/>
        </p:spPr>
        <p:txBody>
          <a:bodyPr wrap="square" rtlCol="0">
            <a:spAutoFit/>
          </a:bodyPr>
          <a:lstStyle/>
          <a:p>
            <a:pPr algn="ctr"/>
            <a:r>
              <a:rPr lang="en-GB" sz="600" dirty="0">
                <a:latin typeface="Arial" panose="020B0604020202020204" pitchFamily="34" charset="0"/>
                <a:cs typeface="Arial" panose="020B0604020202020204" pitchFamily="34" charset="0"/>
              </a:rPr>
              <a:t>Plane strain</a:t>
            </a:r>
          </a:p>
        </p:txBody>
      </p:sp>
    </p:spTree>
    <p:extLst>
      <p:ext uri="{BB962C8B-B14F-4D97-AF65-F5344CB8AC3E}">
        <p14:creationId xmlns:p14="http://schemas.microsoft.com/office/powerpoint/2010/main" val="12183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6721-3592-90E3-B7FB-71F5B8EA4682}"/>
              </a:ext>
            </a:extLst>
          </p:cNvPr>
          <p:cNvSpPr>
            <a:spLocks noGrp="1"/>
          </p:cNvSpPr>
          <p:nvPr>
            <p:ph type="title"/>
          </p:nvPr>
        </p:nvSpPr>
        <p:spPr/>
        <p:txBody>
          <a:bodyPr>
            <a:normAutofit/>
          </a:bodyPr>
          <a:lstStyle/>
          <a:p>
            <a:r>
              <a:rPr lang="en-GB" sz="1400" dirty="0"/>
              <a:t>Load eccentricity and secondary bending moment</a:t>
            </a:r>
          </a:p>
        </p:txBody>
      </p:sp>
      <p:sp>
        <p:nvSpPr>
          <p:cNvPr id="4" name="Slide Number Placeholder 3">
            <a:extLst>
              <a:ext uri="{FF2B5EF4-FFF2-40B4-BE49-F238E27FC236}">
                <a16:creationId xmlns:a16="http://schemas.microsoft.com/office/drawing/2014/main" id="{5D6F0BF5-4D72-07E6-7B39-49B231C2F3C1}"/>
              </a:ext>
            </a:extLst>
          </p:cNvPr>
          <p:cNvSpPr>
            <a:spLocks noGrp="1"/>
          </p:cNvSpPr>
          <p:nvPr>
            <p:ph type="sldNum" sz="quarter" idx="12"/>
          </p:nvPr>
        </p:nvSpPr>
        <p:spPr/>
        <p:txBody>
          <a:bodyPr/>
          <a:lstStyle/>
          <a:p>
            <a:fld id="{6D22F896-40B5-4ADD-8801-0D06FADFA095}" type="slidenum">
              <a:rPr lang="en-US" smtClean="0"/>
              <a:pPr/>
              <a:t>44</a:t>
            </a:fld>
            <a:endParaRPr lang="en-US" dirty="0"/>
          </a:p>
        </p:txBody>
      </p:sp>
      <p:pic>
        <p:nvPicPr>
          <p:cNvPr id="3" name="Picture 2">
            <a:extLst>
              <a:ext uri="{FF2B5EF4-FFF2-40B4-BE49-F238E27FC236}">
                <a16:creationId xmlns:a16="http://schemas.microsoft.com/office/drawing/2014/main" id="{794D5DF4-2D67-1F4A-AAA3-D3FF3E76C7B8}"/>
              </a:ext>
            </a:extLst>
          </p:cNvPr>
          <p:cNvPicPr>
            <a:picLocks noChangeAspect="1"/>
          </p:cNvPicPr>
          <p:nvPr/>
        </p:nvPicPr>
        <p:blipFill rotWithShape="1">
          <a:blip r:embed="rId3"/>
          <a:srcRect l="353" b="38162"/>
          <a:stretch/>
        </p:blipFill>
        <p:spPr>
          <a:xfrm>
            <a:off x="400049" y="864345"/>
            <a:ext cx="3110833" cy="856750"/>
          </a:xfrm>
          <a:prstGeom prst="rect">
            <a:avLst/>
          </a:prstGeom>
        </p:spPr>
      </p:pic>
      <p:sp>
        <p:nvSpPr>
          <p:cNvPr id="74" name="Oval 73">
            <a:extLst>
              <a:ext uri="{FF2B5EF4-FFF2-40B4-BE49-F238E27FC236}">
                <a16:creationId xmlns:a16="http://schemas.microsoft.com/office/drawing/2014/main" id="{C7288C3E-72EA-E75C-ED8A-6EFF445CDEA7}"/>
              </a:ext>
            </a:extLst>
          </p:cNvPr>
          <p:cNvSpPr/>
          <p:nvPr/>
        </p:nvSpPr>
        <p:spPr>
          <a:xfrm>
            <a:off x="2390910" y="1409475"/>
            <a:ext cx="76200" cy="7620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8F9970D1-6E07-089E-E85E-5D8753802461}"/>
              </a:ext>
            </a:extLst>
          </p:cNvPr>
          <p:cNvSpPr/>
          <p:nvPr/>
        </p:nvSpPr>
        <p:spPr>
          <a:xfrm>
            <a:off x="1421771" y="1394453"/>
            <a:ext cx="76200" cy="7620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090AA46-6580-58AC-882F-6D43A316F85C}"/>
              </a:ext>
            </a:extLst>
          </p:cNvPr>
          <p:cNvCxnSpPr/>
          <p:nvPr/>
        </p:nvCxnSpPr>
        <p:spPr>
          <a:xfrm>
            <a:off x="682310" y="1384793"/>
            <a:ext cx="8382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8B8CA0-3351-20C9-9FC8-F28A241EA805}"/>
              </a:ext>
            </a:extLst>
          </p:cNvPr>
          <p:cNvCxnSpPr/>
          <p:nvPr/>
        </p:nvCxnSpPr>
        <p:spPr>
          <a:xfrm>
            <a:off x="2384470" y="1485675"/>
            <a:ext cx="83820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67264E5-D97E-481B-D176-9A02769A7B02}"/>
              </a:ext>
            </a:extLst>
          </p:cNvPr>
          <p:cNvCxnSpPr/>
          <p:nvPr/>
        </p:nvCxnSpPr>
        <p:spPr>
          <a:xfrm>
            <a:off x="1543050" y="1425575"/>
            <a:ext cx="8382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4CC0FC8D-C995-9B3F-6C57-68A9C1351DCC}"/>
              </a:ext>
            </a:extLst>
          </p:cNvPr>
          <p:cNvPicPr>
            <a:picLocks noChangeAspect="1"/>
          </p:cNvPicPr>
          <p:nvPr/>
        </p:nvPicPr>
        <p:blipFill rotWithShape="1">
          <a:blip r:embed="rId4"/>
          <a:srcRect l="2273" r="6818"/>
          <a:stretch/>
        </p:blipFill>
        <p:spPr>
          <a:xfrm>
            <a:off x="339410" y="1739656"/>
            <a:ext cx="1524000" cy="1108003"/>
          </a:xfrm>
          <a:prstGeom prst="rect">
            <a:avLst/>
          </a:prstGeom>
        </p:spPr>
      </p:pic>
      <p:pic>
        <p:nvPicPr>
          <p:cNvPr id="5" name="Picture 4">
            <a:extLst>
              <a:ext uri="{FF2B5EF4-FFF2-40B4-BE49-F238E27FC236}">
                <a16:creationId xmlns:a16="http://schemas.microsoft.com/office/drawing/2014/main" id="{3B301C37-4283-C7E8-A746-2B8B8E2D6ED6}"/>
              </a:ext>
            </a:extLst>
          </p:cNvPr>
          <p:cNvPicPr>
            <a:picLocks noChangeAspect="1"/>
          </p:cNvPicPr>
          <p:nvPr/>
        </p:nvPicPr>
        <p:blipFill>
          <a:blip r:embed="rId5"/>
          <a:stretch>
            <a:fillRect/>
          </a:stretch>
        </p:blipFill>
        <p:spPr>
          <a:xfrm>
            <a:off x="1889163" y="1739656"/>
            <a:ext cx="1828813" cy="141633"/>
          </a:xfrm>
          <a:prstGeom prst="rect">
            <a:avLst/>
          </a:prstGeom>
        </p:spPr>
      </p:pic>
      <p:pic>
        <p:nvPicPr>
          <p:cNvPr id="11" name="Picture 10">
            <a:extLst>
              <a:ext uri="{FF2B5EF4-FFF2-40B4-BE49-F238E27FC236}">
                <a16:creationId xmlns:a16="http://schemas.microsoft.com/office/drawing/2014/main" id="{41A26EE2-9A4B-AAB1-BB70-153F906323C2}"/>
              </a:ext>
            </a:extLst>
          </p:cNvPr>
          <p:cNvPicPr>
            <a:picLocks noChangeAspect="1"/>
          </p:cNvPicPr>
          <p:nvPr/>
        </p:nvPicPr>
        <p:blipFill>
          <a:blip r:embed="rId6"/>
          <a:stretch>
            <a:fillRect/>
          </a:stretch>
        </p:blipFill>
        <p:spPr>
          <a:xfrm>
            <a:off x="1896897" y="2024286"/>
            <a:ext cx="2016087" cy="178234"/>
          </a:xfrm>
          <a:prstGeom prst="rect">
            <a:avLst/>
          </a:prstGeom>
        </p:spPr>
      </p:pic>
      <p:pic>
        <p:nvPicPr>
          <p:cNvPr id="24" name="Picture 23">
            <a:extLst>
              <a:ext uri="{FF2B5EF4-FFF2-40B4-BE49-F238E27FC236}">
                <a16:creationId xmlns:a16="http://schemas.microsoft.com/office/drawing/2014/main" id="{7143D010-3A2E-6AE2-3302-31CBD70BC695}"/>
              </a:ext>
            </a:extLst>
          </p:cNvPr>
          <p:cNvPicPr>
            <a:picLocks noChangeAspect="1"/>
          </p:cNvPicPr>
          <p:nvPr/>
        </p:nvPicPr>
        <p:blipFill>
          <a:blip r:embed="rId7"/>
          <a:stretch>
            <a:fillRect/>
          </a:stretch>
        </p:blipFill>
        <p:spPr>
          <a:xfrm>
            <a:off x="333775" y="2872972"/>
            <a:ext cx="853364" cy="183293"/>
          </a:xfrm>
          <a:prstGeom prst="rect">
            <a:avLst/>
          </a:prstGeom>
        </p:spPr>
      </p:pic>
      <p:pic>
        <p:nvPicPr>
          <p:cNvPr id="12" name="Picture 11">
            <a:extLst>
              <a:ext uri="{FF2B5EF4-FFF2-40B4-BE49-F238E27FC236}">
                <a16:creationId xmlns:a16="http://schemas.microsoft.com/office/drawing/2014/main" id="{29E21899-CFC2-9AB8-63FE-FE76D7D2AE47}"/>
              </a:ext>
            </a:extLst>
          </p:cNvPr>
          <p:cNvPicPr>
            <a:picLocks noChangeAspect="1"/>
          </p:cNvPicPr>
          <p:nvPr/>
        </p:nvPicPr>
        <p:blipFill>
          <a:blip r:embed="rId8"/>
          <a:stretch>
            <a:fillRect/>
          </a:stretch>
        </p:blipFill>
        <p:spPr>
          <a:xfrm>
            <a:off x="1896897" y="2206195"/>
            <a:ext cx="1855954" cy="189383"/>
          </a:xfrm>
          <a:prstGeom prst="rect">
            <a:avLst/>
          </a:prstGeom>
        </p:spPr>
      </p:pic>
      <p:sp>
        <p:nvSpPr>
          <p:cNvPr id="29" name="TextBox 28">
            <a:extLst>
              <a:ext uri="{FF2B5EF4-FFF2-40B4-BE49-F238E27FC236}">
                <a16:creationId xmlns:a16="http://schemas.microsoft.com/office/drawing/2014/main" id="{318D388A-1A47-82CC-1C2D-BA4105F6A94F}"/>
              </a:ext>
            </a:extLst>
          </p:cNvPr>
          <p:cNvSpPr txBox="1"/>
          <p:nvPr/>
        </p:nvSpPr>
        <p:spPr>
          <a:xfrm>
            <a:off x="1901135" y="1906621"/>
            <a:ext cx="1089716" cy="92333"/>
          </a:xfrm>
          <a:prstGeom prst="rect">
            <a:avLst/>
          </a:prstGeom>
          <a:solidFill>
            <a:schemeClr val="accent1">
              <a:lumMod val="40000"/>
              <a:lumOff val="60000"/>
            </a:schemeClr>
          </a:solidFill>
        </p:spPr>
        <p:txBody>
          <a:bodyPr wrap="square" lIns="0" tIns="0" rIns="0" bIns="0">
            <a:spAutoFit/>
          </a:bodyPr>
          <a:lstStyle/>
          <a:p>
            <a:pPr algn="l"/>
            <a:r>
              <a:rPr lang="en-GB" sz="600" b="0" i="0" u="none" strike="noStrike" baseline="0" dirty="0">
                <a:latin typeface="Arial" panose="020B0604020202020204" pitchFamily="34" charset="0"/>
                <a:cs typeface="Arial" panose="020B0604020202020204" pitchFamily="34" charset="0"/>
              </a:rPr>
              <a:t>In the case of hinge clamping:</a:t>
            </a:r>
            <a:endParaRPr lang="en-GB" sz="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2589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1EC5-FBAC-D1CB-78BB-BBFCF17F4E75}"/>
              </a:ext>
            </a:extLst>
          </p:cNvPr>
          <p:cNvSpPr>
            <a:spLocks noGrp="1"/>
          </p:cNvSpPr>
          <p:nvPr>
            <p:ph type="title"/>
          </p:nvPr>
        </p:nvSpPr>
        <p:spPr/>
        <p:txBody>
          <a:bodyPr>
            <a:normAutofit/>
          </a:bodyPr>
          <a:lstStyle/>
          <a:p>
            <a:pPr algn="l"/>
            <a:r>
              <a:rPr lang="en-GB" sz="1200" i="0" u="none" strike="noStrike" baseline="0" dirty="0"/>
              <a:t>Modelling the eccentricities for the lap joint </a:t>
            </a:r>
            <a:r>
              <a:rPr lang="en-GB" sz="1200" dirty="0"/>
              <a:t>(a) </a:t>
            </a:r>
            <a:r>
              <a:rPr lang="en-GB" sz="1200" i="0" u="none" strike="noStrike" baseline="0" dirty="0"/>
              <a:t>hinged and (b) rigid clamping of the sheet ends</a:t>
            </a:r>
            <a:endParaRPr lang="en-GB" sz="1200" dirty="0"/>
          </a:p>
        </p:txBody>
      </p:sp>
      <p:sp>
        <p:nvSpPr>
          <p:cNvPr id="3" name="Content Placeholder 2">
            <a:extLst>
              <a:ext uri="{FF2B5EF4-FFF2-40B4-BE49-F238E27FC236}">
                <a16:creationId xmlns:a16="http://schemas.microsoft.com/office/drawing/2014/main" id="{D249FD6F-5C9F-1330-25C3-E868AB64F88F}"/>
              </a:ext>
            </a:extLst>
          </p:cNvPr>
          <p:cNvSpPr>
            <a:spLocks noGrp="1"/>
          </p:cNvSpPr>
          <p:nvPr>
            <p:ph idx="1"/>
          </p:nvPr>
        </p:nvSpPr>
        <p:spPr>
          <a:xfrm>
            <a:off x="323850" y="2339975"/>
            <a:ext cx="3962400" cy="657970"/>
          </a:xfrm>
        </p:spPr>
        <p:txBody>
          <a:bodyPr>
            <a:normAutofit/>
          </a:bodyPr>
          <a:lstStyle/>
          <a:p>
            <a:pPr algn="l"/>
            <a:r>
              <a:rPr lang="en-GB" sz="900" b="0" i="0" u="none" strike="noStrike" baseline="0" dirty="0"/>
              <a:t>In the case of hinged </a:t>
            </a:r>
            <a:r>
              <a:rPr lang="en-GB" sz="900" b="0" i="0" u="none" strike="noStrike" baseline="0" dirty="0" err="1"/>
              <a:t>clampings</a:t>
            </a:r>
            <a:r>
              <a:rPr lang="en-GB" sz="900" b="0" i="0" u="none" strike="noStrike" baseline="0" dirty="0"/>
              <a:t> of the sheet ends, the fixing moments </a:t>
            </a:r>
            <a:r>
              <a:rPr lang="en-GB" sz="900" b="0" i="1" u="none" strike="noStrike" baseline="0" dirty="0"/>
              <a:t>M</a:t>
            </a:r>
            <a:r>
              <a:rPr lang="en-GB" sz="900" b="0" i="0" u="none" strike="noStrike" baseline="-25000" dirty="0"/>
              <a:t>1A</a:t>
            </a:r>
            <a:r>
              <a:rPr lang="en-GB" sz="900" b="0" i="0" u="none" strike="noStrike" baseline="0" dirty="0"/>
              <a:t> and </a:t>
            </a:r>
            <a:r>
              <a:rPr lang="en-GB" sz="900" b="0" i="1" u="none" strike="noStrike" baseline="0" dirty="0"/>
              <a:t>M</a:t>
            </a:r>
            <a:r>
              <a:rPr lang="en-GB" sz="900" baseline="-25000" dirty="0"/>
              <a:t>n, B </a:t>
            </a:r>
            <a:r>
              <a:rPr lang="en-GB" sz="900" b="0" i="0" u="none" strike="noStrike" baseline="0" dirty="0"/>
              <a:t>and the reaction </a:t>
            </a:r>
            <a:r>
              <a:rPr lang="en-GB" sz="900" b="0" i="1" u="none" strike="noStrike" baseline="0" dirty="0"/>
              <a:t>V </a:t>
            </a:r>
            <a:r>
              <a:rPr lang="en-GB" sz="900" b="0" i="0" u="none" strike="noStrike" baseline="0" dirty="0"/>
              <a:t>equal zero.</a:t>
            </a:r>
          </a:p>
        </p:txBody>
      </p:sp>
      <p:sp>
        <p:nvSpPr>
          <p:cNvPr id="4" name="Slide Number Placeholder 3">
            <a:extLst>
              <a:ext uri="{FF2B5EF4-FFF2-40B4-BE49-F238E27FC236}">
                <a16:creationId xmlns:a16="http://schemas.microsoft.com/office/drawing/2014/main" id="{9F110BA1-FDAB-C968-6BD2-A9EA0AEF167D}"/>
              </a:ext>
            </a:extLst>
          </p:cNvPr>
          <p:cNvSpPr>
            <a:spLocks noGrp="1"/>
          </p:cNvSpPr>
          <p:nvPr>
            <p:ph type="sldNum" sz="quarter" idx="12"/>
          </p:nvPr>
        </p:nvSpPr>
        <p:spPr/>
        <p:txBody>
          <a:bodyPr/>
          <a:lstStyle/>
          <a:p>
            <a:fld id="{6D22F896-40B5-4ADD-8801-0D06FADFA095}" type="slidenum">
              <a:rPr lang="en-US" smtClean="0"/>
              <a:pPr/>
              <a:t>45</a:t>
            </a:fld>
            <a:endParaRPr lang="en-US" dirty="0"/>
          </a:p>
        </p:txBody>
      </p:sp>
      <p:pic>
        <p:nvPicPr>
          <p:cNvPr id="5" name="Picture 4">
            <a:extLst>
              <a:ext uri="{FF2B5EF4-FFF2-40B4-BE49-F238E27FC236}">
                <a16:creationId xmlns:a16="http://schemas.microsoft.com/office/drawing/2014/main" id="{141160FC-1A65-0EE9-D964-5309F8353A73}"/>
              </a:ext>
            </a:extLst>
          </p:cNvPr>
          <p:cNvPicPr>
            <a:picLocks noChangeAspect="1"/>
          </p:cNvPicPr>
          <p:nvPr/>
        </p:nvPicPr>
        <p:blipFill>
          <a:blip r:embed="rId2"/>
          <a:stretch>
            <a:fillRect/>
          </a:stretch>
        </p:blipFill>
        <p:spPr>
          <a:xfrm>
            <a:off x="350159" y="865479"/>
            <a:ext cx="3911779" cy="1219200"/>
          </a:xfrm>
          <a:prstGeom prst="rect">
            <a:avLst/>
          </a:prstGeom>
        </p:spPr>
      </p:pic>
      <p:sp>
        <p:nvSpPr>
          <p:cNvPr id="6" name="Rectangle 5">
            <a:extLst>
              <a:ext uri="{FF2B5EF4-FFF2-40B4-BE49-F238E27FC236}">
                <a16:creationId xmlns:a16="http://schemas.microsoft.com/office/drawing/2014/main" id="{4014636D-7B1B-7D3D-B1A6-7528149D120D}"/>
              </a:ext>
            </a:extLst>
          </p:cNvPr>
          <p:cNvSpPr/>
          <p:nvPr/>
        </p:nvSpPr>
        <p:spPr>
          <a:xfrm>
            <a:off x="2000250" y="1120775"/>
            <a:ext cx="685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5264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41DA-DC14-0F32-FAB7-14505ACABBCC}"/>
              </a:ext>
            </a:extLst>
          </p:cNvPr>
          <p:cNvSpPr>
            <a:spLocks noGrp="1"/>
          </p:cNvSpPr>
          <p:nvPr>
            <p:ph type="title"/>
          </p:nvPr>
        </p:nvSpPr>
        <p:spPr/>
        <p:txBody>
          <a:bodyPr>
            <a:normAutofit/>
          </a:bodyPr>
          <a:lstStyle/>
          <a:p>
            <a:r>
              <a:rPr lang="en-GB" sz="1000" dirty="0"/>
              <a:t>Why for single lap &amp; double lap shear joints in aerospace applications, the secondary bending moments may be often ignored?</a:t>
            </a:r>
          </a:p>
        </p:txBody>
      </p:sp>
      <p:sp>
        <p:nvSpPr>
          <p:cNvPr id="3" name="Content Placeholder 2">
            <a:extLst>
              <a:ext uri="{FF2B5EF4-FFF2-40B4-BE49-F238E27FC236}">
                <a16:creationId xmlns:a16="http://schemas.microsoft.com/office/drawing/2014/main" id="{F35218BE-9D8F-55F7-9E66-69F5A887A40E}"/>
              </a:ext>
            </a:extLst>
          </p:cNvPr>
          <p:cNvSpPr>
            <a:spLocks noGrp="1"/>
          </p:cNvSpPr>
          <p:nvPr>
            <p:ph idx="1"/>
          </p:nvPr>
        </p:nvSpPr>
        <p:spPr>
          <a:xfrm>
            <a:off x="1847850" y="2376189"/>
            <a:ext cx="2357463" cy="344786"/>
          </a:xfrm>
        </p:spPr>
        <p:txBody>
          <a:bodyPr>
            <a:normAutofit lnSpcReduction="10000"/>
          </a:bodyPr>
          <a:lstStyle/>
          <a:p>
            <a:pPr marL="0" indent="0" algn="l">
              <a:buNone/>
            </a:pPr>
            <a:r>
              <a:rPr lang="en-GB" sz="600" b="0" i="0" u="none" strike="noStrike" baseline="0" dirty="0"/>
              <a:t>Effect of the applied stress level (</a:t>
            </a:r>
            <a:r>
              <a:rPr lang="en-GB" sz="600" b="0" i="1" u="none" strike="noStrike" baseline="0" dirty="0"/>
              <a:t>S</a:t>
            </a:r>
            <a:r>
              <a:rPr lang="en-GB" sz="600" b="0" i="0" u="none" strike="noStrike" baseline="0" dirty="0"/>
              <a:t>), sheet thickness (</a:t>
            </a:r>
            <a:r>
              <a:rPr lang="en-GB" sz="600" b="0" i="1" u="none" strike="noStrike" baseline="0" dirty="0"/>
              <a:t>t</a:t>
            </a:r>
            <a:r>
              <a:rPr lang="en-GB" sz="600" b="0" i="0" u="none" strike="noStrike" baseline="0" dirty="0"/>
              <a:t>) and the rivet row pitch (</a:t>
            </a:r>
            <a:r>
              <a:rPr lang="en-GB" sz="600" b="0" i="1" u="none" strike="noStrike" baseline="0" dirty="0"/>
              <a:t>p</a:t>
            </a:r>
            <a:r>
              <a:rPr lang="en-GB" sz="600" b="0" i="0" u="none" strike="noStrike" baseline="0" dirty="0"/>
              <a:t>) on the bending factor (</a:t>
            </a:r>
            <a:r>
              <a:rPr lang="en-GB" sz="600" b="0" i="1" u="none" strike="noStrike" baseline="0" dirty="0"/>
              <a:t>k</a:t>
            </a:r>
            <a:r>
              <a:rPr lang="en-GB" sz="600" b="0" i="0" u="none" strike="noStrike" baseline="-25000" dirty="0"/>
              <a:t>b</a:t>
            </a:r>
            <a:r>
              <a:rPr lang="en-GB" sz="600" b="0" i="0" u="none" strike="noStrike" baseline="0" dirty="0"/>
              <a:t>) and the bending stresses (</a:t>
            </a:r>
            <a:r>
              <a:rPr lang="en-GB" sz="600" b="0" i="1" u="none" strike="noStrike" baseline="0" dirty="0"/>
              <a:t>S</a:t>
            </a:r>
            <a:r>
              <a:rPr lang="en-GB" sz="600" b="0" i="0" u="none" strike="noStrike" baseline="-25000" dirty="0"/>
              <a:t>b</a:t>
            </a:r>
            <a:r>
              <a:rPr lang="en-GB" sz="600" b="0" i="0" u="none" strike="noStrike" baseline="0" dirty="0"/>
              <a:t>) at the critical rivet rows for the lap joint</a:t>
            </a:r>
            <a:endParaRPr lang="en-GB" sz="600" dirty="0"/>
          </a:p>
        </p:txBody>
      </p:sp>
      <p:sp>
        <p:nvSpPr>
          <p:cNvPr id="4" name="Slide Number Placeholder 3">
            <a:extLst>
              <a:ext uri="{FF2B5EF4-FFF2-40B4-BE49-F238E27FC236}">
                <a16:creationId xmlns:a16="http://schemas.microsoft.com/office/drawing/2014/main" id="{19398D9F-F003-5316-FE4B-6082F3C90FA2}"/>
              </a:ext>
            </a:extLst>
          </p:cNvPr>
          <p:cNvSpPr>
            <a:spLocks noGrp="1"/>
          </p:cNvSpPr>
          <p:nvPr>
            <p:ph type="sldNum" sz="quarter" idx="12"/>
          </p:nvPr>
        </p:nvSpPr>
        <p:spPr/>
        <p:txBody>
          <a:bodyPr/>
          <a:lstStyle/>
          <a:p>
            <a:fld id="{6D22F896-40B5-4ADD-8801-0D06FADFA095}" type="slidenum">
              <a:rPr lang="en-US" smtClean="0"/>
              <a:pPr/>
              <a:t>46</a:t>
            </a:fld>
            <a:endParaRPr lang="en-US" dirty="0"/>
          </a:p>
        </p:txBody>
      </p:sp>
      <p:pic>
        <p:nvPicPr>
          <p:cNvPr id="10" name="Picture 9">
            <a:extLst>
              <a:ext uri="{FF2B5EF4-FFF2-40B4-BE49-F238E27FC236}">
                <a16:creationId xmlns:a16="http://schemas.microsoft.com/office/drawing/2014/main" id="{3426FA19-D9E6-5C26-96F0-994A2EAD0FC3}"/>
              </a:ext>
            </a:extLst>
          </p:cNvPr>
          <p:cNvPicPr>
            <a:picLocks noChangeAspect="1"/>
          </p:cNvPicPr>
          <p:nvPr/>
        </p:nvPicPr>
        <p:blipFill>
          <a:blip r:embed="rId2"/>
          <a:stretch>
            <a:fillRect/>
          </a:stretch>
        </p:blipFill>
        <p:spPr>
          <a:xfrm>
            <a:off x="1852587" y="864658"/>
            <a:ext cx="2357463" cy="1511531"/>
          </a:xfrm>
          <a:prstGeom prst="rect">
            <a:avLst/>
          </a:prstGeom>
        </p:spPr>
      </p:pic>
      <p:sp>
        <p:nvSpPr>
          <p:cNvPr id="13" name="Content Placeholder 2">
            <a:extLst>
              <a:ext uri="{FF2B5EF4-FFF2-40B4-BE49-F238E27FC236}">
                <a16:creationId xmlns:a16="http://schemas.microsoft.com/office/drawing/2014/main" id="{B6A70240-B2F0-366A-A0E0-ADDCD0AA5566}"/>
              </a:ext>
            </a:extLst>
          </p:cNvPr>
          <p:cNvSpPr txBox="1">
            <a:spLocks/>
          </p:cNvSpPr>
          <p:nvPr/>
        </p:nvSpPr>
        <p:spPr>
          <a:xfrm>
            <a:off x="323851" y="864345"/>
            <a:ext cx="1524000" cy="2237630"/>
          </a:xfrm>
          <a:prstGeom prst="rect">
            <a:avLst/>
          </a:prstGeom>
        </p:spPr>
        <p:txBody>
          <a:bodyPr vert="horz" lIns="91440" tIns="45720" rIns="91440" bIns="45720" rtlCol="0" anchor="t">
            <a:normAutofit fontScale="92500" lnSpcReduction="10000"/>
          </a:bodyPr>
          <a:lstStyle>
            <a:lvl1pPr marL="144075" indent="-144075" algn="l" defTabSz="230520" rtl="0" eaLnBrk="1" latinLnBrk="0" hangingPunct="1">
              <a:spcBef>
                <a:spcPct val="20000"/>
              </a:spcBef>
              <a:spcAft>
                <a:spcPts val="303"/>
              </a:spcAft>
              <a:buClr>
                <a:schemeClr val="accent1"/>
              </a:buClr>
              <a:buSzPct val="115000"/>
              <a:buFont typeface="Arial"/>
              <a:buChar char="•"/>
              <a:defRPr sz="12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374595" indent="-144075" algn="l" defTabSz="230520" rtl="0" eaLnBrk="1" latinLnBrk="0" hangingPunct="1">
              <a:spcBef>
                <a:spcPct val="20000"/>
              </a:spcBef>
              <a:spcAft>
                <a:spcPts val="303"/>
              </a:spcAft>
              <a:buClr>
                <a:schemeClr val="accent1"/>
              </a:buClr>
              <a:buSzPct val="115000"/>
              <a:buFont typeface="Arial"/>
              <a:buChar char="•"/>
              <a:defRPr sz="10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2pPr>
            <a:lvl3pPr marL="605116" indent="-144075" algn="l" defTabSz="230520" rtl="0" eaLnBrk="1" latinLnBrk="0" hangingPunct="1">
              <a:spcBef>
                <a:spcPct val="20000"/>
              </a:spcBef>
              <a:spcAft>
                <a:spcPts val="303"/>
              </a:spcAft>
              <a:buClr>
                <a:schemeClr val="accent1"/>
              </a:buClr>
              <a:buSzPct val="115000"/>
              <a:buFont typeface="Arial"/>
              <a:buChar char="•"/>
              <a:defRPr sz="8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778006" indent="-86445" algn="l" defTabSz="230520" rtl="0" eaLnBrk="1" latinLnBrk="0" hangingPunct="1">
              <a:spcBef>
                <a:spcPct val="20000"/>
              </a:spcBef>
              <a:spcAft>
                <a:spcPts val="303"/>
              </a:spcAft>
              <a:buClr>
                <a:schemeClr val="accent1"/>
              </a:buClr>
              <a:buSzPct val="115000"/>
              <a:buFont typeface="Arial"/>
              <a:buChar char="•"/>
              <a:defRPr sz="65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4pPr>
            <a:lvl5pPr marL="1008526" indent="-86445" algn="l" defTabSz="230520" rtl="0" eaLnBrk="1" latinLnBrk="0" hangingPunct="1">
              <a:spcBef>
                <a:spcPct val="20000"/>
              </a:spcBef>
              <a:spcAft>
                <a:spcPts val="303"/>
              </a:spcAft>
              <a:buClr>
                <a:schemeClr val="accent1"/>
              </a:buClr>
              <a:buSzPct val="115000"/>
              <a:buFont typeface="Arial"/>
              <a:buChar char="•"/>
              <a:defRPr sz="6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a:lstStyle>
          <a:p>
            <a:r>
              <a:rPr lang="en-GB" sz="1000" dirty="0"/>
              <a:t>At service loads, due to combination of both high membrane stresses (</a:t>
            </a:r>
            <a:r>
              <a:rPr lang="en-GB" sz="1000" i="1" dirty="0"/>
              <a:t>S</a:t>
            </a:r>
            <a:r>
              <a:rPr lang="en-GB" sz="1000" dirty="0"/>
              <a:t>) and thin sections, </a:t>
            </a:r>
            <a:r>
              <a:rPr lang="en-GB" sz="1000" i="1" dirty="0"/>
              <a:t>k</a:t>
            </a:r>
            <a:r>
              <a:rPr lang="en-GB" sz="1000" i="1" baseline="-25000" dirty="0"/>
              <a:t>b</a:t>
            </a:r>
            <a:r>
              <a:rPr lang="en-GB" sz="1000" dirty="0"/>
              <a:t> tends to hover around unity.</a:t>
            </a:r>
          </a:p>
          <a:p>
            <a:r>
              <a:rPr lang="en-GB" sz="1000" dirty="0"/>
              <a:t>Note that </a:t>
            </a:r>
            <a:r>
              <a:rPr lang="en-GB" sz="1000" i="1" dirty="0" err="1"/>
              <a:t>K</a:t>
            </a:r>
            <a:r>
              <a:rPr lang="en-GB" sz="1000" i="1" baseline="-25000" dirty="0" err="1"/>
              <a:t>b</a:t>
            </a:r>
            <a:r>
              <a:rPr lang="en-GB" sz="1000" i="1" baseline="-25000" dirty="0"/>
              <a:t> </a:t>
            </a:r>
            <a:r>
              <a:rPr lang="en-GB" sz="1000" dirty="0"/>
              <a:t>and </a:t>
            </a:r>
            <a:r>
              <a:rPr lang="en-GB" sz="1000" i="1" dirty="0"/>
              <a:t>S</a:t>
            </a:r>
            <a:r>
              <a:rPr lang="en-GB" sz="1000" i="1" baseline="-25000" dirty="0"/>
              <a:t>b</a:t>
            </a:r>
            <a:r>
              <a:rPr lang="en-GB" sz="1000" i="1" dirty="0"/>
              <a:t> </a:t>
            </a:r>
            <a:r>
              <a:rPr lang="en-GB" sz="1000" dirty="0"/>
              <a:t>are nonlinear functions of load (</a:t>
            </a:r>
            <a:r>
              <a:rPr lang="en-GB" sz="1000" i="1" dirty="0"/>
              <a:t>S</a:t>
            </a:r>
            <a:r>
              <a:rPr lang="en-GB" sz="1000" dirty="0"/>
              <a:t>).</a:t>
            </a:r>
          </a:p>
          <a:p>
            <a:r>
              <a:rPr lang="en-GB" sz="1000" i="1" dirty="0" err="1"/>
              <a:t>K</a:t>
            </a:r>
            <a:r>
              <a:rPr lang="en-GB" sz="1000" i="1" baseline="-25000" dirty="0" err="1"/>
              <a:t>b</a:t>
            </a:r>
            <a:r>
              <a:rPr lang="en-GB" sz="1000" i="1" dirty="0"/>
              <a:t> </a:t>
            </a:r>
            <a:r>
              <a:rPr lang="en-GB" sz="1000" dirty="0"/>
              <a:t>is more sever at lower applied stress (</a:t>
            </a:r>
            <a:r>
              <a:rPr lang="en-GB" sz="1000" i="1" dirty="0"/>
              <a:t>S</a:t>
            </a:r>
            <a:r>
              <a:rPr lang="en-GB" sz="1000" dirty="0"/>
              <a:t>).</a:t>
            </a:r>
          </a:p>
          <a:p>
            <a:r>
              <a:rPr lang="en-GB" sz="1000" dirty="0"/>
              <a:t>Increasing rivet spacing reduces secondary bending.</a:t>
            </a:r>
          </a:p>
          <a:p>
            <a:endParaRPr lang="en-GB" sz="1000" dirty="0"/>
          </a:p>
          <a:p>
            <a:endParaRPr lang="en-GB" sz="1000" dirty="0"/>
          </a:p>
          <a:p>
            <a:endParaRPr lang="en-GB" sz="1000" dirty="0"/>
          </a:p>
        </p:txBody>
      </p:sp>
    </p:spTree>
    <p:extLst>
      <p:ext uri="{BB962C8B-B14F-4D97-AF65-F5344CB8AC3E}">
        <p14:creationId xmlns:p14="http://schemas.microsoft.com/office/powerpoint/2010/main" val="2753817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89084A-75A1-1EC1-FC35-FA531F21CEB4}"/>
              </a:ext>
            </a:extLst>
          </p:cNvPr>
          <p:cNvSpPr>
            <a:spLocks noGrp="1"/>
          </p:cNvSpPr>
          <p:nvPr>
            <p:ph idx="1"/>
          </p:nvPr>
        </p:nvSpPr>
        <p:spPr/>
        <p:txBody>
          <a:bodyPr>
            <a:normAutofit/>
          </a:bodyPr>
          <a:lstStyle/>
          <a:p>
            <a:pPr marL="0" indent="0" algn="ctr">
              <a:buNone/>
            </a:pPr>
            <a:r>
              <a:rPr lang="en-GB" sz="1500" b="1" dirty="0"/>
              <a:t>Tutorial Questions &amp; Their Solutions</a:t>
            </a:r>
          </a:p>
        </p:txBody>
      </p:sp>
      <p:sp>
        <p:nvSpPr>
          <p:cNvPr id="4" name="Slide Number Placeholder 3">
            <a:extLst>
              <a:ext uri="{FF2B5EF4-FFF2-40B4-BE49-F238E27FC236}">
                <a16:creationId xmlns:a16="http://schemas.microsoft.com/office/drawing/2014/main" id="{294E4D16-C88A-8A35-D1CA-4D368CC0035F}"/>
              </a:ext>
            </a:extLst>
          </p:cNvPr>
          <p:cNvSpPr>
            <a:spLocks noGrp="1"/>
          </p:cNvSpPr>
          <p:nvPr>
            <p:ph type="sldNum" sz="quarter" idx="12"/>
          </p:nvPr>
        </p:nvSpPr>
        <p:spPr/>
        <p:txBody>
          <a:bodyPr/>
          <a:lstStyle/>
          <a:p>
            <a:fld id="{6D22F896-40B5-4ADD-8801-0D06FADFA095}" type="slidenum">
              <a:rPr lang="en-US" smtClean="0"/>
              <a:pPr/>
              <a:t>47</a:t>
            </a:fld>
            <a:endParaRPr lang="en-US" dirty="0"/>
          </a:p>
        </p:txBody>
      </p:sp>
    </p:spTree>
    <p:extLst>
      <p:ext uri="{BB962C8B-B14F-4D97-AF65-F5344CB8AC3E}">
        <p14:creationId xmlns:p14="http://schemas.microsoft.com/office/powerpoint/2010/main" val="2453097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EF6B3-8D83-606A-B8E8-5CF00F388BF1}"/>
              </a:ext>
            </a:extLst>
          </p:cNvPr>
          <p:cNvSpPr>
            <a:spLocks noGrp="1"/>
          </p:cNvSpPr>
          <p:nvPr>
            <p:ph type="title"/>
          </p:nvPr>
        </p:nvSpPr>
        <p:spPr/>
        <p:txBody>
          <a:bodyPr/>
          <a:lstStyle/>
          <a:p>
            <a:r>
              <a:rPr lang="en-GB" dirty="0"/>
              <a:t>Tutorial 1</a:t>
            </a:r>
          </a:p>
        </p:txBody>
      </p:sp>
      <p:sp>
        <p:nvSpPr>
          <p:cNvPr id="3" name="Content Placeholder 2">
            <a:extLst>
              <a:ext uri="{FF2B5EF4-FFF2-40B4-BE49-F238E27FC236}">
                <a16:creationId xmlns:a16="http://schemas.microsoft.com/office/drawing/2014/main" id="{C56E2DAF-A2E1-696C-9982-6F7A991DE950}"/>
              </a:ext>
            </a:extLst>
          </p:cNvPr>
          <p:cNvSpPr>
            <a:spLocks noGrp="1"/>
          </p:cNvSpPr>
          <p:nvPr>
            <p:ph idx="1"/>
          </p:nvPr>
        </p:nvSpPr>
        <p:spPr/>
        <p:txBody>
          <a:bodyPr>
            <a:normAutofit fontScale="77500" lnSpcReduction="20000"/>
          </a:bodyPr>
          <a:lstStyle/>
          <a:p>
            <a:pPr algn="just"/>
            <a:r>
              <a:rPr lang="en-GB" dirty="0"/>
              <a:t>Determine the load capacity of the single lap shear joint of next slide. Assume that sections are thin so effects of load eccentricity can be ignored. The plates have different thickness and 25 mm wide made of aluminium 2024-T3. The diameter of fastener is 4 mm. the shear off strength of fastener is 3620 N (2024-T31).</a:t>
            </a:r>
          </a:p>
          <a:p>
            <a:pPr algn="just"/>
            <a:r>
              <a:rPr lang="en-GB" sz="1000" dirty="0"/>
              <a:t>2024-T3 tensile strength = 483 MPa</a:t>
            </a:r>
          </a:p>
          <a:p>
            <a:pPr algn="just"/>
            <a:r>
              <a:rPr lang="en-GB" sz="1000" dirty="0"/>
              <a:t>2024-T3 yield strength = 345 MPa</a:t>
            </a:r>
          </a:p>
          <a:p>
            <a:pPr algn="just"/>
            <a:r>
              <a:rPr lang="en-GB" sz="1000" dirty="0"/>
              <a:t>2024-T3 shear strength = 283 MPa</a:t>
            </a:r>
          </a:p>
          <a:p>
            <a:pPr algn="just"/>
            <a:r>
              <a:rPr lang="en-GB" sz="1000" dirty="0"/>
              <a:t>2024-T3 yield bearing strength = 524 MPa</a:t>
            </a:r>
          </a:p>
          <a:p>
            <a:pPr algn="just"/>
            <a:r>
              <a:rPr lang="en-GB" sz="1000" dirty="0"/>
              <a:t>2024-T3 ultimate bearing strength = 855 MPa</a:t>
            </a:r>
          </a:p>
          <a:p>
            <a:pPr algn="just"/>
            <a:r>
              <a:rPr lang="en-GB" sz="1000" dirty="0"/>
              <a:t>2024-T3 Poisson’s ratio = 0.33</a:t>
            </a:r>
          </a:p>
          <a:p>
            <a:pPr algn="just"/>
            <a:r>
              <a:rPr lang="en-GB" sz="1000" dirty="0"/>
              <a:t>2024-T3 Young’s modulus of elasticity = 73.1 </a:t>
            </a:r>
            <a:r>
              <a:rPr lang="en-GB" sz="1000" dirty="0" err="1"/>
              <a:t>GPa</a:t>
            </a:r>
            <a:endParaRPr lang="en-GB" sz="1000" dirty="0"/>
          </a:p>
          <a:p>
            <a:pPr algn="just"/>
            <a:r>
              <a:rPr lang="en-GB" sz="1000" dirty="0"/>
              <a:t>2024-T3 shear modulus of elasticity = 28 </a:t>
            </a:r>
            <a:r>
              <a:rPr lang="en-GB" sz="1000" dirty="0" err="1"/>
              <a:t>GPa</a:t>
            </a:r>
            <a:endParaRPr lang="en-GB" sz="1000" dirty="0"/>
          </a:p>
          <a:p>
            <a:endParaRPr lang="en-GB" dirty="0"/>
          </a:p>
        </p:txBody>
      </p:sp>
      <p:sp>
        <p:nvSpPr>
          <p:cNvPr id="4" name="Slide Number Placeholder 3">
            <a:extLst>
              <a:ext uri="{FF2B5EF4-FFF2-40B4-BE49-F238E27FC236}">
                <a16:creationId xmlns:a16="http://schemas.microsoft.com/office/drawing/2014/main" id="{2B519786-4C78-F545-883F-2F0ECEB137A7}"/>
              </a:ext>
            </a:extLst>
          </p:cNvPr>
          <p:cNvSpPr>
            <a:spLocks noGrp="1"/>
          </p:cNvSpPr>
          <p:nvPr>
            <p:ph type="sldNum" sz="quarter" idx="12"/>
          </p:nvPr>
        </p:nvSpPr>
        <p:spPr/>
        <p:txBody>
          <a:bodyPr/>
          <a:lstStyle/>
          <a:p>
            <a:fld id="{6D22F896-40B5-4ADD-8801-0D06FADFA095}" type="slidenum">
              <a:rPr lang="en-US" smtClean="0"/>
              <a:pPr/>
              <a:t>48</a:t>
            </a:fld>
            <a:endParaRPr lang="en-US" dirty="0"/>
          </a:p>
        </p:txBody>
      </p:sp>
    </p:spTree>
    <p:extLst>
      <p:ext uri="{BB962C8B-B14F-4D97-AF65-F5344CB8AC3E}">
        <p14:creationId xmlns:p14="http://schemas.microsoft.com/office/powerpoint/2010/main" val="2307640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F63793F-2BDE-5529-7368-21883E57EBFE}"/>
              </a:ext>
            </a:extLst>
          </p:cNvPr>
          <p:cNvSpPr/>
          <p:nvPr/>
        </p:nvSpPr>
        <p:spPr>
          <a:xfrm>
            <a:off x="915036" y="890863"/>
            <a:ext cx="1969476" cy="877709"/>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BED98C3-9EDC-C753-B66E-1925808BA746}"/>
              </a:ext>
            </a:extLst>
          </p:cNvPr>
          <p:cNvSpPr/>
          <p:nvPr/>
        </p:nvSpPr>
        <p:spPr>
          <a:xfrm>
            <a:off x="1990189" y="890863"/>
            <a:ext cx="1750818" cy="877709"/>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5F0A4B4-BFF9-45B9-7695-322ED8241A91}"/>
              </a:ext>
            </a:extLst>
          </p:cNvPr>
          <p:cNvSpPr>
            <a:spLocks noGrp="1"/>
          </p:cNvSpPr>
          <p:nvPr>
            <p:ph type="title"/>
          </p:nvPr>
        </p:nvSpPr>
        <p:spPr/>
        <p:txBody>
          <a:bodyPr/>
          <a:lstStyle/>
          <a:p>
            <a:r>
              <a:rPr lang="en-GB" dirty="0"/>
              <a:t>Tutorial 1</a:t>
            </a:r>
          </a:p>
        </p:txBody>
      </p:sp>
      <p:sp>
        <p:nvSpPr>
          <p:cNvPr id="4" name="Slide Number Placeholder 3">
            <a:extLst>
              <a:ext uri="{FF2B5EF4-FFF2-40B4-BE49-F238E27FC236}">
                <a16:creationId xmlns:a16="http://schemas.microsoft.com/office/drawing/2014/main" id="{7D5263FA-2975-A001-36B6-052EC44F00A7}"/>
              </a:ext>
            </a:extLst>
          </p:cNvPr>
          <p:cNvSpPr>
            <a:spLocks noGrp="1"/>
          </p:cNvSpPr>
          <p:nvPr>
            <p:ph type="sldNum" sz="quarter" idx="12"/>
          </p:nvPr>
        </p:nvSpPr>
        <p:spPr/>
        <p:txBody>
          <a:bodyPr/>
          <a:lstStyle/>
          <a:p>
            <a:fld id="{6D22F896-40B5-4ADD-8801-0D06FADFA095}" type="slidenum">
              <a:rPr lang="en-US" smtClean="0"/>
              <a:pPr/>
              <a:t>49</a:t>
            </a:fld>
            <a:endParaRPr lang="en-US" dirty="0"/>
          </a:p>
        </p:txBody>
      </p:sp>
      <p:sp>
        <p:nvSpPr>
          <p:cNvPr id="5" name="Oval 4">
            <a:extLst>
              <a:ext uri="{FF2B5EF4-FFF2-40B4-BE49-F238E27FC236}">
                <a16:creationId xmlns:a16="http://schemas.microsoft.com/office/drawing/2014/main" id="{95BD173B-7465-5FD4-D15F-977C7C03C753}"/>
              </a:ext>
            </a:extLst>
          </p:cNvPr>
          <p:cNvSpPr/>
          <p:nvPr/>
        </p:nvSpPr>
        <p:spPr>
          <a:xfrm>
            <a:off x="2152867" y="2202404"/>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5BA1709-8FF1-C3FF-1EDB-E1B66297F321}"/>
              </a:ext>
            </a:extLst>
          </p:cNvPr>
          <p:cNvSpPr/>
          <p:nvPr/>
        </p:nvSpPr>
        <p:spPr>
          <a:xfrm>
            <a:off x="1980663" y="2387518"/>
            <a:ext cx="1760339" cy="188205"/>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24A6B79-EBE2-5B4B-A9E9-DC62F47D3760}"/>
              </a:ext>
            </a:extLst>
          </p:cNvPr>
          <p:cNvSpPr/>
          <p:nvPr/>
        </p:nvSpPr>
        <p:spPr>
          <a:xfrm>
            <a:off x="915036" y="2592912"/>
            <a:ext cx="1866800"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BCDDE91-B8F7-EABF-2061-58E7F57D4D98}"/>
              </a:ext>
            </a:extLst>
          </p:cNvPr>
          <p:cNvSpPr/>
          <p:nvPr/>
        </p:nvSpPr>
        <p:spPr>
          <a:xfrm>
            <a:off x="2252795" y="2360414"/>
            <a:ext cx="228600" cy="51816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12FC993-DAF0-538E-2847-18ACD12214B7}"/>
              </a:ext>
            </a:extLst>
          </p:cNvPr>
          <p:cNvSpPr/>
          <p:nvPr/>
        </p:nvSpPr>
        <p:spPr>
          <a:xfrm>
            <a:off x="2152867" y="2297613"/>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3E150847-7EC3-0C17-FADD-699FE42A7E02}"/>
              </a:ext>
            </a:extLst>
          </p:cNvPr>
          <p:cNvSpPr/>
          <p:nvPr/>
        </p:nvSpPr>
        <p:spPr>
          <a:xfrm>
            <a:off x="2152867" y="2867705"/>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E23B62A-A3FF-116C-BDEE-5AB9611165AF}"/>
              </a:ext>
            </a:extLst>
          </p:cNvPr>
          <p:cNvSpPr/>
          <p:nvPr/>
        </p:nvSpPr>
        <p:spPr>
          <a:xfrm>
            <a:off x="2152867" y="2870199"/>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CB0C9CFD-3457-2E15-9171-8ACAD99F6EC9}"/>
              </a:ext>
            </a:extLst>
          </p:cNvPr>
          <p:cNvCxnSpPr>
            <a:cxnSpLocks/>
          </p:cNvCxnSpPr>
          <p:nvPr/>
        </p:nvCxnSpPr>
        <p:spPr>
          <a:xfrm flipV="1">
            <a:off x="1443608" y="2596044"/>
            <a:ext cx="0" cy="267806"/>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CF6ABE7-B66E-244F-15D2-3D579ED2D7B5}"/>
              </a:ext>
            </a:extLst>
          </p:cNvPr>
          <p:cNvSpPr txBox="1"/>
          <p:nvPr/>
        </p:nvSpPr>
        <p:spPr>
          <a:xfrm>
            <a:off x="1390650" y="2596158"/>
            <a:ext cx="575799" cy="246221"/>
          </a:xfrm>
          <a:prstGeom prst="rect">
            <a:avLst/>
          </a:prstGeom>
          <a:noFill/>
        </p:spPr>
        <p:txBody>
          <a:bodyPr wrap="square" rtlCol="0">
            <a:spAutoFit/>
          </a:bodyPr>
          <a:lstStyle/>
          <a:p>
            <a:r>
              <a:rPr lang="en-GB" sz="1000" b="1" i="1" dirty="0">
                <a:solidFill>
                  <a:srgbClr val="FF0000"/>
                </a:solidFill>
                <a:latin typeface="Times New Roman" panose="02020603050405020304" pitchFamily="18" charset="0"/>
                <a:cs typeface="Times New Roman" panose="02020603050405020304" pitchFamily="18" charset="0"/>
              </a:rPr>
              <a:t>1.5 mm</a:t>
            </a:r>
          </a:p>
        </p:txBody>
      </p:sp>
      <p:cxnSp>
        <p:nvCxnSpPr>
          <p:cNvPr id="14" name="Straight Arrow Connector 13">
            <a:extLst>
              <a:ext uri="{FF2B5EF4-FFF2-40B4-BE49-F238E27FC236}">
                <a16:creationId xmlns:a16="http://schemas.microsoft.com/office/drawing/2014/main" id="{3632F446-9F1E-196F-9CA0-96B56E8F7354}"/>
              </a:ext>
            </a:extLst>
          </p:cNvPr>
          <p:cNvCxnSpPr>
            <a:cxnSpLocks/>
          </p:cNvCxnSpPr>
          <p:nvPr/>
        </p:nvCxnSpPr>
        <p:spPr>
          <a:xfrm flipH="1" flipV="1">
            <a:off x="2990850" y="2387518"/>
            <a:ext cx="498" cy="193098"/>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BB880E4-8223-7A92-6961-DB4C132FF18C}"/>
              </a:ext>
            </a:extLst>
          </p:cNvPr>
          <p:cNvSpPr txBox="1"/>
          <p:nvPr/>
        </p:nvSpPr>
        <p:spPr>
          <a:xfrm>
            <a:off x="1924050" y="1912374"/>
            <a:ext cx="543739" cy="246221"/>
          </a:xfrm>
          <a:prstGeom prst="rect">
            <a:avLst/>
          </a:prstGeom>
          <a:noFill/>
        </p:spPr>
        <p:txBody>
          <a:bodyPr wrap="none" rtlCol="0">
            <a:spAutoFit/>
          </a:bodyPr>
          <a:lstStyle/>
          <a:p>
            <a:r>
              <a:rPr lang="en-GB" sz="1000" b="1" i="1" dirty="0">
                <a:solidFill>
                  <a:srgbClr val="FF0000"/>
                </a:solidFill>
                <a:latin typeface="Times New Roman" panose="02020603050405020304" pitchFamily="18" charset="0"/>
                <a:cs typeface="Times New Roman" panose="02020603050405020304" pitchFamily="18" charset="0"/>
              </a:rPr>
              <a:t>10 mm</a:t>
            </a:r>
          </a:p>
        </p:txBody>
      </p:sp>
      <p:cxnSp>
        <p:nvCxnSpPr>
          <p:cNvPr id="17" name="Straight Arrow Connector 16">
            <a:extLst>
              <a:ext uri="{FF2B5EF4-FFF2-40B4-BE49-F238E27FC236}">
                <a16:creationId xmlns:a16="http://schemas.microsoft.com/office/drawing/2014/main" id="{096C09F4-F312-2CA5-B298-9139EC7A7032}"/>
              </a:ext>
            </a:extLst>
          </p:cNvPr>
          <p:cNvCxnSpPr>
            <a:cxnSpLocks/>
          </p:cNvCxnSpPr>
          <p:nvPr/>
        </p:nvCxnSpPr>
        <p:spPr>
          <a:xfrm flipH="1">
            <a:off x="1990189" y="2146795"/>
            <a:ext cx="370441" cy="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4CFD75B-9704-F5AA-8C7A-475382C062E6}"/>
              </a:ext>
            </a:extLst>
          </p:cNvPr>
          <p:cNvCxnSpPr>
            <a:cxnSpLocks/>
          </p:cNvCxnSpPr>
          <p:nvPr/>
        </p:nvCxnSpPr>
        <p:spPr>
          <a:xfrm>
            <a:off x="2367095" y="2120900"/>
            <a:ext cx="0" cy="900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2F7887-96AA-CB00-3136-E4CE80CD45DB}"/>
              </a:ext>
            </a:extLst>
          </p:cNvPr>
          <p:cNvCxnSpPr>
            <a:cxnSpLocks/>
          </p:cNvCxnSpPr>
          <p:nvPr/>
        </p:nvCxnSpPr>
        <p:spPr>
          <a:xfrm>
            <a:off x="1979745" y="2170958"/>
            <a:ext cx="0" cy="180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168BB08-CCDB-2F3B-9101-84ACD5E7A407}"/>
              </a:ext>
            </a:extLst>
          </p:cNvPr>
          <p:cNvCxnSpPr>
            <a:cxnSpLocks/>
          </p:cNvCxnSpPr>
          <p:nvPr/>
        </p:nvCxnSpPr>
        <p:spPr>
          <a:xfrm rot="10800000" flipH="1">
            <a:off x="3778405" y="1329270"/>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0955A96-176C-C329-0E29-A551CBCFEC83}"/>
              </a:ext>
            </a:extLst>
          </p:cNvPr>
          <p:cNvSpPr txBox="1"/>
          <p:nvPr/>
        </p:nvSpPr>
        <p:spPr>
          <a:xfrm>
            <a:off x="4083206" y="1196975"/>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29" name="Arrow: Left-Up 28">
            <a:extLst>
              <a:ext uri="{FF2B5EF4-FFF2-40B4-BE49-F238E27FC236}">
                <a16:creationId xmlns:a16="http://schemas.microsoft.com/office/drawing/2014/main" id="{CE447CC4-36ED-0A15-24FB-F63C77FA043A}"/>
              </a:ext>
            </a:extLst>
          </p:cNvPr>
          <p:cNvSpPr/>
          <p:nvPr/>
        </p:nvSpPr>
        <p:spPr>
          <a:xfrm flipH="1">
            <a:off x="934593" y="1442290"/>
            <a:ext cx="316607" cy="304800"/>
          </a:xfrm>
          <a:prstGeom prst="leftUpArrow">
            <a:avLst>
              <a:gd name="adj1" fmla="val 0"/>
              <a:gd name="adj2" fmla="val 9672"/>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Object 29">
            <a:extLst>
              <a:ext uri="{FF2B5EF4-FFF2-40B4-BE49-F238E27FC236}">
                <a16:creationId xmlns:a16="http://schemas.microsoft.com/office/drawing/2014/main" id="{964942AC-6CC2-D4BB-72C6-E7B4C27545B2}"/>
              </a:ext>
            </a:extLst>
          </p:cNvPr>
          <p:cNvGraphicFramePr>
            <a:graphicFrameLocks noChangeAspect="1"/>
          </p:cNvGraphicFramePr>
          <p:nvPr/>
        </p:nvGraphicFramePr>
        <p:xfrm>
          <a:off x="1267958" y="1620403"/>
          <a:ext cx="127000" cy="139700"/>
        </p:xfrm>
        <a:graphic>
          <a:graphicData uri="http://schemas.openxmlformats.org/presentationml/2006/ole">
            <mc:AlternateContent xmlns:mc="http://schemas.openxmlformats.org/markup-compatibility/2006">
              <mc:Choice xmlns:v="urn:schemas-microsoft-com:vml" Requires="v">
                <p:oleObj name="Equation" r:id="rId2" imgW="126720" imgH="139680" progId="Equation.DSMT4">
                  <p:embed/>
                </p:oleObj>
              </mc:Choice>
              <mc:Fallback>
                <p:oleObj name="Equation" r:id="rId2" imgW="126720" imgH="139680" progId="Equation.DSMT4">
                  <p:embed/>
                  <p:pic>
                    <p:nvPicPr>
                      <p:cNvPr id="30" name="Object 29">
                        <a:extLst>
                          <a:ext uri="{FF2B5EF4-FFF2-40B4-BE49-F238E27FC236}">
                            <a16:creationId xmlns:a16="http://schemas.microsoft.com/office/drawing/2014/main" id="{964942AC-6CC2-D4BB-72C6-E7B4C27545B2}"/>
                          </a:ext>
                        </a:extLst>
                      </p:cNvPr>
                      <p:cNvPicPr/>
                      <p:nvPr/>
                    </p:nvPicPr>
                    <p:blipFill>
                      <a:blip r:embed="rId3"/>
                      <a:stretch>
                        <a:fillRect/>
                      </a:stretch>
                    </p:blipFill>
                    <p:spPr>
                      <a:xfrm>
                        <a:off x="1267958" y="1620403"/>
                        <a:ext cx="127000" cy="1397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A55EA1CC-C0D4-75B9-4023-B2EA100576AC}"/>
              </a:ext>
            </a:extLst>
          </p:cNvPr>
          <p:cNvGraphicFramePr>
            <a:graphicFrameLocks noChangeAspect="1"/>
          </p:cNvGraphicFramePr>
          <p:nvPr/>
        </p:nvGraphicFramePr>
        <p:xfrm>
          <a:off x="922087" y="1246720"/>
          <a:ext cx="139700" cy="165100"/>
        </p:xfrm>
        <a:graphic>
          <a:graphicData uri="http://schemas.openxmlformats.org/presentationml/2006/ole">
            <mc:AlternateContent xmlns:mc="http://schemas.openxmlformats.org/markup-compatibility/2006">
              <mc:Choice xmlns:v="urn:schemas-microsoft-com:vml" Requires="v">
                <p:oleObj name="Equation" r:id="rId4" imgW="139680" imgH="164880" progId="Equation.DSMT4">
                  <p:embed/>
                </p:oleObj>
              </mc:Choice>
              <mc:Fallback>
                <p:oleObj name="Equation" r:id="rId4" imgW="139680" imgH="164880" progId="Equation.DSMT4">
                  <p:embed/>
                  <p:pic>
                    <p:nvPicPr>
                      <p:cNvPr id="31" name="Object 30">
                        <a:extLst>
                          <a:ext uri="{FF2B5EF4-FFF2-40B4-BE49-F238E27FC236}">
                            <a16:creationId xmlns:a16="http://schemas.microsoft.com/office/drawing/2014/main" id="{A55EA1CC-C0D4-75B9-4023-B2EA100576AC}"/>
                          </a:ext>
                        </a:extLst>
                      </p:cNvPr>
                      <p:cNvPicPr/>
                      <p:nvPr/>
                    </p:nvPicPr>
                    <p:blipFill>
                      <a:blip r:embed="rId5"/>
                      <a:stretch>
                        <a:fillRect/>
                      </a:stretch>
                    </p:blipFill>
                    <p:spPr>
                      <a:xfrm>
                        <a:off x="922087" y="1246720"/>
                        <a:ext cx="139700" cy="165100"/>
                      </a:xfrm>
                      <a:prstGeom prst="rect">
                        <a:avLst/>
                      </a:prstGeom>
                    </p:spPr>
                  </p:pic>
                </p:oleObj>
              </mc:Fallback>
            </mc:AlternateContent>
          </a:graphicData>
        </a:graphic>
      </p:graphicFrame>
      <p:cxnSp>
        <p:nvCxnSpPr>
          <p:cNvPr id="36" name="Straight Arrow Connector 35">
            <a:extLst>
              <a:ext uri="{FF2B5EF4-FFF2-40B4-BE49-F238E27FC236}">
                <a16:creationId xmlns:a16="http://schemas.microsoft.com/office/drawing/2014/main" id="{C6E091DE-1977-35E9-656D-5AFFB39560C3}"/>
              </a:ext>
            </a:extLst>
          </p:cNvPr>
          <p:cNvCxnSpPr>
            <a:cxnSpLocks/>
          </p:cNvCxnSpPr>
          <p:nvPr/>
        </p:nvCxnSpPr>
        <p:spPr>
          <a:xfrm flipH="1">
            <a:off x="476250" y="1321865"/>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06F5D9F-BA99-752F-99F9-9414DBD6740F}"/>
              </a:ext>
            </a:extLst>
          </p:cNvPr>
          <p:cNvSpPr txBox="1"/>
          <p:nvPr/>
        </p:nvSpPr>
        <p:spPr>
          <a:xfrm>
            <a:off x="271713" y="1183365"/>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cxnSp>
        <p:nvCxnSpPr>
          <p:cNvPr id="38" name="Straight Arrow Connector 37">
            <a:extLst>
              <a:ext uri="{FF2B5EF4-FFF2-40B4-BE49-F238E27FC236}">
                <a16:creationId xmlns:a16="http://schemas.microsoft.com/office/drawing/2014/main" id="{2CEE1370-97AE-B03C-57FE-714C0D4E62BA}"/>
              </a:ext>
            </a:extLst>
          </p:cNvPr>
          <p:cNvCxnSpPr>
            <a:cxnSpLocks/>
          </p:cNvCxnSpPr>
          <p:nvPr/>
        </p:nvCxnSpPr>
        <p:spPr>
          <a:xfrm rot="10800000" flipH="1">
            <a:off x="3778406" y="2423871"/>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2CC2C90-9D80-E2EA-83F4-50971657D813}"/>
              </a:ext>
            </a:extLst>
          </p:cNvPr>
          <p:cNvSpPr txBox="1"/>
          <p:nvPr/>
        </p:nvSpPr>
        <p:spPr>
          <a:xfrm>
            <a:off x="4083206" y="2291576"/>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cxnSp>
        <p:nvCxnSpPr>
          <p:cNvPr id="40" name="Straight Arrow Connector 39">
            <a:extLst>
              <a:ext uri="{FF2B5EF4-FFF2-40B4-BE49-F238E27FC236}">
                <a16:creationId xmlns:a16="http://schemas.microsoft.com/office/drawing/2014/main" id="{ACD802CA-E467-5690-B982-CF5E8F71AA19}"/>
              </a:ext>
            </a:extLst>
          </p:cNvPr>
          <p:cNvCxnSpPr>
            <a:cxnSpLocks/>
          </p:cNvCxnSpPr>
          <p:nvPr/>
        </p:nvCxnSpPr>
        <p:spPr>
          <a:xfrm flipH="1">
            <a:off x="452187" y="2707075"/>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0EA62CA-81D5-A24C-C92D-D8FCAF9F6F44}"/>
              </a:ext>
            </a:extLst>
          </p:cNvPr>
          <p:cNvSpPr txBox="1"/>
          <p:nvPr/>
        </p:nvSpPr>
        <p:spPr>
          <a:xfrm>
            <a:off x="247650" y="2568575"/>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42" name="Oval 41">
            <a:extLst>
              <a:ext uri="{FF2B5EF4-FFF2-40B4-BE49-F238E27FC236}">
                <a16:creationId xmlns:a16="http://schemas.microsoft.com/office/drawing/2014/main" id="{91D8A81D-75FC-D6E5-2699-419C160E9416}"/>
              </a:ext>
            </a:extLst>
          </p:cNvPr>
          <p:cNvSpPr/>
          <p:nvPr/>
        </p:nvSpPr>
        <p:spPr>
          <a:xfrm>
            <a:off x="2152867" y="1115517"/>
            <a:ext cx="428456" cy="42840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0809E890-0AF5-2668-680B-0DF78A7B7134}"/>
              </a:ext>
            </a:extLst>
          </p:cNvPr>
          <p:cNvSpPr/>
          <p:nvPr/>
        </p:nvSpPr>
        <p:spPr>
          <a:xfrm>
            <a:off x="2251895" y="1214517"/>
            <a:ext cx="230400" cy="2304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8537D6B0-2279-386D-0786-18F6C1624097}"/>
              </a:ext>
            </a:extLst>
          </p:cNvPr>
          <p:cNvSpPr txBox="1"/>
          <p:nvPr/>
        </p:nvSpPr>
        <p:spPr>
          <a:xfrm>
            <a:off x="3086100" y="1214143"/>
            <a:ext cx="543739" cy="246221"/>
          </a:xfrm>
          <a:prstGeom prst="rect">
            <a:avLst/>
          </a:prstGeom>
          <a:noFill/>
        </p:spPr>
        <p:txBody>
          <a:bodyPr wrap="none" rtlCol="0">
            <a:spAutoFit/>
          </a:bodyPr>
          <a:lstStyle/>
          <a:p>
            <a:r>
              <a:rPr lang="en-GB" sz="1000" b="1" i="1" dirty="0">
                <a:solidFill>
                  <a:srgbClr val="FF0000"/>
                </a:solidFill>
                <a:latin typeface="Times New Roman" panose="02020603050405020304" pitchFamily="18" charset="0"/>
                <a:cs typeface="Times New Roman" panose="02020603050405020304" pitchFamily="18" charset="0"/>
              </a:rPr>
              <a:t>25 mm</a:t>
            </a:r>
          </a:p>
        </p:txBody>
      </p:sp>
      <p:cxnSp>
        <p:nvCxnSpPr>
          <p:cNvPr id="45" name="Straight Arrow Connector 44">
            <a:extLst>
              <a:ext uri="{FF2B5EF4-FFF2-40B4-BE49-F238E27FC236}">
                <a16:creationId xmlns:a16="http://schemas.microsoft.com/office/drawing/2014/main" id="{ADACAD88-585B-9D41-5DA0-3C9D77F0B1CA}"/>
              </a:ext>
            </a:extLst>
          </p:cNvPr>
          <p:cNvCxnSpPr>
            <a:cxnSpLocks/>
          </p:cNvCxnSpPr>
          <p:nvPr/>
        </p:nvCxnSpPr>
        <p:spPr>
          <a:xfrm flipV="1">
            <a:off x="3143250" y="890863"/>
            <a:ext cx="0" cy="86924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C1EB03B-3AEC-A4D7-3F1F-51E7376A5886}"/>
              </a:ext>
            </a:extLst>
          </p:cNvPr>
          <p:cNvSpPr txBox="1"/>
          <p:nvPr/>
        </p:nvSpPr>
        <p:spPr>
          <a:xfrm>
            <a:off x="2938390" y="2343195"/>
            <a:ext cx="479618" cy="246221"/>
          </a:xfrm>
          <a:prstGeom prst="rect">
            <a:avLst/>
          </a:prstGeom>
          <a:noFill/>
        </p:spPr>
        <p:txBody>
          <a:bodyPr wrap="none" rtlCol="0">
            <a:spAutoFit/>
          </a:bodyPr>
          <a:lstStyle/>
          <a:p>
            <a:r>
              <a:rPr lang="en-GB" sz="1000" b="1" i="1" dirty="0">
                <a:solidFill>
                  <a:srgbClr val="FF0000"/>
                </a:solidFill>
                <a:latin typeface="Times New Roman" panose="02020603050405020304" pitchFamily="18" charset="0"/>
                <a:cs typeface="Times New Roman" panose="02020603050405020304" pitchFamily="18" charset="0"/>
              </a:rPr>
              <a:t>1 mm</a:t>
            </a:r>
          </a:p>
        </p:txBody>
      </p:sp>
    </p:spTree>
    <p:extLst>
      <p:ext uri="{BB962C8B-B14F-4D97-AF65-F5344CB8AC3E}">
        <p14:creationId xmlns:p14="http://schemas.microsoft.com/office/powerpoint/2010/main" val="3549057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3F9F-B12E-747A-AFDE-D1936D7A42F1}"/>
              </a:ext>
            </a:extLst>
          </p:cNvPr>
          <p:cNvSpPr>
            <a:spLocks noGrp="1"/>
          </p:cNvSpPr>
          <p:nvPr>
            <p:ph type="title"/>
          </p:nvPr>
        </p:nvSpPr>
        <p:spPr/>
        <p:txBody>
          <a:bodyPr/>
          <a:lstStyle/>
          <a:p>
            <a:r>
              <a:rPr lang="en-GB" dirty="0"/>
              <a:t>Joints </a:t>
            </a:r>
          </a:p>
        </p:txBody>
      </p:sp>
      <p:sp>
        <p:nvSpPr>
          <p:cNvPr id="3" name="Content Placeholder 2">
            <a:extLst>
              <a:ext uri="{FF2B5EF4-FFF2-40B4-BE49-F238E27FC236}">
                <a16:creationId xmlns:a16="http://schemas.microsoft.com/office/drawing/2014/main" id="{57712814-00AF-CD38-882B-56FAD8FDAD54}"/>
              </a:ext>
            </a:extLst>
          </p:cNvPr>
          <p:cNvSpPr>
            <a:spLocks noGrp="1"/>
          </p:cNvSpPr>
          <p:nvPr>
            <p:ph idx="1"/>
          </p:nvPr>
        </p:nvSpPr>
        <p:spPr>
          <a:xfrm>
            <a:off x="323850" y="968375"/>
            <a:ext cx="1905000" cy="2026669"/>
          </a:xfrm>
        </p:spPr>
        <p:txBody>
          <a:bodyPr/>
          <a:lstStyle/>
          <a:p>
            <a:r>
              <a:rPr lang="en-GB" dirty="0"/>
              <a:t>Mechanically fastened joints (scope of this lecture)</a:t>
            </a:r>
          </a:p>
          <a:p>
            <a:r>
              <a:rPr lang="en-GB" dirty="0"/>
              <a:t>Bonded joints (beyond scope of this lecture)</a:t>
            </a:r>
          </a:p>
          <a:p>
            <a:r>
              <a:rPr lang="en-GB" dirty="0"/>
              <a:t>Hybrid of the above two (beyond scope of this lecture)</a:t>
            </a:r>
          </a:p>
          <a:p>
            <a:endParaRPr lang="en-GB" dirty="0"/>
          </a:p>
          <a:p>
            <a:endParaRPr lang="en-GB" dirty="0"/>
          </a:p>
        </p:txBody>
      </p:sp>
      <p:sp>
        <p:nvSpPr>
          <p:cNvPr id="4" name="Slide Number Placeholder 3">
            <a:extLst>
              <a:ext uri="{FF2B5EF4-FFF2-40B4-BE49-F238E27FC236}">
                <a16:creationId xmlns:a16="http://schemas.microsoft.com/office/drawing/2014/main" id="{A4082104-E1F4-FF68-65EE-2351C9EE85F7}"/>
              </a:ext>
            </a:extLst>
          </p:cNvPr>
          <p:cNvSpPr>
            <a:spLocks noGrp="1"/>
          </p:cNvSpPr>
          <p:nvPr>
            <p:ph type="sldNum" sz="quarter" idx="12"/>
          </p:nvPr>
        </p:nvSpPr>
        <p:spPr/>
        <p:txBody>
          <a:bodyPr/>
          <a:lstStyle/>
          <a:p>
            <a:fld id="{6D22F896-40B5-4ADD-8801-0D06FADFA095}" type="slidenum">
              <a:rPr lang="en-US" smtClean="0"/>
              <a:pPr/>
              <a:t>5</a:t>
            </a:fld>
            <a:endParaRPr lang="en-US" dirty="0"/>
          </a:p>
        </p:txBody>
      </p:sp>
      <p:pic>
        <p:nvPicPr>
          <p:cNvPr id="5" name="Picture 4">
            <a:extLst>
              <a:ext uri="{FF2B5EF4-FFF2-40B4-BE49-F238E27FC236}">
                <a16:creationId xmlns:a16="http://schemas.microsoft.com/office/drawing/2014/main" id="{1FDF8D19-AD3E-7830-1439-D0876094C643}"/>
              </a:ext>
            </a:extLst>
          </p:cNvPr>
          <p:cNvPicPr>
            <a:picLocks noChangeAspect="1"/>
          </p:cNvPicPr>
          <p:nvPr/>
        </p:nvPicPr>
        <p:blipFill>
          <a:blip r:embed="rId2"/>
          <a:stretch>
            <a:fillRect/>
          </a:stretch>
        </p:blipFill>
        <p:spPr>
          <a:xfrm>
            <a:off x="2463890" y="968375"/>
            <a:ext cx="1778484" cy="2118488"/>
          </a:xfrm>
          <a:prstGeom prst="rect">
            <a:avLst/>
          </a:prstGeom>
        </p:spPr>
      </p:pic>
      <p:pic>
        <p:nvPicPr>
          <p:cNvPr id="7" name="Picture 6">
            <a:extLst>
              <a:ext uri="{FF2B5EF4-FFF2-40B4-BE49-F238E27FC236}">
                <a16:creationId xmlns:a16="http://schemas.microsoft.com/office/drawing/2014/main" id="{E67B8A34-BAE4-5D66-D748-A17199B90D55}"/>
              </a:ext>
            </a:extLst>
          </p:cNvPr>
          <p:cNvPicPr>
            <a:picLocks noChangeAspect="1"/>
          </p:cNvPicPr>
          <p:nvPr/>
        </p:nvPicPr>
        <p:blipFill>
          <a:blip r:embed="rId3"/>
          <a:stretch>
            <a:fillRect/>
          </a:stretch>
        </p:blipFill>
        <p:spPr>
          <a:xfrm>
            <a:off x="552450" y="2683608"/>
            <a:ext cx="1847850" cy="397532"/>
          </a:xfrm>
          <a:prstGeom prst="rect">
            <a:avLst/>
          </a:prstGeom>
        </p:spPr>
      </p:pic>
      <p:cxnSp>
        <p:nvCxnSpPr>
          <p:cNvPr id="9" name="Straight Arrow Connector 8">
            <a:extLst>
              <a:ext uri="{FF2B5EF4-FFF2-40B4-BE49-F238E27FC236}">
                <a16:creationId xmlns:a16="http://schemas.microsoft.com/office/drawing/2014/main" id="{7587762C-3F54-1B87-826F-BF8890E67777}"/>
              </a:ext>
            </a:extLst>
          </p:cNvPr>
          <p:cNvCxnSpPr>
            <a:cxnSpLocks/>
          </p:cNvCxnSpPr>
          <p:nvPr/>
        </p:nvCxnSpPr>
        <p:spPr>
          <a:xfrm>
            <a:off x="2000250" y="1273175"/>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48D87F6-7BC2-9D22-715B-3343881D9A88}"/>
              </a:ext>
            </a:extLst>
          </p:cNvPr>
          <p:cNvCxnSpPr>
            <a:cxnSpLocks/>
          </p:cNvCxnSpPr>
          <p:nvPr/>
        </p:nvCxnSpPr>
        <p:spPr>
          <a:xfrm flipV="1">
            <a:off x="2000250" y="1822756"/>
            <a:ext cx="1600200" cy="8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315D991-E058-2793-948E-8A36A598403B}"/>
              </a:ext>
            </a:extLst>
          </p:cNvPr>
          <p:cNvCxnSpPr>
            <a:cxnSpLocks/>
          </p:cNvCxnSpPr>
          <p:nvPr/>
        </p:nvCxnSpPr>
        <p:spPr>
          <a:xfrm>
            <a:off x="2076450" y="2421867"/>
            <a:ext cx="0" cy="263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205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A347-DF15-0B9C-E118-5B201BBCA69B}"/>
              </a:ext>
            </a:extLst>
          </p:cNvPr>
          <p:cNvSpPr>
            <a:spLocks noGrp="1"/>
          </p:cNvSpPr>
          <p:nvPr>
            <p:ph type="title"/>
          </p:nvPr>
        </p:nvSpPr>
        <p:spPr/>
        <p:txBody>
          <a:bodyPr/>
          <a:lstStyle/>
          <a:p>
            <a:r>
              <a:rPr lang="en-GB" dirty="0"/>
              <a:t>Solution of tutorial 1</a:t>
            </a:r>
          </a:p>
        </p:txBody>
      </p:sp>
      <p:sp>
        <p:nvSpPr>
          <p:cNvPr id="3" name="Content Placeholder 2">
            <a:extLst>
              <a:ext uri="{FF2B5EF4-FFF2-40B4-BE49-F238E27FC236}">
                <a16:creationId xmlns:a16="http://schemas.microsoft.com/office/drawing/2014/main" id="{BF2A01AF-ACA0-5B9A-3BD5-09FD32D0F3B4}"/>
              </a:ext>
            </a:extLst>
          </p:cNvPr>
          <p:cNvSpPr>
            <a:spLocks noGrp="1"/>
          </p:cNvSpPr>
          <p:nvPr>
            <p:ph idx="1"/>
          </p:nvPr>
        </p:nvSpPr>
        <p:spPr/>
        <p:txBody>
          <a:bodyPr/>
          <a:lstStyle/>
          <a:p>
            <a:r>
              <a:rPr lang="en-GB" dirty="0"/>
              <a:t>Tension failure:</a:t>
            </a:r>
          </a:p>
        </p:txBody>
      </p:sp>
      <p:sp>
        <p:nvSpPr>
          <p:cNvPr id="4" name="Slide Number Placeholder 3">
            <a:extLst>
              <a:ext uri="{FF2B5EF4-FFF2-40B4-BE49-F238E27FC236}">
                <a16:creationId xmlns:a16="http://schemas.microsoft.com/office/drawing/2014/main" id="{A526FBC7-A895-171A-8652-2DFE2BC3B95D}"/>
              </a:ext>
            </a:extLst>
          </p:cNvPr>
          <p:cNvSpPr>
            <a:spLocks noGrp="1"/>
          </p:cNvSpPr>
          <p:nvPr>
            <p:ph type="sldNum" sz="quarter" idx="12"/>
          </p:nvPr>
        </p:nvSpPr>
        <p:spPr/>
        <p:txBody>
          <a:bodyPr/>
          <a:lstStyle/>
          <a:p>
            <a:fld id="{6D22F896-40B5-4ADD-8801-0D06FADFA095}" type="slidenum">
              <a:rPr lang="en-US" smtClean="0"/>
              <a:pPr/>
              <a:t>50</a:t>
            </a:fld>
            <a:endParaRPr lang="en-US" dirty="0"/>
          </a:p>
        </p:txBody>
      </p:sp>
      <p:pic>
        <p:nvPicPr>
          <p:cNvPr id="5" name="Picture 4">
            <a:extLst>
              <a:ext uri="{FF2B5EF4-FFF2-40B4-BE49-F238E27FC236}">
                <a16:creationId xmlns:a16="http://schemas.microsoft.com/office/drawing/2014/main" id="{F796C50D-7048-4322-234D-E658AE1A235E}"/>
              </a:ext>
            </a:extLst>
          </p:cNvPr>
          <p:cNvPicPr>
            <a:picLocks noChangeAspect="1"/>
          </p:cNvPicPr>
          <p:nvPr/>
        </p:nvPicPr>
        <p:blipFill rotWithShape="1">
          <a:blip r:embed="rId2"/>
          <a:srcRect t="6779"/>
          <a:stretch/>
        </p:blipFill>
        <p:spPr>
          <a:xfrm>
            <a:off x="3448050" y="21175"/>
            <a:ext cx="1142999" cy="763111"/>
          </a:xfrm>
          <a:prstGeom prst="rect">
            <a:avLst/>
          </a:prstGeom>
        </p:spPr>
      </p:pic>
      <p:sp>
        <p:nvSpPr>
          <p:cNvPr id="6" name="Rectangle 5">
            <a:extLst>
              <a:ext uri="{FF2B5EF4-FFF2-40B4-BE49-F238E27FC236}">
                <a16:creationId xmlns:a16="http://schemas.microsoft.com/office/drawing/2014/main" id="{F1D6EE1A-6451-4934-1341-1A58B20912D5}"/>
              </a:ext>
            </a:extLst>
          </p:cNvPr>
          <p:cNvSpPr/>
          <p:nvPr/>
        </p:nvSpPr>
        <p:spPr>
          <a:xfrm>
            <a:off x="899161" y="1349375"/>
            <a:ext cx="1969476" cy="877709"/>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02A0647-3BD5-2F04-1083-9ED67A5DC161}"/>
              </a:ext>
            </a:extLst>
          </p:cNvPr>
          <p:cNvSpPr/>
          <p:nvPr/>
        </p:nvSpPr>
        <p:spPr>
          <a:xfrm>
            <a:off x="1974314" y="1349375"/>
            <a:ext cx="1750818" cy="877709"/>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0BD605D3-A1BA-BF01-BC45-747BE6F9953A}"/>
              </a:ext>
            </a:extLst>
          </p:cNvPr>
          <p:cNvCxnSpPr>
            <a:cxnSpLocks/>
          </p:cNvCxnSpPr>
          <p:nvPr/>
        </p:nvCxnSpPr>
        <p:spPr>
          <a:xfrm rot="10800000" flipH="1">
            <a:off x="3762530" y="1787782"/>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581F7DA-0954-91DF-5512-AAC45247A248}"/>
              </a:ext>
            </a:extLst>
          </p:cNvPr>
          <p:cNvSpPr txBox="1"/>
          <p:nvPr/>
        </p:nvSpPr>
        <p:spPr>
          <a:xfrm>
            <a:off x="4067331" y="1655487"/>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10" name="Arrow: Left-Up 9">
            <a:extLst>
              <a:ext uri="{FF2B5EF4-FFF2-40B4-BE49-F238E27FC236}">
                <a16:creationId xmlns:a16="http://schemas.microsoft.com/office/drawing/2014/main" id="{7EE3AA26-417A-0CCB-3FE5-69A534425236}"/>
              </a:ext>
            </a:extLst>
          </p:cNvPr>
          <p:cNvSpPr/>
          <p:nvPr/>
        </p:nvSpPr>
        <p:spPr>
          <a:xfrm flipH="1">
            <a:off x="918718" y="1900802"/>
            <a:ext cx="316607" cy="304800"/>
          </a:xfrm>
          <a:prstGeom prst="leftUpArrow">
            <a:avLst>
              <a:gd name="adj1" fmla="val 0"/>
              <a:gd name="adj2" fmla="val 9672"/>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B4B576D4-2ACE-A0CE-FFCC-1BC0ED3D83B4}"/>
              </a:ext>
            </a:extLst>
          </p:cNvPr>
          <p:cNvGraphicFramePr>
            <a:graphicFrameLocks noChangeAspect="1"/>
          </p:cNvGraphicFramePr>
          <p:nvPr/>
        </p:nvGraphicFramePr>
        <p:xfrm>
          <a:off x="1252083" y="2078915"/>
          <a:ext cx="127000" cy="139700"/>
        </p:xfrm>
        <a:graphic>
          <a:graphicData uri="http://schemas.openxmlformats.org/presentationml/2006/ole">
            <mc:AlternateContent xmlns:mc="http://schemas.openxmlformats.org/markup-compatibility/2006">
              <mc:Choice xmlns:v="urn:schemas-microsoft-com:vml" Requires="v">
                <p:oleObj name="Equation" r:id="rId3" imgW="126720" imgH="139680" progId="Equation.DSMT4">
                  <p:embed/>
                </p:oleObj>
              </mc:Choice>
              <mc:Fallback>
                <p:oleObj name="Equation" r:id="rId3" imgW="126720" imgH="139680" progId="Equation.DSMT4">
                  <p:embed/>
                  <p:pic>
                    <p:nvPicPr>
                      <p:cNvPr id="11" name="Object 10">
                        <a:extLst>
                          <a:ext uri="{FF2B5EF4-FFF2-40B4-BE49-F238E27FC236}">
                            <a16:creationId xmlns:a16="http://schemas.microsoft.com/office/drawing/2014/main" id="{B4B576D4-2ACE-A0CE-FFCC-1BC0ED3D83B4}"/>
                          </a:ext>
                        </a:extLst>
                      </p:cNvPr>
                      <p:cNvPicPr/>
                      <p:nvPr/>
                    </p:nvPicPr>
                    <p:blipFill>
                      <a:blip r:embed="rId4"/>
                      <a:stretch>
                        <a:fillRect/>
                      </a:stretch>
                    </p:blipFill>
                    <p:spPr>
                      <a:xfrm>
                        <a:off x="1252083" y="2078915"/>
                        <a:ext cx="127000" cy="1397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6BF8377-989E-E868-E06C-F6FABCE26968}"/>
              </a:ext>
            </a:extLst>
          </p:cNvPr>
          <p:cNvGraphicFramePr>
            <a:graphicFrameLocks noChangeAspect="1"/>
          </p:cNvGraphicFramePr>
          <p:nvPr/>
        </p:nvGraphicFramePr>
        <p:xfrm>
          <a:off x="906212" y="1705232"/>
          <a:ext cx="139700" cy="165100"/>
        </p:xfrm>
        <a:graphic>
          <a:graphicData uri="http://schemas.openxmlformats.org/presentationml/2006/ole">
            <mc:AlternateContent xmlns:mc="http://schemas.openxmlformats.org/markup-compatibility/2006">
              <mc:Choice xmlns:v="urn:schemas-microsoft-com:vml" Requires="v">
                <p:oleObj name="Equation" r:id="rId5" imgW="139680" imgH="164880" progId="Equation.DSMT4">
                  <p:embed/>
                </p:oleObj>
              </mc:Choice>
              <mc:Fallback>
                <p:oleObj name="Equation" r:id="rId5" imgW="139680" imgH="164880" progId="Equation.DSMT4">
                  <p:embed/>
                  <p:pic>
                    <p:nvPicPr>
                      <p:cNvPr id="12" name="Object 11">
                        <a:extLst>
                          <a:ext uri="{FF2B5EF4-FFF2-40B4-BE49-F238E27FC236}">
                            <a16:creationId xmlns:a16="http://schemas.microsoft.com/office/drawing/2014/main" id="{86BF8377-989E-E868-E06C-F6FABCE26968}"/>
                          </a:ext>
                        </a:extLst>
                      </p:cNvPr>
                      <p:cNvPicPr/>
                      <p:nvPr/>
                    </p:nvPicPr>
                    <p:blipFill>
                      <a:blip r:embed="rId6"/>
                      <a:stretch>
                        <a:fillRect/>
                      </a:stretch>
                    </p:blipFill>
                    <p:spPr>
                      <a:xfrm>
                        <a:off x="906212" y="1705232"/>
                        <a:ext cx="139700" cy="165100"/>
                      </a:xfrm>
                      <a:prstGeom prst="rect">
                        <a:avLst/>
                      </a:prstGeom>
                    </p:spPr>
                  </p:pic>
                </p:oleObj>
              </mc:Fallback>
            </mc:AlternateContent>
          </a:graphicData>
        </a:graphic>
      </p:graphicFrame>
      <p:cxnSp>
        <p:nvCxnSpPr>
          <p:cNvPr id="13" name="Straight Arrow Connector 12">
            <a:extLst>
              <a:ext uri="{FF2B5EF4-FFF2-40B4-BE49-F238E27FC236}">
                <a16:creationId xmlns:a16="http://schemas.microsoft.com/office/drawing/2014/main" id="{4D04CFA8-C085-C507-D346-3E4B2BC7EC42}"/>
              </a:ext>
            </a:extLst>
          </p:cNvPr>
          <p:cNvCxnSpPr>
            <a:cxnSpLocks/>
          </p:cNvCxnSpPr>
          <p:nvPr/>
        </p:nvCxnSpPr>
        <p:spPr>
          <a:xfrm flipH="1">
            <a:off x="460375" y="1780377"/>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9C33F35-F79F-1115-3BDA-68732FFFC3B7}"/>
              </a:ext>
            </a:extLst>
          </p:cNvPr>
          <p:cNvSpPr txBox="1"/>
          <p:nvPr/>
        </p:nvSpPr>
        <p:spPr>
          <a:xfrm>
            <a:off x="255838" y="1641877"/>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15" name="Oval 14">
            <a:extLst>
              <a:ext uri="{FF2B5EF4-FFF2-40B4-BE49-F238E27FC236}">
                <a16:creationId xmlns:a16="http://schemas.microsoft.com/office/drawing/2014/main" id="{EF3F1274-2321-C47D-FD21-50FE57DDA7AE}"/>
              </a:ext>
            </a:extLst>
          </p:cNvPr>
          <p:cNvSpPr/>
          <p:nvPr/>
        </p:nvSpPr>
        <p:spPr>
          <a:xfrm>
            <a:off x="2136992" y="1574029"/>
            <a:ext cx="428456" cy="42840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B510AE5D-7FAC-C8D8-61E8-0EB61F28E6B1}"/>
              </a:ext>
            </a:extLst>
          </p:cNvPr>
          <p:cNvSpPr/>
          <p:nvPr/>
        </p:nvSpPr>
        <p:spPr>
          <a:xfrm>
            <a:off x="2236020" y="1673029"/>
            <a:ext cx="230400" cy="2304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5DE54B4B-A7E9-1C02-F411-D9A37092CA73}"/>
              </a:ext>
            </a:extLst>
          </p:cNvPr>
          <p:cNvSpPr txBox="1"/>
          <p:nvPr/>
        </p:nvSpPr>
        <p:spPr>
          <a:xfrm>
            <a:off x="3070225" y="1672655"/>
            <a:ext cx="543739" cy="246221"/>
          </a:xfrm>
          <a:prstGeom prst="rect">
            <a:avLst/>
          </a:prstGeom>
          <a:noFill/>
        </p:spPr>
        <p:txBody>
          <a:bodyPr wrap="none" rtlCol="0">
            <a:spAutoFit/>
          </a:bodyPr>
          <a:lstStyle/>
          <a:p>
            <a:r>
              <a:rPr lang="en-GB" sz="1000" b="1" i="1" dirty="0">
                <a:solidFill>
                  <a:srgbClr val="FF0000"/>
                </a:solidFill>
                <a:latin typeface="Times New Roman" panose="02020603050405020304" pitchFamily="18" charset="0"/>
                <a:cs typeface="Times New Roman" panose="02020603050405020304" pitchFamily="18" charset="0"/>
              </a:rPr>
              <a:t>25 mm</a:t>
            </a:r>
          </a:p>
        </p:txBody>
      </p:sp>
      <p:cxnSp>
        <p:nvCxnSpPr>
          <p:cNvPr id="18" name="Straight Arrow Connector 17">
            <a:extLst>
              <a:ext uri="{FF2B5EF4-FFF2-40B4-BE49-F238E27FC236}">
                <a16:creationId xmlns:a16="http://schemas.microsoft.com/office/drawing/2014/main" id="{AA79E026-AF7C-300E-9388-B6606A6147CB}"/>
              </a:ext>
            </a:extLst>
          </p:cNvPr>
          <p:cNvCxnSpPr>
            <a:cxnSpLocks/>
          </p:cNvCxnSpPr>
          <p:nvPr/>
        </p:nvCxnSpPr>
        <p:spPr>
          <a:xfrm flipV="1">
            <a:off x="3127375" y="1349375"/>
            <a:ext cx="0" cy="86924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F1D886-12ED-0AE7-3841-8992740086CB}"/>
              </a:ext>
            </a:extLst>
          </p:cNvPr>
          <p:cNvCxnSpPr>
            <a:endCxn id="16" idx="0"/>
          </p:cNvCxnSpPr>
          <p:nvPr/>
        </p:nvCxnSpPr>
        <p:spPr>
          <a:xfrm>
            <a:off x="2351220" y="1349375"/>
            <a:ext cx="0" cy="3236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55797F3-C927-CDDA-F710-95A2B68AFC31}"/>
              </a:ext>
            </a:extLst>
          </p:cNvPr>
          <p:cNvCxnSpPr>
            <a:cxnSpLocks/>
            <a:stCxn id="16" idx="4"/>
          </p:cNvCxnSpPr>
          <p:nvPr/>
        </p:nvCxnSpPr>
        <p:spPr>
          <a:xfrm>
            <a:off x="2351220" y="1903429"/>
            <a:ext cx="0" cy="3227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Object 23">
            <a:extLst>
              <a:ext uri="{FF2B5EF4-FFF2-40B4-BE49-F238E27FC236}">
                <a16:creationId xmlns:a16="http://schemas.microsoft.com/office/drawing/2014/main" id="{E14CAE90-E8A8-558E-BCAA-E76F9E3C854D}"/>
              </a:ext>
            </a:extLst>
          </p:cNvPr>
          <p:cNvGraphicFramePr>
            <a:graphicFrameLocks noChangeAspect="1"/>
          </p:cNvGraphicFramePr>
          <p:nvPr>
            <p:extLst>
              <p:ext uri="{D42A27DB-BD31-4B8C-83A1-F6EECF244321}">
                <p14:modId xmlns:p14="http://schemas.microsoft.com/office/powerpoint/2010/main" val="2492043213"/>
              </p:ext>
            </p:extLst>
          </p:nvPr>
        </p:nvGraphicFramePr>
        <p:xfrm>
          <a:off x="420949" y="2365584"/>
          <a:ext cx="2244089" cy="650666"/>
        </p:xfrm>
        <a:graphic>
          <a:graphicData uri="http://schemas.openxmlformats.org/presentationml/2006/ole">
            <mc:AlternateContent xmlns:mc="http://schemas.openxmlformats.org/markup-compatibility/2006">
              <mc:Choice xmlns:v="urn:schemas-microsoft-com:vml" Requires="v">
                <p:oleObj name="Equation" r:id="rId7" imgW="3492360" imgH="990360" progId="Equation.DSMT4">
                  <p:embed/>
                </p:oleObj>
              </mc:Choice>
              <mc:Fallback>
                <p:oleObj name="Equation" r:id="rId7" imgW="3492360" imgH="990360" progId="Equation.DSMT4">
                  <p:embed/>
                  <p:pic>
                    <p:nvPicPr>
                      <p:cNvPr id="24" name="Object 23">
                        <a:extLst>
                          <a:ext uri="{FF2B5EF4-FFF2-40B4-BE49-F238E27FC236}">
                            <a16:creationId xmlns:a16="http://schemas.microsoft.com/office/drawing/2014/main" id="{E14CAE90-E8A8-558E-BCAA-E76F9E3C854D}"/>
                          </a:ext>
                        </a:extLst>
                      </p:cNvPr>
                      <p:cNvPicPr/>
                      <p:nvPr/>
                    </p:nvPicPr>
                    <p:blipFill>
                      <a:blip r:embed="rId8"/>
                      <a:stretch>
                        <a:fillRect/>
                      </a:stretch>
                    </p:blipFill>
                    <p:spPr>
                      <a:xfrm>
                        <a:off x="420949" y="2365584"/>
                        <a:ext cx="2244089" cy="650666"/>
                      </a:xfrm>
                      <a:prstGeom prst="rect">
                        <a:avLst/>
                      </a:prstGeom>
                    </p:spPr>
                  </p:pic>
                </p:oleObj>
              </mc:Fallback>
            </mc:AlternateContent>
          </a:graphicData>
        </a:graphic>
      </p:graphicFrame>
    </p:spTree>
    <p:extLst>
      <p:ext uri="{BB962C8B-B14F-4D97-AF65-F5344CB8AC3E}">
        <p14:creationId xmlns:p14="http://schemas.microsoft.com/office/powerpoint/2010/main" val="1916667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E25A-E2DA-A3B3-51A8-051B96155252}"/>
              </a:ext>
            </a:extLst>
          </p:cNvPr>
          <p:cNvSpPr>
            <a:spLocks noGrp="1"/>
          </p:cNvSpPr>
          <p:nvPr>
            <p:ph type="title"/>
          </p:nvPr>
        </p:nvSpPr>
        <p:spPr/>
        <p:txBody>
          <a:bodyPr/>
          <a:lstStyle/>
          <a:p>
            <a:r>
              <a:rPr lang="en-GB" dirty="0"/>
              <a:t>Solution of tutorial 1</a:t>
            </a:r>
          </a:p>
        </p:txBody>
      </p:sp>
      <p:sp>
        <p:nvSpPr>
          <p:cNvPr id="3" name="Content Placeholder 2">
            <a:extLst>
              <a:ext uri="{FF2B5EF4-FFF2-40B4-BE49-F238E27FC236}">
                <a16:creationId xmlns:a16="http://schemas.microsoft.com/office/drawing/2014/main" id="{76C52817-675E-9871-762A-3BF1F8F0D140}"/>
              </a:ext>
            </a:extLst>
          </p:cNvPr>
          <p:cNvSpPr>
            <a:spLocks noGrp="1"/>
          </p:cNvSpPr>
          <p:nvPr>
            <p:ph idx="1"/>
          </p:nvPr>
        </p:nvSpPr>
        <p:spPr/>
        <p:txBody>
          <a:bodyPr/>
          <a:lstStyle/>
          <a:p>
            <a:r>
              <a:rPr lang="en-GB" dirty="0"/>
              <a:t>Tension cleavage failure:</a:t>
            </a:r>
          </a:p>
        </p:txBody>
      </p:sp>
      <p:sp>
        <p:nvSpPr>
          <p:cNvPr id="4" name="Slide Number Placeholder 3">
            <a:extLst>
              <a:ext uri="{FF2B5EF4-FFF2-40B4-BE49-F238E27FC236}">
                <a16:creationId xmlns:a16="http://schemas.microsoft.com/office/drawing/2014/main" id="{2E9378B9-7DA6-E234-C0EC-495FDA096C4A}"/>
              </a:ext>
            </a:extLst>
          </p:cNvPr>
          <p:cNvSpPr>
            <a:spLocks noGrp="1"/>
          </p:cNvSpPr>
          <p:nvPr>
            <p:ph type="sldNum" sz="quarter" idx="12"/>
          </p:nvPr>
        </p:nvSpPr>
        <p:spPr/>
        <p:txBody>
          <a:bodyPr/>
          <a:lstStyle/>
          <a:p>
            <a:fld id="{6D22F896-40B5-4ADD-8801-0D06FADFA095}" type="slidenum">
              <a:rPr lang="en-US" smtClean="0"/>
              <a:pPr/>
              <a:t>51</a:t>
            </a:fld>
            <a:endParaRPr lang="en-US" dirty="0"/>
          </a:p>
        </p:txBody>
      </p:sp>
      <p:pic>
        <p:nvPicPr>
          <p:cNvPr id="5" name="Picture 4">
            <a:extLst>
              <a:ext uri="{FF2B5EF4-FFF2-40B4-BE49-F238E27FC236}">
                <a16:creationId xmlns:a16="http://schemas.microsoft.com/office/drawing/2014/main" id="{98C342ED-21DC-83A4-2AD2-E083FC681A74}"/>
              </a:ext>
            </a:extLst>
          </p:cNvPr>
          <p:cNvPicPr>
            <a:picLocks noChangeAspect="1"/>
          </p:cNvPicPr>
          <p:nvPr/>
        </p:nvPicPr>
        <p:blipFill rotWithShape="1">
          <a:blip r:embed="rId2"/>
          <a:srcRect t="12261"/>
          <a:stretch/>
        </p:blipFill>
        <p:spPr>
          <a:xfrm>
            <a:off x="3371850" y="38610"/>
            <a:ext cx="1197903" cy="762000"/>
          </a:xfrm>
          <a:prstGeom prst="rect">
            <a:avLst/>
          </a:prstGeom>
        </p:spPr>
      </p:pic>
      <p:sp>
        <p:nvSpPr>
          <p:cNvPr id="6" name="Rectangle 5">
            <a:extLst>
              <a:ext uri="{FF2B5EF4-FFF2-40B4-BE49-F238E27FC236}">
                <a16:creationId xmlns:a16="http://schemas.microsoft.com/office/drawing/2014/main" id="{728F3000-0140-D0D5-5E64-8ADB7FD87A42}"/>
              </a:ext>
            </a:extLst>
          </p:cNvPr>
          <p:cNvSpPr/>
          <p:nvPr/>
        </p:nvSpPr>
        <p:spPr>
          <a:xfrm>
            <a:off x="899161" y="1349375"/>
            <a:ext cx="1969476" cy="877709"/>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8D3723D-9B0F-753E-95D8-EB75917843B8}"/>
              </a:ext>
            </a:extLst>
          </p:cNvPr>
          <p:cNvSpPr/>
          <p:nvPr/>
        </p:nvSpPr>
        <p:spPr>
          <a:xfrm>
            <a:off x="1974314" y="1349375"/>
            <a:ext cx="1750818" cy="877709"/>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9E6ABEAE-CF15-9209-EDF4-4F29583B8C73}"/>
              </a:ext>
            </a:extLst>
          </p:cNvPr>
          <p:cNvCxnSpPr>
            <a:cxnSpLocks/>
          </p:cNvCxnSpPr>
          <p:nvPr/>
        </p:nvCxnSpPr>
        <p:spPr>
          <a:xfrm rot="10800000" flipH="1">
            <a:off x="3762530" y="1787782"/>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91FCF24-CEA2-95A0-2722-90A1C97538DA}"/>
              </a:ext>
            </a:extLst>
          </p:cNvPr>
          <p:cNvSpPr txBox="1"/>
          <p:nvPr/>
        </p:nvSpPr>
        <p:spPr>
          <a:xfrm>
            <a:off x="4067331" y="1655487"/>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10" name="Arrow: Left-Up 9">
            <a:extLst>
              <a:ext uri="{FF2B5EF4-FFF2-40B4-BE49-F238E27FC236}">
                <a16:creationId xmlns:a16="http://schemas.microsoft.com/office/drawing/2014/main" id="{36E787BE-34E1-22E3-E8AE-0F68C51822DD}"/>
              </a:ext>
            </a:extLst>
          </p:cNvPr>
          <p:cNvSpPr/>
          <p:nvPr/>
        </p:nvSpPr>
        <p:spPr>
          <a:xfrm flipH="1">
            <a:off x="918718" y="1900802"/>
            <a:ext cx="316607" cy="304800"/>
          </a:xfrm>
          <a:prstGeom prst="leftUpArrow">
            <a:avLst>
              <a:gd name="adj1" fmla="val 0"/>
              <a:gd name="adj2" fmla="val 9672"/>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04636D19-17A4-D467-1AB7-C54BFBFB72D5}"/>
              </a:ext>
            </a:extLst>
          </p:cNvPr>
          <p:cNvGraphicFramePr>
            <a:graphicFrameLocks noChangeAspect="1"/>
          </p:cNvGraphicFramePr>
          <p:nvPr/>
        </p:nvGraphicFramePr>
        <p:xfrm>
          <a:off x="1252083" y="2078915"/>
          <a:ext cx="127000" cy="139700"/>
        </p:xfrm>
        <a:graphic>
          <a:graphicData uri="http://schemas.openxmlformats.org/presentationml/2006/ole">
            <mc:AlternateContent xmlns:mc="http://schemas.openxmlformats.org/markup-compatibility/2006">
              <mc:Choice xmlns:v="urn:schemas-microsoft-com:vml" Requires="v">
                <p:oleObj name="Equation" r:id="rId3" imgW="126720" imgH="139680" progId="Equation.DSMT4">
                  <p:embed/>
                </p:oleObj>
              </mc:Choice>
              <mc:Fallback>
                <p:oleObj name="Equation" r:id="rId3" imgW="126720" imgH="139680" progId="Equation.DSMT4">
                  <p:embed/>
                  <p:pic>
                    <p:nvPicPr>
                      <p:cNvPr id="11" name="Object 10">
                        <a:extLst>
                          <a:ext uri="{FF2B5EF4-FFF2-40B4-BE49-F238E27FC236}">
                            <a16:creationId xmlns:a16="http://schemas.microsoft.com/office/drawing/2014/main" id="{04636D19-17A4-D467-1AB7-C54BFBFB72D5}"/>
                          </a:ext>
                        </a:extLst>
                      </p:cNvPr>
                      <p:cNvPicPr/>
                      <p:nvPr/>
                    </p:nvPicPr>
                    <p:blipFill>
                      <a:blip r:embed="rId4"/>
                      <a:stretch>
                        <a:fillRect/>
                      </a:stretch>
                    </p:blipFill>
                    <p:spPr>
                      <a:xfrm>
                        <a:off x="1252083" y="2078915"/>
                        <a:ext cx="127000" cy="1397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D5F7F105-CB8E-0448-5003-42E80031369C}"/>
              </a:ext>
            </a:extLst>
          </p:cNvPr>
          <p:cNvGraphicFramePr>
            <a:graphicFrameLocks noChangeAspect="1"/>
          </p:cNvGraphicFramePr>
          <p:nvPr/>
        </p:nvGraphicFramePr>
        <p:xfrm>
          <a:off x="906212" y="1705232"/>
          <a:ext cx="139700" cy="165100"/>
        </p:xfrm>
        <a:graphic>
          <a:graphicData uri="http://schemas.openxmlformats.org/presentationml/2006/ole">
            <mc:AlternateContent xmlns:mc="http://schemas.openxmlformats.org/markup-compatibility/2006">
              <mc:Choice xmlns:v="urn:schemas-microsoft-com:vml" Requires="v">
                <p:oleObj name="Equation" r:id="rId5" imgW="139680" imgH="164880" progId="Equation.DSMT4">
                  <p:embed/>
                </p:oleObj>
              </mc:Choice>
              <mc:Fallback>
                <p:oleObj name="Equation" r:id="rId5" imgW="139680" imgH="164880" progId="Equation.DSMT4">
                  <p:embed/>
                  <p:pic>
                    <p:nvPicPr>
                      <p:cNvPr id="12" name="Object 11">
                        <a:extLst>
                          <a:ext uri="{FF2B5EF4-FFF2-40B4-BE49-F238E27FC236}">
                            <a16:creationId xmlns:a16="http://schemas.microsoft.com/office/drawing/2014/main" id="{D5F7F105-CB8E-0448-5003-42E80031369C}"/>
                          </a:ext>
                        </a:extLst>
                      </p:cNvPr>
                      <p:cNvPicPr/>
                      <p:nvPr/>
                    </p:nvPicPr>
                    <p:blipFill>
                      <a:blip r:embed="rId6"/>
                      <a:stretch>
                        <a:fillRect/>
                      </a:stretch>
                    </p:blipFill>
                    <p:spPr>
                      <a:xfrm>
                        <a:off x="906212" y="1705232"/>
                        <a:ext cx="139700" cy="165100"/>
                      </a:xfrm>
                      <a:prstGeom prst="rect">
                        <a:avLst/>
                      </a:prstGeom>
                    </p:spPr>
                  </p:pic>
                </p:oleObj>
              </mc:Fallback>
            </mc:AlternateContent>
          </a:graphicData>
        </a:graphic>
      </p:graphicFrame>
      <p:cxnSp>
        <p:nvCxnSpPr>
          <p:cNvPr id="13" name="Straight Arrow Connector 12">
            <a:extLst>
              <a:ext uri="{FF2B5EF4-FFF2-40B4-BE49-F238E27FC236}">
                <a16:creationId xmlns:a16="http://schemas.microsoft.com/office/drawing/2014/main" id="{51447D16-3C99-B194-965A-850373E7EA31}"/>
              </a:ext>
            </a:extLst>
          </p:cNvPr>
          <p:cNvCxnSpPr>
            <a:cxnSpLocks/>
          </p:cNvCxnSpPr>
          <p:nvPr/>
        </p:nvCxnSpPr>
        <p:spPr>
          <a:xfrm flipH="1">
            <a:off x="460375" y="1780377"/>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CB54050-8247-69B2-0CE5-2EE297FD0A6B}"/>
              </a:ext>
            </a:extLst>
          </p:cNvPr>
          <p:cNvSpPr txBox="1"/>
          <p:nvPr/>
        </p:nvSpPr>
        <p:spPr>
          <a:xfrm>
            <a:off x="255838" y="1641877"/>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15" name="Oval 14">
            <a:extLst>
              <a:ext uri="{FF2B5EF4-FFF2-40B4-BE49-F238E27FC236}">
                <a16:creationId xmlns:a16="http://schemas.microsoft.com/office/drawing/2014/main" id="{402209DB-4ED2-A05E-E214-CA76DB780FFD}"/>
              </a:ext>
            </a:extLst>
          </p:cNvPr>
          <p:cNvSpPr/>
          <p:nvPr/>
        </p:nvSpPr>
        <p:spPr>
          <a:xfrm>
            <a:off x="2136992" y="1574029"/>
            <a:ext cx="428456" cy="42840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B8603CD3-5F83-C0A9-D241-6468746909A9}"/>
              </a:ext>
            </a:extLst>
          </p:cNvPr>
          <p:cNvSpPr/>
          <p:nvPr/>
        </p:nvSpPr>
        <p:spPr>
          <a:xfrm>
            <a:off x="2236020" y="1673029"/>
            <a:ext cx="230400" cy="2304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A33870C-C425-8035-B9FE-897DE855B06A}"/>
              </a:ext>
            </a:extLst>
          </p:cNvPr>
          <p:cNvSpPr txBox="1"/>
          <p:nvPr/>
        </p:nvSpPr>
        <p:spPr>
          <a:xfrm>
            <a:off x="3070225" y="1676273"/>
            <a:ext cx="465192" cy="215444"/>
          </a:xfrm>
          <a:prstGeom prst="rect">
            <a:avLst/>
          </a:prstGeom>
          <a:noFill/>
        </p:spPr>
        <p:txBody>
          <a:bodyPr wrap="non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w = 25</a:t>
            </a:r>
          </a:p>
        </p:txBody>
      </p:sp>
      <p:cxnSp>
        <p:nvCxnSpPr>
          <p:cNvPr id="18" name="Straight Arrow Connector 17">
            <a:extLst>
              <a:ext uri="{FF2B5EF4-FFF2-40B4-BE49-F238E27FC236}">
                <a16:creationId xmlns:a16="http://schemas.microsoft.com/office/drawing/2014/main" id="{0FC6FE64-CFBE-883F-7D61-FDED826DD398}"/>
              </a:ext>
            </a:extLst>
          </p:cNvPr>
          <p:cNvCxnSpPr>
            <a:cxnSpLocks/>
          </p:cNvCxnSpPr>
          <p:nvPr/>
        </p:nvCxnSpPr>
        <p:spPr>
          <a:xfrm flipV="1">
            <a:off x="3127375" y="1349375"/>
            <a:ext cx="0" cy="86924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1AAF3A9-87EF-2417-5674-F53D261D71D5}"/>
              </a:ext>
            </a:extLst>
          </p:cNvPr>
          <p:cNvCxnSpPr>
            <a:endCxn id="16" idx="0"/>
          </p:cNvCxnSpPr>
          <p:nvPr/>
        </p:nvCxnSpPr>
        <p:spPr>
          <a:xfrm>
            <a:off x="2351220" y="1349375"/>
            <a:ext cx="0" cy="3236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3CC079-75D2-B7FC-5CA6-26F4678E8A5F}"/>
              </a:ext>
            </a:extLst>
          </p:cNvPr>
          <p:cNvCxnSpPr>
            <a:cxnSpLocks/>
            <a:stCxn id="16" idx="2"/>
            <a:endCxn id="7" idx="1"/>
          </p:cNvCxnSpPr>
          <p:nvPr/>
        </p:nvCxnSpPr>
        <p:spPr>
          <a:xfrm flipH="1">
            <a:off x="1974314" y="1788229"/>
            <a:ext cx="26170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0BDE626-DB3B-E02F-23B7-A1D291282680}"/>
              </a:ext>
            </a:extLst>
          </p:cNvPr>
          <p:cNvSpPr txBox="1"/>
          <p:nvPr/>
        </p:nvSpPr>
        <p:spPr>
          <a:xfrm>
            <a:off x="1897038" y="1352550"/>
            <a:ext cx="545158" cy="215444"/>
          </a:xfrm>
          <a:prstGeom prst="rect">
            <a:avLst/>
          </a:prstGeom>
          <a:noFill/>
        </p:spPr>
        <p:txBody>
          <a:bodyPr wrap="square" rtlCol="0">
            <a:spAutoFit/>
          </a:bodyPr>
          <a:lstStyle/>
          <a:p>
            <a:pPr algn="ctr"/>
            <a:r>
              <a:rPr lang="en-GB" sz="800" b="1" i="1" dirty="0">
                <a:solidFill>
                  <a:srgbClr val="FF0000"/>
                </a:solidFill>
                <a:latin typeface="Times New Roman" panose="02020603050405020304" pitchFamily="18" charset="0"/>
                <a:cs typeface="Times New Roman" panose="02020603050405020304" pitchFamily="18" charset="0"/>
              </a:rPr>
              <a:t>e = 10 </a:t>
            </a:r>
          </a:p>
        </p:txBody>
      </p:sp>
      <p:cxnSp>
        <p:nvCxnSpPr>
          <p:cNvPr id="24" name="Straight Arrow Connector 23">
            <a:extLst>
              <a:ext uri="{FF2B5EF4-FFF2-40B4-BE49-F238E27FC236}">
                <a16:creationId xmlns:a16="http://schemas.microsoft.com/office/drawing/2014/main" id="{17BF46D0-C303-9C0D-1A39-2F9D1D5210B1}"/>
              </a:ext>
            </a:extLst>
          </p:cNvPr>
          <p:cNvCxnSpPr>
            <a:cxnSpLocks/>
          </p:cNvCxnSpPr>
          <p:nvPr/>
        </p:nvCxnSpPr>
        <p:spPr>
          <a:xfrm flipH="1">
            <a:off x="1982124" y="1546866"/>
            <a:ext cx="370441" cy="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F2C7A73-1C77-733C-2607-6E37446D9BF8}"/>
              </a:ext>
            </a:extLst>
          </p:cNvPr>
          <p:cNvCxnSpPr>
            <a:cxnSpLocks/>
          </p:cNvCxnSpPr>
          <p:nvPr/>
        </p:nvCxnSpPr>
        <p:spPr>
          <a:xfrm>
            <a:off x="1908242" y="1349375"/>
            <a:ext cx="0" cy="355857"/>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DA7FAAC-826F-9ADE-F66F-3C31FA6A39E4}"/>
              </a:ext>
            </a:extLst>
          </p:cNvPr>
          <p:cNvSpPr txBox="1"/>
          <p:nvPr/>
        </p:nvSpPr>
        <p:spPr>
          <a:xfrm>
            <a:off x="1466129" y="1419581"/>
            <a:ext cx="534121" cy="215444"/>
          </a:xfrm>
          <a:prstGeom prst="rect">
            <a:avLst/>
          </a:prstGeom>
          <a:noFill/>
        </p:spPr>
        <p:txBody>
          <a:bodyPr wrap="non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0.5(w-d)</a:t>
            </a:r>
          </a:p>
        </p:txBody>
      </p:sp>
      <p:cxnSp>
        <p:nvCxnSpPr>
          <p:cNvPr id="32" name="Straight Arrow Connector 31">
            <a:extLst>
              <a:ext uri="{FF2B5EF4-FFF2-40B4-BE49-F238E27FC236}">
                <a16:creationId xmlns:a16="http://schemas.microsoft.com/office/drawing/2014/main" id="{D0408254-2C17-B109-D2D8-705D8B28A3FB}"/>
              </a:ext>
            </a:extLst>
          </p:cNvPr>
          <p:cNvCxnSpPr>
            <a:cxnSpLocks/>
          </p:cNvCxnSpPr>
          <p:nvPr/>
        </p:nvCxnSpPr>
        <p:spPr>
          <a:xfrm rot="10800000" flipH="1" flipV="1">
            <a:off x="2000250" y="1841601"/>
            <a:ext cx="302700"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C78ADC2-3B65-AF09-2E9C-602BAD61BD9B}"/>
              </a:ext>
            </a:extLst>
          </p:cNvPr>
          <p:cNvCxnSpPr>
            <a:cxnSpLocks/>
          </p:cNvCxnSpPr>
          <p:nvPr/>
        </p:nvCxnSpPr>
        <p:spPr>
          <a:xfrm rot="10800000" flipH="1" flipV="1">
            <a:off x="2382300" y="1501775"/>
            <a:ext cx="302700"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FE69BC3-DEA8-E090-15D1-E15E6FDD501E}"/>
              </a:ext>
            </a:extLst>
          </p:cNvPr>
          <p:cNvSpPr txBox="1"/>
          <p:nvPr/>
        </p:nvSpPr>
        <p:spPr>
          <a:xfrm>
            <a:off x="2625834" y="1387931"/>
            <a:ext cx="292068" cy="215444"/>
          </a:xfrm>
          <a:prstGeom prst="rect">
            <a:avLst/>
          </a:prstGeom>
          <a:noFill/>
        </p:spPr>
        <p:txBody>
          <a:bodyPr wrap="none" rtlCol="0">
            <a:spAutoFit/>
          </a:bodyPr>
          <a:lstStyle/>
          <a:p>
            <a:r>
              <a:rPr lang="en-GB" sz="800" b="1" dirty="0">
                <a:solidFill>
                  <a:srgbClr val="7030A0"/>
                </a:solidFill>
                <a:latin typeface="Arial" panose="020B0604020202020204" pitchFamily="34" charset="0"/>
                <a:cs typeface="Arial" panose="020B0604020202020204" pitchFamily="34" charset="0"/>
              </a:rPr>
              <a:t>P</a:t>
            </a:r>
            <a:r>
              <a:rPr lang="en-GB" sz="800" b="1" baseline="-25000" dirty="0">
                <a:solidFill>
                  <a:srgbClr val="7030A0"/>
                </a:solidFill>
                <a:latin typeface="Arial" panose="020B0604020202020204" pitchFamily="34" charset="0"/>
                <a:cs typeface="Arial" panose="020B0604020202020204" pitchFamily="34" charset="0"/>
              </a:rPr>
              <a:t>1</a:t>
            </a:r>
          </a:p>
        </p:txBody>
      </p:sp>
      <p:sp>
        <p:nvSpPr>
          <p:cNvPr id="35" name="TextBox 34">
            <a:extLst>
              <a:ext uri="{FF2B5EF4-FFF2-40B4-BE49-F238E27FC236}">
                <a16:creationId xmlns:a16="http://schemas.microsoft.com/office/drawing/2014/main" id="{C33BAB9A-E874-C5FE-B192-0DD63BFDA96E}"/>
              </a:ext>
            </a:extLst>
          </p:cNvPr>
          <p:cNvSpPr txBox="1"/>
          <p:nvPr/>
        </p:nvSpPr>
        <p:spPr>
          <a:xfrm>
            <a:off x="1924050" y="1806575"/>
            <a:ext cx="292068" cy="215444"/>
          </a:xfrm>
          <a:prstGeom prst="rect">
            <a:avLst/>
          </a:prstGeom>
          <a:noFill/>
        </p:spPr>
        <p:txBody>
          <a:bodyPr wrap="none" rtlCol="0">
            <a:spAutoFit/>
          </a:bodyPr>
          <a:lstStyle/>
          <a:p>
            <a:r>
              <a:rPr lang="en-GB" sz="800" b="1" dirty="0">
                <a:solidFill>
                  <a:srgbClr val="7030A0"/>
                </a:solidFill>
                <a:latin typeface="Arial" panose="020B0604020202020204" pitchFamily="34" charset="0"/>
                <a:cs typeface="Arial" panose="020B0604020202020204" pitchFamily="34" charset="0"/>
              </a:rPr>
              <a:t>P</a:t>
            </a:r>
            <a:r>
              <a:rPr lang="en-GB" sz="800" b="1" baseline="-25000" dirty="0">
                <a:solidFill>
                  <a:srgbClr val="7030A0"/>
                </a:solidFill>
                <a:latin typeface="Arial" panose="020B0604020202020204" pitchFamily="34" charset="0"/>
                <a:cs typeface="Arial" panose="020B0604020202020204" pitchFamily="34" charset="0"/>
              </a:rPr>
              <a:t>2</a:t>
            </a:r>
          </a:p>
        </p:txBody>
      </p:sp>
      <p:sp>
        <p:nvSpPr>
          <p:cNvPr id="36" name="TextBox 35">
            <a:extLst>
              <a:ext uri="{FF2B5EF4-FFF2-40B4-BE49-F238E27FC236}">
                <a16:creationId xmlns:a16="http://schemas.microsoft.com/office/drawing/2014/main" id="{46D69AAD-C309-CE70-C371-DE7163419419}"/>
              </a:ext>
            </a:extLst>
          </p:cNvPr>
          <p:cNvSpPr txBox="1"/>
          <p:nvPr/>
        </p:nvSpPr>
        <p:spPr>
          <a:xfrm>
            <a:off x="276225" y="2216629"/>
            <a:ext cx="4086224" cy="276999"/>
          </a:xfrm>
          <a:prstGeom prst="rect">
            <a:avLst/>
          </a:prstGeom>
          <a:noFill/>
        </p:spPr>
        <p:txBody>
          <a:bodyPr wrap="square" rtlCol="0">
            <a:spAutoFit/>
          </a:bodyPr>
          <a:lstStyle/>
          <a:p>
            <a:r>
              <a:rPr lang="en-GB" sz="600" dirty="0">
                <a:solidFill>
                  <a:schemeClr val="tx1"/>
                </a:solidFill>
                <a:latin typeface="Arial" panose="020B0604020202020204" pitchFamily="34" charset="0"/>
                <a:cs typeface="Arial" panose="020B0604020202020204" pitchFamily="34" charset="0"/>
              </a:rPr>
              <a:t>P</a:t>
            </a:r>
            <a:r>
              <a:rPr lang="en-GB" sz="600" baseline="-25000" dirty="0">
                <a:solidFill>
                  <a:schemeClr val="tx1"/>
                </a:solidFill>
                <a:latin typeface="Arial" panose="020B0604020202020204" pitchFamily="34" charset="0"/>
                <a:cs typeface="Arial" panose="020B0604020202020204" pitchFamily="34" charset="0"/>
              </a:rPr>
              <a:t>1</a:t>
            </a:r>
            <a:r>
              <a:rPr lang="en-GB" sz="600" dirty="0">
                <a:solidFill>
                  <a:schemeClr val="tx1"/>
                </a:solidFill>
                <a:latin typeface="Arial" panose="020B0604020202020204" pitchFamily="34" charset="0"/>
                <a:cs typeface="Arial" panose="020B0604020202020204" pitchFamily="34" charset="0"/>
              </a:rPr>
              <a:t> is the force in tension section and P</a:t>
            </a:r>
            <a:r>
              <a:rPr lang="en-GB" sz="600" baseline="-25000" dirty="0">
                <a:solidFill>
                  <a:schemeClr val="tx1"/>
                </a:solidFill>
                <a:latin typeface="Arial" panose="020B0604020202020204" pitchFamily="34" charset="0"/>
                <a:cs typeface="Arial" panose="020B0604020202020204" pitchFamily="34" charset="0"/>
              </a:rPr>
              <a:t>2</a:t>
            </a:r>
            <a:r>
              <a:rPr lang="en-GB" sz="600" dirty="0">
                <a:solidFill>
                  <a:schemeClr val="tx1"/>
                </a:solidFill>
                <a:latin typeface="Arial" panose="020B0604020202020204" pitchFamily="34" charset="0"/>
                <a:cs typeface="Arial" panose="020B0604020202020204" pitchFamily="34" charset="0"/>
              </a:rPr>
              <a:t> is the shear force in the shear-out section.</a:t>
            </a:r>
          </a:p>
          <a:p>
            <a:endParaRPr lang="en-GB" sz="600" dirty="0"/>
          </a:p>
        </p:txBody>
      </p:sp>
      <p:graphicFrame>
        <p:nvGraphicFramePr>
          <p:cNvPr id="37" name="Object 36">
            <a:extLst>
              <a:ext uri="{FF2B5EF4-FFF2-40B4-BE49-F238E27FC236}">
                <a16:creationId xmlns:a16="http://schemas.microsoft.com/office/drawing/2014/main" id="{8D2200A5-05E6-1710-0745-32A1E3407895}"/>
              </a:ext>
            </a:extLst>
          </p:cNvPr>
          <p:cNvGraphicFramePr>
            <a:graphicFrameLocks noChangeAspect="1"/>
          </p:cNvGraphicFramePr>
          <p:nvPr>
            <p:extLst>
              <p:ext uri="{D42A27DB-BD31-4B8C-83A1-F6EECF244321}">
                <p14:modId xmlns:p14="http://schemas.microsoft.com/office/powerpoint/2010/main" val="1463430005"/>
              </p:ext>
            </p:extLst>
          </p:nvPr>
        </p:nvGraphicFramePr>
        <p:xfrm>
          <a:off x="294151" y="2360209"/>
          <a:ext cx="3676650" cy="822325"/>
        </p:xfrm>
        <a:graphic>
          <a:graphicData uri="http://schemas.openxmlformats.org/presentationml/2006/ole">
            <mc:AlternateContent xmlns:mc="http://schemas.openxmlformats.org/markup-compatibility/2006">
              <mc:Choice xmlns:v="urn:schemas-microsoft-com:vml" Requires="v">
                <p:oleObj name="Equation" r:id="rId7" imgW="5638680" imgH="1269720" progId="Equation.DSMT4">
                  <p:embed/>
                </p:oleObj>
              </mc:Choice>
              <mc:Fallback>
                <p:oleObj name="Equation" r:id="rId7" imgW="5638680" imgH="1269720" progId="Equation.DSMT4">
                  <p:embed/>
                  <p:pic>
                    <p:nvPicPr>
                      <p:cNvPr id="37" name="Object 36">
                        <a:extLst>
                          <a:ext uri="{FF2B5EF4-FFF2-40B4-BE49-F238E27FC236}">
                            <a16:creationId xmlns:a16="http://schemas.microsoft.com/office/drawing/2014/main" id="{8D2200A5-05E6-1710-0745-32A1E3407895}"/>
                          </a:ext>
                        </a:extLst>
                      </p:cNvPr>
                      <p:cNvPicPr/>
                      <p:nvPr/>
                    </p:nvPicPr>
                    <p:blipFill>
                      <a:blip r:embed="rId8"/>
                      <a:stretch>
                        <a:fillRect/>
                      </a:stretch>
                    </p:blipFill>
                    <p:spPr>
                      <a:xfrm>
                        <a:off x="294151" y="2360209"/>
                        <a:ext cx="3676650" cy="822325"/>
                      </a:xfrm>
                      <a:prstGeom prst="rect">
                        <a:avLst/>
                      </a:prstGeom>
                    </p:spPr>
                  </p:pic>
                </p:oleObj>
              </mc:Fallback>
            </mc:AlternateContent>
          </a:graphicData>
        </a:graphic>
      </p:graphicFrame>
    </p:spTree>
    <p:extLst>
      <p:ext uri="{BB962C8B-B14F-4D97-AF65-F5344CB8AC3E}">
        <p14:creationId xmlns:p14="http://schemas.microsoft.com/office/powerpoint/2010/main" val="1179948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E25A-E2DA-A3B3-51A8-051B96155252}"/>
              </a:ext>
            </a:extLst>
          </p:cNvPr>
          <p:cNvSpPr>
            <a:spLocks noGrp="1"/>
          </p:cNvSpPr>
          <p:nvPr>
            <p:ph type="title"/>
          </p:nvPr>
        </p:nvSpPr>
        <p:spPr/>
        <p:txBody>
          <a:bodyPr/>
          <a:lstStyle/>
          <a:p>
            <a:r>
              <a:rPr lang="en-GB" dirty="0"/>
              <a:t>Solution of tutorial 1</a:t>
            </a:r>
          </a:p>
        </p:txBody>
      </p:sp>
      <p:sp>
        <p:nvSpPr>
          <p:cNvPr id="3" name="Content Placeholder 2">
            <a:extLst>
              <a:ext uri="{FF2B5EF4-FFF2-40B4-BE49-F238E27FC236}">
                <a16:creationId xmlns:a16="http://schemas.microsoft.com/office/drawing/2014/main" id="{76C52817-675E-9871-762A-3BF1F8F0D140}"/>
              </a:ext>
            </a:extLst>
          </p:cNvPr>
          <p:cNvSpPr>
            <a:spLocks noGrp="1"/>
          </p:cNvSpPr>
          <p:nvPr>
            <p:ph idx="1"/>
          </p:nvPr>
        </p:nvSpPr>
        <p:spPr/>
        <p:txBody>
          <a:bodyPr/>
          <a:lstStyle/>
          <a:p>
            <a:r>
              <a:rPr lang="en-GB" dirty="0"/>
              <a:t>Shear out failure:</a:t>
            </a:r>
          </a:p>
        </p:txBody>
      </p:sp>
      <p:sp>
        <p:nvSpPr>
          <p:cNvPr id="4" name="Slide Number Placeholder 3">
            <a:extLst>
              <a:ext uri="{FF2B5EF4-FFF2-40B4-BE49-F238E27FC236}">
                <a16:creationId xmlns:a16="http://schemas.microsoft.com/office/drawing/2014/main" id="{2E9378B9-7DA6-E234-C0EC-495FDA096C4A}"/>
              </a:ext>
            </a:extLst>
          </p:cNvPr>
          <p:cNvSpPr>
            <a:spLocks noGrp="1"/>
          </p:cNvSpPr>
          <p:nvPr>
            <p:ph type="sldNum" sz="quarter" idx="12"/>
          </p:nvPr>
        </p:nvSpPr>
        <p:spPr/>
        <p:txBody>
          <a:bodyPr/>
          <a:lstStyle/>
          <a:p>
            <a:fld id="{6D22F896-40B5-4ADD-8801-0D06FADFA095}" type="slidenum">
              <a:rPr lang="en-US" smtClean="0"/>
              <a:pPr/>
              <a:t>52</a:t>
            </a:fld>
            <a:endParaRPr lang="en-US" dirty="0"/>
          </a:p>
        </p:txBody>
      </p:sp>
      <p:pic>
        <p:nvPicPr>
          <p:cNvPr id="6" name="Picture 5">
            <a:extLst>
              <a:ext uri="{FF2B5EF4-FFF2-40B4-BE49-F238E27FC236}">
                <a16:creationId xmlns:a16="http://schemas.microsoft.com/office/drawing/2014/main" id="{5720A4B6-1B60-F69F-7727-C37F7C18694E}"/>
              </a:ext>
            </a:extLst>
          </p:cNvPr>
          <p:cNvPicPr>
            <a:picLocks noChangeAspect="1"/>
          </p:cNvPicPr>
          <p:nvPr/>
        </p:nvPicPr>
        <p:blipFill>
          <a:blip r:embed="rId2"/>
          <a:stretch>
            <a:fillRect/>
          </a:stretch>
        </p:blipFill>
        <p:spPr>
          <a:xfrm>
            <a:off x="3371850" y="38610"/>
            <a:ext cx="1165826" cy="762000"/>
          </a:xfrm>
          <a:prstGeom prst="rect">
            <a:avLst/>
          </a:prstGeom>
        </p:spPr>
      </p:pic>
      <p:sp>
        <p:nvSpPr>
          <p:cNvPr id="7" name="Rectangle 6">
            <a:extLst>
              <a:ext uri="{FF2B5EF4-FFF2-40B4-BE49-F238E27FC236}">
                <a16:creationId xmlns:a16="http://schemas.microsoft.com/office/drawing/2014/main" id="{6168524A-E068-90CE-9B21-C836CE9C2DC7}"/>
              </a:ext>
            </a:extLst>
          </p:cNvPr>
          <p:cNvSpPr/>
          <p:nvPr/>
        </p:nvSpPr>
        <p:spPr>
          <a:xfrm>
            <a:off x="899161" y="1349375"/>
            <a:ext cx="1969476" cy="877709"/>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8672728-8312-CA3C-6C0A-07C9B858FCF8}"/>
              </a:ext>
            </a:extLst>
          </p:cNvPr>
          <p:cNvSpPr/>
          <p:nvPr/>
        </p:nvSpPr>
        <p:spPr>
          <a:xfrm>
            <a:off x="1974314" y="1349375"/>
            <a:ext cx="1750818" cy="877709"/>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723321BD-525D-EC38-345C-EEFA7C508858}"/>
              </a:ext>
            </a:extLst>
          </p:cNvPr>
          <p:cNvCxnSpPr>
            <a:cxnSpLocks/>
          </p:cNvCxnSpPr>
          <p:nvPr/>
        </p:nvCxnSpPr>
        <p:spPr>
          <a:xfrm rot="10800000" flipH="1">
            <a:off x="3762530" y="1787782"/>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4C988E4-051E-1525-01B0-B81ABADF5B07}"/>
              </a:ext>
            </a:extLst>
          </p:cNvPr>
          <p:cNvSpPr txBox="1"/>
          <p:nvPr/>
        </p:nvSpPr>
        <p:spPr>
          <a:xfrm>
            <a:off x="4067331" y="1655487"/>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11" name="Arrow: Left-Up 10">
            <a:extLst>
              <a:ext uri="{FF2B5EF4-FFF2-40B4-BE49-F238E27FC236}">
                <a16:creationId xmlns:a16="http://schemas.microsoft.com/office/drawing/2014/main" id="{617608DC-F065-4CD4-4015-88D063357590}"/>
              </a:ext>
            </a:extLst>
          </p:cNvPr>
          <p:cNvSpPr/>
          <p:nvPr/>
        </p:nvSpPr>
        <p:spPr>
          <a:xfrm flipH="1">
            <a:off x="918718" y="1900802"/>
            <a:ext cx="316607" cy="304800"/>
          </a:xfrm>
          <a:prstGeom prst="leftUpArrow">
            <a:avLst>
              <a:gd name="adj1" fmla="val 0"/>
              <a:gd name="adj2" fmla="val 9672"/>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Object 11">
            <a:extLst>
              <a:ext uri="{FF2B5EF4-FFF2-40B4-BE49-F238E27FC236}">
                <a16:creationId xmlns:a16="http://schemas.microsoft.com/office/drawing/2014/main" id="{E7DDADA6-DD48-1C15-02B0-83DB49B3D5D8}"/>
              </a:ext>
            </a:extLst>
          </p:cNvPr>
          <p:cNvGraphicFramePr>
            <a:graphicFrameLocks noChangeAspect="1"/>
          </p:cNvGraphicFramePr>
          <p:nvPr/>
        </p:nvGraphicFramePr>
        <p:xfrm>
          <a:off x="1252083" y="2078915"/>
          <a:ext cx="127000" cy="139700"/>
        </p:xfrm>
        <a:graphic>
          <a:graphicData uri="http://schemas.openxmlformats.org/presentationml/2006/ole">
            <mc:AlternateContent xmlns:mc="http://schemas.openxmlformats.org/markup-compatibility/2006">
              <mc:Choice xmlns:v="urn:schemas-microsoft-com:vml" Requires="v">
                <p:oleObj name="Equation" r:id="rId3" imgW="126720" imgH="139680" progId="Equation.DSMT4">
                  <p:embed/>
                </p:oleObj>
              </mc:Choice>
              <mc:Fallback>
                <p:oleObj name="Equation" r:id="rId3" imgW="126720" imgH="139680" progId="Equation.DSMT4">
                  <p:embed/>
                  <p:pic>
                    <p:nvPicPr>
                      <p:cNvPr id="12" name="Object 11">
                        <a:extLst>
                          <a:ext uri="{FF2B5EF4-FFF2-40B4-BE49-F238E27FC236}">
                            <a16:creationId xmlns:a16="http://schemas.microsoft.com/office/drawing/2014/main" id="{E7DDADA6-DD48-1C15-02B0-83DB49B3D5D8}"/>
                          </a:ext>
                        </a:extLst>
                      </p:cNvPr>
                      <p:cNvPicPr/>
                      <p:nvPr/>
                    </p:nvPicPr>
                    <p:blipFill>
                      <a:blip r:embed="rId4"/>
                      <a:stretch>
                        <a:fillRect/>
                      </a:stretch>
                    </p:blipFill>
                    <p:spPr>
                      <a:xfrm>
                        <a:off x="1252083" y="2078915"/>
                        <a:ext cx="127000" cy="1397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02FE3CAC-81B0-E46E-5C1D-8BD60AD8A4C6}"/>
              </a:ext>
            </a:extLst>
          </p:cNvPr>
          <p:cNvGraphicFramePr>
            <a:graphicFrameLocks noChangeAspect="1"/>
          </p:cNvGraphicFramePr>
          <p:nvPr/>
        </p:nvGraphicFramePr>
        <p:xfrm>
          <a:off x="906212" y="1705232"/>
          <a:ext cx="139700" cy="165100"/>
        </p:xfrm>
        <a:graphic>
          <a:graphicData uri="http://schemas.openxmlformats.org/presentationml/2006/ole">
            <mc:AlternateContent xmlns:mc="http://schemas.openxmlformats.org/markup-compatibility/2006">
              <mc:Choice xmlns:v="urn:schemas-microsoft-com:vml" Requires="v">
                <p:oleObj name="Equation" r:id="rId5" imgW="139680" imgH="164880" progId="Equation.DSMT4">
                  <p:embed/>
                </p:oleObj>
              </mc:Choice>
              <mc:Fallback>
                <p:oleObj name="Equation" r:id="rId5" imgW="139680" imgH="164880" progId="Equation.DSMT4">
                  <p:embed/>
                  <p:pic>
                    <p:nvPicPr>
                      <p:cNvPr id="13" name="Object 12">
                        <a:extLst>
                          <a:ext uri="{FF2B5EF4-FFF2-40B4-BE49-F238E27FC236}">
                            <a16:creationId xmlns:a16="http://schemas.microsoft.com/office/drawing/2014/main" id="{02FE3CAC-81B0-E46E-5C1D-8BD60AD8A4C6}"/>
                          </a:ext>
                        </a:extLst>
                      </p:cNvPr>
                      <p:cNvPicPr/>
                      <p:nvPr/>
                    </p:nvPicPr>
                    <p:blipFill>
                      <a:blip r:embed="rId6"/>
                      <a:stretch>
                        <a:fillRect/>
                      </a:stretch>
                    </p:blipFill>
                    <p:spPr>
                      <a:xfrm>
                        <a:off x="906212" y="1705232"/>
                        <a:ext cx="139700" cy="165100"/>
                      </a:xfrm>
                      <a:prstGeom prst="rect">
                        <a:avLst/>
                      </a:prstGeom>
                    </p:spPr>
                  </p:pic>
                </p:oleObj>
              </mc:Fallback>
            </mc:AlternateContent>
          </a:graphicData>
        </a:graphic>
      </p:graphicFrame>
      <p:cxnSp>
        <p:nvCxnSpPr>
          <p:cNvPr id="14" name="Straight Arrow Connector 13">
            <a:extLst>
              <a:ext uri="{FF2B5EF4-FFF2-40B4-BE49-F238E27FC236}">
                <a16:creationId xmlns:a16="http://schemas.microsoft.com/office/drawing/2014/main" id="{08764014-D41C-84A6-2510-703989FB48EA}"/>
              </a:ext>
            </a:extLst>
          </p:cNvPr>
          <p:cNvCxnSpPr>
            <a:cxnSpLocks/>
          </p:cNvCxnSpPr>
          <p:nvPr/>
        </p:nvCxnSpPr>
        <p:spPr>
          <a:xfrm flipH="1">
            <a:off x="460375" y="1780377"/>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8E68034-6EA9-9F26-4082-AB8F62D0F348}"/>
              </a:ext>
            </a:extLst>
          </p:cNvPr>
          <p:cNvSpPr txBox="1"/>
          <p:nvPr/>
        </p:nvSpPr>
        <p:spPr>
          <a:xfrm>
            <a:off x="255838" y="1641877"/>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16" name="Oval 15">
            <a:extLst>
              <a:ext uri="{FF2B5EF4-FFF2-40B4-BE49-F238E27FC236}">
                <a16:creationId xmlns:a16="http://schemas.microsoft.com/office/drawing/2014/main" id="{2B10897F-E16C-359C-B380-15F58E1FA9FA}"/>
              </a:ext>
            </a:extLst>
          </p:cNvPr>
          <p:cNvSpPr/>
          <p:nvPr/>
        </p:nvSpPr>
        <p:spPr>
          <a:xfrm>
            <a:off x="2136992" y="1574029"/>
            <a:ext cx="428456" cy="42840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6BD9048-4190-F45F-6426-47986412EB89}"/>
              </a:ext>
            </a:extLst>
          </p:cNvPr>
          <p:cNvSpPr/>
          <p:nvPr/>
        </p:nvSpPr>
        <p:spPr>
          <a:xfrm>
            <a:off x="2236020" y="1673029"/>
            <a:ext cx="230400" cy="230400"/>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A1B702C-FA5E-DC62-ACB6-79E26150B73A}"/>
              </a:ext>
            </a:extLst>
          </p:cNvPr>
          <p:cNvSpPr txBox="1"/>
          <p:nvPr/>
        </p:nvSpPr>
        <p:spPr>
          <a:xfrm>
            <a:off x="3070225" y="1672655"/>
            <a:ext cx="543739" cy="246221"/>
          </a:xfrm>
          <a:prstGeom prst="rect">
            <a:avLst/>
          </a:prstGeom>
          <a:noFill/>
        </p:spPr>
        <p:txBody>
          <a:bodyPr wrap="none" rtlCol="0">
            <a:spAutoFit/>
          </a:bodyPr>
          <a:lstStyle/>
          <a:p>
            <a:r>
              <a:rPr lang="en-GB" sz="1000" b="1" i="1" dirty="0">
                <a:solidFill>
                  <a:srgbClr val="FF0000"/>
                </a:solidFill>
                <a:latin typeface="Times New Roman" panose="02020603050405020304" pitchFamily="18" charset="0"/>
                <a:cs typeface="Times New Roman" panose="02020603050405020304" pitchFamily="18" charset="0"/>
              </a:rPr>
              <a:t>25 mm</a:t>
            </a:r>
          </a:p>
        </p:txBody>
      </p:sp>
      <p:cxnSp>
        <p:nvCxnSpPr>
          <p:cNvPr id="19" name="Straight Arrow Connector 18">
            <a:extLst>
              <a:ext uri="{FF2B5EF4-FFF2-40B4-BE49-F238E27FC236}">
                <a16:creationId xmlns:a16="http://schemas.microsoft.com/office/drawing/2014/main" id="{BCD3F398-4202-2CA4-E5B6-745C8661C0B6}"/>
              </a:ext>
            </a:extLst>
          </p:cNvPr>
          <p:cNvCxnSpPr>
            <a:cxnSpLocks/>
          </p:cNvCxnSpPr>
          <p:nvPr/>
        </p:nvCxnSpPr>
        <p:spPr>
          <a:xfrm flipV="1">
            <a:off x="3127375" y="1349375"/>
            <a:ext cx="0" cy="86924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FFF6673-9E97-7A01-A48A-0EA1FF91729B}"/>
              </a:ext>
            </a:extLst>
          </p:cNvPr>
          <p:cNvCxnSpPr>
            <a:cxnSpLocks/>
          </p:cNvCxnSpPr>
          <p:nvPr/>
        </p:nvCxnSpPr>
        <p:spPr>
          <a:xfrm>
            <a:off x="1974314" y="1672655"/>
            <a:ext cx="3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D91EE42-E443-7278-6FB7-4DBEA8C4B02B}"/>
              </a:ext>
            </a:extLst>
          </p:cNvPr>
          <p:cNvCxnSpPr>
            <a:cxnSpLocks/>
            <a:stCxn id="17" idx="4"/>
          </p:cNvCxnSpPr>
          <p:nvPr/>
        </p:nvCxnSpPr>
        <p:spPr>
          <a:xfrm flipH="1" flipV="1">
            <a:off x="1974314" y="1900802"/>
            <a:ext cx="3769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216CFB6-451B-2A26-ECF7-5ED403566DEF}"/>
              </a:ext>
            </a:extLst>
          </p:cNvPr>
          <p:cNvSpPr txBox="1"/>
          <p:nvPr/>
        </p:nvSpPr>
        <p:spPr>
          <a:xfrm>
            <a:off x="1913711" y="1321633"/>
            <a:ext cx="739305" cy="246221"/>
          </a:xfrm>
          <a:prstGeom prst="rect">
            <a:avLst/>
          </a:prstGeom>
          <a:noFill/>
        </p:spPr>
        <p:txBody>
          <a:bodyPr wrap="none" rtlCol="0">
            <a:spAutoFit/>
          </a:bodyPr>
          <a:lstStyle/>
          <a:p>
            <a:r>
              <a:rPr lang="en-GB" sz="1000" b="1" i="1" dirty="0">
                <a:solidFill>
                  <a:srgbClr val="FF0000"/>
                </a:solidFill>
                <a:latin typeface="Times New Roman" panose="02020603050405020304" pitchFamily="18" charset="0"/>
                <a:cs typeface="Times New Roman" panose="02020603050405020304" pitchFamily="18" charset="0"/>
              </a:rPr>
              <a:t>e = 10 mm</a:t>
            </a:r>
          </a:p>
        </p:txBody>
      </p:sp>
      <p:cxnSp>
        <p:nvCxnSpPr>
          <p:cNvPr id="25" name="Straight Arrow Connector 24">
            <a:extLst>
              <a:ext uri="{FF2B5EF4-FFF2-40B4-BE49-F238E27FC236}">
                <a16:creationId xmlns:a16="http://schemas.microsoft.com/office/drawing/2014/main" id="{6C434400-3A74-03CF-1B9F-382DA74E4C11}"/>
              </a:ext>
            </a:extLst>
          </p:cNvPr>
          <p:cNvCxnSpPr>
            <a:cxnSpLocks/>
          </p:cNvCxnSpPr>
          <p:nvPr/>
        </p:nvCxnSpPr>
        <p:spPr>
          <a:xfrm flipH="1">
            <a:off x="1964789" y="1546866"/>
            <a:ext cx="370441" cy="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aphicFrame>
        <p:nvGraphicFramePr>
          <p:cNvPr id="26" name="Object 25">
            <a:extLst>
              <a:ext uri="{FF2B5EF4-FFF2-40B4-BE49-F238E27FC236}">
                <a16:creationId xmlns:a16="http://schemas.microsoft.com/office/drawing/2014/main" id="{14A9B31F-E2D1-5EE5-5BA7-5C05D4BAF607}"/>
              </a:ext>
            </a:extLst>
          </p:cNvPr>
          <p:cNvGraphicFramePr>
            <a:graphicFrameLocks noChangeAspect="1"/>
          </p:cNvGraphicFramePr>
          <p:nvPr>
            <p:extLst>
              <p:ext uri="{D42A27DB-BD31-4B8C-83A1-F6EECF244321}">
                <p14:modId xmlns:p14="http://schemas.microsoft.com/office/powerpoint/2010/main" val="1085890219"/>
              </p:ext>
            </p:extLst>
          </p:nvPr>
        </p:nvGraphicFramePr>
        <p:xfrm>
          <a:off x="370450" y="2371892"/>
          <a:ext cx="2451100" cy="654874"/>
        </p:xfrm>
        <a:graphic>
          <a:graphicData uri="http://schemas.openxmlformats.org/presentationml/2006/ole">
            <mc:AlternateContent xmlns:mc="http://schemas.openxmlformats.org/markup-compatibility/2006">
              <mc:Choice xmlns:v="urn:schemas-microsoft-com:vml" Requires="v">
                <p:oleObj name="Equation" r:id="rId7" imgW="3327120" imgH="888840" progId="Equation.DSMT4">
                  <p:embed/>
                </p:oleObj>
              </mc:Choice>
              <mc:Fallback>
                <p:oleObj name="Equation" r:id="rId7" imgW="3327120" imgH="888840" progId="Equation.DSMT4">
                  <p:embed/>
                  <p:pic>
                    <p:nvPicPr>
                      <p:cNvPr id="26" name="Object 25">
                        <a:extLst>
                          <a:ext uri="{FF2B5EF4-FFF2-40B4-BE49-F238E27FC236}">
                            <a16:creationId xmlns:a16="http://schemas.microsoft.com/office/drawing/2014/main" id="{14A9B31F-E2D1-5EE5-5BA7-5C05D4BAF607}"/>
                          </a:ext>
                        </a:extLst>
                      </p:cNvPr>
                      <p:cNvPicPr/>
                      <p:nvPr/>
                    </p:nvPicPr>
                    <p:blipFill>
                      <a:blip r:embed="rId8"/>
                      <a:stretch>
                        <a:fillRect/>
                      </a:stretch>
                    </p:blipFill>
                    <p:spPr>
                      <a:xfrm>
                        <a:off x="370450" y="2371892"/>
                        <a:ext cx="2451100" cy="654874"/>
                      </a:xfrm>
                      <a:prstGeom prst="rect">
                        <a:avLst/>
                      </a:prstGeom>
                    </p:spPr>
                  </p:pic>
                </p:oleObj>
              </mc:Fallback>
            </mc:AlternateContent>
          </a:graphicData>
        </a:graphic>
      </p:graphicFrame>
    </p:spTree>
    <p:extLst>
      <p:ext uri="{BB962C8B-B14F-4D97-AF65-F5344CB8AC3E}">
        <p14:creationId xmlns:p14="http://schemas.microsoft.com/office/powerpoint/2010/main" val="21208971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E25A-E2DA-A3B3-51A8-051B96155252}"/>
              </a:ext>
            </a:extLst>
          </p:cNvPr>
          <p:cNvSpPr>
            <a:spLocks noGrp="1"/>
          </p:cNvSpPr>
          <p:nvPr>
            <p:ph type="title"/>
          </p:nvPr>
        </p:nvSpPr>
        <p:spPr/>
        <p:txBody>
          <a:bodyPr/>
          <a:lstStyle/>
          <a:p>
            <a:r>
              <a:rPr lang="en-GB" dirty="0"/>
              <a:t>Solution of tutorial 1</a:t>
            </a:r>
          </a:p>
        </p:txBody>
      </p:sp>
      <p:sp>
        <p:nvSpPr>
          <p:cNvPr id="3" name="Content Placeholder 2">
            <a:extLst>
              <a:ext uri="{FF2B5EF4-FFF2-40B4-BE49-F238E27FC236}">
                <a16:creationId xmlns:a16="http://schemas.microsoft.com/office/drawing/2014/main" id="{76C52817-675E-9871-762A-3BF1F8F0D140}"/>
              </a:ext>
            </a:extLst>
          </p:cNvPr>
          <p:cNvSpPr>
            <a:spLocks noGrp="1"/>
          </p:cNvSpPr>
          <p:nvPr>
            <p:ph idx="1"/>
          </p:nvPr>
        </p:nvSpPr>
        <p:spPr/>
        <p:txBody>
          <a:bodyPr/>
          <a:lstStyle/>
          <a:p>
            <a:r>
              <a:rPr lang="en-GB" dirty="0"/>
              <a:t>Bearing failure:</a:t>
            </a:r>
          </a:p>
        </p:txBody>
      </p:sp>
      <p:sp>
        <p:nvSpPr>
          <p:cNvPr id="4" name="Slide Number Placeholder 3">
            <a:extLst>
              <a:ext uri="{FF2B5EF4-FFF2-40B4-BE49-F238E27FC236}">
                <a16:creationId xmlns:a16="http://schemas.microsoft.com/office/drawing/2014/main" id="{2E9378B9-7DA6-E234-C0EC-495FDA096C4A}"/>
              </a:ext>
            </a:extLst>
          </p:cNvPr>
          <p:cNvSpPr>
            <a:spLocks noGrp="1"/>
          </p:cNvSpPr>
          <p:nvPr>
            <p:ph type="sldNum" sz="quarter" idx="12"/>
          </p:nvPr>
        </p:nvSpPr>
        <p:spPr/>
        <p:txBody>
          <a:bodyPr/>
          <a:lstStyle/>
          <a:p>
            <a:fld id="{6D22F896-40B5-4ADD-8801-0D06FADFA095}" type="slidenum">
              <a:rPr lang="en-US" smtClean="0"/>
              <a:pPr/>
              <a:t>53</a:t>
            </a:fld>
            <a:endParaRPr lang="en-US" dirty="0"/>
          </a:p>
        </p:txBody>
      </p:sp>
      <p:graphicFrame>
        <p:nvGraphicFramePr>
          <p:cNvPr id="26" name="Object 25">
            <a:extLst>
              <a:ext uri="{FF2B5EF4-FFF2-40B4-BE49-F238E27FC236}">
                <a16:creationId xmlns:a16="http://schemas.microsoft.com/office/drawing/2014/main" id="{14A9B31F-E2D1-5EE5-5BA7-5C05D4BAF607}"/>
              </a:ext>
            </a:extLst>
          </p:cNvPr>
          <p:cNvGraphicFramePr>
            <a:graphicFrameLocks noChangeAspect="1"/>
          </p:cNvGraphicFramePr>
          <p:nvPr>
            <p:extLst>
              <p:ext uri="{D42A27DB-BD31-4B8C-83A1-F6EECF244321}">
                <p14:modId xmlns:p14="http://schemas.microsoft.com/office/powerpoint/2010/main" val="2608964198"/>
              </p:ext>
            </p:extLst>
          </p:nvPr>
        </p:nvGraphicFramePr>
        <p:xfrm>
          <a:off x="1162050" y="2464117"/>
          <a:ext cx="2063750" cy="599429"/>
        </p:xfrm>
        <a:graphic>
          <a:graphicData uri="http://schemas.openxmlformats.org/presentationml/2006/ole">
            <mc:AlternateContent xmlns:mc="http://schemas.openxmlformats.org/markup-compatibility/2006">
              <mc:Choice xmlns:v="urn:schemas-microsoft-com:vml" Requires="v">
                <p:oleObj name="Equation" r:id="rId2" imgW="3060360" imgH="888840" progId="Equation.DSMT4">
                  <p:embed/>
                </p:oleObj>
              </mc:Choice>
              <mc:Fallback>
                <p:oleObj name="Equation" r:id="rId2" imgW="3060360" imgH="888840" progId="Equation.DSMT4">
                  <p:embed/>
                  <p:pic>
                    <p:nvPicPr>
                      <p:cNvPr id="26" name="Object 25">
                        <a:extLst>
                          <a:ext uri="{FF2B5EF4-FFF2-40B4-BE49-F238E27FC236}">
                            <a16:creationId xmlns:a16="http://schemas.microsoft.com/office/drawing/2014/main" id="{14A9B31F-E2D1-5EE5-5BA7-5C05D4BAF607}"/>
                          </a:ext>
                        </a:extLst>
                      </p:cNvPr>
                      <p:cNvPicPr/>
                      <p:nvPr/>
                    </p:nvPicPr>
                    <p:blipFill>
                      <a:blip r:embed="rId3"/>
                      <a:stretch>
                        <a:fillRect/>
                      </a:stretch>
                    </p:blipFill>
                    <p:spPr>
                      <a:xfrm>
                        <a:off x="1162050" y="2464117"/>
                        <a:ext cx="2063750" cy="599429"/>
                      </a:xfrm>
                      <a:prstGeom prst="rect">
                        <a:avLst/>
                      </a:prstGeom>
                    </p:spPr>
                  </p:pic>
                </p:oleObj>
              </mc:Fallback>
            </mc:AlternateContent>
          </a:graphicData>
        </a:graphic>
      </p:graphicFrame>
      <p:pic>
        <p:nvPicPr>
          <p:cNvPr id="27" name="Picture 26">
            <a:extLst>
              <a:ext uri="{FF2B5EF4-FFF2-40B4-BE49-F238E27FC236}">
                <a16:creationId xmlns:a16="http://schemas.microsoft.com/office/drawing/2014/main" id="{D05E8123-E657-55BE-818E-4F9A00EA74DD}"/>
              </a:ext>
            </a:extLst>
          </p:cNvPr>
          <p:cNvPicPr>
            <a:picLocks noChangeAspect="1"/>
          </p:cNvPicPr>
          <p:nvPr/>
        </p:nvPicPr>
        <p:blipFill>
          <a:blip r:embed="rId4"/>
          <a:stretch>
            <a:fillRect/>
          </a:stretch>
        </p:blipFill>
        <p:spPr>
          <a:xfrm>
            <a:off x="3448050" y="42108"/>
            <a:ext cx="1083469" cy="735767"/>
          </a:xfrm>
          <a:prstGeom prst="rect">
            <a:avLst/>
          </a:prstGeom>
        </p:spPr>
      </p:pic>
      <p:pic>
        <p:nvPicPr>
          <p:cNvPr id="50" name="Picture 49">
            <a:extLst>
              <a:ext uri="{FF2B5EF4-FFF2-40B4-BE49-F238E27FC236}">
                <a16:creationId xmlns:a16="http://schemas.microsoft.com/office/drawing/2014/main" id="{6E87073A-88E4-D983-13DC-75194B0A7457}"/>
              </a:ext>
            </a:extLst>
          </p:cNvPr>
          <p:cNvPicPr>
            <a:picLocks noChangeAspect="1"/>
          </p:cNvPicPr>
          <p:nvPr/>
        </p:nvPicPr>
        <p:blipFill>
          <a:blip r:embed="rId5"/>
          <a:stretch>
            <a:fillRect/>
          </a:stretch>
        </p:blipFill>
        <p:spPr>
          <a:xfrm>
            <a:off x="2403475" y="1382707"/>
            <a:ext cx="1702603" cy="948488"/>
          </a:xfrm>
          <a:prstGeom prst="rect">
            <a:avLst/>
          </a:prstGeom>
        </p:spPr>
      </p:pic>
      <p:pic>
        <p:nvPicPr>
          <p:cNvPr id="51" name="Picture 50">
            <a:extLst>
              <a:ext uri="{FF2B5EF4-FFF2-40B4-BE49-F238E27FC236}">
                <a16:creationId xmlns:a16="http://schemas.microsoft.com/office/drawing/2014/main" id="{E8682F60-FD01-EFF0-5C0D-9534AE2FECCC}"/>
              </a:ext>
            </a:extLst>
          </p:cNvPr>
          <p:cNvPicPr>
            <a:picLocks noChangeAspect="1"/>
          </p:cNvPicPr>
          <p:nvPr/>
        </p:nvPicPr>
        <p:blipFill>
          <a:blip r:embed="rId6"/>
          <a:stretch>
            <a:fillRect/>
          </a:stretch>
        </p:blipFill>
        <p:spPr>
          <a:xfrm>
            <a:off x="406400" y="1382707"/>
            <a:ext cx="1615480" cy="966793"/>
          </a:xfrm>
          <a:prstGeom prst="rect">
            <a:avLst/>
          </a:prstGeom>
        </p:spPr>
      </p:pic>
    </p:spTree>
    <p:extLst>
      <p:ext uri="{BB962C8B-B14F-4D97-AF65-F5344CB8AC3E}">
        <p14:creationId xmlns:p14="http://schemas.microsoft.com/office/powerpoint/2010/main" val="13706796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3CD2E-0CCE-9DF7-61E3-5CB8A943442F}"/>
              </a:ext>
            </a:extLst>
          </p:cNvPr>
          <p:cNvSpPr>
            <a:spLocks noGrp="1"/>
          </p:cNvSpPr>
          <p:nvPr>
            <p:ph type="title"/>
          </p:nvPr>
        </p:nvSpPr>
        <p:spPr/>
        <p:txBody>
          <a:bodyPr/>
          <a:lstStyle/>
          <a:p>
            <a:r>
              <a:rPr lang="en-GB" dirty="0"/>
              <a:t>Solution of tutorial 1</a:t>
            </a:r>
          </a:p>
        </p:txBody>
      </p:sp>
      <p:sp>
        <p:nvSpPr>
          <p:cNvPr id="27" name="Content Placeholder 26">
            <a:extLst>
              <a:ext uri="{FF2B5EF4-FFF2-40B4-BE49-F238E27FC236}">
                <a16:creationId xmlns:a16="http://schemas.microsoft.com/office/drawing/2014/main" id="{94706CC5-2FCA-9E75-4AFF-CD2520658F7D}"/>
              </a:ext>
            </a:extLst>
          </p:cNvPr>
          <p:cNvSpPr>
            <a:spLocks noGrp="1"/>
          </p:cNvSpPr>
          <p:nvPr>
            <p:ph idx="1"/>
          </p:nvPr>
        </p:nvSpPr>
        <p:spPr/>
        <p:txBody>
          <a:bodyPr/>
          <a:lstStyle/>
          <a:p>
            <a:r>
              <a:rPr lang="en-GB" dirty="0"/>
              <a:t>Fastener shear-off failure:</a:t>
            </a:r>
          </a:p>
        </p:txBody>
      </p:sp>
      <p:sp>
        <p:nvSpPr>
          <p:cNvPr id="4" name="Slide Number Placeholder 3">
            <a:extLst>
              <a:ext uri="{FF2B5EF4-FFF2-40B4-BE49-F238E27FC236}">
                <a16:creationId xmlns:a16="http://schemas.microsoft.com/office/drawing/2014/main" id="{27E9329B-0FEF-7B90-1A70-38E4C7EA61A8}"/>
              </a:ext>
            </a:extLst>
          </p:cNvPr>
          <p:cNvSpPr>
            <a:spLocks noGrp="1"/>
          </p:cNvSpPr>
          <p:nvPr>
            <p:ph type="sldNum" sz="quarter" idx="12"/>
          </p:nvPr>
        </p:nvSpPr>
        <p:spPr/>
        <p:txBody>
          <a:bodyPr/>
          <a:lstStyle/>
          <a:p>
            <a:fld id="{6D22F896-40B5-4ADD-8801-0D06FADFA095}" type="slidenum">
              <a:rPr lang="en-US" smtClean="0"/>
              <a:pPr/>
              <a:t>54</a:t>
            </a:fld>
            <a:endParaRPr lang="en-US" dirty="0"/>
          </a:p>
        </p:txBody>
      </p:sp>
      <p:pic>
        <p:nvPicPr>
          <p:cNvPr id="26" name="Picture 25">
            <a:extLst>
              <a:ext uri="{FF2B5EF4-FFF2-40B4-BE49-F238E27FC236}">
                <a16:creationId xmlns:a16="http://schemas.microsoft.com/office/drawing/2014/main" id="{E9A1B5FD-C26A-0B42-806C-A5551E950775}"/>
              </a:ext>
            </a:extLst>
          </p:cNvPr>
          <p:cNvPicPr>
            <a:picLocks noChangeAspect="1"/>
          </p:cNvPicPr>
          <p:nvPr/>
        </p:nvPicPr>
        <p:blipFill>
          <a:blip r:embed="rId2"/>
          <a:stretch>
            <a:fillRect/>
          </a:stretch>
        </p:blipFill>
        <p:spPr>
          <a:xfrm>
            <a:off x="3600450" y="53975"/>
            <a:ext cx="914400" cy="386149"/>
          </a:xfrm>
          <a:prstGeom prst="rect">
            <a:avLst/>
          </a:prstGeom>
        </p:spPr>
      </p:pic>
      <p:sp>
        <p:nvSpPr>
          <p:cNvPr id="30" name="Rectangle 29">
            <a:extLst>
              <a:ext uri="{FF2B5EF4-FFF2-40B4-BE49-F238E27FC236}">
                <a16:creationId xmlns:a16="http://schemas.microsoft.com/office/drawing/2014/main" id="{370F869B-C53E-ACCF-E323-81E05BE7B1BA}"/>
              </a:ext>
            </a:extLst>
          </p:cNvPr>
          <p:cNvSpPr/>
          <p:nvPr/>
        </p:nvSpPr>
        <p:spPr>
          <a:xfrm>
            <a:off x="1143636" y="1449789"/>
            <a:ext cx="1866800"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7899B109-EDC2-6735-0DAE-4EAEF3C235E9}"/>
              </a:ext>
            </a:extLst>
          </p:cNvPr>
          <p:cNvSpPr/>
          <p:nvPr/>
        </p:nvSpPr>
        <p:spPr>
          <a:xfrm>
            <a:off x="2481395" y="1349251"/>
            <a:ext cx="228600" cy="38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93CFF45F-36E0-82BE-274E-B04010F4C945}"/>
              </a:ext>
            </a:extLst>
          </p:cNvPr>
          <p:cNvSpPr/>
          <p:nvPr/>
        </p:nvSpPr>
        <p:spPr>
          <a:xfrm>
            <a:off x="2381467" y="1724582"/>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4D3C2CCF-06D4-18D0-9A0F-03E5B5EEBA01}"/>
              </a:ext>
            </a:extLst>
          </p:cNvPr>
          <p:cNvSpPr/>
          <p:nvPr/>
        </p:nvSpPr>
        <p:spPr>
          <a:xfrm>
            <a:off x="2381467" y="1727076"/>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34">
            <a:extLst>
              <a:ext uri="{FF2B5EF4-FFF2-40B4-BE49-F238E27FC236}">
                <a16:creationId xmlns:a16="http://schemas.microsoft.com/office/drawing/2014/main" id="{1D890327-3F67-53E6-F8DC-3D3382E1B663}"/>
              </a:ext>
            </a:extLst>
          </p:cNvPr>
          <p:cNvCxnSpPr>
            <a:cxnSpLocks/>
          </p:cNvCxnSpPr>
          <p:nvPr/>
        </p:nvCxnSpPr>
        <p:spPr>
          <a:xfrm flipV="1">
            <a:off x="1672208" y="1452921"/>
            <a:ext cx="0" cy="267806"/>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D885C1D-5132-7B40-964F-3DEDFA1C5D6E}"/>
              </a:ext>
            </a:extLst>
          </p:cNvPr>
          <p:cNvSpPr txBox="1"/>
          <p:nvPr/>
        </p:nvSpPr>
        <p:spPr>
          <a:xfrm>
            <a:off x="1619250" y="1453035"/>
            <a:ext cx="575799" cy="246221"/>
          </a:xfrm>
          <a:prstGeom prst="rect">
            <a:avLst/>
          </a:prstGeom>
          <a:noFill/>
        </p:spPr>
        <p:txBody>
          <a:bodyPr wrap="square" rtlCol="0">
            <a:spAutoFit/>
          </a:bodyPr>
          <a:lstStyle/>
          <a:p>
            <a:r>
              <a:rPr lang="en-GB" sz="1000" b="1" i="1" dirty="0">
                <a:solidFill>
                  <a:srgbClr val="FF0000"/>
                </a:solidFill>
                <a:latin typeface="Times New Roman" panose="02020603050405020304" pitchFamily="18" charset="0"/>
                <a:cs typeface="Times New Roman" panose="02020603050405020304" pitchFamily="18" charset="0"/>
              </a:rPr>
              <a:t>1.5 mm</a:t>
            </a:r>
          </a:p>
        </p:txBody>
      </p:sp>
      <p:cxnSp>
        <p:nvCxnSpPr>
          <p:cNvPr id="45" name="Straight Arrow Connector 44">
            <a:extLst>
              <a:ext uri="{FF2B5EF4-FFF2-40B4-BE49-F238E27FC236}">
                <a16:creationId xmlns:a16="http://schemas.microsoft.com/office/drawing/2014/main" id="{2D375EBD-8098-C252-0A0C-2F882F3D730C}"/>
              </a:ext>
            </a:extLst>
          </p:cNvPr>
          <p:cNvCxnSpPr>
            <a:cxnSpLocks/>
          </p:cNvCxnSpPr>
          <p:nvPr/>
        </p:nvCxnSpPr>
        <p:spPr>
          <a:xfrm flipH="1">
            <a:off x="680787" y="1563952"/>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70D1DB1-32F5-66B3-8C27-80153C7DA8E5}"/>
              </a:ext>
            </a:extLst>
          </p:cNvPr>
          <p:cNvSpPr txBox="1"/>
          <p:nvPr/>
        </p:nvSpPr>
        <p:spPr>
          <a:xfrm>
            <a:off x="476250" y="1425452"/>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cxnSp>
        <p:nvCxnSpPr>
          <p:cNvPr id="47" name="Straight Arrow Connector 46">
            <a:extLst>
              <a:ext uri="{FF2B5EF4-FFF2-40B4-BE49-F238E27FC236}">
                <a16:creationId xmlns:a16="http://schemas.microsoft.com/office/drawing/2014/main" id="{2305935E-BB3E-517B-B6F4-99157E6F9D8C}"/>
              </a:ext>
            </a:extLst>
          </p:cNvPr>
          <p:cNvCxnSpPr>
            <a:cxnSpLocks/>
          </p:cNvCxnSpPr>
          <p:nvPr/>
        </p:nvCxnSpPr>
        <p:spPr>
          <a:xfrm rot="10800000" flipH="1">
            <a:off x="2444162" y="1273052"/>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9345B60-EEDC-8433-BCEB-72BF911570CA}"/>
              </a:ext>
            </a:extLst>
          </p:cNvPr>
          <p:cNvSpPr txBox="1"/>
          <p:nvPr/>
        </p:nvSpPr>
        <p:spPr>
          <a:xfrm>
            <a:off x="2779792" y="1120775"/>
            <a:ext cx="287258"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P</a:t>
            </a:r>
          </a:p>
        </p:txBody>
      </p:sp>
      <p:graphicFrame>
        <p:nvGraphicFramePr>
          <p:cNvPr id="49" name="Object 48">
            <a:extLst>
              <a:ext uri="{FF2B5EF4-FFF2-40B4-BE49-F238E27FC236}">
                <a16:creationId xmlns:a16="http://schemas.microsoft.com/office/drawing/2014/main" id="{8B0AE74A-D809-5D55-F592-B0A209652847}"/>
              </a:ext>
            </a:extLst>
          </p:cNvPr>
          <p:cNvGraphicFramePr>
            <a:graphicFrameLocks noChangeAspect="1"/>
          </p:cNvGraphicFramePr>
          <p:nvPr>
            <p:extLst>
              <p:ext uri="{D42A27DB-BD31-4B8C-83A1-F6EECF244321}">
                <p14:modId xmlns:p14="http://schemas.microsoft.com/office/powerpoint/2010/main" val="1479140458"/>
              </p:ext>
            </p:extLst>
          </p:nvPr>
        </p:nvGraphicFramePr>
        <p:xfrm>
          <a:off x="976213" y="2765839"/>
          <a:ext cx="2603577" cy="315852"/>
        </p:xfrm>
        <a:graphic>
          <a:graphicData uri="http://schemas.openxmlformats.org/presentationml/2006/ole">
            <mc:AlternateContent xmlns:mc="http://schemas.openxmlformats.org/markup-compatibility/2006">
              <mc:Choice xmlns:v="urn:schemas-microsoft-com:vml" Requires="v">
                <p:oleObj name="Equation" r:id="rId3" imgW="3429000" imgH="419040" progId="Equation.DSMT4">
                  <p:embed/>
                </p:oleObj>
              </mc:Choice>
              <mc:Fallback>
                <p:oleObj name="Equation" r:id="rId3" imgW="3429000" imgH="419040" progId="Equation.DSMT4">
                  <p:embed/>
                  <p:pic>
                    <p:nvPicPr>
                      <p:cNvPr id="49" name="Object 48">
                        <a:extLst>
                          <a:ext uri="{FF2B5EF4-FFF2-40B4-BE49-F238E27FC236}">
                            <a16:creationId xmlns:a16="http://schemas.microsoft.com/office/drawing/2014/main" id="{8B0AE74A-D809-5D55-F592-B0A209652847}"/>
                          </a:ext>
                        </a:extLst>
                      </p:cNvPr>
                      <p:cNvPicPr/>
                      <p:nvPr/>
                    </p:nvPicPr>
                    <p:blipFill>
                      <a:blip r:embed="rId4"/>
                      <a:stretch>
                        <a:fillRect/>
                      </a:stretch>
                    </p:blipFill>
                    <p:spPr>
                      <a:xfrm>
                        <a:off x="976213" y="2765839"/>
                        <a:ext cx="2603577" cy="315852"/>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7E3CD5F6-4568-1FAE-27D9-C2661DF5D962}"/>
              </a:ext>
            </a:extLst>
          </p:cNvPr>
          <p:cNvSpPr/>
          <p:nvPr/>
        </p:nvSpPr>
        <p:spPr>
          <a:xfrm>
            <a:off x="1143636" y="2135712"/>
            <a:ext cx="1866800"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E4FE2BE-A490-A11A-58FC-3694BC5EBD8F}"/>
              </a:ext>
            </a:extLst>
          </p:cNvPr>
          <p:cNvSpPr/>
          <p:nvPr/>
        </p:nvSpPr>
        <p:spPr>
          <a:xfrm>
            <a:off x="2481395" y="2035174"/>
            <a:ext cx="228600" cy="38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5E355C15-994B-ED00-6A44-91F7FE3AD37F}"/>
              </a:ext>
            </a:extLst>
          </p:cNvPr>
          <p:cNvSpPr/>
          <p:nvPr/>
        </p:nvSpPr>
        <p:spPr>
          <a:xfrm>
            <a:off x="2381467" y="2410505"/>
            <a:ext cx="428456" cy="15807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29DEA2C-B236-C33C-9FE2-4FB2C33E159E}"/>
              </a:ext>
            </a:extLst>
          </p:cNvPr>
          <p:cNvSpPr/>
          <p:nvPr/>
        </p:nvSpPr>
        <p:spPr>
          <a:xfrm>
            <a:off x="2381467" y="2412999"/>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851C9AE1-612A-D881-FCDF-1AC9A1D57AEE}"/>
              </a:ext>
            </a:extLst>
          </p:cNvPr>
          <p:cNvCxnSpPr>
            <a:cxnSpLocks/>
          </p:cNvCxnSpPr>
          <p:nvPr/>
        </p:nvCxnSpPr>
        <p:spPr>
          <a:xfrm flipV="1">
            <a:off x="1672208" y="2138844"/>
            <a:ext cx="0" cy="267806"/>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B8FC417-D010-5C7A-437D-A9F4FBD61F42}"/>
              </a:ext>
            </a:extLst>
          </p:cNvPr>
          <p:cNvSpPr txBox="1"/>
          <p:nvPr/>
        </p:nvSpPr>
        <p:spPr>
          <a:xfrm>
            <a:off x="1619250" y="2138958"/>
            <a:ext cx="575799" cy="246221"/>
          </a:xfrm>
          <a:prstGeom prst="rect">
            <a:avLst/>
          </a:prstGeom>
          <a:noFill/>
        </p:spPr>
        <p:txBody>
          <a:bodyPr wrap="square" rtlCol="0">
            <a:spAutoFit/>
          </a:bodyPr>
          <a:lstStyle/>
          <a:p>
            <a:r>
              <a:rPr lang="en-GB" sz="1000" b="1" i="1" dirty="0">
                <a:solidFill>
                  <a:srgbClr val="FF0000"/>
                </a:solidFill>
                <a:latin typeface="Times New Roman" panose="02020603050405020304" pitchFamily="18" charset="0"/>
                <a:cs typeface="Times New Roman" panose="02020603050405020304" pitchFamily="18" charset="0"/>
              </a:rPr>
              <a:t>1.0 mm</a:t>
            </a:r>
          </a:p>
        </p:txBody>
      </p:sp>
      <p:cxnSp>
        <p:nvCxnSpPr>
          <p:cNvPr id="23" name="Straight Arrow Connector 22">
            <a:extLst>
              <a:ext uri="{FF2B5EF4-FFF2-40B4-BE49-F238E27FC236}">
                <a16:creationId xmlns:a16="http://schemas.microsoft.com/office/drawing/2014/main" id="{ABA67EA0-44F2-A0D5-65E4-7DD262A42874}"/>
              </a:ext>
            </a:extLst>
          </p:cNvPr>
          <p:cNvCxnSpPr>
            <a:cxnSpLocks/>
          </p:cNvCxnSpPr>
          <p:nvPr/>
        </p:nvCxnSpPr>
        <p:spPr>
          <a:xfrm flipH="1">
            <a:off x="680787" y="2249875"/>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74F7B44-A532-C3B0-7CB1-DA8F417B9C5A}"/>
              </a:ext>
            </a:extLst>
          </p:cNvPr>
          <p:cNvSpPr txBox="1"/>
          <p:nvPr/>
        </p:nvSpPr>
        <p:spPr>
          <a:xfrm>
            <a:off x="476250" y="2111375"/>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cxnSp>
        <p:nvCxnSpPr>
          <p:cNvPr id="25" name="Straight Arrow Connector 24">
            <a:extLst>
              <a:ext uri="{FF2B5EF4-FFF2-40B4-BE49-F238E27FC236}">
                <a16:creationId xmlns:a16="http://schemas.microsoft.com/office/drawing/2014/main" id="{D0D1A099-42B8-AEA8-2A4D-4EC538AEA5D8}"/>
              </a:ext>
            </a:extLst>
          </p:cNvPr>
          <p:cNvCxnSpPr>
            <a:cxnSpLocks/>
          </p:cNvCxnSpPr>
          <p:nvPr/>
        </p:nvCxnSpPr>
        <p:spPr>
          <a:xfrm rot="10800000" flipH="1">
            <a:off x="2444162" y="1958975"/>
            <a:ext cx="381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79A4137-3C83-A3DA-D141-1CB2310DBA02}"/>
              </a:ext>
            </a:extLst>
          </p:cNvPr>
          <p:cNvSpPr txBox="1"/>
          <p:nvPr/>
        </p:nvSpPr>
        <p:spPr>
          <a:xfrm>
            <a:off x="2779792" y="1806698"/>
            <a:ext cx="287258"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P</a:t>
            </a:r>
          </a:p>
        </p:txBody>
      </p:sp>
    </p:spTree>
    <p:extLst>
      <p:ext uri="{BB962C8B-B14F-4D97-AF65-F5344CB8AC3E}">
        <p14:creationId xmlns:p14="http://schemas.microsoft.com/office/powerpoint/2010/main" val="21710421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4C16-95DB-8616-2E2C-F59682CD6C67}"/>
              </a:ext>
            </a:extLst>
          </p:cNvPr>
          <p:cNvSpPr>
            <a:spLocks noGrp="1"/>
          </p:cNvSpPr>
          <p:nvPr>
            <p:ph type="title"/>
          </p:nvPr>
        </p:nvSpPr>
        <p:spPr/>
        <p:txBody>
          <a:bodyPr/>
          <a:lstStyle/>
          <a:p>
            <a:r>
              <a:rPr lang="en-GB" dirty="0"/>
              <a:t>Tutorial 2</a:t>
            </a:r>
          </a:p>
        </p:txBody>
      </p:sp>
      <p:sp>
        <p:nvSpPr>
          <p:cNvPr id="3" name="Content Placeholder 2">
            <a:extLst>
              <a:ext uri="{FF2B5EF4-FFF2-40B4-BE49-F238E27FC236}">
                <a16:creationId xmlns:a16="http://schemas.microsoft.com/office/drawing/2014/main" id="{9052D7CE-3655-C24D-1274-9817395265DF}"/>
              </a:ext>
            </a:extLst>
          </p:cNvPr>
          <p:cNvSpPr>
            <a:spLocks noGrp="1"/>
          </p:cNvSpPr>
          <p:nvPr>
            <p:ph idx="1"/>
          </p:nvPr>
        </p:nvSpPr>
        <p:spPr/>
        <p:txBody>
          <a:bodyPr>
            <a:normAutofit/>
          </a:bodyPr>
          <a:lstStyle/>
          <a:p>
            <a:r>
              <a:rPr lang="en-GB" dirty="0"/>
              <a:t>As a design engineer, propose methods and approaches to reduce joint secondary moments.</a:t>
            </a:r>
          </a:p>
        </p:txBody>
      </p:sp>
      <p:sp>
        <p:nvSpPr>
          <p:cNvPr id="4" name="Slide Number Placeholder 3">
            <a:extLst>
              <a:ext uri="{FF2B5EF4-FFF2-40B4-BE49-F238E27FC236}">
                <a16:creationId xmlns:a16="http://schemas.microsoft.com/office/drawing/2014/main" id="{F2C629DD-BABC-BACC-2AE2-C9751366378C}"/>
              </a:ext>
            </a:extLst>
          </p:cNvPr>
          <p:cNvSpPr>
            <a:spLocks noGrp="1"/>
          </p:cNvSpPr>
          <p:nvPr>
            <p:ph type="sldNum" sz="quarter" idx="12"/>
          </p:nvPr>
        </p:nvSpPr>
        <p:spPr/>
        <p:txBody>
          <a:bodyPr/>
          <a:lstStyle/>
          <a:p>
            <a:fld id="{6D22F896-40B5-4ADD-8801-0D06FADFA095}" type="slidenum">
              <a:rPr lang="en-US" smtClean="0"/>
              <a:pPr/>
              <a:t>55</a:t>
            </a:fld>
            <a:endParaRPr lang="en-US" dirty="0"/>
          </a:p>
        </p:txBody>
      </p:sp>
      <p:pic>
        <p:nvPicPr>
          <p:cNvPr id="7" name="Picture 6">
            <a:extLst>
              <a:ext uri="{FF2B5EF4-FFF2-40B4-BE49-F238E27FC236}">
                <a16:creationId xmlns:a16="http://schemas.microsoft.com/office/drawing/2014/main" id="{CB09D642-EC6A-5E81-47FF-E3FA1D3C2AF4}"/>
              </a:ext>
            </a:extLst>
          </p:cNvPr>
          <p:cNvPicPr>
            <a:picLocks noChangeAspect="1"/>
          </p:cNvPicPr>
          <p:nvPr/>
        </p:nvPicPr>
        <p:blipFill>
          <a:blip r:embed="rId2"/>
          <a:stretch>
            <a:fillRect/>
          </a:stretch>
        </p:blipFill>
        <p:spPr>
          <a:xfrm>
            <a:off x="766751" y="1577975"/>
            <a:ext cx="3076597" cy="1152533"/>
          </a:xfrm>
          <a:prstGeom prst="rect">
            <a:avLst/>
          </a:prstGeom>
        </p:spPr>
      </p:pic>
    </p:spTree>
    <p:extLst>
      <p:ext uri="{BB962C8B-B14F-4D97-AF65-F5344CB8AC3E}">
        <p14:creationId xmlns:p14="http://schemas.microsoft.com/office/powerpoint/2010/main" val="36396813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A64C-7364-9C80-0F59-DA9505E64DDA}"/>
              </a:ext>
            </a:extLst>
          </p:cNvPr>
          <p:cNvSpPr>
            <a:spLocks noGrp="1"/>
          </p:cNvSpPr>
          <p:nvPr>
            <p:ph type="title"/>
          </p:nvPr>
        </p:nvSpPr>
        <p:spPr/>
        <p:txBody>
          <a:bodyPr/>
          <a:lstStyle/>
          <a:p>
            <a:r>
              <a:rPr lang="en-GB" dirty="0"/>
              <a:t>Solution of tutorial 2</a:t>
            </a:r>
          </a:p>
        </p:txBody>
      </p:sp>
      <p:sp>
        <p:nvSpPr>
          <p:cNvPr id="3" name="Content Placeholder 2">
            <a:extLst>
              <a:ext uri="{FF2B5EF4-FFF2-40B4-BE49-F238E27FC236}">
                <a16:creationId xmlns:a16="http://schemas.microsoft.com/office/drawing/2014/main" id="{0FBC37A7-6E1C-0872-EEC0-F2F0C4EE7125}"/>
              </a:ext>
            </a:extLst>
          </p:cNvPr>
          <p:cNvSpPr>
            <a:spLocks noGrp="1"/>
          </p:cNvSpPr>
          <p:nvPr>
            <p:ph idx="1"/>
          </p:nvPr>
        </p:nvSpPr>
        <p:spPr/>
        <p:txBody>
          <a:bodyPr/>
          <a:lstStyle/>
          <a:p>
            <a:r>
              <a:rPr lang="en-GB" dirty="0"/>
              <a:t>Preferably use double lap shear joints instead of single lap shear joint.</a:t>
            </a:r>
          </a:p>
          <a:p>
            <a:r>
              <a:rPr lang="en-GB" dirty="0"/>
              <a:t>Enlarge the joint overlap area by increasing the number of rows and distance between each row.</a:t>
            </a:r>
          </a:p>
          <a:p>
            <a:r>
              <a:rPr lang="en-GB" dirty="0"/>
              <a:t>Use staggered joints leading to smaller </a:t>
            </a:r>
            <a:r>
              <a:rPr lang="en-GB" i="1" dirty="0">
                <a:latin typeface="Times New Roman" panose="02020603050405020304" pitchFamily="18" charset="0"/>
                <a:cs typeface="Times New Roman" panose="02020603050405020304" pitchFamily="18" charset="0"/>
              </a:rPr>
              <a:t>k</a:t>
            </a:r>
            <a:r>
              <a:rPr lang="en-GB" i="1" baseline="-25000" dirty="0">
                <a:latin typeface="Times New Roman" panose="02020603050405020304" pitchFamily="18" charset="0"/>
                <a:cs typeface="Times New Roman" panose="02020603050405020304" pitchFamily="18" charset="0"/>
              </a:rPr>
              <a:t>b</a:t>
            </a:r>
            <a:r>
              <a:rPr lang="en-GB" dirty="0"/>
              <a:t>.</a:t>
            </a:r>
          </a:p>
        </p:txBody>
      </p:sp>
      <p:sp>
        <p:nvSpPr>
          <p:cNvPr id="4" name="Slide Number Placeholder 3">
            <a:extLst>
              <a:ext uri="{FF2B5EF4-FFF2-40B4-BE49-F238E27FC236}">
                <a16:creationId xmlns:a16="http://schemas.microsoft.com/office/drawing/2014/main" id="{50C2CA43-BB02-CC8F-12EA-2166D95E4B83}"/>
              </a:ext>
            </a:extLst>
          </p:cNvPr>
          <p:cNvSpPr>
            <a:spLocks noGrp="1"/>
          </p:cNvSpPr>
          <p:nvPr>
            <p:ph type="sldNum" sz="quarter" idx="12"/>
          </p:nvPr>
        </p:nvSpPr>
        <p:spPr/>
        <p:txBody>
          <a:bodyPr/>
          <a:lstStyle/>
          <a:p>
            <a:fld id="{6D22F896-40B5-4ADD-8801-0D06FADFA095}" type="slidenum">
              <a:rPr lang="en-US" smtClean="0"/>
              <a:pPr/>
              <a:t>56</a:t>
            </a:fld>
            <a:endParaRPr lang="en-US" dirty="0"/>
          </a:p>
        </p:txBody>
      </p:sp>
      <p:sp>
        <p:nvSpPr>
          <p:cNvPr id="5" name="Rectangle 4">
            <a:extLst>
              <a:ext uri="{FF2B5EF4-FFF2-40B4-BE49-F238E27FC236}">
                <a16:creationId xmlns:a16="http://schemas.microsoft.com/office/drawing/2014/main" id="{8FA401F7-9B9F-00DB-3C8C-CCBA6A967E0A}"/>
              </a:ext>
            </a:extLst>
          </p:cNvPr>
          <p:cNvSpPr/>
          <p:nvPr/>
        </p:nvSpPr>
        <p:spPr>
          <a:xfrm>
            <a:off x="915036" y="2187575"/>
            <a:ext cx="1969476" cy="877709"/>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7A4729C-BC37-2512-12B6-75593716D490}"/>
              </a:ext>
            </a:extLst>
          </p:cNvPr>
          <p:cNvSpPr/>
          <p:nvPr/>
        </p:nvSpPr>
        <p:spPr>
          <a:xfrm>
            <a:off x="1990189" y="2187575"/>
            <a:ext cx="1750818" cy="877709"/>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Left-Up 8">
            <a:extLst>
              <a:ext uri="{FF2B5EF4-FFF2-40B4-BE49-F238E27FC236}">
                <a16:creationId xmlns:a16="http://schemas.microsoft.com/office/drawing/2014/main" id="{BB6D8093-CA9B-E58A-6D45-CEF9E6AE3FDF}"/>
              </a:ext>
            </a:extLst>
          </p:cNvPr>
          <p:cNvSpPr/>
          <p:nvPr/>
        </p:nvSpPr>
        <p:spPr>
          <a:xfrm flipH="1">
            <a:off x="934593" y="2739002"/>
            <a:ext cx="316607" cy="304800"/>
          </a:xfrm>
          <a:prstGeom prst="leftUpArrow">
            <a:avLst>
              <a:gd name="adj1" fmla="val 0"/>
              <a:gd name="adj2" fmla="val 9672"/>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Object 9">
            <a:extLst>
              <a:ext uri="{FF2B5EF4-FFF2-40B4-BE49-F238E27FC236}">
                <a16:creationId xmlns:a16="http://schemas.microsoft.com/office/drawing/2014/main" id="{091A4C3A-5D1B-94FC-B3D8-670F9ED179E6}"/>
              </a:ext>
            </a:extLst>
          </p:cNvPr>
          <p:cNvGraphicFramePr>
            <a:graphicFrameLocks noChangeAspect="1"/>
          </p:cNvGraphicFramePr>
          <p:nvPr>
            <p:extLst>
              <p:ext uri="{D42A27DB-BD31-4B8C-83A1-F6EECF244321}">
                <p14:modId xmlns:p14="http://schemas.microsoft.com/office/powerpoint/2010/main" val="3742935055"/>
              </p:ext>
            </p:extLst>
          </p:nvPr>
        </p:nvGraphicFramePr>
        <p:xfrm>
          <a:off x="1267958" y="2917115"/>
          <a:ext cx="127000" cy="139700"/>
        </p:xfrm>
        <a:graphic>
          <a:graphicData uri="http://schemas.openxmlformats.org/presentationml/2006/ole">
            <mc:AlternateContent xmlns:mc="http://schemas.openxmlformats.org/markup-compatibility/2006">
              <mc:Choice xmlns:v="urn:schemas-microsoft-com:vml" Requires="v">
                <p:oleObj name="Equation" r:id="rId2" imgW="126720" imgH="139680" progId="Equation.DSMT4">
                  <p:embed/>
                </p:oleObj>
              </mc:Choice>
              <mc:Fallback>
                <p:oleObj name="Equation" r:id="rId2" imgW="126720" imgH="139680" progId="Equation.DSMT4">
                  <p:embed/>
                  <p:pic>
                    <p:nvPicPr>
                      <p:cNvPr id="30" name="Object 29">
                        <a:extLst>
                          <a:ext uri="{FF2B5EF4-FFF2-40B4-BE49-F238E27FC236}">
                            <a16:creationId xmlns:a16="http://schemas.microsoft.com/office/drawing/2014/main" id="{964942AC-6CC2-D4BB-72C6-E7B4C27545B2}"/>
                          </a:ext>
                        </a:extLst>
                      </p:cNvPr>
                      <p:cNvPicPr/>
                      <p:nvPr/>
                    </p:nvPicPr>
                    <p:blipFill>
                      <a:blip r:embed="rId3"/>
                      <a:stretch>
                        <a:fillRect/>
                      </a:stretch>
                    </p:blipFill>
                    <p:spPr>
                      <a:xfrm>
                        <a:off x="1267958" y="2917115"/>
                        <a:ext cx="127000" cy="1397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6FF990F-A8F1-7544-EB8E-8B285962934B}"/>
              </a:ext>
            </a:extLst>
          </p:cNvPr>
          <p:cNvGraphicFramePr>
            <a:graphicFrameLocks noChangeAspect="1"/>
          </p:cNvGraphicFramePr>
          <p:nvPr>
            <p:extLst>
              <p:ext uri="{D42A27DB-BD31-4B8C-83A1-F6EECF244321}">
                <p14:modId xmlns:p14="http://schemas.microsoft.com/office/powerpoint/2010/main" val="3697757761"/>
              </p:ext>
            </p:extLst>
          </p:nvPr>
        </p:nvGraphicFramePr>
        <p:xfrm>
          <a:off x="922087" y="2543432"/>
          <a:ext cx="139700" cy="165100"/>
        </p:xfrm>
        <a:graphic>
          <a:graphicData uri="http://schemas.openxmlformats.org/presentationml/2006/ole">
            <mc:AlternateContent xmlns:mc="http://schemas.openxmlformats.org/markup-compatibility/2006">
              <mc:Choice xmlns:v="urn:schemas-microsoft-com:vml" Requires="v">
                <p:oleObj name="Equation" r:id="rId4" imgW="139680" imgH="164880" progId="Equation.DSMT4">
                  <p:embed/>
                </p:oleObj>
              </mc:Choice>
              <mc:Fallback>
                <p:oleObj name="Equation" r:id="rId4" imgW="139680" imgH="164880" progId="Equation.DSMT4">
                  <p:embed/>
                  <p:pic>
                    <p:nvPicPr>
                      <p:cNvPr id="31" name="Object 30">
                        <a:extLst>
                          <a:ext uri="{FF2B5EF4-FFF2-40B4-BE49-F238E27FC236}">
                            <a16:creationId xmlns:a16="http://schemas.microsoft.com/office/drawing/2014/main" id="{A55EA1CC-C0D4-75B9-4023-B2EA100576AC}"/>
                          </a:ext>
                        </a:extLst>
                      </p:cNvPr>
                      <p:cNvPicPr/>
                      <p:nvPr/>
                    </p:nvPicPr>
                    <p:blipFill>
                      <a:blip r:embed="rId5"/>
                      <a:stretch>
                        <a:fillRect/>
                      </a:stretch>
                    </p:blipFill>
                    <p:spPr>
                      <a:xfrm>
                        <a:off x="922087" y="2543432"/>
                        <a:ext cx="139700" cy="165100"/>
                      </a:xfrm>
                      <a:prstGeom prst="rect">
                        <a:avLst/>
                      </a:prstGeom>
                    </p:spPr>
                  </p:pic>
                </p:oleObj>
              </mc:Fallback>
            </mc:AlternateContent>
          </a:graphicData>
        </a:graphic>
      </p:graphicFrame>
      <p:sp>
        <p:nvSpPr>
          <p:cNvPr id="14" name="Oval 13">
            <a:extLst>
              <a:ext uri="{FF2B5EF4-FFF2-40B4-BE49-F238E27FC236}">
                <a16:creationId xmlns:a16="http://schemas.microsoft.com/office/drawing/2014/main" id="{6934B042-DF5F-9DDB-430D-34D7FB9340C7}"/>
              </a:ext>
            </a:extLst>
          </p:cNvPr>
          <p:cNvSpPr/>
          <p:nvPr/>
        </p:nvSpPr>
        <p:spPr>
          <a:xfrm>
            <a:off x="2778700" y="2287781"/>
            <a:ext cx="228383" cy="232546"/>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6A8B9397-A79F-24E8-B065-8E21FCD10FD3}"/>
              </a:ext>
            </a:extLst>
          </p:cNvPr>
          <p:cNvSpPr/>
          <p:nvPr/>
        </p:nvSpPr>
        <p:spPr>
          <a:xfrm>
            <a:off x="2831485" y="2341521"/>
            <a:ext cx="122812" cy="125067"/>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C7419EC3-B7B6-6F67-00B3-0DB54F907FB0}"/>
              </a:ext>
            </a:extLst>
          </p:cNvPr>
          <p:cNvSpPr/>
          <p:nvPr/>
        </p:nvSpPr>
        <p:spPr>
          <a:xfrm>
            <a:off x="2778700" y="2715482"/>
            <a:ext cx="228383" cy="232546"/>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FD51ABDB-1EC2-97AB-C946-1AA6B5D2021A}"/>
              </a:ext>
            </a:extLst>
          </p:cNvPr>
          <p:cNvSpPr/>
          <p:nvPr/>
        </p:nvSpPr>
        <p:spPr>
          <a:xfrm>
            <a:off x="2831485" y="2769222"/>
            <a:ext cx="122812" cy="125067"/>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FE9CA7C8-1887-433C-90F0-1B4E22C23EC8}"/>
              </a:ext>
            </a:extLst>
          </p:cNvPr>
          <p:cNvSpPr/>
          <p:nvPr/>
        </p:nvSpPr>
        <p:spPr>
          <a:xfrm>
            <a:off x="2484060" y="2510508"/>
            <a:ext cx="228383" cy="232546"/>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695186E9-AC7D-3B6D-BD63-48CF742832FE}"/>
              </a:ext>
            </a:extLst>
          </p:cNvPr>
          <p:cNvSpPr/>
          <p:nvPr/>
        </p:nvSpPr>
        <p:spPr>
          <a:xfrm>
            <a:off x="2536845" y="2564248"/>
            <a:ext cx="122812" cy="125067"/>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13605B62-E437-D234-22E6-8154DB66D546}"/>
              </a:ext>
            </a:extLst>
          </p:cNvPr>
          <p:cNvSpPr/>
          <p:nvPr/>
        </p:nvSpPr>
        <p:spPr>
          <a:xfrm>
            <a:off x="2152650" y="2287781"/>
            <a:ext cx="228383" cy="232546"/>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D375D501-518D-EE9E-82E9-FB7AF3AA1914}"/>
              </a:ext>
            </a:extLst>
          </p:cNvPr>
          <p:cNvSpPr/>
          <p:nvPr/>
        </p:nvSpPr>
        <p:spPr>
          <a:xfrm>
            <a:off x="2205435" y="2341521"/>
            <a:ext cx="122812" cy="125067"/>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7B2C34B1-E981-1A00-5A55-57024C6630EF}"/>
              </a:ext>
            </a:extLst>
          </p:cNvPr>
          <p:cNvSpPr/>
          <p:nvPr/>
        </p:nvSpPr>
        <p:spPr>
          <a:xfrm>
            <a:off x="2152650" y="2715482"/>
            <a:ext cx="228383" cy="232546"/>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E2E085A7-686E-DF1A-1202-E80319413B90}"/>
              </a:ext>
            </a:extLst>
          </p:cNvPr>
          <p:cNvSpPr/>
          <p:nvPr/>
        </p:nvSpPr>
        <p:spPr>
          <a:xfrm>
            <a:off x="2205435" y="2769222"/>
            <a:ext cx="122812" cy="125067"/>
          </a:xfrm>
          <a:prstGeom prst="ellipse">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5336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EF6B3-8D83-606A-B8E8-5CF00F388BF1}"/>
              </a:ext>
            </a:extLst>
          </p:cNvPr>
          <p:cNvSpPr>
            <a:spLocks noGrp="1"/>
          </p:cNvSpPr>
          <p:nvPr>
            <p:ph type="title"/>
          </p:nvPr>
        </p:nvSpPr>
        <p:spPr/>
        <p:txBody>
          <a:bodyPr/>
          <a:lstStyle/>
          <a:p>
            <a:r>
              <a:rPr lang="en-GB" dirty="0"/>
              <a:t>Tutorial 3</a:t>
            </a:r>
          </a:p>
        </p:txBody>
      </p:sp>
      <p:sp>
        <p:nvSpPr>
          <p:cNvPr id="3" name="Content Placeholder 2">
            <a:extLst>
              <a:ext uri="{FF2B5EF4-FFF2-40B4-BE49-F238E27FC236}">
                <a16:creationId xmlns:a16="http://schemas.microsoft.com/office/drawing/2014/main" id="{C56E2DAF-A2E1-696C-9982-6F7A991DE950}"/>
              </a:ext>
            </a:extLst>
          </p:cNvPr>
          <p:cNvSpPr>
            <a:spLocks noGrp="1"/>
          </p:cNvSpPr>
          <p:nvPr>
            <p:ph idx="1"/>
          </p:nvPr>
        </p:nvSpPr>
        <p:spPr/>
        <p:txBody>
          <a:bodyPr>
            <a:normAutofit fontScale="77500" lnSpcReduction="20000"/>
          </a:bodyPr>
          <a:lstStyle/>
          <a:p>
            <a:pPr algn="just"/>
            <a:r>
              <a:rPr lang="en-GB" dirty="0"/>
              <a:t>Determine the load capacity of the L joint of next slide. Assume that sections are thin so effects of load eccentricity can be ignored. The plates have different thickness and 25 mm wide made of aluminium 2024-T3. The diameter of fastener is 4 mm. The shear off strength of fastener is 3620 N (2024-T31) - </a:t>
            </a:r>
            <a:r>
              <a:rPr lang="en-GB" sz="1000" i="1" dirty="0">
                <a:latin typeface="Times New Roman" panose="02020603050405020304" pitchFamily="18" charset="0"/>
                <a:cs typeface="Times New Roman" panose="02020603050405020304" pitchFamily="18" charset="0"/>
              </a:rPr>
              <a:t>Consider ultimate loading scenario</a:t>
            </a:r>
            <a:r>
              <a:rPr lang="en-GB" dirty="0"/>
              <a:t>.</a:t>
            </a:r>
          </a:p>
          <a:p>
            <a:pPr algn="just"/>
            <a:r>
              <a:rPr lang="en-GB" sz="1000" dirty="0"/>
              <a:t>2024-T3 tensile strength = 483 MPa</a:t>
            </a:r>
          </a:p>
          <a:p>
            <a:pPr algn="just"/>
            <a:r>
              <a:rPr lang="en-GB" sz="1000" dirty="0"/>
              <a:t>2024-T3 yield strength = 345 MPa</a:t>
            </a:r>
          </a:p>
          <a:p>
            <a:pPr algn="just"/>
            <a:r>
              <a:rPr lang="en-GB" sz="1000" dirty="0"/>
              <a:t>2024-T3 shear strength = 283 MPa</a:t>
            </a:r>
          </a:p>
          <a:p>
            <a:pPr algn="just"/>
            <a:r>
              <a:rPr lang="en-GB" sz="1000" dirty="0"/>
              <a:t>2024-T3 yield bearing strength = 524 MPa</a:t>
            </a:r>
          </a:p>
          <a:p>
            <a:pPr algn="just"/>
            <a:r>
              <a:rPr lang="en-GB" sz="1000" dirty="0"/>
              <a:t>2024-T3 ultimate bearing strength = 855 MPa</a:t>
            </a:r>
          </a:p>
          <a:p>
            <a:pPr algn="just"/>
            <a:r>
              <a:rPr lang="en-GB" sz="1000" dirty="0"/>
              <a:t>2024-T3 Poisson’s ratio = 0.33</a:t>
            </a:r>
          </a:p>
          <a:p>
            <a:pPr algn="just"/>
            <a:r>
              <a:rPr lang="en-GB" sz="1000" dirty="0"/>
              <a:t>2024-T3 Young’s modulus of elasticity = 73.1 </a:t>
            </a:r>
            <a:r>
              <a:rPr lang="en-GB" sz="1000" dirty="0" err="1"/>
              <a:t>GPa</a:t>
            </a:r>
            <a:endParaRPr lang="en-GB" sz="1000" dirty="0"/>
          </a:p>
          <a:p>
            <a:pPr algn="just"/>
            <a:r>
              <a:rPr lang="en-GB" sz="1000" dirty="0"/>
              <a:t>2024-T3 shear modulus of elasticity = 28 </a:t>
            </a:r>
            <a:r>
              <a:rPr lang="en-GB" sz="1000" dirty="0" err="1"/>
              <a:t>GPa</a:t>
            </a:r>
            <a:endParaRPr lang="en-GB" sz="1000" dirty="0"/>
          </a:p>
          <a:p>
            <a:endParaRPr lang="en-GB" dirty="0"/>
          </a:p>
        </p:txBody>
      </p:sp>
      <p:sp>
        <p:nvSpPr>
          <p:cNvPr id="4" name="Slide Number Placeholder 3">
            <a:extLst>
              <a:ext uri="{FF2B5EF4-FFF2-40B4-BE49-F238E27FC236}">
                <a16:creationId xmlns:a16="http://schemas.microsoft.com/office/drawing/2014/main" id="{2B519786-4C78-F545-883F-2F0ECEB137A7}"/>
              </a:ext>
            </a:extLst>
          </p:cNvPr>
          <p:cNvSpPr>
            <a:spLocks noGrp="1"/>
          </p:cNvSpPr>
          <p:nvPr>
            <p:ph type="sldNum" sz="quarter" idx="12"/>
          </p:nvPr>
        </p:nvSpPr>
        <p:spPr/>
        <p:txBody>
          <a:bodyPr/>
          <a:lstStyle/>
          <a:p>
            <a:fld id="{6D22F896-40B5-4ADD-8801-0D06FADFA095}" type="slidenum">
              <a:rPr lang="en-US" smtClean="0"/>
              <a:pPr/>
              <a:t>57</a:t>
            </a:fld>
            <a:endParaRPr lang="en-US" dirty="0"/>
          </a:p>
        </p:txBody>
      </p:sp>
    </p:spTree>
    <p:extLst>
      <p:ext uri="{BB962C8B-B14F-4D97-AF65-F5344CB8AC3E}">
        <p14:creationId xmlns:p14="http://schemas.microsoft.com/office/powerpoint/2010/main" val="3439468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037F-47BE-DCEF-E845-2DA0AAC8BC38}"/>
              </a:ext>
            </a:extLst>
          </p:cNvPr>
          <p:cNvSpPr>
            <a:spLocks noGrp="1"/>
          </p:cNvSpPr>
          <p:nvPr>
            <p:ph type="title"/>
          </p:nvPr>
        </p:nvSpPr>
        <p:spPr/>
        <p:txBody>
          <a:bodyPr/>
          <a:lstStyle/>
          <a:p>
            <a:r>
              <a:rPr lang="en-GB" dirty="0"/>
              <a:t>Solution of tutorial 3</a:t>
            </a:r>
          </a:p>
        </p:txBody>
      </p:sp>
      <p:sp>
        <p:nvSpPr>
          <p:cNvPr id="4" name="Slide Number Placeholder 3">
            <a:extLst>
              <a:ext uri="{FF2B5EF4-FFF2-40B4-BE49-F238E27FC236}">
                <a16:creationId xmlns:a16="http://schemas.microsoft.com/office/drawing/2014/main" id="{A0282916-A843-437A-91EE-77C3656D2F69}"/>
              </a:ext>
            </a:extLst>
          </p:cNvPr>
          <p:cNvSpPr>
            <a:spLocks noGrp="1"/>
          </p:cNvSpPr>
          <p:nvPr>
            <p:ph type="sldNum" sz="quarter" idx="12"/>
          </p:nvPr>
        </p:nvSpPr>
        <p:spPr/>
        <p:txBody>
          <a:bodyPr/>
          <a:lstStyle/>
          <a:p>
            <a:fld id="{6D22F896-40B5-4ADD-8801-0D06FADFA095}" type="slidenum">
              <a:rPr lang="en-US" smtClean="0"/>
              <a:pPr/>
              <a:t>58</a:t>
            </a:fld>
            <a:endParaRPr lang="en-US" dirty="0"/>
          </a:p>
        </p:txBody>
      </p:sp>
      <p:sp>
        <p:nvSpPr>
          <p:cNvPr id="5" name="Rectangle 4">
            <a:extLst>
              <a:ext uri="{FF2B5EF4-FFF2-40B4-BE49-F238E27FC236}">
                <a16:creationId xmlns:a16="http://schemas.microsoft.com/office/drawing/2014/main" id="{F1FD3C97-08BC-584F-8950-121C33FCAF26}"/>
              </a:ext>
            </a:extLst>
          </p:cNvPr>
          <p:cNvSpPr/>
          <p:nvPr/>
        </p:nvSpPr>
        <p:spPr>
          <a:xfrm>
            <a:off x="2930680" y="2486750"/>
            <a:ext cx="1355569"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2AA8215-301F-A936-BFD0-DC5BE5EC64F0}"/>
              </a:ext>
            </a:extLst>
          </p:cNvPr>
          <p:cNvSpPr/>
          <p:nvPr/>
        </p:nvSpPr>
        <p:spPr>
          <a:xfrm>
            <a:off x="2943394" y="2207845"/>
            <a:ext cx="1342856"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73E1C1F-697E-54DD-8EFC-A7C2973467B3}"/>
              </a:ext>
            </a:extLst>
          </p:cNvPr>
          <p:cNvSpPr/>
          <p:nvPr/>
        </p:nvSpPr>
        <p:spPr>
          <a:xfrm rot="16200000">
            <a:off x="2525428" y="1794485"/>
            <a:ext cx="1089750"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50EF29B8-35D9-8684-F03F-94CBC31A6F1E}"/>
              </a:ext>
            </a:extLst>
          </p:cNvPr>
          <p:cNvCxnSpPr>
            <a:cxnSpLocks/>
          </p:cNvCxnSpPr>
          <p:nvPr/>
        </p:nvCxnSpPr>
        <p:spPr>
          <a:xfrm rot="-5400000" flipV="1">
            <a:off x="2879803" y="1170843"/>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69DA61F-0622-79A0-CCDF-C99611D677DD}"/>
              </a:ext>
            </a:extLst>
          </p:cNvPr>
          <p:cNvSpPr txBox="1"/>
          <p:nvPr/>
        </p:nvSpPr>
        <p:spPr>
          <a:xfrm>
            <a:off x="2930681" y="769544"/>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grpSp>
        <p:nvGrpSpPr>
          <p:cNvPr id="10" name="Group 9">
            <a:extLst>
              <a:ext uri="{FF2B5EF4-FFF2-40B4-BE49-F238E27FC236}">
                <a16:creationId xmlns:a16="http://schemas.microsoft.com/office/drawing/2014/main" id="{891A0997-DD37-A5EA-4837-13C1664FCF39}"/>
              </a:ext>
            </a:extLst>
          </p:cNvPr>
          <p:cNvGrpSpPr/>
          <p:nvPr/>
        </p:nvGrpSpPr>
        <p:grpSpPr>
          <a:xfrm>
            <a:off x="3409950" y="1932350"/>
            <a:ext cx="428456" cy="1159894"/>
            <a:chOff x="2007034" y="875281"/>
            <a:chExt cx="428456" cy="1159894"/>
          </a:xfrm>
        </p:grpSpPr>
        <p:sp>
          <p:nvSpPr>
            <p:cNvPr id="11" name="Rectangle 10">
              <a:extLst>
                <a:ext uri="{FF2B5EF4-FFF2-40B4-BE49-F238E27FC236}">
                  <a16:creationId xmlns:a16="http://schemas.microsoft.com/office/drawing/2014/main" id="{90DA1A7C-7C2E-C4F7-CCFD-CF049F4A0934}"/>
                </a:ext>
              </a:extLst>
            </p:cNvPr>
            <p:cNvSpPr/>
            <p:nvPr/>
          </p:nvSpPr>
          <p:spPr>
            <a:xfrm>
              <a:off x="2298266"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92327258-3195-520A-423F-8DD7E4746290}"/>
                </a:ext>
              </a:extLst>
            </p:cNvPr>
            <p:cNvGrpSpPr/>
            <p:nvPr/>
          </p:nvGrpSpPr>
          <p:grpSpPr>
            <a:xfrm>
              <a:off x="2007034" y="875281"/>
              <a:ext cx="428456" cy="1159894"/>
              <a:chOff x="2007034" y="875281"/>
              <a:chExt cx="428456" cy="1159894"/>
            </a:xfrm>
          </p:grpSpPr>
          <p:sp>
            <p:nvSpPr>
              <p:cNvPr id="13" name="Rectangle 12">
                <a:extLst>
                  <a:ext uri="{FF2B5EF4-FFF2-40B4-BE49-F238E27FC236}">
                    <a16:creationId xmlns:a16="http://schemas.microsoft.com/office/drawing/2014/main" id="{194E3C15-FEC3-6073-C4CC-FA06CBFD821C}"/>
                  </a:ext>
                </a:extLst>
              </p:cNvPr>
              <p:cNvSpPr/>
              <p:nvPr/>
            </p:nvSpPr>
            <p:spPr>
              <a:xfrm>
                <a:off x="2106962" y="1709796"/>
                <a:ext cx="228600" cy="32537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A4CE16F-DA39-CEED-7C4E-C176B8A70A20}"/>
                  </a:ext>
                </a:extLst>
              </p:cNvPr>
              <p:cNvSpPr/>
              <p:nvPr/>
            </p:nvSpPr>
            <p:spPr>
              <a:xfrm>
                <a:off x="2106962" y="1106860"/>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F0ABC15-50BE-2304-4ED2-B51983CFBC71}"/>
                  </a:ext>
                </a:extLst>
              </p:cNvPr>
              <p:cNvSpPr/>
              <p:nvPr/>
            </p:nvSpPr>
            <p:spPr>
              <a:xfrm>
                <a:off x="2007034" y="1053993"/>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3FF533A-7547-315C-FD26-EAA8B69F998D}"/>
                  </a:ext>
                </a:extLst>
              </p:cNvPr>
              <p:cNvSpPr/>
              <p:nvPr/>
            </p:nvSpPr>
            <p:spPr>
              <a:xfrm>
                <a:off x="2007034" y="1709796"/>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0901393-70AC-25F5-A473-C9861BF0C0E1}"/>
                  </a:ext>
                </a:extLst>
              </p:cNvPr>
              <p:cNvSpPr/>
              <p:nvPr/>
            </p:nvSpPr>
            <p:spPr>
              <a:xfrm>
                <a:off x="2053644"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03D91B6-AEE9-3D28-255E-1840DE168AF1}"/>
                  </a:ext>
                </a:extLst>
              </p:cNvPr>
              <p:cNvSpPr/>
              <p:nvPr/>
            </p:nvSpPr>
            <p:spPr>
              <a:xfrm>
                <a:off x="2152650" y="875281"/>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F882DE7-3AA7-19CC-D404-AFF66DE1EBF2}"/>
                  </a:ext>
                </a:extLst>
              </p:cNvPr>
              <p:cNvSpPr/>
              <p:nvPr/>
            </p:nvSpPr>
            <p:spPr>
              <a:xfrm>
                <a:off x="2053644" y="1785997"/>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9DDDA44A-0B27-3D9A-2873-D2257A916DFB}"/>
                  </a:ext>
                </a:extLst>
              </p:cNvPr>
              <p:cNvSpPr/>
              <p:nvPr/>
            </p:nvSpPr>
            <p:spPr>
              <a:xfrm>
                <a:off x="2298266" y="1785997"/>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73E99BB3-D457-B066-037E-01D5750EA55F}"/>
                  </a:ext>
                </a:extLst>
              </p:cNvPr>
              <p:cNvSpPr/>
              <p:nvPr/>
            </p:nvSpPr>
            <p:spPr>
              <a:xfrm>
                <a:off x="2152650" y="1785997"/>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22" name="Straight Arrow Connector 21">
            <a:extLst>
              <a:ext uri="{FF2B5EF4-FFF2-40B4-BE49-F238E27FC236}">
                <a16:creationId xmlns:a16="http://schemas.microsoft.com/office/drawing/2014/main" id="{E8ABB306-4CCD-53ED-F583-2AFD18045C77}"/>
              </a:ext>
            </a:extLst>
          </p:cNvPr>
          <p:cNvCxnSpPr>
            <a:cxnSpLocks/>
          </p:cNvCxnSpPr>
          <p:nvPr/>
        </p:nvCxnSpPr>
        <p:spPr>
          <a:xfrm flipV="1">
            <a:off x="3865903" y="2203024"/>
            <a:ext cx="0" cy="267806"/>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0262180-B1CE-278C-08B2-A14B2C15666E}"/>
              </a:ext>
            </a:extLst>
          </p:cNvPr>
          <p:cNvSpPr txBox="1"/>
          <p:nvPr/>
        </p:nvSpPr>
        <p:spPr>
          <a:xfrm>
            <a:off x="3812945" y="2234795"/>
            <a:ext cx="575799" cy="215444"/>
          </a:xfrm>
          <a:prstGeom prst="rect">
            <a:avLst/>
          </a:prstGeom>
          <a:noFill/>
        </p:spPr>
        <p:txBody>
          <a:bodyPr wrap="squar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4 mm</a:t>
            </a:r>
          </a:p>
        </p:txBody>
      </p:sp>
      <p:cxnSp>
        <p:nvCxnSpPr>
          <p:cNvPr id="24" name="Straight Arrow Connector 23">
            <a:extLst>
              <a:ext uri="{FF2B5EF4-FFF2-40B4-BE49-F238E27FC236}">
                <a16:creationId xmlns:a16="http://schemas.microsoft.com/office/drawing/2014/main" id="{B3A6B712-A2DB-F4B6-AC38-5C8751B3BA98}"/>
              </a:ext>
            </a:extLst>
          </p:cNvPr>
          <p:cNvCxnSpPr>
            <a:cxnSpLocks/>
          </p:cNvCxnSpPr>
          <p:nvPr/>
        </p:nvCxnSpPr>
        <p:spPr>
          <a:xfrm flipV="1">
            <a:off x="3862537" y="2486591"/>
            <a:ext cx="0" cy="267806"/>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F1192A8-A736-53BA-95A5-CEA6C758BF28}"/>
              </a:ext>
            </a:extLst>
          </p:cNvPr>
          <p:cNvSpPr txBox="1"/>
          <p:nvPr/>
        </p:nvSpPr>
        <p:spPr>
          <a:xfrm>
            <a:off x="3809579" y="2521631"/>
            <a:ext cx="575799" cy="215444"/>
          </a:xfrm>
          <a:prstGeom prst="rect">
            <a:avLst/>
          </a:prstGeom>
          <a:noFill/>
        </p:spPr>
        <p:txBody>
          <a:bodyPr wrap="squar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4 mm</a:t>
            </a:r>
          </a:p>
        </p:txBody>
      </p:sp>
      <p:cxnSp>
        <p:nvCxnSpPr>
          <p:cNvPr id="26" name="Straight Connector 25">
            <a:extLst>
              <a:ext uri="{FF2B5EF4-FFF2-40B4-BE49-F238E27FC236}">
                <a16:creationId xmlns:a16="http://schemas.microsoft.com/office/drawing/2014/main" id="{9083D965-B227-4126-808A-57837D61F737}"/>
              </a:ext>
            </a:extLst>
          </p:cNvPr>
          <p:cNvCxnSpPr>
            <a:cxnSpLocks/>
          </p:cNvCxnSpPr>
          <p:nvPr/>
        </p:nvCxnSpPr>
        <p:spPr>
          <a:xfrm>
            <a:off x="3069571" y="1400174"/>
            <a:ext cx="0" cy="144289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99162DB-C5A7-4C69-E85D-E35B549B844E}"/>
              </a:ext>
            </a:extLst>
          </p:cNvPr>
          <p:cNvCxnSpPr>
            <a:cxnSpLocks/>
          </p:cNvCxnSpPr>
          <p:nvPr/>
        </p:nvCxnSpPr>
        <p:spPr>
          <a:xfrm>
            <a:off x="3057373" y="1868430"/>
            <a:ext cx="576000" cy="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1019CCB-CF5E-12FF-BD19-5863C0E93D89}"/>
              </a:ext>
            </a:extLst>
          </p:cNvPr>
          <p:cNvSpPr txBox="1"/>
          <p:nvPr/>
        </p:nvSpPr>
        <p:spPr>
          <a:xfrm>
            <a:off x="3130370" y="1676660"/>
            <a:ext cx="568293" cy="215444"/>
          </a:xfrm>
          <a:prstGeom prst="rect">
            <a:avLst/>
          </a:prstGeom>
          <a:noFill/>
        </p:spPr>
        <p:txBody>
          <a:bodyPr wrap="squar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20 mm</a:t>
            </a:r>
          </a:p>
        </p:txBody>
      </p:sp>
      <p:cxnSp>
        <p:nvCxnSpPr>
          <p:cNvPr id="30" name="Straight Connector 29">
            <a:extLst>
              <a:ext uri="{FF2B5EF4-FFF2-40B4-BE49-F238E27FC236}">
                <a16:creationId xmlns:a16="http://schemas.microsoft.com/office/drawing/2014/main" id="{410001E8-9954-DE1B-52E5-90D5C7F9FF0F}"/>
              </a:ext>
            </a:extLst>
          </p:cNvPr>
          <p:cNvCxnSpPr>
            <a:cxnSpLocks/>
            <a:stCxn id="18" idx="0"/>
            <a:endCxn id="13" idx="2"/>
          </p:cNvCxnSpPr>
          <p:nvPr/>
        </p:nvCxnSpPr>
        <p:spPr>
          <a:xfrm flipH="1">
            <a:off x="3624178" y="1932350"/>
            <a:ext cx="4196" cy="115989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D7FBA9AF-0D43-94D5-0945-6FB53522DD80}"/>
              </a:ext>
            </a:extLst>
          </p:cNvPr>
          <p:cNvSpPr>
            <a:spLocks noGrp="1"/>
          </p:cNvSpPr>
          <p:nvPr>
            <p:ph idx="1"/>
          </p:nvPr>
        </p:nvSpPr>
        <p:spPr>
          <a:xfrm>
            <a:off x="323850" y="968375"/>
            <a:ext cx="2601277" cy="2026669"/>
          </a:xfrm>
        </p:spPr>
        <p:txBody>
          <a:bodyPr>
            <a:normAutofit fontScale="92500" lnSpcReduction="20000"/>
          </a:bodyPr>
          <a:lstStyle/>
          <a:p>
            <a:pPr algn="just"/>
            <a:r>
              <a:rPr lang="en-GB" dirty="0"/>
              <a:t>The following failure types do not apply in this joint:</a:t>
            </a:r>
          </a:p>
          <a:p>
            <a:pPr lvl="1" algn="just"/>
            <a:r>
              <a:rPr lang="en-GB" dirty="0"/>
              <a:t>Tension failure</a:t>
            </a:r>
          </a:p>
          <a:p>
            <a:pPr lvl="1" algn="just"/>
            <a:r>
              <a:rPr lang="en-GB" dirty="0"/>
              <a:t>Bearing failure </a:t>
            </a:r>
          </a:p>
          <a:p>
            <a:pPr lvl="1" algn="just"/>
            <a:r>
              <a:rPr lang="en-GB" dirty="0"/>
              <a:t>Tension cleavage</a:t>
            </a:r>
          </a:p>
          <a:p>
            <a:pPr lvl="1" algn="just"/>
            <a:r>
              <a:rPr lang="en-GB" dirty="0"/>
              <a:t>Fastener shear-off</a:t>
            </a:r>
          </a:p>
          <a:p>
            <a:pPr lvl="1" algn="just"/>
            <a:r>
              <a:rPr lang="en-GB" dirty="0"/>
              <a:t>Shear-out failure</a:t>
            </a:r>
          </a:p>
          <a:p>
            <a:pPr algn="just"/>
            <a:r>
              <a:rPr lang="en-GB" dirty="0"/>
              <a:t>The following failure types apply:</a:t>
            </a:r>
          </a:p>
          <a:p>
            <a:pPr lvl="1" algn="just"/>
            <a:r>
              <a:rPr lang="en-GB" dirty="0"/>
              <a:t>Fastener pull-through</a:t>
            </a:r>
          </a:p>
          <a:p>
            <a:pPr lvl="1" algn="just"/>
            <a:r>
              <a:rPr lang="en-GB" dirty="0"/>
              <a:t>Fastener tension failure</a:t>
            </a:r>
          </a:p>
          <a:p>
            <a:pPr lvl="1" algn="just"/>
            <a:r>
              <a:rPr lang="en-GB" dirty="0"/>
              <a:t>Failure of joined sheets</a:t>
            </a:r>
          </a:p>
          <a:p>
            <a:pPr lvl="1" algn="just"/>
            <a:endParaRPr lang="en-GB" dirty="0"/>
          </a:p>
          <a:p>
            <a:pPr algn="just"/>
            <a:endParaRPr lang="en-GB" dirty="0"/>
          </a:p>
          <a:p>
            <a:pPr algn="just"/>
            <a:endParaRPr lang="en-GB" sz="1000" dirty="0"/>
          </a:p>
          <a:p>
            <a:endParaRPr lang="en-GB" dirty="0"/>
          </a:p>
        </p:txBody>
      </p:sp>
    </p:spTree>
    <p:extLst>
      <p:ext uri="{BB962C8B-B14F-4D97-AF65-F5344CB8AC3E}">
        <p14:creationId xmlns:p14="http://schemas.microsoft.com/office/powerpoint/2010/main" val="16240929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037F-47BE-DCEF-E845-2DA0AAC8BC38}"/>
              </a:ext>
            </a:extLst>
          </p:cNvPr>
          <p:cNvSpPr>
            <a:spLocks noGrp="1"/>
          </p:cNvSpPr>
          <p:nvPr>
            <p:ph type="title"/>
          </p:nvPr>
        </p:nvSpPr>
        <p:spPr/>
        <p:txBody>
          <a:bodyPr/>
          <a:lstStyle/>
          <a:p>
            <a:r>
              <a:rPr lang="en-GB" dirty="0"/>
              <a:t>Solution of tutorial 3</a:t>
            </a:r>
          </a:p>
        </p:txBody>
      </p:sp>
      <p:sp>
        <p:nvSpPr>
          <p:cNvPr id="39" name="Content Placeholder 38">
            <a:extLst>
              <a:ext uri="{FF2B5EF4-FFF2-40B4-BE49-F238E27FC236}">
                <a16:creationId xmlns:a16="http://schemas.microsoft.com/office/drawing/2014/main" id="{1EADDD44-134F-BF86-7660-A15989B88EB8}"/>
              </a:ext>
            </a:extLst>
          </p:cNvPr>
          <p:cNvSpPr>
            <a:spLocks noGrp="1"/>
          </p:cNvSpPr>
          <p:nvPr>
            <p:ph idx="1"/>
          </p:nvPr>
        </p:nvSpPr>
        <p:spPr>
          <a:xfrm>
            <a:off x="323850" y="968375"/>
            <a:ext cx="2621662" cy="2026669"/>
          </a:xfrm>
        </p:spPr>
        <p:txBody>
          <a:bodyPr>
            <a:normAutofit/>
          </a:bodyPr>
          <a:lstStyle/>
          <a:p>
            <a:r>
              <a:rPr lang="en-GB" sz="800" dirty="0"/>
              <a:t>Maximum possible force to avoid fastener tensile failure:</a:t>
            </a:r>
          </a:p>
          <a:p>
            <a:endParaRPr lang="en-GB" sz="800" dirty="0"/>
          </a:p>
          <a:p>
            <a:endParaRPr lang="en-GB" sz="800" dirty="0"/>
          </a:p>
          <a:p>
            <a:endParaRPr lang="en-GB" sz="800" dirty="0"/>
          </a:p>
          <a:p>
            <a:endParaRPr lang="en-GB" sz="800" dirty="0"/>
          </a:p>
          <a:p>
            <a:endParaRPr lang="en-GB" sz="800" dirty="0"/>
          </a:p>
          <a:p>
            <a:r>
              <a:rPr lang="en-GB" sz="800" dirty="0"/>
              <a:t>Check what force causes pull-through:</a:t>
            </a:r>
          </a:p>
          <a:p>
            <a:endParaRPr lang="en-GB" sz="800" dirty="0"/>
          </a:p>
          <a:p>
            <a:endParaRPr lang="en-GB" sz="800" dirty="0"/>
          </a:p>
          <a:p>
            <a:endParaRPr lang="en-GB" sz="800" dirty="0"/>
          </a:p>
          <a:p>
            <a:endParaRPr lang="en-GB" sz="800" dirty="0"/>
          </a:p>
          <a:p>
            <a:endParaRPr lang="en-GB" sz="800" dirty="0"/>
          </a:p>
          <a:p>
            <a:endParaRPr lang="en-GB" sz="800" dirty="0"/>
          </a:p>
        </p:txBody>
      </p:sp>
      <p:sp>
        <p:nvSpPr>
          <p:cNvPr id="4" name="Slide Number Placeholder 3">
            <a:extLst>
              <a:ext uri="{FF2B5EF4-FFF2-40B4-BE49-F238E27FC236}">
                <a16:creationId xmlns:a16="http://schemas.microsoft.com/office/drawing/2014/main" id="{A0282916-A843-437A-91EE-77C3656D2F69}"/>
              </a:ext>
            </a:extLst>
          </p:cNvPr>
          <p:cNvSpPr>
            <a:spLocks noGrp="1"/>
          </p:cNvSpPr>
          <p:nvPr>
            <p:ph type="sldNum" sz="quarter" idx="12"/>
          </p:nvPr>
        </p:nvSpPr>
        <p:spPr/>
        <p:txBody>
          <a:bodyPr/>
          <a:lstStyle/>
          <a:p>
            <a:fld id="{6D22F896-40B5-4ADD-8801-0D06FADFA095}" type="slidenum">
              <a:rPr lang="en-US" smtClean="0"/>
              <a:pPr/>
              <a:t>59</a:t>
            </a:fld>
            <a:endParaRPr lang="en-US" dirty="0"/>
          </a:p>
        </p:txBody>
      </p:sp>
      <p:sp>
        <p:nvSpPr>
          <p:cNvPr id="5" name="Rectangle 4">
            <a:extLst>
              <a:ext uri="{FF2B5EF4-FFF2-40B4-BE49-F238E27FC236}">
                <a16:creationId xmlns:a16="http://schemas.microsoft.com/office/drawing/2014/main" id="{F1FD3C97-08BC-584F-8950-121C33FCAF26}"/>
              </a:ext>
            </a:extLst>
          </p:cNvPr>
          <p:cNvSpPr/>
          <p:nvPr/>
        </p:nvSpPr>
        <p:spPr>
          <a:xfrm>
            <a:off x="2940340" y="2486750"/>
            <a:ext cx="1275175"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2AA8215-301F-A936-BFD0-DC5BE5EC64F0}"/>
              </a:ext>
            </a:extLst>
          </p:cNvPr>
          <p:cNvSpPr/>
          <p:nvPr/>
        </p:nvSpPr>
        <p:spPr>
          <a:xfrm>
            <a:off x="2943394" y="2207845"/>
            <a:ext cx="1266653"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73E1C1F-697E-54DD-8EFC-A7C2973467B3}"/>
              </a:ext>
            </a:extLst>
          </p:cNvPr>
          <p:cNvSpPr/>
          <p:nvPr/>
        </p:nvSpPr>
        <p:spPr>
          <a:xfrm rot="16200000">
            <a:off x="2525428" y="1794485"/>
            <a:ext cx="1089750"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50EF29B8-35D9-8684-F03F-94CBC31A6F1E}"/>
              </a:ext>
            </a:extLst>
          </p:cNvPr>
          <p:cNvCxnSpPr>
            <a:cxnSpLocks/>
          </p:cNvCxnSpPr>
          <p:nvPr/>
        </p:nvCxnSpPr>
        <p:spPr>
          <a:xfrm rot="-5400000" flipV="1">
            <a:off x="2879803" y="1170843"/>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69DA61F-0622-79A0-CCDF-C99611D677DD}"/>
              </a:ext>
            </a:extLst>
          </p:cNvPr>
          <p:cNvSpPr txBox="1"/>
          <p:nvPr/>
        </p:nvSpPr>
        <p:spPr>
          <a:xfrm>
            <a:off x="2930681" y="769544"/>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grpSp>
        <p:nvGrpSpPr>
          <p:cNvPr id="10" name="Group 9">
            <a:extLst>
              <a:ext uri="{FF2B5EF4-FFF2-40B4-BE49-F238E27FC236}">
                <a16:creationId xmlns:a16="http://schemas.microsoft.com/office/drawing/2014/main" id="{891A0997-DD37-A5EA-4837-13C1664FCF39}"/>
              </a:ext>
            </a:extLst>
          </p:cNvPr>
          <p:cNvGrpSpPr/>
          <p:nvPr/>
        </p:nvGrpSpPr>
        <p:grpSpPr>
          <a:xfrm>
            <a:off x="3409950" y="1932350"/>
            <a:ext cx="428456" cy="841179"/>
            <a:chOff x="2007034" y="875281"/>
            <a:chExt cx="428456" cy="841179"/>
          </a:xfrm>
        </p:grpSpPr>
        <p:sp>
          <p:nvSpPr>
            <p:cNvPr id="11" name="Rectangle 10">
              <a:extLst>
                <a:ext uri="{FF2B5EF4-FFF2-40B4-BE49-F238E27FC236}">
                  <a16:creationId xmlns:a16="http://schemas.microsoft.com/office/drawing/2014/main" id="{90DA1A7C-7C2E-C4F7-CCFD-CF049F4A0934}"/>
                </a:ext>
              </a:extLst>
            </p:cNvPr>
            <p:cNvSpPr/>
            <p:nvPr/>
          </p:nvSpPr>
          <p:spPr>
            <a:xfrm>
              <a:off x="2298266"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92327258-3195-520A-423F-8DD7E4746290}"/>
                </a:ext>
              </a:extLst>
            </p:cNvPr>
            <p:cNvGrpSpPr/>
            <p:nvPr/>
          </p:nvGrpSpPr>
          <p:grpSpPr>
            <a:xfrm>
              <a:off x="2007034" y="875281"/>
              <a:ext cx="428456" cy="841179"/>
              <a:chOff x="2007034" y="875281"/>
              <a:chExt cx="428456" cy="841179"/>
            </a:xfrm>
          </p:grpSpPr>
          <p:sp>
            <p:nvSpPr>
              <p:cNvPr id="14" name="Rectangle 13">
                <a:extLst>
                  <a:ext uri="{FF2B5EF4-FFF2-40B4-BE49-F238E27FC236}">
                    <a16:creationId xmlns:a16="http://schemas.microsoft.com/office/drawing/2014/main" id="{DA4CE16F-DA39-CEED-7C4E-C176B8A70A20}"/>
                  </a:ext>
                </a:extLst>
              </p:cNvPr>
              <p:cNvSpPr/>
              <p:nvPr/>
            </p:nvSpPr>
            <p:spPr>
              <a:xfrm>
                <a:off x="2106962" y="1106860"/>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F0ABC15-50BE-2304-4ED2-B51983CFBC71}"/>
                  </a:ext>
                </a:extLst>
              </p:cNvPr>
              <p:cNvSpPr/>
              <p:nvPr/>
            </p:nvSpPr>
            <p:spPr>
              <a:xfrm>
                <a:off x="2007034" y="1053993"/>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0901393-70AC-25F5-A473-C9861BF0C0E1}"/>
                  </a:ext>
                </a:extLst>
              </p:cNvPr>
              <p:cNvSpPr/>
              <p:nvPr/>
            </p:nvSpPr>
            <p:spPr>
              <a:xfrm>
                <a:off x="2053644"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03D91B6-AEE9-3D28-255E-1840DE168AF1}"/>
                  </a:ext>
                </a:extLst>
              </p:cNvPr>
              <p:cNvSpPr/>
              <p:nvPr/>
            </p:nvSpPr>
            <p:spPr>
              <a:xfrm>
                <a:off x="2152650" y="875281"/>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22" name="Straight Arrow Connector 21">
            <a:extLst>
              <a:ext uri="{FF2B5EF4-FFF2-40B4-BE49-F238E27FC236}">
                <a16:creationId xmlns:a16="http://schemas.microsoft.com/office/drawing/2014/main" id="{E8ABB306-4CCD-53ED-F583-2AFD18045C77}"/>
              </a:ext>
            </a:extLst>
          </p:cNvPr>
          <p:cNvCxnSpPr>
            <a:cxnSpLocks/>
          </p:cNvCxnSpPr>
          <p:nvPr/>
        </p:nvCxnSpPr>
        <p:spPr>
          <a:xfrm flipV="1">
            <a:off x="3865903" y="2203024"/>
            <a:ext cx="0" cy="267806"/>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0262180-B1CE-278C-08B2-A14B2C15666E}"/>
              </a:ext>
            </a:extLst>
          </p:cNvPr>
          <p:cNvSpPr txBox="1"/>
          <p:nvPr/>
        </p:nvSpPr>
        <p:spPr>
          <a:xfrm>
            <a:off x="3812945" y="2234795"/>
            <a:ext cx="476525" cy="215444"/>
          </a:xfrm>
          <a:prstGeom prst="rect">
            <a:avLst/>
          </a:prstGeom>
          <a:noFill/>
        </p:spPr>
        <p:txBody>
          <a:bodyPr wrap="squar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4 mm</a:t>
            </a:r>
          </a:p>
        </p:txBody>
      </p:sp>
      <p:cxnSp>
        <p:nvCxnSpPr>
          <p:cNvPr id="24" name="Straight Arrow Connector 23">
            <a:extLst>
              <a:ext uri="{FF2B5EF4-FFF2-40B4-BE49-F238E27FC236}">
                <a16:creationId xmlns:a16="http://schemas.microsoft.com/office/drawing/2014/main" id="{B3A6B712-A2DB-F4B6-AC38-5C8751B3BA98}"/>
              </a:ext>
            </a:extLst>
          </p:cNvPr>
          <p:cNvCxnSpPr>
            <a:cxnSpLocks/>
          </p:cNvCxnSpPr>
          <p:nvPr/>
        </p:nvCxnSpPr>
        <p:spPr>
          <a:xfrm flipV="1">
            <a:off x="3862537" y="2486591"/>
            <a:ext cx="0" cy="267806"/>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F1192A8-A736-53BA-95A5-CEA6C758BF28}"/>
              </a:ext>
            </a:extLst>
          </p:cNvPr>
          <p:cNvSpPr txBox="1"/>
          <p:nvPr/>
        </p:nvSpPr>
        <p:spPr>
          <a:xfrm>
            <a:off x="3809580" y="2521631"/>
            <a:ext cx="479890" cy="215444"/>
          </a:xfrm>
          <a:prstGeom prst="rect">
            <a:avLst/>
          </a:prstGeom>
          <a:noFill/>
        </p:spPr>
        <p:txBody>
          <a:bodyPr wrap="squar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4 mm</a:t>
            </a:r>
          </a:p>
        </p:txBody>
      </p:sp>
      <p:cxnSp>
        <p:nvCxnSpPr>
          <p:cNvPr id="26" name="Straight Connector 25">
            <a:extLst>
              <a:ext uri="{FF2B5EF4-FFF2-40B4-BE49-F238E27FC236}">
                <a16:creationId xmlns:a16="http://schemas.microsoft.com/office/drawing/2014/main" id="{9083D965-B227-4126-808A-57837D61F737}"/>
              </a:ext>
            </a:extLst>
          </p:cNvPr>
          <p:cNvCxnSpPr>
            <a:cxnSpLocks/>
          </p:cNvCxnSpPr>
          <p:nvPr/>
        </p:nvCxnSpPr>
        <p:spPr>
          <a:xfrm>
            <a:off x="3069571" y="1400174"/>
            <a:ext cx="0" cy="144289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99162DB-C5A7-4C69-E85D-E35B549B844E}"/>
              </a:ext>
            </a:extLst>
          </p:cNvPr>
          <p:cNvCxnSpPr>
            <a:cxnSpLocks/>
          </p:cNvCxnSpPr>
          <p:nvPr/>
        </p:nvCxnSpPr>
        <p:spPr>
          <a:xfrm>
            <a:off x="3057373" y="1868430"/>
            <a:ext cx="576000" cy="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1019CCB-CF5E-12FF-BD19-5863C0E93D89}"/>
              </a:ext>
            </a:extLst>
          </p:cNvPr>
          <p:cNvSpPr txBox="1"/>
          <p:nvPr/>
        </p:nvSpPr>
        <p:spPr>
          <a:xfrm>
            <a:off x="3130370" y="1676660"/>
            <a:ext cx="568293" cy="215444"/>
          </a:xfrm>
          <a:prstGeom prst="rect">
            <a:avLst/>
          </a:prstGeom>
          <a:noFill/>
        </p:spPr>
        <p:txBody>
          <a:bodyPr wrap="squar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20 mm</a:t>
            </a:r>
          </a:p>
        </p:txBody>
      </p:sp>
      <p:cxnSp>
        <p:nvCxnSpPr>
          <p:cNvPr id="30" name="Straight Connector 29">
            <a:extLst>
              <a:ext uri="{FF2B5EF4-FFF2-40B4-BE49-F238E27FC236}">
                <a16:creationId xmlns:a16="http://schemas.microsoft.com/office/drawing/2014/main" id="{410001E8-9954-DE1B-52E5-90D5C7F9FF0F}"/>
              </a:ext>
            </a:extLst>
          </p:cNvPr>
          <p:cNvCxnSpPr>
            <a:cxnSpLocks/>
            <a:stCxn id="18" idx="0"/>
            <a:endCxn id="14" idx="2"/>
          </p:cNvCxnSpPr>
          <p:nvPr/>
        </p:nvCxnSpPr>
        <p:spPr>
          <a:xfrm flipH="1">
            <a:off x="3624178" y="1932350"/>
            <a:ext cx="4196" cy="84117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2" name="Object 31">
            <a:extLst>
              <a:ext uri="{FF2B5EF4-FFF2-40B4-BE49-F238E27FC236}">
                <a16:creationId xmlns:a16="http://schemas.microsoft.com/office/drawing/2014/main" id="{8ACAEBB9-2F2C-33E0-68DE-C31B79EAB67F}"/>
              </a:ext>
            </a:extLst>
          </p:cNvPr>
          <p:cNvGraphicFramePr>
            <a:graphicFrameLocks noChangeAspect="1"/>
          </p:cNvGraphicFramePr>
          <p:nvPr>
            <p:extLst>
              <p:ext uri="{D42A27DB-BD31-4B8C-83A1-F6EECF244321}">
                <p14:modId xmlns:p14="http://schemas.microsoft.com/office/powerpoint/2010/main" val="3876484813"/>
              </p:ext>
            </p:extLst>
          </p:nvPr>
        </p:nvGraphicFramePr>
        <p:xfrm>
          <a:off x="400050" y="1181100"/>
          <a:ext cx="2476500" cy="1104900"/>
        </p:xfrm>
        <a:graphic>
          <a:graphicData uri="http://schemas.openxmlformats.org/presentationml/2006/ole">
            <mc:AlternateContent xmlns:mc="http://schemas.openxmlformats.org/markup-compatibility/2006">
              <mc:Choice xmlns:v="urn:schemas-microsoft-com:vml" Requires="v">
                <p:oleObj name="Equation" r:id="rId2" imgW="3835080" imgH="1714320" progId="Equation.DSMT4">
                  <p:embed/>
                </p:oleObj>
              </mc:Choice>
              <mc:Fallback>
                <p:oleObj name="Equation" r:id="rId2" imgW="3835080" imgH="1714320" progId="Equation.DSMT4">
                  <p:embed/>
                  <p:pic>
                    <p:nvPicPr>
                      <p:cNvPr id="53" name="Object 52">
                        <a:extLst>
                          <a:ext uri="{FF2B5EF4-FFF2-40B4-BE49-F238E27FC236}">
                            <a16:creationId xmlns:a16="http://schemas.microsoft.com/office/drawing/2014/main" id="{BE2850DC-5FB8-FD4A-F962-027AC3733423}"/>
                          </a:ext>
                        </a:extLst>
                      </p:cNvPr>
                      <p:cNvPicPr/>
                      <p:nvPr/>
                    </p:nvPicPr>
                    <p:blipFill>
                      <a:blip r:embed="rId3"/>
                      <a:stretch>
                        <a:fillRect/>
                      </a:stretch>
                    </p:blipFill>
                    <p:spPr>
                      <a:xfrm>
                        <a:off x="400050" y="1181100"/>
                        <a:ext cx="2476500" cy="1104900"/>
                      </a:xfrm>
                      <a:prstGeom prst="rect">
                        <a:avLst/>
                      </a:prstGeom>
                    </p:spPr>
                  </p:pic>
                </p:oleObj>
              </mc:Fallback>
            </mc:AlternateContent>
          </a:graphicData>
        </a:graphic>
      </p:graphicFrame>
      <p:cxnSp>
        <p:nvCxnSpPr>
          <p:cNvPr id="33" name="Straight Arrow Connector 32">
            <a:extLst>
              <a:ext uri="{FF2B5EF4-FFF2-40B4-BE49-F238E27FC236}">
                <a16:creationId xmlns:a16="http://schemas.microsoft.com/office/drawing/2014/main" id="{4904251B-D8A2-B1B3-70EB-EC2A54F3B7F8}"/>
              </a:ext>
            </a:extLst>
          </p:cNvPr>
          <p:cNvCxnSpPr>
            <a:cxnSpLocks/>
          </p:cNvCxnSpPr>
          <p:nvPr/>
        </p:nvCxnSpPr>
        <p:spPr>
          <a:xfrm rot="5400000" flipV="1">
            <a:off x="3443605" y="2979117"/>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1432D6F-98B9-4284-C06C-AB8EFD381CC5}"/>
              </a:ext>
            </a:extLst>
          </p:cNvPr>
          <p:cNvSpPr txBox="1"/>
          <p:nvPr/>
        </p:nvSpPr>
        <p:spPr>
          <a:xfrm>
            <a:off x="3502556" y="3111992"/>
            <a:ext cx="287258"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P</a:t>
            </a:r>
            <a:endParaRPr lang="en-GB" sz="1200" b="1" baseline="-25000" dirty="0">
              <a:solidFill>
                <a:srgbClr val="FF0000"/>
              </a:solidFill>
              <a:latin typeface="Arial" panose="020B0604020202020204" pitchFamily="34" charset="0"/>
              <a:cs typeface="Arial" panose="020B0604020202020204" pitchFamily="34" charset="0"/>
            </a:endParaRPr>
          </a:p>
        </p:txBody>
      </p:sp>
      <p:cxnSp>
        <p:nvCxnSpPr>
          <p:cNvPr id="36" name="Straight Arrow Connector 35">
            <a:extLst>
              <a:ext uri="{FF2B5EF4-FFF2-40B4-BE49-F238E27FC236}">
                <a16:creationId xmlns:a16="http://schemas.microsoft.com/office/drawing/2014/main" id="{419D5AC5-7445-1DC9-BC77-7FA321C94B3A}"/>
              </a:ext>
            </a:extLst>
          </p:cNvPr>
          <p:cNvCxnSpPr>
            <a:cxnSpLocks/>
          </p:cNvCxnSpPr>
          <p:nvPr/>
        </p:nvCxnSpPr>
        <p:spPr>
          <a:xfrm>
            <a:off x="3638520" y="1875201"/>
            <a:ext cx="576000" cy="0"/>
          </a:xfrm>
          <a:prstGeom prst="straightConnector1">
            <a:avLst/>
          </a:prstGeom>
          <a:ln w="9525">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888FC60-649D-8510-41F9-A45CFC3843E7}"/>
              </a:ext>
            </a:extLst>
          </p:cNvPr>
          <p:cNvSpPr txBox="1"/>
          <p:nvPr/>
        </p:nvSpPr>
        <p:spPr>
          <a:xfrm>
            <a:off x="3721177" y="1670551"/>
            <a:ext cx="568293" cy="215444"/>
          </a:xfrm>
          <a:prstGeom prst="rect">
            <a:avLst/>
          </a:prstGeom>
          <a:noFill/>
        </p:spPr>
        <p:txBody>
          <a:bodyPr wrap="squar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15 mm</a:t>
            </a:r>
          </a:p>
        </p:txBody>
      </p:sp>
      <p:graphicFrame>
        <p:nvGraphicFramePr>
          <p:cNvPr id="40" name="Object 39">
            <a:extLst>
              <a:ext uri="{FF2B5EF4-FFF2-40B4-BE49-F238E27FC236}">
                <a16:creationId xmlns:a16="http://schemas.microsoft.com/office/drawing/2014/main" id="{4DB6361A-E59D-2C72-890E-FB52B4527258}"/>
              </a:ext>
            </a:extLst>
          </p:cNvPr>
          <p:cNvGraphicFramePr>
            <a:graphicFrameLocks noChangeAspect="1"/>
          </p:cNvGraphicFramePr>
          <p:nvPr>
            <p:extLst>
              <p:ext uri="{D42A27DB-BD31-4B8C-83A1-F6EECF244321}">
                <p14:modId xmlns:p14="http://schemas.microsoft.com/office/powerpoint/2010/main" val="1852069439"/>
              </p:ext>
            </p:extLst>
          </p:nvPr>
        </p:nvGraphicFramePr>
        <p:xfrm>
          <a:off x="1666875" y="2746375"/>
          <a:ext cx="114300" cy="177800"/>
        </p:xfrm>
        <a:graphic>
          <a:graphicData uri="http://schemas.openxmlformats.org/presentationml/2006/ole">
            <mc:AlternateContent xmlns:mc="http://schemas.openxmlformats.org/markup-compatibility/2006">
              <mc:Choice xmlns:v="urn:schemas-microsoft-com:vml" Requires="v">
                <p:oleObj name="Equation" r:id="rId4" imgW="114120" imgH="177480" progId="Equation.DSMT4">
                  <p:embed/>
                </p:oleObj>
              </mc:Choice>
              <mc:Fallback>
                <p:oleObj name="Equation" r:id="rId4" imgW="114120" imgH="177480" progId="Equation.DSMT4">
                  <p:embed/>
                  <p:pic>
                    <p:nvPicPr>
                      <p:cNvPr id="0" name=""/>
                      <p:cNvPicPr/>
                      <p:nvPr/>
                    </p:nvPicPr>
                    <p:blipFill>
                      <a:blip r:embed="rId5"/>
                      <a:stretch>
                        <a:fillRect/>
                      </a:stretch>
                    </p:blipFill>
                    <p:spPr>
                      <a:xfrm>
                        <a:off x="1666875" y="2746375"/>
                        <a:ext cx="114300" cy="177800"/>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7DB25B05-C626-5C61-1171-28178AE30EA4}"/>
              </a:ext>
            </a:extLst>
          </p:cNvPr>
          <p:cNvGraphicFramePr>
            <a:graphicFrameLocks noChangeAspect="1"/>
          </p:cNvGraphicFramePr>
          <p:nvPr>
            <p:extLst>
              <p:ext uri="{D42A27DB-BD31-4B8C-83A1-F6EECF244321}">
                <p14:modId xmlns:p14="http://schemas.microsoft.com/office/powerpoint/2010/main" val="2639277480"/>
              </p:ext>
            </p:extLst>
          </p:nvPr>
        </p:nvGraphicFramePr>
        <p:xfrm>
          <a:off x="400050" y="2378008"/>
          <a:ext cx="1481137" cy="502689"/>
        </p:xfrm>
        <a:graphic>
          <a:graphicData uri="http://schemas.openxmlformats.org/presentationml/2006/ole">
            <mc:AlternateContent xmlns:mc="http://schemas.openxmlformats.org/markup-compatibility/2006">
              <mc:Choice xmlns:v="urn:schemas-microsoft-com:vml" Requires="v">
                <p:oleObj name="Equation" r:id="rId6" imgW="2095200" imgH="711000" progId="Equation.DSMT4">
                  <p:embed/>
                </p:oleObj>
              </mc:Choice>
              <mc:Fallback>
                <p:oleObj name="Equation" r:id="rId6" imgW="2095200" imgH="711000" progId="Equation.DSMT4">
                  <p:embed/>
                  <p:pic>
                    <p:nvPicPr>
                      <p:cNvPr id="0" name=""/>
                      <p:cNvPicPr/>
                      <p:nvPr/>
                    </p:nvPicPr>
                    <p:blipFill>
                      <a:blip r:embed="rId7"/>
                      <a:stretch>
                        <a:fillRect/>
                      </a:stretch>
                    </p:blipFill>
                    <p:spPr>
                      <a:xfrm>
                        <a:off x="400050" y="2378008"/>
                        <a:ext cx="1481137" cy="502689"/>
                      </a:xfrm>
                      <a:prstGeom prst="rect">
                        <a:avLst/>
                      </a:prstGeom>
                    </p:spPr>
                  </p:pic>
                </p:oleObj>
              </mc:Fallback>
            </mc:AlternateContent>
          </a:graphicData>
        </a:graphic>
      </p:graphicFrame>
    </p:spTree>
    <p:extLst>
      <p:ext uri="{BB962C8B-B14F-4D97-AF65-F5344CB8AC3E}">
        <p14:creationId xmlns:p14="http://schemas.microsoft.com/office/powerpoint/2010/main" val="209348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276A-67D5-D068-15E0-A2ACBF79230A}"/>
              </a:ext>
            </a:extLst>
          </p:cNvPr>
          <p:cNvSpPr>
            <a:spLocks noGrp="1"/>
          </p:cNvSpPr>
          <p:nvPr>
            <p:ph type="title"/>
          </p:nvPr>
        </p:nvSpPr>
        <p:spPr/>
        <p:txBody>
          <a:bodyPr/>
          <a:lstStyle/>
          <a:p>
            <a:r>
              <a:rPr lang="en-GB" dirty="0"/>
              <a:t>Advantages of mechanically fastened joints</a:t>
            </a:r>
          </a:p>
        </p:txBody>
      </p:sp>
      <p:sp>
        <p:nvSpPr>
          <p:cNvPr id="3" name="Content Placeholder 2">
            <a:extLst>
              <a:ext uri="{FF2B5EF4-FFF2-40B4-BE49-F238E27FC236}">
                <a16:creationId xmlns:a16="http://schemas.microsoft.com/office/drawing/2014/main" id="{4A5ADCAB-8EA7-26FD-1021-BDA24504F3E1}"/>
              </a:ext>
            </a:extLst>
          </p:cNvPr>
          <p:cNvSpPr>
            <a:spLocks noGrp="1"/>
          </p:cNvSpPr>
          <p:nvPr>
            <p:ph idx="1"/>
          </p:nvPr>
        </p:nvSpPr>
        <p:spPr/>
        <p:txBody>
          <a:bodyPr>
            <a:normAutofit fontScale="62500" lnSpcReduction="20000"/>
          </a:bodyPr>
          <a:lstStyle/>
          <a:p>
            <a:pPr algn="l"/>
            <a:r>
              <a:rPr lang="en-GB" sz="1800" dirty="0"/>
              <a:t>L</a:t>
            </a:r>
            <a:r>
              <a:rPr lang="en-GB" sz="1800" b="0" i="0" u="none" strike="noStrike" baseline="0" dirty="0"/>
              <a:t>ow production cost</a:t>
            </a:r>
            <a:endParaRPr lang="en-GB" sz="1800" dirty="0"/>
          </a:p>
          <a:p>
            <a:pPr algn="l"/>
            <a:r>
              <a:rPr lang="en-GB" sz="1800" b="0" i="0" u="none" strike="noStrike" baseline="0" dirty="0"/>
              <a:t>Utilization of conventional metal-working tools and techniques,</a:t>
            </a:r>
          </a:p>
          <a:p>
            <a:pPr algn="l"/>
            <a:r>
              <a:rPr lang="en-GB" sz="1800" dirty="0"/>
              <a:t>P</a:t>
            </a:r>
            <a:r>
              <a:rPr lang="en-GB" sz="1800" b="0" i="0" u="none" strike="noStrike" baseline="0" dirty="0"/>
              <a:t>ossibility of the riveting process automation, </a:t>
            </a:r>
          </a:p>
          <a:p>
            <a:pPr algn="l"/>
            <a:r>
              <a:rPr lang="en-GB" sz="1800" b="0" i="0" u="none" strike="noStrike" baseline="0" dirty="0"/>
              <a:t>Ease of inspection</a:t>
            </a:r>
          </a:p>
          <a:p>
            <a:pPr algn="l"/>
            <a:r>
              <a:rPr lang="en-GB" sz="1800" b="0" i="0" u="none" strike="noStrike" baseline="0" dirty="0"/>
              <a:t>Possibility of their repeated assembling and disassembling for the fabrication replacement or repair</a:t>
            </a:r>
          </a:p>
          <a:p>
            <a:pPr algn="l"/>
            <a:r>
              <a:rPr lang="en-GB" sz="1800" dirty="0"/>
              <a:t>G</a:t>
            </a:r>
            <a:r>
              <a:rPr lang="en-GB" sz="1800" b="0" i="0" u="none" strike="noStrike" baseline="0" dirty="0"/>
              <a:t>ood hole filling properties of the rivets </a:t>
            </a:r>
          </a:p>
          <a:p>
            <a:pPr algn="l"/>
            <a:r>
              <a:rPr lang="en-GB" sz="1800" b="0" i="0" u="none" strike="noStrike" baseline="0" dirty="0"/>
              <a:t>A long-standing experience of the industry with riveted joints</a:t>
            </a:r>
            <a:endParaRPr lang="en-GB" dirty="0"/>
          </a:p>
        </p:txBody>
      </p:sp>
      <p:sp>
        <p:nvSpPr>
          <p:cNvPr id="4" name="Slide Number Placeholder 3">
            <a:extLst>
              <a:ext uri="{FF2B5EF4-FFF2-40B4-BE49-F238E27FC236}">
                <a16:creationId xmlns:a16="http://schemas.microsoft.com/office/drawing/2014/main" id="{0F38D4CD-BC0A-15FE-B313-E167A4DD1468}"/>
              </a:ext>
            </a:extLst>
          </p:cNvPr>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val="16059750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037F-47BE-DCEF-E845-2DA0AAC8BC38}"/>
              </a:ext>
            </a:extLst>
          </p:cNvPr>
          <p:cNvSpPr>
            <a:spLocks noGrp="1"/>
          </p:cNvSpPr>
          <p:nvPr>
            <p:ph type="title"/>
          </p:nvPr>
        </p:nvSpPr>
        <p:spPr/>
        <p:txBody>
          <a:bodyPr/>
          <a:lstStyle/>
          <a:p>
            <a:r>
              <a:rPr lang="en-GB" dirty="0"/>
              <a:t>Solution of tutorial 3</a:t>
            </a:r>
          </a:p>
        </p:txBody>
      </p:sp>
      <p:sp>
        <p:nvSpPr>
          <p:cNvPr id="39" name="Content Placeholder 38">
            <a:extLst>
              <a:ext uri="{FF2B5EF4-FFF2-40B4-BE49-F238E27FC236}">
                <a16:creationId xmlns:a16="http://schemas.microsoft.com/office/drawing/2014/main" id="{1EADDD44-134F-BF86-7660-A15989B88EB8}"/>
              </a:ext>
            </a:extLst>
          </p:cNvPr>
          <p:cNvSpPr>
            <a:spLocks noGrp="1"/>
          </p:cNvSpPr>
          <p:nvPr>
            <p:ph idx="1"/>
          </p:nvPr>
        </p:nvSpPr>
        <p:spPr>
          <a:xfrm>
            <a:off x="323850" y="968375"/>
            <a:ext cx="2621662" cy="2026669"/>
          </a:xfrm>
        </p:spPr>
        <p:txBody>
          <a:bodyPr>
            <a:normAutofit/>
          </a:bodyPr>
          <a:lstStyle/>
          <a:p>
            <a:r>
              <a:rPr lang="en-GB" sz="800" dirty="0"/>
              <a:t>Check if the sheet itself fails due to prying effect:</a:t>
            </a:r>
          </a:p>
          <a:p>
            <a:endParaRPr lang="en-GB" sz="800" dirty="0"/>
          </a:p>
          <a:p>
            <a:endParaRPr lang="en-GB" sz="800" dirty="0"/>
          </a:p>
          <a:p>
            <a:endParaRPr lang="en-GB" sz="800" dirty="0"/>
          </a:p>
          <a:p>
            <a:endParaRPr lang="en-GB" sz="800" dirty="0"/>
          </a:p>
          <a:p>
            <a:endParaRPr lang="en-GB" sz="800" dirty="0"/>
          </a:p>
          <a:p>
            <a:endParaRPr lang="en-GB" sz="800" dirty="0"/>
          </a:p>
          <a:p>
            <a:endParaRPr lang="en-GB" sz="800" dirty="0"/>
          </a:p>
          <a:p>
            <a:endParaRPr lang="en-GB" sz="800" dirty="0"/>
          </a:p>
          <a:p>
            <a:endParaRPr lang="en-GB" sz="800" dirty="0"/>
          </a:p>
          <a:p>
            <a:endParaRPr lang="en-GB" sz="800" dirty="0"/>
          </a:p>
          <a:p>
            <a:endParaRPr lang="en-GB" sz="800" dirty="0"/>
          </a:p>
        </p:txBody>
      </p:sp>
      <p:sp>
        <p:nvSpPr>
          <p:cNvPr id="4" name="Slide Number Placeholder 3">
            <a:extLst>
              <a:ext uri="{FF2B5EF4-FFF2-40B4-BE49-F238E27FC236}">
                <a16:creationId xmlns:a16="http://schemas.microsoft.com/office/drawing/2014/main" id="{A0282916-A843-437A-91EE-77C3656D2F69}"/>
              </a:ext>
            </a:extLst>
          </p:cNvPr>
          <p:cNvSpPr>
            <a:spLocks noGrp="1"/>
          </p:cNvSpPr>
          <p:nvPr>
            <p:ph type="sldNum" sz="quarter" idx="12"/>
          </p:nvPr>
        </p:nvSpPr>
        <p:spPr/>
        <p:txBody>
          <a:bodyPr/>
          <a:lstStyle/>
          <a:p>
            <a:fld id="{6D22F896-40B5-4ADD-8801-0D06FADFA095}" type="slidenum">
              <a:rPr lang="en-US" smtClean="0"/>
              <a:pPr/>
              <a:t>60</a:t>
            </a:fld>
            <a:endParaRPr lang="en-US" dirty="0"/>
          </a:p>
        </p:txBody>
      </p:sp>
      <p:sp>
        <p:nvSpPr>
          <p:cNvPr id="6" name="Rectangle 5">
            <a:extLst>
              <a:ext uri="{FF2B5EF4-FFF2-40B4-BE49-F238E27FC236}">
                <a16:creationId xmlns:a16="http://schemas.microsoft.com/office/drawing/2014/main" id="{D2AA8215-301F-A936-BFD0-DC5BE5EC64F0}"/>
              </a:ext>
            </a:extLst>
          </p:cNvPr>
          <p:cNvSpPr/>
          <p:nvPr/>
        </p:nvSpPr>
        <p:spPr>
          <a:xfrm>
            <a:off x="2943394" y="2207845"/>
            <a:ext cx="1266653"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73E1C1F-697E-54DD-8EFC-A7C2973467B3}"/>
              </a:ext>
            </a:extLst>
          </p:cNvPr>
          <p:cNvSpPr/>
          <p:nvPr/>
        </p:nvSpPr>
        <p:spPr>
          <a:xfrm rot="16200000">
            <a:off x="2525428" y="1794485"/>
            <a:ext cx="1089750"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50EF29B8-35D9-8684-F03F-94CBC31A6F1E}"/>
              </a:ext>
            </a:extLst>
          </p:cNvPr>
          <p:cNvCxnSpPr>
            <a:cxnSpLocks/>
          </p:cNvCxnSpPr>
          <p:nvPr/>
        </p:nvCxnSpPr>
        <p:spPr>
          <a:xfrm rot="-5400000" flipV="1">
            <a:off x="2879803" y="1170843"/>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69DA61F-0622-79A0-CCDF-C99611D677DD}"/>
              </a:ext>
            </a:extLst>
          </p:cNvPr>
          <p:cNvSpPr txBox="1"/>
          <p:nvPr/>
        </p:nvSpPr>
        <p:spPr>
          <a:xfrm>
            <a:off x="2930681" y="769544"/>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grpSp>
        <p:nvGrpSpPr>
          <p:cNvPr id="10" name="Group 9">
            <a:extLst>
              <a:ext uri="{FF2B5EF4-FFF2-40B4-BE49-F238E27FC236}">
                <a16:creationId xmlns:a16="http://schemas.microsoft.com/office/drawing/2014/main" id="{891A0997-DD37-A5EA-4837-13C1664FCF39}"/>
              </a:ext>
            </a:extLst>
          </p:cNvPr>
          <p:cNvGrpSpPr/>
          <p:nvPr/>
        </p:nvGrpSpPr>
        <p:grpSpPr>
          <a:xfrm>
            <a:off x="3409950" y="1932350"/>
            <a:ext cx="428456" cy="841179"/>
            <a:chOff x="2007034" y="875281"/>
            <a:chExt cx="428456" cy="841179"/>
          </a:xfrm>
        </p:grpSpPr>
        <p:sp>
          <p:nvSpPr>
            <p:cNvPr id="11" name="Rectangle 10">
              <a:extLst>
                <a:ext uri="{FF2B5EF4-FFF2-40B4-BE49-F238E27FC236}">
                  <a16:creationId xmlns:a16="http://schemas.microsoft.com/office/drawing/2014/main" id="{90DA1A7C-7C2E-C4F7-CCFD-CF049F4A0934}"/>
                </a:ext>
              </a:extLst>
            </p:cNvPr>
            <p:cNvSpPr/>
            <p:nvPr/>
          </p:nvSpPr>
          <p:spPr>
            <a:xfrm>
              <a:off x="2298266"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92327258-3195-520A-423F-8DD7E4746290}"/>
                </a:ext>
              </a:extLst>
            </p:cNvPr>
            <p:cNvGrpSpPr/>
            <p:nvPr/>
          </p:nvGrpSpPr>
          <p:grpSpPr>
            <a:xfrm>
              <a:off x="2007034" y="875281"/>
              <a:ext cx="428456" cy="841179"/>
              <a:chOff x="2007034" y="875281"/>
              <a:chExt cx="428456" cy="841179"/>
            </a:xfrm>
          </p:grpSpPr>
          <p:sp>
            <p:nvSpPr>
              <p:cNvPr id="14" name="Rectangle 13">
                <a:extLst>
                  <a:ext uri="{FF2B5EF4-FFF2-40B4-BE49-F238E27FC236}">
                    <a16:creationId xmlns:a16="http://schemas.microsoft.com/office/drawing/2014/main" id="{DA4CE16F-DA39-CEED-7C4E-C176B8A70A20}"/>
                  </a:ext>
                </a:extLst>
              </p:cNvPr>
              <p:cNvSpPr/>
              <p:nvPr/>
            </p:nvSpPr>
            <p:spPr>
              <a:xfrm>
                <a:off x="2106962" y="1106860"/>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F0ABC15-50BE-2304-4ED2-B51983CFBC71}"/>
                  </a:ext>
                </a:extLst>
              </p:cNvPr>
              <p:cNvSpPr/>
              <p:nvPr/>
            </p:nvSpPr>
            <p:spPr>
              <a:xfrm>
                <a:off x="2007034" y="1053993"/>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0901393-70AC-25F5-A473-C9861BF0C0E1}"/>
                  </a:ext>
                </a:extLst>
              </p:cNvPr>
              <p:cNvSpPr/>
              <p:nvPr/>
            </p:nvSpPr>
            <p:spPr>
              <a:xfrm>
                <a:off x="2053644"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03D91B6-AEE9-3D28-255E-1840DE168AF1}"/>
                  </a:ext>
                </a:extLst>
              </p:cNvPr>
              <p:cNvSpPr/>
              <p:nvPr/>
            </p:nvSpPr>
            <p:spPr>
              <a:xfrm>
                <a:off x="2152650" y="875281"/>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22" name="Straight Arrow Connector 21">
            <a:extLst>
              <a:ext uri="{FF2B5EF4-FFF2-40B4-BE49-F238E27FC236}">
                <a16:creationId xmlns:a16="http://schemas.microsoft.com/office/drawing/2014/main" id="{E8ABB306-4CCD-53ED-F583-2AFD18045C77}"/>
              </a:ext>
            </a:extLst>
          </p:cNvPr>
          <p:cNvCxnSpPr>
            <a:cxnSpLocks/>
          </p:cNvCxnSpPr>
          <p:nvPr/>
        </p:nvCxnSpPr>
        <p:spPr>
          <a:xfrm flipV="1">
            <a:off x="3865903" y="2203024"/>
            <a:ext cx="0" cy="267806"/>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0262180-B1CE-278C-08B2-A14B2C15666E}"/>
              </a:ext>
            </a:extLst>
          </p:cNvPr>
          <p:cNvSpPr txBox="1"/>
          <p:nvPr/>
        </p:nvSpPr>
        <p:spPr>
          <a:xfrm>
            <a:off x="3812945" y="2234795"/>
            <a:ext cx="476525" cy="215444"/>
          </a:xfrm>
          <a:prstGeom prst="rect">
            <a:avLst/>
          </a:prstGeom>
          <a:noFill/>
        </p:spPr>
        <p:txBody>
          <a:bodyPr wrap="squar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4 mm</a:t>
            </a:r>
          </a:p>
        </p:txBody>
      </p:sp>
      <p:cxnSp>
        <p:nvCxnSpPr>
          <p:cNvPr id="26" name="Straight Connector 25">
            <a:extLst>
              <a:ext uri="{FF2B5EF4-FFF2-40B4-BE49-F238E27FC236}">
                <a16:creationId xmlns:a16="http://schemas.microsoft.com/office/drawing/2014/main" id="{9083D965-B227-4126-808A-57837D61F737}"/>
              </a:ext>
            </a:extLst>
          </p:cNvPr>
          <p:cNvCxnSpPr>
            <a:cxnSpLocks/>
          </p:cNvCxnSpPr>
          <p:nvPr/>
        </p:nvCxnSpPr>
        <p:spPr>
          <a:xfrm>
            <a:off x="3069571" y="1400174"/>
            <a:ext cx="0" cy="144289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99162DB-C5A7-4C69-E85D-E35B549B844E}"/>
              </a:ext>
            </a:extLst>
          </p:cNvPr>
          <p:cNvCxnSpPr>
            <a:cxnSpLocks/>
          </p:cNvCxnSpPr>
          <p:nvPr/>
        </p:nvCxnSpPr>
        <p:spPr>
          <a:xfrm>
            <a:off x="3057373" y="1868430"/>
            <a:ext cx="576000" cy="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1019CCB-CF5E-12FF-BD19-5863C0E93D89}"/>
              </a:ext>
            </a:extLst>
          </p:cNvPr>
          <p:cNvSpPr txBox="1"/>
          <p:nvPr/>
        </p:nvSpPr>
        <p:spPr>
          <a:xfrm>
            <a:off x="3130370" y="1676660"/>
            <a:ext cx="568293" cy="215444"/>
          </a:xfrm>
          <a:prstGeom prst="rect">
            <a:avLst/>
          </a:prstGeom>
          <a:noFill/>
        </p:spPr>
        <p:txBody>
          <a:bodyPr wrap="squar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20 mm</a:t>
            </a:r>
          </a:p>
        </p:txBody>
      </p:sp>
      <p:cxnSp>
        <p:nvCxnSpPr>
          <p:cNvPr id="30" name="Straight Connector 29">
            <a:extLst>
              <a:ext uri="{FF2B5EF4-FFF2-40B4-BE49-F238E27FC236}">
                <a16:creationId xmlns:a16="http://schemas.microsoft.com/office/drawing/2014/main" id="{410001E8-9954-DE1B-52E5-90D5C7F9FF0F}"/>
              </a:ext>
            </a:extLst>
          </p:cNvPr>
          <p:cNvCxnSpPr>
            <a:cxnSpLocks/>
            <a:stCxn id="18" idx="0"/>
            <a:endCxn id="14" idx="2"/>
          </p:cNvCxnSpPr>
          <p:nvPr/>
        </p:nvCxnSpPr>
        <p:spPr>
          <a:xfrm flipH="1">
            <a:off x="3624178" y="1932350"/>
            <a:ext cx="4196" cy="84117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904251B-D8A2-B1B3-70EB-EC2A54F3B7F8}"/>
              </a:ext>
            </a:extLst>
          </p:cNvPr>
          <p:cNvCxnSpPr>
            <a:cxnSpLocks/>
          </p:cNvCxnSpPr>
          <p:nvPr/>
        </p:nvCxnSpPr>
        <p:spPr>
          <a:xfrm rot="5400000" flipV="1">
            <a:off x="3443605" y="2979117"/>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1432D6F-98B9-4284-C06C-AB8EFD381CC5}"/>
              </a:ext>
            </a:extLst>
          </p:cNvPr>
          <p:cNvSpPr txBox="1"/>
          <p:nvPr/>
        </p:nvSpPr>
        <p:spPr>
          <a:xfrm>
            <a:off x="3502556" y="3111992"/>
            <a:ext cx="287258"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P</a:t>
            </a:r>
            <a:endParaRPr lang="en-GB" sz="1200" b="1" baseline="-25000" dirty="0">
              <a:solidFill>
                <a:srgbClr val="FF0000"/>
              </a:solidFill>
              <a:latin typeface="Arial" panose="020B0604020202020204" pitchFamily="34" charset="0"/>
              <a:cs typeface="Arial" panose="020B0604020202020204" pitchFamily="34" charset="0"/>
            </a:endParaRPr>
          </a:p>
        </p:txBody>
      </p:sp>
      <p:cxnSp>
        <p:nvCxnSpPr>
          <p:cNvPr id="36" name="Straight Arrow Connector 35">
            <a:extLst>
              <a:ext uri="{FF2B5EF4-FFF2-40B4-BE49-F238E27FC236}">
                <a16:creationId xmlns:a16="http://schemas.microsoft.com/office/drawing/2014/main" id="{419D5AC5-7445-1DC9-BC77-7FA321C94B3A}"/>
              </a:ext>
            </a:extLst>
          </p:cNvPr>
          <p:cNvCxnSpPr>
            <a:cxnSpLocks/>
          </p:cNvCxnSpPr>
          <p:nvPr/>
        </p:nvCxnSpPr>
        <p:spPr>
          <a:xfrm>
            <a:off x="3638520" y="1875201"/>
            <a:ext cx="576000" cy="0"/>
          </a:xfrm>
          <a:prstGeom prst="straightConnector1">
            <a:avLst/>
          </a:prstGeom>
          <a:ln w="9525">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888FC60-649D-8510-41F9-A45CFC3843E7}"/>
              </a:ext>
            </a:extLst>
          </p:cNvPr>
          <p:cNvSpPr txBox="1"/>
          <p:nvPr/>
        </p:nvSpPr>
        <p:spPr>
          <a:xfrm>
            <a:off x="3721177" y="1670551"/>
            <a:ext cx="568293" cy="215444"/>
          </a:xfrm>
          <a:prstGeom prst="rect">
            <a:avLst/>
          </a:prstGeom>
          <a:noFill/>
        </p:spPr>
        <p:txBody>
          <a:bodyPr wrap="squar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15 mm</a:t>
            </a:r>
          </a:p>
        </p:txBody>
      </p:sp>
      <p:cxnSp>
        <p:nvCxnSpPr>
          <p:cNvPr id="38" name="Straight Arrow Connector 37">
            <a:extLst>
              <a:ext uri="{FF2B5EF4-FFF2-40B4-BE49-F238E27FC236}">
                <a16:creationId xmlns:a16="http://schemas.microsoft.com/office/drawing/2014/main" id="{4E9D5BB7-D7AA-1F4D-60B7-D0498306A2BA}"/>
              </a:ext>
            </a:extLst>
          </p:cNvPr>
          <p:cNvCxnSpPr>
            <a:cxnSpLocks/>
          </p:cNvCxnSpPr>
          <p:nvPr/>
        </p:nvCxnSpPr>
        <p:spPr>
          <a:xfrm flipV="1">
            <a:off x="4203610" y="2502668"/>
            <a:ext cx="0" cy="237600"/>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7720416-9C9C-AE00-0E3E-198C4FE5EA21}"/>
              </a:ext>
            </a:extLst>
          </p:cNvPr>
          <p:cNvCxnSpPr>
            <a:cxnSpLocks/>
          </p:cNvCxnSpPr>
          <p:nvPr/>
        </p:nvCxnSpPr>
        <p:spPr>
          <a:xfrm flipV="1">
            <a:off x="4063695" y="2489788"/>
            <a:ext cx="0" cy="162000"/>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F917E30-9609-2BF4-EA1C-242A70E1DEC0}"/>
              </a:ext>
            </a:extLst>
          </p:cNvPr>
          <p:cNvCxnSpPr>
            <a:cxnSpLocks/>
          </p:cNvCxnSpPr>
          <p:nvPr/>
        </p:nvCxnSpPr>
        <p:spPr>
          <a:xfrm>
            <a:off x="3754045" y="2489788"/>
            <a:ext cx="456002" cy="26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62813E6-5BE7-7924-3B1E-73A69BCC7F24}"/>
              </a:ext>
            </a:extLst>
          </p:cNvPr>
          <p:cNvCxnSpPr>
            <a:cxnSpLocks/>
          </p:cNvCxnSpPr>
          <p:nvPr/>
        </p:nvCxnSpPr>
        <p:spPr>
          <a:xfrm flipV="1">
            <a:off x="3923989" y="2493271"/>
            <a:ext cx="0" cy="86128"/>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7451F59-7DEA-BE61-FB9D-B7214E782C7D}"/>
              </a:ext>
            </a:extLst>
          </p:cNvPr>
          <p:cNvCxnSpPr>
            <a:cxnSpLocks/>
          </p:cNvCxnSpPr>
          <p:nvPr/>
        </p:nvCxnSpPr>
        <p:spPr>
          <a:xfrm rot="-5400000" flipV="1">
            <a:off x="3920835" y="2571601"/>
            <a:ext cx="381000" cy="146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809DC59-E294-DD5C-62C2-AFD3DB50DD44}"/>
              </a:ext>
            </a:extLst>
          </p:cNvPr>
          <p:cNvSpPr txBox="1"/>
          <p:nvPr/>
        </p:nvSpPr>
        <p:spPr>
          <a:xfrm>
            <a:off x="3778960" y="2655599"/>
            <a:ext cx="543739" cy="276999"/>
          </a:xfrm>
          <a:prstGeom prst="rect">
            <a:avLst/>
          </a:prstGeom>
          <a:noFill/>
        </p:spPr>
        <p:txBody>
          <a:bodyPr wrap="none" rtlCol="0">
            <a:spAutoFit/>
          </a:bodyPr>
          <a:lstStyle/>
          <a:p>
            <a:r>
              <a:rPr lang="en-GB" sz="1200" b="1" dirty="0">
                <a:solidFill>
                  <a:srgbClr val="7030A0"/>
                </a:solidFill>
                <a:latin typeface="Arial" panose="020B0604020202020204" pitchFamily="34" charset="0"/>
                <a:cs typeface="Arial" panose="020B0604020202020204" pitchFamily="34" charset="0"/>
              </a:rPr>
              <a:t>P</a:t>
            </a:r>
            <a:r>
              <a:rPr lang="en-GB" sz="1200" b="1" baseline="-25000" dirty="0">
                <a:solidFill>
                  <a:srgbClr val="7030A0"/>
                </a:solidFill>
                <a:latin typeface="Arial" panose="020B0604020202020204" pitchFamily="34" charset="0"/>
                <a:cs typeface="Arial" panose="020B0604020202020204" pitchFamily="34" charset="0"/>
              </a:rPr>
              <a:t>pr-</a:t>
            </a:r>
            <a:r>
              <a:rPr lang="en-GB" sz="1200" b="1" baseline="-25000" dirty="0" err="1">
                <a:solidFill>
                  <a:srgbClr val="7030A0"/>
                </a:solidFill>
                <a:latin typeface="Arial" panose="020B0604020202020204" pitchFamily="34" charset="0"/>
                <a:cs typeface="Arial" panose="020B0604020202020204" pitchFamily="34" charset="0"/>
              </a:rPr>
              <a:t>eq</a:t>
            </a:r>
            <a:endParaRPr lang="en-GB" sz="1200" b="1" baseline="-25000" dirty="0">
              <a:solidFill>
                <a:srgbClr val="7030A0"/>
              </a:solidFill>
              <a:latin typeface="Arial" panose="020B0604020202020204" pitchFamily="34" charset="0"/>
              <a:cs typeface="Arial" panose="020B0604020202020204" pitchFamily="34" charset="0"/>
            </a:endParaRPr>
          </a:p>
        </p:txBody>
      </p:sp>
      <p:sp>
        <p:nvSpPr>
          <p:cNvPr id="3" name="Speech Bubble: Oval 2">
            <a:extLst>
              <a:ext uri="{FF2B5EF4-FFF2-40B4-BE49-F238E27FC236}">
                <a16:creationId xmlns:a16="http://schemas.microsoft.com/office/drawing/2014/main" id="{3A1692AA-2C75-5A4C-294F-AEBF7EFCCF68}"/>
              </a:ext>
            </a:extLst>
          </p:cNvPr>
          <p:cNvSpPr/>
          <p:nvPr/>
        </p:nvSpPr>
        <p:spPr>
          <a:xfrm>
            <a:off x="3721177" y="2108084"/>
            <a:ext cx="562950" cy="408700"/>
          </a:xfrm>
          <a:prstGeom prst="wedgeEllipseCallout">
            <a:avLst>
              <a:gd name="adj1" fmla="val 19202"/>
              <a:gd name="adj2" fmla="val -195897"/>
            </a:avLst>
          </a:prstGeom>
          <a:solidFill>
            <a:srgbClr val="7030A0">
              <a:alpha val="38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7145D164-E9AB-0ADA-698C-2D699692EF44}"/>
              </a:ext>
            </a:extLst>
          </p:cNvPr>
          <p:cNvSpPr/>
          <p:nvPr/>
        </p:nvSpPr>
        <p:spPr>
          <a:xfrm>
            <a:off x="3764455" y="722951"/>
            <a:ext cx="514386"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0" name="Straight Arrow Connector 49">
            <a:extLst>
              <a:ext uri="{FF2B5EF4-FFF2-40B4-BE49-F238E27FC236}">
                <a16:creationId xmlns:a16="http://schemas.microsoft.com/office/drawing/2014/main" id="{A36D573F-9C33-FF16-D262-57634CBA755C}"/>
              </a:ext>
            </a:extLst>
          </p:cNvPr>
          <p:cNvCxnSpPr>
            <a:cxnSpLocks/>
          </p:cNvCxnSpPr>
          <p:nvPr/>
        </p:nvCxnSpPr>
        <p:spPr>
          <a:xfrm rot="-5400000" flipV="1">
            <a:off x="3906330" y="1162625"/>
            <a:ext cx="381000" cy="146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20D5930-BE0D-9245-0159-AFB63B75AD7A}"/>
              </a:ext>
            </a:extLst>
          </p:cNvPr>
          <p:cNvSpPr txBox="1"/>
          <p:nvPr/>
        </p:nvSpPr>
        <p:spPr>
          <a:xfrm>
            <a:off x="3728871" y="1202808"/>
            <a:ext cx="543739" cy="276999"/>
          </a:xfrm>
          <a:prstGeom prst="rect">
            <a:avLst/>
          </a:prstGeom>
          <a:noFill/>
        </p:spPr>
        <p:txBody>
          <a:bodyPr wrap="none" rtlCol="0">
            <a:spAutoFit/>
          </a:bodyPr>
          <a:lstStyle/>
          <a:p>
            <a:r>
              <a:rPr lang="en-GB" sz="1200" b="1" dirty="0">
                <a:solidFill>
                  <a:srgbClr val="7030A0"/>
                </a:solidFill>
                <a:latin typeface="Arial" panose="020B0604020202020204" pitchFamily="34" charset="0"/>
                <a:cs typeface="Arial" panose="020B0604020202020204" pitchFamily="34" charset="0"/>
              </a:rPr>
              <a:t>P</a:t>
            </a:r>
            <a:r>
              <a:rPr lang="en-GB" sz="1200" b="1" baseline="-25000" dirty="0">
                <a:solidFill>
                  <a:srgbClr val="7030A0"/>
                </a:solidFill>
                <a:latin typeface="Arial" panose="020B0604020202020204" pitchFamily="34" charset="0"/>
                <a:cs typeface="Arial" panose="020B0604020202020204" pitchFamily="34" charset="0"/>
              </a:rPr>
              <a:t>pr-</a:t>
            </a:r>
            <a:r>
              <a:rPr lang="en-GB" sz="1200" b="1" baseline="-25000" dirty="0" err="1">
                <a:solidFill>
                  <a:srgbClr val="7030A0"/>
                </a:solidFill>
                <a:latin typeface="Arial" panose="020B0604020202020204" pitchFamily="34" charset="0"/>
                <a:cs typeface="Arial" panose="020B0604020202020204" pitchFamily="34" charset="0"/>
              </a:rPr>
              <a:t>eq</a:t>
            </a:r>
            <a:endParaRPr lang="en-GB" sz="1200" b="1" baseline="-25000" dirty="0">
              <a:solidFill>
                <a:srgbClr val="7030A0"/>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45D73BEE-BAB1-9683-4A4D-40DFB0AE32BB}"/>
              </a:ext>
            </a:extLst>
          </p:cNvPr>
          <p:cNvSpPr txBox="1"/>
          <p:nvPr/>
        </p:nvSpPr>
        <p:spPr>
          <a:xfrm>
            <a:off x="3770397" y="183267"/>
            <a:ext cx="568293" cy="215444"/>
          </a:xfrm>
          <a:prstGeom prst="rect">
            <a:avLst/>
          </a:prstGeom>
          <a:noFill/>
        </p:spPr>
        <p:txBody>
          <a:bodyPr wrap="squar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15 mm</a:t>
            </a:r>
          </a:p>
        </p:txBody>
      </p:sp>
      <p:sp>
        <p:nvSpPr>
          <p:cNvPr id="54" name="Rectangle 53">
            <a:extLst>
              <a:ext uri="{FF2B5EF4-FFF2-40B4-BE49-F238E27FC236}">
                <a16:creationId xmlns:a16="http://schemas.microsoft.com/office/drawing/2014/main" id="{9BFD5F86-81BA-B080-B139-D1107DF23EF6}"/>
              </a:ext>
            </a:extLst>
          </p:cNvPr>
          <p:cNvSpPr/>
          <p:nvPr/>
        </p:nvSpPr>
        <p:spPr>
          <a:xfrm>
            <a:off x="3779631" y="430960"/>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15013FE0-6147-BFC8-FAEF-01D64545EF90}"/>
              </a:ext>
            </a:extLst>
          </p:cNvPr>
          <p:cNvSpPr/>
          <p:nvPr/>
        </p:nvSpPr>
        <p:spPr>
          <a:xfrm>
            <a:off x="3672769" y="662539"/>
            <a:ext cx="144157"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239C30E8-AE7A-F460-81C1-F013F56EE2C3}"/>
              </a:ext>
            </a:extLst>
          </p:cNvPr>
          <p:cNvSpPr/>
          <p:nvPr/>
        </p:nvSpPr>
        <p:spPr>
          <a:xfrm>
            <a:off x="3672769" y="609672"/>
            <a:ext cx="244086" cy="8737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4166E066-44EB-B12A-2160-7527989B2674}"/>
              </a:ext>
            </a:extLst>
          </p:cNvPr>
          <p:cNvSpPr/>
          <p:nvPr/>
        </p:nvSpPr>
        <p:spPr>
          <a:xfrm>
            <a:off x="3678113" y="430960"/>
            <a:ext cx="101517"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Straight Arrow Connector 51">
            <a:extLst>
              <a:ext uri="{FF2B5EF4-FFF2-40B4-BE49-F238E27FC236}">
                <a16:creationId xmlns:a16="http://schemas.microsoft.com/office/drawing/2014/main" id="{431087B5-F980-117F-363B-E6C84E72B21C}"/>
              </a:ext>
            </a:extLst>
          </p:cNvPr>
          <p:cNvCxnSpPr>
            <a:cxnSpLocks/>
          </p:cNvCxnSpPr>
          <p:nvPr/>
        </p:nvCxnSpPr>
        <p:spPr>
          <a:xfrm>
            <a:off x="3716760" y="358051"/>
            <a:ext cx="576000" cy="0"/>
          </a:xfrm>
          <a:prstGeom prst="straightConnector1">
            <a:avLst/>
          </a:prstGeom>
          <a:ln w="9525">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C3746196-C3FE-D170-8F01-796E32B372F6}"/>
              </a:ext>
            </a:extLst>
          </p:cNvPr>
          <p:cNvSpPr txBox="1"/>
          <p:nvPr/>
        </p:nvSpPr>
        <p:spPr>
          <a:xfrm>
            <a:off x="3848526" y="323238"/>
            <a:ext cx="568293" cy="215444"/>
          </a:xfrm>
          <a:prstGeom prst="rect">
            <a:avLst/>
          </a:prstGeom>
          <a:noFill/>
        </p:spPr>
        <p:txBody>
          <a:bodyPr wrap="squar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13 mm</a:t>
            </a:r>
          </a:p>
        </p:txBody>
      </p:sp>
      <p:cxnSp>
        <p:nvCxnSpPr>
          <p:cNvPr id="59" name="Straight Arrow Connector 58">
            <a:extLst>
              <a:ext uri="{FF2B5EF4-FFF2-40B4-BE49-F238E27FC236}">
                <a16:creationId xmlns:a16="http://schemas.microsoft.com/office/drawing/2014/main" id="{528C50E0-B1EA-2E07-2C95-CD3E5DFE6FE8}"/>
              </a:ext>
            </a:extLst>
          </p:cNvPr>
          <p:cNvCxnSpPr>
            <a:cxnSpLocks/>
          </p:cNvCxnSpPr>
          <p:nvPr/>
        </p:nvCxnSpPr>
        <p:spPr>
          <a:xfrm>
            <a:off x="3916855" y="510451"/>
            <a:ext cx="363500" cy="0"/>
          </a:xfrm>
          <a:prstGeom prst="straightConnector1">
            <a:avLst/>
          </a:prstGeom>
          <a:ln w="9525">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CCDBAFE-D776-0C9E-54F9-BA544BE166E9}"/>
              </a:ext>
            </a:extLst>
          </p:cNvPr>
          <p:cNvCxnSpPr>
            <a:cxnSpLocks/>
          </p:cNvCxnSpPr>
          <p:nvPr/>
        </p:nvCxnSpPr>
        <p:spPr>
          <a:xfrm>
            <a:off x="3901813" y="873121"/>
            <a:ext cx="216000" cy="0"/>
          </a:xfrm>
          <a:prstGeom prst="straightConnector1">
            <a:avLst/>
          </a:prstGeom>
          <a:ln w="9525">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48643457-ADD1-2762-B6A7-89B334D52F55}"/>
              </a:ext>
            </a:extLst>
          </p:cNvPr>
          <p:cNvSpPr txBox="1"/>
          <p:nvPr/>
        </p:nvSpPr>
        <p:spPr>
          <a:xfrm>
            <a:off x="3840655" y="676007"/>
            <a:ext cx="568293" cy="215444"/>
          </a:xfrm>
          <a:prstGeom prst="rect">
            <a:avLst/>
          </a:prstGeom>
          <a:noFill/>
        </p:spPr>
        <p:txBody>
          <a:bodyPr wrap="squar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8.67 mm</a:t>
            </a:r>
          </a:p>
        </p:txBody>
      </p:sp>
      <p:grpSp>
        <p:nvGrpSpPr>
          <p:cNvPr id="65" name="Group 64">
            <a:extLst>
              <a:ext uri="{FF2B5EF4-FFF2-40B4-BE49-F238E27FC236}">
                <a16:creationId xmlns:a16="http://schemas.microsoft.com/office/drawing/2014/main" id="{E884672D-B71D-A3BF-071B-6DA7E544C04F}"/>
              </a:ext>
            </a:extLst>
          </p:cNvPr>
          <p:cNvGrpSpPr/>
          <p:nvPr/>
        </p:nvGrpSpPr>
        <p:grpSpPr>
          <a:xfrm>
            <a:off x="3906553" y="723900"/>
            <a:ext cx="6840" cy="348480"/>
            <a:chOff x="1947184" y="1639024"/>
            <a:chExt cx="6840" cy="348480"/>
          </a:xfrm>
        </p:grpSpPr>
        <mc:AlternateContent xmlns:mc="http://schemas.openxmlformats.org/markup-compatibility/2006" xmlns:p14="http://schemas.microsoft.com/office/powerpoint/2010/main">
          <mc:Choice Requires="p14">
            <p:contentPart p14:bwMode="auto" r:id="rId2">
              <p14:nvContentPartPr>
                <p14:cNvPr id="31" name="Ink 30">
                  <a:extLst>
                    <a:ext uri="{FF2B5EF4-FFF2-40B4-BE49-F238E27FC236}">
                      <a16:creationId xmlns:a16="http://schemas.microsoft.com/office/drawing/2014/main" id="{16AA91E6-4C70-3F0D-9036-1C195A0351AE}"/>
                    </a:ext>
                  </a:extLst>
                </p14:cNvPr>
                <p14:cNvContentPartPr/>
                <p14:nvPr/>
              </p14:nvContentPartPr>
              <p14:xfrm>
                <a:off x="1953664" y="1639024"/>
                <a:ext cx="360" cy="46800"/>
              </p14:xfrm>
            </p:contentPart>
          </mc:Choice>
          <mc:Fallback xmlns="">
            <p:pic>
              <p:nvPicPr>
                <p:cNvPr id="31" name="Ink 30">
                  <a:extLst>
                    <a:ext uri="{FF2B5EF4-FFF2-40B4-BE49-F238E27FC236}">
                      <a16:creationId xmlns:a16="http://schemas.microsoft.com/office/drawing/2014/main" id="{16AA91E6-4C70-3F0D-9036-1C195A0351AE}"/>
                    </a:ext>
                  </a:extLst>
                </p:cNvPr>
                <p:cNvPicPr/>
                <p:nvPr/>
              </p:nvPicPr>
              <p:blipFill>
                <a:blip r:embed="rId3"/>
                <a:stretch>
                  <a:fillRect/>
                </a:stretch>
              </p:blipFill>
              <p:spPr>
                <a:xfrm>
                  <a:off x="1935664" y="1621384"/>
                  <a:ext cx="36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2" name="Ink 61">
                  <a:extLst>
                    <a:ext uri="{FF2B5EF4-FFF2-40B4-BE49-F238E27FC236}">
                      <a16:creationId xmlns:a16="http://schemas.microsoft.com/office/drawing/2014/main" id="{4AA2C8D8-9D61-E22E-CAD2-EDB90453412D}"/>
                    </a:ext>
                  </a:extLst>
                </p14:cNvPr>
                <p14:cNvContentPartPr/>
                <p14:nvPr/>
              </p14:nvContentPartPr>
              <p14:xfrm>
                <a:off x="1953664" y="1729744"/>
                <a:ext cx="360" cy="44280"/>
              </p14:xfrm>
            </p:contentPart>
          </mc:Choice>
          <mc:Fallback xmlns="">
            <p:pic>
              <p:nvPicPr>
                <p:cNvPr id="62" name="Ink 61">
                  <a:extLst>
                    <a:ext uri="{FF2B5EF4-FFF2-40B4-BE49-F238E27FC236}">
                      <a16:creationId xmlns:a16="http://schemas.microsoft.com/office/drawing/2014/main" id="{4AA2C8D8-9D61-E22E-CAD2-EDB90453412D}"/>
                    </a:ext>
                  </a:extLst>
                </p:cNvPr>
                <p:cNvPicPr/>
                <p:nvPr/>
              </p:nvPicPr>
              <p:blipFill>
                <a:blip r:embed="rId5"/>
                <a:stretch>
                  <a:fillRect/>
                </a:stretch>
              </p:blipFill>
              <p:spPr>
                <a:xfrm>
                  <a:off x="1935664" y="1711744"/>
                  <a:ext cx="360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3" name="Ink 62">
                  <a:extLst>
                    <a:ext uri="{FF2B5EF4-FFF2-40B4-BE49-F238E27FC236}">
                      <a16:creationId xmlns:a16="http://schemas.microsoft.com/office/drawing/2014/main" id="{B4BC368B-9CF8-B5FA-9497-238BDC9FDCF0}"/>
                    </a:ext>
                  </a:extLst>
                </p14:cNvPr>
                <p14:cNvContentPartPr/>
                <p14:nvPr/>
              </p14:nvContentPartPr>
              <p14:xfrm>
                <a:off x="1947184" y="1841344"/>
                <a:ext cx="360" cy="33840"/>
              </p14:xfrm>
            </p:contentPart>
          </mc:Choice>
          <mc:Fallback xmlns="">
            <p:pic>
              <p:nvPicPr>
                <p:cNvPr id="63" name="Ink 62">
                  <a:extLst>
                    <a:ext uri="{FF2B5EF4-FFF2-40B4-BE49-F238E27FC236}">
                      <a16:creationId xmlns:a16="http://schemas.microsoft.com/office/drawing/2014/main" id="{B4BC368B-9CF8-B5FA-9497-238BDC9FDCF0}"/>
                    </a:ext>
                  </a:extLst>
                </p:cNvPr>
                <p:cNvPicPr/>
                <p:nvPr/>
              </p:nvPicPr>
              <p:blipFill>
                <a:blip r:embed="rId7"/>
                <a:stretch>
                  <a:fillRect/>
                </a:stretch>
              </p:blipFill>
              <p:spPr>
                <a:xfrm>
                  <a:off x="1929184" y="1823704"/>
                  <a:ext cx="360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4" name="Ink 63">
                  <a:extLst>
                    <a:ext uri="{FF2B5EF4-FFF2-40B4-BE49-F238E27FC236}">
                      <a16:creationId xmlns:a16="http://schemas.microsoft.com/office/drawing/2014/main" id="{068FA31E-38D0-2D6B-A30D-BC0CD98B4897}"/>
                    </a:ext>
                  </a:extLst>
                </p14:cNvPr>
                <p14:cNvContentPartPr/>
                <p14:nvPr/>
              </p14:nvContentPartPr>
              <p14:xfrm>
                <a:off x="1947184" y="1943584"/>
                <a:ext cx="360" cy="43920"/>
              </p14:xfrm>
            </p:contentPart>
          </mc:Choice>
          <mc:Fallback xmlns="">
            <p:pic>
              <p:nvPicPr>
                <p:cNvPr id="64" name="Ink 63">
                  <a:extLst>
                    <a:ext uri="{FF2B5EF4-FFF2-40B4-BE49-F238E27FC236}">
                      <a16:creationId xmlns:a16="http://schemas.microsoft.com/office/drawing/2014/main" id="{068FA31E-38D0-2D6B-A30D-BC0CD98B4897}"/>
                    </a:ext>
                  </a:extLst>
                </p:cNvPr>
                <p:cNvPicPr/>
                <p:nvPr/>
              </p:nvPicPr>
              <p:blipFill>
                <a:blip r:embed="rId5"/>
                <a:stretch>
                  <a:fillRect/>
                </a:stretch>
              </p:blipFill>
              <p:spPr>
                <a:xfrm>
                  <a:off x="1929184" y="1925584"/>
                  <a:ext cx="36000" cy="79560"/>
                </a:xfrm>
                <a:prstGeom prst="rect">
                  <a:avLst/>
                </a:prstGeom>
              </p:spPr>
            </p:pic>
          </mc:Fallback>
        </mc:AlternateContent>
      </p:grpSp>
      <p:sp>
        <p:nvSpPr>
          <p:cNvPr id="66" name="Rectangle 65">
            <a:extLst>
              <a:ext uri="{FF2B5EF4-FFF2-40B4-BE49-F238E27FC236}">
                <a16:creationId xmlns:a16="http://schemas.microsoft.com/office/drawing/2014/main" id="{90579688-AE54-F22B-16AE-2251986B0E3D}"/>
              </a:ext>
            </a:extLst>
          </p:cNvPr>
          <p:cNvSpPr/>
          <p:nvPr/>
        </p:nvSpPr>
        <p:spPr>
          <a:xfrm>
            <a:off x="2686050" y="475179"/>
            <a:ext cx="415184"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Speech Bubble: Oval 66">
            <a:extLst>
              <a:ext uri="{FF2B5EF4-FFF2-40B4-BE49-F238E27FC236}">
                <a16:creationId xmlns:a16="http://schemas.microsoft.com/office/drawing/2014/main" id="{E912CAFD-6140-7B04-268C-EC04F48BFFED}"/>
              </a:ext>
            </a:extLst>
          </p:cNvPr>
          <p:cNvSpPr/>
          <p:nvPr/>
        </p:nvSpPr>
        <p:spPr>
          <a:xfrm>
            <a:off x="3754849" y="642712"/>
            <a:ext cx="562950" cy="408700"/>
          </a:xfrm>
          <a:prstGeom prst="wedgeEllipseCallout">
            <a:avLst>
              <a:gd name="adj1" fmla="val -154667"/>
              <a:gd name="adj2" fmla="val -61184"/>
            </a:avLst>
          </a:prstGeom>
          <a:solidFill>
            <a:srgbClr val="7030A0">
              <a:alpha val="38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9">
            <p14:nvContentPartPr>
              <p14:cNvPr id="68" name="Ink 67">
                <a:extLst>
                  <a:ext uri="{FF2B5EF4-FFF2-40B4-BE49-F238E27FC236}">
                    <a16:creationId xmlns:a16="http://schemas.microsoft.com/office/drawing/2014/main" id="{057D0B57-16FC-2751-13B7-1B452ADE9E01}"/>
                  </a:ext>
                </a:extLst>
              </p14:cNvPr>
              <p14:cNvContentPartPr/>
              <p14:nvPr/>
            </p14:nvContentPartPr>
            <p14:xfrm>
              <a:off x="2550793" y="482340"/>
              <a:ext cx="257760" cy="257760"/>
            </p14:xfrm>
          </p:contentPart>
        </mc:Choice>
        <mc:Fallback xmlns="">
          <p:pic>
            <p:nvPicPr>
              <p:cNvPr id="68" name="Ink 67">
                <a:extLst>
                  <a:ext uri="{FF2B5EF4-FFF2-40B4-BE49-F238E27FC236}">
                    <a16:creationId xmlns:a16="http://schemas.microsoft.com/office/drawing/2014/main" id="{057D0B57-16FC-2751-13B7-1B452ADE9E01}"/>
                  </a:ext>
                </a:extLst>
              </p:cNvPr>
              <p:cNvPicPr/>
              <p:nvPr/>
            </p:nvPicPr>
            <p:blipFill>
              <a:blip r:embed="rId10"/>
              <a:stretch>
                <a:fillRect/>
              </a:stretch>
            </p:blipFill>
            <p:spPr>
              <a:xfrm>
                <a:off x="2546473" y="478020"/>
                <a:ext cx="266400" cy="266400"/>
              </a:xfrm>
              <a:prstGeom prst="rect">
                <a:avLst/>
              </a:prstGeom>
            </p:spPr>
          </p:pic>
        </mc:Fallback>
      </mc:AlternateContent>
      <p:grpSp>
        <p:nvGrpSpPr>
          <p:cNvPr id="71" name="Group 70">
            <a:extLst>
              <a:ext uri="{FF2B5EF4-FFF2-40B4-BE49-F238E27FC236}">
                <a16:creationId xmlns:a16="http://schemas.microsoft.com/office/drawing/2014/main" id="{1E845286-04EB-6C56-40E0-F1F781E574C6}"/>
              </a:ext>
            </a:extLst>
          </p:cNvPr>
          <p:cNvGrpSpPr/>
          <p:nvPr/>
        </p:nvGrpSpPr>
        <p:grpSpPr>
          <a:xfrm>
            <a:off x="2689753" y="465420"/>
            <a:ext cx="121320" cy="93960"/>
            <a:chOff x="730384" y="1380544"/>
            <a:chExt cx="121320" cy="93960"/>
          </a:xfrm>
        </p:grpSpPr>
        <mc:AlternateContent xmlns:mc="http://schemas.openxmlformats.org/markup-compatibility/2006" xmlns:p14="http://schemas.microsoft.com/office/powerpoint/2010/main">
          <mc:Choice Requires="p14">
            <p:contentPart p14:bwMode="auto" r:id="rId11">
              <p14:nvContentPartPr>
                <p14:cNvPr id="69" name="Ink 68">
                  <a:extLst>
                    <a:ext uri="{FF2B5EF4-FFF2-40B4-BE49-F238E27FC236}">
                      <a16:creationId xmlns:a16="http://schemas.microsoft.com/office/drawing/2014/main" id="{4D4E9358-B163-7290-B2CE-23A07F5C33E3}"/>
                    </a:ext>
                  </a:extLst>
                </p14:cNvPr>
                <p14:cNvContentPartPr/>
                <p14:nvPr/>
              </p14:nvContentPartPr>
              <p14:xfrm>
                <a:off x="730384" y="1380544"/>
                <a:ext cx="121320" cy="34560"/>
              </p14:xfrm>
            </p:contentPart>
          </mc:Choice>
          <mc:Fallback xmlns="">
            <p:pic>
              <p:nvPicPr>
                <p:cNvPr id="69" name="Ink 68">
                  <a:extLst>
                    <a:ext uri="{FF2B5EF4-FFF2-40B4-BE49-F238E27FC236}">
                      <a16:creationId xmlns:a16="http://schemas.microsoft.com/office/drawing/2014/main" id="{4D4E9358-B163-7290-B2CE-23A07F5C33E3}"/>
                    </a:ext>
                  </a:extLst>
                </p:cNvPr>
                <p:cNvPicPr/>
                <p:nvPr/>
              </p:nvPicPr>
              <p:blipFill>
                <a:blip r:embed="rId12"/>
                <a:stretch>
                  <a:fillRect/>
                </a:stretch>
              </p:blipFill>
              <p:spPr>
                <a:xfrm>
                  <a:off x="726064" y="1376224"/>
                  <a:ext cx="1299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0" name="Ink 69">
                  <a:extLst>
                    <a:ext uri="{FF2B5EF4-FFF2-40B4-BE49-F238E27FC236}">
                      <a16:creationId xmlns:a16="http://schemas.microsoft.com/office/drawing/2014/main" id="{66C26243-84DF-FDDE-B50F-AC02E4D54FB6}"/>
                    </a:ext>
                  </a:extLst>
                </p14:cNvPr>
                <p14:cNvContentPartPr/>
                <p14:nvPr/>
              </p14:nvContentPartPr>
              <p14:xfrm>
                <a:off x="737584" y="1448584"/>
                <a:ext cx="64800" cy="25920"/>
              </p14:xfrm>
            </p:contentPart>
          </mc:Choice>
          <mc:Fallback xmlns="">
            <p:pic>
              <p:nvPicPr>
                <p:cNvPr id="70" name="Ink 69">
                  <a:extLst>
                    <a:ext uri="{FF2B5EF4-FFF2-40B4-BE49-F238E27FC236}">
                      <a16:creationId xmlns:a16="http://schemas.microsoft.com/office/drawing/2014/main" id="{66C26243-84DF-FDDE-B50F-AC02E4D54FB6}"/>
                    </a:ext>
                  </a:extLst>
                </p:cNvPr>
                <p:cNvPicPr/>
                <p:nvPr/>
              </p:nvPicPr>
              <p:blipFill>
                <a:blip r:embed="rId14"/>
                <a:stretch>
                  <a:fillRect/>
                </a:stretch>
              </p:blipFill>
              <p:spPr>
                <a:xfrm>
                  <a:off x="733264" y="1444264"/>
                  <a:ext cx="73440" cy="34560"/>
                </a:xfrm>
                <a:prstGeom prst="rect">
                  <a:avLst/>
                </a:prstGeom>
              </p:spPr>
            </p:pic>
          </mc:Fallback>
        </mc:AlternateContent>
      </p:grpSp>
      <p:grpSp>
        <p:nvGrpSpPr>
          <p:cNvPr id="74" name="Group 73">
            <a:extLst>
              <a:ext uri="{FF2B5EF4-FFF2-40B4-BE49-F238E27FC236}">
                <a16:creationId xmlns:a16="http://schemas.microsoft.com/office/drawing/2014/main" id="{36DCC4B4-DB2B-E005-E49B-747820F0A908}"/>
              </a:ext>
            </a:extLst>
          </p:cNvPr>
          <p:cNvGrpSpPr/>
          <p:nvPr/>
        </p:nvGrpSpPr>
        <p:grpSpPr>
          <a:xfrm>
            <a:off x="2570233" y="636420"/>
            <a:ext cx="138600" cy="106560"/>
            <a:chOff x="610864" y="1551544"/>
            <a:chExt cx="138600" cy="106560"/>
          </a:xfrm>
        </p:grpSpPr>
        <mc:AlternateContent xmlns:mc="http://schemas.openxmlformats.org/markup-compatibility/2006" xmlns:p14="http://schemas.microsoft.com/office/powerpoint/2010/main">
          <mc:Choice Requires="p14">
            <p:contentPart p14:bwMode="auto" r:id="rId15">
              <p14:nvContentPartPr>
                <p14:cNvPr id="72" name="Ink 71">
                  <a:extLst>
                    <a:ext uri="{FF2B5EF4-FFF2-40B4-BE49-F238E27FC236}">
                      <a16:creationId xmlns:a16="http://schemas.microsoft.com/office/drawing/2014/main" id="{6A261EFF-19E9-1B1D-5D1D-BF9802882669}"/>
                    </a:ext>
                  </a:extLst>
                </p14:cNvPr>
                <p14:cNvContentPartPr/>
                <p14:nvPr/>
              </p14:nvContentPartPr>
              <p14:xfrm>
                <a:off x="610864" y="1630744"/>
                <a:ext cx="134640" cy="27360"/>
              </p14:xfrm>
            </p:contentPart>
          </mc:Choice>
          <mc:Fallback xmlns="">
            <p:pic>
              <p:nvPicPr>
                <p:cNvPr id="72" name="Ink 71">
                  <a:extLst>
                    <a:ext uri="{FF2B5EF4-FFF2-40B4-BE49-F238E27FC236}">
                      <a16:creationId xmlns:a16="http://schemas.microsoft.com/office/drawing/2014/main" id="{6A261EFF-19E9-1B1D-5D1D-BF9802882669}"/>
                    </a:ext>
                  </a:extLst>
                </p:cNvPr>
                <p:cNvPicPr/>
                <p:nvPr/>
              </p:nvPicPr>
              <p:blipFill>
                <a:blip r:embed="rId16"/>
                <a:stretch>
                  <a:fillRect/>
                </a:stretch>
              </p:blipFill>
              <p:spPr>
                <a:xfrm>
                  <a:off x="606544" y="1626424"/>
                  <a:ext cx="143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3" name="Ink 72">
                  <a:extLst>
                    <a:ext uri="{FF2B5EF4-FFF2-40B4-BE49-F238E27FC236}">
                      <a16:creationId xmlns:a16="http://schemas.microsoft.com/office/drawing/2014/main" id="{9C5E828B-5D65-EAA9-4118-372B6B3DE6DD}"/>
                    </a:ext>
                  </a:extLst>
                </p14:cNvPr>
                <p14:cNvContentPartPr/>
                <p14:nvPr/>
              </p14:nvContentPartPr>
              <p14:xfrm>
                <a:off x="670264" y="1551544"/>
                <a:ext cx="79200" cy="31680"/>
              </p14:xfrm>
            </p:contentPart>
          </mc:Choice>
          <mc:Fallback xmlns="">
            <p:pic>
              <p:nvPicPr>
                <p:cNvPr id="73" name="Ink 72">
                  <a:extLst>
                    <a:ext uri="{FF2B5EF4-FFF2-40B4-BE49-F238E27FC236}">
                      <a16:creationId xmlns:a16="http://schemas.microsoft.com/office/drawing/2014/main" id="{9C5E828B-5D65-EAA9-4118-372B6B3DE6DD}"/>
                    </a:ext>
                  </a:extLst>
                </p:cNvPr>
                <p:cNvPicPr/>
                <p:nvPr/>
              </p:nvPicPr>
              <p:blipFill>
                <a:blip r:embed="rId18"/>
                <a:stretch>
                  <a:fillRect/>
                </a:stretch>
              </p:blipFill>
              <p:spPr>
                <a:xfrm>
                  <a:off x="665944" y="1547224"/>
                  <a:ext cx="87840" cy="40320"/>
                </a:xfrm>
                <a:prstGeom prst="rect">
                  <a:avLst/>
                </a:prstGeom>
              </p:spPr>
            </p:pic>
          </mc:Fallback>
        </mc:AlternateContent>
      </p:grpSp>
      <p:graphicFrame>
        <p:nvGraphicFramePr>
          <p:cNvPr id="75" name="Object 74">
            <a:extLst>
              <a:ext uri="{FF2B5EF4-FFF2-40B4-BE49-F238E27FC236}">
                <a16:creationId xmlns:a16="http://schemas.microsoft.com/office/drawing/2014/main" id="{586BB063-BE32-2AE7-EE7F-B048997E1C83}"/>
              </a:ext>
            </a:extLst>
          </p:cNvPr>
          <p:cNvGraphicFramePr>
            <a:graphicFrameLocks noChangeAspect="1"/>
          </p:cNvGraphicFramePr>
          <p:nvPr>
            <p:extLst>
              <p:ext uri="{D42A27DB-BD31-4B8C-83A1-F6EECF244321}">
                <p14:modId xmlns:p14="http://schemas.microsoft.com/office/powerpoint/2010/main" val="3825093777"/>
              </p:ext>
            </p:extLst>
          </p:nvPr>
        </p:nvGraphicFramePr>
        <p:xfrm>
          <a:off x="333375" y="1150938"/>
          <a:ext cx="2605088" cy="1873250"/>
        </p:xfrm>
        <a:graphic>
          <a:graphicData uri="http://schemas.openxmlformats.org/presentationml/2006/ole">
            <mc:AlternateContent xmlns:mc="http://schemas.openxmlformats.org/markup-compatibility/2006">
              <mc:Choice xmlns:v="urn:schemas-microsoft-com:vml" Requires="v">
                <p:oleObj name="Equation" r:id="rId19" imgW="3720960" imgH="2679480" progId="Equation.DSMT4">
                  <p:embed/>
                </p:oleObj>
              </mc:Choice>
              <mc:Fallback>
                <p:oleObj name="Equation" r:id="rId19" imgW="3720960" imgH="2679480" progId="Equation.DSMT4">
                  <p:embed/>
                  <p:pic>
                    <p:nvPicPr>
                      <p:cNvPr id="41" name="Object 40">
                        <a:extLst>
                          <a:ext uri="{FF2B5EF4-FFF2-40B4-BE49-F238E27FC236}">
                            <a16:creationId xmlns:a16="http://schemas.microsoft.com/office/drawing/2014/main" id="{7DB25B05-C626-5C61-1171-28178AE30EA4}"/>
                          </a:ext>
                        </a:extLst>
                      </p:cNvPr>
                      <p:cNvPicPr/>
                      <p:nvPr/>
                    </p:nvPicPr>
                    <p:blipFill>
                      <a:blip r:embed="rId20"/>
                      <a:stretch>
                        <a:fillRect/>
                      </a:stretch>
                    </p:blipFill>
                    <p:spPr>
                      <a:xfrm>
                        <a:off x="333375" y="1150938"/>
                        <a:ext cx="2605088" cy="1873250"/>
                      </a:xfrm>
                      <a:prstGeom prst="rect">
                        <a:avLst/>
                      </a:prstGeom>
                    </p:spPr>
                  </p:pic>
                </p:oleObj>
              </mc:Fallback>
            </mc:AlternateContent>
          </a:graphicData>
        </a:graphic>
      </p:graphicFrame>
      <p:cxnSp>
        <p:nvCxnSpPr>
          <p:cNvPr id="77" name="Straight Arrow Connector 76">
            <a:extLst>
              <a:ext uri="{FF2B5EF4-FFF2-40B4-BE49-F238E27FC236}">
                <a16:creationId xmlns:a16="http://schemas.microsoft.com/office/drawing/2014/main" id="{B74BF352-8AF9-E375-95A2-8CACAE2FF48C}"/>
              </a:ext>
            </a:extLst>
          </p:cNvPr>
          <p:cNvCxnSpPr>
            <a:cxnSpLocks/>
          </p:cNvCxnSpPr>
          <p:nvPr/>
        </p:nvCxnSpPr>
        <p:spPr>
          <a:xfrm flipV="1">
            <a:off x="2849289" y="466181"/>
            <a:ext cx="0" cy="267806"/>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088A5AD2-041E-EE4B-DAF6-A259AD048917}"/>
              </a:ext>
            </a:extLst>
          </p:cNvPr>
          <p:cNvSpPr txBox="1"/>
          <p:nvPr/>
        </p:nvSpPr>
        <p:spPr>
          <a:xfrm>
            <a:off x="2770680" y="494781"/>
            <a:ext cx="479890" cy="215444"/>
          </a:xfrm>
          <a:prstGeom prst="rect">
            <a:avLst/>
          </a:prstGeom>
          <a:noFill/>
        </p:spPr>
        <p:txBody>
          <a:bodyPr wrap="squar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4 mm</a:t>
            </a:r>
          </a:p>
        </p:txBody>
      </p:sp>
      <p:sp>
        <p:nvSpPr>
          <p:cNvPr id="13" name="TextBox 12">
            <a:extLst>
              <a:ext uri="{FF2B5EF4-FFF2-40B4-BE49-F238E27FC236}">
                <a16:creationId xmlns:a16="http://schemas.microsoft.com/office/drawing/2014/main" id="{EC8E7FAE-84F4-CCA5-5952-63A09AF21C58}"/>
              </a:ext>
            </a:extLst>
          </p:cNvPr>
          <p:cNvSpPr txBox="1"/>
          <p:nvPr/>
        </p:nvSpPr>
        <p:spPr>
          <a:xfrm>
            <a:off x="2565767" y="287633"/>
            <a:ext cx="684803" cy="184666"/>
          </a:xfrm>
          <a:prstGeom prst="rect">
            <a:avLst/>
          </a:prstGeom>
          <a:noFill/>
        </p:spPr>
        <p:txBody>
          <a:bodyPr wrap="none" rtlCol="0">
            <a:spAutoFit/>
          </a:bodyPr>
          <a:lstStyle/>
          <a:p>
            <a:r>
              <a:rPr lang="en-GB" sz="600" dirty="0">
                <a:latin typeface="Arial" panose="020B0604020202020204" pitchFamily="34" charset="0"/>
                <a:cs typeface="Arial" panose="020B0604020202020204" pitchFamily="34" charset="0"/>
              </a:rPr>
              <a:t>Sheet bending</a:t>
            </a:r>
          </a:p>
        </p:txBody>
      </p:sp>
      <p:sp>
        <p:nvSpPr>
          <p:cNvPr id="79" name="TextBox 78">
            <a:extLst>
              <a:ext uri="{FF2B5EF4-FFF2-40B4-BE49-F238E27FC236}">
                <a16:creationId xmlns:a16="http://schemas.microsoft.com/office/drawing/2014/main" id="{C5653C79-FBE5-6107-7B22-ACD65544A8AE}"/>
              </a:ext>
            </a:extLst>
          </p:cNvPr>
          <p:cNvSpPr txBox="1"/>
          <p:nvPr/>
        </p:nvSpPr>
        <p:spPr>
          <a:xfrm>
            <a:off x="2006125" y="2724312"/>
            <a:ext cx="941264" cy="461665"/>
          </a:xfrm>
          <a:prstGeom prst="rect">
            <a:avLst/>
          </a:prstGeom>
          <a:noFill/>
        </p:spPr>
        <p:txBody>
          <a:bodyPr wrap="square" rtlCol="0">
            <a:spAutoFit/>
          </a:bodyPr>
          <a:lstStyle/>
          <a:p>
            <a:r>
              <a:rPr lang="en-GB" sz="600" dirty="0">
                <a:latin typeface="Arial" panose="020B0604020202020204" pitchFamily="34" charset="0"/>
                <a:cs typeface="Arial" panose="020B0604020202020204" pitchFamily="34" charset="0"/>
              </a:rPr>
              <a:t>If needed we can reduce conservatism and use 8.67 mm instead of e = 15 mm</a:t>
            </a:r>
          </a:p>
        </p:txBody>
      </p:sp>
    </p:spTree>
    <p:extLst>
      <p:ext uri="{BB962C8B-B14F-4D97-AF65-F5344CB8AC3E}">
        <p14:creationId xmlns:p14="http://schemas.microsoft.com/office/powerpoint/2010/main" val="37374279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037F-47BE-DCEF-E845-2DA0AAC8BC38}"/>
              </a:ext>
            </a:extLst>
          </p:cNvPr>
          <p:cNvSpPr>
            <a:spLocks noGrp="1"/>
          </p:cNvSpPr>
          <p:nvPr>
            <p:ph type="title"/>
          </p:nvPr>
        </p:nvSpPr>
        <p:spPr/>
        <p:txBody>
          <a:bodyPr/>
          <a:lstStyle/>
          <a:p>
            <a:r>
              <a:rPr lang="en-GB" dirty="0"/>
              <a:t>Solution of tutorial 3</a:t>
            </a:r>
          </a:p>
        </p:txBody>
      </p:sp>
      <p:sp>
        <p:nvSpPr>
          <p:cNvPr id="39" name="Content Placeholder 38">
            <a:extLst>
              <a:ext uri="{FF2B5EF4-FFF2-40B4-BE49-F238E27FC236}">
                <a16:creationId xmlns:a16="http://schemas.microsoft.com/office/drawing/2014/main" id="{1EADDD44-134F-BF86-7660-A15989B88EB8}"/>
              </a:ext>
            </a:extLst>
          </p:cNvPr>
          <p:cNvSpPr>
            <a:spLocks noGrp="1"/>
          </p:cNvSpPr>
          <p:nvPr>
            <p:ph idx="1"/>
          </p:nvPr>
        </p:nvSpPr>
        <p:spPr>
          <a:xfrm>
            <a:off x="323850" y="968375"/>
            <a:ext cx="2621662" cy="2026669"/>
          </a:xfrm>
        </p:spPr>
        <p:txBody>
          <a:bodyPr>
            <a:normAutofit/>
          </a:bodyPr>
          <a:lstStyle/>
          <a:p>
            <a:r>
              <a:rPr lang="en-GB" sz="800" dirty="0"/>
              <a:t>Check if the flange of the sheet itself fails due to shear force:</a:t>
            </a:r>
          </a:p>
          <a:p>
            <a:endParaRPr lang="en-GB" sz="800" dirty="0"/>
          </a:p>
          <a:p>
            <a:endParaRPr lang="en-GB" sz="800" dirty="0"/>
          </a:p>
          <a:p>
            <a:endParaRPr lang="en-GB" sz="800" dirty="0"/>
          </a:p>
          <a:p>
            <a:endParaRPr lang="en-GB" sz="800" dirty="0"/>
          </a:p>
          <a:p>
            <a:endParaRPr lang="en-GB" sz="800" dirty="0"/>
          </a:p>
          <a:p>
            <a:endParaRPr lang="en-GB" sz="800" dirty="0"/>
          </a:p>
          <a:p>
            <a:endParaRPr lang="en-GB" sz="800" dirty="0"/>
          </a:p>
          <a:p>
            <a:endParaRPr lang="en-GB" sz="800" dirty="0"/>
          </a:p>
          <a:p>
            <a:endParaRPr lang="en-GB" sz="800" dirty="0"/>
          </a:p>
          <a:p>
            <a:endParaRPr lang="en-GB" sz="800" dirty="0"/>
          </a:p>
          <a:p>
            <a:endParaRPr lang="en-GB" sz="800" dirty="0"/>
          </a:p>
        </p:txBody>
      </p:sp>
      <p:sp>
        <p:nvSpPr>
          <p:cNvPr id="4" name="Slide Number Placeholder 3">
            <a:extLst>
              <a:ext uri="{FF2B5EF4-FFF2-40B4-BE49-F238E27FC236}">
                <a16:creationId xmlns:a16="http://schemas.microsoft.com/office/drawing/2014/main" id="{A0282916-A843-437A-91EE-77C3656D2F69}"/>
              </a:ext>
            </a:extLst>
          </p:cNvPr>
          <p:cNvSpPr>
            <a:spLocks noGrp="1"/>
          </p:cNvSpPr>
          <p:nvPr>
            <p:ph type="sldNum" sz="quarter" idx="12"/>
          </p:nvPr>
        </p:nvSpPr>
        <p:spPr/>
        <p:txBody>
          <a:bodyPr/>
          <a:lstStyle/>
          <a:p>
            <a:fld id="{6D22F896-40B5-4ADD-8801-0D06FADFA095}" type="slidenum">
              <a:rPr lang="en-US" smtClean="0"/>
              <a:pPr/>
              <a:t>61</a:t>
            </a:fld>
            <a:endParaRPr lang="en-US" dirty="0"/>
          </a:p>
        </p:txBody>
      </p:sp>
      <p:sp>
        <p:nvSpPr>
          <p:cNvPr id="6" name="Rectangle 5">
            <a:extLst>
              <a:ext uri="{FF2B5EF4-FFF2-40B4-BE49-F238E27FC236}">
                <a16:creationId xmlns:a16="http://schemas.microsoft.com/office/drawing/2014/main" id="{D2AA8215-301F-A936-BFD0-DC5BE5EC64F0}"/>
              </a:ext>
            </a:extLst>
          </p:cNvPr>
          <p:cNvSpPr/>
          <p:nvPr/>
        </p:nvSpPr>
        <p:spPr>
          <a:xfrm>
            <a:off x="3193631" y="2207845"/>
            <a:ext cx="1016416"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50EF29B8-35D9-8684-F03F-94CBC31A6F1E}"/>
              </a:ext>
            </a:extLst>
          </p:cNvPr>
          <p:cNvCxnSpPr>
            <a:cxnSpLocks/>
          </p:cNvCxnSpPr>
          <p:nvPr/>
        </p:nvCxnSpPr>
        <p:spPr>
          <a:xfrm rot="5400000" flipV="1">
            <a:off x="2940602" y="2352207"/>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69DA61F-0622-79A0-CCDF-C99611D677DD}"/>
              </a:ext>
            </a:extLst>
          </p:cNvPr>
          <p:cNvSpPr txBox="1"/>
          <p:nvPr/>
        </p:nvSpPr>
        <p:spPr>
          <a:xfrm>
            <a:off x="2999435" y="2509617"/>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grpSp>
        <p:nvGrpSpPr>
          <p:cNvPr id="10" name="Group 9">
            <a:extLst>
              <a:ext uri="{FF2B5EF4-FFF2-40B4-BE49-F238E27FC236}">
                <a16:creationId xmlns:a16="http://schemas.microsoft.com/office/drawing/2014/main" id="{891A0997-DD37-A5EA-4837-13C1664FCF39}"/>
              </a:ext>
            </a:extLst>
          </p:cNvPr>
          <p:cNvGrpSpPr/>
          <p:nvPr/>
        </p:nvGrpSpPr>
        <p:grpSpPr>
          <a:xfrm>
            <a:off x="3409950" y="1932350"/>
            <a:ext cx="428456" cy="841179"/>
            <a:chOff x="2007034" y="875281"/>
            <a:chExt cx="428456" cy="841179"/>
          </a:xfrm>
        </p:grpSpPr>
        <p:sp>
          <p:nvSpPr>
            <p:cNvPr id="11" name="Rectangle 10">
              <a:extLst>
                <a:ext uri="{FF2B5EF4-FFF2-40B4-BE49-F238E27FC236}">
                  <a16:creationId xmlns:a16="http://schemas.microsoft.com/office/drawing/2014/main" id="{90DA1A7C-7C2E-C4F7-CCFD-CF049F4A0934}"/>
                </a:ext>
              </a:extLst>
            </p:cNvPr>
            <p:cNvSpPr/>
            <p:nvPr/>
          </p:nvSpPr>
          <p:spPr>
            <a:xfrm>
              <a:off x="2298266"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92327258-3195-520A-423F-8DD7E4746290}"/>
                </a:ext>
              </a:extLst>
            </p:cNvPr>
            <p:cNvGrpSpPr/>
            <p:nvPr/>
          </p:nvGrpSpPr>
          <p:grpSpPr>
            <a:xfrm>
              <a:off x="2007034" y="875281"/>
              <a:ext cx="428456" cy="841179"/>
              <a:chOff x="2007034" y="875281"/>
              <a:chExt cx="428456" cy="841179"/>
            </a:xfrm>
          </p:grpSpPr>
          <p:sp>
            <p:nvSpPr>
              <p:cNvPr id="14" name="Rectangle 13">
                <a:extLst>
                  <a:ext uri="{FF2B5EF4-FFF2-40B4-BE49-F238E27FC236}">
                    <a16:creationId xmlns:a16="http://schemas.microsoft.com/office/drawing/2014/main" id="{DA4CE16F-DA39-CEED-7C4E-C176B8A70A20}"/>
                  </a:ext>
                </a:extLst>
              </p:cNvPr>
              <p:cNvSpPr/>
              <p:nvPr/>
            </p:nvSpPr>
            <p:spPr>
              <a:xfrm>
                <a:off x="2106962" y="1106860"/>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F0ABC15-50BE-2304-4ED2-B51983CFBC71}"/>
                  </a:ext>
                </a:extLst>
              </p:cNvPr>
              <p:cNvSpPr/>
              <p:nvPr/>
            </p:nvSpPr>
            <p:spPr>
              <a:xfrm>
                <a:off x="2007034" y="1053993"/>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0901393-70AC-25F5-A473-C9861BF0C0E1}"/>
                  </a:ext>
                </a:extLst>
              </p:cNvPr>
              <p:cNvSpPr/>
              <p:nvPr/>
            </p:nvSpPr>
            <p:spPr>
              <a:xfrm>
                <a:off x="2053644"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03D91B6-AEE9-3D28-255E-1840DE168AF1}"/>
                  </a:ext>
                </a:extLst>
              </p:cNvPr>
              <p:cNvSpPr/>
              <p:nvPr/>
            </p:nvSpPr>
            <p:spPr>
              <a:xfrm>
                <a:off x="2152650" y="875281"/>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22" name="Straight Arrow Connector 21">
            <a:extLst>
              <a:ext uri="{FF2B5EF4-FFF2-40B4-BE49-F238E27FC236}">
                <a16:creationId xmlns:a16="http://schemas.microsoft.com/office/drawing/2014/main" id="{E8ABB306-4CCD-53ED-F583-2AFD18045C77}"/>
              </a:ext>
            </a:extLst>
          </p:cNvPr>
          <p:cNvCxnSpPr>
            <a:cxnSpLocks/>
          </p:cNvCxnSpPr>
          <p:nvPr/>
        </p:nvCxnSpPr>
        <p:spPr>
          <a:xfrm flipV="1">
            <a:off x="3865903" y="2203024"/>
            <a:ext cx="0" cy="267806"/>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0262180-B1CE-278C-08B2-A14B2C15666E}"/>
              </a:ext>
            </a:extLst>
          </p:cNvPr>
          <p:cNvSpPr txBox="1"/>
          <p:nvPr/>
        </p:nvSpPr>
        <p:spPr>
          <a:xfrm>
            <a:off x="3812945" y="2234795"/>
            <a:ext cx="476525" cy="215444"/>
          </a:xfrm>
          <a:prstGeom prst="rect">
            <a:avLst/>
          </a:prstGeom>
          <a:noFill/>
        </p:spPr>
        <p:txBody>
          <a:bodyPr wrap="squar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4 mm</a:t>
            </a:r>
          </a:p>
        </p:txBody>
      </p:sp>
      <p:cxnSp>
        <p:nvCxnSpPr>
          <p:cNvPr id="26" name="Straight Connector 25">
            <a:extLst>
              <a:ext uri="{FF2B5EF4-FFF2-40B4-BE49-F238E27FC236}">
                <a16:creationId xmlns:a16="http://schemas.microsoft.com/office/drawing/2014/main" id="{9083D965-B227-4126-808A-57837D61F737}"/>
              </a:ext>
            </a:extLst>
          </p:cNvPr>
          <p:cNvCxnSpPr>
            <a:cxnSpLocks/>
          </p:cNvCxnSpPr>
          <p:nvPr/>
        </p:nvCxnSpPr>
        <p:spPr>
          <a:xfrm>
            <a:off x="3069571" y="1400174"/>
            <a:ext cx="0" cy="144289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99162DB-C5A7-4C69-E85D-E35B549B844E}"/>
              </a:ext>
            </a:extLst>
          </p:cNvPr>
          <p:cNvCxnSpPr>
            <a:cxnSpLocks/>
          </p:cNvCxnSpPr>
          <p:nvPr/>
        </p:nvCxnSpPr>
        <p:spPr>
          <a:xfrm>
            <a:off x="3057373" y="1868430"/>
            <a:ext cx="576000" cy="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1019CCB-CF5E-12FF-BD19-5863C0E93D89}"/>
              </a:ext>
            </a:extLst>
          </p:cNvPr>
          <p:cNvSpPr txBox="1"/>
          <p:nvPr/>
        </p:nvSpPr>
        <p:spPr>
          <a:xfrm>
            <a:off x="3130370" y="1676660"/>
            <a:ext cx="568293" cy="215444"/>
          </a:xfrm>
          <a:prstGeom prst="rect">
            <a:avLst/>
          </a:prstGeom>
          <a:noFill/>
        </p:spPr>
        <p:txBody>
          <a:bodyPr wrap="squar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20 mm</a:t>
            </a:r>
          </a:p>
        </p:txBody>
      </p:sp>
      <p:cxnSp>
        <p:nvCxnSpPr>
          <p:cNvPr id="30" name="Straight Connector 29">
            <a:extLst>
              <a:ext uri="{FF2B5EF4-FFF2-40B4-BE49-F238E27FC236}">
                <a16:creationId xmlns:a16="http://schemas.microsoft.com/office/drawing/2014/main" id="{410001E8-9954-DE1B-52E5-90D5C7F9FF0F}"/>
              </a:ext>
            </a:extLst>
          </p:cNvPr>
          <p:cNvCxnSpPr>
            <a:cxnSpLocks/>
            <a:stCxn id="18" idx="0"/>
            <a:endCxn id="14" idx="2"/>
          </p:cNvCxnSpPr>
          <p:nvPr/>
        </p:nvCxnSpPr>
        <p:spPr>
          <a:xfrm flipH="1">
            <a:off x="3624178" y="1932350"/>
            <a:ext cx="4196" cy="84117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904251B-D8A2-B1B3-70EB-EC2A54F3B7F8}"/>
              </a:ext>
            </a:extLst>
          </p:cNvPr>
          <p:cNvCxnSpPr>
            <a:cxnSpLocks/>
          </p:cNvCxnSpPr>
          <p:nvPr/>
        </p:nvCxnSpPr>
        <p:spPr>
          <a:xfrm rot="5400000" flipV="1">
            <a:off x="3443605" y="2979117"/>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1432D6F-98B9-4284-C06C-AB8EFD381CC5}"/>
              </a:ext>
            </a:extLst>
          </p:cNvPr>
          <p:cNvSpPr txBox="1"/>
          <p:nvPr/>
        </p:nvSpPr>
        <p:spPr>
          <a:xfrm>
            <a:off x="3502556" y="3111992"/>
            <a:ext cx="287258"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P</a:t>
            </a:r>
            <a:endParaRPr lang="en-GB" sz="1200" b="1" baseline="-25000" dirty="0">
              <a:solidFill>
                <a:srgbClr val="FF0000"/>
              </a:solidFill>
              <a:latin typeface="Arial" panose="020B0604020202020204" pitchFamily="34" charset="0"/>
              <a:cs typeface="Arial" panose="020B0604020202020204" pitchFamily="34" charset="0"/>
            </a:endParaRPr>
          </a:p>
        </p:txBody>
      </p:sp>
      <p:cxnSp>
        <p:nvCxnSpPr>
          <p:cNvPr id="36" name="Straight Arrow Connector 35">
            <a:extLst>
              <a:ext uri="{FF2B5EF4-FFF2-40B4-BE49-F238E27FC236}">
                <a16:creationId xmlns:a16="http://schemas.microsoft.com/office/drawing/2014/main" id="{419D5AC5-7445-1DC9-BC77-7FA321C94B3A}"/>
              </a:ext>
            </a:extLst>
          </p:cNvPr>
          <p:cNvCxnSpPr>
            <a:cxnSpLocks/>
          </p:cNvCxnSpPr>
          <p:nvPr/>
        </p:nvCxnSpPr>
        <p:spPr>
          <a:xfrm>
            <a:off x="3638520" y="1875201"/>
            <a:ext cx="576000" cy="0"/>
          </a:xfrm>
          <a:prstGeom prst="straightConnector1">
            <a:avLst/>
          </a:prstGeom>
          <a:ln w="9525">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888FC60-649D-8510-41F9-A45CFC3843E7}"/>
              </a:ext>
            </a:extLst>
          </p:cNvPr>
          <p:cNvSpPr txBox="1"/>
          <p:nvPr/>
        </p:nvSpPr>
        <p:spPr>
          <a:xfrm>
            <a:off x="3721177" y="1670551"/>
            <a:ext cx="568293" cy="215444"/>
          </a:xfrm>
          <a:prstGeom prst="rect">
            <a:avLst/>
          </a:prstGeom>
          <a:noFill/>
        </p:spPr>
        <p:txBody>
          <a:bodyPr wrap="squar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15 mm</a:t>
            </a:r>
          </a:p>
        </p:txBody>
      </p:sp>
      <p:cxnSp>
        <p:nvCxnSpPr>
          <p:cNvPr id="38" name="Straight Arrow Connector 37">
            <a:extLst>
              <a:ext uri="{FF2B5EF4-FFF2-40B4-BE49-F238E27FC236}">
                <a16:creationId xmlns:a16="http://schemas.microsoft.com/office/drawing/2014/main" id="{4E9D5BB7-D7AA-1F4D-60B7-D0498306A2BA}"/>
              </a:ext>
            </a:extLst>
          </p:cNvPr>
          <p:cNvCxnSpPr>
            <a:cxnSpLocks/>
          </p:cNvCxnSpPr>
          <p:nvPr/>
        </p:nvCxnSpPr>
        <p:spPr>
          <a:xfrm flipV="1">
            <a:off x="4203610" y="2502668"/>
            <a:ext cx="0" cy="237600"/>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7720416-9C9C-AE00-0E3E-198C4FE5EA21}"/>
              </a:ext>
            </a:extLst>
          </p:cNvPr>
          <p:cNvCxnSpPr>
            <a:cxnSpLocks/>
          </p:cNvCxnSpPr>
          <p:nvPr/>
        </p:nvCxnSpPr>
        <p:spPr>
          <a:xfrm flipV="1">
            <a:off x="4063695" y="2489788"/>
            <a:ext cx="0" cy="162000"/>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F917E30-9609-2BF4-EA1C-242A70E1DEC0}"/>
              </a:ext>
            </a:extLst>
          </p:cNvPr>
          <p:cNvCxnSpPr>
            <a:cxnSpLocks/>
          </p:cNvCxnSpPr>
          <p:nvPr/>
        </p:nvCxnSpPr>
        <p:spPr>
          <a:xfrm>
            <a:off x="3754045" y="2489788"/>
            <a:ext cx="456002" cy="26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62813E6-5BE7-7924-3B1E-73A69BCC7F24}"/>
              </a:ext>
            </a:extLst>
          </p:cNvPr>
          <p:cNvCxnSpPr>
            <a:cxnSpLocks/>
          </p:cNvCxnSpPr>
          <p:nvPr/>
        </p:nvCxnSpPr>
        <p:spPr>
          <a:xfrm flipV="1">
            <a:off x="3923989" y="2493271"/>
            <a:ext cx="0" cy="86128"/>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7451F59-7DEA-BE61-FB9D-B7214E782C7D}"/>
              </a:ext>
            </a:extLst>
          </p:cNvPr>
          <p:cNvCxnSpPr>
            <a:cxnSpLocks/>
          </p:cNvCxnSpPr>
          <p:nvPr/>
        </p:nvCxnSpPr>
        <p:spPr>
          <a:xfrm rot="-5400000" flipV="1">
            <a:off x="3920835" y="2571601"/>
            <a:ext cx="381000" cy="146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809DC59-E294-DD5C-62C2-AFD3DB50DD44}"/>
              </a:ext>
            </a:extLst>
          </p:cNvPr>
          <p:cNvSpPr txBox="1"/>
          <p:nvPr/>
        </p:nvSpPr>
        <p:spPr>
          <a:xfrm>
            <a:off x="3778960" y="2655599"/>
            <a:ext cx="543739" cy="276999"/>
          </a:xfrm>
          <a:prstGeom prst="rect">
            <a:avLst/>
          </a:prstGeom>
          <a:noFill/>
        </p:spPr>
        <p:txBody>
          <a:bodyPr wrap="none" rtlCol="0">
            <a:spAutoFit/>
          </a:bodyPr>
          <a:lstStyle/>
          <a:p>
            <a:r>
              <a:rPr lang="en-GB" sz="1200" b="1" dirty="0">
                <a:solidFill>
                  <a:srgbClr val="7030A0"/>
                </a:solidFill>
                <a:latin typeface="Arial" panose="020B0604020202020204" pitchFamily="34" charset="0"/>
                <a:cs typeface="Arial" panose="020B0604020202020204" pitchFamily="34" charset="0"/>
              </a:rPr>
              <a:t>P</a:t>
            </a:r>
            <a:r>
              <a:rPr lang="en-GB" sz="1200" b="1" baseline="-25000" dirty="0">
                <a:solidFill>
                  <a:srgbClr val="7030A0"/>
                </a:solidFill>
                <a:latin typeface="Arial" panose="020B0604020202020204" pitchFamily="34" charset="0"/>
                <a:cs typeface="Arial" panose="020B0604020202020204" pitchFamily="34" charset="0"/>
              </a:rPr>
              <a:t>pr-</a:t>
            </a:r>
            <a:r>
              <a:rPr lang="en-GB" sz="1200" b="1" baseline="-25000" dirty="0" err="1">
                <a:solidFill>
                  <a:srgbClr val="7030A0"/>
                </a:solidFill>
                <a:latin typeface="Arial" panose="020B0604020202020204" pitchFamily="34" charset="0"/>
                <a:cs typeface="Arial" panose="020B0604020202020204" pitchFamily="34" charset="0"/>
              </a:rPr>
              <a:t>eq</a:t>
            </a:r>
            <a:endParaRPr lang="en-GB" sz="1200" b="1" baseline="-25000" dirty="0">
              <a:solidFill>
                <a:srgbClr val="7030A0"/>
              </a:solidFill>
              <a:latin typeface="Arial" panose="020B0604020202020204" pitchFamily="34" charset="0"/>
              <a:cs typeface="Arial" panose="020B0604020202020204" pitchFamily="34" charset="0"/>
            </a:endParaRPr>
          </a:p>
        </p:txBody>
      </p:sp>
      <p:graphicFrame>
        <p:nvGraphicFramePr>
          <p:cNvPr id="75" name="Object 74">
            <a:extLst>
              <a:ext uri="{FF2B5EF4-FFF2-40B4-BE49-F238E27FC236}">
                <a16:creationId xmlns:a16="http://schemas.microsoft.com/office/drawing/2014/main" id="{586BB063-BE32-2AE7-EE7F-B048997E1C83}"/>
              </a:ext>
            </a:extLst>
          </p:cNvPr>
          <p:cNvGraphicFramePr>
            <a:graphicFrameLocks noChangeAspect="1"/>
          </p:cNvGraphicFramePr>
          <p:nvPr>
            <p:extLst>
              <p:ext uri="{D42A27DB-BD31-4B8C-83A1-F6EECF244321}">
                <p14:modId xmlns:p14="http://schemas.microsoft.com/office/powerpoint/2010/main" val="4185153536"/>
              </p:ext>
            </p:extLst>
          </p:nvPr>
        </p:nvGraphicFramePr>
        <p:xfrm>
          <a:off x="552450" y="1262563"/>
          <a:ext cx="1165225" cy="407988"/>
        </p:xfrm>
        <a:graphic>
          <a:graphicData uri="http://schemas.openxmlformats.org/presentationml/2006/ole">
            <mc:AlternateContent xmlns:mc="http://schemas.openxmlformats.org/markup-compatibility/2006">
              <mc:Choice xmlns:v="urn:schemas-microsoft-com:vml" Requires="v">
                <p:oleObj name="Equation" r:id="rId2" imgW="1663560" imgH="583920" progId="Equation.DSMT4">
                  <p:embed/>
                </p:oleObj>
              </mc:Choice>
              <mc:Fallback>
                <p:oleObj name="Equation" r:id="rId2" imgW="1663560" imgH="583920" progId="Equation.DSMT4">
                  <p:embed/>
                  <p:pic>
                    <p:nvPicPr>
                      <p:cNvPr id="75" name="Object 74">
                        <a:extLst>
                          <a:ext uri="{FF2B5EF4-FFF2-40B4-BE49-F238E27FC236}">
                            <a16:creationId xmlns:a16="http://schemas.microsoft.com/office/drawing/2014/main" id="{586BB063-BE32-2AE7-EE7F-B048997E1C83}"/>
                          </a:ext>
                        </a:extLst>
                      </p:cNvPr>
                      <p:cNvPicPr/>
                      <p:nvPr/>
                    </p:nvPicPr>
                    <p:blipFill>
                      <a:blip r:embed="rId3"/>
                      <a:stretch>
                        <a:fillRect/>
                      </a:stretch>
                    </p:blipFill>
                    <p:spPr>
                      <a:xfrm>
                        <a:off x="552450" y="1262563"/>
                        <a:ext cx="1165225" cy="407988"/>
                      </a:xfrm>
                      <a:prstGeom prst="rect">
                        <a:avLst/>
                      </a:prstGeom>
                    </p:spPr>
                  </p:pic>
                </p:oleObj>
              </mc:Fallback>
            </mc:AlternateContent>
          </a:graphicData>
        </a:graphic>
      </p:graphicFrame>
    </p:spTree>
    <p:extLst>
      <p:ext uri="{BB962C8B-B14F-4D97-AF65-F5344CB8AC3E}">
        <p14:creationId xmlns:p14="http://schemas.microsoft.com/office/powerpoint/2010/main" val="35064494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037F-47BE-DCEF-E845-2DA0AAC8BC38}"/>
              </a:ext>
            </a:extLst>
          </p:cNvPr>
          <p:cNvSpPr>
            <a:spLocks noGrp="1"/>
          </p:cNvSpPr>
          <p:nvPr>
            <p:ph type="title"/>
          </p:nvPr>
        </p:nvSpPr>
        <p:spPr/>
        <p:txBody>
          <a:bodyPr/>
          <a:lstStyle/>
          <a:p>
            <a:r>
              <a:rPr lang="en-GB" dirty="0"/>
              <a:t>Solution of tutorial 3</a:t>
            </a:r>
          </a:p>
        </p:txBody>
      </p:sp>
      <p:sp>
        <p:nvSpPr>
          <p:cNvPr id="39" name="Content Placeholder 38">
            <a:extLst>
              <a:ext uri="{FF2B5EF4-FFF2-40B4-BE49-F238E27FC236}">
                <a16:creationId xmlns:a16="http://schemas.microsoft.com/office/drawing/2014/main" id="{1EADDD44-134F-BF86-7660-A15989B88EB8}"/>
              </a:ext>
            </a:extLst>
          </p:cNvPr>
          <p:cNvSpPr>
            <a:spLocks noGrp="1"/>
          </p:cNvSpPr>
          <p:nvPr>
            <p:ph idx="1"/>
          </p:nvPr>
        </p:nvSpPr>
        <p:spPr>
          <a:xfrm>
            <a:off x="323850" y="968375"/>
            <a:ext cx="2621662" cy="2026669"/>
          </a:xfrm>
        </p:spPr>
        <p:txBody>
          <a:bodyPr>
            <a:normAutofit/>
          </a:bodyPr>
          <a:lstStyle/>
          <a:p>
            <a:r>
              <a:rPr lang="en-GB" sz="800" dirty="0"/>
              <a:t>Check if the web of the sheet itself fails due to tensile loading:</a:t>
            </a:r>
          </a:p>
          <a:p>
            <a:endParaRPr lang="en-GB" sz="800" dirty="0"/>
          </a:p>
          <a:p>
            <a:endParaRPr lang="en-GB" sz="800" dirty="0"/>
          </a:p>
          <a:p>
            <a:endParaRPr lang="en-GB" sz="800" dirty="0"/>
          </a:p>
          <a:p>
            <a:endParaRPr lang="en-GB" sz="800" dirty="0"/>
          </a:p>
          <a:p>
            <a:endParaRPr lang="en-GB" sz="800" dirty="0"/>
          </a:p>
          <a:p>
            <a:endParaRPr lang="en-GB" sz="800" dirty="0"/>
          </a:p>
          <a:p>
            <a:endParaRPr lang="en-GB" sz="800" dirty="0"/>
          </a:p>
          <a:p>
            <a:endParaRPr lang="en-GB" sz="800" dirty="0"/>
          </a:p>
          <a:p>
            <a:endParaRPr lang="en-GB" sz="800" dirty="0"/>
          </a:p>
          <a:p>
            <a:endParaRPr lang="en-GB" sz="800" dirty="0"/>
          </a:p>
          <a:p>
            <a:endParaRPr lang="en-GB" sz="800" dirty="0"/>
          </a:p>
        </p:txBody>
      </p:sp>
      <p:sp>
        <p:nvSpPr>
          <p:cNvPr id="4" name="Slide Number Placeholder 3">
            <a:extLst>
              <a:ext uri="{FF2B5EF4-FFF2-40B4-BE49-F238E27FC236}">
                <a16:creationId xmlns:a16="http://schemas.microsoft.com/office/drawing/2014/main" id="{A0282916-A843-437A-91EE-77C3656D2F69}"/>
              </a:ext>
            </a:extLst>
          </p:cNvPr>
          <p:cNvSpPr>
            <a:spLocks noGrp="1"/>
          </p:cNvSpPr>
          <p:nvPr>
            <p:ph type="sldNum" sz="quarter" idx="12"/>
          </p:nvPr>
        </p:nvSpPr>
        <p:spPr/>
        <p:txBody>
          <a:bodyPr/>
          <a:lstStyle/>
          <a:p>
            <a:fld id="{6D22F896-40B5-4ADD-8801-0D06FADFA095}" type="slidenum">
              <a:rPr lang="en-US" smtClean="0"/>
              <a:pPr/>
              <a:t>62</a:t>
            </a:fld>
            <a:endParaRPr lang="en-US" dirty="0"/>
          </a:p>
        </p:txBody>
      </p:sp>
      <p:sp>
        <p:nvSpPr>
          <p:cNvPr id="6" name="Rectangle 5">
            <a:extLst>
              <a:ext uri="{FF2B5EF4-FFF2-40B4-BE49-F238E27FC236}">
                <a16:creationId xmlns:a16="http://schemas.microsoft.com/office/drawing/2014/main" id="{D2AA8215-301F-A936-BFD0-DC5BE5EC64F0}"/>
              </a:ext>
            </a:extLst>
          </p:cNvPr>
          <p:cNvSpPr/>
          <p:nvPr/>
        </p:nvSpPr>
        <p:spPr>
          <a:xfrm>
            <a:off x="2943394" y="2207845"/>
            <a:ext cx="1266653"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73E1C1F-697E-54DD-8EFC-A7C2973467B3}"/>
              </a:ext>
            </a:extLst>
          </p:cNvPr>
          <p:cNvSpPr/>
          <p:nvPr/>
        </p:nvSpPr>
        <p:spPr>
          <a:xfrm rot="16200000">
            <a:off x="2525428" y="1794485"/>
            <a:ext cx="1089750" cy="26303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891A0997-DD37-A5EA-4837-13C1664FCF39}"/>
              </a:ext>
            </a:extLst>
          </p:cNvPr>
          <p:cNvGrpSpPr/>
          <p:nvPr/>
        </p:nvGrpSpPr>
        <p:grpSpPr>
          <a:xfrm>
            <a:off x="3409950" y="1932350"/>
            <a:ext cx="428456" cy="841179"/>
            <a:chOff x="2007034" y="875281"/>
            <a:chExt cx="428456" cy="841179"/>
          </a:xfrm>
        </p:grpSpPr>
        <p:sp>
          <p:nvSpPr>
            <p:cNvPr id="11" name="Rectangle 10">
              <a:extLst>
                <a:ext uri="{FF2B5EF4-FFF2-40B4-BE49-F238E27FC236}">
                  <a16:creationId xmlns:a16="http://schemas.microsoft.com/office/drawing/2014/main" id="{90DA1A7C-7C2E-C4F7-CCFD-CF049F4A0934}"/>
                </a:ext>
              </a:extLst>
            </p:cNvPr>
            <p:cNvSpPr/>
            <p:nvPr/>
          </p:nvSpPr>
          <p:spPr>
            <a:xfrm>
              <a:off x="2298266"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92327258-3195-520A-423F-8DD7E4746290}"/>
                </a:ext>
              </a:extLst>
            </p:cNvPr>
            <p:cNvGrpSpPr/>
            <p:nvPr/>
          </p:nvGrpSpPr>
          <p:grpSpPr>
            <a:xfrm>
              <a:off x="2007034" y="875281"/>
              <a:ext cx="428456" cy="841179"/>
              <a:chOff x="2007034" y="875281"/>
              <a:chExt cx="428456" cy="841179"/>
            </a:xfrm>
          </p:grpSpPr>
          <p:sp>
            <p:nvSpPr>
              <p:cNvPr id="14" name="Rectangle 13">
                <a:extLst>
                  <a:ext uri="{FF2B5EF4-FFF2-40B4-BE49-F238E27FC236}">
                    <a16:creationId xmlns:a16="http://schemas.microsoft.com/office/drawing/2014/main" id="{DA4CE16F-DA39-CEED-7C4E-C176B8A70A20}"/>
                  </a:ext>
                </a:extLst>
              </p:cNvPr>
              <p:cNvSpPr/>
              <p:nvPr/>
            </p:nvSpPr>
            <p:spPr>
              <a:xfrm>
                <a:off x="2106962" y="1106860"/>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F0ABC15-50BE-2304-4ED2-B51983CFBC71}"/>
                  </a:ext>
                </a:extLst>
              </p:cNvPr>
              <p:cNvSpPr/>
              <p:nvPr/>
            </p:nvSpPr>
            <p:spPr>
              <a:xfrm>
                <a:off x="2007034" y="1053993"/>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0901393-70AC-25F5-A473-C9861BF0C0E1}"/>
                  </a:ext>
                </a:extLst>
              </p:cNvPr>
              <p:cNvSpPr/>
              <p:nvPr/>
            </p:nvSpPr>
            <p:spPr>
              <a:xfrm>
                <a:off x="2053644"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03D91B6-AEE9-3D28-255E-1840DE168AF1}"/>
                  </a:ext>
                </a:extLst>
              </p:cNvPr>
              <p:cNvSpPr/>
              <p:nvPr/>
            </p:nvSpPr>
            <p:spPr>
              <a:xfrm>
                <a:off x="2152650" y="875281"/>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22" name="Straight Arrow Connector 21">
            <a:extLst>
              <a:ext uri="{FF2B5EF4-FFF2-40B4-BE49-F238E27FC236}">
                <a16:creationId xmlns:a16="http://schemas.microsoft.com/office/drawing/2014/main" id="{E8ABB306-4CCD-53ED-F583-2AFD18045C77}"/>
              </a:ext>
            </a:extLst>
          </p:cNvPr>
          <p:cNvCxnSpPr>
            <a:cxnSpLocks/>
          </p:cNvCxnSpPr>
          <p:nvPr/>
        </p:nvCxnSpPr>
        <p:spPr>
          <a:xfrm flipV="1">
            <a:off x="3865903" y="2203024"/>
            <a:ext cx="0" cy="267806"/>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0262180-B1CE-278C-08B2-A14B2C15666E}"/>
              </a:ext>
            </a:extLst>
          </p:cNvPr>
          <p:cNvSpPr txBox="1"/>
          <p:nvPr/>
        </p:nvSpPr>
        <p:spPr>
          <a:xfrm>
            <a:off x="3812945" y="2234795"/>
            <a:ext cx="476525" cy="215444"/>
          </a:xfrm>
          <a:prstGeom prst="rect">
            <a:avLst/>
          </a:prstGeom>
          <a:noFill/>
        </p:spPr>
        <p:txBody>
          <a:bodyPr wrap="squar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4 mm</a:t>
            </a:r>
          </a:p>
        </p:txBody>
      </p:sp>
      <p:cxnSp>
        <p:nvCxnSpPr>
          <p:cNvPr id="26" name="Straight Connector 25">
            <a:extLst>
              <a:ext uri="{FF2B5EF4-FFF2-40B4-BE49-F238E27FC236}">
                <a16:creationId xmlns:a16="http://schemas.microsoft.com/office/drawing/2014/main" id="{9083D965-B227-4126-808A-57837D61F737}"/>
              </a:ext>
            </a:extLst>
          </p:cNvPr>
          <p:cNvCxnSpPr>
            <a:cxnSpLocks/>
          </p:cNvCxnSpPr>
          <p:nvPr/>
        </p:nvCxnSpPr>
        <p:spPr>
          <a:xfrm>
            <a:off x="3069571" y="1400174"/>
            <a:ext cx="0" cy="144289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99162DB-C5A7-4C69-E85D-E35B549B844E}"/>
              </a:ext>
            </a:extLst>
          </p:cNvPr>
          <p:cNvCxnSpPr>
            <a:cxnSpLocks/>
          </p:cNvCxnSpPr>
          <p:nvPr/>
        </p:nvCxnSpPr>
        <p:spPr>
          <a:xfrm>
            <a:off x="3057373" y="1868430"/>
            <a:ext cx="576000" cy="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1019CCB-CF5E-12FF-BD19-5863C0E93D89}"/>
              </a:ext>
            </a:extLst>
          </p:cNvPr>
          <p:cNvSpPr txBox="1"/>
          <p:nvPr/>
        </p:nvSpPr>
        <p:spPr>
          <a:xfrm>
            <a:off x="3130370" y="1676660"/>
            <a:ext cx="568293" cy="215444"/>
          </a:xfrm>
          <a:prstGeom prst="rect">
            <a:avLst/>
          </a:prstGeom>
          <a:noFill/>
        </p:spPr>
        <p:txBody>
          <a:bodyPr wrap="squar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20 mm</a:t>
            </a:r>
          </a:p>
        </p:txBody>
      </p:sp>
      <p:cxnSp>
        <p:nvCxnSpPr>
          <p:cNvPr id="30" name="Straight Connector 29">
            <a:extLst>
              <a:ext uri="{FF2B5EF4-FFF2-40B4-BE49-F238E27FC236}">
                <a16:creationId xmlns:a16="http://schemas.microsoft.com/office/drawing/2014/main" id="{410001E8-9954-DE1B-52E5-90D5C7F9FF0F}"/>
              </a:ext>
            </a:extLst>
          </p:cNvPr>
          <p:cNvCxnSpPr>
            <a:cxnSpLocks/>
            <a:stCxn id="18" idx="0"/>
            <a:endCxn id="14" idx="2"/>
          </p:cNvCxnSpPr>
          <p:nvPr/>
        </p:nvCxnSpPr>
        <p:spPr>
          <a:xfrm flipH="1">
            <a:off x="3624178" y="1932350"/>
            <a:ext cx="4196" cy="84117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904251B-D8A2-B1B3-70EB-EC2A54F3B7F8}"/>
              </a:ext>
            </a:extLst>
          </p:cNvPr>
          <p:cNvCxnSpPr>
            <a:cxnSpLocks/>
          </p:cNvCxnSpPr>
          <p:nvPr/>
        </p:nvCxnSpPr>
        <p:spPr>
          <a:xfrm rot="5400000" flipV="1">
            <a:off x="3443605" y="2979117"/>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1432D6F-98B9-4284-C06C-AB8EFD381CC5}"/>
              </a:ext>
            </a:extLst>
          </p:cNvPr>
          <p:cNvSpPr txBox="1"/>
          <p:nvPr/>
        </p:nvSpPr>
        <p:spPr>
          <a:xfrm>
            <a:off x="3502556" y="3111992"/>
            <a:ext cx="287258"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P</a:t>
            </a:r>
            <a:endParaRPr lang="en-GB" sz="1200" b="1" baseline="-25000" dirty="0">
              <a:solidFill>
                <a:srgbClr val="FF0000"/>
              </a:solidFill>
              <a:latin typeface="Arial" panose="020B0604020202020204" pitchFamily="34" charset="0"/>
              <a:cs typeface="Arial" panose="020B0604020202020204" pitchFamily="34" charset="0"/>
            </a:endParaRPr>
          </a:p>
        </p:txBody>
      </p:sp>
      <p:cxnSp>
        <p:nvCxnSpPr>
          <p:cNvPr id="36" name="Straight Arrow Connector 35">
            <a:extLst>
              <a:ext uri="{FF2B5EF4-FFF2-40B4-BE49-F238E27FC236}">
                <a16:creationId xmlns:a16="http://schemas.microsoft.com/office/drawing/2014/main" id="{419D5AC5-7445-1DC9-BC77-7FA321C94B3A}"/>
              </a:ext>
            </a:extLst>
          </p:cNvPr>
          <p:cNvCxnSpPr>
            <a:cxnSpLocks/>
          </p:cNvCxnSpPr>
          <p:nvPr/>
        </p:nvCxnSpPr>
        <p:spPr>
          <a:xfrm>
            <a:off x="3638520" y="1875201"/>
            <a:ext cx="576000" cy="0"/>
          </a:xfrm>
          <a:prstGeom prst="straightConnector1">
            <a:avLst/>
          </a:prstGeom>
          <a:ln w="9525">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888FC60-649D-8510-41F9-A45CFC3843E7}"/>
              </a:ext>
            </a:extLst>
          </p:cNvPr>
          <p:cNvSpPr txBox="1"/>
          <p:nvPr/>
        </p:nvSpPr>
        <p:spPr>
          <a:xfrm>
            <a:off x="3721177" y="1670551"/>
            <a:ext cx="568293" cy="215444"/>
          </a:xfrm>
          <a:prstGeom prst="rect">
            <a:avLst/>
          </a:prstGeom>
          <a:noFill/>
        </p:spPr>
        <p:txBody>
          <a:bodyPr wrap="square" rtlCol="0">
            <a:spAutoFit/>
          </a:bodyPr>
          <a:lstStyle/>
          <a:p>
            <a:r>
              <a:rPr lang="en-GB" sz="800" b="1" i="1" dirty="0">
                <a:solidFill>
                  <a:srgbClr val="FF0000"/>
                </a:solidFill>
                <a:latin typeface="Times New Roman" panose="02020603050405020304" pitchFamily="18" charset="0"/>
                <a:cs typeface="Times New Roman" panose="02020603050405020304" pitchFamily="18" charset="0"/>
              </a:rPr>
              <a:t>15 mm</a:t>
            </a:r>
          </a:p>
        </p:txBody>
      </p:sp>
      <p:cxnSp>
        <p:nvCxnSpPr>
          <p:cNvPr id="38" name="Straight Arrow Connector 37">
            <a:extLst>
              <a:ext uri="{FF2B5EF4-FFF2-40B4-BE49-F238E27FC236}">
                <a16:creationId xmlns:a16="http://schemas.microsoft.com/office/drawing/2014/main" id="{4E9D5BB7-D7AA-1F4D-60B7-D0498306A2BA}"/>
              </a:ext>
            </a:extLst>
          </p:cNvPr>
          <p:cNvCxnSpPr>
            <a:cxnSpLocks/>
          </p:cNvCxnSpPr>
          <p:nvPr/>
        </p:nvCxnSpPr>
        <p:spPr>
          <a:xfrm flipV="1">
            <a:off x="4203610" y="2502668"/>
            <a:ext cx="0" cy="237600"/>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7720416-9C9C-AE00-0E3E-198C4FE5EA21}"/>
              </a:ext>
            </a:extLst>
          </p:cNvPr>
          <p:cNvCxnSpPr>
            <a:cxnSpLocks/>
          </p:cNvCxnSpPr>
          <p:nvPr/>
        </p:nvCxnSpPr>
        <p:spPr>
          <a:xfrm flipV="1">
            <a:off x="4063695" y="2489788"/>
            <a:ext cx="0" cy="162000"/>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F917E30-9609-2BF4-EA1C-242A70E1DEC0}"/>
              </a:ext>
            </a:extLst>
          </p:cNvPr>
          <p:cNvCxnSpPr>
            <a:cxnSpLocks/>
          </p:cNvCxnSpPr>
          <p:nvPr/>
        </p:nvCxnSpPr>
        <p:spPr>
          <a:xfrm>
            <a:off x="3754045" y="2489788"/>
            <a:ext cx="456002" cy="262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62813E6-5BE7-7924-3B1E-73A69BCC7F24}"/>
              </a:ext>
            </a:extLst>
          </p:cNvPr>
          <p:cNvCxnSpPr>
            <a:cxnSpLocks/>
          </p:cNvCxnSpPr>
          <p:nvPr/>
        </p:nvCxnSpPr>
        <p:spPr>
          <a:xfrm flipV="1">
            <a:off x="3923989" y="2493271"/>
            <a:ext cx="0" cy="86128"/>
          </a:xfrm>
          <a:prstGeom prst="straightConnector1">
            <a:avLst/>
          </a:prstGeom>
          <a:ln>
            <a:solidFill>
              <a:srgbClr val="FF0000"/>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7451F59-7DEA-BE61-FB9D-B7214E782C7D}"/>
              </a:ext>
            </a:extLst>
          </p:cNvPr>
          <p:cNvCxnSpPr>
            <a:cxnSpLocks/>
          </p:cNvCxnSpPr>
          <p:nvPr/>
        </p:nvCxnSpPr>
        <p:spPr>
          <a:xfrm rot="-5400000" flipV="1">
            <a:off x="3920835" y="2571601"/>
            <a:ext cx="381000" cy="146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809DC59-E294-DD5C-62C2-AFD3DB50DD44}"/>
              </a:ext>
            </a:extLst>
          </p:cNvPr>
          <p:cNvSpPr txBox="1"/>
          <p:nvPr/>
        </p:nvSpPr>
        <p:spPr>
          <a:xfrm>
            <a:off x="3778960" y="2655599"/>
            <a:ext cx="543739" cy="276999"/>
          </a:xfrm>
          <a:prstGeom prst="rect">
            <a:avLst/>
          </a:prstGeom>
          <a:noFill/>
        </p:spPr>
        <p:txBody>
          <a:bodyPr wrap="none" rtlCol="0">
            <a:spAutoFit/>
          </a:bodyPr>
          <a:lstStyle/>
          <a:p>
            <a:r>
              <a:rPr lang="en-GB" sz="1200" b="1" dirty="0">
                <a:solidFill>
                  <a:srgbClr val="7030A0"/>
                </a:solidFill>
                <a:latin typeface="Arial" panose="020B0604020202020204" pitchFamily="34" charset="0"/>
                <a:cs typeface="Arial" panose="020B0604020202020204" pitchFamily="34" charset="0"/>
              </a:rPr>
              <a:t>P</a:t>
            </a:r>
            <a:r>
              <a:rPr lang="en-GB" sz="1200" b="1" baseline="-25000" dirty="0">
                <a:solidFill>
                  <a:srgbClr val="7030A0"/>
                </a:solidFill>
                <a:latin typeface="Arial" panose="020B0604020202020204" pitchFamily="34" charset="0"/>
                <a:cs typeface="Arial" panose="020B0604020202020204" pitchFamily="34" charset="0"/>
              </a:rPr>
              <a:t>pr-</a:t>
            </a:r>
            <a:r>
              <a:rPr lang="en-GB" sz="1200" b="1" baseline="-25000" dirty="0" err="1">
                <a:solidFill>
                  <a:srgbClr val="7030A0"/>
                </a:solidFill>
                <a:latin typeface="Arial" panose="020B0604020202020204" pitchFamily="34" charset="0"/>
                <a:cs typeface="Arial" panose="020B0604020202020204" pitchFamily="34" charset="0"/>
              </a:rPr>
              <a:t>eq</a:t>
            </a:r>
            <a:endParaRPr lang="en-GB" sz="1200" b="1" baseline="-25000" dirty="0">
              <a:solidFill>
                <a:srgbClr val="7030A0"/>
              </a:solidFill>
              <a:latin typeface="Arial" panose="020B0604020202020204" pitchFamily="34" charset="0"/>
              <a:cs typeface="Arial" panose="020B0604020202020204" pitchFamily="34" charset="0"/>
            </a:endParaRPr>
          </a:p>
        </p:txBody>
      </p:sp>
      <p:cxnSp>
        <p:nvCxnSpPr>
          <p:cNvPr id="76" name="Straight Arrow Connector 75">
            <a:extLst>
              <a:ext uri="{FF2B5EF4-FFF2-40B4-BE49-F238E27FC236}">
                <a16:creationId xmlns:a16="http://schemas.microsoft.com/office/drawing/2014/main" id="{C0C39D0C-8C91-CC2E-C7B5-1F68F21DB18B}"/>
              </a:ext>
            </a:extLst>
          </p:cNvPr>
          <p:cNvCxnSpPr>
            <a:cxnSpLocks/>
          </p:cNvCxnSpPr>
          <p:nvPr/>
        </p:nvCxnSpPr>
        <p:spPr>
          <a:xfrm rot="-5400000" flipV="1">
            <a:off x="2879803" y="1170843"/>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07AEE1B7-71EA-3786-AD24-CBE36BCAEBDA}"/>
              </a:ext>
            </a:extLst>
          </p:cNvPr>
          <p:cNvSpPr txBox="1"/>
          <p:nvPr/>
        </p:nvSpPr>
        <p:spPr>
          <a:xfrm>
            <a:off x="2930681" y="769544"/>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graphicFrame>
        <p:nvGraphicFramePr>
          <p:cNvPr id="81" name="Object 80">
            <a:extLst>
              <a:ext uri="{FF2B5EF4-FFF2-40B4-BE49-F238E27FC236}">
                <a16:creationId xmlns:a16="http://schemas.microsoft.com/office/drawing/2014/main" id="{71BC6B5B-EEEB-9C14-9E07-E30A1FC1EE45}"/>
              </a:ext>
            </a:extLst>
          </p:cNvPr>
          <p:cNvGraphicFramePr>
            <a:graphicFrameLocks noChangeAspect="1"/>
          </p:cNvGraphicFramePr>
          <p:nvPr>
            <p:extLst>
              <p:ext uri="{D42A27DB-BD31-4B8C-83A1-F6EECF244321}">
                <p14:modId xmlns:p14="http://schemas.microsoft.com/office/powerpoint/2010/main" val="590798091"/>
              </p:ext>
            </p:extLst>
          </p:nvPr>
        </p:nvGraphicFramePr>
        <p:xfrm>
          <a:off x="552450" y="1262563"/>
          <a:ext cx="1165225" cy="407988"/>
        </p:xfrm>
        <a:graphic>
          <a:graphicData uri="http://schemas.openxmlformats.org/presentationml/2006/ole">
            <mc:AlternateContent xmlns:mc="http://schemas.openxmlformats.org/markup-compatibility/2006">
              <mc:Choice xmlns:v="urn:schemas-microsoft-com:vml" Requires="v">
                <p:oleObj name="Equation" r:id="rId2" imgW="1663560" imgH="583920" progId="Equation.DSMT4">
                  <p:embed/>
                </p:oleObj>
              </mc:Choice>
              <mc:Fallback>
                <p:oleObj name="Equation" r:id="rId2" imgW="1663560" imgH="583920" progId="Equation.DSMT4">
                  <p:embed/>
                  <p:pic>
                    <p:nvPicPr>
                      <p:cNvPr id="75" name="Object 74">
                        <a:extLst>
                          <a:ext uri="{FF2B5EF4-FFF2-40B4-BE49-F238E27FC236}">
                            <a16:creationId xmlns:a16="http://schemas.microsoft.com/office/drawing/2014/main" id="{586BB063-BE32-2AE7-EE7F-B048997E1C83}"/>
                          </a:ext>
                        </a:extLst>
                      </p:cNvPr>
                      <p:cNvPicPr/>
                      <p:nvPr/>
                    </p:nvPicPr>
                    <p:blipFill>
                      <a:blip r:embed="rId3"/>
                      <a:stretch>
                        <a:fillRect/>
                      </a:stretch>
                    </p:blipFill>
                    <p:spPr>
                      <a:xfrm>
                        <a:off x="552450" y="1262563"/>
                        <a:ext cx="1165225" cy="407988"/>
                      </a:xfrm>
                      <a:prstGeom prst="rect">
                        <a:avLst/>
                      </a:prstGeom>
                    </p:spPr>
                  </p:pic>
                </p:oleObj>
              </mc:Fallback>
            </mc:AlternateContent>
          </a:graphicData>
        </a:graphic>
      </p:graphicFrame>
    </p:spTree>
    <p:extLst>
      <p:ext uri="{BB962C8B-B14F-4D97-AF65-F5344CB8AC3E}">
        <p14:creationId xmlns:p14="http://schemas.microsoft.com/office/powerpoint/2010/main" val="37308796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037F-47BE-DCEF-E845-2DA0AAC8BC38}"/>
              </a:ext>
            </a:extLst>
          </p:cNvPr>
          <p:cNvSpPr>
            <a:spLocks noGrp="1"/>
          </p:cNvSpPr>
          <p:nvPr>
            <p:ph type="title"/>
          </p:nvPr>
        </p:nvSpPr>
        <p:spPr/>
        <p:txBody>
          <a:bodyPr/>
          <a:lstStyle/>
          <a:p>
            <a:r>
              <a:rPr lang="en-GB" dirty="0"/>
              <a:t>Solution of tutorial 3</a:t>
            </a:r>
          </a:p>
        </p:txBody>
      </p:sp>
      <p:sp>
        <p:nvSpPr>
          <p:cNvPr id="16" name="Content Placeholder 15">
            <a:extLst>
              <a:ext uri="{FF2B5EF4-FFF2-40B4-BE49-F238E27FC236}">
                <a16:creationId xmlns:a16="http://schemas.microsoft.com/office/drawing/2014/main" id="{C2F577CC-D560-76E3-D854-D519F7FF9842}"/>
              </a:ext>
            </a:extLst>
          </p:cNvPr>
          <p:cNvSpPr>
            <a:spLocks noGrp="1"/>
          </p:cNvSpPr>
          <p:nvPr>
            <p:ph idx="1"/>
          </p:nvPr>
        </p:nvSpPr>
        <p:spPr/>
        <p:txBody>
          <a:bodyPr/>
          <a:lstStyle/>
          <a:p>
            <a:r>
              <a:rPr lang="en-GB" dirty="0"/>
              <a:t>The final load capacity of the joint is the minimum of previous five calculated forces, i.e. 1209.23 N.</a:t>
            </a:r>
          </a:p>
        </p:txBody>
      </p:sp>
    </p:spTree>
    <p:extLst>
      <p:ext uri="{BB962C8B-B14F-4D97-AF65-F5344CB8AC3E}">
        <p14:creationId xmlns:p14="http://schemas.microsoft.com/office/powerpoint/2010/main" val="123036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1C7C3-F434-0204-D6A6-C5C2279E1ED4}"/>
              </a:ext>
            </a:extLst>
          </p:cNvPr>
          <p:cNvSpPr>
            <a:spLocks noGrp="1"/>
          </p:cNvSpPr>
          <p:nvPr>
            <p:ph type="title"/>
          </p:nvPr>
        </p:nvSpPr>
        <p:spPr/>
        <p:txBody>
          <a:bodyPr/>
          <a:lstStyle/>
          <a:p>
            <a:r>
              <a:rPr lang="en-GB" dirty="0"/>
              <a:t>Disadvantages of mechanically fastened joints</a:t>
            </a:r>
          </a:p>
        </p:txBody>
      </p:sp>
      <p:sp>
        <p:nvSpPr>
          <p:cNvPr id="3" name="Content Placeholder 2">
            <a:extLst>
              <a:ext uri="{FF2B5EF4-FFF2-40B4-BE49-F238E27FC236}">
                <a16:creationId xmlns:a16="http://schemas.microsoft.com/office/drawing/2014/main" id="{0F8D081B-8FD1-5D69-684B-C10CFB0F193D}"/>
              </a:ext>
            </a:extLst>
          </p:cNvPr>
          <p:cNvSpPr>
            <a:spLocks noGrp="1"/>
          </p:cNvSpPr>
          <p:nvPr>
            <p:ph idx="1"/>
          </p:nvPr>
        </p:nvSpPr>
        <p:spPr/>
        <p:txBody>
          <a:bodyPr>
            <a:normAutofit/>
          </a:bodyPr>
          <a:lstStyle/>
          <a:p>
            <a:pPr algn="l"/>
            <a:r>
              <a:rPr lang="en-GB" sz="1100" dirty="0"/>
              <a:t>A</a:t>
            </a:r>
            <a:r>
              <a:rPr lang="en-GB" sz="1100" b="0" i="0" u="none" strike="noStrike" baseline="0" dirty="0"/>
              <a:t> fatigue critical element in metallic airframe construction;</a:t>
            </a:r>
          </a:p>
          <a:p>
            <a:pPr lvl="1"/>
            <a:r>
              <a:rPr lang="en-GB" sz="900" b="0" i="0" u="none" strike="noStrike" baseline="0" dirty="0"/>
              <a:t>The rivet installation process imparts elevated stress in the vicinity of the holes.</a:t>
            </a:r>
          </a:p>
          <a:p>
            <a:pPr lvl="1"/>
            <a:r>
              <a:rPr lang="en-GB" sz="900" b="0" i="0" u="none" strike="noStrike" baseline="0" dirty="0"/>
              <a:t>The rivet installation process imparts residual stresses in the vicinity of the holes.</a:t>
            </a:r>
          </a:p>
          <a:p>
            <a:pPr algn="l"/>
            <a:r>
              <a:rPr lang="en-GB" sz="1100" b="0" i="0" u="none" strike="noStrike" baseline="0" dirty="0"/>
              <a:t>frictional forces between the mating sheets induced due to the clamp-up which contribute to fretting damage at the faying surface.</a:t>
            </a:r>
            <a:endParaRPr lang="en-GB" sz="1100" dirty="0"/>
          </a:p>
        </p:txBody>
      </p:sp>
      <p:sp>
        <p:nvSpPr>
          <p:cNvPr id="4" name="Slide Number Placeholder 3">
            <a:extLst>
              <a:ext uri="{FF2B5EF4-FFF2-40B4-BE49-F238E27FC236}">
                <a16:creationId xmlns:a16="http://schemas.microsoft.com/office/drawing/2014/main" id="{66B66E35-2792-762C-D713-B8C3627F44D5}"/>
              </a:ext>
            </a:extLst>
          </p:cNvPr>
          <p:cNvSpPr>
            <a:spLocks noGrp="1"/>
          </p:cNvSpPr>
          <p:nvPr>
            <p:ph type="sldNum" sz="quarter" idx="12"/>
          </p:nvPr>
        </p:nvSpPr>
        <p:spPr/>
        <p:txBody>
          <a:bodyPr/>
          <a:lstStyle/>
          <a:p>
            <a:fld id="{6D22F896-40B5-4ADD-8801-0D06FADFA095}" type="slidenum">
              <a:rPr lang="en-US" smtClean="0"/>
              <a:pPr/>
              <a:t>7</a:t>
            </a:fld>
            <a:endParaRPr lang="en-US" dirty="0"/>
          </a:p>
        </p:txBody>
      </p:sp>
    </p:spTree>
    <p:extLst>
      <p:ext uri="{BB962C8B-B14F-4D97-AF65-F5344CB8AC3E}">
        <p14:creationId xmlns:p14="http://schemas.microsoft.com/office/powerpoint/2010/main" val="3533842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3E93B-F434-5BAE-99E5-9DEAB8CC4CEB}"/>
              </a:ext>
            </a:extLst>
          </p:cNvPr>
          <p:cNvSpPr>
            <a:spLocks noGrp="1"/>
          </p:cNvSpPr>
          <p:nvPr>
            <p:ph type="title"/>
          </p:nvPr>
        </p:nvSpPr>
        <p:spPr/>
        <p:txBody>
          <a:bodyPr/>
          <a:lstStyle/>
          <a:p>
            <a:r>
              <a:rPr lang="en-GB" dirty="0"/>
              <a:t>Failure modes of mechanically fastened joints</a:t>
            </a:r>
          </a:p>
        </p:txBody>
      </p:sp>
      <p:sp>
        <p:nvSpPr>
          <p:cNvPr id="4" name="Slide Number Placeholder 3">
            <a:extLst>
              <a:ext uri="{FF2B5EF4-FFF2-40B4-BE49-F238E27FC236}">
                <a16:creationId xmlns:a16="http://schemas.microsoft.com/office/drawing/2014/main" id="{4BD2ACDF-BE63-8B0B-9910-75D1F19F96CC}"/>
              </a:ext>
            </a:extLst>
          </p:cNvPr>
          <p:cNvSpPr>
            <a:spLocks noGrp="1"/>
          </p:cNvSpPr>
          <p:nvPr>
            <p:ph type="sldNum" sz="quarter" idx="12"/>
          </p:nvPr>
        </p:nvSpPr>
        <p:spPr/>
        <p:txBody>
          <a:bodyPr/>
          <a:lstStyle/>
          <a:p>
            <a:fld id="{6D22F896-40B5-4ADD-8801-0D06FADFA095}" type="slidenum">
              <a:rPr lang="en-US" smtClean="0"/>
              <a:pPr/>
              <a:t>8</a:t>
            </a:fld>
            <a:endParaRPr lang="en-US" dirty="0"/>
          </a:p>
        </p:txBody>
      </p:sp>
      <p:pic>
        <p:nvPicPr>
          <p:cNvPr id="5" name="Picture 4">
            <a:extLst>
              <a:ext uri="{FF2B5EF4-FFF2-40B4-BE49-F238E27FC236}">
                <a16:creationId xmlns:a16="http://schemas.microsoft.com/office/drawing/2014/main" id="{840328DC-A7DD-9744-DB42-6E833277096C}"/>
              </a:ext>
            </a:extLst>
          </p:cNvPr>
          <p:cNvPicPr>
            <a:picLocks noChangeAspect="1"/>
          </p:cNvPicPr>
          <p:nvPr/>
        </p:nvPicPr>
        <p:blipFill rotWithShape="1">
          <a:blip r:embed="rId2"/>
          <a:srcRect t="6779"/>
          <a:stretch/>
        </p:blipFill>
        <p:spPr>
          <a:xfrm>
            <a:off x="376671" y="886210"/>
            <a:ext cx="1142999" cy="763111"/>
          </a:xfrm>
          <a:prstGeom prst="rect">
            <a:avLst/>
          </a:prstGeom>
        </p:spPr>
      </p:pic>
      <p:pic>
        <p:nvPicPr>
          <p:cNvPr id="6" name="Picture 5">
            <a:extLst>
              <a:ext uri="{FF2B5EF4-FFF2-40B4-BE49-F238E27FC236}">
                <a16:creationId xmlns:a16="http://schemas.microsoft.com/office/drawing/2014/main" id="{1A5211B0-7B43-FF46-0725-116A86BE1C1A}"/>
              </a:ext>
            </a:extLst>
          </p:cNvPr>
          <p:cNvPicPr>
            <a:picLocks noChangeAspect="1"/>
          </p:cNvPicPr>
          <p:nvPr/>
        </p:nvPicPr>
        <p:blipFill rotWithShape="1">
          <a:blip r:embed="rId3"/>
          <a:srcRect t="12261"/>
          <a:stretch/>
        </p:blipFill>
        <p:spPr>
          <a:xfrm>
            <a:off x="1668499" y="886765"/>
            <a:ext cx="1197903" cy="762000"/>
          </a:xfrm>
          <a:prstGeom prst="rect">
            <a:avLst/>
          </a:prstGeom>
        </p:spPr>
      </p:pic>
      <p:pic>
        <p:nvPicPr>
          <p:cNvPr id="7" name="Picture 6">
            <a:extLst>
              <a:ext uri="{FF2B5EF4-FFF2-40B4-BE49-F238E27FC236}">
                <a16:creationId xmlns:a16="http://schemas.microsoft.com/office/drawing/2014/main" id="{E3EAB016-E1F0-ED2F-77BF-24A4E2871AAF}"/>
              </a:ext>
            </a:extLst>
          </p:cNvPr>
          <p:cNvPicPr>
            <a:picLocks noChangeAspect="1"/>
          </p:cNvPicPr>
          <p:nvPr/>
        </p:nvPicPr>
        <p:blipFill>
          <a:blip r:embed="rId4"/>
          <a:stretch>
            <a:fillRect/>
          </a:stretch>
        </p:blipFill>
        <p:spPr>
          <a:xfrm>
            <a:off x="2984992" y="886765"/>
            <a:ext cx="1165826" cy="762000"/>
          </a:xfrm>
          <a:prstGeom prst="rect">
            <a:avLst/>
          </a:prstGeom>
        </p:spPr>
      </p:pic>
      <p:pic>
        <p:nvPicPr>
          <p:cNvPr id="8" name="Picture 7">
            <a:extLst>
              <a:ext uri="{FF2B5EF4-FFF2-40B4-BE49-F238E27FC236}">
                <a16:creationId xmlns:a16="http://schemas.microsoft.com/office/drawing/2014/main" id="{A1E0A44C-412F-5F5D-96AF-FE524706D8E1}"/>
              </a:ext>
            </a:extLst>
          </p:cNvPr>
          <p:cNvPicPr>
            <a:picLocks noChangeAspect="1"/>
          </p:cNvPicPr>
          <p:nvPr/>
        </p:nvPicPr>
        <p:blipFill>
          <a:blip r:embed="rId5"/>
          <a:stretch>
            <a:fillRect/>
          </a:stretch>
        </p:blipFill>
        <p:spPr>
          <a:xfrm>
            <a:off x="406436" y="1958975"/>
            <a:ext cx="1083469" cy="735767"/>
          </a:xfrm>
          <a:prstGeom prst="rect">
            <a:avLst/>
          </a:prstGeom>
        </p:spPr>
      </p:pic>
      <p:pic>
        <p:nvPicPr>
          <p:cNvPr id="9" name="Picture 8">
            <a:extLst>
              <a:ext uri="{FF2B5EF4-FFF2-40B4-BE49-F238E27FC236}">
                <a16:creationId xmlns:a16="http://schemas.microsoft.com/office/drawing/2014/main" id="{13CB3A1D-DD7E-0E76-E6FE-4CC75090198D}"/>
              </a:ext>
            </a:extLst>
          </p:cNvPr>
          <p:cNvPicPr>
            <a:picLocks noChangeAspect="1"/>
          </p:cNvPicPr>
          <p:nvPr/>
        </p:nvPicPr>
        <p:blipFill>
          <a:blip r:embed="rId6"/>
          <a:stretch>
            <a:fillRect/>
          </a:stretch>
        </p:blipFill>
        <p:spPr>
          <a:xfrm>
            <a:off x="1810250" y="1958975"/>
            <a:ext cx="914400" cy="386149"/>
          </a:xfrm>
          <a:prstGeom prst="rect">
            <a:avLst/>
          </a:prstGeom>
        </p:spPr>
      </p:pic>
      <p:pic>
        <p:nvPicPr>
          <p:cNvPr id="10" name="Picture 9">
            <a:extLst>
              <a:ext uri="{FF2B5EF4-FFF2-40B4-BE49-F238E27FC236}">
                <a16:creationId xmlns:a16="http://schemas.microsoft.com/office/drawing/2014/main" id="{A6ED31C1-C46E-73BF-1A32-228172B7D452}"/>
              </a:ext>
            </a:extLst>
          </p:cNvPr>
          <p:cNvPicPr>
            <a:picLocks noChangeAspect="1"/>
          </p:cNvPicPr>
          <p:nvPr/>
        </p:nvPicPr>
        <p:blipFill>
          <a:blip r:embed="rId7"/>
          <a:stretch>
            <a:fillRect/>
          </a:stretch>
        </p:blipFill>
        <p:spPr>
          <a:xfrm>
            <a:off x="3110705" y="1958975"/>
            <a:ext cx="914400" cy="386149"/>
          </a:xfrm>
          <a:prstGeom prst="rect">
            <a:avLst/>
          </a:prstGeom>
        </p:spPr>
      </p:pic>
      <p:sp>
        <p:nvSpPr>
          <p:cNvPr id="11" name="TextBox 10">
            <a:extLst>
              <a:ext uri="{FF2B5EF4-FFF2-40B4-BE49-F238E27FC236}">
                <a16:creationId xmlns:a16="http://schemas.microsoft.com/office/drawing/2014/main" id="{78EF1A4C-52F1-3C41-6AE2-138069C7AD79}"/>
              </a:ext>
            </a:extLst>
          </p:cNvPr>
          <p:cNvSpPr txBox="1"/>
          <p:nvPr/>
        </p:nvSpPr>
        <p:spPr>
          <a:xfrm>
            <a:off x="517604" y="1634075"/>
            <a:ext cx="861133"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Tension failure</a:t>
            </a:r>
          </a:p>
        </p:txBody>
      </p:sp>
      <p:sp>
        <p:nvSpPr>
          <p:cNvPr id="12" name="TextBox 11">
            <a:extLst>
              <a:ext uri="{FF2B5EF4-FFF2-40B4-BE49-F238E27FC236}">
                <a16:creationId xmlns:a16="http://schemas.microsoft.com/office/drawing/2014/main" id="{709C8B24-2B9C-2E61-41C1-CD3340DFB2C6}"/>
              </a:ext>
            </a:extLst>
          </p:cNvPr>
          <p:cNvSpPr txBox="1"/>
          <p:nvPr/>
        </p:nvSpPr>
        <p:spPr>
          <a:xfrm>
            <a:off x="1615669" y="1634075"/>
            <a:ext cx="1303562"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Tension cleavage failure</a:t>
            </a:r>
          </a:p>
        </p:txBody>
      </p:sp>
      <p:sp>
        <p:nvSpPr>
          <p:cNvPr id="13" name="TextBox 12">
            <a:extLst>
              <a:ext uri="{FF2B5EF4-FFF2-40B4-BE49-F238E27FC236}">
                <a16:creationId xmlns:a16="http://schemas.microsoft.com/office/drawing/2014/main" id="{ED7E492A-2D60-283C-6591-5BC2F25F7D40}"/>
              </a:ext>
            </a:extLst>
          </p:cNvPr>
          <p:cNvSpPr txBox="1"/>
          <p:nvPr/>
        </p:nvSpPr>
        <p:spPr>
          <a:xfrm>
            <a:off x="3094058" y="1634075"/>
            <a:ext cx="947695"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Shear-out failure</a:t>
            </a:r>
          </a:p>
        </p:txBody>
      </p:sp>
      <p:sp>
        <p:nvSpPr>
          <p:cNvPr id="14" name="TextBox 13">
            <a:extLst>
              <a:ext uri="{FF2B5EF4-FFF2-40B4-BE49-F238E27FC236}">
                <a16:creationId xmlns:a16="http://schemas.microsoft.com/office/drawing/2014/main" id="{DF4C3DCC-D04C-C239-2586-A9D3E0C83F6A}"/>
              </a:ext>
            </a:extLst>
          </p:cNvPr>
          <p:cNvSpPr txBox="1"/>
          <p:nvPr/>
        </p:nvSpPr>
        <p:spPr>
          <a:xfrm>
            <a:off x="523214" y="2691267"/>
            <a:ext cx="849913"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Bearing failure</a:t>
            </a:r>
          </a:p>
        </p:txBody>
      </p:sp>
      <p:sp>
        <p:nvSpPr>
          <p:cNvPr id="15" name="TextBox 14">
            <a:extLst>
              <a:ext uri="{FF2B5EF4-FFF2-40B4-BE49-F238E27FC236}">
                <a16:creationId xmlns:a16="http://schemas.microsoft.com/office/drawing/2014/main" id="{AD94DEB2-64E9-49ED-B9D0-8837389C1869}"/>
              </a:ext>
            </a:extLst>
          </p:cNvPr>
          <p:cNvSpPr txBox="1"/>
          <p:nvPr/>
        </p:nvSpPr>
        <p:spPr>
          <a:xfrm>
            <a:off x="1753528" y="2691267"/>
            <a:ext cx="1027845"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Fastener shear-off</a:t>
            </a:r>
          </a:p>
        </p:txBody>
      </p:sp>
      <p:sp>
        <p:nvSpPr>
          <p:cNvPr id="16" name="TextBox 15">
            <a:extLst>
              <a:ext uri="{FF2B5EF4-FFF2-40B4-BE49-F238E27FC236}">
                <a16:creationId xmlns:a16="http://schemas.microsoft.com/office/drawing/2014/main" id="{122F4E04-E943-546E-AA24-9838213323F1}"/>
              </a:ext>
            </a:extLst>
          </p:cNvPr>
          <p:cNvSpPr txBox="1"/>
          <p:nvPr/>
        </p:nvSpPr>
        <p:spPr>
          <a:xfrm>
            <a:off x="2985053" y="2691267"/>
            <a:ext cx="1165704" cy="215444"/>
          </a:xfrm>
          <a:prstGeom prst="rect">
            <a:avLst/>
          </a:prstGeom>
          <a:noFill/>
        </p:spPr>
        <p:txBody>
          <a:bodyPr wrap="none" rtlCol="0">
            <a:spAutoFit/>
          </a:bodyPr>
          <a:lstStyle/>
          <a:p>
            <a:r>
              <a:rPr lang="en-GB" sz="800" dirty="0">
                <a:latin typeface="Arial" panose="020B0604020202020204" pitchFamily="34" charset="0"/>
                <a:cs typeface="Arial" panose="020B0604020202020204" pitchFamily="34" charset="0"/>
              </a:rPr>
              <a:t>Fastener pull-through</a:t>
            </a:r>
          </a:p>
        </p:txBody>
      </p:sp>
    </p:spTree>
    <p:extLst>
      <p:ext uri="{BB962C8B-B14F-4D97-AF65-F5344CB8AC3E}">
        <p14:creationId xmlns:p14="http://schemas.microsoft.com/office/powerpoint/2010/main" val="2709203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FD3D097E-6D83-0F25-11ED-5C2EED5913CB}"/>
              </a:ext>
            </a:extLst>
          </p:cNvPr>
          <p:cNvSpPr/>
          <p:nvPr/>
        </p:nvSpPr>
        <p:spPr>
          <a:xfrm>
            <a:off x="1162050" y="2475805"/>
            <a:ext cx="1467386"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A226E166-28F9-6169-A78F-384C61EEF378}"/>
              </a:ext>
            </a:extLst>
          </p:cNvPr>
          <p:cNvSpPr/>
          <p:nvPr/>
        </p:nvSpPr>
        <p:spPr>
          <a:xfrm>
            <a:off x="1828264" y="1150808"/>
            <a:ext cx="1467386"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0CFFF3DA-E11E-AC0F-89E5-FEC52FCC2C6F}"/>
              </a:ext>
            </a:extLst>
          </p:cNvPr>
          <p:cNvSpPr/>
          <p:nvPr/>
        </p:nvSpPr>
        <p:spPr>
          <a:xfrm>
            <a:off x="1162050" y="1430796"/>
            <a:ext cx="1467386" cy="26280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F5D9B0E-EC1B-C17C-2090-5900E70927CF}"/>
              </a:ext>
            </a:extLst>
          </p:cNvPr>
          <p:cNvSpPr>
            <a:spLocks noGrp="1"/>
          </p:cNvSpPr>
          <p:nvPr>
            <p:ph type="title"/>
          </p:nvPr>
        </p:nvSpPr>
        <p:spPr/>
        <p:txBody>
          <a:bodyPr/>
          <a:lstStyle/>
          <a:p>
            <a:r>
              <a:rPr lang="en-GB" dirty="0"/>
              <a:t>Common types of joint configurations</a:t>
            </a:r>
            <a:br>
              <a:rPr lang="en-GB" dirty="0"/>
            </a:br>
            <a:r>
              <a:rPr lang="en-GB" dirty="0"/>
              <a:t>(Single lap shear joint)</a:t>
            </a:r>
          </a:p>
        </p:txBody>
      </p:sp>
      <p:sp>
        <p:nvSpPr>
          <p:cNvPr id="4" name="Slide Number Placeholder 3">
            <a:extLst>
              <a:ext uri="{FF2B5EF4-FFF2-40B4-BE49-F238E27FC236}">
                <a16:creationId xmlns:a16="http://schemas.microsoft.com/office/drawing/2014/main" id="{358067F3-60CF-E286-DA55-A43B45FDF0BC}"/>
              </a:ext>
            </a:extLst>
          </p:cNvPr>
          <p:cNvSpPr>
            <a:spLocks noGrp="1"/>
          </p:cNvSpPr>
          <p:nvPr>
            <p:ph type="sldNum" sz="quarter" idx="12"/>
          </p:nvPr>
        </p:nvSpPr>
        <p:spPr/>
        <p:txBody>
          <a:bodyPr/>
          <a:lstStyle/>
          <a:p>
            <a:fld id="{6D22F896-40B5-4ADD-8801-0D06FADFA095}" type="slidenum">
              <a:rPr lang="en-US" smtClean="0"/>
              <a:pPr/>
              <a:t>9</a:t>
            </a:fld>
            <a:endParaRPr lang="en-US" dirty="0"/>
          </a:p>
        </p:txBody>
      </p:sp>
      <p:grpSp>
        <p:nvGrpSpPr>
          <p:cNvPr id="44" name="Group 43">
            <a:extLst>
              <a:ext uri="{FF2B5EF4-FFF2-40B4-BE49-F238E27FC236}">
                <a16:creationId xmlns:a16="http://schemas.microsoft.com/office/drawing/2014/main" id="{CFF612F9-7EAD-AD53-9FB0-0922CACC31B0}"/>
              </a:ext>
            </a:extLst>
          </p:cNvPr>
          <p:cNvGrpSpPr/>
          <p:nvPr/>
        </p:nvGrpSpPr>
        <p:grpSpPr>
          <a:xfrm>
            <a:off x="2007034" y="875281"/>
            <a:ext cx="428456" cy="1159894"/>
            <a:chOff x="2007034" y="875281"/>
            <a:chExt cx="428456" cy="1159894"/>
          </a:xfrm>
        </p:grpSpPr>
        <p:sp>
          <p:nvSpPr>
            <p:cNvPr id="20" name="Rectangle 19">
              <a:extLst>
                <a:ext uri="{FF2B5EF4-FFF2-40B4-BE49-F238E27FC236}">
                  <a16:creationId xmlns:a16="http://schemas.microsoft.com/office/drawing/2014/main" id="{886BE00A-0E90-6B45-8460-50D44ED08F1F}"/>
                </a:ext>
              </a:extLst>
            </p:cNvPr>
            <p:cNvSpPr/>
            <p:nvPr/>
          </p:nvSpPr>
          <p:spPr>
            <a:xfrm>
              <a:off x="2298266"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a:extLst>
                <a:ext uri="{FF2B5EF4-FFF2-40B4-BE49-F238E27FC236}">
                  <a16:creationId xmlns:a16="http://schemas.microsoft.com/office/drawing/2014/main" id="{90EC7D6C-245D-3188-1883-DAB636187A71}"/>
                </a:ext>
              </a:extLst>
            </p:cNvPr>
            <p:cNvGrpSpPr/>
            <p:nvPr/>
          </p:nvGrpSpPr>
          <p:grpSpPr>
            <a:xfrm>
              <a:off x="2007034" y="875281"/>
              <a:ext cx="428456" cy="1159894"/>
              <a:chOff x="2007034" y="875281"/>
              <a:chExt cx="428456" cy="1159894"/>
            </a:xfrm>
          </p:grpSpPr>
          <p:sp>
            <p:nvSpPr>
              <p:cNvPr id="15" name="Rectangle 14">
                <a:extLst>
                  <a:ext uri="{FF2B5EF4-FFF2-40B4-BE49-F238E27FC236}">
                    <a16:creationId xmlns:a16="http://schemas.microsoft.com/office/drawing/2014/main" id="{CAEDA103-8993-FE6D-25E5-85DCE4CE29CF}"/>
                  </a:ext>
                </a:extLst>
              </p:cNvPr>
              <p:cNvSpPr/>
              <p:nvPr/>
            </p:nvSpPr>
            <p:spPr>
              <a:xfrm>
                <a:off x="2106962" y="1709796"/>
                <a:ext cx="228600" cy="32537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DE683BB-9CF1-01B9-3E9A-83F851662376}"/>
                  </a:ext>
                </a:extLst>
              </p:cNvPr>
              <p:cNvSpPr/>
              <p:nvPr/>
            </p:nvSpPr>
            <p:spPr>
              <a:xfrm>
                <a:off x="2106962" y="1106860"/>
                <a:ext cx="228600" cy="609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48A0A72-2294-CBBB-A30D-E881D51508BB}"/>
                  </a:ext>
                </a:extLst>
              </p:cNvPr>
              <p:cNvSpPr/>
              <p:nvPr/>
            </p:nvSpPr>
            <p:spPr>
              <a:xfrm>
                <a:off x="2007034" y="1053993"/>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F46E640-11D9-E13A-8B27-8A44C2E3DC2D}"/>
                  </a:ext>
                </a:extLst>
              </p:cNvPr>
              <p:cNvSpPr/>
              <p:nvPr/>
            </p:nvSpPr>
            <p:spPr>
              <a:xfrm>
                <a:off x="2007034" y="1709796"/>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A254B80-7EB5-4F17-DBB9-13F34663F2D8}"/>
                  </a:ext>
                </a:extLst>
              </p:cNvPr>
              <p:cNvSpPr/>
              <p:nvPr/>
            </p:nvSpPr>
            <p:spPr>
              <a:xfrm>
                <a:off x="2053644" y="875281"/>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26CA58EF-0BF8-11E2-D218-17ECF075F85E}"/>
                  </a:ext>
                </a:extLst>
              </p:cNvPr>
              <p:cNvSpPr/>
              <p:nvPr/>
            </p:nvSpPr>
            <p:spPr>
              <a:xfrm>
                <a:off x="2152650" y="875281"/>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CBA741A6-94DD-F554-723C-16C469AF334F}"/>
                  </a:ext>
                </a:extLst>
              </p:cNvPr>
              <p:cNvSpPr/>
              <p:nvPr/>
            </p:nvSpPr>
            <p:spPr>
              <a:xfrm>
                <a:off x="2053644" y="1785997"/>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8E114C2-A391-3F52-CBE6-DB9151FCB42C}"/>
                  </a:ext>
                </a:extLst>
              </p:cNvPr>
              <p:cNvSpPr/>
              <p:nvPr/>
            </p:nvSpPr>
            <p:spPr>
              <a:xfrm>
                <a:off x="2298266" y="1785997"/>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3D324E9-2098-2279-4F6D-D22E5B097E75}"/>
                  </a:ext>
                </a:extLst>
              </p:cNvPr>
              <p:cNvSpPr/>
              <p:nvPr/>
            </p:nvSpPr>
            <p:spPr>
              <a:xfrm>
                <a:off x="2152650" y="1785997"/>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28" name="Straight Arrow Connector 27">
            <a:extLst>
              <a:ext uri="{FF2B5EF4-FFF2-40B4-BE49-F238E27FC236}">
                <a16:creationId xmlns:a16="http://schemas.microsoft.com/office/drawing/2014/main" id="{060FA4E8-0C4F-3FCF-CC6D-E600E00EC099}"/>
              </a:ext>
            </a:extLst>
          </p:cNvPr>
          <p:cNvCxnSpPr>
            <a:cxnSpLocks/>
          </p:cNvCxnSpPr>
          <p:nvPr/>
        </p:nvCxnSpPr>
        <p:spPr>
          <a:xfrm flipV="1">
            <a:off x="3371850" y="1273175"/>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E538AC6-0F22-5B66-E2FA-A0BCF999FA4A}"/>
              </a:ext>
            </a:extLst>
          </p:cNvPr>
          <p:cNvCxnSpPr>
            <a:cxnSpLocks/>
          </p:cNvCxnSpPr>
          <p:nvPr/>
        </p:nvCxnSpPr>
        <p:spPr>
          <a:xfrm flipH="1">
            <a:off x="704850" y="1568122"/>
            <a:ext cx="381000" cy="83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CE2D015-DFF1-DAA8-A51D-2D35D95DEBD8}"/>
              </a:ext>
            </a:extLst>
          </p:cNvPr>
          <p:cNvSpPr txBox="1"/>
          <p:nvPr/>
        </p:nvSpPr>
        <p:spPr>
          <a:xfrm>
            <a:off x="3702206" y="1125676"/>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sp>
        <p:nvSpPr>
          <p:cNvPr id="32" name="TextBox 31">
            <a:extLst>
              <a:ext uri="{FF2B5EF4-FFF2-40B4-BE49-F238E27FC236}">
                <a16:creationId xmlns:a16="http://schemas.microsoft.com/office/drawing/2014/main" id="{166669F3-D508-3059-4389-A7147F40BADA}"/>
              </a:ext>
            </a:extLst>
          </p:cNvPr>
          <p:cNvSpPr txBox="1"/>
          <p:nvPr/>
        </p:nvSpPr>
        <p:spPr>
          <a:xfrm>
            <a:off x="481273" y="1432797"/>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grpSp>
        <p:nvGrpSpPr>
          <p:cNvPr id="34" name="Group 33">
            <a:extLst>
              <a:ext uri="{FF2B5EF4-FFF2-40B4-BE49-F238E27FC236}">
                <a16:creationId xmlns:a16="http://schemas.microsoft.com/office/drawing/2014/main" id="{AFA8FD1D-230D-47EF-ACDF-460CE7A05A78}"/>
              </a:ext>
            </a:extLst>
          </p:cNvPr>
          <p:cNvGrpSpPr/>
          <p:nvPr/>
        </p:nvGrpSpPr>
        <p:grpSpPr>
          <a:xfrm>
            <a:off x="2012408" y="2416174"/>
            <a:ext cx="428456" cy="678819"/>
            <a:chOff x="2007034" y="1356356"/>
            <a:chExt cx="428456" cy="678819"/>
          </a:xfrm>
        </p:grpSpPr>
        <p:sp>
          <p:nvSpPr>
            <p:cNvPr id="35" name="Rectangle 34">
              <a:extLst>
                <a:ext uri="{FF2B5EF4-FFF2-40B4-BE49-F238E27FC236}">
                  <a16:creationId xmlns:a16="http://schemas.microsoft.com/office/drawing/2014/main" id="{5D465EEB-4E5C-E958-CCB0-5AA368F72FEA}"/>
                </a:ext>
              </a:extLst>
            </p:cNvPr>
            <p:cNvSpPr/>
            <p:nvPr/>
          </p:nvSpPr>
          <p:spPr>
            <a:xfrm>
              <a:off x="2106962" y="1709796"/>
              <a:ext cx="228600" cy="32537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83C48D21-5566-C8B5-350F-D952E2701C85}"/>
                </a:ext>
              </a:extLst>
            </p:cNvPr>
            <p:cNvSpPr/>
            <p:nvPr/>
          </p:nvSpPr>
          <p:spPr>
            <a:xfrm>
              <a:off x="2106962" y="1356356"/>
              <a:ext cx="228600" cy="36010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063F8CCA-1A27-A4DA-4E23-4F730D365815}"/>
                </a:ext>
              </a:extLst>
            </p:cNvPr>
            <p:cNvSpPr/>
            <p:nvPr/>
          </p:nvSpPr>
          <p:spPr>
            <a:xfrm>
              <a:off x="2007034" y="1709796"/>
              <a:ext cx="428456" cy="7620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CA9F9EE-B2A9-CBCB-D91E-B4124CD2B600}"/>
                </a:ext>
              </a:extLst>
            </p:cNvPr>
            <p:cNvSpPr/>
            <p:nvPr/>
          </p:nvSpPr>
          <p:spPr>
            <a:xfrm>
              <a:off x="2053644" y="1785997"/>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83C70909-D8CA-8E98-BF73-7F7DF041ECFA}"/>
                </a:ext>
              </a:extLst>
            </p:cNvPr>
            <p:cNvSpPr/>
            <p:nvPr/>
          </p:nvSpPr>
          <p:spPr>
            <a:xfrm>
              <a:off x="2298266" y="1785997"/>
              <a:ext cx="99006"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2786D7C6-4FE6-5973-A361-5A6ACB20E03E}"/>
                </a:ext>
              </a:extLst>
            </p:cNvPr>
            <p:cNvSpPr/>
            <p:nvPr/>
          </p:nvSpPr>
          <p:spPr>
            <a:xfrm>
              <a:off x="2152650" y="1785997"/>
              <a:ext cx="145615" cy="17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8" name="Straight Arrow Connector 47">
            <a:extLst>
              <a:ext uri="{FF2B5EF4-FFF2-40B4-BE49-F238E27FC236}">
                <a16:creationId xmlns:a16="http://schemas.microsoft.com/office/drawing/2014/main" id="{AF011351-08D0-7C31-5F09-94BC290CC0B2}"/>
              </a:ext>
            </a:extLst>
          </p:cNvPr>
          <p:cNvCxnSpPr>
            <a:cxnSpLocks/>
          </p:cNvCxnSpPr>
          <p:nvPr/>
        </p:nvCxnSpPr>
        <p:spPr>
          <a:xfrm flipH="1">
            <a:off x="704850" y="2611130"/>
            <a:ext cx="381000" cy="83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6AC9B413-00A2-B771-BB5F-4975E3F82F16}"/>
              </a:ext>
            </a:extLst>
          </p:cNvPr>
          <p:cNvSpPr txBox="1"/>
          <p:nvPr/>
        </p:nvSpPr>
        <p:spPr>
          <a:xfrm>
            <a:off x="481273" y="2475805"/>
            <a:ext cx="279244"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F</a:t>
            </a:r>
          </a:p>
        </p:txBody>
      </p:sp>
      <p:cxnSp>
        <p:nvCxnSpPr>
          <p:cNvPr id="50" name="Straight Arrow Connector 49">
            <a:extLst>
              <a:ext uri="{FF2B5EF4-FFF2-40B4-BE49-F238E27FC236}">
                <a16:creationId xmlns:a16="http://schemas.microsoft.com/office/drawing/2014/main" id="{E3B36322-4279-793D-764D-BD4449AF4C84}"/>
              </a:ext>
            </a:extLst>
          </p:cNvPr>
          <p:cNvCxnSpPr>
            <a:cxnSpLocks/>
          </p:cNvCxnSpPr>
          <p:nvPr/>
        </p:nvCxnSpPr>
        <p:spPr>
          <a:xfrm flipV="1">
            <a:off x="2066916" y="2347848"/>
            <a:ext cx="381000" cy="14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A718D15F-268A-1134-E7E2-E63CC20D9198}"/>
              </a:ext>
            </a:extLst>
          </p:cNvPr>
          <p:cNvSpPr txBox="1"/>
          <p:nvPr/>
        </p:nvSpPr>
        <p:spPr>
          <a:xfrm>
            <a:off x="2397272" y="2200349"/>
            <a:ext cx="555408" cy="276999"/>
          </a:xfrm>
          <a:prstGeom prst="rect">
            <a:avLst/>
          </a:prstGeom>
          <a:noFill/>
        </p:spPr>
        <p:txBody>
          <a:bodyPr wrap="none" rtlCol="0">
            <a:spAutoFit/>
          </a:bodyPr>
          <a:lstStyle/>
          <a:p>
            <a:r>
              <a:rPr lang="en-GB" sz="1200" b="1" dirty="0">
                <a:solidFill>
                  <a:srgbClr val="FF0000"/>
                </a:solidFill>
                <a:latin typeface="Arial" panose="020B0604020202020204" pitchFamily="34" charset="0"/>
                <a:cs typeface="Arial" panose="020B0604020202020204" pitchFamily="34" charset="0"/>
              </a:rPr>
              <a:t>P = F</a:t>
            </a:r>
          </a:p>
        </p:txBody>
      </p:sp>
      <p:graphicFrame>
        <p:nvGraphicFramePr>
          <p:cNvPr id="52" name="Object 51">
            <a:extLst>
              <a:ext uri="{FF2B5EF4-FFF2-40B4-BE49-F238E27FC236}">
                <a16:creationId xmlns:a16="http://schemas.microsoft.com/office/drawing/2014/main" id="{5576B057-5FF0-BD82-3183-7F8DE94B211E}"/>
              </a:ext>
            </a:extLst>
          </p:cNvPr>
          <p:cNvGraphicFramePr>
            <a:graphicFrameLocks noChangeAspect="1"/>
          </p:cNvGraphicFramePr>
          <p:nvPr>
            <p:extLst>
              <p:ext uri="{D42A27DB-BD31-4B8C-83A1-F6EECF244321}">
                <p14:modId xmlns:p14="http://schemas.microsoft.com/office/powerpoint/2010/main" val="3528607458"/>
              </p:ext>
            </p:extLst>
          </p:nvPr>
        </p:nvGraphicFramePr>
        <p:xfrm>
          <a:off x="3486621" y="2742692"/>
          <a:ext cx="825500" cy="393700"/>
        </p:xfrm>
        <a:graphic>
          <a:graphicData uri="http://schemas.openxmlformats.org/presentationml/2006/ole">
            <mc:AlternateContent xmlns:mc="http://schemas.openxmlformats.org/markup-compatibility/2006">
              <mc:Choice xmlns:v="urn:schemas-microsoft-com:vml" Requires="v">
                <p:oleObj name="Equation" r:id="rId2" imgW="825480" imgH="393480" progId="Equation.DSMT4">
                  <p:embed/>
                </p:oleObj>
              </mc:Choice>
              <mc:Fallback>
                <p:oleObj name="Equation" r:id="rId2" imgW="825480" imgH="393480" progId="Equation.DSMT4">
                  <p:embed/>
                  <p:pic>
                    <p:nvPicPr>
                      <p:cNvPr id="0" name=""/>
                      <p:cNvPicPr/>
                      <p:nvPr/>
                    </p:nvPicPr>
                    <p:blipFill>
                      <a:blip r:embed="rId3"/>
                      <a:stretch>
                        <a:fillRect/>
                      </a:stretch>
                    </p:blipFill>
                    <p:spPr>
                      <a:xfrm>
                        <a:off x="3486621" y="2742692"/>
                        <a:ext cx="825500" cy="393700"/>
                      </a:xfrm>
                      <a:prstGeom prst="rect">
                        <a:avLst/>
                      </a:prstGeom>
                    </p:spPr>
                  </p:pic>
                </p:oleObj>
              </mc:Fallback>
            </mc:AlternateContent>
          </a:graphicData>
        </a:graphic>
      </p:graphicFrame>
      <p:sp>
        <p:nvSpPr>
          <p:cNvPr id="37" name="TextBox 36">
            <a:extLst>
              <a:ext uri="{FF2B5EF4-FFF2-40B4-BE49-F238E27FC236}">
                <a16:creationId xmlns:a16="http://schemas.microsoft.com/office/drawing/2014/main" id="{C90355CF-97B1-6CF9-D494-5A3C51FDDBA6}"/>
              </a:ext>
            </a:extLst>
          </p:cNvPr>
          <p:cNvSpPr txBox="1"/>
          <p:nvPr/>
        </p:nvSpPr>
        <p:spPr>
          <a:xfrm>
            <a:off x="2305050" y="2095187"/>
            <a:ext cx="1600197"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Interface load</a:t>
            </a:r>
          </a:p>
        </p:txBody>
      </p:sp>
      <p:cxnSp>
        <p:nvCxnSpPr>
          <p:cNvPr id="39" name="Straight Arrow Connector 38">
            <a:extLst>
              <a:ext uri="{FF2B5EF4-FFF2-40B4-BE49-F238E27FC236}">
                <a16:creationId xmlns:a16="http://schemas.microsoft.com/office/drawing/2014/main" id="{A052AF59-EF13-E144-B1EC-E1F9227FEEF6}"/>
              </a:ext>
            </a:extLst>
          </p:cNvPr>
          <p:cNvCxnSpPr>
            <a:cxnSpLocks/>
          </p:cNvCxnSpPr>
          <p:nvPr/>
        </p:nvCxnSpPr>
        <p:spPr>
          <a:xfrm flipV="1">
            <a:off x="1420726" y="1417500"/>
            <a:ext cx="0" cy="267806"/>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E633859-A333-DA80-BDEE-59B7AF2EC271}"/>
              </a:ext>
            </a:extLst>
          </p:cNvPr>
          <p:cNvSpPr txBox="1"/>
          <p:nvPr/>
        </p:nvSpPr>
        <p:spPr>
          <a:xfrm>
            <a:off x="1367768" y="1417614"/>
            <a:ext cx="219932" cy="246221"/>
          </a:xfrm>
          <a:prstGeom prst="rect">
            <a:avLst/>
          </a:prstGeom>
          <a:noFill/>
        </p:spPr>
        <p:txBody>
          <a:bodyPr wrap="none" rtlCol="0">
            <a:spAutoFit/>
          </a:bodyPr>
          <a:lstStyle/>
          <a:p>
            <a:r>
              <a:rPr lang="en-GB" sz="1000" b="1" i="1" dirty="0">
                <a:solidFill>
                  <a:srgbClr val="FF0000"/>
                </a:solidFill>
                <a:latin typeface="Times New Roman" panose="02020603050405020304" pitchFamily="18" charset="0"/>
                <a:cs typeface="Times New Roman" panose="02020603050405020304" pitchFamily="18" charset="0"/>
              </a:rPr>
              <a:t>t</a:t>
            </a:r>
          </a:p>
        </p:txBody>
      </p:sp>
      <p:cxnSp>
        <p:nvCxnSpPr>
          <p:cNvPr id="46" name="Straight Arrow Connector 45">
            <a:extLst>
              <a:ext uri="{FF2B5EF4-FFF2-40B4-BE49-F238E27FC236}">
                <a16:creationId xmlns:a16="http://schemas.microsoft.com/office/drawing/2014/main" id="{136DD05C-CAC2-7384-0D0C-7403F72D55A6}"/>
              </a:ext>
            </a:extLst>
          </p:cNvPr>
          <p:cNvCxnSpPr>
            <a:cxnSpLocks/>
          </p:cNvCxnSpPr>
          <p:nvPr/>
        </p:nvCxnSpPr>
        <p:spPr>
          <a:xfrm>
            <a:off x="2116062" y="1326748"/>
            <a:ext cx="211137" cy="0"/>
          </a:xfrm>
          <a:prstGeom prst="straightConnector1">
            <a:avLst/>
          </a:prstGeom>
          <a:ln>
            <a:solidFill>
              <a:srgbClr val="FF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FD47B0E-A3BE-44B8-0EB8-DBFF35C1FCFD}"/>
              </a:ext>
            </a:extLst>
          </p:cNvPr>
          <p:cNvSpPr txBox="1"/>
          <p:nvPr/>
        </p:nvSpPr>
        <p:spPr>
          <a:xfrm>
            <a:off x="2098038" y="1107808"/>
            <a:ext cx="247184" cy="215444"/>
          </a:xfrm>
          <a:prstGeom prst="rect">
            <a:avLst/>
          </a:prstGeom>
          <a:noFill/>
        </p:spPr>
        <p:txBody>
          <a:bodyPr wrap="none" rtlCol="0">
            <a:spAutoFit/>
          </a:bodyPr>
          <a:lstStyle/>
          <a:p>
            <a:r>
              <a:rPr lang="en-GB" sz="800" b="1" dirty="0">
                <a:solidFill>
                  <a:srgbClr val="FF0000"/>
                </a:solidFill>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40501218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8157</TotalTime>
  <Words>3138</Words>
  <Application>Microsoft Office PowerPoint</Application>
  <PresentationFormat>Custom</PresentationFormat>
  <Paragraphs>564</Paragraphs>
  <Slides>63</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63</vt:i4>
      </vt:variant>
    </vt:vector>
  </HeadingPairs>
  <TitlesOfParts>
    <vt:vector size="73" baseType="lpstr">
      <vt:lpstr>Arial</vt:lpstr>
      <vt:lpstr>Calibri</vt:lpstr>
      <vt:lpstr>Garamond</vt:lpstr>
      <vt:lpstr>Plantin</vt:lpstr>
      <vt:lpstr>QuasiTimes-Italic</vt:lpstr>
      <vt:lpstr>QuasiTimes-Regular</vt:lpstr>
      <vt:lpstr>Times New Roman</vt:lpstr>
      <vt:lpstr>Organic</vt:lpstr>
      <vt:lpstr>Equation</vt:lpstr>
      <vt:lpstr>MathType 7.0 Equation</vt:lpstr>
      <vt:lpstr>Aerostructures Design of Mechanically Fastened Joints</vt:lpstr>
      <vt:lpstr>Suggested Readings</vt:lpstr>
      <vt:lpstr>Topics </vt:lpstr>
      <vt:lpstr>Structural joints</vt:lpstr>
      <vt:lpstr>Joints </vt:lpstr>
      <vt:lpstr>Advantages of mechanically fastened joints</vt:lpstr>
      <vt:lpstr>Disadvantages of mechanically fastened joints</vt:lpstr>
      <vt:lpstr>Failure modes of mechanically fastened joints</vt:lpstr>
      <vt:lpstr>Common types of joint configurations (Single lap shear joint)</vt:lpstr>
      <vt:lpstr>Common types of joint configurations (Double lap shear joint)</vt:lpstr>
      <vt:lpstr>Common types of joint configurations (Butt joint)</vt:lpstr>
      <vt:lpstr>Common types of joint configurations (L or T joint-1 bolt scenario)</vt:lpstr>
      <vt:lpstr>Illustration of prying force calculation</vt:lpstr>
      <vt:lpstr>Common types of joint configurations (L or T joint-more than 1 bolt scenario)</vt:lpstr>
      <vt:lpstr>Common types of joint configurations (L or T joint-more than 1 bolt scenario)</vt:lpstr>
      <vt:lpstr>PowerPoint Presentation</vt:lpstr>
      <vt:lpstr>Design rules 1</vt:lpstr>
      <vt:lpstr>Design rules 2</vt:lpstr>
      <vt:lpstr>PowerPoint Presentation</vt:lpstr>
      <vt:lpstr>Structural integrity assessment 1</vt:lpstr>
      <vt:lpstr>Structural integrity assessment 2</vt:lpstr>
      <vt:lpstr>Structural integrity assessment 3</vt:lpstr>
      <vt:lpstr>Some terminologies and load path for integrity assessment of joints</vt:lpstr>
      <vt:lpstr>Fastener flexibility for integrity assessment of joints</vt:lpstr>
      <vt:lpstr>Calculation of fastener flexibility</vt:lpstr>
      <vt:lpstr>Calculation of fastener flexibility-Huth</vt:lpstr>
      <vt:lpstr>Calculation of fastener axial stiffness</vt:lpstr>
      <vt:lpstr>PowerPoint Presentation</vt:lpstr>
      <vt:lpstr>Idealisation on FEM</vt:lpstr>
      <vt:lpstr>Example 1</vt:lpstr>
      <vt:lpstr>Example 1</vt:lpstr>
      <vt:lpstr>Solution of example 1</vt:lpstr>
      <vt:lpstr>Solution of example 1</vt:lpstr>
      <vt:lpstr>Solution of example 1</vt:lpstr>
      <vt:lpstr>Solution of tutorial 1</vt:lpstr>
      <vt:lpstr>Important note for bearing stress at joints</vt:lpstr>
      <vt:lpstr>Solution of example 1</vt:lpstr>
      <vt:lpstr>Solution of example 1</vt:lpstr>
      <vt:lpstr>Solution of example 1</vt:lpstr>
      <vt:lpstr>PowerPoint Presentation</vt:lpstr>
      <vt:lpstr>Effects of secondary bending moment and load eccentricity</vt:lpstr>
      <vt:lpstr>Load eccentricity and secondary bending moment</vt:lpstr>
      <vt:lpstr>Load eccentricity and secondary bending moment</vt:lpstr>
      <vt:lpstr>Load eccentricity and secondary bending moment</vt:lpstr>
      <vt:lpstr>Modelling the eccentricities for the lap joint (a) hinged and (b) rigid clamping of the sheet ends</vt:lpstr>
      <vt:lpstr>Why for single lap &amp; double lap shear joints in aerospace applications, the secondary bending moments may be often ignored?</vt:lpstr>
      <vt:lpstr>PowerPoint Presentation</vt:lpstr>
      <vt:lpstr>Tutorial 1</vt:lpstr>
      <vt:lpstr>Tutorial 1</vt:lpstr>
      <vt:lpstr>Solution of tutorial 1</vt:lpstr>
      <vt:lpstr>Solution of tutorial 1</vt:lpstr>
      <vt:lpstr>Solution of tutorial 1</vt:lpstr>
      <vt:lpstr>Solution of tutorial 1</vt:lpstr>
      <vt:lpstr>Solution of tutorial 1</vt:lpstr>
      <vt:lpstr>Tutorial 2</vt:lpstr>
      <vt:lpstr>Solution of tutorial 2</vt:lpstr>
      <vt:lpstr>Tutorial 3</vt:lpstr>
      <vt:lpstr>Solution of tutorial 3</vt:lpstr>
      <vt:lpstr>Solution of tutorial 3</vt:lpstr>
      <vt:lpstr>Solution of tutorial 3</vt:lpstr>
      <vt:lpstr>Solution of tutorial 3</vt:lpstr>
      <vt:lpstr>Solution of tutorial 3</vt:lpstr>
      <vt:lpstr>Solution of tutorial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Design and Inspection - Beam Deflection and Slope</dc:title>
  <dc:creator>Rui Cardoso</dc:creator>
  <cp:lastModifiedBy>Mahdi Damghani</cp:lastModifiedBy>
  <cp:revision>606</cp:revision>
  <cp:lastPrinted>2016-11-24T07:43:46Z</cp:lastPrinted>
  <dcterms:created xsi:type="dcterms:W3CDTF">2016-07-14T08:35:22Z</dcterms:created>
  <dcterms:modified xsi:type="dcterms:W3CDTF">2022-06-21T14:22:02Z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2015-09-21T00:00:00Z</vt:filetime>
  </property>
  <property fmtid="{D5CDD505-2E9C-101B-9397-08002B2CF9AE}" pid="3" name="Creator">
    <vt:lpwstr>LaTeX with Beamer class version 3.26</vt:lpwstr>
  </property>
  <property fmtid="{D5CDD505-2E9C-101B-9397-08002B2CF9AE}" pid="4" name="LastSaved">
    <vt:filetime>2016-07-14T00:00:00Z</vt:filetime>
  </property>
</Properties>
</file>