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26.jpg" ContentType="image/pn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2"/>
  </p:sldMasterIdLst>
  <p:notesMasterIdLst>
    <p:notesMasterId r:id="rId41"/>
  </p:notesMasterIdLst>
  <p:handoutMasterIdLst>
    <p:handoutMasterId r:id="rId42"/>
  </p:handoutMasterIdLst>
  <p:sldIdLst>
    <p:sldId id="311" r:id="rId3"/>
    <p:sldId id="312" r:id="rId4"/>
    <p:sldId id="328" r:id="rId5"/>
    <p:sldId id="353" r:id="rId6"/>
    <p:sldId id="360" r:id="rId7"/>
    <p:sldId id="355" r:id="rId8"/>
    <p:sldId id="356" r:id="rId9"/>
    <p:sldId id="357" r:id="rId10"/>
    <p:sldId id="358" r:id="rId11"/>
    <p:sldId id="359" r:id="rId12"/>
    <p:sldId id="381" r:id="rId13"/>
    <p:sldId id="340" r:id="rId14"/>
    <p:sldId id="315" r:id="rId15"/>
    <p:sldId id="369" r:id="rId16"/>
    <p:sldId id="370" r:id="rId17"/>
    <p:sldId id="371" r:id="rId18"/>
    <p:sldId id="362" r:id="rId19"/>
    <p:sldId id="366" r:id="rId20"/>
    <p:sldId id="365" r:id="rId21"/>
    <p:sldId id="364" r:id="rId22"/>
    <p:sldId id="367" r:id="rId23"/>
    <p:sldId id="372" r:id="rId24"/>
    <p:sldId id="374" r:id="rId25"/>
    <p:sldId id="375" r:id="rId26"/>
    <p:sldId id="376" r:id="rId27"/>
    <p:sldId id="368" r:id="rId28"/>
    <p:sldId id="377" r:id="rId29"/>
    <p:sldId id="382" r:id="rId30"/>
    <p:sldId id="383" r:id="rId31"/>
    <p:sldId id="378" r:id="rId32"/>
    <p:sldId id="379" r:id="rId33"/>
    <p:sldId id="380" r:id="rId34"/>
    <p:sldId id="363" r:id="rId35"/>
    <p:sldId id="351" r:id="rId36"/>
    <p:sldId id="384" r:id="rId37"/>
    <p:sldId id="385" r:id="rId38"/>
    <p:sldId id="386" r:id="rId39"/>
    <p:sldId id="387" r:id="rId40"/>
  </p:sldIdLst>
  <p:sldSz cx="9144000" cy="6858000" type="screen4x3"/>
  <p:notesSz cx="9872663" cy="6742113"/>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427">
          <p15:clr>
            <a:srgbClr val="A4A3A4"/>
          </p15:clr>
        </p15:guide>
        <p15:guide id="3" orient="horz" pos="983">
          <p15:clr>
            <a:srgbClr val="A4A3A4"/>
          </p15:clr>
        </p15:guide>
        <p15:guide id="4" orient="horz" pos="3838">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6818D"/>
    <a:srgbClr val="1A9DAC"/>
    <a:srgbClr val="FFFFFF"/>
    <a:srgbClr val="6DA463"/>
    <a:srgbClr val="5F5F5F"/>
    <a:srgbClr val="DDDDDD"/>
    <a:srgbClr val="DEA3A2"/>
    <a:srgbClr val="F8F8F8"/>
    <a:srgbClr val="598752"/>
    <a:srgbClr val="A65C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93899" autoAdjust="0"/>
  </p:normalViewPr>
  <p:slideViewPr>
    <p:cSldViewPr showGuides="1">
      <p:cViewPr varScale="1">
        <p:scale>
          <a:sx n="94" d="100"/>
          <a:sy n="94" d="100"/>
        </p:scale>
        <p:origin x="621" y="33"/>
      </p:cViewPr>
      <p:guideLst>
        <p:guide orient="horz" pos="2160"/>
        <p:guide orient="horz" pos="427"/>
        <p:guide orient="horz" pos="983"/>
        <p:guide orient="horz" pos="3838"/>
        <p:guide pos="2880"/>
        <p:guide pos="562"/>
        <p:guide pos="5103"/>
        <p:guide pos="2562"/>
        <p:guide pos="2699"/>
      </p:guideLst>
    </p:cSldViewPr>
  </p:slideViewPr>
  <p:outlineViewPr>
    <p:cViewPr>
      <p:scale>
        <a:sx n="33" d="100"/>
        <a:sy n="33" d="100"/>
      </p:scale>
      <p:origin x="0" y="-2064"/>
    </p:cViewPr>
  </p:outlineViewPr>
  <p:notesTextViewPr>
    <p:cViewPr>
      <p:scale>
        <a:sx n="1" d="1"/>
        <a:sy n="1" d="1"/>
      </p:scale>
      <p:origin x="0" y="0"/>
    </p:cViewPr>
  </p:notesTextViewPr>
  <p:notesViewPr>
    <p:cSldViewPr>
      <p:cViewPr varScale="1">
        <p:scale>
          <a:sx n="112" d="100"/>
          <a:sy n="112" d="100"/>
        </p:scale>
        <p:origin x="139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Christopher" userId="6d901b9d-682c-4f4b-b6c0-188230e03e4f" providerId="ADAL" clId="{F74A908C-BA8C-4A7A-B206-E2DC6F7401D9}"/>
    <pc:docChg chg="undo custSel modSld">
      <pc:chgData name="Harrison, Christopher" userId="6d901b9d-682c-4f4b-b6c0-188230e03e4f" providerId="ADAL" clId="{F74A908C-BA8C-4A7A-B206-E2DC6F7401D9}" dt="2019-11-18T22:43:39.976" v="1099" actId="1036"/>
      <pc:docMkLst>
        <pc:docMk/>
      </pc:docMkLst>
      <pc:sldChg chg="addSp delSp modSp">
        <pc:chgData name="Harrison, Christopher" userId="6d901b9d-682c-4f4b-b6c0-188230e03e4f" providerId="ADAL" clId="{F74A908C-BA8C-4A7A-B206-E2DC6F7401D9}" dt="2019-11-18T22:43:39.976" v="1099" actId="1036"/>
        <pc:sldMkLst>
          <pc:docMk/>
          <pc:sldMk cId="1473047372" sldId="386"/>
        </pc:sldMkLst>
        <pc:spChg chg="mod">
          <ac:chgData name="Harrison, Christopher" userId="6d901b9d-682c-4f4b-b6c0-188230e03e4f" providerId="ADAL" clId="{F74A908C-BA8C-4A7A-B206-E2DC6F7401D9}" dt="2019-11-18T22:16:53.510" v="803" actId="14100"/>
          <ac:spMkLst>
            <pc:docMk/>
            <pc:sldMk cId="1473047372" sldId="386"/>
            <ac:spMk id="9" creationId="{EFCD17AD-405D-4D9C-9A53-0D5517E82BFB}"/>
          </ac:spMkLst>
        </pc:spChg>
        <pc:spChg chg="mod">
          <ac:chgData name="Harrison, Christopher" userId="6d901b9d-682c-4f4b-b6c0-188230e03e4f" providerId="ADAL" clId="{F74A908C-BA8C-4A7A-B206-E2DC6F7401D9}" dt="2019-11-18T22:08:32.690" v="26" actId="1076"/>
          <ac:spMkLst>
            <pc:docMk/>
            <pc:sldMk cId="1473047372" sldId="386"/>
            <ac:spMk id="28" creationId="{96300749-2038-4F8B-ABA1-A9B9D3DA30AE}"/>
          </ac:spMkLst>
        </pc:spChg>
        <pc:spChg chg="add del mod ord">
          <ac:chgData name="Harrison, Christopher" userId="6d901b9d-682c-4f4b-b6c0-188230e03e4f" providerId="ADAL" clId="{F74A908C-BA8C-4A7A-B206-E2DC6F7401D9}" dt="2019-11-18T22:07:42.976" v="14" actId="478"/>
          <ac:spMkLst>
            <pc:docMk/>
            <pc:sldMk cId="1473047372" sldId="386"/>
            <ac:spMk id="44" creationId="{3DAF3583-9E88-4DA0-AFF3-A790397664CB}"/>
          </ac:spMkLst>
        </pc:spChg>
        <pc:spChg chg="add mod">
          <ac:chgData name="Harrison, Christopher" userId="6d901b9d-682c-4f4b-b6c0-188230e03e4f" providerId="ADAL" clId="{F74A908C-BA8C-4A7A-B206-E2DC6F7401D9}" dt="2019-11-18T22:08:17.656" v="21" actId="1076"/>
          <ac:spMkLst>
            <pc:docMk/>
            <pc:sldMk cId="1473047372" sldId="386"/>
            <ac:spMk id="45" creationId="{8DB84E4B-1C99-4A61-BF86-BF5225D329B5}"/>
          </ac:spMkLst>
        </pc:spChg>
        <pc:spChg chg="add mod">
          <ac:chgData name="Harrison, Christopher" userId="6d901b9d-682c-4f4b-b6c0-188230e03e4f" providerId="ADAL" clId="{F74A908C-BA8C-4A7A-B206-E2DC6F7401D9}" dt="2019-11-18T22:09:26.757" v="73" actId="1076"/>
          <ac:spMkLst>
            <pc:docMk/>
            <pc:sldMk cId="1473047372" sldId="386"/>
            <ac:spMk id="56" creationId="{C9DA7E29-EBAF-4C38-984D-2FEEF55731A2}"/>
          </ac:spMkLst>
        </pc:spChg>
        <pc:spChg chg="add mod">
          <ac:chgData name="Harrison, Christopher" userId="6d901b9d-682c-4f4b-b6c0-188230e03e4f" providerId="ADAL" clId="{F74A908C-BA8C-4A7A-B206-E2DC6F7401D9}" dt="2019-11-18T22:11:54.293" v="166" actId="1076"/>
          <ac:spMkLst>
            <pc:docMk/>
            <pc:sldMk cId="1473047372" sldId="386"/>
            <ac:spMk id="62" creationId="{6B0F7684-57C5-4796-92C4-10A63ABADBCD}"/>
          </ac:spMkLst>
        </pc:spChg>
        <pc:spChg chg="add mod">
          <ac:chgData name="Harrison, Christopher" userId="6d901b9d-682c-4f4b-b6c0-188230e03e4f" providerId="ADAL" clId="{F74A908C-BA8C-4A7A-B206-E2DC6F7401D9}" dt="2019-11-18T22:12:01.811" v="170" actId="20577"/>
          <ac:spMkLst>
            <pc:docMk/>
            <pc:sldMk cId="1473047372" sldId="386"/>
            <ac:spMk id="63" creationId="{4450C021-D7FE-4412-8DB4-9DBFBD1F4F25}"/>
          </ac:spMkLst>
        </pc:spChg>
        <pc:spChg chg="add mod">
          <ac:chgData name="Harrison, Christopher" userId="6d901b9d-682c-4f4b-b6c0-188230e03e4f" providerId="ADAL" clId="{F74A908C-BA8C-4A7A-B206-E2DC6F7401D9}" dt="2019-11-18T22:43:24.008" v="1050" actId="20577"/>
          <ac:spMkLst>
            <pc:docMk/>
            <pc:sldMk cId="1473047372" sldId="386"/>
            <ac:spMk id="64" creationId="{E4CF1DB8-BFF8-429C-8A2F-180112CAD0B3}"/>
          </ac:spMkLst>
        </pc:spChg>
        <pc:spChg chg="add mod">
          <ac:chgData name="Harrison, Christopher" userId="6d901b9d-682c-4f4b-b6c0-188230e03e4f" providerId="ADAL" clId="{F74A908C-BA8C-4A7A-B206-E2DC6F7401D9}" dt="2019-11-18T22:19:21.423" v="931" actId="207"/>
          <ac:spMkLst>
            <pc:docMk/>
            <pc:sldMk cId="1473047372" sldId="386"/>
            <ac:spMk id="75" creationId="{A9E709E6-7276-4402-BFA9-AF92BE07BE36}"/>
          </ac:spMkLst>
        </pc:spChg>
        <pc:spChg chg="add mod">
          <ac:chgData name="Harrison, Christopher" userId="6d901b9d-682c-4f4b-b6c0-188230e03e4f" providerId="ADAL" clId="{F74A908C-BA8C-4A7A-B206-E2DC6F7401D9}" dt="2019-11-18T22:19:35.030" v="936" actId="1076"/>
          <ac:spMkLst>
            <pc:docMk/>
            <pc:sldMk cId="1473047372" sldId="386"/>
            <ac:spMk id="76" creationId="{B0655336-B0BB-4748-AF02-B7F178164C8B}"/>
          </ac:spMkLst>
        </pc:spChg>
        <pc:grpChg chg="add mod">
          <ac:chgData name="Harrison, Christopher" userId="6d901b9d-682c-4f4b-b6c0-188230e03e4f" providerId="ADAL" clId="{F74A908C-BA8C-4A7A-B206-E2DC6F7401D9}" dt="2019-11-18T22:19:57.533" v="950" actId="1076"/>
          <ac:grpSpMkLst>
            <pc:docMk/>
            <pc:sldMk cId="1473047372" sldId="386"/>
            <ac:grpSpMk id="69" creationId="{47F51AE9-F573-44C3-ABDA-D82339B49868}"/>
          </ac:grpSpMkLst>
        </pc:grpChg>
        <pc:grpChg chg="add mod">
          <ac:chgData name="Harrison, Christopher" userId="6d901b9d-682c-4f4b-b6c0-188230e03e4f" providerId="ADAL" clId="{F74A908C-BA8C-4A7A-B206-E2DC6F7401D9}" dt="2019-11-18T22:20:11.629" v="955"/>
          <ac:grpSpMkLst>
            <pc:docMk/>
            <pc:sldMk cId="1473047372" sldId="386"/>
            <ac:grpSpMk id="70" creationId="{AC3920BF-90F6-42C5-A185-0A98E791A719}"/>
          </ac:grpSpMkLst>
        </pc:grpChg>
        <pc:cxnChg chg="mod">
          <ac:chgData name="Harrison, Christopher" userId="6d901b9d-682c-4f4b-b6c0-188230e03e4f" providerId="ADAL" clId="{F74A908C-BA8C-4A7A-B206-E2DC6F7401D9}" dt="2019-11-18T22:06:56.555" v="1"/>
          <ac:cxnSpMkLst>
            <pc:docMk/>
            <pc:sldMk cId="1473047372" sldId="386"/>
            <ac:cxnSpMk id="32" creationId="{2EBBC017-704F-4144-9519-870150A7218D}"/>
          </ac:cxnSpMkLst>
        </pc:cxnChg>
        <pc:cxnChg chg="mod">
          <ac:chgData name="Harrison, Christopher" userId="6d901b9d-682c-4f4b-b6c0-188230e03e4f" providerId="ADAL" clId="{F74A908C-BA8C-4A7A-B206-E2DC6F7401D9}" dt="2019-11-18T22:08:29.511" v="25" actId="14100"/>
          <ac:cxnSpMkLst>
            <pc:docMk/>
            <pc:sldMk cId="1473047372" sldId="386"/>
            <ac:cxnSpMk id="33" creationId="{C5FC2C07-68BF-4C8A-BED0-EE63E49A5933}"/>
          </ac:cxnSpMkLst>
        </pc:cxnChg>
        <pc:cxnChg chg="add mod">
          <ac:chgData name="Harrison, Christopher" userId="6d901b9d-682c-4f4b-b6c0-188230e03e4f" providerId="ADAL" clId="{F74A908C-BA8C-4A7A-B206-E2DC6F7401D9}" dt="2019-11-18T22:09:07.511" v="65" actId="14100"/>
          <ac:cxnSpMkLst>
            <pc:docMk/>
            <pc:sldMk cId="1473047372" sldId="386"/>
            <ac:cxnSpMk id="46" creationId="{5450F888-D787-4861-87C6-75BBF8E20ABF}"/>
          </ac:cxnSpMkLst>
        </pc:cxnChg>
        <pc:cxnChg chg="add mod">
          <ac:chgData name="Harrison, Christopher" userId="6d901b9d-682c-4f4b-b6c0-188230e03e4f" providerId="ADAL" clId="{F74A908C-BA8C-4A7A-B206-E2DC6F7401D9}" dt="2019-11-18T22:08:46.698" v="29" actId="14100"/>
          <ac:cxnSpMkLst>
            <pc:docMk/>
            <pc:sldMk cId="1473047372" sldId="386"/>
            <ac:cxnSpMk id="49" creationId="{AFE7666A-3E12-4B76-B8DC-977FCC9F9C1D}"/>
          </ac:cxnSpMkLst>
        </pc:cxnChg>
        <pc:cxnChg chg="add mod">
          <ac:chgData name="Harrison, Christopher" userId="6d901b9d-682c-4f4b-b6c0-188230e03e4f" providerId="ADAL" clId="{F74A908C-BA8C-4A7A-B206-E2DC6F7401D9}" dt="2019-11-18T22:09:10.168" v="66" actId="14100"/>
          <ac:cxnSpMkLst>
            <pc:docMk/>
            <pc:sldMk cId="1473047372" sldId="386"/>
            <ac:cxnSpMk id="53" creationId="{BB1043E6-C8F8-4F8D-BCB5-9C30D6DD0A75}"/>
          </ac:cxnSpMkLst>
        </pc:cxnChg>
        <pc:cxnChg chg="add mod">
          <ac:chgData name="Harrison, Christopher" userId="6d901b9d-682c-4f4b-b6c0-188230e03e4f" providerId="ADAL" clId="{F74A908C-BA8C-4A7A-B206-E2DC6F7401D9}" dt="2019-11-18T22:10:08.223" v="78"/>
          <ac:cxnSpMkLst>
            <pc:docMk/>
            <pc:sldMk cId="1473047372" sldId="386"/>
            <ac:cxnSpMk id="57" creationId="{CB46863E-1B39-482B-8342-1A07FFF88296}"/>
          </ac:cxnSpMkLst>
        </pc:cxnChg>
        <pc:cxnChg chg="add mod">
          <ac:chgData name="Harrison, Christopher" userId="6d901b9d-682c-4f4b-b6c0-188230e03e4f" providerId="ADAL" clId="{F74A908C-BA8C-4A7A-B206-E2DC6F7401D9}" dt="2019-11-18T22:10:24.450" v="94" actId="14100"/>
          <ac:cxnSpMkLst>
            <pc:docMk/>
            <pc:sldMk cId="1473047372" sldId="386"/>
            <ac:cxnSpMk id="60" creationId="{9D03A24A-C104-4829-95B4-FDFB054306A2}"/>
          </ac:cxnSpMkLst>
        </pc:cxnChg>
        <pc:cxnChg chg="add mod">
          <ac:chgData name="Harrison, Christopher" userId="6d901b9d-682c-4f4b-b6c0-188230e03e4f" providerId="ADAL" clId="{F74A908C-BA8C-4A7A-B206-E2DC6F7401D9}" dt="2019-11-18T22:18:06.517" v="872" actId="164"/>
          <ac:cxnSpMkLst>
            <pc:docMk/>
            <pc:sldMk cId="1473047372" sldId="386"/>
            <ac:cxnSpMk id="65" creationId="{DE5AE2E3-2ADD-4CBC-B59B-A723AA06E8DE}"/>
          </ac:cxnSpMkLst>
        </pc:cxnChg>
        <pc:cxnChg chg="add mod">
          <ac:chgData name="Harrison, Christopher" userId="6d901b9d-682c-4f4b-b6c0-188230e03e4f" providerId="ADAL" clId="{F74A908C-BA8C-4A7A-B206-E2DC6F7401D9}" dt="2019-11-18T22:18:06.517" v="872" actId="164"/>
          <ac:cxnSpMkLst>
            <pc:docMk/>
            <pc:sldMk cId="1473047372" sldId="386"/>
            <ac:cxnSpMk id="66" creationId="{D28330A6-58B5-4336-86E8-3B7F4F512102}"/>
          </ac:cxnSpMkLst>
        </pc:cxnChg>
        <pc:cxnChg chg="add mod">
          <ac:chgData name="Harrison, Christopher" userId="6d901b9d-682c-4f4b-b6c0-188230e03e4f" providerId="ADAL" clId="{F74A908C-BA8C-4A7A-B206-E2DC6F7401D9}" dt="2019-11-18T22:18:06.517" v="872" actId="164"/>
          <ac:cxnSpMkLst>
            <pc:docMk/>
            <pc:sldMk cId="1473047372" sldId="386"/>
            <ac:cxnSpMk id="67" creationId="{9ADCCDF2-967D-460D-90B2-1FD903C5A47E}"/>
          </ac:cxnSpMkLst>
        </pc:cxnChg>
        <pc:cxnChg chg="add mod">
          <ac:chgData name="Harrison, Christopher" userId="6d901b9d-682c-4f4b-b6c0-188230e03e4f" providerId="ADAL" clId="{F74A908C-BA8C-4A7A-B206-E2DC6F7401D9}" dt="2019-11-18T22:18:06.517" v="872" actId="164"/>
          <ac:cxnSpMkLst>
            <pc:docMk/>
            <pc:sldMk cId="1473047372" sldId="386"/>
            <ac:cxnSpMk id="68" creationId="{72EB1910-93CD-4011-A3D6-433E3858BFDD}"/>
          </ac:cxnSpMkLst>
        </pc:cxnChg>
        <pc:cxnChg chg="add mod">
          <ac:chgData name="Harrison, Christopher" userId="6d901b9d-682c-4f4b-b6c0-188230e03e4f" providerId="ADAL" clId="{F74A908C-BA8C-4A7A-B206-E2DC6F7401D9}" dt="2019-11-18T22:19:51.527" v="948" actId="1037"/>
          <ac:cxnSpMkLst>
            <pc:docMk/>
            <pc:sldMk cId="1473047372" sldId="386"/>
            <ac:cxnSpMk id="77" creationId="{884A4B37-BB80-4562-BFF3-2FCD05B9334B}"/>
          </ac:cxnSpMkLst>
        </pc:cxnChg>
        <pc:cxnChg chg="add mod">
          <ac:chgData name="Harrison, Christopher" userId="6d901b9d-682c-4f4b-b6c0-188230e03e4f" providerId="ADAL" clId="{F74A908C-BA8C-4A7A-B206-E2DC6F7401D9}" dt="2019-11-18T22:20:02.336" v="954" actId="1038"/>
          <ac:cxnSpMkLst>
            <pc:docMk/>
            <pc:sldMk cId="1473047372" sldId="386"/>
            <ac:cxnSpMk id="78" creationId="{72DAE215-6756-4D1E-9B48-9D5C9A9268FB}"/>
          </ac:cxnSpMkLst>
        </pc:cxnChg>
        <pc:cxnChg chg="add del mod">
          <ac:chgData name="Harrison, Christopher" userId="6d901b9d-682c-4f4b-b6c0-188230e03e4f" providerId="ADAL" clId="{F74A908C-BA8C-4A7A-B206-E2DC6F7401D9}" dt="2019-11-18T22:20:23.177" v="964" actId="478"/>
          <ac:cxnSpMkLst>
            <pc:docMk/>
            <pc:sldMk cId="1473047372" sldId="386"/>
            <ac:cxnSpMk id="79" creationId="{55854E2A-8B11-4D29-B023-E93657CE9E8A}"/>
          </ac:cxnSpMkLst>
        </pc:cxnChg>
        <pc:cxnChg chg="add del">
          <ac:chgData name="Harrison, Christopher" userId="6d901b9d-682c-4f4b-b6c0-188230e03e4f" providerId="ADAL" clId="{F74A908C-BA8C-4A7A-B206-E2DC6F7401D9}" dt="2019-11-18T22:20:39.096" v="966" actId="478"/>
          <ac:cxnSpMkLst>
            <pc:docMk/>
            <pc:sldMk cId="1473047372" sldId="386"/>
            <ac:cxnSpMk id="82" creationId="{014EF6A3-BB19-4BF6-A131-7715611592BA}"/>
          </ac:cxnSpMkLst>
        </pc:cxnChg>
        <pc:cxnChg chg="add mod">
          <ac:chgData name="Harrison, Christopher" userId="6d901b9d-682c-4f4b-b6c0-188230e03e4f" providerId="ADAL" clId="{F74A908C-BA8C-4A7A-B206-E2DC6F7401D9}" dt="2019-11-18T22:22:09.644" v="1032" actId="14100"/>
          <ac:cxnSpMkLst>
            <pc:docMk/>
            <pc:sldMk cId="1473047372" sldId="386"/>
            <ac:cxnSpMk id="85" creationId="{74534437-DEB9-4F2B-811B-B4C9E121A79D}"/>
          </ac:cxnSpMkLst>
        </pc:cxnChg>
        <pc:cxnChg chg="add mod">
          <ac:chgData name="Harrison, Christopher" userId="6d901b9d-682c-4f4b-b6c0-188230e03e4f" providerId="ADAL" clId="{F74A908C-BA8C-4A7A-B206-E2DC6F7401D9}" dt="2019-11-18T22:43:39.976" v="1099" actId="1036"/>
          <ac:cxnSpMkLst>
            <pc:docMk/>
            <pc:sldMk cId="1473047372" sldId="386"/>
            <ac:cxnSpMk id="88" creationId="{0DAE9848-82FA-4CB0-BD00-4C6B88BA2323}"/>
          </ac:cxnSpMkLst>
        </pc:cxnChg>
      </pc:sldChg>
    </pc:docChg>
  </pc:docChgLst>
  <pc:docChgLst>
    <pc:chgData name="Harrison, Christopher" userId="6d901b9d-682c-4f4b-b6c0-188230e03e4f" providerId="ADAL" clId="{ED955E56-96AA-41C1-ADA3-70C8C381ACD0}"/>
    <pc:docChg chg="modSld">
      <pc:chgData name="Harrison, Christopher" userId="6d901b9d-682c-4f4b-b6c0-188230e03e4f" providerId="ADAL" clId="{ED955E56-96AA-41C1-ADA3-70C8C381ACD0}" dt="2019-11-19T08:48:23.827" v="66" actId="20577"/>
      <pc:docMkLst>
        <pc:docMk/>
      </pc:docMkLst>
      <pc:sldChg chg="modSp">
        <pc:chgData name="Harrison, Christopher" userId="6d901b9d-682c-4f4b-b6c0-188230e03e4f" providerId="ADAL" clId="{ED955E56-96AA-41C1-ADA3-70C8C381ACD0}" dt="2019-11-19T08:33:42.617" v="0" actId="6549"/>
        <pc:sldMkLst>
          <pc:docMk/>
          <pc:sldMk cId="378370847" sldId="362"/>
        </pc:sldMkLst>
        <pc:spChg chg="mod">
          <ac:chgData name="Harrison, Christopher" userId="6d901b9d-682c-4f4b-b6c0-188230e03e4f" providerId="ADAL" clId="{ED955E56-96AA-41C1-ADA3-70C8C381ACD0}" dt="2019-11-19T08:33:42.617" v="0" actId="6549"/>
          <ac:spMkLst>
            <pc:docMk/>
            <pc:sldMk cId="378370847" sldId="362"/>
            <ac:spMk id="81" creationId="{041932F2-DCFA-4BB1-857E-2AC26ADA31A9}"/>
          </ac:spMkLst>
        </pc:spChg>
      </pc:sldChg>
      <pc:sldChg chg="modSp">
        <pc:chgData name="Harrison, Christopher" userId="6d901b9d-682c-4f4b-b6c0-188230e03e4f" providerId="ADAL" clId="{ED955E56-96AA-41C1-ADA3-70C8C381ACD0}" dt="2019-11-19T08:37:21.310" v="2" actId="20577"/>
        <pc:sldMkLst>
          <pc:docMk/>
          <pc:sldMk cId="435283590" sldId="375"/>
        </pc:sldMkLst>
        <pc:spChg chg="mod">
          <ac:chgData name="Harrison, Christopher" userId="6d901b9d-682c-4f4b-b6c0-188230e03e4f" providerId="ADAL" clId="{ED955E56-96AA-41C1-ADA3-70C8C381ACD0}" dt="2019-11-19T08:37:21.310" v="2" actId="20577"/>
          <ac:spMkLst>
            <pc:docMk/>
            <pc:sldMk cId="435283590" sldId="375"/>
            <ac:spMk id="100" creationId="{9BF8D432-B514-4B52-B20D-7A91A34BE5F2}"/>
          </ac:spMkLst>
        </pc:spChg>
      </pc:sldChg>
      <pc:sldChg chg="modSp">
        <pc:chgData name="Harrison, Christopher" userId="6d901b9d-682c-4f4b-b6c0-188230e03e4f" providerId="ADAL" clId="{ED955E56-96AA-41C1-ADA3-70C8C381ACD0}" dt="2019-11-19T08:39:24.577" v="3"/>
        <pc:sldMkLst>
          <pc:docMk/>
          <pc:sldMk cId="2319794951" sldId="382"/>
        </pc:sldMkLst>
        <pc:spChg chg="mod">
          <ac:chgData name="Harrison, Christopher" userId="6d901b9d-682c-4f4b-b6c0-188230e03e4f" providerId="ADAL" clId="{ED955E56-96AA-41C1-ADA3-70C8C381ACD0}" dt="2019-11-19T08:39:24.577" v="3"/>
          <ac:spMkLst>
            <pc:docMk/>
            <pc:sldMk cId="2319794951" sldId="382"/>
            <ac:spMk id="3" creationId="{75485D72-D451-482B-AA3E-C4F38EC41377}"/>
          </ac:spMkLst>
        </pc:spChg>
      </pc:sldChg>
      <pc:sldChg chg="addSp modSp">
        <pc:chgData name="Harrison, Christopher" userId="6d901b9d-682c-4f4b-b6c0-188230e03e4f" providerId="ADAL" clId="{ED955E56-96AA-41C1-ADA3-70C8C381ACD0}" dt="2019-11-19T08:48:23.827" v="66" actId="20577"/>
        <pc:sldMkLst>
          <pc:docMk/>
          <pc:sldMk cId="1473047372" sldId="386"/>
        </pc:sldMkLst>
        <pc:spChg chg="add mod ord">
          <ac:chgData name="Harrison, Christopher" userId="6d901b9d-682c-4f4b-b6c0-188230e03e4f" providerId="ADAL" clId="{ED955E56-96AA-41C1-ADA3-70C8C381ACD0}" dt="2019-11-19T08:48:04.509" v="64" actId="167"/>
          <ac:spMkLst>
            <pc:docMk/>
            <pc:sldMk cId="1473047372" sldId="386"/>
            <ac:spMk id="3" creationId="{746D2053-B7E3-4676-91B8-445F60F48A09}"/>
          </ac:spMkLst>
        </pc:spChg>
        <pc:spChg chg="mod">
          <ac:chgData name="Harrison, Christopher" userId="6d901b9d-682c-4f4b-b6c0-188230e03e4f" providerId="ADAL" clId="{ED955E56-96AA-41C1-ADA3-70C8C381ACD0}" dt="2019-11-19T08:47:35.431" v="56" actId="1035"/>
          <ac:spMkLst>
            <pc:docMk/>
            <pc:sldMk cId="1473047372" sldId="386"/>
            <ac:spMk id="28" creationId="{96300749-2038-4F8B-ABA1-A9B9D3DA30AE}"/>
          </ac:spMkLst>
        </pc:spChg>
        <pc:spChg chg="mod">
          <ac:chgData name="Harrison, Christopher" userId="6d901b9d-682c-4f4b-b6c0-188230e03e4f" providerId="ADAL" clId="{ED955E56-96AA-41C1-ADA3-70C8C381ACD0}" dt="2019-11-19T08:47:35.431" v="56" actId="1035"/>
          <ac:spMkLst>
            <pc:docMk/>
            <pc:sldMk cId="1473047372" sldId="386"/>
            <ac:spMk id="29" creationId="{7B9BD304-824E-432E-B977-312EE720BA41}"/>
          </ac:spMkLst>
        </pc:spChg>
        <pc:spChg chg="mod">
          <ac:chgData name="Harrison, Christopher" userId="6d901b9d-682c-4f4b-b6c0-188230e03e4f" providerId="ADAL" clId="{ED955E56-96AA-41C1-ADA3-70C8C381ACD0}" dt="2019-11-19T08:47:35.431" v="56" actId="1035"/>
          <ac:spMkLst>
            <pc:docMk/>
            <pc:sldMk cId="1473047372" sldId="386"/>
            <ac:spMk id="30" creationId="{1DED9D27-149F-45AD-B6D2-17A717B92052}"/>
          </ac:spMkLst>
        </pc:spChg>
        <pc:spChg chg="mod">
          <ac:chgData name="Harrison, Christopher" userId="6d901b9d-682c-4f4b-b6c0-188230e03e4f" providerId="ADAL" clId="{ED955E56-96AA-41C1-ADA3-70C8C381ACD0}" dt="2019-11-19T08:47:35.431" v="56" actId="1035"/>
          <ac:spMkLst>
            <pc:docMk/>
            <pc:sldMk cId="1473047372" sldId="386"/>
            <ac:spMk id="45" creationId="{8DB84E4B-1C99-4A61-BF86-BF5225D329B5}"/>
          </ac:spMkLst>
        </pc:spChg>
        <pc:spChg chg="mod">
          <ac:chgData name="Harrison, Christopher" userId="6d901b9d-682c-4f4b-b6c0-188230e03e4f" providerId="ADAL" clId="{ED955E56-96AA-41C1-ADA3-70C8C381ACD0}" dt="2019-11-19T08:47:35.431" v="56" actId="1035"/>
          <ac:spMkLst>
            <pc:docMk/>
            <pc:sldMk cId="1473047372" sldId="386"/>
            <ac:spMk id="56" creationId="{C9DA7E29-EBAF-4C38-984D-2FEEF55731A2}"/>
          </ac:spMkLst>
        </pc:spChg>
        <pc:spChg chg="mod">
          <ac:chgData name="Harrison, Christopher" userId="6d901b9d-682c-4f4b-b6c0-188230e03e4f" providerId="ADAL" clId="{ED955E56-96AA-41C1-ADA3-70C8C381ACD0}" dt="2019-11-19T08:47:35.431" v="56" actId="1035"/>
          <ac:spMkLst>
            <pc:docMk/>
            <pc:sldMk cId="1473047372" sldId="386"/>
            <ac:spMk id="62" creationId="{6B0F7684-57C5-4796-92C4-10A63ABADBCD}"/>
          </ac:spMkLst>
        </pc:spChg>
        <pc:spChg chg="mod">
          <ac:chgData name="Harrison, Christopher" userId="6d901b9d-682c-4f4b-b6c0-188230e03e4f" providerId="ADAL" clId="{ED955E56-96AA-41C1-ADA3-70C8C381ACD0}" dt="2019-11-19T08:47:35.431" v="56" actId="1035"/>
          <ac:spMkLst>
            <pc:docMk/>
            <pc:sldMk cId="1473047372" sldId="386"/>
            <ac:spMk id="63" creationId="{4450C021-D7FE-4412-8DB4-9DBFBD1F4F25}"/>
          </ac:spMkLst>
        </pc:spChg>
        <pc:spChg chg="mod">
          <ac:chgData name="Harrison, Christopher" userId="6d901b9d-682c-4f4b-b6c0-188230e03e4f" providerId="ADAL" clId="{ED955E56-96AA-41C1-ADA3-70C8C381ACD0}" dt="2019-11-19T08:48:23.827" v="66" actId="20577"/>
          <ac:spMkLst>
            <pc:docMk/>
            <pc:sldMk cId="1473047372" sldId="386"/>
            <ac:spMk id="64" creationId="{E4CF1DB8-BFF8-429C-8A2F-180112CAD0B3}"/>
          </ac:spMkLst>
        </pc:spChg>
        <pc:cxnChg chg="mod">
          <ac:chgData name="Harrison, Christopher" userId="6d901b9d-682c-4f4b-b6c0-188230e03e4f" providerId="ADAL" clId="{ED955E56-96AA-41C1-ADA3-70C8C381ACD0}" dt="2019-11-19T08:47:35.431" v="56" actId="1035"/>
          <ac:cxnSpMkLst>
            <pc:docMk/>
            <pc:sldMk cId="1473047372" sldId="386"/>
            <ac:cxnSpMk id="11" creationId="{F8F81376-1303-4A72-9EF0-AD6FD6ACA11C}"/>
          </ac:cxnSpMkLst>
        </pc:cxnChg>
        <pc:cxnChg chg="mod">
          <ac:chgData name="Harrison, Christopher" userId="6d901b9d-682c-4f4b-b6c0-188230e03e4f" providerId="ADAL" clId="{ED955E56-96AA-41C1-ADA3-70C8C381ACD0}" dt="2019-11-19T08:47:35.431" v="56" actId="1035"/>
          <ac:cxnSpMkLst>
            <pc:docMk/>
            <pc:sldMk cId="1473047372" sldId="386"/>
            <ac:cxnSpMk id="16" creationId="{A86D6007-CD09-48F3-8664-886B8F1F5461}"/>
          </ac:cxnSpMkLst>
        </pc:cxnChg>
        <pc:cxnChg chg="mod">
          <ac:chgData name="Harrison, Christopher" userId="6d901b9d-682c-4f4b-b6c0-188230e03e4f" providerId="ADAL" clId="{ED955E56-96AA-41C1-ADA3-70C8C381ACD0}" dt="2019-11-19T08:47:35.431" v="56" actId="1035"/>
          <ac:cxnSpMkLst>
            <pc:docMk/>
            <pc:sldMk cId="1473047372" sldId="386"/>
            <ac:cxnSpMk id="19" creationId="{EDD4C87A-1C5A-4B9F-8AE2-271D4A32E5DA}"/>
          </ac:cxnSpMkLst>
        </pc:cxnChg>
        <pc:cxnChg chg="mod">
          <ac:chgData name="Harrison, Christopher" userId="6d901b9d-682c-4f4b-b6c0-188230e03e4f" providerId="ADAL" clId="{ED955E56-96AA-41C1-ADA3-70C8C381ACD0}" dt="2019-11-19T08:47:35.431" v="56" actId="1035"/>
          <ac:cxnSpMkLst>
            <pc:docMk/>
            <pc:sldMk cId="1473047372" sldId="386"/>
            <ac:cxnSpMk id="23" creationId="{C23B3EFF-E99B-4066-A373-67BAB031A436}"/>
          </ac:cxnSpMkLst>
        </pc:cxnChg>
        <pc:cxnChg chg="mod">
          <ac:chgData name="Harrison, Christopher" userId="6d901b9d-682c-4f4b-b6c0-188230e03e4f" providerId="ADAL" clId="{ED955E56-96AA-41C1-ADA3-70C8C381ACD0}" dt="2019-11-19T08:47:35.431" v="56" actId="1035"/>
          <ac:cxnSpMkLst>
            <pc:docMk/>
            <pc:sldMk cId="1473047372" sldId="386"/>
            <ac:cxnSpMk id="25" creationId="{292BAC03-7A99-4D1A-AE07-741741F27997}"/>
          </ac:cxnSpMkLst>
        </pc:cxnChg>
        <pc:cxnChg chg="mod">
          <ac:chgData name="Harrison, Christopher" userId="6d901b9d-682c-4f4b-b6c0-188230e03e4f" providerId="ADAL" clId="{ED955E56-96AA-41C1-ADA3-70C8C381ACD0}" dt="2019-11-19T08:47:35.431" v="56" actId="1035"/>
          <ac:cxnSpMkLst>
            <pc:docMk/>
            <pc:sldMk cId="1473047372" sldId="386"/>
            <ac:cxnSpMk id="26" creationId="{0840D916-A8B8-4BC3-846F-8887A52BB6B9}"/>
          </ac:cxnSpMkLst>
        </pc:cxnChg>
        <pc:cxnChg chg="mod">
          <ac:chgData name="Harrison, Christopher" userId="6d901b9d-682c-4f4b-b6c0-188230e03e4f" providerId="ADAL" clId="{ED955E56-96AA-41C1-ADA3-70C8C381ACD0}" dt="2019-11-19T08:47:35.431" v="56" actId="1035"/>
          <ac:cxnSpMkLst>
            <pc:docMk/>
            <pc:sldMk cId="1473047372" sldId="386"/>
            <ac:cxnSpMk id="32" creationId="{2EBBC017-704F-4144-9519-870150A7218D}"/>
          </ac:cxnSpMkLst>
        </pc:cxnChg>
        <pc:cxnChg chg="mod">
          <ac:chgData name="Harrison, Christopher" userId="6d901b9d-682c-4f4b-b6c0-188230e03e4f" providerId="ADAL" clId="{ED955E56-96AA-41C1-ADA3-70C8C381ACD0}" dt="2019-11-19T08:47:35.431" v="56" actId="1035"/>
          <ac:cxnSpMkLst>
            <pc:docMk/>
            <pc:sldMk cId="1473047372" sldId="386"/>
            <ac:cxnSpMk id="33" creationId="{C5FC2C07-68BF-4C8A-BED0-EE63E49A5933}"/>
          </ac:cxnSpMkLst>
        </pc:cxnChg>
        <pc:cxnChg chg="mod">
          <ac:chgData name="Harrison, Christopher" userId="6d901b9d-682c-4f4b-b6c0-188230e03e4f" providerId="ADAL" clId="{ED955E56-96AA-41C1-ADA3-70C8C381ACD0}" dt="2019-11-19T08:47:35.431" v="56" actId="1035"/>
          <ac:cxnSpMkLst>
            <pc:docMk/>
            <pc:sldMk cId="1473047372" sldId="386"/>
            <ac:cxnSpMk id="36" creationId="{AE6F89C7-854E-4C11-A828-419058EA26FE}"/>
          </ac:cxnSpMkLst>
        </pc:cxnChg>
        <pc:cxnChg chg="mod">
          <ac:chgData name="Harrison, Christopher" userId="6d901b9d-682c-4f4b-b6c0-188230e03e4f" providerId="ADAL" clId="{ED955E56-96AA-41C1-ADA3-70C8C381ACD0}" dt="2019-11-19T08:47:35.431" v="56" actId="1035"/>
          <ac:cxnSpMkLst>
            <pc:docMk/>
            <pc:sldMk cId="1473047372" sldId="386"/>
            <ac:cxnSpMk id="41" creationId="{D73C0FA5-47C2-4382-96C6-81A48EF954C2}"/>
          </ac:cxnSpMkLst>
        </pc:cxnChg>
        <pc:cxnChg chg="mod">
          <ac:chgData name="Harrison, Christopher" userId="6d901b9d-682c-4f4b-b6c0-188230e03e4f" providerId="ADAL" clId="{ED955E56-96AA-41C1-ADA3-70C8C381ACD0}" dt="2019-11-19T08:47:35.431" v="56" actId="1035"/>
          <ac:cxnSpMkLst>
            <pc:docMk/>
            <pc:sldMk cId="1473047372" sldId="386"/>
            <ac:cxnSpMk id="43" creationId="{05AAC46F-FB00-4A51-8310-ABD818339CBD}"/>
          </ac:cxnSpMkLst>
        </pc:cxnChg>
        <pc:cxnChg chg="mod">
          <ac:chgData name="Harrison, Christopher" userId="6d901b9d-682c-4f4b-b6c0-188230e03e4f" providerId="ADAL" clId="{ED955E56-96AA-41C1-ADA3-70C8C381ACD0}" dt="2019-11-19T08:47:35.431" v="56" actId="1035"/>
          <ac:cxnSpMkLst>
            <pc:docMk/>
            <pc:sldMk cId="1473047372" sldId="386"/>
            <ac:cxnSpMk id="46" creationId="{5450F888-D787-4861-87C6-75BBF8E20ABF}"/>
          </ac:cxnSpMkLst>
        </pc:cxnChg>
        <pc:cxnChg chg="mod">
          <ac:chgData name="Harrison, Christopher" userId="6d901b9d-682c-4f4b-b6c0-188230e03e4f" providerId="ADAL" clId="{ED955E56-96AA-41C1-ADA3-70C8C381ACD0}" dt="2019-11-19T08:47:35.431" v="56" actId="1035"/>
          <ac:cxnSpMkLst>
            <pc:docMk/>
            <pc:sldMk cId="1473047372" sldId="386"/>
            <ac:cxnSpMk id="49" creationId="{AFE7666A-3E12-4B76-B8DC-977FCC9F9C1D}"/>
          </ac:cxnSpMkLst>
        </pc:cxnChg>
        <pc:cxnChg chg="mod">
          <ac:chgData name="Harrison, Christopher" userId="6d901b9d-682c-4f4b-b6c0-188230e03e4f" providerId="ADAL" clId="{ED955E56-96AA-41C1-ADA3-70C8C381ACD0}" dt="2019-11-19T08:47:35.431" v="56" actId="1035"/>
          <ac:cxnSpMkLst>
            <pc:docMk/>
            <pc:sldMk cId="1473047372" sldId="386"/>
            <ac:cxnSpMk id="53" creationId="{BB1043E6-C8F8-4F8D-BCB5-9C30D6DD0A75}"/>
          </ac:cxnSpMkLst>
        </pc:cxnChg>
        <pc:cxnChg chg="mod">
          <ac:chgData name="Harrison, Christopher" userId="6d901b9d-682c-4f4b-b6c0-188230e03e4f" providerId="ADAL" clId="{ED955E56-96AA-41C1-ADA3-70C8C381ACD0}" dt="2019-11-19T08:47:35.431" v="56" actId="1035"/>
          <ac:cxnSpMkLst>
            <pc:docMk/>
            <pc:sldMk cId="1473047372" sldId="386"/>
            <ac:cxnSpMk id="57" creationId="{CB46863E-1B39-482B-8342-1A07FFF88296}"/>
          </ac:cxnSpMkLst>
        </pc:cxnChg>
        <pc:cxnChg chg="mod">
          <ac:chgData name="Harrison, Christopher" userId="6d901b9d-682c-4f4b-b6c0-188230e03e4f" providerId="ADAL" clId="{ED955E56-96AA-41C1-ADA3-70C8C381ACD0}" dt="2019-11-19T08:47:35.431" v="56" actId="1035"/>
          <ac:cxnSpMkLst>
            <pc:docMk/>
            <pc:sldMk cId="1473047372" sldId="386"/>
            <ac:cxnSpMk id="60" creationId="{9D03A24A-C104-4829-95B4-FDFB054306A2}"/>
          </ac:cxnSpMkLst>
        </pc:cxnChg>
        <pc:cxnChg chg="mod">
          <ac:chgData name="Harrison, Christopher" userId="6d901b9d-682c-4f4b-b6c0-188230e03e4f" providerId="ADAL" clId="{ED955E56-96AA-41C1-ADA3-70C8C381ACD0}" dt="2019-11-19T08:47:35.431" v="56" actId="1035"/>
          <ac:cxnSpMkLst>
            <pc:docMk/>
            <pc:sldMk cId="1473047372" sldId="386"/>
            <ac:cxnSpMk id="88" creationId="{0DAE9848-82FA-4CB0-BD00-4C6B88BA2323}"/>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86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2796" y="0"/>
            <a:ext cx="4278154" cy="338667"/>
          </a:xfrm>
          <a:prstGeom prst="rect">
            <a:avLst/>
          </a:prstGeom>
        </p:spPr>
        <p:txBody>
          <a:bodyPr vert="horz" lIns="91440" tIns="45720" rIns="91440" bIns="45720" rtlCol="0"/>
          <a:lstStyle>
            <a:lvl1pPr algn="r">
              <a:defRPr sz="1200"/>
            </a:lvl1pPr>
          </a:lstStyle>
          <a:p>
            <a:fld id="{D4EEB915-0321-43CF-9268-A3234A93AD9B}" type="datetimeFigureOut">
              <a:rPr lang="en-GB" smtClean="0"/>
              <a:t>05/01/2021</a:t>
            </a:fld>
            <a:endParaRPr lang="en-GB"/>
          </a:p>
        </p:txBody>
      </p:sp>
      <p:sp>
        <p:nvSpPr>
          <p:cNvPr id="4" name="Footer Placeholder 3"/>
          <p:cNvSpPr>
            <a:spLocks noGrp="1"/>
          </p:cNvSpPr>
          <p:nvPr>
            <p:ph type="ftr" sz="quarter" idx="2"/>
          </p:nvPr>
        </p:nvSpPr>
        <p:spPr>
          <a:xfrm>
            <a:off x="0" y="6403448"/>
            <a:ext cx="4278154" cy="33866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2796" y="6403448"/>
            <a:ext cx="4278154" cy="338666"/>
          </a:xfrm>
          <a:prstGeom prst="rect">
            <a:avLst/>
          </a:prstGeom>
        </p:spPr>
        <p:txBody>
          <a:bodyPr vert="horz" lIns="91440" tIns="45720" rIns="91440" bIns="45720" rtlCol="0" anchor="b"/>
          <a:lstStyle>
            <a:lvl1pPr algn="r">
              <a:defRPr sz="1200"/>
            </a:lvl1pPr>
          </a:lstStyle>
          <a:p>
            <a:fld id="{C6E72C81-3903-4A04-AEE0-1BA1D0B4A8B0}" type="slidenum">
              <a:rPr lang="en-GB" smtClean="0"/>
              <a:t>‹#›</a:t>
            </a:fld>
            <a:endParaRPr lang="en-GB"/>
          </a:p>
        </p:txBody>
      </p:sp>
    </p:spTree>
    <p:extLst>
      <p:ext uri="{BB962C8B-B14F-4D97-AF65-F5344CB8AC3E}">
        <p14:creationId xmlns:p14="http://schemas.microsoft.com/office/powerpoint/2010/main" val="422269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278154" cy="3371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592796" y="0"/>
            <a:ext cx="4278154" cy="3371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251200" y="506413"/>
            <a:ext cx="3370263" cy="2527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87267" y="3202504"/>
            <a:ext cx="7898130" cy="3033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403447"/>
            <a:ext cx="4278154" cy="3371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592796" y="6403447"/>
            <a:ext cx="4278154" cy="3371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F8A6BB3-15F9-4141-AB05-7BFCB398C0ED}" type="slidenum">
              <a:rPr lang="en-US" altLang="en-US"/>
              <a:pPr>
                <a:defRPr/>
              </a:pPr>
              <a:t>‹#›</a:t>
            </a:fld>
            <a:endParaRPr lang="en-US" altLang="en-US"/>
          </a:p>
        </p:txBody>
      </p:sp>
    </p:spTree>
    <p:extLst>
      <p:ext uri="{BB962C8B-B14F-4D97-AF65-F5344CB8AC3E}">
        <p14:creationId xmlns:p14="http://schemas.microsoft.com/office/powerpoint/2010/main" val="527366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a:t>
            </a:fld>
            <a:endParaRPr lang="en-US" altLang="en-US"/>
          </a:p>
        </p:txBody>
      </p:sp>
    </p:spTree>
    <p:extLst>
      <p:ext uri="{BB962C8B-B14F-4D97-AF65-F5344CB8AC3E}">
        <p14:creationId xmlns:p14="http://schemas.microsoft.com/office/powerpoint/2010/main" val="1021573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10</a:t>
            </a:fld>
            <a:endParaRPr lang="en-US" altLang="en-US"/>
          </a:p>
        </p:txBody>
      </p:sp>
    </p:spTree>
    <p:extLst>
      <p:ext uri="{BB962C8B-B14F-4D97-AF65-F5344CB8AC3E}">
        <p14:creationId xmlns:p14="http://schemas.microsoft.com/office/powerpoint/2010/main" val="395016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11</a:t>
            </a:fld>
            <a:endParaRPr lang="en-US" altLang="en-US"/>
          </a:p>
        </p:txBody>
      </p:sp>
    </p:spTree>
    <p:extLst>
      <p:ext uri="{BB962C8B-B14F-4D97-AF65-F5344CB8AC3E}">
        <p14:creationId xmlns:p14="http://schemas.microsoft.com/office/powerpoint/2010/main" val="2715855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15:00</a:t>
            </a:r>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12</a:t>
            </a:fld>
            <a:endParaRPr lang="en-US" altLang="en-US"/>
          </a:p>
        </p:txBody>
      </p:sp>
    </p:spTree>
    <p:extLst>
      <p:ext uri="{BB962C8B-B14F-4D97-AF65-F5344CB8AC3E}">
        <p14:creationId xmlns:p14="http://schemas.microsoft.com/office/powerpoint/2010/main" val="774645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13</a:t>
            </a:fld>
            <a:endParaRPr lang="en-US" altLang="en-US"/>
          </a:p>
        </p:txBody>
      </p:sp>
    </p:spTree>
    <p:extLst>
      <p:ext uri="{BB962C8B-B14F-4D97-AF65-F5344CB8AC3E}">
        <p14:creationId xmlns:p14="http://schemas.microsoft.com/office/powerpoint/2010/main" val="906048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14</a:t>
            </a:fld>
            <a:endParaRPr lang="en-US" altLang="en-US"/>
          </a:p>
        </p:txBody>
      </p:sp>
    </p:spTree>
    <p:extLst>
      <p:ext uri="{BB962C8B-B14F-4D97-AF65-F5344CB8AC3E}">
        <p14:creationId xmlns:p14="http://schemas.microsoft.com/office/powerpoint/2010/main" val="342314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15:00</a:t>
            </a:r>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15</a:t>
            </a:fld>
            <a:endParaRPr lang="en-US" altLang="en-US"/>
          </a:p>
        </p:txBody>
      </p:sp>
    </p:spTree>
    <p:extLst>
      <p:ext uri="{BB962C8B-B14F-4D97-AF65-F5344CB8AC3E}">
        <p14:creationId xmlns:p14="http://schemas.microsoft.com/office/powerpoint/2010/main" val="3193628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15:00</a:t>
            </a:r>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16</a:t>
            </a:fld>
            <a:endParaRPr lang="en-US" altLang="en-US"/>
          </a:p>
        </p:txBody>
      </p:sp>
    </p:spTree>
    <p:extLst>
      <p:ext uri="{BB962C8B-B14F-4D97-AF65-F5344CB8AC3E}">
        <p14:creationId xmlns:p14="http://schemas.microsoft.com/office/powerpoint/2010/main" val="1958861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17</a:t>
            </a:fld>
            <a:endParaRPr lang="en-US" altLang="en-US"/>
          </a:p>
        </p:txBody>
      </p:sp>
    </p:spTree>
    <p:extLst>
      <p:ext uri="{BB962C8B-B14F-4D97-AF65-F5344CB8AC3E}">
        <p14:creationId xmlns:p14="http://schemas.microsoft.com/office/powerpoint/2010/main" val="102627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18</a:t>
            </a:fld>
            <a:endParaRPr lang="en-US" altLang="en-US"/>
          </a:p>
        </p:txBody>
      </p:sp>
    </p:spTree>
    <p:extLst>
      <p:ext uri="{BB962C8B-B14F-4D97-AF65-F5344CB8AC3E}">
        <p14:creationId xmlns:p14="http://schemas.microsoft.com/office/powerpoint/2010/main" val="427114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19</a:t>
            </a:fld>
            <a:endParaRPr lang="en-US" altLang="en-US"/>
          </a:p>
        </p:txBody>
      </p:sp>
    </p:spTree>
    <p:extLst>
      <p:ext uri="{BB962C8B-B14F-4D97-AF65-F5344CB8AC3E}">
        <p14:creationId xmlns:p14="http://schemas.microsoft.com/office/powerpoint/2010/main" val="424265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a:t>
            </a:fld>
            <a:endParaRPr lang="en-US" altLang="en-US"/>
          </a:p>
        </p:txBody>
      </p:sp>
    </p:spTree>
    <p:extLst>
      <p:ext uri="{BB962C8B-B14F-4D97-AF65-F5344CB8AC3E}">
        <p14:creationId xmlns:p14="http://schemas.microsoft.com/office/powerpoint/2010/main" val="3966564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20</a:t>
            </a:fld>
            <a:endParaRPr lang="en-US" altLang="en-US"/>
          </a:p>
        </p:txBody>
      </p:sp>
    </p:spTree>
    <p:extLst>
      <p:ext uri="{BB962C8B-B14F-4D97-AF65-F5344CB8AC3E}">
        <p14:creationId xmlns:p14="http://schemas.microsoft.com/office/powerpoint/2010/main" val="3407877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21</a:t>
            </a:fld>
            <a:endParaRPr lang="en-US" altLang="en-US"/>
          </a:p>
        </p:txBody>
      </p:sp>
    </p:spTree>
    <p:extLst>
      <p:ext uri="{BB962C8B-B14F-4D97-AF65-F5344CB8AC3E}">
        <p14:creationId xmlns:p14="http://schemas.microsoft.com/office/powerpoint/2010/main" val="1331654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15:00</a:t>
            </a:r>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22</a:t>
            </a:fld>
            <a:endParaRPr lang="en-US" altLang="en-US"/>
          </a:p>
        </p:txBody>
      </p:sp>
    </p:spTree>
    <p:extLst>
      <p:ext uri="{BB962C8B-B14F-4D97-AF65-F5344CB8AC3E}">
        <p14:creationId xmlns:p14="http://schemas.microsoft.com/office/powerpoint/2010/main" val="1240787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15:00</a:t>
            </a:r>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23</a:t>
            </a:fld>
            <a:endParaRPr lang="en-US" altLang="en-US"/>
          </a:p>
        </p:txBody>
      </p:sp>
    </p:spTree>
    <p:extLst>
      <p:ext uri="{BB962C8B-B14F-4D97-AF65-F5344CB8AC3E}">
        <p14:creationId xmlns:p14="http://schemas.microsoft.com/office/powerpoint/2010/main" val="2100660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15:00</a:t>
            </a:r>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24</a:t>
            </a:fld>
            <a:endParaRPr lang="en-US" altLang="en-US"/>
          </a:p>
        </p:txBody>
      </p:sp>
    </p:spTree>
    <p:extLst>
      <p:ext uri="{BB962C8B-B14F-4D97-AF65-F5344CB8AC3E}">
        <p14:creationId xmlns:p14="http://schemas.microsoft.com/office/powerpoint/2010/main" val="1676745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15:00</a:t>
            </a:r>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25</a:t>
            </a:fld>
            <a:endParaRPr lang="en-US" altLang="en-US"/>
          </a:p>
        </p:txBody>
      </p:sp>
    </p:spTree>
    <p:extLst>
      <p:ext uri="{BB962C8B-B14F-4D97-AF65-F5344CB8AC3E}">
        <p14:creationId xmlns:p14="http://schemas.microsoft.com/office/powerpoint/2010/main" val="680780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26</a:t>
            </a:fld>
            <a:endParaRPr lang="en-US" altLang="en-US"/>
          </a:p>
        </p:txBody>
      </p:sp>
    </p:spTree>
    <p:extLst>
      <p:ext uri="{BB962C8B-B14F-4D97-AF65-F5344CB8AC3E}">
        <p14:creationId xmlns:p14="http://schemas.microsoft.com/office/powerpoint/2010/main" val="763720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27</a:t>
            </a:fld>
            <a:endParaRPr lang="en-US" altLang="en-US"/>
          </a:p>
        </p:txBody>
      </p:sp>
    </p:spTree>
    <p:extLst>
      <p:ext uri="{BB962C8B-B14F-4D97-AF65-F5344CB8AC3E}">
        <p14:creationId xmlns:p14="http://schemas.microsoft.com/office/powerpoint/2010/main" val="1325062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28</a:t>
            </a:fld>
            <a:endParaRPr lang="en-US" altLang="en-US"/>
          </a:p>
        </p:txBody>
      </p:sp>
    </p:spTree>
    <p:extLst>
      <p:ext uri="{BB962C8B-B14F-4D97-AF65-F5344CB8AC3E}">
        <p14:creationId xmlns:p14="http://schemas.microsoft.com/office/powerpoint/2010/main" val="140995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29</a:t>
            </a:fld>
            <a:endParaRPr lang="en-US" altLang="en-US"/>
          </a:p>
        </p:txBody>
      </p:sp>
    </p:spTree>
    <p:extLst>
      <p:ext uri="{BB962C8B-B14F-4D97-AF65-F5344CB8AC3E}">
        <p14:creationId xmlns:p14="http://schemas.microsoft.com/office/powerpoint/2010/main" val="326551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5:00</a:t>
            </a:r>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3</a:t>
            </a:fld>
            <a:endParaRPr lang="en-US" altLang="en-US"/>
          </a:p>
        </p:txBody>
      </p:sp>
    </p:spTree>
    <p:extLst>
      <p:ext uri="{BB962C8B-B14F-4D97-AF65-F5344CB8AC3E}">
        <p14:creationId xmlns:p14="http://schemas.microsoft.com/office/powerpoint/2010/main" val="2390061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30</a:t>
            </a:fld>
            <a:endParaRPr lang="en-US" altLang="en-US"/>
          </a:p>
        </p:txBody>
      </p:sp>
    </p:spTree>
    <p:extLst>
      <p:ext uri="{BB962C8B-B14F-4D97-AF65-F5344CB8AC3E}">
        <p14:creationId xmlns:p14="http://schemas.microsoft.com/office/powerpoint/2010/main" val="1968932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31</a:t>
            </a:fld>
            <a:endParaRPr lang="en-US" altLang="en-US"/>
          </a:p>
        </p:txBody>
      </p:sp>
    </p:spTree>
    <p:extLst>
      <p:ext uri="{BB962C8B-B14F-4D97-AF65-F5344CB8AC3E}">
        <p14:creationId xmlns:p14="http://schemas.microsoft.com/office/powerpoint/2010/main" val="2917324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32</a:t>
            </a:fld>
            <a:endParaRPr lang="en-US" altLang="en-US"/>
          </a:p>
        </p:txBody>
      </p:sp>
    </p:spTree>
    <p:extLst>
      <p:ext uri="{BB962C8B-B14F-4D97-AF65-F5344CB8AC3E}">
        <p14:creationId xmlns:p14="http://schemas.microsoft.com/office/powerpoint/2010/main" val="222543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15:00</a:t>
            </a:r>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33</a:t>
            </a:fld>
            <a:endParaRPr lang="en-US" altLang="en-US"/>
          </a:p>
        </p:txBody>
      </p:sp>
    </p:spTree>
    <p:extLst>
      <p:ext uri="{BB962C8B-B14F-4D97-AF65-F5344CB8AC3E}">
        <p14:creationId xmlns:p14="http://schemas.microsoft.com/office/powerpoint/2010/main" val="4168522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55:00</a:t>
            </a:r>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34</a:t>
            </a:fld>
            <a:endParaRPr lang="en-US" altLang="en-US"/>
          </a:p>
        </p:txBody>
      </p:sp>
    </p:spTree>
    <p:extLst>
      <p:ext uri="{BB962C8B-B14F-4D97-AF65-F5344CB8AC3E}">
        <p14:creationId xmlns:p14="http://schemas.microsoft.com/office/powerpoint/2010/main" val="1470869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4</a:t>
            </a:fld>
            <a:endParaRPr lang="en-US" altLang="en-US"/>
          </a:p>
        </p:txBody>
      </p:sp>
    </p:spTree>
    <p:extLst>
      <p:ext uri="{BB962C8B-B14F-4D97-AF65-F5344CB8AC3E}">
        <p14:creationId xmlns:p14="http://schemas.microsoft.com/office/powerpoint/2010/main" val="10568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5</a:t>
            </a:fld>
            <a:endParaRPr lang="en-US" altLang="en-US"/>
          </a:p>
        </p:txBody>
      </p:sp>
    </p:spTree>
    <p:extLst>
      <p:ext uri="{BB962C8B-B14F-4D97-AF65-F5344CB8AC3E}">
        <p14:creationId xmlns:p14="http://schemas.microsoft.com/office/powerpoint/2010/main" val="1381924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6</a:t>
            </a:fld>
            <a:endParaRPr lang="en-US" altLang="en-US"/>
          </a:p>
        </p:txBody>
      </p:sp>
    </p:spTree>
    <p:extLst>
      <p:ext uri="{BB962C8B-B14F-4D97-AF65-F5344CB8AC3E}">
        <p14:creationId xmlns:p14="http://schemas.microsoft.com/office/powerpoint/2010/main" val="218477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7</a:t>
            </a:fld>
            <a:endParaRPr lang="en-US" altLang="en-US"/>
          </a:p>
        </p:txBody>
      </p:sp>
    </p:spTree>
    <p:extLst>
      <p:ext uri="{BB962C8B-B14F-4D97-AF65-F5344CB8AC3E}">
        <p14:creationId xmlns:p14="http://schemas.microsoft.com/office/powerpoint/2010/main" val="3685168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8</a:t>
            </a:fld>
            <a:endParaRPr lang="en-US" altLang="en-US"/>
          </a:p>
        </p:txBody>
      </p:sp>
    </p:spTree>
    <p:extLst>
      <p:ext uri="{BB962C8B-B14F-4D97-AF65-F5344CB8AC3E}">
        <p14:creationId xmlns:p14="http://schemas.microsoft.com/office/powerpoint/2010/main" val="3808223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9</a:t>
            </a:fld>
            <a:endParaRPr lang="en-US" altLang="en-US"/>
          </a:p>
        </p:txBody>
      </p:sp>
    </p:spTree>
    <p:extLst>
      <p:ext uri="{BB962C8B-B14F-4D97-AF65-F5344CB8AC3E}">
        <p14:creationId xmlns:p14="http://schemas.microsoft.com/office/powerpoint/2010/main" val="777310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sp>
        <p:nvSpPr>
          <p:cNvPr id="2" name="Rectangle 1"/>
          <p:cNvSpPr/>
          <p:nvPr userDrawn="1"/>
        </p:nvSpPr>
        <p:spPr>
          <a:xfrm>
            <a:off x="0" y="5783263"/>
            <a:ext cx="9144000" cy="107473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6" name="Straight Connector 5"/>
          <p:cNvCxnSpPr/>
          <p:nvPr userDrawn="1"/>
        </p:nvCxnSpPr>
        <p:spPr>
          <a:xfrm>
            <a:off x="1919288" y="14430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3" y="5783263"/>
            <a:ext cx="21828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0" y="1340768"/>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640800" y="1427168"/>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640800" y="1787168"/>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640800" y="2330768"/>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8" name="Text Placeholder 14"/>
          <p:cNvSpPr>
            <a:spLocks noGrp="1"/>
          </p:cNvSpPr>
          <p:nvPr>
            <p:ph type="body" sz="quarter" idx="18"/>
          </p:nvPr>
        </p:nvSpPr>
        <p:spPr>
          <a:xfrm>
            <a:off x="645062" y="4960139"/>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52049824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9592" y="1628800"/>
            <a:ext cx="3167583" cy="446402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a:p>
        </p:txBody>
      </p:sp>
      <p:pic>
        <p:nvPicPr>
          <p:cNvPr id="8"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25591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611560" y="764704"/>
            <a:ext cx="7884740" cy="5112221"/>
          </a:xfrm>
          <a:prstGeom prst="rect">
            <a:avLst/>
          </a:prstGeom>
          <a:solidFill>
            <a:schemeClr val="bg1">
              <a:lumMod val="75000"/>
            </a:schemeClr>
          </a:solidFill>
        </p:spPr>
        <p:txBody>
          <a:bodyPr/>
          <a:lstStyle>
            <a:lvl1pPr marL="0" indent="0">
              <a:buFontTx/>
              <a:buNone/>
              <a:defRPr sz="2400" b="0" i="0">
                <a:ln>
                  <a:solidFill>
                    <a:srgbClr val="FFFFFF"/>
                  </a:solidFill>
                </a:ln>
                <a:solidFill>
                  <a:srgbClr val="FFFFFF"/>
                </a:solidFill>
                <a:latin typeface="Tahoma" charset="0"/>
                <a:ea typeface="Tahoma" charset="0"/>
                <a:cs typeface="Tahoma" charset="0"/>
              </a:defRPr>
            </a:lvl1pPr>
          </a:lstStyle>
          <a:p>
            <a:pPr lvl="0"/>
            <a:r>
              <a:rPr lang="en-GB" noProof="0" dirty="0"/>
              <a:t>Drag picture to placeholder or click icon to add</a:t>
            </a:r>
            <a:endParaRPr lang="en-US" noProof="0" dirty="0"/>
          </a:p>
        </p:txBody>
      </p:sp>
      <p:pic>
        <p:nvPicPr>
          <p:cNvPr id="5"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4047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793487" y="1616978"/>
            <a:ext cx="585520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93488" y="408963"/>
            <a:ext cx="7708165" cy="1303867"/>
          </a:xfrm>
        </p:spPr>
        <p:txBody>
          <a:bodyPr>
            <a:normAutofit/>
          </a:bodyPr>
          <a:lstStyle>
            <a:lvl1pPr algn="l">
              <a:defRPr sz="3171"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42347" y="1918983"/>
            <a:ext cx="7859306" cy="4016151"/>
          </a:xfrm>
        </p:spPr>
        <p:txBody>
          <a:bodyPr>
            <a:normAutofit/>
          </a:bodyPr>
          <a:lstStyle>
            <a:lvl1pPr>
              <a:defRPr sz="2378">
                <a:latin typeface="Arial" panose="020B0604020202020204" pitchFamily="34" charset="0"/>
                <a:cs typeface="Arial" panose="020B0604020202020204" pitchFamily="34" charset="0"/>
              </a:defRPr>
            </a:lvl1pPr>
            <a:lvl2pPr>
              <a:defRPr sz="1982">
                <a:latin typeface="Arial" panose="020B0604020202020204" pitchFamily="34" charset="0"/>
                <a:cs typeface="Arial" panose="020B0604020202020204" pitchFamily="34" charset="0"/>
              </a:defRPr>
            </a:lvl2pPr>
            <a:lvl3pPr>
              <a:defRPr sz="1585">
                <a:latin typeface="Arial" panose="020B0604020202020204" pitchFamily="34" charset="0"/>
                <a:cs typeface="Arial" panose="020B0604020202020204" pitchFamily="34" charset="0"/>
              </a:defRPr>
            </a:lvl3pPr>
            <a:lvl4pPr>
              <a:defRPr sz="1288">
                <a:latin typeface="Arial" panose="020B0604020202020204" pitchFamily="34" charset="0"/>
                <a:cs typeface="Arial" panose="020B0604020202020204" pitchFamily="34" charset="0"/>
              </a:defRPr>
            </a:lvl4pPr>
            <a:lvl5pPr>
              <a:defRPr sz="1189">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356670" y="6600039"/>
            <a:ext cx="1148283" cy="279401"/>
          </a:xfrm>
        </p:spPr>
        <p:txBody>
          <a:bodyPr/>
          <a:lstStyle/>
          <a:p>
            <a:fld id="{9E12C306-70F4-4AE8-AFB7-D3C7D182B7B6}" type="datetime1">
              <a:rPr lang="en-US" smtClean="0"/>
              <a:pPr/>
              <a:t>1/5/2021</a:t>
            </a:fld>
            <a:endParaRPr lang="en-US" dirty="0"/>
          </a:p>
        </p:txBody>
      </p:sp>
      <p:sp>
        <p:nvSpPr>
          <p:cNvPr id="5" name="Footer Placeholder 4"/>
          <p:cNvSpPr>
            <a:spLocks noGrp="1"/>
          </p:cNvSpPr>
          <p:nvPr>
            <p:ph type="ftr" sz="quarter" idx="11"/>
          </p:nvPr>
        </p:nvSpPr>
        <p:spPr>
          <a:xfrm>
            <a:off x="1176866" y="6600039"/>
            <a:ext cx="5104667" cy="279401"/>
          </a:xfrm>
        </p:spPr>
        <p:txBody>
          <a:bodyPr/>
          <a:lstStyle/>
          <a:p>
            <a:endParaRPr lang="en-US" dirty="0"/>
          </a:p>
        </p:txBody>
      </p:sp>
      <p:sp>
        <p:nvSpPr>
          <p:cNvPr id="6" name="Slide Number Placeholder 5"/>
          <p:cNvSpPr>
            <a:spLocks noGrp="1"/>
          </p:cNvSpPr>
          <p:nvPr>
            <p:ph type="sldNum" sz="quarter" idx="12"/>
          </p:nvPr>
        </p:nvSpPr>
        <p:spPr>
          <a:xfrm>
            <a:off x="7580091" y="6600039"/>
            <a:ext cx="770422" cy="279401"/>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921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a:t>Click to edit Master text styles</a:t>
            </a:r>
          </a:p>
        </p:txBody>
      </p:sp>
      <p:pic>
        <p:nvPicPr>
          <p:cNvPr id="8" name="Picture 3" descr="U:\DNV\New upgrading projects received September 2013\PPT project assigned September 2013-\work\A4 PPT logos.emf"/>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93106" r="1"/>
          <a:stretch/>
        </p:blipFill>
        <p:spPr bwMode="auto">
          <a:xfrm>
            <a:off x="2051720" y="6237312"/>
            <a:ext cx="1188318" cy="59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17671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ain headings, text and bullet points">
    <p:bg>
      <p:bgPr>
        <a:solidFill>
          <a:srgbClr val="1A9DAC"/>
        </a:solidFill>
        <a:effectLst/>
      </p:bgPr>
    </p:bg>
    <p:spTree>
      <p:nvGrpSpPr>
        <p:cNvPr id="1" name=""/>
        <p:cNvGrpSpPr/>
        <p:nvPr/>
      </p:nvGrpSpPr>
      <p:grpSpPr>
        <a:xfrm>
          <a:off x="0" y="0"/>
          <a:ext cx="0" cy="0"/>
          <a:chOff x="0" y="0"/>
          <a:chExt cx="0" cy="0"/>
        </a:xfrm>
      </p:grpSpPr>
      <p:sp>
        <p:nvSpPr>
          <p:cNvPr id="9" name="Rectangle 8"/>
          <p:cNvSpPr/>
          <p:nvPr userDrawn="1"/>
        </p:nvSpPr>
        <p:spPr>
          <a:xfrm>
            <a:off x="0" y="6237312"/>
            <a:ext cx="9144000" cy="6206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 name="Text Placeholder 5"/>
          <p:cNvSpPr>
            <a:spLocks noGrp="1"/>
          </p:cNvSpPr>
          <p:nvPr>
            <p:ph type="body" sz="quarter" idx="10"/>
          </p:nvPr>
        </p:nvSpPr>
        <p:spPr>
          <a:xfrm>
            <a:off x="899591" y="689700"/>
            <a:ext cx="6515621" cy="651068"/>
          </a:xfrm>
          <a:prstGeom prst="rect">
            <a:avLst/>
          </a:prstGeom>
          <a:noFill/>
        </p:spPr>
        <p:txBody>
          <a:bodyPr lIns="0" tIns="0" rIns="0" bIns="0"/>
          <a:lstStyle>
            <a:lvl1pPr marL="0" indent="0">
              <a:lnSpc>
                <a:spcPts val="4200"/>
              </a:lnSpc>
              <a:buFontTx/>
              <a:buNone/>
              <a:defRPr sz="4000" b="0" i="0">
                <a:solidFill>
                  <a:schemeClr val="bg1"/>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1"/>
          </p:nvPr>
        </p:nvSpPr>
        <p:spPr>
          <a:xfrm>
            <a:off x="827584" y="1557214"/>
            <a:ext cx="6587628" cy="4464074"/>
          </a:xfrm>
          <a:prstGeom prst="rect">
            <a:avLst/>
          </a:prstGeom>
        </p:spPr>
        <p:txBody>
          <a:bodyPr/>
          <a:lstStyle>
            <a:lvl1pPr marL="266700" indent="-266700">
              <a:buClr>
                <a:srgbClr val="16818D"/>
              </a:buClr>
              <a:defRPr sz="16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7"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34608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1"/>
          </p:nvPr>
        </p:nvSpPr>
        <p:spPr>
          <a:xfrm>
            <a:off x="827584" y="1557214"/>
            <a:ext cx="6587628" cy="4464074"/>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7"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55836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2"/>
          <p:cNvSpPr>
            <a:spLocks noGrp="1"/>
          </p:cNvSpPr>
          <p:nvPr>
            <p:ph type="body" sz="quarter" idx="11"/>
          </p:nvPr>
        </p:nvSpPr>
        <p:spPr>
          <a:xfrm>
            <a:off x="827584" y="1557214"/>
            <a:ext cx="6587628" cy="4465637"/>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8"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8436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9592"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4284663"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pic>
        <p:nvPicPr>
          <p:cNvPr id="10"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5811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9666"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737"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pic>
        <p:nvPicPr>
          <p:cNvPr id="7"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4571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4944"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0015"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pic>
        <p:nvPicPr>
          <p:cNvPr id="7"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U:\DNV\New upgrading projects received September 2013\PPT project assigned September 2013-\work\A4 PPT logos.emf"/>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93106" r="1"/>
          <a:stretch/>
        </p:blipFill>
        <p:spPr bwMode="auto">
          <a:xfrm>
            <a:off x="2051720" y="6237312"/>
            <a:ext cx="1188318" cy="59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8989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a:p>
        </p:txBody>
      </p:sp>
      <p:pic>
        <p:nvPicPr>
          <p:cNvPr id="6"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U:\DNV\New upgrading projects received September 2013\PPT project assigned September 2013-\work\A4 PPT logos.emf"/>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93106" r="1"/>
          <a:stretch/>
        </p:blipFill>
        <p:spPr bwMode="auto">
          <a:xfrm>
            <a:off x="2051720" y="6237312"/>
            <a:ext cx="1188318" cy="59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79437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2" r:id="rId1"/>
    <p:sldLayoutId id="2147483943" r:id="rId2"/>
    <p:sldLayoutId id="2147483952"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3" r:id="rId12"/>
  </p:sldLayoutIdLst>
  <p:transition spd="slow">
    <p:fade/>
  </p:transition>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1.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jpe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jpeg"/><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26.pn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230.png"/><Relationship Id="rId4" Type="http://schemas.openxmlformats.org/officeDocument/2006/relationships/image" Target="../media/image22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10.png"/></Relationships>
</file>

<file path=ppt/slides/_rels/slide31.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44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450.png"/><Relationship Id="rId7" Type="http://schemas.openxmlformats.org/officeDocument/2006/relationships/image" Target="../media/image480.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470.png"/><Relationship Id="rId5" Type="http://schemas.openxmlformats.org/officeDocument/2006/relationships/image" Target="../media/image46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325600" y="1340768"/>
            <a:ext cx="6062750" cy="2448272"/>
          </a:xfrm>
        </p:spPr>
        <p:txBody>
          <a:bodyPr/>
          <a:lstStyle/>
          <a:p>
            <a:r>
              <a:rPr lang="en-US" dirty="0"/>
              <a:t>Aerostructures</a:t>
            </a:r>
          </a:p>
          <a:p>
            <a:r>
              <a:rPr lang="en-US" sz="2800" dirty="0"/>
              <a:t>Column Buckling (and its similarity with Plate Buckling)</a:t>
            </a:r>
            <a:endParaRPr lang="da-DK" sz="2800" dirty="0"/>
          </a:p>
        </p:txBody>
      </p:sp>
      <p:sp>
        <p:nvSpPr>
          <p:cNvPr id="3" name="Text Placeholder 2"/>
          <p:cNvSpPr>
            <a:spLocks noGrp="1"/>
          </p:cNvSpPr>
          <p:nvPr>
            <p:ph type="body" sz="quarter" idx="15"/>
          </p:nvPr>
        </p:nvSpPr>
        <p:spPr/>
        <p:txBody>
          <a:bodyPr/>
          <a:lstStyle/>
          <a:p>
            <a:r>
              <a:rPr lang="da-DK" b="1" dirty="0"/>
              <a:t>Dr. Chris</a:t>
            </a:r>
          </a:p>
          <a:p>
            <a:r>
              <a:rPr lang="da-DK" b="1" dirty="0"/>
              <a:t>Harrison</a:t>
            </a:r>
          </a:p>
          <a:p>
            <a:r>
              <a:rPr lang="da-DK" b="1" dirty="0"/>
              <a:t>Dr. Mahdi Damghani</a:t>
            </a:r>
          </a:p>
          <a:p>
            <a:endParaRPr lang="da-DK" dirty="0"/>
          </a:p>
        </p:txBody>
      </p:sp>
      <p:sp>
        <p:nvSpPr>
          <p:cNvPr id="5" name="Text Placeholder 4"/>
          <p:cNvSpPr>
            <a:spLocks noGrp="1"/>
          </p:cNvSpPr>
          <p:nvPr>
            <p:ph type="body" sz="quarter" idx="17"/>
          </p:nvPr>
        </p:nvSpPr>
        <p:spPr>
          <a:xfrm>
            <a:off x="640800" y="2157611"/>
            <a:ext cx="1219139" cy="695325"/>
          </a:xfrm>
        </p:spPr>
        <p:txBody>
          <a:bodyPr/>
          <a:lstStyle/>
          <a:p>
            <a:r>
              <a:rPr lang="da-DK" b="0" dirty="0"/>
              <a:t>Engineering Design and Mathematics</a:t>
            </a:r>
          </a:p>
        </p:txBody>
      </p:sp>
      <p:sp>
        <p:nvSpPr>
          <p:cNvPr id="6" name="Text Placeholder 5"/>
          <p:cNvSpPr>
            <a:spLocks noGrp="1"/>
          </p:cNvSpPr>
          <p:nvPr>
            <p:ph type="body" sz="quarter" idx="18"/>
          </p:nvPr>
        </p:nvSpPr>
        <p:spPr/>
        <p:txBody>
          <a:bodyPr/>
          <a:lstStyle/>
          <a:p>
            <a:r>
              <a:rPr lang="da-DK" dirty="0"/>
              <a:t>2020-2021</a:t>
            </a:r>
          </a:p>
        </p:txBody>
      </p:sp>
    </p:spTree>
    <p:extLst>
      <p:ext uri="{BB962C8B-B14F-4D97-AF65-F5344CB8AC3E}">
        <p14:creationId xmlns:p14="http://schemas.microsoft.com/office/powerpoint/2010/main" val="226679504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8667" y="689700"/>
            <a:ext cx="6515621" cy="651068"/>
          </a:xfrm>
        </p:spPr>
        <p:txBody>
          <a:bodyPr/>
          <a:lstStyle/>
          <a:p>
            <a:r>
              <a:rPr lang="en-GB" dirty="0">
                <a:solidFill>
                  <a:schemeClr val="tx1"/>
                </a:solidFill>
              </a:rPr>
              <a:t>Context: Panel Buckling</a:t>
            </a:r>
            <a:endParaRPr lang="da-DK" dirty="0">
              <a:solidFill>
                <a:schemeClr val="tx1"/>
              </a:solidFill>
            </a:endParaRPr>
          </a:p>
        </p:txBody>
      </p:sp>
      <p:pic>
        <p:nvPicPr>
          <p:cNvPr id="17" name="Picture 1" descr="UWE-Logo-Bottom.jpg">
            <a:extLst>
              <a:ext uri="{FF2B5EF4-FFF2-40B4-BE49-F238E27FC236}">
                <a16:creationId xmlns:a16="http://schemas.microsoft.com/office/drawing/2014/main" id="{B0B04BB4-3D09-44F2-9FDE-E0EA3E1369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a:extLst>
              <a:ext uri="{FF2B5EF4-FFF2-40B4-BE49-F238E27FC236}">
                <a16:creationId xmlns:a16="http://schemas.microsoft.com/office/drawing/2014/main" id="{B788E43C-B2A8-4DD9-AA35-4F34B38FA9DC}"/>
              </a:ext>
            </a:extLst>
          </p:cNvPr>
          <p:cNvSpPr txBox="1">
            <a:spLocks/>
          </p:cNvSpPr>
          <p:nvPr/>
        </p:nvSpPr>
        <p:spPr>
          <a:xfrm>
            <a:off x="576660" y="1340767"/>
            <a:ext cx="8131178" cy="1152129"/>
          </a:xfrm>
          <a:prstGeom prst="rect">
            <a:avLst/>
          </a:prstGeom>
          <a:solidFill>
            <a:srgbClr val="FFFFFF">
              <a:alpha val="80000"/>
            </a:srgbClr>
          </a:solid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rgbClr val="16818D"/>
                </a:solidFill>
              </a:rPr>
              <a:t>The stiffners act to reduce the effective size of the panel which increases the load required to buckle it:</a:t>
            </a:r>
          </a:p>
        </p:txBody>
      </p:sp>
      <p:grpSp>
        <p:nvGrpSpPr>
          <p:cNvPr id="24" name="Group 23">
            <a:extLst>
              <a:ext uri="{FF2B5EF4-FFF2-40B4-BE49-F238E27FC236}">
                <a16:creationId xmlns:a16="http://schemas.microsoft.com/office/drawing/2014/main" id="{80E4C077-BC42-488E-8C19-3CD14FF15FCD}"/>
              </a:ext>
            </a:extLst>
          </p:cNvPr>
          <p:cNvGrpSpPr/>
          <p:nvPr/>
        </p:nvGrpSpPr>
        <p:grpSpPr>
          <a:xfrm>
            <a:off x="4499992" y="1286669"/>
            <a:ext cx="5006262" cy="2936051"/>
            <a:chOff x="4479493" y="2938168"/>
            <a:chExt cx="5006262" cy="2936051"/>
          </a:xfrm>
        </p:grpSpPr>
        <p:cxnSp>
          <p:nvCxnSpPr>
            <p:cNvPr id="6" name="Straight Connector 5">
              <a:extLst>
                <a:ext uri="{FF2B5EF4-FFF2-40B4-BE49-F238E27FC236}">
                  <a16:creationId xmlns:a16="http://schemas.microsoft.com/office/drawing/2014/main" id="{B57D5F8B-276F-4131-84E2-69165372FC32}"/>
                </a:ext>
              </a:extLst>
            </p:cNvPr>
            <p:cNvCxnSpPr>
              <a:cxnSpLocks/>
            </p:cNvCxnSpPr>
            <p:nvPr/>
          </p:nvCxnSpPr>
          <p:spPr>
            <a:xfrm flipH="1">
              <a:off x="4493725" y="4105905"/>
              <a:ext cx="1223943" cy="683132"/>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BA2D7381-09FD-4504-9A7C-3F48D7CC0CA6}"/>
                </a:ext>
              </a:extLst>
            </p:cNvPr>
            <p:cNvCxnSpPr>
              <a:cxnSpLocks/>
            </p:cNvCxnSpPr>
            <p:nvPr/>
          </p:nvCxnSpPr>
          <p:spPr>
            <a:xfrm>
              <a:off x="5717668" y="4105905"/>
              <a:ext cx="3070534" cy="579950"/>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A632DF04-A75C-48E1-8904-0C113D176C59}"/>
                </a:ext>
              </a:extLst>
            </p:cNvPr>
            <p:cNvCxnSpPr>
              <a:cxnSpLocks/>
            </p:cNvCxnSpPr>
            <p:nvPr/>
          </p:nvCxnSpPr>
          <p:spPr>
            <a:xfrm>
              <a:off x="4479493" y="4785479"/>
              <a:ext cx="3928006" cy="1074509"/>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id="{B5E5EB63-FBFB-4186-A7F9-7D606BA92F14}"/>
                </a:ext>
              </a:extLst>
            </p:cNvPr>
            <p:cNvCxnSpPr>
              <a:cxnSpLocks/>
            </p:cNvCxnSpPr>
            <p:nvPr/>
          </p:nvCxnSpPr>
          <p:spPr>
            <a:xfrm flipH="1">
              <a:off x="8396825" y="4685855"/>
              <a:ext cx="391378" cy="1188364"/>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23" name="Arc 22">
              <a:extLst>
                <a:ext uri="{FF2B5EF4-FFF2-40B4-BE49-F238E27FC236}">
                  <a16:creationId xmlns:a16="http://schemas.microsoft.com/office/drawing/2014/main" id="{1BC8516D-BDE2-40E2-B388-8BB3D3F6D78E}"/>
                </a:ext>
              </a:extLst>
            </p:cNvPr>
            <p:cNvSpPr/>
            <p:nvPr/>
          </p:nvSpPr>
          <p:spPr>
            <a:xfrm rot="6010650">
              <a:off x="5302830" y="3510183"/>
              <a:ext cx="1985747" cy="1497117"/>
            </a:xfrm>
            <a:prstGeom prst="arc">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52" name="Arc 51">
              <a:extLst>
                <a:ext uri="{FF2B5EF4-FFF2-40B4-BE49-F238E27FC236}">
                  <a16:creationId xmlns:a16="http://schemas.microsoft.com/office/drawing/2014/main" id="{5BBF9E1C-7F89-4AB0-91A0-D6F744743300}"/>
                </a:ext>
              </a:extLst>
            </p:cNvPr>
            <p:cNvSpPr/>
            <p:nvPr/>
          </p:nvSpPr>
          <p:spPr>
            <a:xfrm rot="6058730">
              <a:off x="6040185" y="1828072"/>
              <a:ext cx="2335474" cy="4555666"/>
            </a:xfrm>
            <a:prstGeom prst="arc">
              <a:avLst>
                <a:gd name="adj1" fmla="val 17862966"/>
                <a:gd name="adj2" fmla="val 424005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dirty="0"/>
            </a:p>
          </p:txBody>
        </p:sp>
      </p:grpSp>
      <p:sp>
        <p:nvSpPr>
          <p:cNvPr id="25" name="Rectangle 24">
            <a:extLst>
              <a:ext uri="{FF2B5EF4-FFF2-40B4-BE49-F238E27FC236}">
                <a16:creationId xmlns:a16="http://schemas.microsoft.com/office/drawing/2014/main" id="{B247DEDB-8846-4AD1-8151-EDC15874AFB5}"/>
              </a:ext>
            </a:extLst>
          </p:cNvPr>
          <p:cNvSpPr/>
          <p:nvPr/>
        </p:nvSpPr>
        <p:spPr>
          <a:xfrm>
            <a:off x="1006834" y="2447098"/>
            <a:ext cx="2574150" cy="1224136"/>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4" name="Rectangle 53">
            <a:extLst>
              <a:ext uri="{FF2B5EF4-FFF2-40B4-BE49-F238E27FC236}">
                <a16:creationId xmlns:a16="http://schemas.microsoft.com/office/drawing/2014/main" id="{8405C6B5-5FBF-41DE-9A9E-C5D84F8F1149}"/>
              </a:ext>
            </a:extLst>
          </p:cNvPr>
          <p:cNvSpPr/>
          <p:nvPr/>
        </p:nvSpPr>
        <p:spPr>
          <a:xfrm>
            <a:off x="1009271" y="4428986"/>
            <a:ext cx="2574150" cy="1224136"/>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27" name="Straight Connector 26">
            <a:extLst>
              <a:ext uri="{FF2B5EF4-FFF2-40B4-BE49-F238E27FC236}">
                <a16:creationId xmlns:a16="http://schemas.microsoft.com/office/drawing/2014/main" id="{BC2EB87D-623A-4DCF-9101-FD53E3936475}"/>
              </a:ext>
            </a:extLst>
          </p:cNvPr>
          <p:cNvCxnSpPr>
            <a:cxnSpLocks/>
          </p:cNvCxnSpPr>
          <p:nvPr/>
        </p:nvCxnSpPr>
        <p:spPr>
          <a:xfrm>
            <a:off x="1413242" y="4432386"/>
            <a:ext cx="0" cy="1232194"/>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DF037CF-D721-4EA4-A825-07E8F6FC098E}"/>
              </a:ext>
            </a:extLst>
          </p:cNvPr>
          <p:cNvCxnSpPr>
            <a:cxnSpLocks/>
          </p:cNvCxnSpPr>
          <p:nvPr/>
        </p:nvCxnSpPr>
        <p:spPr>
          <a:xfrm>
            <a:off x="2268243" y="4419498"/>
            <a:ext cx="0" cy="122413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BA3E2CD-7905-4ACE-A2DA-44102C7CC95B}"/>
              </a:ext>
            </a:extLst>
          </p:cNvPr>
          <p:cNvCxnSpPr/>
          <p:nvPr/>
        </p:nvCxnSpPr>
        <p:spPr>
          <a:xfrm>
            <a:off x="3141434" y="4419498"/>
            <a:ext cx="0" cy="122400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4A0FAE7-E856-4E96-BA82-2EBB5F301C3B}"/>
              </a:ext>
            </a:extLst>
          </p:cNvPr>
          <p:cNvCxnSpPr/>
          <p:nvPr/>
        </p:nvCxnSpPr>
        <p:spPr>
          <a:xfrm>
            <a:off x="2709386" y="4419498"/>
            <a:ext cx="0" cy="122400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A40C0AD-FFCE-4F8F-B31F-B50A1B10D7C9}"/>
              </a:ext>
            </a:extLst>
          </p:cNvPr>
          <p:cNvCxnSpPr>
            <a:cxnSpLocks/>
          </p:cNvCxnSpPr>
          <p:nvPr/>
        </p:nvCxnSpPr>
        <p:spPr>
          <a:xfrm>
            <a:off x="1845290" y="4428986"/>
            <a:ext cx="0" cy="1231961"/>
          </a:xfrm>
          <a:prstGeom prst="line">
            <a:avLst/>
          </a:prstGeom>
          <a:ln w="38100"/>
          <a:effectLst/>
        </p:spPr>
        <p:style>
          <a:lnRef idx="2">
            <a:schemeClr val="accent1"/>
          </a:lnRef>
          <a:fillRef idx="0">
            <a:schemeClr val="accent1"/>
          </a:fillRef>
          <a:effectRef idx="1">
            <a:schemeClr val="accent1"/>
          </a:effectRef>
          <a:fontRef idx="minor">
            <a:schemeClr val="tx1"/>
          </a:fontRef>
        </p:style>
      </p:cxnSp>
      <p:pic>
        <p:nvPicPr>
          <p:cNvPr id="30" name="Content Placeholder 3">
            <a:extLst>
              <a:ext uri="{FF2B5EF4-FFF2-40B4-BE49-F238E27FC236}">
                <a16:creationId xmlns:a16="http://schemas.microsoft.com/office/drawing/2014/main" id="{79AA50A4-F002-40C8-8267-69AE50250F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9585" y="4684252"/>
            <a:ext cx="4458253" cy="1971408"/>
          </a:xfrm>
          <a:prstGeom prst="rect">
            <a:avLst/>
          </a:prstGeom>
          <a:ln>
            <a:noFill/>
          </a:ln>
        </p:spPr>
      </p:pic>
      <p:grpSp>
        <p:nvGrpSpPr>
          <p:cNvPr id="109" name="Group 108">
            <a:extLst>
              <a:ext uri="{FF2B5EF4-FFF2-40B4-BE49-F238E27FC236}">
                <a16:creationId xmlns:a16="http://schemas.microsoft.com/office/drawing/2014/main" id="{4773598F-9B52-4CE1-96D4-9AD52D55C571}"/>
              </a:ext>
            </a:extLst>
          </p:cNvPr>
          <p:cNvGrpSpPr/>
          <p:nvPr/>
        </p:nvGrpSpPr>
        <p:grpSpPr>
          <a:xfrm>
            <a:off x="4336046" y="3262446"/>
            <a:ext cx="4308710" cy="4507465"/>
            <a:chOff x="4336046" y="3262446"/>
            <a:chExt cx="4308710" cy="4507465"/>
          </a:xfrm>
        </p:grpSpPr>
        <p:cxnSp>
          <p:nvCxnSpPr>
            <p:cNvPr id="62" name="Straight Connector 61">
              <a:extLst>
                <a:ext uri="{FF2B5EF4-FFF2-40B4-BE49-F238E27FC236}">
                  <a16:creationId xmlns:a16="http://schemas.microsoft.com/office/drawing/2014/main" id="{109B4B6D-9516-4BE0-8124-0D13A90F5270}"/>
                </a:ext>
              </a:extLst>
            </p:cNvPr>
            <p:cNvCxnSpPr>
              <a:cxnSpLocks/>
            </p:cNvCxnSpPr>
            <p:nvPr/>
          </p:nvCxnSpPr>
          <p:spPr>
            <a:xfrm flipH="1">
              <a:off x="4350278" y="4825440"/>
              <a:ext cx="1223943" cy="683132"/>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63" name="Straight Connector 62">
              <a:extLst>
                <a:ext uri="{FF2B5EF4-FFF2-40B4-BE49-F238E27FC236}">
                  <a16:creationId xmlns:a16="http://schemas.microsoft.com/office/drawing/2014/main" id="{15F5CE17-6C5A-47EF-AB2F-4A28B14F3153}"/>
                </a:ext>
              </a:extLst>
            </p:cNvPr>
            <p:cNvCxnSpPr>
              <a:cxnSpLocks/>
            </p:cNvCxnSpPr>
            <p:nvPr/>
          </p:nvCxnSpPr>
          <p:spPr>
            <a:xfrm>
              <a:off x="5574221" y="4825440"/>
              <a:ext cx="3070534" cy="579950"/>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64" name="Straight Connector 63">
              <a:extLst>
                <a:ext uri="{FF2B5EF4-FFF2-40B4-BE49-F238E27FC236}">
                  <a16:creationId xmlns:a16="http://schemas.microsoft.com/office/drawing/2014/main" id="{31CDCD25-FC15-4DF3-887D-55482ABD5ABD}"/>
                </a:ext>
              </a:extLst>
            </p:cNvPr>
            <p:cNvCxnSpPr>
              <a:cxnSpLocks/>
            </p:cNvCxnSpPr>
            <p:nvPr/>
          </p:nvCxnSpPr>
          <p:spPr>
            <a:xfrm>
              <a:off x="4336046" y="5505014"/>
              <a:ext cx="3928006" cy="1074509"/>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65" name="Straight Connector 64">
              <a:extLst>
                <a:ext uri="{FF2B5EF4-FFF2-40B4-BE49-F238E27FC236}">
                  <a16:creationId xmlns:a16="http://schemas.microsoft.com/office/drawing/2014/main" id="{2A5A034E-AE23-41B2-B929-D277635FEF3A}"/>
                </a:ext>
              </a:extLst>
            </p:cNvPr>
            <p:cNvCxnSpPr>
              <a:cxnSpLocks/>
            </p:cNvCxnSpPr>
            <p:nvPr/>
          </p:nvCxnSpPr>
          <p:spPr>
            <a:xfrm flipH="1">
              <a:off x="8253378" y="5405390"/>
              <a:ext cx="391378" cy="1188364"/>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66" name="Arc 65">
              <a:extLst>
                <a:ext uri="{FF2B5EF4-FFF2-40B4-BE49-F238E27FC236}">
                  <a16:creationId xmlns:a16="http://schemas.microsoft.com/office/drawing/2014/main" id="{FFB17681-FE92-428C-BE3B-DDF4A627ECBE}"/>
                </a:ext>
              </a:extLst>
            </p:cNvPr>
            <p:cNvSpPr/>
            <p:nvPr/>
          </p:nvSpPr>
          <p:spPr>
            <a:xfrm rot="6840418">
              <a:off x="5184965" y="4068194"/>
              <a:ext cx="2558058" cy="1535758"/>
            </a:xfrm>
            <a:prstGeom prst="arc">
              <a:avLst>
                <a:gd name="adj1" fmla="val 16200000"/>
                <a:gd name="adj2" fmla="val 2049502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67" name="Arc 66">
              <a:extLst>
                <a:ext uri="{FF2B5EF4-FFF2-40B4-BE49-F238E27FC236}">
                  <a16:creationId xmlns:a16="http://schemas.microsoft.com/office/drawing/2014/main" id="{E838CA16-A407-4F1D-87EA-C27AC0838290}"/>
                </a:ext>
              </a:extLst>
            </p:cNvPr>
            <p:cNvSpPr>
              <a:spLocks noChangeAspect="1"/>
            </p:cNvSpPr>
            <p:nvPr/>
          </p:nvSpPr>
          <p:spPr>
            <a:xfrm rot="6341012">
              <a:off x="6690910" y="5098199"/>
              <a:ext cx="364813" cy="711619"/>
            </a:xfrm>
            <a:prstGeom prst="arc">
              <a:avLst>
                <a:gd name="adj1" fmla="val 17862966"/>
                <a:gd name="adj2" fmla="val 424005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cxnSp>
          <p:nvCxnSpPr>
            <p:cNvPr id="69" name="Straight Connector 68">
              <a:extLst>
                <a:ext uri="{FF2B5EF4-FFF2-40B4-BE49-F238E27FC236}">
                  <a16:creationId xmlns:a16="http://schemas.microsoft.com/office/drawing/2014/main" id="{7BC42F51-B2B5-4080-9EFF-73C7C2E6024C}"/>
                </a:ext>
              </a:extLst>
            </p:cNvPr>
            <p:cNvCxnSpPr>
              <a:cxnSpLocks/>
            </p:cNvCxnSpPr>
            <p:nvPr/>
          </p:nvCxnSpPr>
          <p:spPr>
            <a:xfrm flipV="1">
              <a:off x="4872350" y="4908922"/>
              <a:ext cx="1148006" cy="74420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D6999E99-2F94-40FC-9535-54CE80A5EC1C}"/>
                </a:ext>
              </a:extLst>
            </p:cNvPr>
            <p:cNvCxnSpPr>
              <a:cxnSpLocks/>
            </p:cNvCxnSpPr>
            <p:nvPr/>
          </p:nvCxnSpPr>
          <p:spPr>
            <a:xfrm flipV="1">
              <a:off x="5429667" y="5000676"/>
              <a:ext cx="1034328" cy="795947"/>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AA6233A-6139-49E1-B117-7AE7F62A5E9C}"/>
                </a:ext>
              </a:extLst>
            </p:cNvPr>
            <p:cNvCxnSpPr>
              <a:cxnSpLocks/>
            </p:cNvCxnSpPr>
            <p:nvPr/>
          </p:nvCxnSpPr>
          <p:spPr>
            <a:xfrm flipV="1">
              <a:off x="6040380" y="5105818"/>
              <a:ext cx="917737" cy="864341"/>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B1FB164-E2DD-46A5-A65F-98CAAB248F34}"/>
                </a:ext>
              </a:extLst>
            </p:cNvPr>
            <p:cNvCxnSpPr>
              <a:cxnSpLocks/>
            </p:cNvCxnSpPr>
            <p:nvPr/>
          </p:nvCxnSpPr>
          <p:spPr>
            <a:xfrm flipV="1">
              <a:off x="6711162" y="5189248"/>
              <a:ext cx="747539" cy="971134"/>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6F580BF1-1065-493D-B0FA-20E0E92BB99A}"/>
                </a:ext>
              </a:extLst>
            </p:cNvPr>
            <p:cNvCxnSpPr>
              <a:cxnSpLocks/>
            </p:cNvCxnSpPr>
            <p:nvPr/>
          </p:nvCxnSpPr>
          <p:spPr>
            <a:xfrm flipV="1">
              <a:off x="7452026" y="5309388"/>
              <a:ext cx="590689" cy="1054563"/>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4" name="Arc 83">
              <a:extLst>
                <a:ext uri="{FF2B5EF4-FFF2-40B4-BE49-F238E27FC236}">
                  <a16:creationId xmlns:a16="http://schemas.microsoft.com/office/drawing/2014/main" id="{159347AE-6158-468E-BCBC-C69623DD7D98}"/>
                </a:ext>
              </a:extLst>
            </p:cNvPr>
            <p:cNvSpPr/>
            <p:nvPr/>
          </p:nvSpPr>
          <p:spPr>
            <a:xfrm rot="18025092">
              <a:off x="5123171" y="5498053"/>
              <a:ext cx="2671771" cy="1535758"/>
            </a:xfrm>
            <a:prstGeom prst="arc">
              <a:avLst>
                <a:gd name="adj1" fmla="val 16200000"/>
                <a:gd name="adj2" fmla="val 2049502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86" name="Arc 85">
              <a:extLst>
                <a:ext uri="{FF2B5EF4-FFF2-40B4-BE49-F238E27FC236}">
                  <a16:creationId xmlns:a16="http://schemas.microsoft.com/office/drawing/2014/main" id="{EE5326B2-61AD-40E6-B3D9-3C7C3E78F07D}"/>
                </a:ext>
              </a:extLst>
            </p:cNvPr>
            <p:cNvSpPr/>
            <p:nvPr/>
          </p:nvSpPr>
          <p:spPr>
            <a:xfrm rot="7482337">
              <a:off x="4176529" y="3773596"/>
              <a:ext cx="2558058" cy="1535758"/>
            </a:xfrm>
            <a:prstGeom prst="arc">
              <a:avLst>
                <a:gd name="adj1" fmla="val 16200000"/>
                <a:gd name="adj2" fmla="val 2049502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87" name="Arc 86">
              <a:extLst>
                <a:ext uri="{FF2B5EF4-FFF2-40B4-BE49-F238E27FC236}">
                  <a16:creationId xmlns:a16="http://schemas.microsoft.com/office/drawing/2014/main" id="{DB6658D3-1384-4A2F-A642-214AADCD7959}"/>
                </a:ext>
              </a:extLst>
            </p:cNvPr>
            <p:cNvSpPr/>
            <p:nvPr/>
          </p:nvSpPr>
          <p:spPr>
            <a:xfrm rot="6063355">
              <a:off x="6528097" y="4664679"/>
              <a:ext cx="2558058" cy="1149025"/>
            </a:xfrm>
            <a:prstGeom prst="arc">
              <a:avLst>
                <a:gd name="adj1" fmla="val 16200000"/>
                <a:gd name="adj2" fmla="val 20914958"/>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88" name="Arc 87">
              <a:extLst>
                <a:ext uri="{FF2B5EF4-FFF2-40B4-BE49-F238E27FC236}">
                  <a16:creationId xmlns:a16="http://schemas.microsoft.com/office/drawing/2014/main" id="{B2FDF7FF-7A49-45A0-81CF-063025796A62}"/>
                </a:ext>
              </a:extLst>
            </p:cNvPr>
            <p:cNvSpPr/>
            <p:nvPr/>
          </p:nvSpPr>
          <p:spPr>
            <a:xfrm rot="16975601">
              <a:off x="6525497" y="5666147"/>
              <a:ext cx="2671771" cy="1535758"/>
            </a:xfrm>
            <a:prstGeom prst="arc">
              <a:avLst>
                <a:gd name="adj1" fmla="val 16200000"/>
                <a:gd name="adj2" fmla="val 2049502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89" name="Arc 88">
              <a:extLst>
                <a:ext uri="{FF2B5EF4-FFF2-40B4-BE49-F238E27FC236}">
                  <a16:creationId xmlns:a16="http://schemas.microsoft.com/office/drawing/2014/main" id="{A8B7073D-1EF0-4D92-A3BC-77AE43F057C9}"/>
                </a:ext>
              </a:extLst>
            </p:cNvPr>
            <p:cNvSpPr/>
            <p:nvPr/>
          </p:nvSpPr>
          <p:spPr>
            <a:xfrm rot="18643300">
              <a:off x="3803295" y="5298949"/>
              <a:ext cx="2928377" cy="1535758"/>
            </a:xfrm>
            <a:prstGeom prst="arc">
              <a:avLst>
                <a:gd name="adj1" fmla="val 16200000"/>
                <a:gd name="adj2" fmla="val 2049502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94" name="Arc 93">
              <a:extLst>
                <a:ext uri="{FF2B5EF4-FFF2-40B4-BE49-F238E27FC236}">
                  <a16:creationId xmlns:a16="http://schemas.microsoft.com/office/drawing/2014/main" id="{B2CD3FE5-ADC2-4546-8833-7055B0D86442}"/>
                </a:ext>
              </a:extLst>
            </p:cNvPr>
            <p:cNvSpPr>
              <a:spLocks noChangeAspect="1"/>
            </p:cNvSpPr>
            <p:nvPr/>
          </p:nvSpPr>
          <p:spPr>
            <a:xfrm rot="6341012">
              <a:off x="8057769" y="5433733"/>
              <a:ext cx="364813" cy="711619"/>
            </a:xfrm>
            <a:prstGeom prst="arc">
              <a:avLst>
                <a:gd name="adj1" fmla="val 17862966"/>
                <a:gd name="adj2" fmla="val 424005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95" name="Arc 94">
              <a:extLst>
                <a:ext uri="{FF2B5EF4-FFF2-40B4-BE49-F238E27FC236}">
                  <a16:creationId xmlns:a16="http://schemas.microsoft.com/office/drawing/2014/main" id="{C9A1F12D-8AA8-4ED9-8194-3206826D9C7A}"/>
                </a:ext>
              </a:extLst>
            </p:cNvPr>
            <p:cNvSpPr>
              <a:spLocks noChangeAspect="1"/>
            </p:cNvSpPr>
            <p:nvPr/>
          </p:nvSpPr>
          <p:spPr>
            <a:xfrm rot="6341012">
              <a:off x="5621682" y="4818420"/>
              <a:ext cx="364813" cy="711619"/>
            </a:xfrm>
            <a:prstGeom prst="arc">
              <a:avLst>
                <a:gd name="adj1" fmla="val 17862966"/>
                <a:gd name="adj2" fmla="val 424005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96" name="Arc 95">
              <a:extLst>
                <a:ext uri="{FF2B5EF4-FFF2-40B4-BE49-F238E27FC236}">
                  <a16:creationId xmlns:a16="http://schemas.microsoft.com/office/drawing/2014/main" id="{3E00D508-FD9E-4EE8-BBF1-FC71C6ED77A5}"/>
                </a:ext>
              </a:extLst>
            </p:cNvPr>
            <p:cNvSpPr>
              <a:spLocks noChangeAspect="1"/>
            </p:cNvSpPr>
            <p:nvPr/>
          </p:nvSpPr>
          <p:spPr>
            <a:xfrm rot="17003817">
              <a:off x="5038855" y="4971348"/>
              <a:ext cx="364813" cy="711619"/>
            </a:xfrm>
            <a:prstGeom prst="arc">
              <a:avLst>
                <a:gd name="adj1" fmla="val 17862966"/>
                <a:gd name="adj2" fmla="val 424005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97" name="Arc 96">
              <a:extLst>
                <a:ext uri="{FF2B5EF4-FFF2-40B4-BE49-F238E27FC236}">
                  <a16:creationId xmlns:a16="http://schemas.microsoft.com/office/drawing/2014/main" id="{CD3F8D05-8595-4DA1-8D42-A76C9474B5E2}"/>
                </a:ext>
              </a:extLst>
            </p:cNvPr>
            <p:cNvSpPr>
              <a:spLocks noChangeAspect="1"/>
            </p:cNvSpPr>
            <p:nvPr/>
          </p:nvSpPr>
          <p:spPr>
            <a:xfrm rot="17003817">
              <a:off x="6073363" y="5210016"/>
              <a:ext cx="364813" cy="711619"/>
            </a:xfrm>
            <a:prstGeom prst="arc">
              <a:avLst>
                <a:gd name="adj1" fmla="val 17862966"/>
                <a:gd name="adj2" fmla="val 424005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98" name="Arc 97">
              <a:extLst>
                <a:ext uri="{FF2B5EF4-FFF2-40B4-BE49-F238E27FC236}">
                  <a16:creationId xmlns:a16="http://schemas.microsoft.com/office/drawing/2014/main" id="{44BDCCC3-D98E-4A79-A89A-9F530C3E7ECC}"/>
                </a:ext>
              </a:extLst>
            </p:cNvPr>
            <p:cNvSpPr>
              <a:spLocks noChangeAspect="1"/>
            </p:cNvSpPr>
            <p:nvPr/>
          </p:nvSpPr>
          <p:spPr>
            <a:xfrm rot="16915495">
              <a:off x="7222715" y="5426024"/>
              <a:ext cx="364813" cy="821289"/>
            </a:xfrm>
            <a:prstGeom prst="arc">
              <a:avLst>
                <a:gd name="adj1" fmla="val 17862966"/>
                <a:gd name="adj2" fmla="val 424005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grpSp>
      <p:cxnSp>
        <p:nvCxnSpPr>
          <p:cNvPr id="100" name="Straight Arrow Connector 99">
            <a:extLst>
              <a:ext uri="{FF2B5EF4-FFF2-40B4-BE49-F238E27FC236}">
                <a16:creationId xmlns:a16="http://schemas.microsoft.com/office/drawing/2014/main" id="{60902E66-584F-46B4-B9EF-4F5724ECEF14}"/>
              </a:ext>
            </a:extLst>
          </p:cNvPr>
          <p:cNvCxnSpPr/>
          <p:nvPr/>
        </p:nvCxnSpPr>
        <p:spPr>
          <a:xfrm>
            <a:off x="2366467" y="2040314"/>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0E652D89-3317-424E-9E82-CCA4EE9DEBDB}"/>
              </a:ext>
            </a:extLst>
          </p:cNvPr>
          <p:cNvCxnSpPr/>
          <p:nvPr/>
        </p:nvCxnSpPr>
        <p:spPr>
          <a:xfrm>
            <a:off x="2265959" y="4012714"/>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465A3F39-35A8-495F-93D7-9823CE4D519E}"/>
              </a:ext>
            </a:extLst>
          </p:cNvPr>
          <p:cNvCxnSpPr>
            <a:cxnSpLocks/>
          </p:cNvCxnSpPr>
          <p:nvPr/>
        </p:nvCxnSpPr>
        <p:spPr>
          <a:xfrm flipV="1">
            <a:off x="2274493" y="5660947"/>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FB8598E7-35E0-4E50-9BA3-682163CE2CD2}"/>
              </a:ext>
            </a:extLst>
          </p:cNvPr>
          <p:cNvCxnSpPr>
            <a:cxnSpLocks/>
          </p:cNvCxnSpPr>
          <p:nvPr/>
        </p:nvCxnSpPr>
        <p:spPr>
          <a:xfrm flipV="1">
            <a:off x="2366467" y="3657750"/>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4A102473-BF18-4FFB-BC89-F47D7ABDCA76}"/>
              </a:ext>
            </a:extLst>
          </p:cNvPr>
          <p:cNvSpPr txBox="1"/>
          <p:nvPr/>
        </p:nvSpPr>
        <p:spPr>
          <a:xfrm>
            <a:off x="2402672" y="1904366"/>
            <a:ext cx="338554" cy="369332"/>
          </a:xfrm>
          <a:prstGeom prst="rect">
            <a:avLst/>
          </a:prstGeom>
          <a:noFill/>
        </p:spPr>
        <p:txBody>
          <a:bodyPr wrap="none" rtlCol="0">
            <a:spAutoFit/>
          </a:bodyPr>
          <a:lstStyle/>
          <a:p>
            <a:r>
              <a:rPr lang="da-DK" dirty="0">
                <a:solidFill>
                  <a:schemeClr val="accent2"/>
                </a:solidFill>
              </a:rPr>
              <a:t>P</a:t>
            </a:r>
          </a:p>
        </p:txBody>
      </p:sp>
      <p:sp>
        <p:nvSpPr>
          <p:cNvPr id="106" name="TextBox 105">
            <a:extLst>
              <a:ext uri="{FF2B5EF4-FFF2-40B4-BE49-F238E27FC236}">
                <a16:creationId xmlns:a16="http://schemas.microsoft.com/office/drawing/2014/main" id="{A31AC1CE-C7DB-4784-88C3-3BD041DAA6C4}"/>
              </a:ext>
            </a:extLst>
          </p:cNvPr>
          <p:cNvSpPr txBox="1"/>
          <p:nvPr/>
        </p:nvSpPr>
        <p:spPr>
          <a:xfrm>
            <a:off x="2392622" y="3873728"/>
            <a:ext cx="338554" cy="369332"/>
          </a:xfrm>
          <a:prstGeom prst="rect">
            <a:avLst/>
          </a:prstGeom>
          <a:noFill/>
        </p:spPr>
        <p:txBody>
          <a:bodyPr wrap="none" rtlCol="0">
            <a:spAutoFit/>
          </a:bodyPr>
          <a:lstStyle/>
          <a:p>
            <a:r>
              <a:rPr lang="da-DK" dirty="0">
                <a:solidFill>
                  <a:schemeClr val="accent2"/>
                </a:solidFill>
              </a:rPr>
              <a:t>P</a:t>
            </a:r>
          </a:p>
        </p:txBody>
      </p:sp>
      <p:sp>
        <p:nvSpPr>
          <p:cNvPr id="107" name="TextBox 106">
            <a:extLst>
              <a:ext uri="{FF2B5EF4-FFF2-40B4-BE49-F238E27FC236}">
                <a16:creationId xmlns:a16="http://schemas.microsoft.com/office/drawing/2014/main" id="{FB263035-DC4C-4620-9E0D-687D1B002A95}"/>
              </a:ext>
            </a:extLst>
          </p:cNvPr>
          <p:cNvSpPr txBox="1"/>
          <p:nvPr/>
        </p:nvSpPr>
        <p:spPr>
          <a:xfrm>
            <a:off x="2315671" y="5896600"/>
            <a:ext cx="338554" cy="369332"/>
          </a:xfrm>
          <a:prstGeom prst="rect">
            <a:avLst/>
          </a:prstGeom>
          <a:noFill/>
        </p:spPr>
        <p:txBody>
          <a:bodyPr wrap="none" rtlCol="0">
            <a:spAutoFit/>
          </a:bodyPr>
          <a:lstStyle/>
          <a:p>
            <a:r>
              <a:rPr lang="da-DK" dirty="0">
                <a:solidFill>
                  <a:schemeClr val="accent2"/>
                </a:solidFill>
              </a:rPr>
              <a:t>P</a:t>
            </a:r>
          </a:p>
        </p:txBody>
      </p:sp>
      <p:sp>
        <p:nvSpPr>
          <p:cNvPr id="49" name="TextBox 48">
            <a:extLst>
              <a:ext uri="{FF2B5EF4-FFF2-40B4-BE49-F238E27FC236}">
                <a16:creationId xmlns:a16="http://schemas.microsoft.com/office/drawing/2014/main" id="{42034653-C094-4D3A-A35C-40811DB21690}"/>
              </a:ext>
            </a:extLst>
          </p:cNvPr>
          <p:cNvSpPr txBox="1"/>
          <p:nvPr/>
        </p:nvSpPr>
        <p:spPr>
          <a:xfrm>
            <a:off x="3983882" y="1845228"/>
            <a:ext cx="2793649" cy="338554"/>
          </a:xfrm>
          <a:prstGeom prst="rect">
            <a:avLst/>
          </a:prstGeom>
          <a:noFill/>
        </p:spPr>
        <p:txBody>
          <a:bodyPr wrap="square" rtlCol="0">
            <a:spAutoFit/>
          </a:bodyPr>
          <a:lstStyle/>
          <a:p>
            <a:r>
              <a:rPr lang="da-DK" sz="1600" dirty="0">
                <a:solidFill>
                  <a:srgbClr val="16818D"/>
                </a:solidFill>
                <a:latin typeface="+mn-lt"/>
                <a:cs typeface="Times New Roman" panose="02020603050405020304" pitchFamily="18" charset="0"/>
              </a:rPr>
              <a:t>(Restraint on all four edges)</a:t>
            </a:r>
            <a:endParaRPr lang="da-DK" sz="1600" dirty="0">
              <a:solidFill>
                <a:srgbClr val="16818D"/>
              </a:solidFill>
              <a:latin typeface="+mn-lt"/>
            </a:endParaRPr>
          </a:p>
        </p:txBody>
      </p:sp>
      <p:sp>
        <p:nvSpPr>
          <p:cNvPr id="50" name="Arc 49">
            <a:extLst>
              <a:ext uri="{FF2B5EF4-FFF2-40B4-BE49-F238E27FC236}">
                <a16:creationId xmlns:a16="http://schemas.microsoft.com/office/drawing/2014/main" id="{FC918451-71B3-4133-8A4D-E96BB2FC5ED4}"/>
              </a:ext>
            </a:extLst>
          </p:cNvPr>
          <p:cNvSpPr/>
          <p:nvPr/>
        </p:nvSpPr>
        <p:spPr>
          <a:xfrm rot="9774031">
            <a:off x="4573607" y="-1821897"/>
            <a:ext cx="4209302" cy="5170626"/>
          </a:xfrm>
          <a:prstGeom prst="arc">
            <a:avLst>
              <a:gd name="adj1" fmla="val 19454353"/>
              <a:gd name="adj2" fmla="val 20146121"/>
            </a:avLst>
          </a:prstGeom>
          <a:ln w="12700">
            <a:solidFill>
              <a:srgbClr val="16818D"/>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51" name="Arc 50">
            <a:extLst>
              <a:ext uri="{FF2B5EF4-FFF2-40B4-BE49-F238E27FC236}">
                <a16:creationId xmlns:a16="http://schemas.microsoft.com/office/drawing/2014/main" id="{F55D6B38-39F7-4B0D-A1EB-80B04914E90C}"/>
              </a:ext>
            </a:extLst>
          </p:cNvPr>
          <p:cNvSpPr/>
          <p:nvPr/>
        </p:nvSpPr>
        <p:spPr>
          <a:xfrm rot="6246285" flipH="1">
            <a:off x="2747758" y="1328672"/>
            <a:ext cx="4209302" cy="5170626"/>
          </a:xfrm>
          <a:prstGeom prst="arc">
            <a:avLst>
              <a:gd name="adj1" fmla="val 19454353"/>
              <a:gd name="adj2" fmla="val 20146121"/>
            </a:avLst>
          </a:prstGeom>
          <a:ln w="12700">
            <a:solidFill>
              <a:srgbClr val="16818D"/>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Tree>
    <p:extLst>
      <p:ext uri="{BB962C8B-B14F-4D97-AF65-F5344CB8AC3E}">
        <p14:creationId xmlns:p14="http://schemas.microsoft.com/office/powerpoint/2010/main" val="3561574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par>
                                <p:cTn id="23" presetID="10" presetClass="entr" presetSubtype="0" fill="hold"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500"/>
                                        <p:tgtEl>
                                          <p:spTgt spid="101"/>
                                        </p:tgtEl>
                                      </p:cBhvr>
                                    </p:animEffect>
                                  </p:childTnLst>
                                </p:cTn>
                              </p:par>
                              <p:par>
                                <p:cTn id="26" presetID="10" presetClass="entr" presetSubtype="0" fill="hold" nodeType="with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500"/>
                                        <p:tgtEl>
                                          <p:spTgt spid="10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500"/>
                                        <p:tgtEl>
                                          <p:spTgt spid="107"/>
                                        </p:tgtEl>
                                      </p:cBhvr>
                                    </p:animEffect>
                                  </p:childTnLst>
                                </p:cTn>
                              </p:par>
                              <p:par>
                                <p:cTn id="32" presetID="10" presetClass="entr" presetSubtype="0" fill="hold" nodeType="withEffect">
                                  <p:stCondLst>
                                    <p:cond delay="1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9"/>
                                        </p:tgtEl>
                                        <p:attrNameLst>
                                          <p:attrName>style.visibility</p:attrName>
                                        </p:attrNameLst>
                                      </p:cBhvr>
                                      <p:to>
                                        <p:strVal val="visible"/>
                                      </p:to>
                                    </p:set>
                                    <p:animEffect transition="in" filter="fade">
                                      <p:cBhvr>
                                        <p:cTn id="39" dur="500"/>
                                        <p:tgtEl>
                                          <p:spTgt spid="109"/>
                                        </p:tgtEl>
                                      </p:cBhvr>
                                    </p:animEffect>
                                  </p:childTnLst>
                                </p:cTn>
                              </p:par>
                              <p:par>
                                <p:cTn id="40" presetID="10" presetClass="exit" presetSubtype="0" fill="hold" nodeType="withEffect">
                                  <p:stCondLst>
                                    <p:cond delay="0"/>
                                  </p:stCondLst>
                                  <p:childTnLst>
                                    <p:animEffect transition="out" filter="fade">
                                      <p:cBhvr>
                                        <p:cTn id="41" dur="5000"/>
                                        <p:tgtEl>
                                          <p:spTgt spid="30"/>
                                        </p:tgtEl>
                                      </p:cBhvr>
                                    </p:animEffect>
                                    <p:set>
                                      <p:cBhvr>
                                        <p:cTn id="42" dur="1" fill="hold">
                                          <p:stCondLst>
                                            <p:cond delay="4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F115B-4AB4-4EEB-9D6B-04ED998D0033}"/>
              </a:ext>
            </a:extLst>
          </p:cNvPr>
          <p:cNvPicPr>
            <a:picLocks noChangeAspect="1"/>
          </p:cNvPicPr>
          <p:nvPr/>
        </p:nvPicPr>
        <p:blipFill rotWithShape="1">
          <a:blip r:embed="rId3">
            <a:extLst>
              <a:ext uri="{28A0092B-C50C-407E-A947-70E740481C1C}">
                <a14:useLocalDpi xmlns:a14="http://schemas.microsoft.com/office/drawing/2010/main" val="0"/>
              </a:ext>
            </a:extLst>
          </a:blip>
          <a:srcRect l="17751" b="33545"/>
          <a:stretch/>
        </p:blipFill>
        <p:spPr>
          <a:xfrm>
            <a:off x="83644" y="1340768"/>
            <a:ext cx="5213379" cy="3327689"/>
          </a:xfrm>
          <a:prstGeom prst="rect">
            <a:avLst/>
          </a:prstGeom>
        </p:spPr>
      </p:pic>
      <p:sp>
        <p:nvSpPr>
          <p:cNvPr id="3" name="Rectangle 2">
            <a:extLst>
              <a:ext uri="{FF2B5EF4-FFF2-40B4-BE49-F238E27FC236}">
                <a16:creationId xmlns:a16="http://schemas.microsoft.com/office/drawing/2014/main" id="{604C9241-2D0E-49D5-B5E1-B7C17DF0819B}"/>
              </a:ext>
            </a:extLst>
          </p:cNvPr>
          <p:cNvSpPr/>
          <p:nvPr/>
        </p:nvSpPr>
        <p:spPr>
          <a:xfrm>
            <a:off x="4211960" y="0"/>
            <a:ext cx="4932040" cy="6858000"/>
          </a:xfrm>
          <a:prstGeom prst="rect">
            <a:avLst/>
          </a:prstGeom>
          <a:solidFill>
            <a:srgbClr val="1A9D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t>B52</a:t>
            </a:r>
          </a:p>
        </p:txBody>
      </p:sp>
      <p:sp>
        <p:nvSpPr>
          <p:cNvPr id="2" name="Text Placeholder 1"/>
          <p:cNvSpPr>
            <a:spLocks noGrp="1"/>
          </p:cNvSpPr>
          <p:nvPr>
            <p:ph type="body" sz="quarter" idx="10"/>
          </p:nvPr>
        </p:nvSpPr>
        <p:spPr>
          <a:xfrm>
            <a:off x="648667" y="689700"/>
            <a:ext cx="6515621" cy="651068"/>
          </a:xfrm>
        </p:spPr>
        <p:txBody>
          <a:bodyPr/>
          <a:lstStyle/>
          <a:p>
            <a:r>
              <a:rPr lang="en-GB" dirty="0">
                <a:solidFill>
                  <a:schemeClr val="tx1"/>
                </a:solidFill>
              </a:rPr>
              <a:t>Context: Elastic </a:t>
            </a:r>
            <a:r>
              <a:rPr lang="en-GB" dirty="0">
                <a:solidFill>
                  <a:schemeClr val="bg1"/>
                </a:solidFill>
              </a:rPr>
              <a:t>or Yield?</a:t>
            </a:r>
            <a:endParaRPr lang="da-DK" dirty="0">
              <a:solidFill>
                <a:schemeClr val="bg1"/>
              </a:solidFill>
            </a:endParaRPr>
          </a:p>
        </p:txBody>
      </p:sp>
      <p:pic>
        <p:nvPicPr>
          <p:cNvPr id="17" name="Picture 1" descr="UWE-Logo-Bottom.jpg">
            <a:extLst>
              <a:ext uri="{FF2B5EF4-FFF2-40B4-BE49-F238E27FC236}">
                <a16:creationId xmlns:a16="http://schemas.microsoft.com/office/drawing/2014/main" id="{B0B04BB4-3D09-44F2-9FDE-E0EA3E1369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Content Placeholder 4">
            <a:extLst>
              <a:ext uri="{FF2B5EF4-FFF2-40B4-BE49-F238E27FC236}">
                <a16:creationId xmlns:a16="http://schemas.microsoft.com/office/drawing/2014/main" id="{B32A5C0D-326E-4CD9-9CAB-07E72E021179}"/>
              </a:ext>
            </a:extLst>
          </p:cNvPr>
          <p:cNvPicPr>
            <a:picLocks noGrp="1" noChangeAspect="1"/>
          </p:cNvPicPr>
          <p:nvPr/>
        </p:nvPicPr>
        <p:blipFill>
          <a:blip r:embed="rId5">
            <a:extLst>
              <a:ext uri="{28A0092B-C50C-407E-A947-70E740481C1C}">
                <a14:useLocalDpi xmlns:a14="http://schemas.microsoft.com/office/drawing/2010/main" val="0"/>
              </a:ext>
            </a:extLst>
          </a:blip>
          <a:stretch>
            <a:fillRect/>
          </a:stretch>
        </p:blipFill>
        <p:spPr>
          <a:xfrm>
            <a:off x="4788024" y="1340768"/>
            <a:ext cx="4143144" cy="3107358"/>
          </a:xfrm>
          <a:prstGeom prst="rect">
            <a:avLst/>
          </a:prstGeom>
          <a:ln>
            <a:solidFill>
              <a:schemeClr val="tx1"/>
            </a:solidFill>
          </a:ln>
        </p:spPr>
      </p:pic>
      <p:pic>
        <p:nvPicPr>
          <p:cNvPr id="55" name="Picture 54">
            <a:extLst>
              <a:ext uri="{FF2B5EF4-FFF2-40B4-BE49-F238E27FC236}">
                <a16:creationId xmlns:a16="http://schemas.microsoft.com/office/drawing/2014/main" id="{B84E05F3-4ED2-4CE2-9800-936BE3CBF99B}"/>
              </a:ext>
            </a:extLst>
          </p:cNvPr>
          <p:cNvPicPr>
            <a:picLocks noChangeAspect="1"/>
          </p:cNvPicPr>
          <p:nvPr/>
        </p:nvPicPr>
        <p:blipFill>
          <a:blip r:embed="rId6"/>
          <a:stretch>
            <a:fillRect/>
          </a:stretch>
        </p:blipFill>
        <p:spPr>
          <a:xfrm>
            <a:off x="4427984" y="4581128"/>
            <a:ext cx="2592288" cy="2136786"/>
          </a:xfrm>
          <a:prstGeom prst="rect">
            <a:avLst/>
          </a:prstGeom>
          <a:ln>
            <a:noFill/>
          </a:ln>
          <a:effectLst/>
        </p:spPr>
      </p:pic>
      <p:pic>
        <p:nvPicPr>
          <p:cNvPr id="8" name="Picture 7">
            <a:extLst>
              <a:ext uri="{FF2B5EF4-FFF2-40B4-BE49-F238E27FC236}">
                <a16:creationId xmlns:a16="http://schemas.microsoft.com/office/drawing/2014/main" id="{712467BE-9C0D-47E2-875D-4B2F2C29E0CF}"/>
              </a:ext>
            </a:extLst>
          </p:cNvPr>
          <p:cNvPicPr>
            <a:picLocks noChangeAspect="1"/>
          </p:cNvPicPr>
          <p:nvPr/>
        </p:nvPicPr>
        <p:blipFill rotWithShape="1">
          <a:blip r:embed="rId7">
            <a:extLst>
              <a:ext uri="{28A0092B-C50C-407E-A947-70E740481C1C}">
                <a14:useLocalDpi xmlns:a14="http://schemas.microsoft.com/office/drawing/2010/main" val="0"/>
              </a:ext>
            </a:extLst>
          </a:blip>
          <a:srcRect l="44149" t="25180" b="14989"/>
          <a:stretch/>
        </p:blipFill>
        <p:spPr>
          <a:xfrm>
            <a:off x="691661" y="4481947"/>
            <a:ext cx="3240359" cy="2136786"/>
          </a:xfrm>
          <a:prstGeom prst="rect">
            <a:avLst/>
          </a:prstGeom>
        </p:spPr>
      </p:pic>
      <p:pic>
        <p:nvPicPr>
          <p:cNvPr id="61" name="Picture 1" descr="UWE-Logo-Bottom.jpg">
            <a:extLst>
              <a:ext uri="{FF2B5EF4-FFF2-40B4-BE49-F238E27FC236}">
                <a16:creationId xmlns:a16="http://schemas.microsoft.com/office/drawing/2014/main" id="{678817CB-E8B2-4115-831C-D983D1D5820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6198031"/>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549DC89A-538E-4CC6-A88A-7BDBBEFE2D1D}"/>
              </a:ext>
            </a:extLst>
          </p:cNvPr>
          <p:cNvSpPr/>
          <p:nvPr/>
        </p:nvSpPr>
        <p:spPr>
          <a:xfrm>
            <a:off x="1315870" y="3200775"/>
            <a:ext cx="883954" cy="864096"/>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12" name="Straight Arrow Connector 11">
            <a:extLst>
              <a:ext uri="{FF2B5EF4-FFF2-40B4-BE49-F238E27FC236}">
                <a16:creationId xmlns:a16="http://schemas.microsoft.com/office/drawing/2014/main" id="{FCA47F23-E772-4C4C-AF28-F6E9B0EEB1EA}"/>
              </a:ext>
            </a:extLst>
          </p:cNvPr>
          <p:cNvCxnSpPr>
            <a:stCxn id="10" idx="4"/>
          </p:cNvCxnSpPr>
          <p:nvPr/>
        </p:nvCxnSpPr>
        <p:spPr>
          <a:xfrm>
            <a:off x="1757847" y="4064871"/>
            <a:ext cx="230490" cy="114667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32D8BDF-D662-4AD8-AE8D-D60FD323557F}"/>
              </a:ext>
            </a:extLst>
          </p:cNvPr>
          <p:cNvSpPr txBox="1"/>
          <p:nvPr/>
        </p:nvSpPr>
        <p:spPr>
          <a:xfrm>
            <a:off x="7236296" y="5373216"/>
            <a:ext cx="1694871" cy="923330"/>
          </a:xfrm>
          <a:prstGeom prst="rect">
            <a:avLst/>
          </a:prstGeom>
          <a:noFill/>
        </p:spPr>
        <p:txBody>
          <a:bodyPr wrap="square" rtlCol="0">
            <a:spAutoFit/>
          </a:bodyPr>
          <a:lstStyle/>
          <a:p>
            <a:r>
              <a:rPr lang="da-DK" dirty="0">
                <a:solidFill>
                  <a:schemeClr val="bg1"/>
                </a:solidFill>
              </a:rPr>
              <a:t>B52 Fuselage Buckling – Permanent!</a:t>
            </a:r>
          </a:p>
        </p:txBody>
      </p:sp>
      <p:sp>
        <p:nvSpPr>
          <p:cNvPr id="68" name="TextBox 67">
            <a:extLst>
              <a:ext uri="{FF2B5EF4-FFF2-40B4-BE49-F238E27FC236}">
                <a16:creationId xmlns:a16="http://schemas.microsoft.com/office/drawing/2014/main" id="{A02BA822-C388-49DE-AA35-8F8FAE2AE968}"/>
              </a:ext>
            </a:extLst>
          </p:cNvPr>
          <p:cNvSpPr txBox="1"/>
          <p:nvPr/>
        </p:nvSpPr>
        <p:spPr>
          <a:xfrm>
            <a:off x="186391" y="1442166"/>
            <a:ext cx="2177448" cy="923330"/>
          </a:xfrm>
          <a:prstGeom prst="rect">
            <a:avLst/>
          </a:prstGeom>
          <a:noFill/>
        </p:spPr>
        <p:txBody>
          <a:bodyPr wrap="square" rtlCol="0">
            <a:spAutoFit/>
          </a:bodyPr>
          <a:lstStyle/>
          <a:p>
            <a:r>
              <a:rPr lang="da-DK" dirty="0">
                <a:solidFill>
                  <a:schemeClr val="bg1"/>
                </a:solidFill>
              </a:rPr>
              <a:t>Racing Bearcat wing skin buckling – Temporary!</a:t>
            </a:r>
          </a:p>
        </p:txBody>
      </p:sp>
    </p:spTree>
    <p:extLst>
      <p:ext uri="{BB962C8B-B14F-4D97-AF65-F5344CB8AC3E}">
        <p14:creationId xmlns:p14="http://schemas.microsoft.com/office/powerpoint/2010/main" val="11348921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31840" y="689700"/>
            <a:ext cx="5688632" cy="651068"/>
          </a:xfrm>
          <a:noFill/>
        </p:spPr>
        <p:txBody>
          <a:bodyPr/>
          <a:lstStyle/>
          <a:p>
            <a:pPr algn="r"/>
            <a:r>
              <a:rPr lang="da-DK" dirty="0"/>
              <a:t>Column Buckling</a:t>
            </a:r>
          </a:p>
        </p:txBody>
      </p:sp>
      <p:pic>
        <p:nvPicPr>
          <p:cNvPr id="9" name="Picture 1" descr="UWE-Logo-Bottom.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13797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da-DK" dirty="0"/>
              <a:t>Column Buckling</a:t>
            </a:r>
          </a:p>
        </p:txBody>
      </p:sp>
      <p:sp>
        <p:nvSpPr>
          <p:cNvPr id="6" name="Text Placeholder 2">
            <a:extLst>
              <a:ext uri="{FF2B5EF4-FFF2-40B4-BE49-F238E27FC236}">
                <a16:creationId xmlns:a16="http://schemas.microsoft.com/office/drawing/2014/main" id="{34720BE7-9496-4757-8AD1-2810D89D0BE2}"/>
              </a:ext>
            </a:extLst>
          </p:cNvPr>
          <p:cNvSpPr>
            <a:spLocks noGrp="1"/>
          </p:cNvSpPr>
          <p:nvPr>
            <p:ph type="body" sz="quarter" idx="11"/>
          </p:nvPr>
        </p:nvSpPr>
        <p:spPr>
          <a:xfrm>
            <a:off x="648667" y="1413198"/>
            <a:ext cx="6587628" cy="1223714"/>
          </a:xfrm>
          <a:solidFill>
            <a:srgbClr val="FFFFFF">
              <a:alpha val="80000"/>
            </a:srgbClr>
          </a:solidFill>
        </p:spPr>
        <p:txBody>
          <a:bodyPr/>
          <a:lstStyle/>
          <a:p>
            <a:pPr>
              <a:spcAft>
                <a:spcPts val="600"/>
              </a:spcAft>
            </a:pPr>
            <a:r>
              <a:rPr lang="da-DK" dirty="0">
                <a:solidFill>
                  <a:srgbClr val="16818D"/>
                </a:solidFill>
              </a:rPr>
              <a:t>A column is a straight slender rod carrying axial compressive forces.</a:t>
            </a:r>
          </a:p>
          <a:p>
            <a:pPr>
              <a:spcAft>
                <a:spcPts val="600"/>
              </a:spcAft>
            </a:pPr>
            <a:r>
              <a:rPr lang="da-DK" dirty="0">
                <a:solidFill>
                  <a:srgbClr val="16818D"/>
                </a:solidFill>
              </a:rPr>
              <a:t>Column buckling was studied in 1744 by Euler, resulting in an ‘Euler column’ and ‘Euler buckling’. </a:t>
            </a:r>
          </a:p>
          <a:p>
            <a:pPr>
              <a:spcAft>
                <a:spcPts val="600"/>
              </a:spcAft>
            </a:pPr>
            <a:endParaRPr lang="da-DK" dirty="0"/>
          </a:p>
          <a:p>
            <a:pPr>
              <a:spcAft>
                <a:spcPts val="600"/>
              </a:spcAft>
            </a:pPr>
            <a:endParaRPr lang="da-DK" dirty="0"/>
          </a:p>
        </p:txBody>
      </p:sp>
      <p:cxnSp>
        <p:nvCxnSpPr>
          <p:cNvPr id="4" name="Straight Connector 3">
            <a:extLst>
              <a:ext uri="{FF2B5EF4-FFF2-40B4-BE49-F238E27FC236}">
                <a16:creationId xmlns:a16="http://schemas.microsoft.com/office/drawing/2014/main" id="{3B55B88E-017B-4DA2-A87A-DE3EB62EB7F4}"/>
              </a:ext>
            </a:extLst>
          </p:cNvPr>
          <p:cNvCxnSpPr/>
          <p:nvPr/>
        </p:nvCxnSpPr>
        <p:spPr>
          <a:xfrm>
            <a:off x="1763688" y="3186560"/>
            <a:ext cx="0" cy="1800200"/>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9F230A66-8200-426C-B94B-48EF204AF333}"/>
              </a:ext>
            </a:extLst>
          </p:cNvPr>
          <p:cNvCxnSpPr/>
          <p:nvPr/>
        </p:nvCxnSpPr>
        <p:spPr>
          <a:xfrm>
            <a:off x="1763688" y="2735644"/>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DD8EA18-979C-412A-8290-27F54F3B45C6}"/>
              </a:ext>
            </a:extLst>
          </p:cNvPr>
          <p:cNvCxnSpPr>
            <a:cxnSpLocks/>
          </p:cNvCxnSpPr>
          <p:nvPr/>
        </p:nvCxnSpPr>
        <p:spPr>
          <a:xfrm flipV="1">
            <a:off x="1763688" y="5011698"/>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8AE4D06-6F96-4900-8B44-1D749B36EF39}"/>
              </a:ext>
            </a:extLst>
          </p:cNvPr>
          <p:cNvSpPr txBox="1"/>
          <p:nvPr/>
        </p:nvSpPr>
        <p:spPr>
          <a:xfrm>
            <a:off x="1799893" y="2538488"/>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13" name="TextBox 12">
            <a:extLst>
              <a:ext uri="{FF2B5EF4-FFF2-40B4-BE49-F238E27FC236}">
                <a16:creationId xmlns:a16="http://schemas.microsoft.com/office/drawing/2014/main" id="{0119DFE3-C1AC-4C5F-95C2-79D48F629EA6}"/>
              </a:ext>
            </a:extLst>
          </p:cNvPr>
          <p:cNvSpPr txBox="1"/>
          <p:nvPr/>
        </p:nvSpPr>
        <p:spPr>
          <a:xfrm>
            <a:off x="1789843" y="5265500"/>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7" name="Oval 6">
            <a:extLst>
              <a:ext uri="{FF2B5EF4-FFF2-40B4-BE49-F238E27FC236}">
                <a16:creationId xmlns:a16="http://schemas.microsoft.com/office/drawing/2014/main" id="{B22F7BED-EB72-4D84-BD44-08122C76C092}"/>
              </a:ext>
            </a:extLst>
          </p:cNvPr>
          <p:cNvSpPr/>
          <p:nvPr/>
        </p:nvSpPr>
        <p:spPr>
          <a:xfrm>
            <a:off x="1712412" y="3130378"/>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5" name="Oval 14">
            <a:extLst>
              <a:ext uri="{FF2B5EF4-FFF2-40B4-BE49-F238E27FC236}">
                <a16:creationId xmlns:a16="http://schemas.microsoft.com/office/drawing/2014/main" id="{0BD3A85F-C63B-46D7-9E10-B403BBE20D39}"/>
              </a:ext>
            </a:extLst>
          </p:cNvPr>
          <p:cNvSpPr/>
          <p:nvPr/>
        </p:nvSpPr>
        <p:spPr>
          <a:xfrm>
            <a:off x="1712412" y="4907454"/>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16" name="Straight Arrow Connector 15">
            <a:extLst>
              <a:ext uri="{FF2B5EF4-FFF2-40B4-BE49-F238E27FC236}">
                <a16:creationId xmlns:a16="http://schemas.microsoft.com/office/drawing/2014/main" id="{37090E5A-E7AF-43F3-884C-2699CA608DC3}"/>
              </a:ext>
            </a:extLst>
          </p:cNvPr>
          <p:cNvCxnSpPr>
            <a:cxnSpLocks/>
          </p:cNvCxnSpPr>
          <p:nvPr/>
        </p:nvCxnSpPr>
        <p:spPr>
          <a:xfrm>
            <a:off x="1763688" y="3978648"/>
            <a:ext cx="205482"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553E526-D85F-4A99-B2AE-E7A11185C81C}"/>
              </a:ext>
            </a:extLst>
          </p:cNvPr>
          <p:cNvSpPr txBox="1"/>
          <p:nvPr/>
        </p:nvSpPr>
        <p:spPr>
          <a:xfrm>
            <a:off x="1959120" y="3793982"/>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p>
        </p:txBody>
      </p:sp>
      <p:grpSp>
        <p:nvGrpSpPr>
          <p:cNvPr id="42" name="Group 41">
            <a:extLst>
              <a:ext uri="{FF2B5EF4-FFF2-40B4-BE49-F238E27FC236}">
                <a16:creationId xmlns:a16="http://schemas.microsoft.com/office/drawing/2014/main" id="{B7F640B4-D87F-46A3-AD1D-54AF5D9DB837}"/>
              </a:ext>
            </a:extLst>
          </p:cNvPr>
          <p:cNvGrpSpPr/>
          <p:nvPr/>
        </p:nvGrpSpPr>
        <p:grpSpPr>
          <a:xfrm>
            <a:off x="4424822" y="2276872"/>
            <a:ext cx="3516874" cy="3600392"/>
            <a:chOff x="4424822" y="2519312"/>
            <a:chExt cx="3516874" cy="3600392"/>
          </a:xfrm>
        </p:grpSpPr>
        <p:sp>
          <p:nvSpPr>
            <p:cNvPr id="39" name="Arc 38">
              <a:extLst>
                <a:ext uri="{FF2B5EF4-FFF2-40B4-BE49-F238E27FC236}">
                  <a16:creationId xmlns:a16="http://schemas.microsoft.com/office/drawing/2014/main" id="{6728C6F9-2DC1-46ED-BDF7-5630EC41AC42}"/>
                </a:ext>
              </a:extLst>
            </p:cNvPr>
            <p:cNvSpPr/>
            <p:nvPr/>
          </p:nvSpPr>
          <p:spPr>
            <a:xfrm>
              <a:off x="4424822" y="2519312"/>
              <a:ext cx="3175817" cy="3600392"/>
            </a:xfrm>
            <a:prstGeom prst="arc">
              <a:avLst>
                <a:gd name="adj1" fmla="val 19622661"/>
                <a:gd name="adj2" fmla="val 2054969"/>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cxnSp>
          <p:nvCxnSpPr>
            <p:cNvPr id="19" name="Straight Arrow Connector 18">
              <a:extLst>
                <a:ext uri="{FF2B5EF4-FFF2-40B4-BE49-F238E27FC236}">
                  <a16:creationId xmlns:a16="http://schemas.microsoft.com/office/drawing/2014/main" id="{B88B3AD4-A2E4-4350-A742-D830CD906B52}"/>
                </a:ext>
              </a:extLst>
            </p:cNvPr>
            <p:cNvCxnSpPr/>
            <p:nvPr/>
          </p:nvCxnSpPr>
          <p:spPr>
            <a:xfrm>
              <a:off x="7382591" y="2978084"/>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51A7A9B0-8A10-40A6-B9DE-571FD4B5FC87}"/>
                </a:ext>
              </a:extLst>
            </p:cNvPr>
            <p:cNvCxnSpPr>
              <a:cxnSpLocks/>
            </p:cNvCxnSpPr>
            <p:nvPr/>
          </p:nvCxnSpPr>
          <p:spPr>
            <a:xfrm flipV="1">
              <a:off x="7382591" y="5254138"/>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2D41760-064C-4ACC-AD07-ACD8A4DCC016}"/>
                </a:ext>
              </a:extLst>
            </p:cNvPr>
            <p:cNvSpPr txBox="1"/>
            <p:nvPr/>
          </p:nvSpPr>
          <p:spPr>
            <a:xfrm>
              <a:off x="7418796" y="2780928"/>
              <a:ext cx="522900"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r>
                <a:rPr lang="da-DK" i="1" baseline="-25000" dirty="0">
                  <a:solidFill>
                    <a:schemeClr val="accent2"/>
                  </a:solidFill>
                  <a:latin typeface="Times New Roman" panose="02020603050405020304" pitchFamily="18" charset="0"/>
                  <a:cs typeface="Times New Roman" panose="02020603050405020304" pitchFamily="18" charset="0"/>
                </a:rPr>
                <a:t>CR</a:t>
              </a:r>
            </a:p>
          </p:txBody>
        </p:sp>
        <p:sp>
          <p:nvSpPr>
            <p:cNvPr id="22" name="TextBox 21">
              <a:extLst>
                <a:ext uri="{FF2B5EF4-FFF2-40B4-BE49-F238E27FC236}">
                  <a16:creationId xmlns:a16="http://schemas.microsoft.com/office/drawing/2014/main" id="{E9E2C71A-B334-4F0B-9045-C87F5EC16F18}"/>
                </a:ext>
              </a:extLst>
            </p:cNvPr>
            <p:cNvSpPr txBox="1"/>
            <p:nvPr/>
          </p:nvSpPr>
          <p:spPr>
            <a:xfrm>
              <a:off x="7408746" y="5507940"/>
              <a:ext cx="522900"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r>
                <a:rPr lang="da-DK" i="1" baseline="-25000" dirty="0">
                  <a:solidFill>
                    <a:schemeClr val="accent2"/>
                  </a:solidFill>
                  <a:latin typeface="Times New Roman" panose="02020603050405020304" pitchFamily="18" charset="0"/>
                  <a:cs typeface="Times New Roman" panose="02020603050405020304" pitchFamily="18" charset="0"/>
                </a:rPr>
                <a:t>CR</a:t>
              </a:r>
            </a:p>
          </p:txBody>
        </p:sp>
        <p:sp>
          <p:nvSpPr>
            <p:cNvPr id="23" name="Oval 22">
              <a:extLst>
                <a:ext uri="{FF2B5EF4-FFF2-40B4-BE49-F238E27FC236}">
                  <a16:creationId xmlns:a16="http://schemas.microsoft.com/office/drawing/2014/main" id="{57D8489D-322A-445F-915B-72D5639CC9BA}"/>
                </a:ext>
              </a:extLst>
            </p:cNvPr>
            <p:cNvSpPr/>
            <p:nvPr/>
          </p:nvSpPr>
          <p:spPr>
            <a:xfrm>
              <a:off x="7331315" y="3372818"/>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4" name="Oval 23">
              <a:extLst>
                <a:ext uri="{FF2B5EF4-FFF2-40B4-BE49-F238E27FC236}">
                  <a16:creationId xmlns:a16="http://schemas.microsoft.com/office/drawing/2014/main" id="{8C5737F3-A019-4124-8451-0FFA3FF0291B}"/>
                </a:ext>
              </a:extLst>
            </p:cNvPr>
            <p:cNvSpPr/>
            <p:nvPr/>
          </p:nvSpPr>
          <p:spPr>
            <a:xfrm>
              <a:off x="7331315" y="5149894"/>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25" name="Straight Arrow Connector 24">
              <a:extLst>
                <a:ext uri="{FF2B5EF4-FFF2-40B4-BE49-F238E27FC236}">
                  <a16:creationId xmlns:a16="http://schemas.microsoft.com/office/drawing/2014/main" id="{12B5DCBF-BD1E-4671-B69C-35C0DE5D40E2}"/>
                </a:ext>
              </a:extLst>
            </p:cNvPr>
            <p:cNvCxnSpPr>
              <a:cxnSpLocks/>
            </p:cNvCxnSpPr>
            <p:nvPr/>
          </p:nvCxnSpPr>
          <p:spPr>
            <a:xfrm>
              <a:off x="7372541" y="4329100"/>
              <a:ext cx="205482"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F7723BC-49EB-4B7E-ACBD-87EF885A73CC}"/>
                </a:ext>
              </a:extLst>
            </p:cNvPr>
            <p:cNvSpPr txBox="1"/>
            <p:nvPr/>
          </p:nvSpPr>
          <p:spPr>
            <a:xfrm>
              <a:off x="7152057" y="3981408"/>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p>
          </p:txBody>
        </p:sp>
      </p:grpSp>
      <p:cxnSp>
        <p:nvCxnSpPr>
          <p:cNvPr id="29" name="Straight Connector 28">
            <a:extLst>
              <a:ext uri="{FF2B5EF4-FFF2-40B4-BE49-F238E27FC236}">
                <a16:creationId xmlns:a16="http://schemas.microsoft.com/office/drawing/2014/main" id="{4677E3D6-D1A7-4E3C-B52A-BF85BD6DE203}"/>
              </a:ext>
            </a:extLst>
          </p:cNvPr>
          <p:cNvCxnSpPr/>
          <p:nvPr/>
        </p:nvCxnSpPr>
        <p:spPr>
          <a:xfrm>
            <a:off x="3276630" y="4986760"/>
            <a:ext cx="302433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F81D3904-A78A-4B28-A2D7-E2EF09D200C5}"/>
              </a:ext>
            </a:extLst>
          </p:cNvPr>
          <p:cNvSpPr txBox="1"/>
          <p:nvPr/>
        </p:nvSpPr>
        <p:spPr>
          <a:xfrm>
            <a:off x="6300966" y="4961454"/>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p>
        </p:txBody>
      </p:sp>
      <p:cxnSp>
        <p:nvCxnSpPr>
          <p:cNvPr id="31" name="Straight Connector 30">
            <a:extLst>
              <a:ext uri="{FF2B5EF4-FFF2-40B4-BE49-F238E27FC236}">
                <a16:creationId xmlns:a16="http://schemas.microsoft.com/office/drawing/2014/main" id="{CAA02903-B71F-4B0C-A53C-954331DA6770}"/>
              </a:ext>
            </a:extLst>
          </p:cNvPr>
          <p:cNvCxnSpPr>
            <a:cxnSpLocks/>
          </p:cNvCxnSpPr>
          <p:nvPr/>
        </p:nvCxnSpPr>
        <p:spPr>
          <a:xfrm flipV="1">
            <a:off x="4813449" y="3042544"/>
            <a:ext cx="0" cy="194400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DFE0939-3FDE-4B95-BD98-431E9AEF58FE}"/>
              </a:ext>
            </a:extLst>
          </p:cNvPr>
          <p:cNvCxnSpPr>
            <a:cxnSpLocks/>
          </p:cNvCxnSpPr>
          <p:nvPr/>
        </p:nvCxnSpPr>
        <p:spPr>
          <a:xfrm flipV="1">
            <a:off x="3276630" y="2826520"/>
            <a:ext cx="0" cy="2160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D728E0DC-FBAC-49F7-9870-EEAB0BA8C236}"/>
              </a:ext>
            </a:extLst>
          </p:cNvPr>
          <p:cNvSpPr txBox="1"/>
          <p:nvPr/>
        </p:nvSpPr>
        <p:spPr>
          <a:xfrm>
            <a:off x="2884731" y="2641854"/>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38" name="TextBox 37">
            <a:extLst>
              <a:ext uri="{FF2B5EF4-FFF2-40B4-BE49-F238E27FC236}">
                <a16:creationId xmlns:a16="http://schemas.microsoft.com/office/drawing/2014/main" id="{F9AE867F-BD75-4540-AC65-1E6763EFE1C9}"/>
              </a:ext>
            </a:extLst>
          </p:cNvPr>
          <p:cNvSpPr txBox="1"/>
          <p:nvPr/>
        </p:nvSpPr>
        <p:spPr>
          <a:xfrm>
            <a:off x="4531961" y="5038366"/>
            <a:ext cx="562975"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r>
              <a:rPr lang="da-DK" dirty="0">
                <a:solidFill>
                  <a:schemeClr val="accent2"/>
                </a:solidFill>
              </a:rPr>
              <a:t>=0</a:t>
            </a:r>
          </a:p>
        </p:txBody>
      </p:sp>
      <p:grpSp>
        <p:nvGrpSpPr>
          <p:cNvPr id="45" name="Group 44">
            <a:extLst>
              <a:ext uri="{FF2B5EF4-FFF2-40B4-BE49-F238E27FC236}">
                <a16:creationId xmlns:a16="http://schemas.microsoft.com/office/drawing/2014/main" id="{AB2CDC0F-1F4B-469B-914D-605AA429E38D}"/>
              </a:ext>
            </a:extLst>
          </p:cNvPr>
          <p:cNvGrpSpPr/>
          <p:nvPr/>
        </p:nvGrpSpPr>
        <p:grpSpPr>
          <a:xfrm>
            <a:off x="2749240" y="3281631"/>
            <a:ext cx="2965196" cy="369332"/>
            <a:chOff x="2749240" y="3524071"/>
            <a:chExt cx="2965196" cy="369332"/>
          </a:xfrm>
        </p:grpSpPr>
        <p:cxnSp>
          <p:nvCxnSpPr>
            <p:cNvPr id="33" name="Straight Connector 32">
              <a:extLst>
                <a:ext uri="{FF2B5EF4-FFF2-40B4-BE49-F238E27FC236}">
                  <a16:creationId xmlns:a16="http://schemas.microsoft.com/office/drawing/2014/main" id="{638A1D61-66D8-4013-9B12-E992B7847D10}"/>
                </a:ext>
              </a:extLst>
            </p:cNvPr>
            <p:cNvCxnSpPr>
              <a:cxnSpLocks/>
            </p:cNvCxnSpPr>
            <p:nvPr/>
          </p:nvCxnSpPr>
          <p:spPr>
            <a:xfrm flipH="1">
              <a:off x="4814436" y="3645024"/>
              <a:ext cx="900000" cy="0"/>
            </a:xfrm>
            <a:prstGeom prst="line">
              <a:avLst/>
            </a:prstGeom>
            <a:ln>
              <a:solidFill>
                <a:schemeClr val="accent2"/>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DBE3C196-619A-4366-84D3-B9E213CE38AE}"/>
                </a:ext>
              </a:extLst>
            </p:cNvPr>
            <p:cNvSpPr txBox="1"/>
            <p:nvPr/>
          </p:nvSpPr>
          <p:spPr>
            <a:xfrm>
              <a:off x="2749240" y="3524071"/>
              <a:ext cx="522900"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r>
                <a:rPr lang="da-DK" i="1" baseline="-25000" dirty="0">
                  <a:solidFill>
                    <a:schemeClr val="accent2"/>
                  </a:solidFill>
                  <a:latin typeface="Times New Roman" panose="02020603050405020304" pitchFamily="18" charset="0"/>
                  <a:cs typeface="Times New Roman" panose="02020603050405020304" pitchFamily="18" charset="0"/>
                </a:rPr>
                <a:t>CR</a:t>
              </a:r>
            </a:p>
          </p:txBody>
        </p:sp>
        <p:cxnSp>
          <p:nvCxnSpPr>
            <p:cNvPr id="41" name="Straight Connector 40">
              <a:extLst>
                <a:ext uri="{FF2B5EF4-FFF2-40B4-BE49-F238E27FC236}">
                  <a16:creationId xmlns:a16="http://schemas.microsoft.com/office/drawing/2014/main" id="{EAE7E390-850A-40E0-8C73-BB50C24D2ABA}"/>
                </a:ext>
              </a:extLst>
            </p:cNvPr>
            <p:cNvCxnSpPr>
              <a:cxnSpLocks/>
            </p:cNvCxnSpPr>
            <p:nvPr/>
          </p:nvCxnSpPr>
          <p:spPr>
            <a:xfrm>
              <a:off x="3276630" y="3645024"/>
              <a:ext cx="1512000"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A130C1C9-0408-49CB-95C0-1A11477A026E}"/>
                </a:ext>
              </a:extLst>
            </p:cNvPr>
            <p:cNvCxnSpPr>
              <a:cxnSpLocks/>
            </p:cNvCxnSpPr>
            <p:nvPr/>
          </p:nvCxnSpPr>
          <p:spPr>
            <a:xfrm flipH="1">
              <a:off x="3917302" y="3652007"/>
              <a:ext cx="900000" cy="0"/>
            </a:xfrm>
            <a:prstGeom prst="line">
              <a:avLst/>
            </a:prstGeom>
            <a:ln>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148FA7F-1B7A-42BC-8B45-4D499015CFD4}"/>
                  </a:ext>
                </a:extLst>
              </p:cNvPr>
              <p:cNvSpPr txBox="1"/>
              <p:nvPr/>
            </p:nvSpPr>
            <p:spPr>
              <a:xfrm>
                <a:off x="4783675" y="5726191"/>
                <a:ext cx="1607684" cy="741100"/>
              </a:xfrm>
              <a:prstGeom prst="rect">
                <a:avLst/>
              </a:prstGeom>
              <a:solidFill>
                <a:schemeClr val="accent2">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400" i="1" smtClean="0">
                              <a:latin typeface="Cambria Math" panose="02040503050406030204" pitchFamily="18" charset="0"/>
                            </a:rPr>
                          </m:ctrlPr>
                        </m:sSubPr>
                        <m:e>
                          <m:r>
                            <a:rPr lang="da-DK" sz="2400" b="0" i="1" smtClean="0">
                              <a:latin typeface="Cambria Math" panose="02040503050406030204" pitchFamily="18" charset="0"/>
                            </a:rPr>
                            <m:t>𝑃</m:t>
                          </m:r>
                        </m:e>
                        <m:sub>
                          <m:r>
                            <a:rPr lang="da-DK" sz="2400" b="0" i="1" smtClean="0">
                              <a:latin typeface="Cambria Math" panose="02040503050406030204" pitchFamily="18" charset="0"/>
                            </a:rPr>
                            <m:t>𝐶𝑅</m:t>
                          </m:r>
                        </m:sub>
                      </m:sSub>
                      <m:r>
                        <a:rPr lang="da-DK" sz="2400" i="1" smtClean="0">
                          <a:latin typeface="Cambria Math" panose="02040503050406030204" pitchFamily="18" charset="0"/>
                        </a:rPr>
                        <m:t>=</m:t>
                      </m:r>
                      <m:f>
                        <m:fPr>
                          <m:ctrlPr>
                            <a:rPr lang="da-DK" sz="2400" i="1" smtClean="0">
                              <a:latin typeface="Cambria Math" panose="02040503050406030204" pitchFamily="18" charset="0"/>
                            </a:rPr>
                          </m:ctrlPr>
                        </m:fPr>
                        <m:num>
                          <m:sSup>
                            <m:sSupPr>
                              <m:ctrlPr>
                                <a:rPr lang="da-DK" sz="2400" i="1">
                                  <a:latin typeface="Cambria Math" panose="02040503050406030204" pitchFamily="18" charset="0"/>
                                </a:rPr>
                              </m:ctrlPr>
                            </m:sSupPr>
                            <m:e>
                              <m:r>
                                <a:rPr lang="el-GR" sz="2400" i="1">
                                  <a:latin typeface="Cambria Math" panose="02040503050406030204" pitchFamily="18" charset="0"/>
                                </a:rPr>
                                <m:t>𝜋</m:t>
                              </m:r>
                            </m:e>
                            <m:sup>
                              <m:r>
                                <a:rPr lang="da-DK" sz="2400" i="1">
                                  <a:latin typeface="Cambria Math" panose="02040503050406030204" pitchFamily="18" charset="0"/>
                                </a:rPr>
                                <m:t>2</m:t>
                              </m:r>
                            </m:sup>
                          </m:sSup>
                          <m:r>
                            <a:rPr lang="da-DK" sz="2400" i="1">
                              <a:latin typeface="Cambria Math" panose="02040503050406030204" pitchFamily="18" charset="0"/>
                            </a:rPr>
                            <m:t>𝐸𝐼</m:t>
                          </m:r>
                        </m:num>
                        <m:den>
                          <m:sSup>
                            <m:sSupPr>
                              <m:ctrlPr>
                                <a:rPr lang="da-DK" sz="2400" i="1" smtClean="0">
                                  <a:latin typeface="Cambria Math" panose="02040503050406030204" pitchFamily="18" charset="0"/>
                                </a:rPr>
                              </m:ctrlPr>
                            </m:sSupPr>
                            <m:e>
                              <m:r>
                                <a:rPr lang="da-DK" sz="2400" b="0" i="1" smtClean="0">
                                  <a:latin typeface="Cambria Math" panose="02040503050406030204" pitchFamily="18" charset="0"/>
                                </a:rPr>
                                <m:t>𝑙</m:t>
                              </m:r>
                            </m:e>
                            <m:sup>
                              <m:r>
                                <a:rPr lang="da-DK" sz="2400" b="0" i="1" smtClean="0">
                                  <a:latin typeface="Cambria Math" panose="02040503050406030204" pitchFamily="18" charset="0"/>
                                </a:rPr>
                                <m:t>2</m:t>
                              </m:r>
                            </m:sup>
                          </m:sSup>
                        </m:den>
                      </m:f>
                    </m:oMath>
                  </m:oMathPara>
                </a14:m>
                <a:endParaRPr lang="da-DK" sz="2400" dirty="0"/>
              </a:p>
            </p:txBody>
          </p:sp>
        </mc:Choice>
        <mc:Fallback xmlns="">
          <p:sp>
            <p:nvSpPr>
              <p:cNvPr id="47" name="TextBox 46">
                <a:extLst>
                  <a:ext uri="{FF2B5EF4-FFF2-40B4-BE49-F238E27FC236}">
                    <a16:creationId xmlns:a16="http://schemas.microsoft.com/office/drawing/2014/main" id="{E148FA7F-1B7A-42BC-8B45-4D499015CFD4}"/>
                  </a:ext>
                </a:extLst>
              </p:cNvPr>
              <p:cNvSpPr txBox="1">
                <a:spLocks noRot="1" noChangeAspect="1" noMove="1" noResize="1" noEditPoints="1" noAdjustHandles="1" noChangeArrowheads="1" noChangeShapeType="1" noTextEdit="1"/>
              </p:cNvSpPr>
              <p:nvPr/>
            </p:nvSpPr>
            <p:spPr>
              <a:xfrm>
                <a:off x="4783675" y="5726191"/>
                <a:ext cx="1607684" cy="741100"/>
              </a:xfrm>
              <a:prstGeom prst="rect">
                <a:avLst/>
              </a:prstGeom>
              <a:blipFill>
                <a:blip r:embed="rId3"/>
                <a:stretch>
                  <a:fillRect/>
                </a:stretch>
              </a:blipFill>
            </p:spPr>
            <p:txBody>
              <a:bodyPr/>
              <a:lstStyle/>
              <a:p>
                <a:r>
                  <a:rPr lang="da-DK">
                    <a:noFill/>
                  </a:rPr>
                  <a:t> </a:t>
                </a:r>
              </a:p>
            </p:txBody>
          </p:sp>
        </mc:Fallback>
      </mc:AlternateContent>
      <p:cxnSp>
        <p:nvCxnSpPr>
          <p:cNvPr id="48" name="Straight Connector 47">
            <a:extLst>
              <a:ext uri="{FF2B5EF4-FFF2-40B4-BE49-F238E27FC236}">
                <a16:creationId xmlns:a16="http://schemas.microsoft.com/office/drawing/2014/main" id="{611C6455-6AC2-4F52-BDF2-371D2430FAD5}"/>
              </a:ext>
            </a:extLst>
          </p:cNvPr>
          <p:cNvCxnSpPr>
            <a:cxnSpLocks/>
          </p:cNvCxnSpPr>
          <p:nvPr/>
        </p:nvCxnSpPr>
        <p:spPr>
          <a:xfrm flipV="1">
            <a:off x="1043608" y="3212740"/>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658F110-54ED-445C-B4FC-11DE1D126192}"/>
              </a:ext>
            </a:extLst>
          </p:cNvPr>
          <p:cNvCxnSpPr>
            <a:cxnSpLocks/>
          </p:cNvCxnSpPr>
          <p:nvPr/>
        </p:nvCxnSpPr>
        <p:spPr>
          <a:xfrm>
            <a:off x="899591" y="3184378"/>
            <a:ext cx="739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14CF211-243E-49FF-83E4-8429E25165EF}"/>
              </a:ext>
            </a:extLst>
          </p:cNvPr>
          <p:cNvCxnSpPr>
            <a:cxnSpLocks/>
          </p:cNvCxnSpPr>
          <p:nvPr/>
        </p:nvCxnSpPr>
        <p:spPr>
          <a:xfrm>
            <a:off x="899591" y="4959984"/>
            <a:ext cx="739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6C997400-29E1-4906-9AF8-8FD3AF6E0BD9}"/>
              </a:ext>
            </a:extLst>
          </p:cNvPr>
          <p:cNvSpPr txBox="1"/>
          <p:nvPr/>
        </p:nvSpPr>
        <p:spPr>
          <a:xfrm>
            <a:off x="720751" y="3766536"/>
            <a:ext cx="248786"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l</a:t>
            </a:r>
          </a:p>
        </p:txBody>
      </p:sp>
      <p:sp>
        <p:nvSpPr>
          <p:cNvPr id="54" name="TextBox 53">
            <a:extLst>
              <a:ext uri="{FF2B5EF4-FFF2-40B4-BE49-F238E27FC236}">
                <a16:creationId xmlns:a16="http://schemas.microsoft.com/office/drawing/2014/main" id="{13EA447E-451A-4E8F-A371-36D416C274B2}"/>
              </a:ext>
            </a:extLst>
          </p:cNvPr>
          <p:cNvSpPr txBox="1"/>
          <p:nvPr/>
        </p:nvSpPr>
        <p:spPr>
          <a:xfrm>
            <a:off x="757660" y="2532222"/>
            <a:ext cx="40267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EI</a:t>
            </a:r>
          </a:p>
        </p:txBody>
      </p:sp>
      <p:sp>
        <p:nvSpPr>
          <p:cNvPr id="58" name="Arc 57">
            <a:extLst>
              <a:ext uri="{FF2B5EF4-FFF2-40B4-BE49-F238E27FC236}">
                <a16:creationId xmlns:a16="http://schemas.microsoft.com/office/drawing/2014/main" id="{C281B6A0-1A5A-427B-8363-FAA7EBA374F1}"/>
              </a:ext>
            </a:extLst>
          </p:cNvPr>
          <p:cNvSpPr/>
          <p:nvPr/>
        </p:nvSpPr>
        <p:spPr>
          <a:xfrm rot="9308296">
            <a:off x="1066225" y="1739474"/>
            <a:ext cx="1049915" cy="1838186"/>
          </a:xfrm>
          <a:prstGeom prst="arc">
            <a:avLst>
              <a:gd name="adj1" fmla="val 17525765"/>
              <a:gd name="adj2" fmla="val 0"/>
            </a:avLst>
          </a:prstGeom>
          <a:ln w="1270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grpSp>
        <p:nvGrpSpPr>
          <p:cNvPr id="62" name="Group 61">
            <a:extLst>
              <a:ext uri="{FF2B5EF4-FFF2-40B4-BE49-F238E27FC236}">
                <a16:creationId xmlns:a16="http://schemas.microsoft.com/office/drawing/2014/main" id="{2A328C30-0178-4445-9590-4BF75815E393}"/>
              </a:ext>
            </a:extLst>
          </p:cNvPr>
          <p:cNvGrpSpPr/>
          <p:nvPr/>
        </p:nvGrpSpPr>
        <p:grpSpPr>
          <a:xfrm>
            <a:off x="1434027" y="-1021690"/>
            <a:ext cx="8045834" cy="5793874"/>
            <a:chOff x="1434027" y="-1021690"/>
            <a:chExt cx="8045834" cy="5793874"/>
          </a:xfrm>
        </p:grpSpPr>
        <p:sp>
          <p:nvSpPr>
            <p:cNvPr id="60" name="TextBox 59">
              <a:extLst>
                <a:ext uri="{FF2B5EF4-FFF2-40B4-BE49-F238E27FC236}">
                  <a16:creationId xmlns:a16="http://schemas.microsoft.com/office/drawing/2014/main" id="{063BD2B5-F134-4DB8-B7D0-D41B9D0F77CE}"/>
                </a:ext>
              </a:extLst>
            </p:cNvPr>
            <p:cNvSpPr txBox="1"/>
            <p:nvPr/>
          </p:nvSpPr>
          <p:spPr>
            <a:xfrm>
              <a:off x="5335833" y="2238143"/>
              <a:ext cx="1852918" cy="338554"/>
            </a:xfrm>
            <a:prstGeom prst="rect">
              <a:avLst/>
            </a:prstGeom>
            <a:noFill/>
          </p:spPr>
          <p:txBody>
            <a:bodyPr wrap="square" rtlCol="0">
              <a:spAutoFit/>
            </a:bodyPr>
            <a:lstStyle/>
            <a:p>
              <a:r>
                <a:rPr lang="da-DK" sz="1600" dirty="0">
                  <a:solidFill>
                    <a:srgbClr val="16818D"/>
                  </a:solidFill>
                  <a:latin typeface="+mn-lt"/>
                  <a:cs typeface="Times New Roman" panose="02020603050405020304" pitchFamily="18" charset="0"/>
                </a:rPr>
                <a:t>Bifurcation point</a:t>
              </a:r>
            </a:p>
          </p:txBody>
        </p:sp>
        <p:sp>
          <p:nvSpPr>
            <p:cNvPr id="61" name="Arc 60">
              <a:extLst>
                <a:ext uri="{FF2B5EF4-FFF2-40B4-BE49-F238E27FC236}">
                  <a16:creationId xmlns:a16="http://schemas.microsoft.com/office/drawing/2014/main" id="{BC103F27-6961-43F9-B9E9-34B3FB84AF0C}"/>
                </a:ext>
              </a:extLst>
            </p:cNvPr>
            <p:cNvSpPr/>
            <p:nvPr/>
          </p:nvSpPr>
          <p:spPr>
            <a:xfrm rot="11825969" flipH="1">
              <a:off x="1434027" y="-1021690"/>
              <a:ext cx="4209302" cy="5170626"/>
            </a:xfrm>
            <a:prstGeom prst="arc">
              <a:avLst>
                <a:gd name="adj1" fmla="val 19454353"/>
                <a:gd name="adj2" fmla="val 20724386"/>
              </a:avLst>
            </a:prstGeom>
            <a:ln w="12700">
              <a:solidFill>
                <a:srgbClr val="16818D"/>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63" name="TextBox 62">
              <a:extLst>
                <a:ext uri="{FF2B5EF4-FFF2-40B4-BE49-F238E27FC236}">
                  <a16:creationId xmlns:a16="http://schemas.microsoft.com/office/drawing/2014/main" id="{63E9980C-5E6F-4389-ACC4-D63237AF305A}"/>
                </a:ext>
              </a:extLst>
            </p:cNvPr>
            <p:cNvSpPr txBox="1"/>
            <p:nvPr/>
          </p:nvSpPr>
          <p:spPr>
            <a:xfrm>
              <a:off x="5121236" y="3941187"/>
              <a:ext cx="1945693" cy="830997"/>
            </a:xfrm>
            <a:prstGeom prst="rect">
              <a:avLst/>
            </a:prstGeom>
            <a:noFill/>
          </p:spPr>
          <p:txBody>
            <a:bodyPr wrap="square" rtlCol="0">
              <a:spAutoFit/>
            </a:bodyPr>
            <a:lstStyle/>
            <a:p>
              <a:r>
                <a:rPr lang="da-DK" sz="1600" dirty="0">
                  <a:solidFill>
                    <a:srgbClr val="16818D"/>
                  </a:solidFill>
                  <a:latin typeface="+mn-lt"/>
                  <a:cs typeface="Times New Roman" panose="02020603050405020304" pitchFamily="18" charset="0"/>
                </a:rPr>
                <a:t>(At this point, any of these three solutions are possible.)</a:t>
              </a:r>
              <a:endParaRPr lang="da-DK" sz="1600" dirty="0">
                <a:solidFill>
                  <a:srgbClr val="16818D"/>
                </a:solidFill>
                <a:latin typeface="+mn-lt"/>
              </a:endParaRPr>
            </a:p>
          </p:txBody>
        </p:sp>
        <p:sp>
          <p:nvSpPr>
            <p:cNvPr id="64" name="Arc 63">
              <a:extLst>
                <a:ext uri="{FF2B5EF4-FFF2-40B4-BE49-F238E27FC236}">
                  <a16:creationId xmlns:a16="http://schemas.microsoft.com/office/drawing/2014/main" id="{5C7AAFE7-673E-434D-B43A-AB1B72640951}"/>
                </a:ext>
              </a:extLst>
            </p:cNvPr>
            <p:cNvSpPr/>
            <p:nvPr/>
          </p:nvSpPr>
          <p:spPr>
            <a:xfrm rot="17868635" flipH="1">
              <a:off x="4789897" y="-104246"/>
              <a:ext cx="4209302" cy="5170626"/>
            </a:xfrm>
            <a:prstGeom prst="arc">
              <a:avLst>
                <a:gd name="adj1" fmla="val 19454353"/>
                <a:gd name="adj2" fmla="val 20337075"/>
              </a:avLst>
            </a:prstGeom>
            <a:ln w="12700">
              <a:solidFill>
                <a:srgbClr val="16818D"/>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grpSp>
      <p:sp>
        <p:nvSpPr>
          <p:cNvPr id="49" name="Text Placeholder 2">
            <a:extLst>
              <a:ext uri="{FF2B5EF4-FFF2-40B4-BE49-F238E27FC236}">
                <a16:creationId xmlns:a16="http://schemas.microsoft.com/office/drawing/2014/main" id="{CFA1057D-3A2F-4098-8F06-3CF5EDDA1CAB}"/>
              </a:ext>
            </a:extLst>
          </p:cNvPr>
          <p:cNvSpPr txBox="1">
            <a:spLocks/>
          </p:cNvSpPr>
          <p:nvPr/>
        </p:nvSpPr>
        <p:spPr>
          <a:xfrm>
            <a:off x="2246378" y="5675805"/>
            <a:ext cx="2443602" cy="416035"/>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sz="1800" dirty="0">
                <a:solidFill>
                  <a:srgbClr val="16818D"/>
                </a:solidFill>
              </a:rPr>
              <a:t>Critical buckling load:</a:t>
            </a:r>
          </a:p>
          <a:p>
            <a:pPr marL="0" indent="0">
              <a:spcAft>
                <a:spcPts val="600"/>
              </a:spcAft>
              <a:buNone/>
            </a:pPr>
            <a:endParaRPr lang="da-DK" sz="1800" dirty="0"/>
          </a:p>
          <a:p>
            <a:pPr marL="0" indent="0">
              <a:spcAft>
                <a:spcPts val="600"/>
              </a:spcAft>
              <a:buNone/>
            </a:pPr>
            <a:endParaRPr lang="da-DK" sz="1800" dirty="0"/>
          </a:p>
        </p:txBody>
      </p:sp>
    </p:spTree>
    <p:extLst>
      <p:ext uri="{BB962C8B-B14F-4D97-AF65-F5344CB8AC3E}">
        <p14:creationId xmlns:p14="http://schemas.microsoft.com/office/powerpoint/2010/main" val="37346947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 grpId="0"/>
      <p:bldP spid="38" grpId="0"/>
      <p:bldP spid="47" grpId="0" animBg="1"/>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da-DK" dirty="0"/>
              <a:t>Column Buckling Derivation</a:t>
            </a:r>
          </a:p>
        </p:txBody>
      </p:sp>
      <p:sp>
        <p:nvSpPr>
          <p:cNvPr id="6" name="Text Placeholder 2">
            <a:extLst>
              <a:ext uri="{FF2B5EF4-FFF2-40B4-BE49-F238E27FC236}">
                <a16:creationId xmlns:a16="http://schemas.microsoft.com/office/drawing/2014/main" id="{34720BE7-9496-4757-8AD1-2810D89D0BE2}"/>
              </a:ext>
            </a:extLst>
          </p:cNvPr>
          <p:cNvSpPr>
            <a:spLocks noGrp="1"/>
          </p:cNvSpPr>
          <p:nvPr>
            <p:ph type="body" sz="quarter" idx="11"/>
          </p:nvPr>
        </p:nvSpPr>
        <p:spPr>
          <a:xfrm>
            <a:off x="648667" y="1413198"/>
            <a:ext cx="6587628" cy="1223714"/>
          </a:xfrm>
          <a:solidFill>
            <a:srgbClr val="FFFFFF">
              <a:alpha val="80000"/>
            </a:srgbClr>
          </a:solidFill>
        </p:spPr>
        <p:txBody>
          <a:bodyPr/>
          <a:lstStyle/>
          <a:p>
            <a:pPr>
              <a:spcAft>
                <a:spcPts val="600"/>
              </a:spcAft>
            </a:pPr>
            <a:r>
              <a:rPr lang="da-DK" dirty="0">
                <a:solidFill>
                  <a:srgbClr val="16818D"/>
                </a:solidFill>
              </a:rPr>
              <a:t>When the column is buckled, it has a deformed circular shape. The compressive force and the displacement causes a bending moment to act on the column:</a:t>
            </a:r>
          </a:p>
          <a:p>
            <a:pPr>
              <a:spcAft>
                <a:spcPts val="600"/>
              </a:spcAft>
            </a:pPr>
            <a:endParaRPr lang="da-DK" dirty="0"/>
          </a:p>
          <a:p>
            <a:pPr>
              <a:spcAft>
                <a:spcPts val="600"/>
              </a:spcAft>
            </a:pPr>
            <a:endParaRPr lang="da-DK" dirty="0"/>
          </a:p>
        </p:txBody>
      </p:sp>
      <p:grpSp>
        <p:nvGrpSpPr>
          <p:cNvPr id="42" name="Group 41">
            <a:extLst>
              <a:ext uri="{FF2B5EF4-FFF2-40B4-BE49-F238E27FC236}">
                <a16:creationId xmlns:a16="http://schemas.microsoft.com/office/drawing/2014/main" id="{B7F640B4-D87F-46A3-AD1D-54AF5D9DB837}"/>
              </a:ext>
            </a:extLst>
          </p:cNvPr>
          <p:cNvGrpSpPr/>
          <p:nvPr/>
        </p:nvGrpSpPr>
        <p:grpSpPr>
          <a:xfrm>
            <a:off x="-992776" y="2276872"/>
            <a:ext cx="3516874" cy="3600392"/>
            <a:chOff x="4424822" y="2519312"/>
            <a:chExt cx="3516874" cy="3600392"/>
          </a:xfrm>
        </p:grpSpPr>
        <p:sp>
          <p:nvSpPr>
            <p:cNvPr id="39" name="Arc 38">
              <a:extLst>
                <a:ext uri="{FF2B5EF4-FFF2-40B4-BE49-F238E27FC236}">
                  <a16:creationId xmlns:a16="http://schemas.microsoft.com/office/drawing/2014/main" id="{6728C6F9-2DC1-46ED-BDF7-5630EC41AC42}"/>
                </a:ext>
              </a:extLst>
            </p:cNvPr>
            <p:cNvSpPr/>
            <p:nvPr/>
          </p:nvSpPr>
          <p:spPr>
            <a:xfrm>
              <a:off x="4424822" y="2519312"/>
              <a:ext cx="3175817" cy="3600392"/>
            </a:xfrm>
            <a:prstGeom prst="arc">
              <a:avLst>
                <a:gd name="adj1" fmla="val 19622661"/>
                <a:gd name="adj2" fmla="val 2054969"/>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cxnSp>
          <p:nvCxnSpPr>
            <p:cNvPr id="19" name="Straight Arrow Connector 18">
              <a:extLst>
                <a:ext uri="{FF2B5EF4-FFF2-40B4-BE49-F238E27FC236}">
                  <a16:creationId xmlns:a16="http://schemas.microsoft.com/office/drawing/2014/main" id="{B88B3AD4-A2E4-4350-A742-D830CD906B52}"/>
                </a:ext>
              </a:extLst>
            </p:cNvPr>
            <p:cNvCxnSpPr/>
            <p:nvPr/>
          </p:nvCxnSpPr>
          <p:spPr>
            <a:xfrm>
              <a:off x="7382591" y="2978084"/>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51A7A9B0-8A10-40A6-B9DE-571FD4B5FC87}"/>
                </a:ext>
              </a:extLst>
            </p:cNvPr>
            <p:cNvCxnSpPr>
              <a:cxnSpLocks/>
            </p:cNvCxnSpPr>
            <p:nvPr/>
          </p:nvCxnSpPr>
          <p:spPr>
            <a:xfrm flipV="1">
              <a:off x="7382591" y="5254138"/>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2D41760-064C-4ACC-AD07-ACD8A4DCC016}"/>
                </a:ext>
              </a:extLst>
            </p:cNvPr>
            <p:cNvSpPr txBox="1"/>
            <p:nvPr/>
          </p:nvSpPr>
          <p:spPr>
            <a:xfrm>
              <a:off x="7418796" y="2780928"/>
              <a:ext cx="522900"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r>
                <a:rPr lang="da-DK" i="1" baseline="-25000" dirty="0">
                  <a:solidFill>
                    <a:schemeClr val="accent2"/>
                  </a:solidFill>
                  <a:latin typeface="Times New Roman" panose="02020603050405020304" pitchFamily="18" charset="0"/>
                  <a:cs typeface="Times New Roman" panose="02020603050405020304" pitchFamily="18" charset="0"/>
                </a:rPr>
                <a:t>CR</a:t>
              </a:r>
            </a:p>
          </p:txBody>
        </p:sp>
        <p:sp>
          <p:nvSpPr>
            <p:cNvPr id="22" name="TextBox 21">
              <a:extLst>
                <a:ext uri="{FF2B5EF4-FFF2-40B4-BE49-F238E27FC236}">
                  <a16:creationId xmlns:a16="http://schemas.microsoft.com/office/drawing/2014/main" id="{E9E2C71A-B334-4F0B-9045-C87F5EC16F18}"/>
                </a:ext>
              </a:extLst>
            </p:cNvPr>
            <p:cNvSpPr txBox="1"/>
            <p:nvPr/>
          </p:nvSpPr>
          <p:spPr>
            <a:xfrm>
              <a:off x="7408746" y="5507940"/>
              <a:ext cx="522900"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r>
                <a:rPr lang="da-DK" i="1" baseline="-25000" dirty="0">
                  <a:solidFill>
                    <a:schemeClr val="accent2"/>
                  </a:solidFill>
                  <a:latin typeface="Times New Roman" panose="02020603050405020304" pitchFamily="18" charset="0"/>
                  <a:cs typeface="Times New Roman" panose="02020603050405020304" pitchFamily="18" charset="0"/>
                </a:rPr>
                <a:t>CR</a:t>
              </a:r>
            </a:p>
          </p:txBody>
        </p:sp>
        <p:sp>
          <p:nvSpPr>
            <p:cNvPr id="23" name="Oval 22">
              <a:extLst>
                <a:ext uri="{FF2B5EF4-FFF2-40B4-BE49-F238E27FC236}">
                  <a16:creationId xmlns:a16="http://schemas.microsoft.com/office/drawing/2014/main" id="{57D8489D-322A-445F-915B-72D5639CC9BA}"/>
                </a:ext>
              </a:extLst>
            </p:cNvPr>
            <p:cNvSpPr/>
            <p:nvPr/>
          </p:nvSpPr>
          <p:spPr>
            <a:xfrm>
              <a:off x="7331315" y="3372818"/>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4" name="Oval 23">
              <a:extLst>
                <a:ext uri="{FF2B5EF4-FFF2-40B4-BE49-F238E27FC236}">
                  <a16:creationId xmlns:a16="http://schemas.microsoft.com/office/drawing/2014/main" id="{8C5737F3-A019-4124-8451-0FFA3FF0291B}"/>
                </a:ext>
              </a:extLst>
            </p:cNvPr>
            <p:cNvSpPr/>
            <p:nvPr/>
          </p:nvSpPr>
          <p:spPr>
            <a:xfrm>
              <a:off x="7331315" y="5149894"/>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25" name="Straight Arrow Connector 24">
              <a:extLst>
                <a:ext uri="{FF2B5EF4-FFF2-40B4-BE49-F238E27FC236}">
                  <a16:creationId xmlns:a16="http://schemas.microsoft.com/office/drawing/2014/main" id="{12B5DCBF-BD1E-4671-B69C-35C0DE5D40E2}"/>
                </a:ext>
              </a:extLst>
            </p:cNvPr>
            <p:cNvCxnSpPr>
              <a:cxnSpLocks/>
            </p:cNvCxnSpPr>
            <p:nvPr/>
          </p:nvCxnSpPr>
          <p:spPr>
            <a:xfrm>
              <a:off x="7372541" y="4329100"/>
              <a:ext cx="205482"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F7723BC-49EB-4B7E-ACBD-87EF885A73CC}"/>
                </a:ext>
              </a:extLst>
            </p:cNvPr>
            <p:cNvSpPr txBox="1"/>
            <p:nvPr/>
          </p:nvSpPr>
          <p:spPr>
            <a:xfrm>
              <a:off x="7152057" y="3981408"/>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p>
          </p:txBody>
        </p: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148FA7F-1B7A-42BC-8B45-4D499015CFD4}"/>
                  </a:ext>
                </a:extLst>
              </p:cNvPr>
              <p:cNvSpPr txBox="1"/>
              <p:nvPr/>
            </p:nvSpPr>
            <p:spPr>
              <a:xfrm>
                <a:off x="4960022" y="5345705"/>
                <a:ext cx="1607684" cy="741100"/>
              </a:xfrm>
              <a:prstGeom prst="rect">
                <a:avLst/>
              </a:prstGeom>
              <a:solidFill>
                <a:schemeClr val="accent2">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400" i="1" smtClean="0">
                              <a:latin typeface="Cambria Math" panose="02040503050406030204" pitchFamily="18" charset="0"/>
                            </a:rPr>
                          </m:ctrlPr>
                        </m:sSubPr>
                        <m:e>
                          <m:r>
                            <a:rPr lang="da-DK" sz="2400" b="0" i="1" smtClean="0">
                              <a:latin typeface="Cambria Math" panose="02040503050406030204" pitchFamily="18" charset="0"/>
                            </a:rPr>
                            <m:t>𝑃</m:t>
                          </m:r>
                        </m:e>
                        <m:sub>
                          <m:r>
                            <a:rPr lang="da-DK" sz="2400" b="0" i="1" smtClean="0">
                              <a:latin typeface="Cambria Math" panose="02040503050406030204" pitchFamily="18" charset="0"/>
                            </a:rPr>
                            <m:t>𝐶𝑅</m:t>
                          </m:r>
                        </m:sub>
                      </m:sSub>
                      <m:r>
                        <a:rPr lang="da-DK" sz="2400" i="1" smtClean="0">
                          <a:latin typeface="Cambria Math" panose="02040503050406030204" pitchFamily="18" charset="0"/>
                        </a:rPr>
                        <m:t>=</m:t>
                      </m:r>
                      <m:f>
                        <m:fPr>
                          <m:ctrlPr>
                            <a:rPr lang="da-DK" sz="2400" i="1" smtClean="0">
                              <a:latin typeface="Cambria Math" panose="02040503050406030204" pitchFamily="18" charset="0"/>
                            </a:rPr>
                          </m:ctrlPr>
                        </m:fPr>
                        <m:num>
                          <m:sSup>
                            <m:sSupPr>
                              <m:ctrlPr>
                                <a:rPr lang="da-DK" sz="2400" i="1">
                                  <a:latin typeface="Cambria Math" panose="02040503050406030204" pitchFamily="18" charset="0"/>
                                </a:rPr>
                              </m:ctrlPr>
                            </m:sSupPr>
                            <m:e>
                              <m:r>
                                <a:rPr lang="el-GR" sz="2400" i="1">
                                  <a:latin typeface="Cambria Math" panose="02040503050406030204" pitchFamily="18" charset="0"/>
                                </a:rPr>
                                <m:t>𝜋</m:t>
                              </m:r>
                            </m:e>
                            <m:sup>
                              <m:r>
                                <a:rPr lang="da-DK" sz="2400" i="1">
                                  <a:latin typeface="Cambria Math" panose="02040503050406030204" pitchFamily="18" charset="0"/>
                                </a:rPr>
                                <m:t>2</m:t>
                              </m:r>
                            </m:sup>
                          </m:sSup>
                          <m:r>
                            <a:rPr lang="da-DK" sz="2400" i="1">
                              <a:latin typeface="Cambria Math" panose="02040503050406030204" pitchFamily="18" charset="0"/>
                            </a:rPr>
                            <m:t>𝐸𝐼</m:t>
                          </m:r>
                        </m:num>
                        <m:den>
                          <m:sSup>
                            <m:sSupPr>
                              <m:ctrlPr>
                                <a:rPr lang="da-DK" sz="2400" i="1" smtClean="0">
                                  <a:latin typeface="Cambria Math" panose="02040503050406030204" pitchFamily="18" charset="0"/>
                                </a:rPr>
                              </m:ctrlPr>
                            </m:sSupPr>
                            <m:e>
                              <m:r>
                                <a:rPr lang="da-DK" sz="2400" b="0" i="1" smtClean="0">
                                  <a:latin typeface="Cambria Math" panose="02040503050406030204" pitchFamily="18" charset="0"/>
                                </a:rPr>
                                <m:t>𝑙</m:t>
                              </m:r>
                            </m:e>
                            <m:sup>
                              <m:r>
                                <a:rPr lang="da-DK" sz="2400" b="0" i="1" smtClean="0">
                                  <a:latin typeface="Cambria Math" panose="02040503050406030204" pitchFamily="18" charset="0"/>
                                </a:rPr>
                                <m:t>2</m:t>
                              </m:r>
                            </m:sup>
                          </m:sSup>
                        </m:den>
                      </m:f>
                    </m:oMath>
                  </m:oMathPara>
                </a14:m>
                <a:endParaRPr lang="da-DK" sz="2400" dirty="0"/>
              </a:p>
            </p:txBody>
          </p:sp>
        </mc:Choice>
        <mc:Fallback xmlns="">
          <p:sp>
            <p:nvSpPr>
              <p:cNvPr id="47" name="TextBox 46">
                <a:extLst>
                  <a:ext uri="{FF2B5EF4-FFF2-40B4-BE49-F238E27FC236}">
                    <a16:creationId xmlns:a16="http://schemas.microsoft.com/office/drawing/2014/main" id="{E148FA7F-1B7A-42BC-8B45-4D499015CFD4}"/>
                  </a:ext>
                </a:extLst>
              </p:cNvPr>
              <p:cNvSpPr txBox="1">
                <a:spLocks noRot="1" noChangeAspect="1" noMove="1" noResize="1" noEditPoints="1" noAdjustHandles="1" noChangeArrowheads="1" noChangeShapeType="1" noTextEdit="1"/>
              </p:cNvSpPr>
              <p:nvPr/>
            </p:nvSpPr>
            <p:spPr>
              <a:xfrm>
                <a:off x="4960022" y="5345705"/>
                <a:ext cx="1607684" cy="741100"/>
              </a:xfrm>
              <a:prstGeom prst="rect">
                <a:avLst/>
              </a:prstGeom>
              <a:blipFill>
                <a:blip r:embed="rId3"/>
                <a:stretch>
                  <a:fillRect/>
                </a:stretch>
              </a:blipFill>
            </p:spPr>
            <p:txBody>
              <a:bodyPr/>
              <a:lstStyle/>
              <a:p>
                <a:r>
                  <a:rPr lang="da-DK">
                    <a:noFill/>
                  </a:rPr>
                  <a:t> </a:t>
                </a:r>
              </a:p>
            </p:txBody>
          </p:sp>
        </mc:Fallback>
      </mc:AlternateContent>
      <p:cxnSp>
        <p:nvCxnSpPr>
          <p:cNvPr id="48" name="Straight Connector 47">
            <a:extLst>
              <a:ext uri="{FF2B5EF4-FFF2-40B4-BE49-F238E27FC236}">
                <a16:creationId xmlns:a16="http://schemas.microsoft.com/office/drawing/2014/main" id="{611C6455-6AC2-4F52-BDF2-371D2430FAD5}"/>
              </a:ext>
            </a:extLst>
          </p:cNvPr>
          <p:cNvCxnSpPr>
            <a:cxnSpLocks/>
          </p:cNvCxnSpPr>
          <p:nvPr/>
        </p:nvCxnSpPr>
        <p:spPr>
          <a:xfrm flipV="1">
            <a:off x="1344506" y="3212740"/>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658F110-54ED-445C-B4FC-11DE1D126192}"/>
              </a:ext>
            </a:extLst>
          </p:cNvPr>
          <p:cNvCxnSpPr>
            <a:cxnSpLocks/>
          </p:cNvCxnSpPr>
          <p:nvPr/>
        </p:nvCxnSpPr>
        <p:spPr>
          <a:xfrm>
            <a:off x="1200489" y="3184378"/>
            <a:ext cx="739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14CF211-243E-49FF-83E4-8429E25165EF}"/>
              </a:ext>
            </a:extLst>
          </p:cNvPr>
          <p:cNvCxnSpPr>
            <a:cxnSpLocks/>
          </p:cNvCxnSpPr>
          <p:nvPr/>
        </p:nvCxnSpPr>
        <p:spPr>
          <a:xfrm>
            <a:off x="1200489" y="4959984"/>
            <a:ext cx="739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6C997400-29E1-4906-9AF8-8FD3AF6E0BD9}"/>
              </a:ext>
            </a:extLst>
          </p:cNvPr>
          <p:cNvSpPr txBox="1"/>
          <p:nvPr/>
        </p:nvSpPr>
        <p:spPr>
          <a:xfrm>
            <a:off x="1021649" y="3766536"/>
            <a:ext cx="248786"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l</a:t>
            </a:r>
          </a:p>
        </p:txBody>
      </p:sp>
      <p:sp>
        <p:nvSpPr>
          <p:cNvPr id="54" name="TextBox 53">
            <a:extLst>
              <a:ext uri="{FF2B5EF4-FFF2-40B4-BE49-F238E27FC236}">
                <a16:creationId xmlns:a16="http://schemas.microsoft.com/office/drawing/2014/main" id="{13EA447E-451A-4E8F-A371-36D416C274B2}"/>
              </a:ext>
            </a:extLst>
          </p:cNvPr>
          <p:cNvSpPr txBox="1"/>
          <p:nvPr/>
        </p:nvSpPr>
        <p:spPr>
          <a:xfrm>
            <a:off x="1058558" y="2532222"/>
            <a:ext cx="40267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EI</a:t>
            </a:r>
          </a:p>
        </p:txBody>
      </p:sp>
      <p:sp>
        <p:nvSpPr>
          <p:cNvPr id="58" name="Arc 57">
            <a:extLst>
              <a:ext uri="{FF2B5EF4-FFF2-40B4-BE49-F238E27FC236}">
                <a16:creationId xmlns:a16="http://schemas.microsoft.com/office/drawing/2014/main" id="{C281B6A0-1A5A-427B-8363-FAA7EBA374F1}"/>
              </a:ext>
            </a:extLst>
          </p:cNvPr>
          <p:cNvSpPr/>
          <p:nvPr/>
        </p:nvSpPr>
        <p:spPr>
          <a:xfrm rot="9308296">
            <a:off x="1384121" y="1739474"/>
            <a:ext cx="1049915" cy="1838186"/>
          </a:xfrm>
          <a:prstGeom prst="arc">
            <a:avLst>
              <a:gd name="adj1" fmla="val 17525765"/>
              <a:gd name="adj2" fmla="val 0"/>
            </a:avLst>
          </a:prstGeom>
          <a:ln w="1270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59" name="Text Placeholder 2">
            <a:extLst>
              <a:ext uri="{FF2B5EF4-FFF2-40B4-BE49-F238E27FC236}">
                <a16:creationId xmlns:a16="http://schemas.microsoft.com/office/drawing/2014/main" id="{1ED4FB7D-DAD0-437D-B655-77E253D2FB67}"/>
              </a:ext>
            </a:extLst>
          </p:cNvPr>
          <p:cNvSpPr txBox="1">
            <a:spLocks/>
          </p:cNvSpPr>
          <p:nvPr/>
        </p:nvSpPr>
        <p:spPr>
          <a:xfrm>
            <a:off x="2771800" y="6351251"/>
            <a:ext cx="6384371" cy="625662"/>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a:spcAft>
                <a:spcPts val="600"/>
              </a:spcAft>
            </a:pPr>
            <a:r>
              <a:rPr lang="da-DK" sz="1400" dirty="0">
                <a:solidFill>
                  <a:srgbClr val="16818D"/>
                </a:solidFill>
              </a:rPr>
              <a:t>Note: For the full derivation of critical buckling load, </a:t>
            </a:r>
            <a:r>
              <a:rPr lang="da-DK" sz="1400" i="1" dirty="0">
                <a:solidFill>
                  <a:srgbClr val="16818D"/>
                </a:solidFill>
              </a:rPr>
              <a:t>P</a:t>
            </a:r>
            <a:r>
              <a:rPr lang="da-DK" sz="1400" i="1" baseline="-25000" dirty="0">
                <a:solidFill>
                  <a:srgbClr val="16818D"/>
                </a:solidFill>
              </a:rPr>
              <a:t>CR</a:t>
            </a:r>
            <a:r>
              <a:rPr lang="da-DK" sz="1400" dirty="0">
                <a:solidFill>
                  <a:srgbClr val="16818D"/>
                </a:solidFill>
              </a:rPr>
              <a:t>, refer to ‘8-1 - Derivation of Critical Buckling Load.pdf’ on blackboard.</a:t>
            </a:r>
            <a:endParaRPr lang="da-DK" sz="1400" dirty="0"/>
          </a:p>
          <a:p>
            <a:pPr>
              <a:spcAft>
                <a:spcPts val="600"/>
              </a:spcAft>
            </a:pPr>
            <a:endParaRPr lang="da-DK" sz="1400" dirty="0"/>
          </a:p>
        </p:txBody>
      </p:sp>
      <p:grpSp>
        <p:nvGrpSpPr>
          <p:cNvPr id="49" name="Group 48">
            <a:extLst>
              <a:ext uri="{FF2B5EF4-FFF2-40B4-BE49-F238E27FC236}">
                <a16:creationId xmlns:a16="http://schemas.microsoft.com/office/drawing/2014/main" id="{023B243A-F2C2-45A1-A1FF-AF864F9556B4}"/>
              </a:ext>
            </a:extLst>
          </p:cNvPr>
          <p:cNvGrpSpPr/>
          <p:nvPr/>
        </p:nvGrpSpPr>
        <p:grpSpPr>
          <a:xfrm>
            <a:off x="1115616" y="2276872"/>
            <a:ext cx="3332528" cy="3600392"/>
            <a:chOff x="4424822" y="2519312"/>
            <a:chExt cx="3332528" cy="3600392"/>
          </a:xfrm>
        </p:grpSpPr>
        <p:sp>
          <p:nvSpPr>
            <p:cNvPr id="51" name="Arc 50">
              <a:extLst>
                <a:ext uri="{FF2B5EF4-FFF2-40B4-BE49-F238E27FC236}">
                  <a16:creationId xmlns:a16="http://schemas.microsoft.com/office/drawing/2014/main" id="{94494496-DC28-4B0E-8CD1-9D0AE88D5AC8}"/>
                </a:ext>
              </a:extLst>
            </p:cNvPr>
            <p:cNvSpPr/>
            <p:nvPr/>
          </p:nvSpPr>
          <p:spPr>
            <a:xfrm>
              <a:off x="4424822" y="2519312"/>
              <a:ext cx="3175817" cy="3600392"/>
            </a:xfrm>
            <a:prstGeom prst="arc">
              <a:avLst>
                <a:gd name="adj1" fmla="val 19622661"/>
                <a:gd name="adj2" fmla="val 27276"/>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cxnSp>
          <p:nvCxnSpPr>
            <p:cNvPr id="55" name="Straight Arrow Connector 54">
              <a:extLst>
                <a:ext uri="{FF2B5EF4-FFF2-40B4-BE49-F238E27FC236}">
                  <a16:creationId xmlns:a16="http://schemas.microsoft.com/office/drawing/2014/main" id="{5AC892DE-4B56-4D35-A4E8-116F0C95018E}"/>
                </a:ext>
              </a:extLst>
            </p:cNvPr>
            <p:cNvCxnSpPr/>
            <p:nvPr/>
          </p:nvCxnSpPr>
          <p:spPr>
            <a:xfrm>
              <a:off x="7382591" y="2978084"/>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1AF3A861-4411-453E-ABA5-A4E2D0F68B31}"/>
                </a:ext>
              </a:extLst>
            </p:cNvPr>
            <p:cNvSpPr txBox="1"/>
            <p:nvPr/>
          </p:nvSpPr>
          <p:spPr>
            <a:xfrm>
              <a:off x="7418796" y="2780928"/>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66" name="Oval 65">
              <a:extLst>
                <a:ext uri="{FF2B5EF4-FFF2-40B4-BE49-F238E27FC236}">
                  <a16:creationId xmlns:a16="http://schemas.microsoft.com/office/drawing/2014/main" id="{06A1D0B1-B097-4612-964B-AB302AB52E7D}"/>
                </a:ext>
              </a:extLst>
            </p:cNvPr>
            <p:cNvSpPr/>
            <p:nvPr/>
          </p:nvSpPr>
          <p:spPr>
            <a:xfrm>
              <a:off x="7331315" y="3372818"/>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68" name="Straight Arrow Connector 67">
              <a:extLst>
                <a:ext uri="{FF2B5EF4-FFF2-40B4-BE49-F238E27FC236}">
                  <a16:creationId xmlns:a16="http://schemas.microsoft.com/office/drawing/2014/main" id="{490BE89E-4B47-4A76-8395-9150EC0A3492}"/>
                </a:ext>
              </a:extLst>
            </p:cNvPr>
            <p:cNvCxnSpPr>
              <a:cxnSpLocks/>
            </p:cNvCxnSpPr>
            <p:nvPr/>
          </p:nvCxnSpPr>
          <p:spPr>
            <a:xfrm>
              <a:off x="7372541" y="4329100"/>
              <a:ext cx="205482"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195116C5-9F7C-4D45-BC92-4542946D2E52}"/>
                </a:ext>
              </a:extLst>
            </p:cNvPr>
            <p:cNvSpPr txBox="1"/>
            <p:nvPr/>
          </p:nvSpPr>
          <p:spPr>
            <a:xfrm>
              <a:off x="7152057" y="3981408"/>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p>
          </p:txBody>
        </p:sp>
      </p:grpSp>
      <p:sp>
        <p:nvSpPr>
          <p:cNvPr id="8" name="Arc 7">
            <a:extLst>
              <a:ext uri="{FF2B5EF4-FFF2-40B4-BE49-F238E27FC236}">
                <a16:creationId xmlns:a16="http://schemas.microsoft.com/office/drawing/2014/main" id="{083A53BD-5BF9-4C7C-A875-234FB04B1CEB}"/>
              </a:ext>
            </a:extLst>
          </p:cNvPr>
          <p:cNvSpPr/>
          <p:nvPr/>
        </p:nvSpPr>
        <p:spPr>
          <a:xfrm>
            <a:off x="4015987" y="3840702"/>
            <a:ext cx="528976" cy="527446"/>
          </a:xfrm>
          <a:prstGeom prst="arc">
            <a:avLst>
              <a:gd name="adj1" fmla="val 19186279"/>
              <a:gd name="adj2" fmla="val 9502534"/>
            </a:avLst>
          </a:prstGeom>
          <a:ln>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75" name="TextBox 74">
            <a:extLst>
              <a:ext uri="{FF2B5EF4-FFF2-40B4-BE49-F238E27FC236}">
                <a16:creationId xmlns:a16="http://schemas.microsoft.com/office/drawing/2014/main" id="{39B914EC-E8C5-44C0-B9F5-D77A86D2EC22}"/>
              </a:ext>
            </a:extLst>
          </p:cNvPr>
          <p:cNvSpPr txBox="1"/>
          <p:nvPr/>
        </p:nvSpPr>
        <p:spPr>
          <a:xfrm>
            <a:off x="4496486" y="4183482"/>
            <a:ext cx="377026"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M</a:t>
            </a: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FC4200D8-C18D-48DE-A2FE-02597994B15A}"/>
                  </a:ext>
                </a:extLst>
              </p:cNvPr>
              <p:cNvSpPr txBox="1"/>
              <p:nvPr/>
            </p:nvSpPr>
            <p:spPr>
              <a:xfrm>
                <a:off x="6042352" y="2379411"/>
                <a:ext cx="1554848" cy="6175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sz="2000" i="1" smtClean="0">
                          <a:latin typeface="Cambria Math" panose="02040503050406030204" pitchFamily="18" charset="0"/>
                        </a:rPr>
                        <m:t>𝐸</m:t>
                      </m:r>
                      <m:r>
                        <a:rPr lang="da-DK" sz="2000" b="0" i="1" smtClean="0">
                          <a:latin typeface="Cambria Math" panose="02040503050406030204" pitchFamily="18" charset="0"/>
                        </a:rPr>
                        <m:t>𝐼</m:t>
                      </m:r>
                      <m:f>
                        <m:fPr>
                          <m:ctrlPr>
                            <a:rPr lang="da-DK" sz="2000" b="0" i="1" smtClean="0">
                              <a:latin typeface="Cambria Math" panose="02040503050406030204" pitchFamily="18" charset="0"/>
                            </a:rPr>
                          </m:ctrlPr>
                        </m:fPr>
                        <m:num>
                          <m:sSup>
                            <m:sSupPr>
                              <m:ctrlPr>
                                <a:rPr lang="da-DK" sz="2000" b="0" i="1" smtClean="0">
                                  <a:latin typeface="Cambria Math" panose="02040503050406030204" pitchFamily="18" charset="0"/>
                                </a:rPr>
                              </m:ctrlPr>
                            </m:sSupPr>
                            <m:e>
                              <m:r>
                                <a:rPr lang="da-DK" sz="2000" b="0" i="1" smtClean="0">
                                  <a:latin typeface="Cambria Math" panose="02040503050406030204" pitchFamily="18" charset="0"/>
                                </a:rPr>
                                <m:t>𝑑</m:t>
                              </m:r>
                            </m:e>
                            <m:sup>
                              <m:r>
                                <a:rPr lang="da-DK" sz="2000" b="0" i="1" smtClean="0">
                                  <a:latin typeface="Cambria Math" panose="02040503050406030204" pitchFamily="18" charset="0"/>
                                </a:rPr>
                                <m:t>2</m:t>
                              </m:r>
                            </m:sup>
                          </m:sSup>
                          <m:r>
                            <a:rPr lang="da-DK" sz="2000" b="0" i="1" smtClean="0">
                              <a:latin typeface="Cambria Math" panose="02040503050406030204" pitchFamily="18" charset="0"/>
                            </a:rPr>
                            <m:t>𝑣</m:t>
                          </m:r>
                        </m:num>
                        <m:den>
                          <m:r>
                            <a:rPr lang="da-DK" sz="2000" b="0" i="1" smtClean="0">
                              <a:latin typeface="Cambria Math" panose="02040503050406030204" pitchFamily="18" charset="0"/>
                            </a:rPr>
                            <m:t>𝑑</m:t>
                          </m:r>
                          <m:sSup>
                            <m:sSupPr>
                              <m:ctrlPr>
                                <a:rPr lang="da-DK" sz="2000" b="0" i="1" smtClean="0">
                                  <a:latin typeface="Cambria Math" panose="02040503050406030204" pitchFamily="18" charset="0"/>
                                </a:rPr>
                              </m:ctrlPr>
                            </m:sSupPr>
                            <m:e>
                              <m:r>
                                <a:rPr lang="da-DK" sz="2000" b="0" i="1" smtClean="0">
                                  <a:latin typeface="Cambria Math" panose="02040503050406030204" pitchFamily="18" charset="0"/>
                                </a:rPr>
                                <m:t>𝑧</m:t>
                              </m:r>
                            </m:e>
                            <m:sup>
                              <m:r>
                                <a:rPr lang="da-DK" sz="2000" b="0" i="1" smtClean="0">
                                  <a:latin typeface="Cambria Math" panose="02040503050406030204" pitchFamily="18" charset="0"/>
                                </a:rPr>
                                <m:t>2</m:t>
                              </m:r>
                            </m:sup>
                          </m:sSup>
                        </m:den>
                      </m:f>
                      <m:r>
                        <a:rPr lang="da-DK" sz="2000" i="1" smtClean="0">
                          <a:latin typeface="Cambria Math" panose="02040503050406030204" pitchFamily="18" charset="0"/>
                        </a:rPr>
                        <m:t>=−</m:t>
                      </m:r>
                      <m:r>
                        <a:rPr lang="da-DK" sz="2000" b="0" i="1" smtClean="0">
                          <a:latin typeface="Cambria Math" panose="02040503050406030204" pitchFamily="18" charset="0"/>
                        </a:rPr>
                        <m:t>𝑀</m:t>
                      </m:r>
                    </m:oMath>
                  </m:oMathPara>
                </a14:m>
                <a:endParaRPr lang="da-DK" sz="2000" dirty="0"/>
              </a:p>
            </p:txBody>
          </p:sp>
        </mc:Choice>
        <mc:Fallback xmlns="">
          <p:sp>
            <p:nvSpPr>
              <p:cNvPr id="76" name="TextBox 75">
                <a:extLst>
                  <a:ext uri="{FF2B5EF4-FFF2-40B4-BE49-F238E27FC236}">
                    <a16:creationId xmlns:a16="http://schemas.microsoft.com/office/drawing/2014/main" id="{FC4200D8-C18D-48DE-A2FE-02597994B15A}"/>
                  </a:ext>
                </a:extLst>
              </p:cNvPr>
              <p:cNvSpPr txBox="1">
                <a:spLocks noRot="1" noChangeAspect="1" noMove="1" noResize="1" noEditPoints="1" noAdjustHandles="1" noChangeArrowheads="1" noChangeShapeType="1" noTextEdit="1"/>
              </p:cNvSpPr>
              <p:nvPr/>
            </p:nvSpPr>
            <p:spPr>
              <a:xfrm>
                <a:off x="6042352" y="2379411"/>
                <a:ext cx="1554848" cy="617541"/>
              </a:xfrm>
              <a:prstGeom prst="rect">
                <a:avLst/>
              </a:prstGeom>
              <a:blipFill>
                <a:blip r:embed="rId4"/>
                <a:stretch>
                  <a:fillRect/>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D28CD1A1-C384-401E-86C6-DBAF9B7E9E1F}"/>
                  </a:ext>
                </a:extLst>
              </p:cNvPr>
              <p:cNvSpPr txBox="1"/>
              <p:nvPr/>
            </p:nvSpPr>
            <p:spPr>
              <a:xfrm>
                <a:off x="8090326" y="-1032200"/>
                <a:ext cx="1554848" cy="6175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sz="2000" i="1" smtClean="0">
                          <a:latin typeface="Cambria Math" panose="02040503050406030204" pitchFamily="18" charset="0"/>
                        </a:rPr>
                        <m:t>𝐸</m:t>
                      </m:r>
                      <m:r>
                        <a:rPr lang="da-DK" sz="2000" b="0" i="1" smtClean="0">
                          <a:latin typeface="Cambria Math" panose="02040503050406030204" pitchFamily="18" charset="0"/>
                        </a:rPr>
                        <m:t>𝐼</m:t>
                      </m:r>
                      <m:f>
                        <m:fPr>
                          <m:ctrlPr>
                            <a:rPr lang="da-DK" sz="2000" b="0" i="1" smtClean="0">
                              <a:latin typeface="Cambria Math" panose="02040503050406030204" pitchFamily="18" charset="0"/>
                            </a:rPr>
                          </m:ctrlPr>
                        </m:fPr>
                        <m:num>
                          <m:sSup>
                            <m:sSupPr>
                              <m:ctrlPr>
                                <a:rPr lang="da-DK" sz="2000" b="0" i="1" smtClean="0">
                                  <a:latin typeface="Cambria Math" panose="02040503050406030204" pitchFamily="18" charset="0"/>
                                </a:rPr>
                              </m:ctrlPr>
                            </m:sSupPr>
                            <m:e>
                              <m:r>
                                <a:rPr lang="da-DK" sz="2000" b="0" i="1" smtClean="0">
                                  <a:latin typeface="Cambria Math" panose="02040503050406030204" pitchFamily="18" charset="0"/>
                                </a:rPr>
                                <m:t>𝑑</m:t>
                              </m:r>
                            </m:e>
                            <m:sup>
                              <m:r>
                                <a:rPr lang="da-DK" sz="2000" b="0" i="1" smtClean="0">
                                  <a:latin typeface="Cambria Math" panose="02040503050406030204" pitchFamily="18" charset="0"/>
                                </a:rPr>
                                <m:t>2</m:t>
                              </m:r>
                            </m:sup>
                          </m:sSup>
                          <m:r>
                            <a:rPr lang="da-DK" sz="2000" b="0" i="1" smtClean="0">
                              <a:latin typeface="Cambria Math" panose="02040503050406030204" pitchFamily="18" charset="0"/>
                            </a:rPr>
                            <m:t>𝑣</m:t>
                          </m:r>
                        </m:num>
                        <m:den>
                          <m:r>
                            <a:rPr lang="da-DK" sz="2000" b="0" i="1" smtClean="0">
                              <a:latin typeface="Cambria Math" panose="02040503050406030204" pitchFamily="18" charset="0"/>
                            </a:rPr>
                            <m:t>𝑑</m:t>
                          </m:r>
                          <m:sSup>
                            <m:sSupPr>
                              <m:ctrlPr>
                                <a:rPr lang="da-DK" sz="2000" b="0" i="1" smtClean="0">
                                  <a:latin typeface="Cambria Math" panose="02040503050406030204" pitchFamily="18" charset="0"/>
                                </a:rPr>
                              </m:ctrlPr>
                            </m:sSupPr>
                            <m:e>
                              <m:r>
                                <a:rPr lang="da-DK" sz="2000" b="0" i="1" smtClean="0">
                                  <a:latin typeface="Cambria Math" panose="02040503050406030204" pitchFamily="18" charset="0"/>
                                </a:rPr>
                                <m:t>𝑧</m:t>
                              </m:r>
                            </m:e>
                            <m:sup>
                              <m:r>
                                <a:rPr lang="da-DK" sz="2000" b="0" i="1" smtClean="0">
                                  <a:latin typeface="Cambria Math" panose="02040503050406030204" pitchFamily="18" charset="0"/>
                                </a:rPr>
                                <m:t>2</m:t>
                              </m:r>
                            </m:sup>
                          </m:sSup>
                        </m:den>
                      </m:f>
                      <m:r>
                        <a:rPr lang="da-DK" sz="2000" i="1" smtClean="0">
                          <a:latin typeface="Cambria Math" panose="02040503050406030204" pitchFamily="18" charset="0"/>
                        </a:rPr>
                        <m:t>=−</m:t>
                      </m:r>
                      <m:r>
                        <a:rPr lang="da-DK" sz="2000" b="0" i="1" smtClean="0">
                          <a:latin typeface="Cambria Math" panose="02040503050406030204" pitchFamily="18" charset="0"/>
                        </a:rPr>
                        <m:t>𝑀</m:t>
                      </m:r>
                    </m:oMath>
                  </m:oMathPara>
                </a14:m>
                <a:endParaRPr lang="da-DK" sz="2000" dirty="0"/>
              </a:p>
            </p:txBody>
          </p:sp>
        </mc:Choice>
        <mc:Fallback xmlns="">
          <p:sp>
            <p:nvSpPr>
              <p:cNvPr id="77" name="TextBox 76">
                <a:extLst>
                  <a:ext uri="{FF2B5EF4-FFF2-40B4-BE49-F238E27FC236}">
                    <a16:creationId xmlns:a16="http://schemas.microsoft.com/office/drawing/2014/main" id="{D28CD1A1-C384-401E-86C6-DBAF9B7E9E1F}"/>
                  </a:ext>
                </a:extLst>
              </p:cNvPr>
              <p:cNvSpPr txBox="1">
                <a:spLocks noRot="1" noChangeAspect="1" noMove="1" noResize="1" noEditPoints="1" noAdjustHandles="1" noChangeArrowheads="1" noChangeShapeType="1" noTextEdit="1"/>
              </p:cNvSpPr>
              <p:nvPr/>
            </p:nvSpPr>
            <p:spPr>
              <a:xfrm>
                <a:off x="8090326" y="-1032200"/>
                <a:ext cx="1554848" cy="617541"/>
              </a:xfrm>
              <a:prstGeom prst="rect">
                <a:avLst/>
              </a:prstGeom>
              <a:blipFill>
                <a:blip r:embed="rId5"/>
                <a:stretch>
                  <a:fillRect/>
                </a:stretch>
              </a:blipFill>
            </p:spPr>
            <p:txBody>
              <a:bodyPr/>
              <a:lstStyle/>
              <a:p>
                <a:r>
                  <a:rPr lang="da-DK">
                    <a:noFill/>
                  </a:rPr>
                  <a:t> </a:t>
                </a:r>
              </a:p>
            </p:txBody>
          </p:sp>
        </mc:Fallback>
      </mc:AlternateContent>
      <p:cxnSp>
        <p:nvCxnSpPr>
          <p:cNvPr id="78" name="Straight Connector 77">
            <a:extLst>
              <a:ext uri="{FF2B5EF4-FFF2-40B4-BE49-F238E27FC236}">
                <a16:creationId xmlns:a16="http://schemas.microsoft.com/office/drawing/2014/main" id="{6E862F4B-C365-40BB-AD7B-D93C406A6891}"/>
              </a:ext>
            </a:extLst>
          </p:cNvPr>
          <p:cNvCxnSpPr>
            <a:cxnSpLocks/>
          </p:cNvCxnSpPr>
          <p:nvPr/>
        </p:nvCxnSpPr>
        <p:spPr>
          <a:xfrm flipV="1">
            <a:off x="3358931" y="3236647"/>
            <a:ext cx="0" cy="504000"/>
          </a:xfrm>
          <a:prstGeom prst="line">
            <a:avLst/>
          </a:prstGeom>
          <a:ln w="1270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D563402-6C59-48FE-B00F-1E7A7DD53F74}"/>
              </a:ext>
            </a:extLst>
          </p:cNvPr>
          <p:cNvCxnSpPr>
            <a:cxnSpLocks/>
          </p:cNvCxnSpPr>
          <p:nvPr/>
        </p:nvCxnSpPr>
        <p:spPr>
          <a:xfrm>
            <a:off x="3214914" y="3208285"/>
            <a:ext cx="739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DB4E301B-22EE-4B7F-99D6-CFD810A521C5}"/>
              </a:ext>
            </a:extLst>
          </p:cNvPr>
          <p:cNvSpPr txBox="1"/>
          <p:nvPr/>
        </p:nvSpPr>
        <p:spPr>
          <a:xfrm>
            <a:off x="3036074" y="3790443"/>
            <a:ext cx="274434" cy="369332"/>
          </a:xfrm>
          <a:prstGeom prst="rect">
            <a:avLst/>
          </a:prstGeom>
          <a:noFill/>
        </p:spPr>
        <p:txBody>
          <a:bodyPr wrap="none" rtlCol="0">
            <a:spAutoFit/>
          </a:bodyPr>
          <a:lstStyle/>
          <a:p>
            <a:r>
              <a:rPr lang="da-DK" i="1" dirty="0">
                <a:latin typeface="Times New Roman" panose="02020603050405020304" pitchFamily="18" charset="0"/>
                <a:cs typeface="Times New Roman" panose="02020603050405020304" pitchFamily="18" charset="0"/>
              </a:rPr>
              <a:t>z</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D5DB2F17-E996-4346-996B-F6223B8BD25E}"/>
                  </a:ext>
                </a:extLst>
              </p:cNvPr>
              <p:cNvSpPr txBox="1"/>
              <p:nvPr/>
            </p:nvSpPr>
            <p:spPr>
              <a:xfrm>
                <a:off x="6012160" y="3315515"/>
                <a:ext cx="1862176" cy="6175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sz="2000" i="1" smtClean="0">
                          <a:latin typeface="Cambria Math" panose="02040503050406030204" pitchFamily="18" charset="0"/>
                        </a:rPr>
                        <m:t>𝐸</m:t>
                      </m:r>
                      <m:r>
                        <a:rPr lang="da-DK" sz="2000" b="0" i="1" smtClean="0">
                          <a:latin typeface="Cambria Math" panose="02040503050406030204" pitchFamily="18" charset="0"/>
                        </a:rPr>
                        <m:t>𝐼</m:t>
                      </m:r>
                      <m:f>
                        <m:fPr>
                          <m:ctrlPr>
                            <a:rPr lang="da-DK" sz="2000" b="0" i="1" smtClean="0">
                              <a:latin typeface="Cambria Math" panose="02040503050406030204" pitchFamily="18" charset="0"/>
                            </a:rPr>
                          </m:ctrlPr>
                        </m:fPr>
                        <m:num>
                          <m:sSup>
                            <m:sSupPr>
                              <m:ctrlPr>
                                <a:rPr lang="da-DK" sz="2000" b="0" i="1" smtClean="0">
                                  <a:latin typeface="Cambria Math" panose="02040503050406030204" pitchFamily="18" charset="0"/>
                                </a:rPr>
                              </m:ctrlPr>
                            </m:sSupPr>
                            <m:e>
                              <m:r>
                                <a:rPr lang="da-DK" sz="2000" b="0" i="1" smtClean="0">
                                  <a:latin typeface="Cambria Math" panose="02040503050406030204" pitchFamily="18" charset="0"/>
                                </a:rPr>
                                <m:t>𝑑</m:t>
                              </m:r>
                            </m:e>
                            <m:sup>
                              <m:r>
                                <a:rPr lang="da-DK" sz="2000" b="0" i="1" smtClean="0">
                                  <a:latin typeface="Cambria Math" panose="02040503050406030204" pitchFamily="18" charset="0"/>
                                </a:rPr>
                                <m:t>2</m:t>
                              </m:r>
                            </m:sup>
                          </m:sSup>
                          <m:r>
                            <a:rPr lang="da-DK" sz="2000" b="0" i="1" smtClean="0">
                              <a:latin typeface="Cambria Math" panose="02040503050406030204" pitchFamily="18" charset="0"/>
                            </a:rPr>
                            <m:t>𝑣</m:t>
                          </m:r>
                        </m:num>
                        <m:den>
                          <m:r>
                            <a:rPr lang="da-DK" sz="2000" b="0" i="1" smtClean="0">
                              <a:latin typeface="Cambria Math" panose="02040503050406030204" pitchFamily="18" charset="0"/>
                            </a:rPr>
                            <m:t>𝑑</m:t>
                          </m:r>
                          <m:sSup>
                            <m:sSupPr>
                              <m:ctrlPr>
                                <a:rPr lang="da-DK" sz="2000" b="0" i="1" smtClean="0">
                                  <a:latin typeface="Cambria Math" panose="02040503050406030204" pitchFamily="18" charset="0"/>
                                </a:rPr>
                              </m:ctrlPr>
                            </m:sSupPr>
                            <m:e>
                              <m:r>
                                <a:rPr lang="da-DK" sz="2000" b="0" i="1" smtClean="0">
                                  <a:latin typeface="Cambria Math" panose="02040503050406030204" pitchFamily="18" charset="0"/>
                                </a:rPr>
                                <m:t>𝑧</m:t>
                              </m:r>
                            </m:e>
                            <m:sup>
                              <m:r>
                                <a:rPr lang="da-DK" sz="2000" b="0" i="1" smtClean="0">
                                  <a:latin typeface="Cambria Math" panose="02040503050406030204" pitchFamily="18" charset="0"/>
                                </a:rPr>
                                <m:t>2</m:t>
                              </m:r>
                            </m:sup>
                          </m:sSup>
                        </m:den>
                      </m:f>
                      <m:r>
                        <a:rPr lang="da-DK" sz="2000" i="1" smtClean="0">
                          <a:latin typeface="Cambria Math" panose="02040503050406030204" pitchFamily="18" charset="0"/>
                        </a:rPr>
                        <m:t>=−</m:t>
                      </m:r>
                      <m:sSub>
                        <m:sSubPr>
                          <m:ctrlPr>
                            <a:rPr lang="da-DK" sz="2000" i="1" smtClean="0">
                              <a:latin typeface="Cambria Math" panose="02040503050406030204" pitchFamily="18" charset="0"/>
                            </a:rPr>
                          </m:ctrlPr>
                        </m:sSubPr>
                        <m:e>
                          <m:r>
                            <a:rPr lang="da-DK" sz="2000" b="0" i="1" smtClean="0">
                              <a:latin typeface="Cambria Math" panose="02040503050406030204" pitchFamily="18" charset="0"/>
                            </a:rPr>
                            <m:t>𝑃</m:t>
                          </m:r>
                        </m:e>
                        <m:sub>
                          <m:r>
                            <a:rPr lang="da-DK" sz="2000" b="0" i="1" smtClean="0">
                              <a:latin typeface="Cambria Math" panose="02040503050406030204" pitchFamily="18" charset="0"/>
                            </a:rPr>
                            <m:t>𝐶𝑅</m:t>
                          </m:r>
                        </m:sub>
                      </m:sSub>
                      <m:r>
                        <a:rPr lang="da-DK" sz="2000" b="0" i="1" smtClean="0">
                          <a:latin typeface="Cambria Math" panose="02040503050406030204" pitchFamily="18" charset="0"/>
                        </a:rPr>
                        <m:t>𝑣</m:t>
                      </m:r>
                    </m:oMath>
                  </m:oMathPara>
                </a14:m>
                <a:endParaRPr lang="da-DK" sz="2000" dirty="0"/>
              </a:p>
            </p:txBody>
          </p:sp>
        </mc:Choice>
        <mc:Fallback xmlns="">
          <p:sp>
            <p:nvSpPr>
              <p:cNvPr id="81" name="TextBox 80">
                <a:extLst>
                  <a:ext uri="{FF2B5EF4-FFF2-40B4-BE49-F238E27FC236}">
                    <a16:creationId xmlns:a16="http://schemas.microsoft.com/office/drawing/2014/main" id="{D5DB2F17-E996-4346-996B-F6223B8BD25E}"/>
                  </a:ext>
                </a:extLst>
              </p:cNvPr>
              <p:cNvSpPr txBox="1">
                <a:spLocks noRot="1" noChangeAspect="1" noMove="1" noResize="1" noEditPoints="1" noAdjustHandles="1" noChangeArrowheads="1" noChangeShapeType="1" noTextEdit="1"/>
              </p:cNvSpPr>
              <p:nvPr/>
            </p:nvSpPr>
            <p:spPr>
              <a:xfrm>
                <a:off x="6012160" y="3315515"/>
                <a:ext cx="1862176" cy="617541"/>
              </a:xfrm>
              <a:prstGeom prst="rect">
                <a:avLst/>
              </a:prstGeom>
              <a:blipFill>
                <a:blip r:embed="rId6"/>
                <a:stretch>
                  <a:fillRect/>
                </a:stretch>
              </a:blipFill>
            </p:spPr>
            <p:txBody>
              <a:bodyPr/>
              <a:lstStyle/>
              <a:p>
                <a:r>
                  <a:rPr lang="da-DK">
                    <a:noFill/>
                  </a:rPr>
                  <a:t> </a:t>
                </a:r>
              </a:p>
            </p:txBody>
          </p:sp>
        </mc:Fallback>
      </mc:AlternateContent>
      <p:sp>
        <p:nvSpPr>
          <p:cNvPr id="82" name="Text Placeholder 2">
            <a:extLst>
              <a:ext uri="{FF2B5EF4-FFF2-40B4-BE49-F238E27FC236}">
                <a16:creationId xmlns:a16="http://schemas.microsoft.com/office/drawing/2014/main" id="{9ED9C9F3-AFDD-4F71-893B-533762D89BD4}"/>
              </a:ext>
            </a:extLst>
          </p:cNvPr>
          <p:cNvSpPr txBox="1">
            <a:spLocks/>
          </p:cNvSpPr>
          <p:nvPr/>
        </p:nvSpPr>
        <p:spPr>
          <a:xfrm>
            <a:off x="5675952" y="4107429"/>
            <a:ext cx="2712472" cy="369332"/>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rgbClr val="16818D"/>
                </a:solidFill>
              </a:rPr>
              <a:t>Solution gives eigenmodes:</a:t>
            </a:r>
          </a:p>
          <a:p>
            <a:pPr>
              <a:spcAft>
                <a:spcPts val="600"/>
              </a:spcAft>
            </a:pPr>
            <a:endParaRPr lang="da-DK" dirty="0"/>
          </a:p>
          <a:p>
            <a:pPr>
              <a:spcAft>
                <a:spcPts val="600"/>
              </a:spcAft>
            </a:pPr>
            <a:endParaRPr lang="da-DK" dirty="0"/>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4602D43A-778D-481D-853B-1B52306C34DA}"/>
                  </a:ext>
                </a:extLst>
              </p:cNvPr>
              <p:cNvSpPr txBox="1"/>
              <p:nvPr/>
            </p:nvSpPr>
            <p:spPr>
              <a:xfrm>
                <a:off x="6083988" y="4524612"/>
                <a:ext cx="1613968" cy="6175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000" i="1" smtClean="0">
                              <a:latin typeface="Cambria Math" panose="02040503050406030204" pitchFamily="18" charset="0"/>
                            </a:rPr>
                          </m:ctrlPr>
                        </m:sSubPr>
                        <m:e>
                          <m:r>
                            <a:rPr lang="da-DK" sz="2000" b="0" i="1" smtClean="0">
                              <a:latin typeface="Cambria Math" panose="02040503050406030204" pitchFamily="18" charset="0"/>
                            </a:rPr>
                            <m:t>𝑃</m:t>
                          </m:r>
                        </m:e>
                        <m:sub>
                          <m:r>
                            <a:rPr lang="da-DK" sz="2000" b="0" i="1" smtClean="0">
                              <a:latin typeface="Cambria Math" panose="02040503050406030204" pitchFamily="18" charset="0"/>
                            </a:rPr>
                            <m:t>𝐶𝑅</m:t>
                          </m:r>
                        </m:sub>
                      </m:sSub>
                      <m:r>
                        <a:rPr lang="da-DK" sz="2000" i="1" smtClean="0">
                          <a:latin typeface="Cambria Math" panose="02040503050406030204" pitchFamily="18" charset="0"/>
                        </a:rPr>
                        <m:t>=</m:t>
                      </m:r>
                      <m:f>
                        <m:fPr>
                          <m:ctrlPr>
                            <a:rPr lang="da-DK" sz="2000" i="1" smtClean="0">
                              <a:latin typeface="Cambria Math" panose="02040503050406030204" pitchFamily="18" charset="0"/>
                            </a:rPr>
                          </m:ctrlPr>
                        </m:fPr>
                        <m:num>
                          <m:sSup>
                            <m:sSupPr>
                              <m:ctrlPr>
                                <a:rPr lang="da-DK" sz="2000" i="1">
                                  <a:latin typeface="Cambria Math" panose="02040503050406030204" pitchFamily="18" charset="0"/>
                                </a:rPr>
                              </m:ctrlPr>
                            </m:sSupPr>
                            <m:e>
                              <m:sSup>
                                <m:sSupPr>
                                  <m:ctrlPr>
                                    <a:rPr lang="da-DK" sz="2000" i="1" smtClean="0">
                                      <a:latin typeface="Cambria Math" panose="02040503050406030204" pitchFamily="18" charset="0"/>
                                    </a:rPr>
                                  </m:ctrlPr>
                                </m:sSupPr>
                                <m:e>
                                  <m:r>
                                    <a:rPr lang="da-DK" sz="2000" b="0" i="1" smtClean="0">
                                      <a:latin typeface="Cambria Math" panose="02040503050406030204" pitchFamily="18" charset="0"/>
                                    </a:rPr>
                                    <m:t>𝑛</m:t>
                                  </m:r>
                                </m:e>
                                <m:sup>
                                  <m:r>
                                    <a:rPr lang="da-DK" sz="2000" b="0" i="1" smtClean="0">
                                      <a:latin typeface="Cambria Math" panose="02040503050406030204" pitchFamily="18" charset="0"/>
                                    </a:rPr>
                                    <m:t>2</m:t>
                                  </m:r>
                                </m:sup>
                              </m:sSup>
                              <m:r>
                                <a:rPr lang="el-GR" sz="2000" i="1">
                                  <a:latin typeface="Cambria Math" panose="02040503050406030204" pitchFamily="18" charset="0"/>
                                </a:rPr>
                                <m:t>𝜋</m:t>
                              </m:r>
                            </m:e>
                            <m:sup>
                              <m:r>
                                <a:rPr lang="da-DK" sz="2000" i="1">
                                  <a:latin typeface="Cambria Math" panose="02040503050406030204" pitchFamily="18" charset="0"/>
                                </a:rPr>
                                <m:t>2</m:t>
                              </m:r>
                            </m:sup>
                          </m:sSup>
                          <m:r>
                            <a:rPr lang="da-DK" sz="2000" i="1">
                              <a:latin typeface="Cambria Math" panose="02040503050406030204" pitchFamily="18" charset="0"/>
                            </a:rPr>
                            <m:t>𝐸𝐼</m:t>
                          </m:r>
                        </m:num>
                        <m:den>
                          <m:sSup>
                            <m:sSupPr>
                              <m:ctrlPr>
                                <a:rPr lang="da-DK" sz="2000" i="1" smtClean="0">
                                  <a:latin typeface="Cambria Math" panose="02040503050406030204" pitchFamily="18" charset="0"/>
                                </a:rPr>
                              </m:ctrlPr>
                            </m:sSupPr>
                            <m:e>
                              <m:r>
                                <a:rPr lang="da-DK" sz="2000" b="0" i="1" smtClean="0">
                                  <a:latin typeface="Cambria Math" panose="02040503050406030204" pitchFamily="18" charset="0"/>
                                </a:rPr>
                                <m:t>𝑙</m:t>
                              </m:r>
                            </m:e>
                            <m:sup>
                              <m:r>
                                <a:rPr lang="da-DK" sz="2000" b="0" i="1" smtClean="0">
                                  <a:latin typeface="Cambria Math" panose="02040503050406030204" pitchFamily="18" charset="0"/>
                                </a:rPr>
                                <m:t>2</m:t>
                              </m:r>
                            </m:sup>
                          </m:sSup>
                        </m:den>
                      </m:f>
                    </m:oMath>
                  </m:oMathPara>
                </a14:m>
                <a:endParaRPr lang="da-DK" sz="2000" dirty="0"/>
              </a:p>
            </p:txBody>
          </p:sp>
        </mc:Choice>
        <mc:Fallback xmlns="">
          <p:sp>
            <p:nvSpPr>
              <p:cNvPr id="83" name="TextBox 82">
                <a:extLst>
                  <a:ext uri="{FF2B5EF4-FFF2-40B4-BE49-F238E27FC236}">
                    <a16:creationId xmlns:a16="http://schemas.microsoft.com/office/drawing/2014/main" id="{4602D43A-778D-481D-853B-1B52306C34DA}"/>
                  </a:ext>
                </a:extLst>
              </p:cNvPr>
              <p:cNvSpPr txBox="1">
                <a:spLocks noRot="1" noChangeAspect="1" noMove="1" noResize="1" noEditPoints="1" noAdjustHandles="1" noChangeArrowheads="1" noChangeShapeType="1" noTextEdit="1"/>
              </p:cNvSpPr>
              <p:nvPr/>
            </p:nvSpPr>
            <p:spPr>
              <a:xfrm>
                <a:off x="6083988" y="4524612"/>
                <a:ext cx="1613968" cy="617541"/>
              </a:xfrm>
              <a:prstGeom prst="rect">
                <a:avLst/>
              </a:prstGeom>
              <a:blipFill>
                <a:blip r:embed="rId7"/>
                <a:stretch>
                  <a:fillRect/>
                </a:stretch>
              </a:blipFill>
            </p:spPr>
            <p:txBody>
              <a:bodyPr/>
              <a:lstStyle/>
              <a:p>
                <a:r>
                  <a:rPr lang="da-DK">
                    <a:noFill/>
                  </a:rPr>
                  <a:t> </a:t>
                </a:r>
              </a:p>
            </p:txBody>
          </p:sp>
        </mc:Fallback>
      </mc:AlternateContent>
    </p:spTree>
    <p:extLst>
      <p:ext uri="{BB962C8B-B14F-4D97-AF65-F5344CB8AC3E}">
        <p14:creationId xmlns:p14="http://schemas.microsoft.com/office/powerpoint/2010/main" val="18901524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500"/>
                                        <p:tgtEl>
                                          <p:spTgt spid="8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76" grpId="0"/>
      <p:bldP spid="81" grpId="0"/>
      <p:bldP spid="82" grpId="0"/>
      <p:bldP spid="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31840" y="689700"/>
            <a:ext cx="5688632" cy="651068"/>
          </a:xfrm>
          <a:noFill/>
        </p:spPr>
        <p:txBody>
          <a:bodyPr/>
          <a:lstStyle/>
          <a:p>
            <a:pPr algn="r"/>
            <a:r>
              <a:rPr lang="da-DK" dirty="0"/>
              <a:t>Example 1</a:t>
            </a:r>
          </a:p>
        </p:txBody>
      </p:sp>
      <p:pic>
        <p:nvPicPr>
          <p:cNvPr id="9" name="Picture 1" descr="UWE-Logo-Bottom.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5193178-200D-40B4-967D-75F784D6ADBB}"/>
              </a:ext>
            </a:extLst>
          </p:cNvPr>
          <p:cNvSpPr/>
          <p:nvPr/>
        </p:nvSpPr>
        <p:spPr>
          <a:xfrm>
            <a:off x="0" y="1412776"/>
            <a:ext cx="9144000" cy="48245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5" name="Picture 4">
            <a:extLst>
              <a:ext uri="{FF2B5EF4-FFF2-40B4-BE49-F238E27FC236}">
                <a16:creationId xmlns:a16="http://schemas.microsoft.com/office/drawing/2014/main" id="{9D799B50-B371-4F18-9887-74A47695ECD9}"/>
              </a:ext>
            </a:extLst>
          </p:cNvPr>
          <p:cNvPicPr>
            <a:picLocks noChangeAspect="1"/>
          </p:cNvPicPr>
          <p:nvPr/>
        </p:nvPicPr>
        <p:blipFill>
          <a:blip r:embed="rId4" cstate="print"/>
          <a:stretch>
            <a:fillRect/>
          </a:stretch>
        </p:blipFill>
        <p:spPr>
          <a:xfrm>
            <a:off x="35496" y="1700807"/>
            <a:ext cx="4536504" cy="4445775"/>
          </a:xfrm>
          <a:prstGeom prst="rect">
            <a:avLst/>
          </a:prstGeom>
        </p:spPr>
      </p:pic>
      <p:sp>
        <p:nvSpPr>
          <p:cNvPr id="6" name="Text Placeholder 2">
            <a:extLst>
              <a:ext uri="{FF2B5EF4-FFF2-40B4-BE49-F238E27FC236}">
                <a16:creationId xmlns:a16="http://schemas.microsoft.com/office/drawing/2014/main" id="{7B8AEBB1-8126-436B-BA2F-17A037FD38A5}"/>
              </a:ext>
            </a:extLst>
          </p:cNvPr>
          <p:cNvSpPr>
            <a:spLocks noGrp="1"/>
          </p:cNvSpPr>
          <p:nvPr>
            <p:ph type="body" sz="quarter" idx="11"/>
          </p:nvPr>
        </p:nvSpPr>
        <p:spPr>
          <a:xfrm>
            <a:off x="4572000" y="1690962"/>
            <a:ext cx="3888432" cy="2818158"/>
          </a:xfrm>
          <a:solidFill>
            <a:srgbClr val="FFFFFF">
              <a:alpha val="80000"/>
            </a:srgbClr>
          </a:solidFill>
        </p:spPr>
        <p:txBody>
          <a:bodyPr/>
          <a:lstStyle/>
          <a:p>
            <a:pPr>
              <a:spcAft>
                <a:spcPts val="600"/>
              </a:spcAft>
            </a:pPr>
            <a:r>
              <a:rPr lang="da-DK" sz="1800" dirty="0">
                <a:solidFill>
                  <a:srgbClr val="16818D"/>
                </a:solidFill>
              </a:rPr>
              <a:t>The steel tube shown is to be used as a pin-ended column. Determine the maximum load the column can support so that it does not buckle or yield.</a:t>
            </a:r>
            <a:endParaRPr lang="da-DK" sz="1800" dirty="0"/>
          </a:p>
        </p:txBody>
      </p:sp>
      <p:sp>
        <p:nvSpPr>
          <p:cNvPr id="7" name="Text Placeholder 2">
            <a:extLst>
              <a:ext uri="{FF2B5EF4-FFF2-40B4-BE49-F238E27FC236}">
                <a16:creationId xmlns:a16="http://schemas.microsoft.com/office/drawing/2014/main" id="{DAA4A9A4-F336-455F-AA01-6C71AEF35B1A}"/>
              </a:ext>
            </a:extLst>
          </p:cNvPr>
          <p:cNvSpPr txBox="1">
            <a:spLocks/>
          </p:cNvSpPr>
          <p:nvPr/>
        </p:nvSpPr>
        <p:spPr>
          <a:xfrm>
            <a:off x="4551295" y="3275138"/>
            <a:ext cx="3600400" cy="945950"/>
          </a:xfrm>
          <a:prstGeom prst="rect">
            <a:avLst/>
          </a:prstGeom>
          <a:solidFill>
            <a:srgbClr val="FFFFFF">
              <a:alpha val="80000"/>
            </a:srgbClr>
          </a:solid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a:spcAft>
                <a:spcPts val="600"/>
              </a:spcAft>
            </a:pPr>
            <a:r>
              <a:rPr lang="da-DK" dirty="0">
                <a:solidFill>
                  <a:srgbClr val="16818D"/>
                </a:solidFill>
              </a:rPr>
              <a:t>For steel:</a:t>
            </a:r>
            <a:br>
              <a:rPr lang="da-DK" dirty="0">
                <a:solidFill>
                  <a:srgbClr val="16818D"/>
                </a:solidFill>
              </a:rPr>
            </a:br>
            <a:r>
              <a:rPr lang="da-DK" i="1" dirty="0">
                <a:solidFill>
                  <a:srgbClr val="16818D"/>
                </a:solidFill>
                <a:latin typeface="Times New Roman" panose="02020603050405020304" pitchFamily="18" charset="0"/>
                <a:cs typeface="Times New Roman" panose="02020603050405020304" pitchFamily="18" charset="0"/>
              </a:rPr>
              <a:t>E</a:t>
            </a:r>
            <a:r>
              <a:rPr lang="da-DK" dirty="0">
                <a:solidFill>
                  <a:srgbClr val="16818D"/>
                </a:solidFill>
              </a:rPr>
              <a:t> = 200 GPa</a:t>
            </a:r>
            <a:br>
              <a:rPr lang="da-DK" dirty="0">
                <a:solidFill>
                  <a:srgbClr val="16818D"/>
                </a:solidFill>
              </a:rPr>
            </a:br>
            <a:r>
              <a:rPr lang="da-DK" dirty="0">
                <a:solidFill>
                  <a:srgbClr val="16818D"/>
                </a:solidFill>
                <a:latin typeface="Symbol" panose="05050102010706020507" pitchFamily="18" charset="2"/>
              </a:rPr>
              <a:t>s</a:t>
            </a:r>
            <a:r>
              <a:rPr lang="da-DK" baseline="-25000" dirty="0">
                <a:solidFill>
                  <a:srgbClr val="16818D"/>
                </a:solidFill>
              </a:rPr>
              <a:t>yield</a:t>
            </a:r>
            <a:r>
              <a:rPr lang="da-DK" dirty="0">
                <a:solidFill>
                  <a:srgbClr val="16818D"/>
                </a:solidFill>
              </a:rPr>
              <a:t> = 250 MPa</a:t>
            </a:r>
          </a:p>
        </p:txBody>
      </p:sp>
      <p:sp>
        <p:nvSpPr>
          <p:cNvPr id="8" name="Text Placeholder 2">
            <a:extLst>
              <a:ext uri="{FF2B5EF4-FFF2-40B4-BE49-F238E27FC236}">
                <a16:creationId xmlns:a16="http://schemas.microsoft.com/office/drawing/2014/main" id="{331C9D77-93BE-4059-BDF3-5A565DC2B8DE}"/>
              </a:ext>
            </a:extLst>
          </p:cNvPr>
          <p:cNvSpPr txBox="1">
            <a:spLocks/>
          </p:cNvSpPr>
          <p:nvPr/>
        </p:nvSpPr>
        <p:spPr>
          <a:xfrm>
            <a:off x="2339752" y="4507786"/>
            <a:ext cx="3600400" cy="945950"/>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a:spcAft>
                <a:spcPts val="600"/>
              </a:spcAft>
            </a:pPr>
            <a:r>
              <a:rPr lang="da-DK" dirty="0">
                <a:solidFill>
                  <a:srgbClr val="16818D"/>
                </a:solidFill>
              </a:rPr>
              <a:t>Critical buckling load:</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A1C9189-127B-480C-AD1F-489862079737}"/>
                  </a:ext>
                </a:extLst>
              </p:cNvPr>
              <p:cNvSpPr txBox="1"/>
              <p:nvPr/>
            </p:nvSpPr>
            <p:spPr>
              <a:xfrm>
                <a:off x="3059832" y="4897943"/>
                <a:ext cx="1207317"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i="1" smtClean="0">
                              <a:solidFill>
                                <a:srgbClr val="16818D"/>
                              </a:solidFill>
                              <a:latin typeface="Cambria Math" panose="02040503050406030204" pitchFamily="18" charset="0"/>
                            </a:rPr>
                          </m:ctrlPr>
                        </m:sSubPr>
                        <m:e>
                          <m:r>
                            <a:rPr lang="da-DK" b="0" i="1" smtClean="0">
                              <a:solidFill>
                                <a:srgbClr val="16818D"/>
                              </a:solidFill>
                              <a:latin typeface="Cambria Math" panose="02040503050406030204" pitchFamily="18" charset="0"/>
                            </a:rPr>
                            <m:t>𝑃</m:t>
                          </m:r>
                        </m:e>
                        <m:sub>
                          <m:r>
                            <a:rPr lang="da-DK" b="0" i="1" smtClean="0">
                              <a:solidFill>
                                <a:srgbClr val="16818D"/>
                              </a:solidFill>
                              <a:latin typeface="Cambria Math" panose="02040503050406030204" pitchFamily="18" charset="0"/>
                            </a:rPr>
                            <m:t>𝐶𝑅</m:t>
                          </m:r>
                        </m:sub>
                      </m:sSub>
                      <m:r>
                        <a:rPr lang="da-DK" i="1" smtClean="0">
                          <a:solidFill>
                            <a:srgbClr val="16818D"/>
                          </a:solidFill>
                          <a:latin typeface="Cambria Math" panose="02040503050406030204" pitchFamily="18" charset="0"/>
                        </a:rPr>
                        <m:t>=</m:t>
                      </m:r>
                      <m:f>
                        <m:fPr>
                          <m:ctrlPr>
                            <a:rPr lang="da-DK" i="1" smtClean="0">
                              <a:solidFill>
                                <a:srgbClr val="16818D"/>
                              </a:solidFill>
                              <a:latin typeface="Cambria Math" panose="02040503050406030204" pitchFamily="18" charset="0"/>
                            </a:rPr>
                          </m:ctrlPr>
                        </m:fPr>
                        <m:num>
                          <m:sSup>
                            <m:sSupPr>
                              <m:ctrlPr>
                                <a:rPr lang="da-DK" i="1">
                                  <a:solidFill>
                                    <a:srgbClr val="16818D"/>
                                  </a:solidFill>
                                  <a:latin typeface="Cambria Math" panose="02040503050406030204" pitchFamily="18" charset="0"/>
                                </a:rPr>
                              </m:ctrlPr>
                            </m:sSupPr>
                            <m:e>
                              <m:r>
                                <a:rPr lang="el-GR" i="1">
                                  <a:solidFill>
                                    <a:srgbClr val="16818D"/>
                                  </a:solidFill>
                                  <a:latin typeface="Cambria Math" panose="02040503050406030204" pitchFamily="18" charset="0"/>
                                </a:rPr>
                                <m:t>𝜋</m:t>
                              </m:r>
                            </m:e>
                            <m:sup>
                              <m:r>
                                <a:rPr lang="da-DK" i="1">
                                  <a:solidFill>
                                    <a:srgbClr val="16818D"/>
                                  </a:solidFill>
                                  <a:latin typeface="Cambria Math" panose="02040503050406030204" pitchFamily="18" charset="0"/>
                                </a:rPr>
                                <m:t>2</m:t>
                              </m:r>
                            </m:sup>
                          </m:sSup>
                          <m:r>
                            <a:rPr lang="da-DK" i="1">
                              <a:solidFill>
                                <a:srgbClr val="16818D"/>
                              </a:solidFill>
                              <a:latin typeface="Cambria Math" panose="02040503050406030204" pitchFamily="18" charset="0"/>
                            </a:rPr>
                            <m:t>𝐸𝐼</m:t>
                          </m:r>
                        </m:num>
                        <m:den>
                          <m:sSup>
                            <m:sSupPr>
                              <m:ctrlPr>
                                <a:rPr lang="da-DK" i="1" smtClean="0">
                                  <a:solidFill>
                                    <a:srgbClr val="16818D"/>
                                  </a:solidFill>
                                  <a:latin typeface="Cambria Math" panose="02040503050406030204" pitchFamily="18" charset="0"/>
                                </a:rPr>
                              </m:ctrlPr>
                            </m:sSupPr>
                            <m:e>
                              <m:r>
                                <a:rPr lang="da-DK" b="0" i="1" smtClean="0">
                                  <a:solidFill>
                                    <a:srgbClr val="16818D"/>
                                  </a:solidFill>
                                  <a:latin typeface="Cambria Math" panose="02040503050406030204" pitchFamily="18" charset="0"/>
                                </a:rPr>
                                <m:t>𝑙</m:t>
                              </m:r>
                            </m:e>
                            <m:sup>
                              <m:r>
                                <a:rPr lang="da-DK" b="0" i="1" smtClean="0">
                                  <a:solidFill>
                                    <a:srgbClr val="16818D"/>
                                  </a:solidFill>
                                  <a:latin typeface="Cambria Math" panose="02040503050406030204" pitchFamily="18" charset="0"/>
                                </a:rPr>
                                <m:t>2</m:t>
                              </m:r>
                            </m:sup>
                          </m:sSup>
                        </m:den>
                      </m:f>
                    </m:oMath>
                  </m:oMathPara>
                </a14:m>
                <a:endParaRPr lang="da-DK" dirty="0"/>
              </a:p>
            </p:txBody>
          </p:sp>
        </mc:Choice>
        <mc:Fallback xmlns="">
          <p:sp>
            <p:nvSpPr>
              <p:cNvPr id="10" name="TextBox 9">
                <a:extLst>
                  <a:ext uri="{FF2B5EF4-FFF2-40B4-BE49-F238E27FC236}">
                    <a16:creationId xmlns:a16="http://schemas.microsoft.com/office/drawing/2014/main" id="{7A1C9189-127B-480C-AD1F-489862079737}"/>
                  </a:ext>
                </a:extLst>
              </p:cNvPr>
              <p:cNvSpPr txBox="1">
                <a:spLocks noRot="1" noChangeAspect="1" noMove="1" noResize="1" noEditPoints="1" noAdjustHandles="1" noChangeArrowheads="1" noChangeShapeType="1" noTextEdit="1"/>
              </p:cNvSpPr>
              <p:nvPr/>
            </p:nvSpPr>
            <p:spPr>
              <a:xfrm>
                <a:off x="3059832" y="4897943"/>
                <a:ext cx="1207317" cy="555793"/>
              </a:xfrm>
              <a:prstGeom prst="rect">
                <a:avLst/>
              </a:prstGeom>
              <a:blipFill>
                <a:blip r:embed="rId5"/>
                <a:stretch>
                  <a:fillRect/>
                </a:stretch>
              </a:blipFill>
            </p:spPr>
            <p:txBody>
              <a:bodyPr/>
              <a:lstStyle/>
              <a:p>
                <a:r>
                  <a:rPr lang="da-DK">
                    <a:noFill/>
                  </a:rPr>
                  <a:t> </a:t>
                </a:r>
              </a:p>
            </p:txBody>
          </p:sp>
        </mc:Fallback>
      </mc:AlternateContent>
      <p:sp>
        <p:nvSpPr>
          <p:cNvPr id="11" name="Text Placeholder 2">
            <a:extLst>
              <a:ext uri="{FF2B5EF4-FFF2-40B4-BE49-F238E27FC236}">
                <a16:creationId xmlns:a16="http://schemas.microsoft.com/office/drawing/2014/main" id="{1EC1DD90-0CF9-4634-8DCA-C642D55C1E19}"/>
              </a:ext>
            </a:extLst>
          </p:cNvPr>
          <p:cNvSpPr txBox="1">
            <a:spLocks/>
          </p:cNvSpPr>
          <p:nvPr/>
        </p:nvSpPr>
        <p:spPr>
          <a:xfrm>
            <a:off x="4860032" y="5013176"/>
            <a:ext cx="3960439" cy="555793"/>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rgbClr val="16818D"/>
                </a:solidFill>
              </a:rPr>
              <a:t>Where second moment of area, </a:t>
            </a:r>
            <a:r>
              <a:rPr lang="da-DK" i="1" dirty="0">
                <a:solidFill>
                  <a:srgbClr val="16818D"/>
                </a:solidFill>
                <a:latin typeface="Times New Roman" panose="02020603050405020304" pitchFamily="18" charset="0"/>
                <a:cs typeface="Times New Roman" panose="02020603050405020304" pitchFamily="18" charset="0"/>
              </a:rPr>
              <a:t>I</a:t>
            </a:r>
            <a:r>
              <a:rPr lang="da-DK" dirty="0">
                <a:solidFill>
                  <a:srgbClr val="16818D"/>
                </a:solidFill>
              </a:rPr>
              <a:t>, for a tube section is: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4D8FDA0-A114-4055-8E46-673C466884BF}"/>
                  </a:ext>
                </a:extLst>
              </p:cNvPr>
              <p:cNvSpPr txBox="1"/>
              <p:nvPr/>
            </p:nvSpPr>
            <p:spPr>
              <a:xfrm>
                <a:off x="5225263" y="5683670"/>
                <a:ext cx="1540485" cy="569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i="1" smtClean="0">
                          <a:solidFill>
                            <a:srgbClr val="16818D"/>
                          </a:solidFill>
                          <a:latin typeface="Cambria Math" panose="02040503050406030204" pitchFamily="18" charset="0"/>
                        </a:rPr>
                        <m:t>𝐼</m:t>
                      </m:r>
                      <m:r>
                        <a:rPr lang="da-DK" i="1" smtClean="0">
                          <a:solidFill>
                            <a:srgbClr val="16818D"/>
                          </a:solidFill>
                          <a:latin typeface="Cambria Math" panose="02040503050406030204" pitchFamily="18" charset="0"/>
                        </a:rPr>
                        <m:t>=</m:t>
                      </m:r>
                      <m:f>
                        <m:fPr>
                          <m:ctrlPr>
                            <a:rPr lang="da-DK" i="1" smtClean="0">
                              <a:solidFill>
                                <a:srgbClr val="16818D"/>
                              </a:solidFill>
                              <a:latin typeface="Cambria Math" panose="02040503050406030204" pitchFamily="18" charset="0"/>
                            </a:rPr>
                          </m:ctrlPr>
                        </m:fPr>
                        <m:num>
                          <m:r>
                            <a:rPr lang="da-DK" i="1" smtClean="0">
                              <a:solidFill>
                                <a:srgbClr val="16818D"/>
                              </a:solidFill>
                              <a:latin typeface="Cambria Math" panose="02040503050406030204" pitchFamily="18" charset="0"/>
                              <a:ea typeface="Cambria Math" panose="02040503050406030204" pitchFamily="18" charset="0"/>
                            </a:rPr>
                            <m:t>𝜋</m:t>
                          </m:r>
                          <m:d>
                            <m:dPr>
                              <m:ctrlPr>
                                <a:rPr lang="da-DK" i="1" smtClean="0">
                                  <a:solidFill>
                                    <a:srgbClr val="16818D"/>
                                  </a:solidFill>
                                  <a:latin typeface="Cambria Math" panose="02040503050406030204" pitchFamily="18" charset="0"/>
                                  <a:ea typeface="Cambria Math" panose="02040503050406030204" pitchFamily="18" charset="0"/>
                                </a:rPr>
                              </m:ctrlPr>
                            </m:dPr>
                            <m:e>
                              <m:sSubSup>
                                <m:sSubSupPr>
                                  <m:ctrlPr>
                                    <a:rPr lang="da-DK" i="1" smtClean="0">
                                      <a:solidFill>
                                        <a:srgbClr val="16818D"/>
                                      </a:solidFill>
                                      <a:latin typeface="Cambria Math" panose="02040503050406030204" pitchFamily="18" charset="0"/>
                                      <a:ea typeface="Cambria Math" panose="02040503050406030204" pitchFamily="18" charset="0"/>
                                    </a:rPr>
                                  </m:ctrlPr>
                                </m:sSubSupPr>
                                <m:e>
                                  <m:r>
                                    <a:rPr lang="da-DK" b="0" i="1" smtClean="0">
                                      <a:solidFill>
                                        <a:srgbClr val="16818D"/>
                                      </a:solidFill>
                                      <a:latin typeface="Cambria Math" panose="02040503050406030204" pitchFamily="18" charset="0"/>
                                      <a:ea typeface="Cambria Math" panose="02040503050406030204" pitchFamily="18" charset="0"/>
                                    </a:rPr>
                                    <m:t>𝑟</m:t>
                                  </m:r>
                                </m:e>
                                <m:sub>
                                  <m:r>
                                    <a:rPr lang="da-DK" b="0" i="1" smtClean="0">
                                      <a:solidFill>
                                        <a:srgbClr val="16818D"/>
                                      </a:solidFill>
                                      <a:latin typeface="Cambria Math" panose="02040503050406030204" pitchFamily="18" charset="0"/>
                                      <a:ea typeface="Cambria Math" panose="02040503050406030204" pitchFamily="18" charset="0"/>
                                    </a:rPr>
                                    <m:t>𝑜</m:t>
                                  </m:r>
                                </m:sub>
                                <m:sup>
                                  <m:r>
                                    <a:rPr lang="da-DK" b="0" i="1" smtClean="0">
                                      <a:solidFill>
                                        <a:srgbClr val="16818D"/>
                                      </a:solidFill>
                                      <a:latin typeface="Cambria Math" panose="02040503050406030204" pitchFamily="18" charset="0"/>
                                      <a:ea typeface="Cambria Math" panose="02040503050406030204" pitchFamily="18" charset="0"/>
                                    </a:rPr>
                                    <m:t>4</m:t>
                                  </m:r>
                                </m:sup>
                              </m:sSubSup>
                              <m:r>
                                <a:rPr lang="da-DK" b="0" i="1" smtClean="0">
                                  <a:solidFill>
                                    <a:srgbClr val="16818D"/>
                                  </a:solidFill>
                                  <a:latin typeface="Cambria Math" panose="02040503050406030204" pitchFamily="18" charset="0"/>
                                  <a:ea typeface="Cambria Math" panose="02040503050406030204" pitchFamily="18" charset="0"/>
                                </a:rPr>
                                <m:t>−</m:t>
                              </m:r>
                              <m:sSubSup>
                                <m:sSubSupPr>
                                  <m:ctrlPr>
                                    <a:rPr lang="da-DK" b="0" i="1" smtClean="0">
                                      <a:solidFill>
                                        <a:srgbClr val="16818D"/>
                                      </a:solidFill>
                                      <a:latin typeface="Cambria Math" panose="02040503050406030204" pitchFamily="18" charset="0"/>
                                      <a:ea typeface="Cambria Math" panose="02040503050406030204" pitchFamily="18" charset="0"/>
                                    </a:rPr>
                                  </m:ctrlPr>
                                </m:sSubSupPr>
                                <m:e>
                                  <m:r>
                                    <a:rPr lang="da-DK" b="0" i="1" smtClean="0">
                                      <a:solidFill>
                                        <a:srgbClr val="16818D"/>
                                      </a:solidFill>
                                      <a:latin typeface="Cambria Math" panose="02040503050406030204" pitchFamily="18" charset="0"/>
                                      <a:ea typeface="Cambria Math" panose="02040503050406030204" pitchFamily="18" charset="0"/>
                                    </a:rPr>
                                    <m:t>𝑟</m:t>
                                  </m:r>
                                </m:e>
                                <m:sub>
                                  <m:r>
                                    <a:rPr lang="da-DK" b="0" i="1" smtClean="0">
                                      <a:solidFill>
                                        <a:srgbClr val="16818D"/>
                                      </a:solidFill>
                                      <a:latin typeface="Cambria Math" panose="02040503050406030204" pitchFamily="18" charset="0"/>
                                      <a:ea typeface="Cambria Math" panose="02040503050406030204" pitchFamily="18" charset="0"/>
                                    </a:rPr>
                                    <m:t>𝑖</m:t>
                                  </m:r>
                                </m:sub>
                                <m:sup>
                                  <m:r>
                                    <a:rPr lang="da-DK" b="0" i="1" smtClean="0">
                                      <a:solidFill>
                                        <a:srgbClr val="16818D"/>
                                      </a:solidFill>
                                      <a:latin typeface="Cambria Math" panose="02040503050406030204" pitchFamily="18" charset="0"/>
                                      <a:ea typeface="Cambria Math" panose="02040503050406030204" pitchFamily="18" charset="0"/>
                                    </a:rPr>
                                    <m:t>4</m:t>
                                  </m:r>
                                </m:sup>
                              </m:sSubSup>
                            </m:e>
                          </m:d>
                        </m:num>
                        <m:den>
                          <m:r>
                            <a:rPr lang="da-DK" i="1" smtClean="0">
                              <a:solidFill>
                                <a:srgbClr val="16818D"/>
                              </a:solidFill>
                              <a:latin typeface="Cambria Math" panose="02040503050406030204" pitchFamily="18" charset="0"/>
                            </a:rPr>
                            <m:t>4</m:t>
                          </m:r>
                        </m:den>
                      </m:f>
                    </m:oMath>
                  </m:oMathPara>
                </a14:m>
                <a:endParaRPr lang="da-DK" dirty="0"/>
              </a:p>
            </p:txBody>
          </p:sp>
        </mc:Choice>
        <mc:Fallback xmlns="">
          <p:sp>
            <p:nvSpPr>
              <p:cNvPr id="12" name="TextBox 11">
                <a:extLst>
                  <a:ext uri="{FF2B5EF4-FFF2-40B4-BE49-F238E27FC236}">
                    <a16:creationId xmlns:a16="http://schemas.microsoft.com/office/drawing/2014/main" id="{B4D8FDA0-A114-4055-8E46-673C466884BF}"/>
                  </a:ext>
                </a:extLst>
              </p:cNvPr>
              <p:cNvSpPr txBox="1">
                <a:spLocks noRot="1" noChangeAspect="1" noMove="1" noResize="1" noEditPoints="1" noAdjustHandles="1" noChangeArrowheads="1" noChangeShapeType="1" noTextEdit="1"/>
              </p:cNvSpPr>
              <p:nvPr/>
            </p:nvSpPr>
            <p:spPr>
              <a:xfrm>
                <a:off x="5225263" y="5683670"/>
                <a:ext cx="1540485" cy="569771"/>
              </a:xfrm>
              <a:prstGeom prst="rect">
                <a:avLst/>
              </a:prstGeom>
              <a:blipFill>
                <a:blip r:embed="rId6"/>
                <a:stretch>
                  <a:fillRect/>
                </a:stretch>
              </a:blipFill>
            </p:spPr>
            <p:txBody>
              <a:bodyPr/>
              <a:lstStyle/>
              <a:p>
                <a:r>
                  <a:rPr lang="da-DK">
                    <a:noFill/>
                  </a:rPr>
                  <a:t> </a:t>
                </a:r>
              </a:p>
            </p:txBody>
          </p:sp>
        </mc:Fallback>
      </mc:AlternateContent>
      <p:pic>
        <p:nvPicPr>
          <p:cNvPr id="13" name="Picture 12">
            <a:extLst>
              <a:ext uri="{FF2B5EF4-FFF2-40B4-BE49-F238E27FC236}">
                <a16:creationId xmlns:a16="http://schemas.microsoft.com/office/drawing/2014/main" id="{C263DDAF-1630-491C-BB4D-B600410D160F}"/>
              </a:ext>
            </a:extLst>
          </p:cNvPr>
          <p:cNvPicPr>
            <a:picLocks noChangeAspect="1"/>
          </p:cNvPicPr>
          <p:nvPr/>
        </p:nvPicPr>
        <p:blipFill rotWithShape="1">
          <a:blip r:embed="rId4" cstate="print"/>
          <a:srcRect l="54763" t="29791" r="21135" b="48931"/>
          <a:stretch/>
        </p:blipFill>
        <p:spPr>
          <a:xfrm>
            <a:off x="7236296" y="5498874"/>
            <a:ext cx="1093404" cy="94595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7963E7F-A9FB-46D1-864E-974160FC604C}"/>
                  </a:ext>
                </a:extLst>
              </p:cNvPr>
              <p:cNvSpPr txBox="1"/>
              <p:nvPr/>
            </p:nvSpPr>
            <p:spPr>
              <a:xfrm>
                <a:off x="8267858" y="5683670"/>
                <a:ext cx="222369"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i="1" smtClean="0">
                              <a:solidFill>
                                <a:srgbClr val="16818D"/>
                              </a:solidFill>
                              <a:latin typeface="Cambria Math" panose="02040503050406030204" pitchFamily="18" charset="0"/>
                              <a:ea typeface="Cambria Math" panose="02040503050406030204" pitchFamily="18" charset="0"/>
                            </a:rPr>
                          </m:ctrlPr>
                        </m:sSubPr>
                        <m:e>
                          <m:r>
                            <a:rPr lang="da-DK" b="0" i="1" smtClean="0">
                              <a:solidFill>
                                <a:srgbClr val="16818D"/>
                              </a:solidFill>
                              <a:latin typeface="Cambria Math" panose="02040503050406030204" pitchFamily="18" charset="0"/>
                              <a:ea typeface="Cambria Math" panose="02040503050406030204" pitchFamily="18" charset="0"/>
                            </a:rPr>
                            <m:t>𝑟</m:t>
                          </m:r>
                        </m:e>
                        <m:sub>
                          <m:r>
                            <a:rPr lang="da-DK" i="1">
                              <a:solidFill>
                                <a:srgbClr val="16818D"/>
                              </a:solidFill>
                              <a:latin typeface="Cambria Math" panose="02040503050406030204" pitchFamily="18" charset="0"/>
                              <a:ea typeface="Cambria Math" panose="02040503050406030204" pitchFamily="18" charset="0"/>
                            </a:rPr>
                            <m:t>𝑖</m:t>
                          </m:r>
                        </m:sub>
                      </m:sSub>
                    </m:oMath>
                  </m:oMathPara>
                </a14:m>
                <a:endParaRPr lang="da-DK" dirty="0"/>
              </a:p>
            </p:txBody>
          </p:sp>
        </mc:Choice>
        <mc:Fallback xmlns="">
          <p:sp>
            <p:nvSpPr>
              <p:cNvPr id="14" name="TextBox 13">
                <a:extLst>
                  <a:ext uri="{FF2B5EF4-FFF2-40B4-BE49-F238E27FC236}">
                    <a16:creationId xmlns:a16="http://schemas.microsoft.com/office/drawing/2014/main" id="{07963E7F-A9FB-46D1-864E-974160FC604C}"/>
                  </a:ext>
                </a:extLst>
              </p:cNvPr>
              <p:cNvSpPr txBox="1">
                <a:spLocks noRot="1" noChangeAspect="1" noMove="1" noResize="1" noEditPoints="1" noAdjustHandles="1" noChangeArrowheads="1" noChangeShapeType="1" noTextEdit="1"/>
              </p:cNvSpPr>
              <p:nvPr/>
            </p:nvSpPr>
            <p:spPr>
              <a:xfrm>
                <a:off x="8267858" y="5683670"/>
                <a:ext cx="222369" cy="276999"/>
              </a:xfrm>
              <a:prstGeom prst="rect">
                <a:avLst/>
              </a:prstGeom>
              <a:blipFill>
                <a:blip r:embed="rId7"/>
                <a:stretch>
                  <a:fillRect l="-13514" r="-8108" b="-19565"/>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44AF006-1869-40B8-A020-ECBB3DB88998}"/>
                  </a:ext>
                </a:extLst>
              </p:cNvPr>
              <p:cNvSpPr txBox="1"/>
              <p:nvPr/>
            </p:nvSpPr>
            <p:spPr>
              <a:xfrm>
                <a:off x="7132872" y="5991143"/>
                <a:ext cx="247440"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i="1" smtClean="0">
                              <a:solidFill>
                                <a:srgbClr val="16818D"/>
                              </a:solidFill>
                              <a:latin typeface="Cambria Math" panose="02040503050406030204" pitchFamily="18" charset="0"/>
                              <a:ea typeface="Cambria Math" panose="02040503050406030204" pitchFamily="18" charset="0"/>
                            </a:rPr>
                          </m:ctrlPr>
                        </m:sSubPr>
                        <m:e>
                          <m:r>
                            <a:rPr lang="da-DK" b="0" i="1" smtClean="0">
                              <a:solidFill>
                                <a:srgbClr val="16818D"/>
                              </a:solidFill>
                              <a:latin typeface="Cambria Math" panose="02040503050406030204" pitchFamily="18" charset="0"/>
                              <a:ea typeface="Cambria Math" panose="02040503050406030204" pitchFamily="18" charset="0"/>
                            </a:rPr>
                            <m:t>𝑟</m:t>
                          </m:r>
                        </m:e>
                        <m:sub>
                          <m:r>
                            <a:rPr lang="da-DK" b="0" i="1" smtClean="0">
                              <a:solidFill>
                                <a:srgbClr val="16818D"/>
                              </a:solidFill>
                              <a:latin typeface="Cambria Math" panose="02040503050406030204" pitchFamily="18" charset="0"/>
                              <a:ea typeface="Cambria Math" panose="02040503050406030204" pitchFamily="18" charset="0"/>
                            </a:rPr>
                            <m:t>𝑜</m:t>
                          </m:r>
                        </m:sub>
                      </m:sSub>
                    </m:oMath>
                  </m:oMathPara>
                </a14:m>
                <a:endParaRPr lang="da-DK" dirty="0"/>
              </a:p>
            </p:txBody>
          </p:sp>
        </mc:Choice>
        <mc:Fallback xmlns="">
          <p:sp>
            <p:nvSpPr>
              <p:cNvPr id="15" name="TextBox 14">
                <a:extLst>
                  <a:ext uri="{FF2B5EF4-FFF2-40B4-BE49-F238E27FC236}">
                    <a16:creationId xmlns:a16="http://schemas.microsoft.com/office/drawing/2014/main" id="{944AF006-1869-40B8-A020-ECBB3DB88998}"/>
                  </a:ext>
                </a:extLst>
              </p:cNvPr>
              <p:cNvSpPr txBox="1">
                <a:spLocks noRot="1" noChangeAspect="1" noMove="1" noResize="1" noEditPoints="1" noAdjustHandles="1" noChangeArrowheads="1" noChangeShapeType="1" noTextEdit="1"/>
              </p:cNvSpPr>
              <p:nvPr/>
            </p:nvSpPr>
            <p:spPr>
              <a:xfrm>
                <a:off x="7132872" y="5991143"/>
                <a:ext cx="247440" cy="276999"/>
              </a:xfrm>
              <a:prstGeom prst="rect">
                <a:avLst/>
              </a:prstGeom>
              <a:blipFill>
                <a:blip r:embed="rId8"/>
                <a:stretch>
                  <a:fillRect l="-12195" b="-13333"/>
                </a:stretch>
              </a:blipFill>
            </p:spPr>
            <p:txBody>
              <a:bodyPr/>
              <a:lstStyle/>
              <a:p>
                <a:r>
                  <a:rPr lang="da-DK">
                    <a:noFill/>
                  </a:rPr>
                  <a:t> </a:t>
                </a:r>
              </a:p>
            </p:txBody>
          </p:sp>
        </mc:Fallback>
      </mc:AlternateContent>
    </p:spTree>
    <p:extLst>
      <p:ext uri="{BB962C8B-B14F-4D97-AF65-F5344CB8AC3E}">
        <p14:creationId xmlns:p14="http://schemas.microsoft.com/office/powerpoint/2010/main" val="3793053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193178-200D-40B4-967D-75F784D6ADBB}"/>
              </a:ext>
            </a:extLst>
          </p:cNvPr>
          <p:cNvSpPr/>
          <p:nvPr/>
        </p:nvSpPr>
        <p:spPr>
          <a:xfrm>
            <a:off x="0" y="1412776"/>
            <a:ext cx="9144000" cy="48245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5" name="Picture 4">
            <a:extLst>
              <a:ext uri="{FF2B5EF4-FFF2-40B4-BE49-F238E27FC236}">
                <a16:creationId xmlns:a16="http://schemas.microsoft.com/office/drawing/2014/main" id="{9D799B50-B371-4F18-9887-74A47695ECD9}"/>
              </a:ext>
            </a:extLst>
          </p:cNvPr>
          <p:cNvPicPr>
            <a:picLocks noChangeAspect="1"/>
          </p:cNvPicPr>
          <p:nvPr/>
        </p:nvPicPr>
        <p:blipFill>
          <a:blip r:embed="rId3" cstate="print"/>
          <a:stretch>
            <a:fillRect/>
          </a:stretch>
        </p:blipFill>
        <p:spPr>
          <a:xfrm>
            <a:off x="35496" y="1700807"/>
            <a:ext cx="4536504" cy="4445775"/>
          </a:xfrm>
          <a:prstGeom prst="rect">
            <a:avLst/>
          </a:prstGeom>
        </p:spPr>
      </p:pic>
      <p:sp>
        <p:nvSpPr>
          <p:cNvPr id="14" name="Text Placeholder 2">
            <a:extLst>
              <a:ext uri="{FF2B5EF4-FFF2-40B4-BE49-F238E27FC236}">
                <a16:creationId xmlns:a16="http://schemas.microsoft.com/office/drawing/2014/main" id="{CEFA161B-8C4E-4C14-802A-B4377D6FF60C}"/>
              </a:ext>
            </a:extLst>
          </p:cNvPr>
          <p:cNvSpPr txBox="1">
            <a:spLocks/>
          </p:cNvSpPr>
          <p:nvPr/>
        </p:nvSpPr>
        <p:spPr>
          <a:xfrm>
            <a:off x="4572000" y="1690962"/>
            <a:ext cx="3888432" cy="2818158"/>
          </a:xfrm>
          <a:prstGeom prst="rect">
            <a:avLst/>
          </a:prstGeom>
          <a:solidFill>
            <a:srgbClr val="FFFFFF">
              <a:alpha val="80000"/>
            </a:srgbClr>
          </a:solid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a:spcAft>
                <a:spcPts val="600"/>
              </a:spcAft>
            </a:pPr>
            <a:r>
              <a:rPr lang="da-DK" sz="1800">
                <a:solidFill>
                  <a:srgbClr val="16818D"/>
                </a:solidFill>
              </a:rPr>
              <a:t>The steel tube shown is to be used as a pin-ended column. Determine the maximum load the column can support so that it does not buckle or yield.</a:t>
            </a:r>
            <a:endParaRPr lang="da-DK" sz="1800" dirty="0"/>
          </a:p>
        </p:txBody>
      </p:sp>
      <p:sp>
        <p:nvSpPr>
          <p:cNvPr id="2" name="Text Placeholder 1"/>
          <p:cNvSpPr>
            <a:spLocks noGrp="1"/>
          </p:cNvSpPr>
          <p:nvPr>
            <p:ph type="body" sz="quarter" idx="10"/>
          </p:nvPr>
        </p:nvSpPr>
        <p:spPr>
          <a:xfrm>
            <a:off x="3131840" y="689700"/>
            <a:ext cx="5688632" cy="651068"/>
          </a:xfrm>
          <a:noFill/>
        </p:spPr>
        <p:txBody>
          <a:bodyPr/>
          <a:lstStyle/>
          <a:p>
            <a:pPr algn="r"/>
            <a:r>
              <a:rPr lang="da-DK" dirty="0"/>
              <a:t>Example 1</a:t>
            </a:r>
          </a:p>
        </p:txBody>
      </p:sp>
      <p:pic>
        <p:nvPicPr>
          <p:cNvPr id="9" name="Picture 1" descr="UWE-Logo-Bottom.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a:extLst>
              <a:ext uri="{FF2B5EF4-FFF2-40B4-BE49-F238E27FC236}">
                <a16:creationId xmlns:a16="http://schemas.microsoft.com/office/drawing/2014/main" id="{92A8ECE0-CBB4-4D67-8802-90AB127EBB2F}"/>
              </a:ext>
            </a:extLst>
          </p:cNvPr>
          <p:cNvSpPr txBox="1">
            <a:spLocks/>
          </p:cNvSpPr>
          <p:nvPr/>
        </p:nvSpPr>
        <p:spPr>
          <a:xfrm>
            <a:off x="3425062" y="4293096"/>
            <a:ext cx="5395409" cy="945950"/>
          </a:xfrm>
          <a:prstGeom prst="rect">
            <a:avLst/>
          </a:prstGeom>
          <a:solidFill>
            <a:srgbClr val="FFFFFF">
              <a:alpha val="80000"/>
            </a:srgbClr>
          </a:solid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rgbClr val="16818D"/>
                </a:solidFill>
              </a:rPr>
              <a:t>So </a:t>
            </a:r>
            <a:r>
              <a:rPr lang="da-DK" i="1" dirty="0">
                <a:solidFill>
                  <a:srgbClr val="16818D"/>
                </a:solidFill>
                <a:latin typeface="Times New Roman" panose="02020603050405020304" pitchFamily="18" charset="0"/>
                <a:cs typeface="Times New Roman" panose="02020603050405020304" pitchFamily="18" charset="0"/>
              </a:rPr>
              <a:t>r</a:t>
            </a:r>
            <a:r>
              <a:rPr lang="da-DK" baseline="-25000" dirty="0">
                <a:solidFill>
                  <a:srgbClr val="16818D"/>
                </a:solidFill>
              </a:rPr>
              <a:t>o</a:t>
            </a:r>
            <a:r>
              <a:rPr lang="da-DK" dirty="0">
                <a:solidFill>
                  <a:srgbClr val="16818D"/>
                </a:solidFill>
              </a:rPr>
              <a:t> = 0.075m, </a:t>
            </a:r>
            <a:r>
              <a:rPr lang="da-DK" i="1" dirty="0">
                <a:solidFill>
                  <a:srgbClr val="16818D"/>
                </a:solidFill>
                <a:latin typeface="Times New Roman" panose="02020603050405020304" pitchFamily="18" charset="0"/>
                <a:cs typeface="Times New Roman" panose="02020603050405020304" pitchFamily="18" charset="0"/>
              </a:rPr>
              <a:t>r</a:t>
            </a:r>
            <a:r>
              <a:rPr lang="da-DK" i="1" baseline="-25000" dirty="0">
                <a:solidFill>
                  <a:srgbClr val="16818D"/>
                </a:solidFill>
              </a:rPr>
              <a:t>i</a:t>
            </a:r>
            <a:r>
              <a:rPr lang="da-DK" dirty="0">
                <a:solidFill>
                  <a:srgbClr val="16818D"/>
                </a:solidFill>
              </a:rPr>
              <a:t> = 0.07m and </a:t>
            </a:r>
            <a:r>
              <a:rPr lang="da-DK" i="1" dirty="0">
                <a:solidFill>
                  <a:srgbClr val="16818D"/>
                </a:solidFill>
                <a:latin typeface="Times New Roman" panose="02020603050405020304" pitchFamily="18" charset="0"/>
                <a:cs typeface="Times New Roman" panose="02020603050405020304" pitchFamily="18" charset="0"/>
              </a:rPr>
              <a:t>I</a:t>
            </a:r>
            <a:r>
              <a:rPr lang="da-DK" dirty="0">
                <a:solidFill>
                  <a:srgbClr val="16818D"/>
                </a:solidFill>
              </a:rPr>
              <a:t> = 5.99x10</a:t>
            </a:r>
            <a:r>
              <a:rPr lang="da-DK" baseline="30000" dirty="0">
                <a:solidFill>
                  <a:srgbClr val="16818D"/>
                </a:solidFill>
              </a:rPr>
              <a:t>-6</a:t>
            </a:r>
            <a:r>
              <a:rPr lang="da-DK" dirty="0">
                <a:solidFill>
                  <a:srgbClr val="16818D"/>
                </a:solidFill>
              </a:rPr>
              <a:t> m</a:t>
            </a:r>
            <a:r>
              <a:rPr lang="da-DK" baseline="30000" dirty="0">
                <a:solidFill>
                  <a:srgbClr val="16818D"/>
                </a:solidFill>
              </a:rPr>
              <a:t>4</a:t>
            </a:r>
            <a:r>
              <a:rPr lang="da-DK" dirty="0">
                <a:solidFill>
                  <a:srgbClr val="16818D"/>
                </a:solidFill>
              </a:rPr>
              <a:t>. </a:t>
            </a:r>
          </a:p>
          <a:p>
            <a:pPr marL="0" indent="0">
              <a:spcAft>
                <a:spcPts val="600"/>
              </a:spcAft>
              <a:buNone/>
            </a:pPr>
            <a:r>
              <a:rPr lang="da-DK" dirty="0">
                <a:solidFill>
                  <a:srgbClr val="16818D"/>
                </a:solidFill>
              </a:rPr>
              <a:t>Then:</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902C234-18E0-4A78-8179-7D5CBEE173D2}"/>
                  </a:ext>
                </a:extLst>
              </p:cNvPr>
              <p:cNvSpPr txBox="1"/>
              <p:nvPr/>
            </p:nvSpPr>
            <p:spPr>
              <a:xfrm>
                <a:off x="4001657" y="5010205"/>
                <a:ext cx="4408964" cy="554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i="1" smtClean="0">
                              <a:solidFill>
                                <a:srgbClr val="16818D"/>
                              </a:solidFill>
                              <a:latin typeface="Cambria Math" panose="02040503050406030204" pitchFamily="18" charset="0"/>
                            </a:rPr>
                          </m:ctrlPr>
                        </m:sSubPr>
                        <m:e>
                          <m:r>
                            <a:rPr lang="da-DK" b="0" i="1" smtClean="0">
                              <a:solidFill>
                                <a:srgbClr val="16818D"/>
                              </a:solidFill>
                              <a:latin typeface="Cambria Math" panose="02040503050406030204" pitchFamily="18" charset="0"/>
                            </a:rPr>
                            <m:t>𝑃</m:t>
                          </m:r>
                        </m:e>
                        <m:sub>
                          <m:r>
                            <a:rPr lang="da-DK" b="0" i="1" smtClean="0">
                              <a:solidFill>
                                <a:srgbClr val="16818D"/>
                              </a:solidFill>
                              <a:latin typeface="Cambria Math" panose="02040503050406030204" pitchFamily="18" charset="0"/>
                            </a:rPr>
                            <m:t>𝐶𝑅</m:t>
                          </m:r>
                        </m:sub>
                      </m:sSub>
                      <m:r>
                        <a:rPr lang="da-DK" i="1" smtClean="0">
                          <a:solidFill>
                            <a:srgbClr val="16818D"/>
                          </a:solidFill>
                          <a:latin typeface="Cambria Math" panose="02040503050406030204" pitchFamily="18" charset="0"/>
                        </a:rPr>
                        <m:t>=</m:t>
                      </m:r>
                      <m:f>
                        <m:fPr>
                          <m:ctrlPr>
                            <a:rPr lang="da-DK" i="1" smtClean="0">
                              <a:solidFill>
                                <a:srgbClr val="16818D"/>
                              </a:solidFill>
                              <a:latin typeface="Cambria Math" panose="02040503050406030204" pitchFamily="18" charset="0"/>
                            </a:rPr>
                          </m:ctrlPr>
                        </m:fPr>
                        <m:num>
                          <m:sSup>
                            <m:sSupPr>
                              <m:ctrlPr>
                                <a:rPr lang="da-DK" i="1">
                                  <a:solidFill>
                                    <a:srgbClr val="16818D"/>
                                  </a:solidFill>
                                  <a:latin typeface="Cambria Math" panose="02040503050406030204" pitchFamily="18" charset="0"/>
                                </a:rPr>
                              </m:ctrlPr>
                            </m:sSupPr>
                            <m:e>
                              <m:r>
                                <a:rPr lang="el-GR" i="1">
                                  <a:solidFill>
                                    <a:srgbClr val="16818D"/>
                                  </a:solidFill>
                                  <a:latin typeface="Cambria Math" panose="02040503050406030204" pitchFamily="18" charset="0"/>
                                </a:rPr>
                                <m:t>𝜋</m:t>
                              </m:r>
                            </m:e>
                            <m:sup>
                              <m:r>
                                <a:rPr lang="da-DK" i="1">
                                  <a:solidFill>
                                    <a:srgbClr val="16818D"/>
                                  </a:solidFill>
                                  <a:latin typeface="Cambria Math" panose="02040503050406030204" pitchFamily="18" charset="0"/>
                                </a:rPr>
                                <m:t>2</m:t>
                              </m:r>
                            </m:sup>
                          </m:sSup>
                          <m:r>
                            <a:rPr lang="da-DK" b="0" i="1" smtClean="0">
                              <a:solidFill>
                                <a:srgbClr val="16818D"/>
                              </a:solidFill>
                              <a:latin typeface="Cambria Math" panose="02040503050406030204" pitchFamily="18" charset="0"/>
                            </a:rPr>
                            <m:t>𝑥</m:t>
                          </m:r>
                          <m:r>
                            <a:rPr lang="da-DK" b="0" i="1" smtClean="0">
                              <a:solidFill>
                                <a:srgbClr val="16818D"/>
                              </a:solidFill>
                              <a:latin typeface="Cambria Math" panose="02040503050406030204" pitchFamily="18" charset="0"/>
                            </a:rPr>
                            <m:t>200</m:t>
                          </m:r>
                          <m:r>
                            <a:rPr lang="da-DK" b="0" i="1" smtClean="0">
                              <a:solidFill>
                                <a:srgbClr val="16818D"/>
                              </a:solidFill>
                              <a:latin typeface="Cambria Math" panose="02040503050406030204" pitchFamily="18" charset="0"/>
                            </a:rPr>
                            <m:t>𝑥</m:t>
                          </m:r>
                          <m:r>
                            <a:rPr lang="da-DK" b="0" i="1" smtClean="0">
                              <a:solidFill>
                                <a:srgbClr val="16818D"/>
                              </a:solidFill>
                              <a:latin typeface="Cambria Math" panose="02040503050406030204" pitchFamily="18" charset="0"/>
                            </a:rPr>
                            <m:t>109</m:t>
                          </m:r>
                          <m:r>
                            <a:rPr lang="da-DK" b="0" i="1" smtClean="0">
                              <a:solidFill>
                                <a:srgbClr val="16818D"/>
                              </a:solidFill>
                              <a:latin typeface="Cambria Math" panose="02040503050406030204" pitchFamily="18" charset="0"/>
                            </a:rPr>
                            <m:t>𝑥</m:t>
                          </m:r>
                          <m:r>
                            <a:rPr lang="da-DK" b="0" i="1" smtClean="0">
                              <a:solidFill>
                                <a:srgbClr val="16818D"/>
                              </a:solidFill>
                              <a:latin typeface="Cambria Math" panose="02040503050406030204" pitchFamily="18" charset="0"/>
                            </a:rPr>
                            <m:t>5.99</m:t>
                          </m:r>
                          <m:r>
                            <a:rPr lang="da-DK" b="0" i="1" smtClean="0">
                              <a:solidFill>
                                <a:srgbClr val="16818D"/>
                              </a:solidFill>
                              <a:latin typeface="Cambria Math" panose="02040503050406030204" pitchFamily="18" charset="0"/>
                            </a:rPr>
                            <m:t>𝑥</m:t>
                          </m:r>
                          <m:sSup>
                            <m:sSupPr>
                              <m:ctrlPr>
                                <a:rPr lang="da-DK" b="0" i="1" smtClean="0">
                                  <a:solidFill>
                                    <a:srgbClr val="16818D"/>
                                  </a:solidFill>
                                  <a:latin typeface="Cambria Math" panose="02040503050406030204" pitchFamily="18" charset="0"/>
                                </a:rPr>
                              </m:ctrlPr>
                            </m:sSupPr>
                            <m:e>
                              <m:r>
                                <a:rPr lang="da-DK" b="0" i="1" smtClean="0">
                                  <a:solidFill>
                                    <a:srgbClr val="16818D"/>
                                  </a:solidFill>
                                  <a:latin typeface="Cambria Math" panose="02040503050406030204" pitchFamily="18" charset="0"/>
                                </a:rPr>
                                <m:t>10</m:t>
                              </m:r>
                            </m:e>
                            <m:sup>
                              <m:r>
                                <a:rPr lang="da-DK" b="0" i="1" smtClean="0">
                                  <a:solidFill>
                                    <a:srgbClr val="16818D"/>
                                  </a:solidFill>
                                  <a:latin typeface="Cambria Math" panose="02040503050406030204" pitchFamily="18" charset="0"/>
                                </a:rPr>
                                <m:t>−6</m:t>
                              </m:r>
                            </m:sup>
                          </m:sSup>
                        </m:num>
                        <m:den>
                          <m:sSup>
                            <m:sSupPr>
                              <m:ctrlPr>
                                <a:rPr lang="da-DK" i="1" smtClean="0">
                                  <a:solidFill>
                                    <a:srgbClr val="16818D"/>
                                  </a:solidFill>
                                  <a:latin typeface="Cambria Math" panose="02040503050406030204" pitchFamily="18" charset="0"/>
                                </a:rPr>
                              </m:ctrlPr>
                            </m:sSupPr>
                            <m:e>
                              <m:r>
                                <a:rPr lang="da-DK" b="0" i="1" smtClean="0">
                                  <a:solidFill>
                                    <a:srgbClr val="16818D"/>
                                  </a:solidFill>
                                  <a:latin typeface="Cambria Math" panose="02040503050406030204" pitchFamily="18" charset="0"/>
                                </a:rPr>
                                <m:t>7</m:t>
                              </m:r>
                            </m:e>
                            <m:sup>
                              <m:r>
                                <a:rPr lang="da-DK" b="0" i="1" smtClean="0">
                                  <a:solidFill>
                                    <a:srgbClr val="16818D"/>
                                  </a:solidFill>
                                  <a:latin typeface="Cambria Math" panose="02040503050406030204" pitchFamily="18" charset="0"/>
                                </a:rPr>
                                <m:t>2</m:t>
                              </m:r>
                            </m:sup>
                          </m:sSup>
                        </m:den>
                      </m:f>
                      <m:r>
                        <a:rPr lang="da-DK" b="0" i="1" smtClean="0">
                          <a:solidFill>
                            <a:srgbClr val="16818D"/>
                          </a:solidFill>
                          <a:latin typeface="Cambria Math" panose="02040503050406030204" pitchFamily="18" charset="0"/>
                        </a:rPr>
                        <m:t>=241425 </m:t>
                      </m:r>
                      <m:r>
                        <a:rPr lang="da-DK" b="0" i="1" smtClean="0">
                          <a:solidFill>
                            <a:srgbClr val="16818D"/>
                          </a:solidFill>
                          <a:latin typeface="Cambria Math" panose="02040503050406030204" pitchFamily="18" charset="0"/>
                        </a:rPr>
                        <m:t>𝑁</m:t>
                      </m:r>
                    </m:oMath>
                  </m:oMathPara>
                </a14:m>
                <a:endParaRPr lang="da-DK" dirty="0"/>
              </a:p>
            </p:txBody>
          </p:sp>
        </mc:Choice>
        <mc:Fallback xmlns="">
          <p:sp>
            <p:nvSpPr>
              <p:cNvPr id="17" name="TextBox 16">
                <a:extLst>
                  <a:ext uri="{FF2B5EF4-FFF2-40B4-BE49-F238E27FC236}">
                    <a16:creationId xmlns:a16="http://schemas.microsoft.com/office/drawing/2014/main" id="{1902C234-18E0-4A78-8179-7D5CBEE173D2}"/>
                  </a:ext>
                </a:extLst>
              </p:cNvPr>
              <p:cNvSpPr txBox="1">
                <a:spLocks noRot="1" noChangeAspect="1" noMove="1" noResize="1" noEditPoints="1" noAdjustHandles="1" noChangeArrowheads="1" noChangeShapeType="1" noTextEdit="1"/>
              </p:cNvSpPr>
              <p:nvPr/>
            </p:nvSpPr>
            <p:spPr>
              <a:xfrm>
                <a:off x="4001657" y="5010205"/>
                <a:ext cx="4408964" cy="554832"/>
              </a:xfrm>
              <a:prstGeom prst="rect">
                <a:avLst/>
              </a:prstGeom>
              <a:blipFill>
                <a:blip r:embed="rId5"/>
                <a:stretch>
                  <a:fillRect/>
                </a:stretch>
              </a:blipFill>
            </p:spPr>
            <p:txBody>
              <a:bodyPr/>
              <a:lstStyle/>
              <a:p>
                <a:r>
                  <a:rPr lang="da-DK">
                    <a:noFill/>
                  </a:rPr>
                  <a:t> </a:t>
                </a:r>
              </a:p>
            </p:txBody>
          </p:sp>
        </mc:Fallback>
      </mc:AlternateContent>
      <p:sp>
        <p:nvSpPr>
          <p:cNvPr id="18" name="Text Placeholder 2">
            <a:extLst>
              <a:ext uri="{FF2B5EF4-FFF2-40B4-BE49-F238E27FC236}">
                <a16:creationId xmlns:a16="http://schemas.microsoft.com/office/drawing/2014/main" id="{F63FC19D-794E-4B44-9490-46B46028B790}"/>
              </a:ext>
            </a:extLst>
          </p:cNvPr>
          <p:cNvSpPr txBox="1">
            <a:spLocks/>
          </p:cNvSpPr>
          <p:nvPr/>
        </p:nvSpPr>
        <p:spPr>
          <a:xfrm>
            <a:off x="3425062" y="5661248"/>
            <a:ext cx="5395409" cy="384634"/>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rgbClr val="16818D"/>
                </a:solidFill>
              </a:rPr>
              <a:t>At this force, the axial stress is:</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EFA9A30-B24F-4711-ACA9-36281E842D4B}"/>
                  </a:ext>
                </a:extLst>
              </p:cNvPr>
              <p:cNvSpPr txBox="1"/>
              <p:nvPr/>
            </p:nvSpPr>
            <p:spPr>
              <a:xfrm>
                <a:off x="3995936" y="6085836"/>
                <a:ext cx="3570721"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i="1" smtClean="0">
                          <a:solidFill>
                            <a:srgbClr val="16818D"/>
                          </a:solidFill>
                          <a:latin typeface="Cambria Math" panose="02040503050406030204" pitchFamily="18" charset="0"/>
                          <a:ea typeface="Cambria Math" panose="02040503050406030204" pitchFamily="18" charset="0"/>
                        </a:rPr>
                        <m:t>𝜎</m:t>
                      </m:r>
                      <m:r>
                        <a:rPr lang="da-DK" i="1" smtClean="0">
                          <a:solidFill>
                            <a:srgbClr val="16818D"/>
                          </a:solidFill>
                          <a:latin typeface="Cambria Math" panose="02040503050406030204" pitchFamily="18" charset="0"/>
                        </a:rPr>
                        <m:t>=</m:t>
                      </m:r>
                      <m:f>
                        <m:fPr>
                          <m:ctrlPr>
                            <a:rPr lang="da-DK" i="1" smtClean="0">
                              <a:solidFill>
                                <a:srgbClr val="16818D"/>
                              </a:solidFill>
                              <a:latin typeface="Cambria Math" panose="02040503050406030204" pitchFamily="18" charset="0"/>
                            </a:rPr>
                          </m:ctrlPr>
                        </m:fPr>
                        <m:num>
                          <m:sSub>
                            <m:sSubPr>
                              <m:ctrlPr>
                                <a:rPr lang="da-DK" i="1" smtClean="0">
                                  <a:solidFill>
                                    <a:srgbClr val="16818D"/>
                                  </a:solidFill>
                                  <a:latin typeface="Cambria Math" panose="02040503050406030204" pitchFamily="18" charset="0"/>
                                </a:rPr>
                              </m:ctrlPr>
                            </m:sSubPr>
                            <m:e>
                              <m:r>
                                <a:rPr lang="da-DK" b="0" i="1" smtClean="0">
                                  <a:solidFill>
                                    <a:srgbClr val="16818D"/>
                                  </a:solidFill>
                                  <a:latin typeface="Cambria Math" panose="02040503050406030204" pitchFamily="18" charset="0"/>
                                </a:rPr>
                                <m:t>𝑃</m:t>
                              </m:r>
                            </m:e>
                            <m:sub>
                              <m:r>
                                <a:rPr lang="da-DK" b="0" i="1" smtClean="0">
                                  <a:solidFill>
                                    <a:srgbClr val="16818D"/>
                                  </a:solidFill>
                                  <a:latin typeface="Cambria Math" panose="02040503050406030204" pitchFamily="18" charset="0"/>
                                </a:rPr>
                                <m:t>𝐶𝑅</m:t>
                              </m:r>
                            </m:sub>
                          </m:sSub>
                        </m:num>
                        <m:den>
                          <m:r>
                            <a:rPr lang="da-DK" i="1" smtClean="0">
                              <a:solidFill>
                                <a:srgbClr val="16818D"/>
                              </a:solidFill>
                              <a:latin typeface="Cambria Math" panose="02040503050406030204" pitchFamily="18" charset="0"/>
                            </a:rPr>
                            <m:t>𝐴</m:t>
                          </m:r>
                        </m:den>
                      </m:f>
                      <m:r>
                        <a:rPr lang="da-DK" b="0" i="1" smtClean="0">
                          <a:solidFill>
                            <a:srgbClr val="16818D"/>
                          </a:solidFill>
                          <a:latin typeface="Cambria Math" panose="02040503050406030204" pitchFamily="18" charset="0"/>
                        </a:rPr>
                        <m:t>=106</m:t>
                      </m:r>
                      <m:r>
                        <a:rPr lang="da-DK" b="0" i="1" smtClean="0">
                          <a:solidFill>
                            <a:srgbClr val="16818D"/>
                          </a:solidFill>
                          <a:latin typeface="Cambria Math" panose="02040503050406030204" pitchFamily="18" charset="0"/>
                        </a:rPr>
                        <m:t>𝑥</m:t>
                      </m:r>
                      <m:sSup>
                        <m:sSupPr>
                          <m:ctrlPr>
                            <a:rPr lang="da-DK" b="0" i="1" smtClean="0">
                              <a:solidFill>
                                <a:srgbClr val="16818D"/>
                              </a:solidFill>
                              <a:latin typeface="Cambria Math" panose="02040503050406030204" pitchFamily="18" charset="0"/>
                            </a:rPr>
                          </m:ctrlPr>
                        </m:sSupPr>
                        <m:e>
                          <m:r>
                            <a:rPr lang="da-DK" b="0" i="1" smtClean="0">
                              <a:solidFill>
                                <a:srgbClr val="16818D"/>
                              </a:solidFill>
                              <a:latin typeface="Cambria Math" panose="02040503050406030204" pitchFamily="18" charset="0"/>
                            </a:rPr>
                            <m:t>10</m:t>
                          </m:r>
                        </m:e>
                        <m:sup>
                          <m:r>
                            <a:rPr lang="da-DK" b="0" i="1" smtClean="0">
                              <a:solidFill>
                                <a:srgbClr val="16818D"/>
                              </a:solidFill>
                              <a:latin typeface="Cambria Math" panose="02040503050406030204" pitchFamily="18" charset="0"/>
                            </a:rPr>
                            <m:t>6</m:t>
                          </m:r>
                        </m:sup>
                      </m:sSup>
                      <m:r>
                        <a:rPr lang="da-DK" b="0" i="1" smtClean="0">
                          <a:solidFill>
                            <a:srgbClr val="16818D"/>
                          </a:solidFill>
                          <a:latin typeface="Cambria Math" panose="02040503050406030204" pitchFamily="18" charset="0"/>
                        </a:rPr>
                        <m:t> </m:t>
                      </m:r>
                      <m:r>
                        <a:rPr lang="da-DK" b="0" i="1" smtClean="0">
                          <a:solidFill>
                            <a:srgbClr val="16818D"/>
                          </a:solidFill>
                          <a:latin typeface="Cambria Math" panose="02040503050406030204" pitchFamily="18" charset="0"/>
                        </a:rPr>
                        <m:t>𝑃𝑎</m:t>
                      </m:r>
                      <m:r>
                        <a:rPr lang="da-DK" b="0" i="1" smtClean="0">
                          <a:solidFill>
                            <a:srgbClr val="16818D"/>
                          </a:solidFill>
                          <a:latin typeface="Cambria Math" panose="02040503050406030204" pitchFamily="18" charset="0"/>
                        </a:rPr>
                        <m:t>=106 </m:t>
                      </m:r>
                      <m:r>
                        <a:rPr lang="da-DK" b="0" i="1" smtClean="0">
                          <a:solidFill>
                            <a:srgbClr val="16818D"/>
                          </a:solidFill>
                          <a:latin typeface="Cambria Math" panose="02040503050406030204" pitchFamily="18" charset="0"/>
                        </a:rPr>
                        <m:t>𝑀𝑃𝑎</m:t>
                      </m:r>
                    </m:oMath>
                  </m:oMathPara>
                </a14:m>
                <a:endParaRPr lang="da-DK" dirty="0"/>
              </a:p>
            </p:txBody>
          </p:sp>
        </mc:Choice>
        <mc:Fallback xmlns="">
          <p:sp>
            <p:nvSpPr>
              <p:cNvPr id="19" name="TextBox 18">
                <a:extLst>
                  <a:ext uri="{FF2B5EF4-FFF2-40B4-BE49-F238E27FC236}">
                    <a16:creationId xmlns:a16="http://schemas.microsoft.com/office/drawing/2014/main" id="{9EFA9A30-B24F-4711-ACA9-36281E842D4B}"/>
                  </a:ext>
                </a:extLst>
              </p:cNvPr>
              <p:cNvSpPr txBox="1">
                <a:spLocks noRot="1" noChangeAspect="1" noMove="1" noResize="1" noEditPoints="1" noAdjustHandles="1" noChangeArrowheads="1" noChangeShapeType="1" noTextEdit="1"/>
              </p:cNvSpPr>
              <p:nvPr/>
            </p:nvSpPr>
            <p:spPr>
              <a:xfrm>
                <a:off x="3995936" y="6085836"/>
                <a:ext cx="3570721" cy="516745"/>
              </a:xfrm>
              <a:prstGeom prst="rect">
                <a:avLst/>
              </a:prstGeom>
              <a:blipFill>
                <a:blip r:embed="rId6"/>
                <a:stretch>
                  <a:fillRect/>
                </a:stretch>
              </a:blipFill>
            </p:spPr>
            <p:txBody>
              <a:bodyPr/>
              <a:lstStyle/>
              <a:p>
                <a:r>
                  <a:rPr lang="da-DK">
                    <a:noFill/>
                  </a:rPr>
                  <a:t> </a:t>
                </a:r>
              </a:p>
            </p:txBody>
          </p:sp>
        </mc:Fallback>
      </mc:AlternateContent>
      <p:sp>
        <p:nvSpPr>
          <p:cNvPr id="21" name="Text Placeholder 2">
            <a:extLst>
              <a:ext uri="{FF2B5EF4-FFF2-40B4-BE49-F238E27FC236}">
                <a16:creationId xmlns:a16="http://schemas.microsoft.com/office/drawing/2014/main" id="{B3537E3A-A958-4449-8C51-79F274B9569F}"/>
              </a:ext>
            </a:extLst>
          </p:cNvPr>
          <p:cNvSpPr txBox="1">
            <a:spLocks/>
          </p:cNvSpPr>
          <p:nvPr/>
        </p:nvSpPr>
        <p:spPr>
          <a:xfrm>
            <a:off x="4551295" y="3275138"/>
            <a:ext cx="3600400" cy="945950"/>
          </a:xfrm>
          <a:prstGeom prst="rect">
            <a:avLst/>
          </a:prstGeom>
          <a:solidFill>
            <a:srgbClr val="FFFFFF">
              <a:alpha val="80000"/>
            </a:srgbClr>
          </a:solid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a:spcAft>
                <a:spcPts val="600"/>
              </a:spcAft>
            </a:pPr>
            <a:r>
              <a:rPr lang="da-DK" dirty="0">
                <a:solidFill>
                  <a:srgbClr val="16818D"/>
                </a:solidFill>
              </a:rPr>
              <a:t>For steel:</a:t>
            </a:r>
            <a:br>
              <a:rPr lang="da-DK" dirty="0">
                <a:solidFill>
                  <a:srgbClr val="16818D"/>
                </a:solidFill>
              </a:rPr>
            </a:br>
            <a:r>
              <a:rPr lang="da-DK" i="1" dirty="0">
                <a:solidFill>
                  <a:srgbClr val="16818D"/>
                </a:solidFill>
                <a:latin typeface="Times New Roman" panose="02020603050405020304" pitchFamily="18" charset="0"/>
                <a:cs typeface="Times New Roman" panose="02020603050405020304" pitchFamily="18" charset="0"/>
              </a:rPr>
              <a:t>E</a:t>
            </a:r>
            <a:r>
              <a:rPr lang="da-DK" dirty="0">
                <a:solidFill>
                  <a:srgbClr val="16818D"/>
                </a:solidFill>
              </a:rPr>
              <a:t> = 200 GPa</a:t>
            </a:r>
            <a:br>
              <a:rPr lang="da-DK" dirty="0">
                <a:solidFill>
                  <a:srgbClr val="16818D"/>
                </a:solidFill>
              </a:rPr>
            </a:br>
            <a:r>
              <a:rPr lang="da-DK" dirty="0">
                <a:solidFill>
                  <a:srgbClr val="16818D"/>
                </a:solidFill>
                <a:latin typeface="Symbol" panose="05050102010706020507" pitchFamily="18" charset="2"/>
              </a:rPr>
              <a:t>s</a:t>
            </a:r>
            <a:r>
              <a:rPr lang="da-DK" baseline="-25000" dirty="0">
                <a:solidFill>
                  <a:srgbClr val="16818D"/>
                </a:solidFill>
              </a:rPr>
              <a:t>yield</a:t>
            </a:r>
            <a:r>
              <a:rPr lang="da-DK" dirty="0">
                <a:solidFill>
                  <a:srgbClr val="16818D"/>
                </a:solidFill>
              </a:rPr>
              <a:t> = 250 MPa</a:t>
            </a:r>
          </a:p>
        </p:txBody>
      </p:sp>
    </p:spTree>
    <p:extLst>
      <p:ext uri="{BB962C8B-B14F-4D97-AF65-F5344CB8AC3E}">
        <p14:creationId xmlns:p14="http://schemas.microsoft.com/office/powerpoint/2010/main" val="35645207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da-DK" dirty="0"/>
              <a:t>Column Buckling</a:t>
            </a:r>
          </a:p>
        </p:txBody>
      </p:sp>
      <p:sp>
        <p:nvSpPr>
          <p:cNvPr id="6" name="Text Placeholder 2">
            <a:extLst>
              <a:ext uri="{FF2B5EF4-FFF2-40B4-BE49-F238E27FC236}">
                <a16:creationId xmlns:a16="http://schemas.microsoft.com/office/drawing/2014/main" id="{34720BE7-9496-4757-8AD1-2810D89D0BE2}"/>
              </a:ext>
            </a:extLst>
          </p:cNvPr>
          <p:cNvSpPr>
            <a:spLocks noGrp="1"/>
          </p:cNvSpPr>
          <p:nvPr>
            <p:ph type="body" sz="quarter" idx="11"/>
          </p:nvPr>
        </p:nvSpPr>
        <p:spPr>
          <a:xfrm>
            <a:off x="2490108" y="1629222"/>
            <a:ext cx="5250244" cy="1223714"/>
          </a:xfrm>
          <a:noFill/>
        </p:spPr>
        <p:txBody>
          <a:bodyPr/>
          <a:lstStyle/>
          <a:p>
            <a:pPr>
              <a:spcAft>
                <a:spcPts val="600"/>
              </a:spcAft>
            </a:pPr>
            <a:r>
              <a:rPr lang="da-DK" dirty="0">
                <a:solidFill>
                  <a:srgbClr val="16818D"/>
                </a:solidFill>
              </a:rPr>
              <a:t>Buckling is an </a:t>
            </a:r>
            <a:r>
              <a:rPr lang="da-DK">
                <a:solidFill>
                  <a:srgbClr val="16818D"/>
                </a:solidFill>
              </a:rPr>
              <a:t>elastic phenomena </a:t>
            </a:r>
            <a:r>
              <a:rPr lang="da-DK" dirty="0">
                <a:solidFill>
                  <a:srgbClr val="16818D"/>
                </a:solidFill>
              </a:rPr>
              <a:t>– it depends on the stiffness (E and I), not the strength of the material.</a:t>
            </a:r>
          </a:p>
          <a:p>
            <a:pPr>
              <a:spcAft>
                <a:spcPts val="600"/>
              </a:spcAft>
            </a:pPr>
            <a:endParaRPr lang="da-DK" dirty="0"/>
          </a:p>
          <a:p>
            <a:pPr>
              <a:spcAft>
                <a:spcPts val="600"/>
              </a:spcAft>
            </a:pPr>
            <a:endParaRPr lang="da-DK" dirty="0"/>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148FA7F-1B7A-42BC-8B45-4D499015CFD4}"/>
                  </a:ext>
                </a:extLst>
              </p:cNvPr>
              <p:cNvSpPr txBox="1"/>
              <p:nvPr/>
            </p:nvSpPr>
            <p:spPr>
              <a:xfrm>
                <a:off x="717021" y="1583156"/>
                <a:ext cx="1607684" cy="741100"/>
              </a:xfrm>
              <a:prstGeom prst="rect">
                <a:avLst/>
              </a:prstGeom>
              <a:solidFill>
                <a:schemeClr val="accent2">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400" i="1" smtClean="0">
                              <a:latin typeface="Cambria Math" panose="02040503050406030204" pitchFamily="18" charset="0"/>
                            </a:rPr>
                          </m:ctrlPr>
                        </m:sSubPr>
                        <m:e>
                          <m:r>
                            <a:rPr lang="da-DK" sz="2400" b="0" i="1" smtClean="0">
                              <a:latin typeface="Cambria Math" panose="02040503050406030204" pitchFamily="18" charset="0"/>
                            </a:rPr>
                            <m:t>𝑃</m:t>
                          </m:r>
                        </m:e>
                        <m:sub>
                          <m:r>
                            <a:rPr lang="da-DK" sz="2400" b="0" i="1" smtClean="0">
                              <a:latin typeface="Cambria Math" panose="02040503050406030204" pitchFamily="18" charset="0"/>
                            </a:rPr>
                            <m:t>𝐶𝑅</m:t>
                          </m:r>
                        </m:sub>
                      </m:sSub>
                      <m:r>
                        <a:rPr lang="da-DK" sz="2400" i="1" smtClean="0">
                          <a:latin typeface="Cambria Math" panose="02040503050406030204" pitchFamily="18" charset="0"/>
                        </a:rPr>
                        <m:t>=</m:t>
                      </m:r>
                      <m:f>
                        <m:fPr>
                          <m:ctrlPr>
                            <a:rPr lang="da-DK" sz="2400" i="1" smtClean="0">
                              <a:latin typeface="Cambria Math" panose="02040503050406030204" pitchFamily="18" charset="0"/>
                            </a:rPr>
                          </m:ctrlPr>
                        </m:fPr>
                        <m:num>
                          <m:sSup>
                            <m:sSupPr>
                              <m:ctrlPr>
                                <a:rPr lang="da-DK" sz="2400" i="1">
                                  <a:latin typeface="Cambria Math" panose="02040503050406030204" pitchFamily="18" charset="0"/>
                                </a:rPr>
                              </m:ctrlPr>
                            </m:sSupPr>
                            <m:e>
                              <m:r>
                                <a:rPr lang="el-GR" sz="2400" i="1">
                                  <a:latin typeface="Cambria Math" panose="02040503050406030204" pitchFamily="18" charset="0"/>
                                </a:rPr>
                                <m:t>𝜋</m:t>
                              </m:r>
                            </m:e>
                            <m:sup>
                              <m:r>
                                <a:rPr lang="da-DK" sz="2400" i="1">
                                  <a:latin typeface="Cambria Math" panose="02040503050406030204" pitchFamily="18" charset="0"/>
                                </a:rPr>
                                <m:t>2</m:t>
                              </m:r>
                            </m:sup>
                          </m:sSup>
                          <m:r>
                            <a:rPr lang="da-DK" sz="2400" i="1">
                              <a:latin typeface="Cambria Math" panose="02040503050406030204" pitchFamily="18" charset="0"/>
                            </a:rPr>
                            <m:t>𝐸𝐼</m:t>
                          </m:r>
                        </m:num>
                        <m:den>
                          <m:sSup>
                            <m:sSupPr>
                              <m:ctrlPr>
                                <a:rPr lang="da-DK" sz="2400" i="1" smtClean="0">
                                  <a:latin typeface="Cambria Math" panose="02040503050406030204" pitchFamily="18" charset="0"/>
                                </a:rPr>
                              </m:ctrlPr>
                            </m:sSupPr>
                            <m:e>
                              <m:r>
                                <a:rPr lang="da-DK" sz="2400" b="0" i="1" smtClean="0">
                                  <a:latin typeface="Cambria Math" panose="02040503050406030204" pitchFamily="18" charset="0"/>
                                </a:rPr>
                                <m:t>𝑙</m:t>
                              </m:r>
                            </m:e>
                            <m:sup>
                              <m:r>
                                <a:rPr lang="da-DK" sz="2400" b="0" i="1" smtClean="0">
                                  <a:latin typeface="Cambria Math" panose="02040503050406030204" pitchFamily="18" charset="0"/>
                                </a:rPr>
                                <m:t>2</m:t>
                              </m:r>
                            </m:sup>
                          </m:sSup>
                        </m:den>
                      </m:f>
                    </m:oMath>
                  </m:oMathPara>
                </a14:m>
                <a:endParaRPr lang="da-DK" sz="2400" dirty="0"/>
              </a:p>
            </p:txBody>
          </p:sp>
        </mc:Choice>
        <mc:Fallback xmlns="">
          <p:sp>
            <p:nvSpPr>
              <p:cNvPr id="47" name="TextBox 46">
                <a:extLst>
                  <a:ext uri="{FF2B5EF4-FFF2-40B4-BE49-F238E27FC236}">
                    <a16:creationId xmlns:a16="http://schemas.microsoft.com/office/drawing/2014/main" id="{E148FA7F-1B7A-42BC-8B45-4D499015CFD4}"/>
                  </a:ext>
                </a:extLst>
              </p:cNvPr>
              <p:cNvSpPr txBox="1">
                <a:spLocks noRot="1" noChangeAspect="1" noMove="1" noResize="1" noEditPoints="1" noAdjustHandles="1" noChangeArrowheads="1" noChangeShapeType="1" noTextEdit="1"/>
              </p:cNvSpPr>
              <p:nvPr/>
            </p:nvSpPr>
            <p:spPr>
              <a:xfrm>
                <a:off x="717021" y="1583156"/>
                <a:ext cx="1607684" cy="741100"/>
              </a:xfrm>
              <a:prstGeom prst="rect">
                <a:avLst/>
              </a:prstGeom>
              <a:blipFill>
                <a:blip r:embed="rId3"/>
                <a:stretch>
                  <a:fillRect/>
                </a:stretch>
              </a:blipFill>
            </p:spPr>
            <p:txBody>
              <a:bodyPr/>
              <a:lstStyle/>
              <a:p>
                <a:r>
                  <a:rPr lang="da-DK">
                    <a:noFill/>
                  </a:rPr>
                  <a:t> </a:t>
                </a:r>
              </a:p>
            </p:txBody>
          </p:sp>
        </mc:Fallback>
      </mc:AlternateContent>
      <p:sp>
        <p:nvSpPr>
          <p:cNvPr id="80" name="Text Placeholder 2">
            <a:extLst>
              <a:ext uri="{FF2B5EF4-FFF2-40B4-BE49-F238E27FC236}">
                <a16:creationId xmlns:a16="http://schemas.microsoft.com/office/drawing/2014/main" id="{AE446645-6543-4E17-8D47-8D74861289BC}"/>
              </a:ext>
            </a:extLst>
          </p:cNvPr>
          <p:cNvSpPr txBox="1">
            <a:spLocks/>
          </p:cNvSpPr>
          <p:nvPr/>
        </p:nvSpPr>
        <p:spPr>
          <a:xfrm>
            <a:off x="655695" y="2603912"/>
            <a:ext cx="4766467" cy="639544"/>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a:spcAft>
                <a:spcPts val="600"/>
              </a:spcAft>
            </a:pPr>
            <a:r>
              <a:rPr lang="da-DK" dirty="0">
                <a:solidFill>
                  <a:srgbClr val="16818D"/>
                </a:solidFill>
              </a:rPr>
              <a:t>But we can also re-cast this equation in terms of a critical stress, as </a:t>
            </a:r>
            <a:r>
              <a:rPr lang="da-DK" i="1" dirty="0">
                <a:solidFill>
                  <a:srgbClr val="16818D"/>
                </a:solidFill>
                <a:latin typeface="Symbol" panose="05050102010706020507" pitchFamily="18" charset="2"/>
                <a:cs typeface="Times New Roman" panose="02020603050405020304" pitchFamily="18" charset="0"/>
              </a:rPr>
              <a:t>s</a:t>
            </a:r>
            <a:r>
              <a:rPr lang="da-DK" i="1" dirty="0">
                <a:solidFill>
                  <a:srgbClr val="16818D"/>
                </a:solidFill>
                <a:latin typeface="Times New Roman" panose="02020603050405020304" pitchFamily="18" charset="0"/>
                <a:cs typeface="Times New Roman" panose="02020603050405020304" pitchFamily="18" charset="0"/>
              </a:rPr>
              <a:t> = P/A</a:t>
            </a:r>
            <a:r>
              <a:rPr lang="da-DK" dirty="0">
                <a:solidFill>
                  <a:srgbClr val="16818D"/>
                </a:solidFill>
              </a:rPr>
              <a:t> :</a:t>
            </a:r>
          </a:p>
          <a:p>
            <a:pPr>
              <a:spcAft>
                <a:spcPts val="600"/>
              </a:spcAft>
            </a:pPr>
            <a:endParaRPr lang="da-DK" dirty="0"/>
          </a:p>
          <a:p>
            <a:pPr>
              <a:spcAft>
                <a:spcPts val="600"/>
              </a:spcAft>
            </a:pPr>
            <a:endParaRPr lang="da-DK" dirty="0"/>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041932F2-DCFA-4BB1-857E-2AC26ADA31A9}"/>
                  </a:ext>
                </a:extLst>
              </p:cNvPr>
              <p:cNvSpPr txBox="1"/>
              <p:nvPr/>
            </p:nvSpPr>
            <p:spPr>
              <a:xfrm>
                <a:off x="717021" y="3429000"/>
                <a:ext cx="1493807" cy="961032"/>
              </a:xfrm>
              <a:prstGeom prst="rect">
                <a:avLst/>
              </a:prstGeom>
              <a:solidFill>
                <a:schemeClr val="accent2">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400" i="1" smtClean="0">
                              <a:latin typeface="Cambria Math" panose="02040503050406030204" pitchFamily="18" charset="0"/>
                            </a:rPr>
                          </m:ctrlPr>
                        </m:sSubPr>
                        <m:e>
                          <m:r>
                            <a:rPr lang="da-DK" sz="2400" b="0" i="1" smtClean="0">
                              <a:latin typeface="Cambria Math" panose="02040503050406030204" pitchFamily="18" charset="0"/>
                              <a:ea typeface="Cambria Math" panose="02040503050406030204" pitchFamily="18" charset="0"/>
                            </a:rPr>
                            <m:t>𝜎</m:t>
                          </m:r>
                        </m:e>
                        <m:sub>
                          <m:r>
                            <a:rPr lang="da-DK" sz="2400" b="0" i="1" smtClean="0">
                              <a:latin typeface="Cambria Math" panose="02040503050406030204" pitchFamily="18" charset="0"/>
                            </a:rPr>
                            <m:t>𝐶𝑅</m:t>
                          </m:r>
                        </m:sub>
                      </m:sSub>
                      <m:r>
                        <a:rPr lang="da-DK" sz="2400" i="1" smtClean="0">
                          <a:latin typeface="Cambria Math" panose="02040503050406030204" pitchFamily="18" charset="0"/>
                        </a:rPr>
                        <m:t>=</m:t>
                      </m:r>
                      <m:f>
                        <m:fPr>
                          <m:ctrlPr>
                            <a:rPr lang="da-DK" sz="2400" i="1" smtClean="0">
                              <a:latin typeface="Cambria Math" panose="02040503050406030204" pitchFamily="18" charset="0"/>
                            </a:rPr>
                          </m:ctrlPr>
                        </m:fPr>
                        <m:num>
                          <m:sSup>
                            <m:sSupPr>
                              <m:ctrlPr>
                                <a:rPr lang="da-DK" sz="2400" i="1">
                                  <a:latin typeface="Cambria Math" panose="02040503050406030204" pitchFamily="18" charset="0"/>
                                </a:rPr>
                              </m:ctrlPr>
                            </m:sSupPr>
                            <m:e>
                              <m:r>
                                <a:rPr lang="el-GR" sz="2400" i="1">
                                  <a:latin typeface="Cambria Math" panose="02040503050406030204" pitchFamily="18" charset="0"/>
                                </a:rPr>
                                <m:t>𝜋</m:t>
                              </m:r>
                            </m:e>
                            <m:sup>
                              <m:r>
                                <a:rPr lang="da-DK" sz="2400" i="1">
                                  <a:latin typeface="Cambria Math" panose="02040503050406030204" pitchFamily="18" charset="0"/>
                                </a:rPr>
                                <m:t>2</m:t>
                              </m:r>
                            </m:sup>
                          </m:sSup>
                          <m:r>
                            <a:rPr lang="da-DK" sz="2400" i="1">
                              <a:latin typeface="Cambria Math" panose="02040503050406030204" pitchFamily="18" charset="0"/>
                            </a:rPr>
                            <m:t>𝐸</m:t>
                          </m:r>
                        </m:num>
                        <m:den>
                          <m:sSup>
                            <m:sSupPr>
                              <m:ctrlPr>
                                <a:rPr lang="da-DK" sz="2400" i="1" smtClean="0">
                                  <a:latin typeface="Cambria Math" panose="02040503050406030204" pitchFamily="18" charset="0"/>
                                </a:rPr>
                              </m:ctrlPr>
                            </m:sSupPr>
                            <m:e>
                              <m:d>
                                <m:dPr>
                                  <m:ctrlPr>
                                    <a:rPr lang="da-DK" sz="2400" i="1" smtClean="0">
                                      <a:latin typeface="Cambria Math" panose="02040503050406030204" pitchFamily="18" charset="0"/>
                                    </a:rPr>
                                  </m:ctrlPr>
                                </m:dPr>
                                <m:e>
                                  <m:box>
                                    <m:boxPr>
                                      <m:ctrlPr>
                                        <a:rPr lang="da-DK" sz="2400" i="1" smtClean="0">
                                          <a:latin typeface="Cambria Math" panose="02040503050406030204" pitchFamily="18" charset="0"/>
                                        </a:rPr>
                                      </m:ctrlPr>
                                    </m:boxPr>
                                    <m:e>
                                      <m:argPr>
                                        <m:argSz m:val="-1"/>
                                      </m:argPr>
                                      <m:f>
                                        <m:fPr>
                                          <m:ctrlPr>
                                            <a:rPr lang="da-DK" sz="2400" i="1" smtClean="0">
                                              <a:latin typeface="Cambria Math" panose="02040503050406030204" pitchFamily="18" charset="0"/>
                                            </a:rPr>
                                          </m:ctrlPr>
                                        </m:fPr>
                                        <m:num>
                                          <m:r>
                                            <a:rPr lang="en-GB" sz="2400" b="0" i="1" smtClean="0">
                                              <a:latin typeface="Cambria Math" panose="02040503050406030204" pitchFamily="18" charset="0"/>
                                            </a:rPr>
                                            <m:t>𝑙</m:t>
                                          </m:r>
                                        </m:num>
                                        <m:den>
                                          <m:r>
                                            <a:rPr lang="en-GB" sz="2400" b="0" i="1" smtClean="0">
                                              <a:latin typeface="Cambria Math" panose="02040503050406030204" pitchFamily="18" charset="0"/>
                                            </a:rPr>
                                            <m:t>𝑟</m:t>
                                          </m:r>
                                        </m:den>
                                      </m:f>
                                    </m:e>
                                  </m:box>
                                </m:e>
                              </m:d>
                            </m:e>
                            <m:sup>
                              <m:r>
                                <a:rPr lang="da-DK" sz="2400" b="0" i="1" smtClean="0">
                                  <a:latin typeface="Cambria Math" panose="02040503050406030204" pitchFamily="18" charset="0"/>
                                </a:rPr>
                                <m:t>2</m:t>
                              </m:r>
                            </m:sup>
                          </m:sSup>
                        </m:den>
                      </m:f>
                    </m:oMath>
                  </m:oMathPara>
                </a14:m>
                <a:endParaRPr lang="da-DK" sz="2400" dirty="0"/>
              </a:p>
            </p:txBody>
          </p:sp>
        </mc:Choice>
        <mc:Fallback xmlns="">
          <p:sp>
            <p:nvSpPr>
              <p:cNvPr id="81" name="TextBox 80">
                <a:extLst>
                  <a:ext uri="{FF2B5EF4-FFF2-40B4-BE49-F238E27FC236}">
                    <a16:creationId xmlns:a16="http://schemas.microsoft.com/office/drawing/2014/main" id="{041932F2-DCFA-4BB1-857E-2AC26ADA31A9}"/>
                  </a:ext>
                </a:extLst>
              </p:cNvPr>
              <p:cNvSpPr txBox="1">
                <a:spLocks noRot="1" noChangeAspect="1" noMove="1" noResize="1" noEditPoints="1" noAdjustHandles="1" noChangeArrowheads="1" noChangeShapeType="1" noTextEdit="1"/>
              </p:cNvSpPr>
              <p:nvPr/>
            </p:nvSpPr>
            <p:spPr>
              <a:xfrm>
                <a:off x="717021" y="3429000"/>
                <a:ext cx="1493807" cy="961032"/>
              </a:xfrm>
              <a:prstGeom prst="rect">
                <a:avLst/>
              </a:prstGeom>
              <a:blipFill>
                <a:blip r:embed="rId4"/>
                <a:stretch>
                  <a:fillRect/>
                </a:stretch>
              </a:blipFill>
            </p:spPr>
            <p:txBody>
              <a:bodyPr/>
              <a:lstStyle/>
              <a:p>
                <a:r>
                  <a:rPr lang="da-DK">
                    <a:noFill/>
                  </a:rPr>
                  <a:t> </a:t>
                </a:r>
              </a:p>
            </p:txBody>
          </p:sp>
        </mc:Fallback>
      </mc:AlternateContent>
      <p:sp>
        <p:nvSpPr>
          <p:cNvPr id="83" name="Text Placeholder 2">
            <a:extLst>
              <a:ext uri="{FF2B5EF4-FFF2-40B4-BE49-F238E27FC236}">
                <a16:creationId xmlns:a16="http://schemas.microsoft.com/office/drawing/2014/main" id="{5AF80165-7430-4AE7-9E88-8D20ED2124B0}"/>
              </a:ext>
            </a:extLst>
          </p:cNvPr>
          <p:cNvSpPr txBox="1">
            <a:spLocks/>
          </p:cNvSpPr>
          <p:nvPr/>
        </p:nvSpPr>
        <p:spPr>
          <a:xfrm>
            <a:off x="2555776" y="3442176"/>
            <a:ext cx="3102366" cy="639544"/>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i="1" dirty="0">
                <a:latin typeface="Times New Roman" panose="02020603050405020304" pitchFamily="18" charset="0"/>
                <a:cs typeface="Times New Roman" panose="02020603050405020304" pitchFamily="18" charset="0"/>
              </a:rPr>
              <a:t>r</a:t>
            </a:r>
            <a:r>
              <a:rPr lang="da-DK" dirty="0"/>
              <a:t> is the radius of gyration </a:t>
            </a:r>
          </a:p>
          <a:p>
            <a:pPr marL="0" indent="0">
              <a:spcAft>
                <a:spcPts val="600"/>
              </a:spcAft>
              <a:buNone/>
            </a:pPr>
            <a:endParaRPr lang="da-DK" dirty="0"/>
          </a:p>
          <a:p>
            <a:pPr marL="0" indent="0">
              <a:spcAft>
                <a:spcPts val="600"/>
              </a:spcAft>
              <a:buNone/>
            </a:pPr>
            <a:endParaRPr lang="da-DK"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EBD98C-F870-4AA7-AEB0-E939A55C3AAC}"/>
                  </a:ext>
                </a:extLst>
              </p:cNvPr>
              <p:cNvSpPr txBox="1"/>
              <p:nvPr/>
            </p:nvSpPr>
            <p:spPr>
              <a:xfrm>
                <a:off x="5025509" y="3141390"/>
                <a:ext cx="804195"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𝑟</m:t>
                      </m:r>
                      <m:r>
                        <a:rPr lang="da-DK" i="1" smtClean="0">
                          <a:latin typeface="Cambria Math" panose="02040503050406030204" pitchFamily="18" charset="0"/>
                        </a:rPr>
                        <m:t>=</m:t>
                      </m:r>
                      <m:rad>
                        <m:radPr>
                          <m:degHide m:val="on"/>
                          <m:ctrlPr>
                            <a:rPr lang="da-DK" i="1" smtClean="0">
                              <a:latin typeface="Cambria Math" panose="02040503050406030204" pitchFamily="18" charset="0"/>
                            </a:rPr>
                          </m:ctrlPr>
                        </m:radPr>
                        <m:deg/>
                        <m:e>
                          <m:f>
                            <m:fPr>
                              <m:ctrlPr>
                                <a:rPr lang="da-DK" i="1" smtClean="0">
                                  <a:latin typeface="Cambria Math" panose="02040503050406030204" pitchFamily="18" charset="0"/>
                                </a:rPr>
                              </m:ctrlPr>
                            </m:fPr>
                            <m:num>
                              <m:r>
                                <a:rPr lang="en-GB" b="0" i="1" smtClean="0">
                                  <a:latin typeface="Cambria Math" panose="02040503050406030204" pitchFamily="18" charset="0"/>
                                </a:rPr>
                                <m:t>𝐼</m:t>
                              </m:r>
                            </m:num>
                            <m:den>
                              <m:r>
                                <a:rPr lang="en-GB" b="0" i="1" smtClean="0">
                                  <a:latin typeface="Cambria Math" panose="02040503050406030204" pitchFamily="18" charset="0"/>
                                </a:rPr>
                                <m:t>𝐴</m:t>
                              </m:r>
                            </m:den>
                          </m:f>
                        </m:e>
                      </m:rad>
                    </m:oMath>
                  </m:oMathPara>
                </a14:m>
                <a:endParaRPr lang="da-DK" dirty="0"/>
              </a:p>
            </p:txBody>
          </p:sp>
        </mc:Choice>
        <mc:Fallback xmlns="">
          <p:sp>
            <p:nvSpPr>
              <p:cNvPr id="8" name="TextBox 7">
                <a:extLst>
                  <a:ext uri="{FF2B5EF4-FFF2-40B4-BE49-F238E27FC236}">
                    <a16:creationId xmlns:a16="http://schemas.microsoft.com/office/drawing/2014/main" id="{00EBD98C-F870-4AA7-AEB0-E939A55C3AAC}"/>
                  </a:ext>
                </a:extLst>
              </p:cNvPr>
              <p:cNvSpPr txBox="1">
                <a:spLocks noRot="1" noChangeAspect="1" noMove="1" noResize="1" noEditPoints="1" noAdjustHandles="1" noChangeArrowheads="1" noChangeShapeType="1" noTextEdit="1"/>
              </p:cNvSpPr>
              <p:nvPr/>
            </p:nvSpPr>
            <p:spPr>
              <a:xfrm>
                <a:off x="5025509" y="3141390"/>
                <a:ext cx="804195" cy="818366"/>
              </a:xfrm>
              <a:prstGeom prst="rect">
                <a:avLst/>
              </a:prstGeom>
              <a:blipFill>
                <a:blip r:embed="rId5"/>
                <a:stretch>
                  <a:fillRect b="-741"/>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5FBEB100-F902-44D5-B037-3D1EF7290890}"/>
                  </a:ext>
                </a:extLst>
              </p:cNvPr>
              <p:cNvSpPr txBox="1"/>
              <p:nvPr/>
            </p:nvSpPr>
            <p:spPr>
              <a:xfrm>
                <a:off x="692534" y="4574612"/>
                <a:ext cx="178189" cy="524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𝑙</m:t>
                          </m:r>
                        </m:num>
                        <m:den>
                          <m:r>
                            <a:rPr lang="en-GB" b="0" i="1" smtClean="0">
                              <a:latin typeface="Cambria Math" panose="02040503050406030204" pitchFamily="18" charset="0"/>
                            </a:rPr>
                            <m:t>𝑟</m:t>
                          </m:r>
                        </m:den>
                      </m:f>
                    </m:oMath>
                  </m:oMathPara>
                </a14:m>
                <a:endParaRPr lang="da-DK" dirty="0"/>
              </a:p>
            </p:txBody>
          </p:sp>
        </mc:Choice>
        <mc:Fallback xmlns="">
          <p:sp>
            <p:nvSpPr>
              <p:cNvPr id="86" name="TextBox 85">
                <a:extLst>
                  <a:ext uri="{FF2B5EF4-FFF2-40B4-BE49-F238E27FC236}">
                    <a16:creationId xmlns:a16="http://schemas.microsoft.com/office/drawing/2014/main" id="{5FBEB100-F902-44D5-B037-3D1EF7290890}"/>
                  </a:ext>
                </a:extLst>
              </p:cNvPr>
              <p:cNvSpPr txBox="1">
                <a:spLocks noRot="1" noChangeAspect="1" noMove="1" noResize="1" noEditPoints="1" noAdjustHandles="1" noChangeArrowheads="1" noChangeShapeType="1" noTextEdit="1"/>
              </p:cNvSpPr>
              <p:nvPr/>
            </p:nvSpPr>
            <p:spPr>
              <a:xfrm>
                <a:off x="692534" y="4574612"/>
                <a:ext cx="178189" cy="524118"/>
              </a:xfrm>
              <a:prstGeom prst="rect">
                <a:avLst/>
              </a:prstGeom>
              <a:blipFill>
                <a:blip r:embed="rId6"/>
                <a:stretch>
                  <a:fillRect/>
                </a:stretch>
              </a:blipFill>
            </p:spPr>
            <p:txBody>
              <a:bodyPr/>
              <a:lstStyle/>
              <a:p>
                <a:r>
                  <a:rPr lang="da-DK">
                    <a:noFill/>
                  </a:rPr>
                  <a:t> </a:t>
                </a:r>
              </a:p>
            </p:txBody>
          </p:sp>
        </mc:Fallback>
      </mc:AlternateContent>
      <p:sp>
        <p:nvSpPr>
          <p:cNvPr id="87" name="Text Placeholder 2">
            <a:extLst>
              <a:ext uri="{FF2B5EF4-FFF2-40B4-BE49-F238E27FC236}">
                <a16:creationId xmlns:a16="http://schemas.microsoft.com/office/drawing/2014/main" id="{5BB2886B-A7B0-4A3F-94BC-4C9FD1363EAA}"/>
              </a:ext>
            </a:extLst>
          </p:cNvPr>
          <p:cNvSpPr txBox="1">
            <a:spLocks/>
          </p:cNvSpPr>
          <p:nvPr/>
        </p:nvSpPr>
        <p:spPr>
          <a:xfrm>
            <a:off x="899591" y="4711363"/>
            <a:ext cx="2270439" cy="412074"/>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t>is the slenderness ratio </a:t>
            </a:r>
          </a:p>
        </p:txBody>
      </p:sp>
      <p:grpSp>
        <p:nvGrpSpPr>
          <p:cNvPr id="14" name="Group 13">
            <a:extLst>
              <a:ext uri="{FF2B5EF4-FFF2-40B4-BE49-F238E27FC236}">
                <a16:creationId xmlns:a16="http://schemas.microsoft.com/office/drawing/2014/main" id="{693FDED2-7C76-4CA3-9D6E-EF075C93DE7A}"/>
              </a:ext>
            </a:extLst>
          </p:cNvPr>
          <p:cNvGrpSpPr/>
          <p:nvPr/>
        </p:nvGrpSpPr>
        <p:grpSpPr>
          <a:xfrm>
            <a:off x="5601573" y="343577"/>
            <a:ext cx="3290907" cy="6253775"/>
            <a:chOff x="5601573" y="343577"/>
            <a:chExt cx="3290907" cy="6253775"/>
          </a:xfrm>
        </p:grpSpPr>
        <p:sp>
          <p:nvSpPr>
            <p:cNvPr id="88" name="Rectangle 87">
              <a:extLst>
                <a:ext uri="{FF2B5EF4-FFF2-40B4-BE49-F238E27FC236}">
                  <a16:creationId xmlns:a16="http://schemas.microsoft.com/office/drawing/2014/main" id="{2902A2D7-BCD7-4B46-A72F-0299390B4411}"/>
                </a:ext>
              </a:extLst>
            </p:cNvPr>
            <p:cNvSpPr/>
            <p:nvPr/>
          </p:nvSpPr>
          <p:spPr>
            <a:xfrm>
              <a:off x="7524328" y="4758622"/>
              <a:ext cx="270000" cy="135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9" name="Rectangle 88">
              <a:extLst>
                <a:ext uri="{FF2B5EF4-FFF2-40B4-BE49-F238E27FC236}">
                  <a16:creationId xmlns:a16="http://schemas.microsoft.com/office/drawing/2014/main" id="{D21F2F69-63B4-4555-AB00-12A1ABEE2D11}"/>
                </a:ext>
              </a:extLst>
            </p:cNvPr>
            <p:cNvSpPr>
              <a:spLocks noChangeAspect="1"/>
            </p:cNvSpPr>
            <p:nvPr/>
          </p:nvSpPr>
          <p:spPr>
            <a:xfrm>
              <a:off x="8373196" y="739274"/>
              <a:ext cx="270000" cy="540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1" name="Text Placeholder 2">
              <a:extLst>
                <a:ext uri="{FF2B5EF4-FFF2-40B4-BE49-F238E27FC236}">
                  <a16:creationId xmlns:a16="http://schemas.microsoft.com/office/drawing/2014/main" id="{EBCD6DCF-731F-44E3-BD4D-2CA3F43F2F33}"/>
                </a:ext>
              </a:extLst>
            </p:cNvPr>
            <p:cNvSpPr txBox="1">
              <a:spLocks/>
            </p:cNvSpPr>
            <p:nvPr/>
          </p:nvSpPr>
          <p:spPr>
            <a:xfrm>
              <a:off x="7356925" y="6185278"/>
              <a:ext cx="648072" cy="412074"/>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chemeClr val="accent1"/>
                  </a:solidFill>
                </a:rPr>
                <a:t>17.3</a:t>
              </a:r>
            </a:p>
          </p:txBody>
        </p:sp>
        <p:sp>
          <p:nvSpPr>
            <p:cNvPr id="92" name="Text Placeholder 2">
              <a:extLst>
                <a:ext uri="{FF2B5EF4-FFF2-40B4-BE49-F238E27FC236}">
                  <a16:creationId xmlns:a16="http://schemas.microsoft.com/office/drawing/2014/main" id="{B36E4845-5C7C-48EF-AD27-20DAF808A253}"/>
                </a:ext>
              </a:extLst>
            </p:cNvPr>
            <p:cNvSpPr txBox="1">
              <a:spLocks/>
            </p:cNvSpPr>
            <p:nvPr/>
          </p:nvSpPr>
          <p:spPr>
            <a:xfrm>
              <a:off x="8244408" y="6185278"/>
              <a:ext cx="648072" cy="412074"/>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chemeClr val="accent1"/>
                  </a:solidFill>
                </a:rPr>
                <a:t>69.3</a:t>
              </a:r>
            </a:p>
          </p:txBody>
        </p:sp>
        <p:sp>
          <p:nvSpPr>
            <p:cNvPr id="93" name="Text Placeholder 2">
              <a:extLst>
                <a:ext uri="{FF2B5EF4-FFF2-40B4-BE49-F238E27FC236}">
                  <a16:creationId xmlns:a16="http://schemas.microsoft.com/office/drawing/2014/main" id="{AB1F0B71-7670-484B-A1F8-C6513744AC80}"/>
                </a:ext>
              </a:extLst>
            </p:cNvPr>
            <p:cNvSpPr txBox="1">
              <a:spLocks/>
            </p:cNvSpPr>
            <p:nvPr/>
          </p:nvSpPr>
          <p:spPr>
            <a:xfrm>
              <a:off x="5601573" y="6175091"/>
              <a:ext cx="1777660" cy="412074"/>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chemeClr val="accent1"/>
                  </a:solidFill>
                </a:rPr>
                <a:t>Slenderness ratio</a:t>
              </a:r>
              <a:br>
                <a:rPr lang="da-DK" dirty="0">
                  <a:solidFill>
                    <a:schemeClr val="accent1"/>
                  </a:solidFill>
                </a:rPr>
              </a:br>
              <a:r>
                <a:rPr lang="da-DK" sz="1200" dirty="0">
                  <a:solidFill>
                    <a:schemeClr val="accent1"/>
                  </a:solidFill>
                </a:rPr>
                <a:t>(square cross-section)</a:t>
              </a:r>
            </a:p>
            <a:p>
              <a:pPr>
                <a:spcAft>
                  <a:spcPts val="600"/>
                </a:spcAft>
              </a:pPr>
              <a:endParaRPr lang="da-DK" dirty="0"/>
            </a:p>
            <a:p>
              <a:pPr>
                <a:spcAft>
                  <a:spcPts val="600"/>
                </a:spcAft>
              </a:pPr>
              <a:endParaRPr lang="da-DK" dirty="0"/>
            </a:p>
          </p:txBody>
        </p:sp>
        <p:sp>
          <p:nvSpPr>
            <p:cNvPr id="94" name="Text Placeholder 2">
              <a:extLst>
                <a:ext uri="{FF2B5EF4-FFF2-40B4-BE49-F238E27FC236}">
                  <a16:creationId xmlns:a16="http://schemas.microsoft.com/office/drawing/2014/main" id="{DB750DC1-C56B-42EE-A2D3-10886108623C}"/>
                </a:ext>
              </a:extLst>
            </p:cNvPr>
            <p:cNvSpPr txBox="1">
              <a:spLocks/>
            </p:cNvSpPr>
            <p:nvPr/>
          </p:nvSpPr>
          <p:spPr>
            <a:xfrm>
              <a:off x="7394528" y="4385078"/>
              <a:ext cx="489840" cy="412074"/>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rgbClr val="16818D"/>
                  </a:solidFill>
                </a:rPr>
                <a:t>1:5</a:t>
              </a:r>
              <a:endParaRPr lang="da-DK" dirty="0"/>
            </a:p>
            <a:p>
              <a:pPr>
                <a:spcAft>
                  <a:spcPts val="600"/>
                </a:spcAft>
              </a:pPr>
              <a:endParaRPr lang="da-DK" dirty="0"/>
            </a:p>
          </p:txBody>
        </p:sp>
        <p:sp>
          <p:nvSpPr>
            <p:cNvPr id="95" name="Text Placeholder 2">
              <a:extLst>
                <a:ext uri="{FF2B5EF4-FFF2-40B4-BE49-F238E27FC236}">
                  <a16:creationId xmlns:a16="http://schemas.microsoft.com/office/drawing/2014/main" id="{FE362193-5931-4E6E-AB7A-47E3A3ABB541}"/>
                </a:ext>
              </a:extLst>
            </p:cNvPr>
            <p:cNvSpPr txBox="1">
              <a:spLocks/>
            </p:cNvSpPr>
            <p:nvPr/>
          </p:nvSpPr>
          <p:spPr>
            <a:xfrm>
              <a:off x="8190506" y="343577"/>
              <a:ext cx="627223" cy="412074"/>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rgbClr val="16818D"/>
                  </a:solidFill>
                </a:rPr>
                <a:t>1:20</a:t>
              </a:r>
              <a:endParaRPr lang="da-DK" dirty="0"/>
            </a:p>
            <a:p>
              <a:pPr>
                <a:spcAft>
                  <a:spcPts val="600"/>
                </a:spcAft>
              </a:pPr>
              <a:endParaRPr lang="da-DK" dirty="0"/>
            </a:p>
          </p:txBody>
        </p:sp>
      </p:grpSp>
      <p:sp>
        <p:nvSpPr>
          <p:cNvPr id="96" name="Text Placeholder 2">
            <a:extLst>
              <a:ext uri="{FF2B5EF4-FFF2-40B4-BE49-F238E27FC236}">
                <a16:creationId xmlns:a16="http://schemas.microsoft.com/office/drawing/2014/main" id="{7A143C75-03AD-4243-B967-26E5AE4E63D2}"/>
              </a:ext>
            </a:extLst>
          </p:cNvPr>
          <p:cNvSpPr txBox="1">
            <a:spLocks/>
          </p:cNvSpPr>
          <p:nvPr/>
        </p:nvSpPr>
        <p:spPr>
          <a:xfrm>
            <a:off x="610332" y="5283310"/>
            <a:ext cx="4811830" cy="412074"/>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rgbClr val="16818D"/>
                </a:solidFill>
              </a:rPr>
              <a:t>Rule of thumb: Euler buckling formula appropriate for slenderness ratio &gt; 70 for pin-jointed column, and &gt; 17.6 for fixed-fixed column, for Aluminium.</a:t>
            </a:r>
          </a:p>
          <a:p>
            <a:pPr>
              <a:spcAft>
                <a:spcPts val="600"/>
              </a:spcAft>
            </a:pPr>
            <a:endParaRPr lang="da-DK" dirty="0"/>
          </a:p>
          <a:p>
            <a:pPr>
              <a:spcAft>
                <a:spcPts val="600"/>
              </a:spcAft>
            </a:pPr>
            <a:endParaRPr lang="da-DK" dirty="0"/>
          </a:p>
        </p:txBody>
      </p:sp>
    </p:spTree>
    <p:extLst>
      <p:ext uri="{BB962C8B-B14F-4D97-AF65-F5344CB8AC3E}">
        <p14:creationId xmlns:p14="http://schemas.microsoft.com/office/powerpoint/2010/main" val="3783708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animBg="1"/>
      <p:bldP spid="83" grpId="0"/>
      <p:bldP spid="8" grpId="0"/>
      <p:bldP spid="86" grpId="0"/>
      <p:bldP spid="87" grpId="0"/>
      <p:bldP spid="9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da-DK" dirty="0"/>
              <a:t>Column Buckling</a:t>
            </a:r>
          </a:p>
        </p:txBody>
      </p:sp>
      <p:sp>
        <p:nvSpPr>
          <p:cNvPr id="6" name="Text Placeholder 2">
            <a:extLst>
              <a:ext uri="{FF2B5EF4-FFF2-40B4-BE49-F238E27FC236}">
                <a16:creationId xmlns:a16="http://schemas.microsoft.com/office/drawing/2014/main" id="{34720BE7-9496-4757-8AD1-2810D89D0BE2}"/>
              </a:ext>
            </a:extLst>
          </p:cNvPr>
          <p:cNvSpPr>
            <a:spLocks noGrp="1"/>
          </p:cNvSpPr>
          <p:nvPr>
            <p:ph type="body" sz="quarter" idx="11"/>
          </p:nvPr>
        </p:nvSpPr>
        <p:spPr>
          <a:xfrm>
            <a:off x="2490109" y="1413198"/>
            <a:ext cx="5504870" cy="547872"/>
          </a:xfrm>
          <a:solidFill>
            <a:srgbClr val="FFFFFF">
              <a:alpha val="80000"/>
            </a:srgbClr>
          </a:solidFill>
        </p:spPr>
        <p:txBody>
          <a:bodyPr/>
          <a:lstStyle/>
          <a:p>
            <a:pPr>
              <a:spcAft>
                <a:spcPts val="600"/>
              </a:spcAft>
            </a:pPr>
            <a:r>
              <a:rPr lang="da-DK" dirty="0">
                <a:solidFill>
                  <a:srgbClr val="16818D"/>
                </a:solidFill>
              </a:rPr>
              <a:t>Buckling is an elastic phenomina – it depends on the stiffness (E and I), not the strength of the material.</a:t>
            </a:r>
          </a:p>
          <a:p>
            <a:pPr>
              <a:spcAft>
                <a:spcPts val="600"/>
              </a:spcAft>
            </a:pPr>
            <a:endParaRPr lang="da-DK" dirty="0">
              <a:solidFill>
                <a:srgbClr val="16818D"/>
              </a:solidFill>
            </a:endParaRPr>
          </a:p>
          <a:p>
            <a:pPr>
              <a:spcAft>
                <a:spcPts val="600"/>
              </a:spcAft>
            </a:pPr>
            <a:endParaRPr lang="da-DK" dirty="0"/>
          </a:p>
          <a:p>
            <a:pPr>
              <a:spcAft>
                <a:spcPts val="600"/>
              </a:spcAft>
            </a:pPr>
            <a:endParaRPr lang="da-DK" dirty="0"/>
          </a:p>
        </p:txBody>
      </p:sp>
      <p:cxnSp>
        <p:nvCxnSpPr>
          <p:cNvPr id="29" name="Straight Connector 28">
            <a:extLst>
              <a:ext uri="{FF2B5EF4-FFF2-40B4-BE49-F238E27FC236}">
                <a16:creationId xmlns:a16="http://schemas.microsoft.com/office/drawing/2014/main" id="{4677E3D6-D1A7-4E3C-B52A-BF85BD6DE203}"/>
              </a:ext>
            </a:extLst>
          </p:cNvPr>
          <p:cNvCxnSpPr/>
          <p:nvPr/>
        </p:nvCxnSpPr>
        <p:spPr>
          <a:xfrm>
            <a:off x="1570998" y="5816382"/>
            <a:ext cx="302433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F81D3904-A78A-4B28-A2D7-E2EF09D200C5}"/>
              </a:ext>
            </a:extLst>
          </p:cNvPr>
          <p:cNvSpPr txBox="1"/>
          <p:nvPr/>
        </p:nvSpPr>
        <p:spPr>
          <a:xfrm>
            <a:off x="4595334" y="5791076"/>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p>
        </p:txBody>
      </p:sp>
      <p:cxnSp>
        <p:nvCxnSpPr>
          <p:cNvPr id="31" name="Straight Connector 30">
            <a:extLst>
              <a:ext uri="{FF2B5EF4-FFF2-40B4-BE49-F238E27FC236}">
                <a16:creationId xmlns:a16="http://schemas.microsoft.com/office/drawing/2014/main" id="{CAA02903-B71F-4B0C-A53C-954331DA6770}"/>
              </a:ext>
            </a:extLst>
          </p:cNvPr>
          <p:cNvCxnSpPr>
            <a:cxnSpLocks/>
          </p:cNvCxnSpPr>
          <p:nvPr/>
        </p:nvCxnSpPr>
        <p:spPr>
          <a:xfrm flipV="1">
            <a:off x="3107817" y="3872166"/>
            <a:ext cx="0" cy="194400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DFE0939-3FDE-4B95-BD98-431E9AEF58FE}"/>
              </a:ext>
            </a:extLst>
          </p:cNvPr>
          <p:cNvCxnSpPr>
            <a:cxnSpLocks/>
          </p:cNvCxnSpPr>
          <p:nvPr/>
        </p:nvCxnSpPr>
        <p:spPr>
          <a:xfrm flipV="1">
            <a:off x="1570998" y="3656142"/>
            <a:ext cx="0" cy="2160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D728E0DC-FBAC-49F7-9870-EEAB0BA8C236}"/>
              </a:ext>
            </a:extLst>
          </p:cNvPr>
          <p:cNvSpPr txBox="1"/>
          <p:nvPr/>
        </p:nvSpPr>
        <p:spPr>
          <a:xfrm>
            <a:off x="1179099" y="3471476"/>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38" name="TextBox 37">
            <a:extLst>
              <a:ext uri="{FF2B5EF4-FFF2-40B4-BE49-F238E27FC236}">
                <a16:creationId xmlns:a16="http://schemas.microsoft.com/office/drawing/2014/main" id="{F9AE867F-BD75-4540-AC65-1E6763EFE1C9}"/>
              </a:ext>
            </a:extLst>
          </p:cNvPr>
          <p:cNvSpPr txBox="1"/>
          <p:nvPr/>
        </p:nvSpPr>
        <p:spPr>
          <a:xfrm>
            <a:off x="2826329" y="5867988"/>
            <a:ext cx="562975"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r>
              <a:rPr lang="da-DK" dirty="0">
                <a:solidFill>
                  <a:schemeClr val="accent2"/>
                </a:solidFill>
              </a:rPr>
              <a:t>=0</a:t>
            </a:r>
          </a:p>
        </p:txBody>
      </p:sp>
      <p:grpSp>
        <p:nvGrpSpPr>
          <p:cNvPr id="45" name="Group 44">
            <a:extLst>
              <a:ext uri="{FF2B5EF4-FFF2-40B4-BE49-F238E27FC236}">
                <a16:creationId xmlns:a16="http://schemas.microsoft.com/office/drawing/2014/main" id="{AB2CDC0F-1F4B-469B-914D-605AA429E38D}"/>
              </a:ext>
            </a:extLst>
          </p:cNvPr>
          <p:cNvGrpSpPr/>
          <p:nvPr/>
        </p:nvGrpSpPr>
        <p:grpSpPr>
          <a:xfrm>
            <a:off x="1043608" y="4111253"/>
            <a:ext cx="2965196" cy="369332"/>
            <a:chOff x="2749240" y="3524071"/>
            <a:chExt cx="2965196" cy="369332"/>
          </a:xfrm>
        </p:grpSpPr>
        <p:cxnSp>
          <p:nvCxnSpPr>
            <p:cNvPr id="33" name="Straight Connector 32">
              <a:extLst>
                <a:ext uri="{FF2B5EF4-FFF2-40B4-BE49-F238E27FC236}">
                  <a16:creationId xmlns:a16="http://schemas.microsoft.com/office/drawing/2014/main" id="{638A1D61-66D8-4013-9B12-E992B7847D10}"/>
                </a:ext>
              </a:extLst>
            </p:cNvPr>
            <p:cNvCxnSpPr>
              <a:cxnSpLocks/>
            </p:cNvCxnSpPr>
            <p:nvPr/>
          </p:nvCxnSpPr>
          <p:spPr>
            <a:xfrm flipH="1">
              <a:off x="4814436" y="3645024"/>
              <a:ext cx="900000" cy="0"/>
            </a:xfrm>
            <a:prstGeom prst="line">
              <a:avLst/>
            </a:prstGeom>
            <a:ln>
              <a:solidFill>
                <a:schemeClr val="accent2"/>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DBE3C196-619A-4366-84D3-B9E213CE38AE}"/>
                </a:ext>
              </a:extLst>
            </p:cNvPr>
            <p:cNvSpPr txBox="1"/>
            <p:nvPr/>
          </p:nvSpPr>
          <p:spPr>
            <a:xfrm>
              <a:off x="2749240" y="3524071"/>
              <a:ext cx="522900"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r>
                <a:rPr lang="da-DK" i="1" baseline="-25000" dirty="0">
                  <a:solidFill>
                    <a:schemeClr val="accent2"/>
                  </a:solidFill>
                  <a:latin typeface="Times New Roman" panose="02020603050405020304" pitchFamily="18" charset="0"/>
                  <a:cs typeface="Times New Roman" panose="02020603050405020304" pitchFamily="18" charset="0"/>
                </a:rPr>
                <a:t>CR</a:t>
              </a:r>
            </a:p>
          </p:txBody>
        </p:sp>
        <p:cxnSp>
          <p:nvCxnSpPr>
            <p:cNvPr id="41" name="Straight Connector 40">
              <a:extLst>
                <a:ext uri="{FF2B5EF4-FFF2-40B4-BE49-F238E27FC236}">
                  <a16:creationId xmlns:a16="http://schemas.microsoft.com/office/drawing/2014/main" id="{EAE7E390-850A-40E0-8C73-BB50C24D2ABA}"/>
                </a:ext>
              </a:extLst>
            </p:cNvPr>
            <p:cNvCxnSpPr>
              <a:cxnSpLocks/>
            </p:cNvCxnSpPr>
            <p:nvPr/>
          </p:nvCxnSpPr>
          <p:spPr>
            <a:xfrm>
              <a:off x="3276630" y="3645024"/>
              <a:ext cx="1512000"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A130C1C9-0408-49CB-95C0-1A11477A026E}"/>
                </a:ext>
              </a:extLst>
            </p:cNvPr>
            <p:cNvCxnSpPr>
              <a:cxnSpLocks/>
            </p:cNvCxnSpPr>
            <p:nvPr/>
          </p:nvCxnSpPr>
          <p:spPr>
            <a:xfrm flipH="1">
              <a:off x="3917302" y="3652007"/>
              <a:ext cx="900000" cy="0"/>
            </a:xfrm>
            <a:prstGeom prst="line">
              <a:avLst/>
            </a:prstGeom>
            <a:ln>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148FA7F-1B7A-42BC-8B45-4D499015CFD4}"/>
                  </a:ext>
                </a:extLst>
              </p:cNvPr>
              <p:cNvSpPr txBox="1"/>
              <p:nvPr/>
            </p:nvSpPr>
            <p:spPr>
              <a:xfrm>
                <a:off x="717021" y="1367132"/>
                <a:ext cx="1607684" cy="741100"/>
              </a:xfrm>
              <a:prstGeom prst="rect">
                <a:avLst/>
              </a:prstGeom>
              <a:solidFill>
                <a:schemeClr val="accent2">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400" i="1" smtClean="0">
                              <a:latin typeface="Cambria Math" panose="02040503050406030204" pitchFamily="18" charset="0"/>
                            </a:rPr>
                          </m:ctrlPr>
                        </m:sSubPr>
                        <m:e>
                          <m:r>
                            <a:rPr lang="da-DK" sz="2400" b="0" i="1" smtClean="0">
                              <a:latin typeface="Cambria Math" panose="02040503050406030204" pitchFamily="18" charset="0"/>
                            </a:rPr>
                            <m:t>𝑃</m:t>
                          </m:r>
                        </m:e>
                        <m:sub>
                          <m:r>
                            <a:rPr lang="da-DK" sz="2400" b="0" i="1" smtClean="0">
                              <a:latin typeface="Cambria Math" panose="02040503050406030204" pitchFamily="18" charset="0"/>
                            </a:rPr>
                            <m:t>𝐶𝑅</m:t>
                          </m:r>
                        </m:sub>
                      </m:sSub>
                      <m:r>
                        <a:rPr lang="da-DK" sz="2400" i="1" smtClean="0">
                          <a:latin typeface="Cambria Math" panose="02040503050406030204" pitchFamily="18" charset="0"/>
                        </a:rPr>
                        <m:t>=</m:t>
                      </m:r>
                      <m:f>
                        <m:fPr>
                          <m:ctrlPr>
                            <a:rPr lang="da-DK" sz="2400" i="1" smtClean="0">
                              <a:latin typeface="Cambria Math" panose="02040503050406030204" pitchFamily="18" charset="0"/>
                            </a:rPr>
                          </m:ctrlPr>
                        </m:fPr>
                        <m:num>
                          <m:sSup>
                            <m:sSupPr>
                              <m:ctrlPr>
                                <a:rPr lang="da-DK" sz="2400" i="1">
                                  <a:latin typeface="Cambria Math" panose="02040503050406030204" pitchFamily="18" charset="0"/>
                                </a:rPr>
                              </m:ctrlPr>
                            </m:sSupPr>
                            <m:e>
                              <m:r>
                                <a:rPr lang="el-GR" sz="2400" i="1">
                                  <a:latin typeface="Cambria Math" panose="02040503050406030204" pitchFamily="18" charset="0"/>
                                </a:rPr>
                                <m:t>𝜋</m:t>
                              </m:r>
                            </m:e>
                            <m:sup>
                              <m:r>
                                <a:rPr lang="da-DK" sz="2400" i="1">
                                  <a:latin typeface="Cambria Math" panose="02040503050406030204" pitchFamily="18" charset="0"/>
                                </a:rPr>
                                <m:t>2</m:t>
                              </m:r>
                            </m:sup>
                          </m:sSup>
                          <m:r>
                            <a:rPr lang="da-DK" sz="2400" i="1">
                              <a:latin typeface="Cambria Math" panose="02040503050406030204" pitchFamily="18" charset="0"/>
                            </a:rPr>
                            <m:t>𝐸𝐼</m:t>
                          </m:r>
                        </m:num>
                        <m:den>
                          <m:sSup>
                            <m:sSupPr>
                              <m:ctrlPr>
                                <a:rPr lang="da-DK" sz="2400" i="1" smtClean="0">
                                  <a:latin typeface="Cambria Math" panose="02040503050406030204" pitchFamily="18" charset="0"/>
                                </a:rPr>
                              </m:ctrlPr>
                            </m:sSupPr>
                            <m:e>
                              <m:r>
                                <a:rPr lang="da-DK" sz="2400" b="0" i="1" smtClean="0">
                                  <a:latin typeface="Cambria Math" panose="02040503050406030204" pitchFamily="18" charset="0"/>
                                </a:rPr>
                                <m:t>𝑙</m:t>
                              </m:r>
                            </m:e>
                            <m:sup>
                              <m:r>
                                <a:rPr lang="da-DK" sz="2400" b="0" i="1" smtClean="0">
                                  <a:latin typeface="Cambria Math" panose="02040503050406030204" pitchFamily="18" charset="0"/>
                                </a:rPr>
                                <m:t>2</m:t>
                              </m:r>
                            </m:sup>
                          </m:sSup>
                        </m:den>
                      </m:f>
                    </m:oMath>
                  </m:oMathPara>
                </a14:m>
                <a:endParaRPr lang="da-DK" sz="2400" dirty="0"/>
              </a:p>
            </p:txBody>
          </p:sp>
        </mc:Choice>
        <mc:Fallback xmlns="">
          <p:sp>
            <p:nvSpPr>
              <p:cNvPr id="47" name="TextBox 46">
                <a:extLst>
                  <a:ext uri="{FF2B5EF4-FFF2-40B4-BE49-F238E27FC236}">
                    <a16:creationId xmlns:a16="http://schemas.microsoft.com/office/drawing/2014/main" id="{E148FA7F-1B7A-42BC-8B45-4D499015CFD4}"/>
                  </a:ext>
                </a:extLst>
              </p:cNvPr>
              <p:cNvSpPr txBox="1">
                <a:spLocks noRot="1" noChangeAspect="1" noMove="1" noResize="1" noEditPoints="1" noAdjustHandles="1" noChangeArrowheads="1" noChangeShapeType="1" noTextEdit="1"/>
              </p:cNvSpPr>
              <p:nvPr/>
            </p:nvSpPr>
            <p:spPr>
              <a:xfrm>
                <a:off x="717021" y="1367132"/>
                <a:ext cx="1607684" cy="741100"/>
              </a:xfrm>
              <a:prstGeom prst="rect">
                <a:avLst/>
              </a:prstGeom>
              <a:blipFill>
                <a:blip r:embed="rId3"/>
                <a:stretch>
                  <a:fillRect/>
                </a:stretch>
              </a:blipFill>
            </p:spPr>
            <p:txBody>
              <a:bodyPr/>
              <a:lstStyle/>
              <a:p>
                <a:r>
                  <a:rPr lang="da-DK">
                    <a:noFill/>
                  </a:rPr>
                  <a:t> </a:t>
                </a:r>
              </a:p>
            </p:txBody>
          </p:sp>
        </mc:Fallback>
      </mc:AlternateContent>
      <p:grpSp>
        <p:nvGrpSpPr>
          <p:cNvPr id="49" name="Group 48">
            <a:extLst>
              <a:ext uri="{FF2B5EF4-FFF2-40B4-BE49-F238E27FC236}">
                <a16:creationId xmlns:a16="http://schemas.microsoft.com/office/drawing/2014/main" id="{89024153-8625-42E6-9C3E-C07307CCBE05}"/>
              </a:ext>
            </a:extLst>
          </p:cNvPr>
          <p:cNvGrpSpPr/>
          <p:nvPr/>
        </p:nvGrpSpPr>
        <p:grpSpPr>
          <a:xfrm>
            <a:off x="4369989" y="2924952"/>
            <a:ext cx="3332528" cy="3600392"/>
            <a:chOff x="4424822" y="2519312"/>
            <a:chExt cx="3332528" cy="3600392"/>
          </a:xfrm>
        </p:grpSpPr>
        <p:sp>
          <p:nvSpPr>
            <p:cNvPr id="51" name="Arc 50">
              <a:extLst>
                <a:ext uri="{FF2B5EF4-FFF2-40B4-BE49-F238E27FC236}">
                  <a16:creationId xmlns:a16="http://schemas.microsoft.com/office/drawing/2014/main" id="{66FDF0A3-AEB5-4BB7-84EC-74B5C750AAEB}"/>
                </a:ext>
              </a:extLst>
            </p:cNvPr>
            <p:cNvSpPr/>
            <p:nvPr/>
          </p:nvSpPr>
          <p:spPr>
            <a:xfrm>
              <a:off x="4424822" y="2519312"/>
              <a:ext cx="3175817" cy="3600392"/>
            </a:xfrm>
            <a:prstGeom prst="arc">
              <a:avLst>
                <a:gd name="adj1" fmla="val 19622661"/>
                <a:gd name="adj2" fmla="val 2054969"/>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cxnSp>
          <p:nvCxnSpPr>
            <p:cNvPr id="55" name="Straight Arrow Connector 54">
              <a:extLst>
                <a:ext uri="{FF2B5EF4-FFF2-40B4-BE49-F238E27FC236}">
                  <a16:creationId xmlns:a16="http://schemas.microsoft.com/office/drawing/2014/main" id="{0A0A3C27-F509-4B18-BD65-92D02D12F711}"/>
                </a:ext>
              </a:extLst>
            </p:cNvPr>
            <p:cNvCxnSpPr/>
            <p:nvPr/>
          </p:nvCxnSpPr>
          <p:spPr>
            <a:xfrm>
              <a:off x="7382591" y="2978084"/>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E259CA9A-273E-4C90-9416-9D1A1BA851E5}"/>
                </a:ext>
              </a:extLst>
            </p:cNvPr>
            <p:cNvCxnSpPr>
              <a:cxnSpLocks/>
            </p:cNvCxnSpPr>
            <p:nvPr/>
          </p:nvCxnSpPr>
          <p:spPr>
            <a:xfrm flipV="1">
              <a:off x="7382591" y="5254138"/>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C502E5E7-26F5-4300-B085-3AFF9BA3C74A}"/>
                </a:ext>
              </a:extLst>
            </p:cNvPr>
            <p:cNvSpPr txBox="1"/>
            <p:nvPr/>
          </p:nvSpPr>
          <p:spPr>
            <a:xfrm>
              <a:off x="7418796" y="2780928"/>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65" name="TextBox 64">
              <a:extLst>
                <a:ext uri="{FF2B5EF4-FFF2-40B4-BE49-F238E27FC236}">
                  <a16:creationId xmlns:a16="http://schemas.microsoft.com/office/drawing/2014/main" id="{CE1B9B35-956A-4D8E-812F-72418749E843}"/>
                </a:ext>
              </a:extLst>
            </p:cNvPr>
            <p:cNvSpPr txBox="1"/>
            <p:nvPr/>
          </p:nvSpPr>
          <p:spPr>
            <a:xfrm>
              <a:off x="7408746" y="5507940"/>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66" name="Oval 65">
              <a:extLst>
                <a:ext uri="{FF2B5EF4-FFF2-40B4-BE49-F238E27FC236}">
                  <a16:creationId xmlns:a16="http://schemas.microsoft.com/office/drawing/2014/main" id="{8CCBD3DF-A857-46A4-B180-363CDBDF8C5C}"/>
                </a:ext>
              </a:extLst>
            </p:cNvPr>
            <p:cNvSpPr/>
            <p:nvPr/>
          </p:nvSpPr>
          <p:spPr>
            <a:xfrm>
              <a:off x="7331315" y="3372818"/>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7" name="Oval 66">
              <a:extLst>
                <a:ext uri="{FF2B5EF4-FFF2-40B4-BE49-F238E27FC236}">
                  <a16:creationId xmlns:a16="http://schemas.microsoft.com/office/drawing/2014/main" id="{F37475ED-41A8-4DC9-B288-095F20238FC9}"/>
                </a:ext>
              </a:extLst>
            </p:cNvPr>
            <p:cNvSpPr/>
            <p:nvPr/>
          </p:nvSpPr>
          <p:spPr>
            <a:xfrm>
              <a:off x="7331315" y="5149894"/>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68" name="Straight Arrow Connector 67">
              <a:extLst>
                <a:ext uri="{FF2B5EF4-FFF2-40B4-BE49-F238E27FC236}">
                  <a16:creationId xmlns:a16="http://schemas.microsoft.com/office/drawing/2014/main" id="{6A7DA2BD-B3F7-45CC-B1EB-9213AC2B0560}"/>
                </a:ext>
              </a:extLst>
            </p:cNvPr>
            <p:cNvCxnSpPr>
              <a:cxnSpLocks/>
            </p:cNvCxnSpPr>
            <p:nvPr/>
          </p:nvCxnSpPr>
          <p:spPr>
            <a:xfrm>
              <a:off x="7372541" y="4329100"/>
              <a:ext cx="205482"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301E2861-1E79-4EE5-94F5-8DC3BC4108D0}"/>
                </a:ext>
              </a:extLst>
            </p:cNvPr>
            <p:cNvSpPr txBox="1"/>
            <p:nvPr/>
          </p:nvSpPr>
          <p:spPr>
            <a:xfrm>
              <a:off x="7152057" y="3981408"/>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p>
          </p:txBody>
        </p:sp>
      </p:grpSp>
      <p:cxnSp>
        <p:nvCxnSpPr>
          <p:cNvPr id="70" name="Straight Connector 69">
            <a:extLst>
              <a:ext uri="{FF2B5EF4-FFF2-40B4-BE49-F238E27FC236}">
                <a16:creationId xmlns:a16="http://schemas.microsoft.com/office/drawing/2014/main" id="{03D5366F-7DB5-4BE1-A86B-675523DD8CD9}"/>
              </a:ext>
            </a:extLst>
          </p:cNvPr>
          <p:cNvCxnSpPr>
            <a:cxnSpLocks/>
          </p:cNvCxnSpPr>
          <p:nvPr/>
        </p:nvCxnSpPr>
        <p:spPr>
          <a:xfrm flipV="1">
            <a:off x="6959553" y="3846378"/>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59525B7-0541-4D10-A800-E3EC432FD5DB}"/>
              </a:ext>
            </a:extLst>
          </p:cNvPr>
          <p:cNvCxnSpPr>
            <a:cxnSpLocks/>
          </p:cNvCxnSpPr>
          <p:nvPr/>
        </p:nvCxnSpPr>
        <p:spPr>
          <a:xfrm>
            <a:off x="6782309" y="3818016"/>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9EDC6A88-5D83-42E7-8F8A-1AD53CFCD770}"/>
              </a:ext>
            </a:extLst>
          </p:cNvPr>
          <p:cNvCxnSpPr>
            <a:cxnSpLocks/>
          </p:cNvCxnSpPr>
          <p:nvPr/>
        </p:nvCxnSpPr>
        <p:spPr>
          <a:xfrm>
            <a:off x="6782309" y="5593622"/>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4AE7C61E-E067-4E89-80C3-E00FA002B540}"/>
              </a:ext>
            </a:extLst>
          </p:cNvPr>
          <p:cNvSpPr txBox="1"/>
          <p:nvPr/>
        </p:nvSpPr>
        <p:spPr>
          <a:xfrm>
            <a:off x="6665232" y="4187397"/>
            <a:ext cx="248786"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l</a:t>
            </a:r>
          </a:p>
        </p:txBody>
      </p:sp>
      <p:sp>
        <p:nvSpPr>
          <p:cNvPr id="74" name="TextBox 73">
            <a:extLst>
              <a:ext uri="{FF2B5EF4-FFF2-40B4-BE49-F238E27FC236}">
                <a16:creationId xmlns:a16="http://schemas.microsoft.com/office/drawing/2014/main" id="{B81EF2D8-82F7-4823-BF95-B5E3024BCFEA}"/>
              </a:ext>
            </a:extLst>
          </p:cNvPr>
          <p:cNvSpPr txBox="1"/>
          <p:nvPr/>
        </p:nvSpPr>
        <p:spPr>
          <a:xfrm>
            <a:off x="6581426" y="3165860"/>
            <a:ext cx="40267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EI</a:t>
            </a:r>
          </a:p>
        </p:txBody>
      </p:sp>
      <p:grpSp>
        <p:nvGrpSpPr>
          <p:cNvPr id="5" name="Group 4">
            <a:extLst>
              <a:ext uri="{FF2B5EF4-FFF2-40B4-BE49-F238E27FC236}">
                <a16:creationId xmlns:a16="http://schemas.microsoft.com/office/drawing/2014/main" id="{7E0B8004-345F-481B-BCC7-3FDF5D97E9B9}"/>
              </a:ext>
            </a:extLst>
          </p:cNvPr>
          <p:cNvGrpSpPr/>
          <p:nvPr/>
        </p:nvGrpSpPr>
        <p:grpSpPr>
          <a:xfrm>
            <a:off x="2155637" y="2240925"/>
            <a:ext cx="4209960" cy="3982131"/>
            <a:chOff x="2155637" y="1949189"/>
            <a:chExt cx="4209960" cy="3982131"/>
          </a:xfrm>
        </p:grpSpPr>
        <p:sp>
          <p:nvSpPr>
            <p:cNvPr id="3" name="Arc 2">
              <a:extLst>
                <a:ext uri="{FF2B5EF4-FFF2-40B4-BE49-F238E27FC236}">
                  <a16:creationId xmlns:a16="http://schemas.microsoft.com/office/drawing/2014/main" id="{E2BA6774-8729-4E92-8194-B6F45F412277}"/>
                </a:ext>
              </a:extLst>
            </p:cNvPr>
            <p:cNvSpPr/>
            <p:nvPr/>
          </p:nvSpPr>
          <p:spPr>
            <a:xfrm>
              <a:off x="2155637" y="1949189"/>
              <a:ext cx="1879881" cy="1983867"/>
            </a:xfrm>
            <a:prstGeom prst="arc">
              <a:avLst>
                <a:gd name="adj1" fmla="val 1305236"/>
                <a:gd name="adj2" fmla="val 9462259"/>
              </a:avLst>
            </a:prstGeom>
            <a:ln>
              <a:solidFill>
                <a:schemeClr val="accent2"/>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76" name="Arc 75">
              <a:extLst>
                <a:ext uri="{FF2B5EF4-FFF2-40B4-BE49-F238E27FC236}">
                  <a16:creationId xmlns:a16="http://schemas.microsoft.com/office/drawing/2014/main" id="{F5F29B34-AEB0-4929-808E-E46F1B04C926}"/>
                </a:ext>
              </a:extLst>
            </p:cNvPr>
            <p:cNvSpPr/>
            <p:nvPr/>
          </p:nvSpPr>
          <p:spPr>
            <a:xfrm rot="10800000">
              <a:off x="2190873" y="3947453"/>
              <a:ext cx="1879881" cy="1983867"/>
            </a:xfrm>
            <a:prstGeom prst="arc">
              <a:avLst>
                <a:gd name="adj1" fmla="val 1305236"/>
                <a:gd name="adj2" fmla="val 9462259"/>
              </a:avLst>
            </a:prstGeom>
            <a:ln>
              <a:solidFill>
                <a:schemeClr val="accent2"/>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dirty="0"/>
            </a:p>
          </p:txBody>
        </p:sp>
        <p:sp>
          <p:nvSpPr>
            <p:cNvPr id="77" name="Text Placeholder 2">
              <a:extLst>
                <a:ext uri="{FF2B5EF4-FFF2-40B4-BE49-F238E27FC236}">
                  <a16:creationId xmlns:a16="http://schemas.microsoft.com/office/drawing/2014/main" id="{EA48963E-64DE-4267-8EF0-F591238C753F}"/>
                </a:ext>
              </a:extLst>
            </p:cNvPr>
            <p:cNvSpPr txBox="1">
              <a:spLocks/>
            </p:cNvSpPr>
            <p:nvPr/>
          </p:nvSpPr>
          <p:spPr>
            <a:xfrm>
              <a:off x="3486646" y="4593429"/>
              <a:ext cx="2878951" cy="587190"/>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chemeClr val="accent2"/>
                  </a:solidFill>
                </a:rPr>
                <a:t>Force reduces with deflection = Unstable = Collapse! </a:t>
              </a:r>
            </a:p>
            <a:p>
              <a:pPr marL="0" indent="0">
                <a:spcAft>
                  <a:spcPts val="600"/>
                </a:spcAft>
                <a:buNone/>
              </a:pPr>
              <a:endParaRPr lang="da-DK" dirty="0">
                <a:solidFill>
                  <a:schemeClr val="accent2"/>
                </a:solidFill>
              </a:endParaRPr>
            </a:p>
            <a:p>
              <a:pPr marL="0" indent="0">
                <a:spcAft>
                  <a:spcPts val="600"/>
                </a:spcAft>
                <a:buNone/>
              </a:pPr>
              <a:endParaRPr lang="da-DK" dirty="0">
                <a:solidFill>
                  <a:schemeClr val="accent2"/>
                </a:solidFill>
              </a:endParaRPr>
            </a:p>
          </p:txBody>
        </p:sp>
        <p:sp>
          <p:nvSpPr>
            <p:cNvPr id="78" name="Text Placeholder 2">
              <a:extLst>
                <a:ext uri="{FF2B5EF4-FFF2-40B4-BE49-F238E27FC236}">
                  <a16:creationId xmlns:a16="http://schemas.microsoft.com/office/drawing/2014/main" id="{980550DD-3970-49E3-8E49-AE368D56720C}"/>
                </a:ext>
              </a:extLst>
            </p:cNvPr>
            <p:cNvSpPr txBox="1">
              <a:spLocks/>
            </p:cNvSpPr>
            <p:nvPr/>
          </p:nvSpPr>
          <p:spPr>
            <a:xfrm>
              <a:off x="3346569" y="2637123"/>
              <a:ext cx="2673151" cy="587190"/>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chemeClr val="accent2"/>
                  </a:solidFill>
                </a:rPr>
                <a:t>Force increases with deflection = Stable = Safe</a:t>
              </a:r>
            </a:p>
            <a:p>
              <a:pPr marL="0" indent="0">
                <a:spcAft>
                  <a:spcPts val="600"/>
                </a:spcAft>
                <a:buNone/>
              </a:pPr>
              <a:endParaRPr lang="da-DK" dirty="0">
                <a:solidFill>
                  <a:schemeClr val="accent2"/>
                </a:solidFill>
              </a:endParaRPr>
            </a:p>
          </p:txBody>
        </p:sp>
      </p:grpSp>
      <p:sp>
        <p:nvSpPr>
          <p:cNvPr id="79" name="Text Placeholder 2">
            <a:extLst>
              <a:ext uri="{FF2B5EF4-FFF2-40B4-BE49-F238E27FC236}">
                <a16:creationId xmlns:a16="http://schemas.microsoft.com/office/drawing/2014/main" id="{ADB939F5-9C38-4E16-BAE8-46B8058A9232}"/>
              </a:ext>
            </a:extLst>
          </p:cNvPr>
          <p:cNvSpPr txBox="1">
            <a:spLocks/>
          </p:cNvSpPr>
          <p:nvPr/>
        </p:nvSpPr>
        <p:spPr>
          <a:xfrm>
            <a:off x="4073498" y="4059696"/>
            <a:ext cx="1058977" cy="369325"/>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chemeClr val="accent2"/>
                </a:solidFill>
              </a:rPr>
              <a:t>Neutral</a:t>
            </a:r>
          </a:p>
          <a:p>
            <a:pPr marL="0" indent="0">
              <a:spcAft>
                <a:spcPts val="600"/>
              </a:spcAft>
              <a:buNone/>
            </a:pPr>
            <a:endParaRPr lang="da-DK" dirty="0">
              <a:solidFill>
                <a:schemeClr val="accent2"/>
              </a:solidFill>
            </a:endParaRPr>
          </a:p>
          <a:p>
            <a:pPr marL="0" indent="0">
              <a:spcAft>
                <a:spcPts val="600"/>
              </a:spcAft>
              <a:buNone/>
            </a:pPr>
            <a:endParaRPr lang="da-DK" dirty="0">
              <a:solidFill>
                <a:schemeClr val="accent2"/>
              </a:solidFill>
            </a:endParaRPr>
          </a:p>
        </p:txBody>
      </p:sp>
      <p:sp>
        <p:nvSpPr>
          <p:cNvPr id="39" name="Text Placeholder 2">
            <a:extLst>
              <a:ext uri="{FF2B5EF4-FFF2-40B4-BE49-F238E27FC236}">
                <a16:creationId xmlns:a16="http://schemas.microsoft.com/office/drawing/2014/main" id="{CC73D5DC-D5D1-464B-97DB-9CDE46E2D550}"/>
              </a:ext>
            </a:extLst>
          </p:cNvPr>
          <p:cNvSpPr txBox="1">
            <a:spLocks/>
          </p:cNvSpPr>
          <p:nvPr/>
        </p:nvSpPr>
        <p:spPr>
          <a:xfrm>
            <a:off x="2484934" y="2036292"/>
            <a:ext cx="5504870" cy="547872"/>
          </a:xfrm>
          <a:prstGeom prst="rect">
            <a:avLst/>
          </a:prstGeom>
          <a:solidFill>
            <a:srgbClr val="FFFFFF">
              <a:alpha val="80000"/>
            </a:srgbClr>
          </a:solid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a:spcAft>
                <a:spcPts val="600"/>
              </a:spcAft>
            </a:pPr>
            <a:r>
              <a:rPr lang="da-DK" dirty="0">
                <a:solidFill>
                  <a:srgbClr val="16818D"/>
                </a:solidFill>
              </a:rPr>
              <a:t>For stable equibrium, the load can be removed, and the column returns to its undeformed position.</a:t>
            </a:r>
            <a:endParaRPr lang="da-DK" dirty="0"/>
          </a:p>
          <a:p>
            <a:pPr>
              <a:spcAft>
                <a:spcPts val="600"/>
              </a:spcAft>
            </a:pPr>
            <a:endParaRPr lang="da-DK" dirty="0"/>
          </a:p>
        </p:txBody>
      </p:sp>
      <p:sp>
        <p:nvSpPr>
          <p:cNvPr id="42" name="Arc 41">
            <a:extLst>
              <a:ext uri="{FF2B5EF4-FFF2-40B4-BE49-F238E27FC236}">
                <a16:creationId xmlns:a16="http://schemas.microsoft.com/office/drawing/2014/main" id="{E2F1FA5E-5C6F-42DC-816F-6551CA9D8BF5}"/>
              </a:ext>
            </a:extLst>
          </p:cNvPr>
          <p:cNvSpPr/>
          <p:nvPr/>
        </p:nvSpPr>
        <p:spPr>
          <a:xfrm rot="9774031">
            <a:off x="6890254" y="2423797"/>
            <a:ext cx="1049915" cy="1838186"/>
          </a:xfrm>
          <a:prstGeom prst="arc">
            <a:avLst>
              <a:gd name="adj1" fmla="val 17525765"/>
              <a:gd name="adj2" fmla="val 0"/>
            </a:avLst>
          </a:prstGeom>
          <a:ln w="1270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Tree>
    <p:extLst>
      <p:ext uri="{BB962C8B-B14F-4D97-AF65-F5344CB8AC3E}">
        <p14:creationId xmlns:p14="http://schemas.microsoft.com/office/powerpoint/2010/main" val="36029044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Arc 91">
            <a:extLst>
              <a:ext uri="{FF2B5EF4-FFF2-40B4-BE49-F238E27FC236}">
                <a16:creationId xmlns:a16="http://schemas.microsoft.com/office/drawing/2014/main" id="{240F7BA4-235B-4144-9CBD-ED469DF7FAA7}"/>
              </a:ext>
            </a:extLst>
          </p:cNvPr>
          <p:cNvSpPr>
            <a:spLocks noChangeAspect="1"/>
          </p:cNvSpPr>
          <p:nvPr/>
        </p:nvSpPr>
        <p:spPr>
          <a:xfrm>
            <a:off x="7325919" y="3355247"/>
            <a:ext cx="1048021" cy="1188129"/>
          </a:xfrm>
          <a:prstGeom prst="arc">
            <a:avLst>
              <a:gd name="adj1" fmla="val 19622661"/>
              <a:gd name="adj2" fmla="val 2054969"/>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101" name="Arc 100">
            <a:extLst>
              <a:ext uri="{FF2B5EF4-FFF2-40B4-BE49-F238E27FC236}">
                <a16:creationId xmlns:a16="http://schemas.microsoft.com/office/drawing/2014/main" id="{6AD14B5F-F6C5-4AD1-AB58-2B49E9C28621}"/>
              </a:ext>
            </a:extLst>
          </p:cNvPr>
          <p:cNvSpPr>
            <a:spLocks noChangeAspect="1"/>
          </p:cNvSpPr>
          <p:nvPr/>
        </p:nvSpPr>
        <p:spPr>
          <a:xfrm>
            <a:off x="7324227" y="4543376"/>
            <a:ext cx="1048021" cy="1188129"/>
          </a:xfrm>
          <a:prstGeom prst="arc">
            <a:avLst>
              <a:gd name="adj1" fmla="val 19622661"/>
              <a:gd name="adj2" fmla="val 2054969"/>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77" name="Arc 76">
            <a:extLst>
              <a:ext uri="{FF2B5EF4-FFF2-40B4-BE49-F238E27FC236}">
                <a16:creationId xmlns:a16="http://schemas.microsoft.com/office/drawing/2014/main" id="{87758294-5684-42D8-95D2-317F5EE4C122}"/>
              </a:ext>
            </a:extLst>
          </p:cNvPr>
          <p:cNvSpPr/>
          <p:nvPr/>
        </p:nvSpPr>
        <p:spPr>
          <a:xfrm rot="10800000">
            <a:off x="6881595" y="4110046"/>
            <a:ext cx="1584000" cy="1800000"/>
          </a:xfrm>
          <a:prstGeom prst="arc">
            <a:avLst>
              <a:gd name="adj1" fmla="val 19622661"/>
              <a:gd name="adj2" fmla="val 2054969"/>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2" name="Text Placeholder 1"/>
          <p:cNvSpPr>
            <a:spLocks noGrp="1"/>
          </p:cNvSpPr>
          <p:nvPr>
            <p:ph type="body" sz="quarter" idx="10"/>
          </p:nvPr>
        </p:nvSpPr>
        <p:spPr/>
        <p:txBody>
          <a:bodyPr/>
          <a:lstStyle/>
          <a:p>
            <a:r>
              <a:rPr lang="da-DK" dirty="0"/>
              <a:t>Effect of Half-Wavelength</a:t>
            </a:r>
          </a:p>
        </p:txBody>
      </p:sp>
      <p:grpSp>
        <p:nvGrpSpPr>
          <p:cNvPr id="42" name="Group 41">
            <a:extLst>
              <a:ext uri="{FF2B5EF4-FFF2-40B4-BE49-F238E27FC236}">
                <a16:creationId xmlns:a16="http://schemas.microsoft.com/office/drawing/2014/main" id="{B7F640B4-D87F-46A3-AD1D-54AF5D9DB837}"/>
              </a:ext>
            </a:extLst>
          </p:cNvPr>
          <p:cNvGrpSpPr/>
          <p:nvPr/>
        </p:nvGrpSpPr>
        <p:grpSpPr>
          <a:xfrm>
            <a:off x="2771800" y="2777232"/>
            <a:ext cx="3332528" cy="3600392"/>
            <a:chOff x="4424822" y="2519312"/>
            <a:chExt cx="3332528" cy="3600392"/>
          </a:xfrm>
        </p:grpSpPr>
        <p:sp>
          <p:nvSpPr>
            <p:cNvPr id="39" name="Arc 38">
              <a:extLst>
                <a:ext uri="{FF2B5EF4-FFF2-40B4-BE49-F238E27FC236}">
                  <a16:creationId xmlns:a16="http://schemas.microsoft.com/office/drawing/2014/main" id="{6728C6F9-2DC1-46ED-BDF7-5630EC41AC42}"/>
                </a:ext>
              </a:extLst>
            </p:cNvPr>
            <p:cNvSpPr/>
            <p:nvPr/>
          </p:nvSpPr>
          <p:spPr>
            <a:xfrm>
              <a:off x="4424822" y="2519312"/>
              <a:ext cx="3175817" cy="3600392"/>
            </a:xfrm>
            <a:prstGeom prst="arc">
              <a:avLst>
                <a:gd name="adj1" fmla="val 19622661"/>
                <a:gd name="adj2" fmla="val 2054969"/>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cxnSp>
          <p:nvCxnSpPr>
            <p:cNvPr id="19" name="Straight Arrow Connector 18">
              <a:extLst>
                <a:ext uri="{FF2B5EF4-FFF2-40B4-BE49-F238E27FC236}">
                  <a16:creationId xmlns:a16="http://schemas.microsoft.com/office/drawing/2014/main" id="{B88B3AD4-A2E4-4350-A742-D830CD906B52}"/>
                </a:ext>
              </a:extLst>
            </p:cNvPr>
            <p:cNvCxnSpPr/>
            <p:nvPr/>
          </p:nvCxnSpPr>
          <p:spPr>
            <a:xfrm>
              <a:off x="7382591" y="2978084"/>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51A7A9B0-8A10-40A6-B9DE-571FD4B5FC87}"/>
                </a:ext>
              </a:extLst>
            </p:cNvPr>
            <p:cNvCxnSpPr>
              <a:cxnSpLocks/>
            </p:cNvCxnSpPr>
            <p:nvPr/>
          </p:nvCxnSpPr>
          <p:spPr>
            <a:xfrm flipV="1">
              <a:off x="7382591" y="5254138"/>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2D41760-064C-4ACC-AD07-ACD8A4DCC016}"/>
                </a:ext>
              </a:extLst>
            </p:cNvPr>
            <p:cNvSpPr txBox="1"/>
            <p:nvPr/>
          </p:nvSpPr>
          <p:spPr>
            <a:xfrm>
              <a:off x="7418796" y="2780928"/>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22" name="TextBox 21">
              <a:extLst>
                <a:ext uri="{FF2B5EF4-FFF2-40B4-BE49-F238E27FC236}">
                  <a16:creationId xmlns:a16="http://schemas.microsoft.com/office/drawing/2014/main" id="{E9E2C71A-B334-4F0B-9045-C87F5EC16F18}"/>
                </a:ext>
              </a:extLst>
            </p:cNvPr>
            <p:cNvSpPr txBox="1"/>
            <p:nvPr/>
          </p:nvSpPr>
          <p:spPr>
            <a:xfrm>
              <a:off x="7408746" y="5507940"/>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23" name="Oval 22">
              <a:extLst>
                <a:ext uri="{FF2B5EF4-FFF2-40B4-BE49-F238E27FC236}">
                  <a16:creationId xmlns:a16="http://schemas.microsoft.com/office/drawing/2014/main" id="{57D8489D-322A-445F-915B-72D5639CC9BA}"/>
                </a:ext>
              </a:extLst>
            </p:cNvPr>
            <p:cNvSpPr/>
            <p:nvPr/>
          </p:nvSpPr>
          <p:spPr>
            <a:xfrm>
              <a:off x="7331315" y="3372818"/>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4" name="Oval 23">
              <a:extLst>
                <a:ext uri="{FF2B5EF4-FFF2-40B4-BE49-F238E27FC236}">
                  <a16:creationId xmlns:a16="http://schemas.microsoft.com/office/drawing/2014/main" id="{8C5737F3-A019-4124-8451-0FFA3FF0291B}"/>
                </a:ext>
              </a:extLst>
            </p:cNvPr>
            <p:cNvSpPr/>
            <p:nvPr/>
          </p:nvSpPr>
          <p:spPr>
            <a:xfrm>
              <a:off x="7331315" y="5149894"/>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25" name="Straight Arrow Connector 24">
              <a:extLst>
                <a:ext uri="{FF2B5EF4-FFF2-40B4-BE49-F238E27FC236}">
                  <a16:creationId xmlns:a16="http://schemas.microsoft.com/office/drawing/2014/main" id="{12B5DCBF-BD1E-4671-B69C-35C0DE5D40E2}"/>
                </a:ext>
              </a:extLst>
            </p:cNvPr>
            <p:cNvCxnSpPr>
              <a:cxnSpLocks/>
            </p:cNvCxnSpPr>
            <p:nvPr/>
          </p:nvCxnSpPr>
          <p:spPr>
            <a:xfrm>
              <a:off x="7372541" y="4329100"/>
              <a:ext cx="205482"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F7723BC-49EB-4B7E-ACBD-87EF885A73CC}"/>
                </a:ext>
              </a:extLst>
            </p:cNvPr>
            <p:cNvSpPr txBox="1"/>
            <p:nvPr/>
          </p:nvSpPr>
          <p:spPr>
            <a:xfrm>
              <a:off x="7152057" y="3981408"/>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p>
          </p:txBody>
        </p:sp>
      </p:grpSp>
      <p:cxnSp>
        <p:nvCxnSpPr>
          <p:cNvPr id="29" name="Straight Connector 28">
            <a:extLst>
              <a:ext uri="{FF2B5EF4-FFF2-40B4-BE49-F238E27FC236}">
                <a16:creationId xmlns:a16="http://schemas.microsoft.com/office/drawing/2014/main" id="{4677E3D6-D1A7-4E3C-B52A-BF85BD6DE203}"/>
              </a:ext>
            </a:extLst>
          </p:cNvPr>
          <p:cNvCxnSpPr/>
          <p:nvPr/>
        </p:nvCxnSpPr>
        <p:spPr>
          <a:xfrm>
            <a:off x="1423122" y="5672358"/>
            <a:ext cx="302433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F81D3904-A78A-4B28-A2D7-E2EF09D200C5}"/>
              </a:ext>
            </a:extLst>
          </p:cNvPr>
          <p:cNvSpPr txBox="1"/>
          <p:nvPr/>
        </p:nvSpPr>
        <p:spPr>
          <a:xfrm>
            <a:off x="4447458" y="5647052"/>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p>
        </p:txBody>
      </p:sp>
      <p:cxnSp>
        <p:nvCxnSpPr>
          <p:cNvPr id="31" name="Straight Connector 30">
            <a:extLst>
              <a:ext uri="{FF2B5EF4-FFF2-40B4-BE49-F238E27FC236}">
                <a16:creationId xmlns:a16="http://schemas.microsoft.com/office/drawing/2014/main" id="{CAA02903-B71F-4B0C-A53C-954331DA6770}"/>
              </a:ext>
            </a:extLst>
          </p:cNvPr>
          <p:cNvCxnSpPr>
            <a:cxnSpLocks/>
          </p:cNvCxnSpPr>
          <p:nvPr/>
        </p:nvCxnSpPr>
        <p:spPr>
          <a:xfrm flipV="1">
            <a:off x="2959941" y="1843524"/>
            <a:ext cx="0" cy="385200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DFE0939-3FDE-4B95-BD98-431E9AEF58FE}"/>
              </a:ext>
            </a:extLst>
          </p:cNvPr>
          <p:cNvCxnSpPr>
            <a:cxnSpLocks/>
          </p:cNvCxnSpPr>
          <p:nvPr/>
        </p:nvCxnSpPr>
        <p:spPr>
          <a:xfrm flipV="1">
            <a:off x="1423122" y="1680176"/>
            <a:ext cx="0" cy="3996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D728E0DC-FBAC-49F7-9870-EEAB0BA8C236}"/>
              </a:ext>
            </a:extLst>
          </p:cNvPr>
          <p:cNvSpPr txBox="1"/>
          <p:nvPr/>
        </p:nvSpPr>
        <p:spPr>
          <a:xfrm>
            <a:off x="1265819" y="1266450"/>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38" name="TextBox 37">
            <a:extLst>
              <a:ext uri="{FF2B5EF4-FFF2-40B4-BE49-F238E27FC236}">
                <a16:creationId xmlns:a16="http://schemas.microsoft.com/office/drawing/2014/main" id="{F9AE867F-BD75-4540-AC65-1E6763EFE1C9}"/>
              </a:ext>
            </a:extLst>
          </p:cNvPr>
          <p:cNvSpPr txBox="1"/>
          <p:nvPr/>
        </p:nvSpPr>
        <p:spPr>
          <a:xfrm>
            <a:off x="2678453" y="5723964"/>
            <a:ext cx="562975"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r>
              <a:rPr lang="da-DK" dirty="0">
                <a:solidFill>
                  <a:schemeClr val="accent2"/>
                </a:solidFill>
              </a:rPr>
              <a:t>=0</a:t>
            </a:r>
          </a:p>
        </p:txBody>
      </p:sp>
      <p:grpSp>
        <p:nvGrpSpPr>
          <p:cNvPr id="45" name="Group 44">
            <a:extLst>
              <a:ext uri="{FF2B5EF4-FFF2-40B4-BE49-F238E27FC236}">
                <a16:creationId xmlns:a16="http://schemas.microsoft.com/office/drawing/2014/main" id="{AB2CDC0F-1F4B-469B-914D-605AA429E38D}"/>
              </a:ext>
            </a:extLst>
          </p:cNvPr>
          <p:cNvGrpSpPr/>
          <p:nvPr/>
        </p:nvGrpSpPr>
        <p:grpSpPr>
          <a:xfrm>
            <a:off x="1423122" y="5222217"/>
            <a:ext cx="2437806" cy="6983"/>
            <a:chOff x="3276630" y="3645024"/>
            <a:chExt cx="2437806" cy="6983"/>
          </a:xfrm>
        </p:grpSpPr>
        <p:cxnSp>
          <p:nvCxnSpPr>
            <p:cNvPr id="33" name="Straight Connector 32">
              <a:extLst>
                <a:ext uri="{FF2B5EF4-FFF2-40B4-BE49-F238E27FC236}">
                  <a16:creationId xmlns:a16="http://schemas.microsoft.com/office/drawing/2014/main" id="{638A1D61-66D8-4013-9B12-E992B7847D10}"/>
                </a:ext>
              </a:extLst>
            </p:cNvPr>
            <p:cNvCxnSpPr>
              <a:cxnSpLocks/>
            </p:cNvCxnSpPr>
            <p:nvPr/>
          </p:nvCxnSpPr>
          <p:spPr>
            <a:xfrm flipH="1">
              <a:off x="4814436" y="3645024"/>
              <a:ext cx="900000" cy="0"/>
            </a:xfrm>
            <a:prstGeom prst="line">
              <a:avLst/>
            </a:prstGeom>
            <a:ln>
              <a:solidFill>
                <a:schemeClr val="accent2"/>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AE7E390-850A-40E0-8C73-BB50C24D2ABA}"/>
                </a:ext>
              </a:extLst>
            </p:cNvPr>
            <p:cNvCxnSpPr>
              <a:cxnSpLocks/>
            </p:cNvCxnSpPr>
            <p:nvPr/>
          </p:nvCxnSpPr>
          <p:spPr>
            <a:xfrm>
              <a:off x="3276630" y="3645024"/>
              <a:ext cx="1512000"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A130C1C9-0408-49CB-95C0-1A11477A026E}"/>
                </a:ext>
              </a:extLst>
            </p:cNvPr>
            <p:cNvCxnSpPr>
              <a:cxnSpLocks/>
            </p:cNvCxnSpPr>
            <p:nvPr/>
          </p:nvCxnSpPr>
          <p:spPr>
            <a:xfrm flipH="1">
              <a:off x="3917302" y="3652007"/>
              <a:ext cx="900000" cy="0"/>
            </a:xfrm>
            <a:prstGeom prst="line">
              <a:avLst/>
            </a:prstGeom>
            <a:ln>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148FA7F-1B7A-42BC-8B45-4D499015CFD4}"/>
                  </a:ext>
                </a:extLst>
              </p:cNvPr>
              <p:cNvSpPr txBox="1"/>
              <p:nvPr/>
            </p:nvSpPr>
            <p:spPr>
              <a:xfrm>
                <a:off x="4513778" y="1511643"/>
                <a:ext cx="1931876" cy="741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400" i="1" smtClean="0">
                              <a:latin typeface="Cambria Math" panose="02040503050406030204" pitchFamily="18" charset="0"/>
                            </a:rPr>
                          </m:ctrlPr>
                        </m:sSubPr>
                        <m:e>
                          <m:r>
                            <a:rPr lang="da-DK" sz="2400" b="0" i="1" smtClean="0">
                              <a:latin typeface="Cambria Math" panose="02040503050406030204" pitchFamily="18" charset="0"/>
                            </a:rPr>
                            <m:t>𝑃</m:t>
                          </m:r>
                        </m:e>
                        <m:sub>
                          <m:r>
                            <a:rPr lang="da-DK" sz="2400" b="0" i="1" smtClean="0">
                              <a:latin typeface="Cambria Math" panose="02040503050406030204" pitchFamily="18" charset="0"/>
                            </a:rPr>
                            <m:t>𝐶𝑅</m:t>
                          </m:r>
                        </m:sub>
                      </m:sSub>
                      <m:r>
                        <a:rPr lang="da-DK" sz="2400" i="1" smtClean="0">
                          <a:latin typeface="Cambria Math" panose="02040503050406030204" pitchFamily="18" charset="0"/>
                        </a:rPr>
                        <m:t>=</m:t>
                      </m:r>
                      <m:f>
                        <m:fPr>
                          <m:ctrlPr>
                            <a:rPr lang="da-DK" sz="2400" i="1" smtClean="0">
                              <a:latin typeface="Cambria Math" panose="02040503050406030204" pitchFamily="18" charset="0"/>
                            </a:rPr>
                          </m:ctrlPr>
                        </m:fPr>
                        <m:num>
                          <m:sSup>
                            <m:sSupPr>
                              <m:ctrlPr>
                                <a:rPr lang="da-DK" sz="2400" i="1">
                                  <a:latin typeface="Cambria Math" panose="02040503050406030204" pitchFamily="18" charset="0"/>
                                </a:rPr>
                              </m:ctrlPr>
                            </m:sSupPr>
                            <m:e>
                              <m:sSup>
                                <m:sSupPr>
                                  <m:ctrlPr>
                                    <a:rPr lang="da-DK" sz="2400" i="1" smtClean="0">
                                      <a:solidFill>
                                        <a:schemeClr val="accent2"/>
                                      </a:solidFill>
                                      <a:latin typeface="Cambria Math" panose="02040503050406030204" pitchFamily="18" charset="0"/>
                                    </a:rPr>
                                  </m:ctrlPr>
                                </m:sSupPr>
                                <m:e>
                                  <m:r>
                                    <a:rPr lang="en-GB" sz="2400" b="0" i="1" smtClean="0">
                                      <a:solidFill>
                                        <a:schemeClr val="accent2"/>
                                      </a:solidFill>
                                      <a:latin typeface="Cambria Math" panose="02040503050406030204" pitchFamily="18" charset="0"/>
                                    </a:rPr>
                                    <m:t>𝑛</m:t>
                                  </m:r>
                                </m:e>
                                <m:sup>
                                  <m:r>
                                    <a:rPr lang="en-GB" sz="2400" b="0" i="1" smtClean="0">
                                      <a:solidFill>
                                        <a:schemeClr val="accent2"/>
                                      </a:solidFill>
                                      <a:latin typeface="Cambria Math" panose="02040503050406030204" pitchFamily="18" charset="0"/>
                                    </a:rPr>
                                    <m:t>2</m:t>
                                  </m:r>
                                </m:sup>
                              </m:sSup>
                              <m:r>
                                <a:rPr lang="el-GR" sz="2400" i="1">
                                  <a:latin typeface="Cambria Math" panose="02040503050406030204" pitchFamily="18" charset="0"/>
                                </a:rPr>
                                <m:t>𝜋</m:t>
                              </m:r>
                            </m:e>
                            <m:sup>
                              <m:r>
                                <a:rPr lang="da-DK" sz="2400" i="1">
                                  <a:latin typeface="Cambria Math" panose="02040503050406030204" pitchFamily="18" charset="0"/>
                                </a:rPr>
                                <m:t>2</m:t>
                              </m:r>
                            </m:sup>
                          </m:sSup>
                          <m:r>
                            <a:rPr lang="da-DK" sz="2400" i="1">
                              <a:latin typeface="Cambria Math" panose="02040503050406030204" pitchFamily="18" charset="0"/>
                            </a:rPr>
                            <m:t>𝐸𝐼</m:t>
                          </m:r>
                        </m:num>
                        <m:den>
                          <m:sSup>
                            <m:sSupPr>
                              <m:ctrlPr>
                                <a:rPr lang="da-DK" sz="2400" i="1" smtClean="0">
                                  <a:latin typeface="Cambria Math" panose="02040503050406030204" pitchFamily="18" charset="0"/>
                                </a:rPr>
                              </m:ctrlPr>
                            </m:sSupPr>
                            <m:e>
                              <m:r>
                                <a:rPr lang="da-DK" sz="2400" b="0" i="1" smtClean="0">
                                  <a:latin typeface="Cambria Math" panose="02040503050406030204" pitchFamily="18" charset="0"/>
                                </a:rPr>
                                <m:t>𝑙</m:t>
                              </m:r>
                            </m:e>
                            <m:sup>
                              <m:r>
                                <a:rPr lang="da-DK" sz="2400" b="0" i="1" smtClean="0">
                                  <a:latin typeface="Cambria Math" panose="02040503050406030204" pitchFamily="18" charset="0"/>
                                </a:rPr>
                                <m:t>2</m:t>
                              </m:r>
                            </m:sup>
                          </m:sSup>
                        </m:den>
                      </m:f>
                    </m:oMath>
                  </m:oMathPara>
                </a14:m>
                <a:endParaRPr lang="da-DK" sz="2400" dirty="0"/>
              </a:p>
            </p:txBody>
          </p:sp>
        </mc:Choice>
        <mc:Fallback xmlns="">
          <p:sp>
            <p:nvSpPr>
              <p:cNvPr id="47" name="TextBox 46">
                <a:extLst>
                  <a:ext uri="{FF2B5EF4-FFF2-40B4-BE49-F238E27FC236}">
                    <a16:creationId xmlns:a16="http://schemas.microsoft.com/office/drawing/2014/main" id="{E148FA7F-1B7A-42BC-8B45-4D499015CFD4}"/>
                  </a:ext>
                </a:extLst>
              </p:cNvPr>
              <p:cNvSpPr txBox="1">
                <a:spLocks noRot="1" noChangeAspect="1" noMove="1" noResize="1" noEditPoints="1" noAdjustHandles="1" noChangeArrowheads="1" noChangeShapeType="1" noTextEdit="1"/>
              </p:cNvSpPr>
              <p:nvPr/>
            </p:nvSpPr>
            <p:spPr>
              <a:xfrm>
                <a:off x="4513778" y="1511643"/>
                <a:ext cx="1931876" cy="741100"/>
              </a:xfrm>
              <a:prstGeom prst="rect">
                <a:avLst/>
              </a:prstGeom>
              <a:blipFill>
                <a:blip r:embed="rId3"/>
                <a:stretch>
                  <a:fillRect/>
                </a:stretch>
              </a:blipFill>
            </p:spPr>
            <p:txBody>
              <a:bodyPr/>
              <a:lstStyle/>
              <a:p>
                <a:r>
                  <a:rPr lang="da-DK">
                    <a:noFill/>
                  </a:rPr>
                  <a:t> </a:t>
                </a:r>
              </a:p>
            </p:txBody>
          </p:sp>
        </mc:Fallback>
      </mc:AlternateContent>
      <p:cxnSp>
        <p:nvCxnSpPr>
          <p:cNvPr id="48" name="Straight Connector 47">
            <a:extLst>
              <a:ext uri="{FF2B5EF4-FFF2-40B4-BE49-F238E27FC236}">
                <a16:creationId xmlns:a16="http://schemas.microsoft.com/office/drawing/2014/main" id="{611C6455-6AC2-4F52-BDF2-371D2430FAD5}"/>
              </a:ext>
            </a:extLst>
          </p:cNvPr>
          <p:cNvCxnSpPr>
            <a:cxnSpLocks/>
          </p:cNvCxnSpPr>
          <p:nvPr/>
        </p:nvCxnSpPr>
        <p:spPr>
          <a:xfrm flipV="1">
            <a:off x="5361364" y="3698658"/>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658F110-54ED-445C-B4FC-11DE1D126192}"/>
              </a:ext>
            </a:extLst>
          </p:cNvPr>
          <p:cNvCxnSpPr>
            <a:cxnSpLocks/>
          </p:cNvCxnSpPr>
          <p:nvPr/>
        </p:nvCxnSpPr>
        <p:spPr>
          <a:xfrm>
            <a:off x="5184120" y="3670296"/>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14CF211-243E-49FF-83E4-8429E25165EF}"/>
              </a:ext>
            </a:extLst>
          </p:cNvPr>
          <p:cNvCxnSpPr>
            <a:cxnSpLocks/>
          </p:cNvCxnSpPr>
          <p:nvPr/>
        </p:nvCxnSpPr>
        <p:spPr>
          <a:xfrm>
            <a:off x="5184120" y="5445902"/>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6C997400-29E1-4906-9AF8-8FD3AF6E0BD9}"/>
              </a:ext>
            </a:extLst>
          </p:cNvPr>
          <p:cNvSpPr txBox="1"/>
          <p:nvPr/>
        </p:nvSpPr>
        <p:spPr>
          <a:xfrm>
            <a:off x="5067043" y="4039677"/>
            <a:ext cx="248786"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l</a:t>
            </a:r>
          </a:p>
        </p:txBody>
      </p:sp>
      <p:sp>
        <p:nvSpPr>
          <p:cNvPr id="46" name="Arc 45">
            <a:extLst>
              <a:ext uri="{FF2B5EF4-FFF2-40B4-BE49-F238E27FC236}">
                <a16:creationId xmlns:a16="http://schemas.microsoft.com/office/drawing/2014/main" id="{335DEE8F-5EDA-4B04-B976-96B4FE1461E1}"/>
              </a:ext>
            </a:extLst>
          </p:cNvPr>
          <p:cNvSpPr/>
          <p:nvPr/>
        </p:nvSpPr>
        <p:spPr>
          <a:xfrm>
            <a:off x="5508104" y="3210046"/>
            <a:ext cx="1584000" cy="1800000"/>
          </a:xfrm>
          <a:prstGeom prst="arc">
            <a:avLst>
              <a:gd name="adj1" fmla="val 19622661"/>
              <a:gd name="adj2" fmla="val 2054969"/>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cxnSp>
        <p:nvCxnSpPr>
          <p:cNvPr id="49" name="Straight Arrow Connector 48">
            <a:extLst>
              <a:ext uri="{FF2B5EF4-FFF2-40B4-BE49-F238E27FC236}">
                <a16:creationId xmlns:a16="http://schemas.microsoft.com/office/drawing/2014/main" id="{FEC5EE39-5AAE-452C-B300-564CBD921A19}"/>
              </a:ext>
            </a:extLst>
          </p:cNvPr>
          <p:cNvCxnSpPr/>
          <p:nvPr/>
        </p:nvCxnSpPr>
        <p:spPr>
          <a:xfrm>
            <a:off x="6969450" y="3214200"/>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A190EA1F-E621-415F-9BA2-0FDED80A82B8}"/>
              </a:ext>
            </a:extLst>
          </p:cNvPr>
          <p:cNvCxnSpPr>
            <a:cxnSpLocks/>
          </p:cNvCxnSpPr>
          <p:nvPr/>
        </p:nvCxnSpPr>
        <p:spPr>
          <a:xfrm flipV="1">
            <a:off x="6969450" y="5490254"/>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20349D35-936A-4411-B0EA-BE1155E41625}"/>
              </a:ext>
            </a:extLst>
          </p:cNvPr>
          <p:cNvSpPr txBox="1"/>
          <p:nvPr/>
        </p:nvSpPr>
        <p:spPr>
          <a:xfrm>
            <a:off x="7005655" y="3017044"/>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56" name="TextBox 55">
            <a:extLst>
              <a:ext uri="{FF2B5EF4-FFF2-40B4-BE49-F238E27FC236}">
                <a16:creationId xmlns:a16="http://schemas.microsoft.com/office/drawing/2014/main" id="{B03E7585-DDAD-4746-9465-EA9E40ACD83E}"/>
              </a:ext>
            </a:extLst>
          </p:cNvPr>
          <p:cNvSpPr txBox="1"/>
          <p:nvPr/>
        </p:nvSpPr>
        <p:spPr>
          <a:xfrm>
            <a:off x="6995605" y="5744056"/>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57" name="Oval 56">
            <a:extLst>
              <a:ext uri="{FF2B5EF4-FFF2-40B4-BE49-F238E27FC236}">
                <a16:creationId xmlns:a16="http://schemas.microsoft.com/office/drawing/2014/main" id="{0F0EFBFD-E4D2-421B-BAE3-FB6E23EFD698}"/>
              </a:ext>
            </a:extLst>
          </p:cNvPr>
          <p:cNvSpPr/>
          <p:nvPr/>
        </p:nvSpPr>
        <p:spPr>
          <a:xfrm>
            <a:off x="6918174" y="3608934"/>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0" name="Oval 59">
            <a:extLst>
              <a:ext uri="{FF2B5EF4-FFF2-40B4-BE49-F238E27FC236}">
                <a16:creationId xmlns:a16="http://schemas.microsoft.com/office/drawing/2014/main" id="{2DB9163B-69DB-437E-9949-7C37A88321ED}"/>
              </a:ext>
            </a:extLst>
          </p:cNvPr>
          <p:cNvSpPr/>
          <p:nvPr/>
        </p:nvSpPr>
        <p:spPr>
          <a:xfrm>
            <a:off x="6918174" y="5386010"/>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61" name="Straight Arrow Connector 60">
            <a:extLst>
              <a:ext uri="{FF2B5EF4-FFF2-40B4-BE49-F238E27FC236}">
                <a16:creationId xmlns:a16="http://schemas.microsoft.com/office/drawing/2014/main" id="{92F8C6F9-AB7E-4C58-89B9-08FAF1D9704A}"/>
              </a:ext>
            </a:extLst>
          </p:cNvPr>
          <p:cNvCxnSpPr>
            <a:cxnSpLocks/>
          </p:cNvCxnSpPr>
          <p:nvPr/>
        </p:nvCxnSpPr>
        <p:spPr>
          <a:xfrm>
            <a:off x="6959400" y="4143909"/>
            <a:ext cx="144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097C882C-B17C-4E16-8F3D-5C3F162F0442}"/>
              </a:ext>
            </a:extLst>
          </p:cNvPr>
          <p:cNvSpPr txBox="1"/>
          <p:nvPr/>
        </p:nvSpPr>
        <p:spPr>
          <a:xfrm>
            <a:off x="6705443" y="3884961"/>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p>
        </p:txBody>
      </p:sp>
      <p:grpSp>
        <p:nvGrpSpPr>
          <p:cNvPr id="63" name="Group 62">
            <a:extLst>
              <a:ext uri="{FF2B5EF4-FFF2-40B4-BE49-F238E27FC236}">
                <a16:creationId xmlns:a16="http://schemas.microsoft.com/office/drawing/2014/main" id="{81D04BB7-25ED-4512-ABA1-7A77E6E75D3E}"/>
              </a:ext>
            </a:extLst>
          </p:cNvPr>
          <p:cNvGrpSpPr/>
          <p:nvPr/>
        </p:nvGrpSpPr>
        <p:grpSpPr>
          <a:xfrm>
            <a:off x="1403648" y="3926073"/>
            <a:ext cx="2437806" cy="6983"/>
            <a:chOff x="3276630" y="3645024"/>
            <a:chExt cx="2437806" cy="6983"/>
          </a:xfrm>
        </p:grpSpPr>
        <p:cxnSp>
          <p:nvCxnSpPr>
            <p:cNvPr id="64" name="Straight Connector 63">
              <a:extLst>
                <a:ext uri="{FF2B5EF4-FFF2-40B4-BE49-F238E27FC236}">
                  <a16:creationId xmlns:a16="http://schemas.microsoft.com/office/drawing/2014/main" id="{3C1E1769-6F2E-4C7D-891B-4D7B9D566A73}"/>
                </a:ext>
              </a:extLst>
            </p:cNvPr>
            <p:cNvCxnSpPr>
              <a:cxnSpLocks/>
            </p:cNvCxnSpPr>
            <p:nvPr/>
          </p:nvCxnSpPr>
          <p:spPr>
            <a:xfrm flipH="1">
              <a:off x="4814436" y="3645024"/>
              <a:ext cx="900000" cy="0"/>
            </a:xfrm>
            <a:prstGeom prst="line">
              <a:avLst/>
            </a:prstGeom>
            <a:ln>
              <a:solidFill>
                <a:schemeClr val="accent2"/>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10BFBEA3-867B-4FE3-A0CA-CD9786B3020A}"/>
                </a:ext>
              </a:extLst>
            </p:cNvPr>
            <p:cNvCxnSpPr>
              <a:cxnSpLocks/>
            </p:cNvCxnSpPr>
            <p:nvPr/>
          </p:nvCxnSpPr>
          <p:spPr>
            <a:xfrm>
              <a:off x="3276630" y="3645024"/>
              <a:ext cx="1512000"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35AB6376-BF42-47F2-814F-D1F6244CC395}"/>
                </a:ext>
              </a:extLst>
            </p:cNvPr>
            <p:cNvCxnSpPr>
              <a:cxnSpLocks/>
            </p:cNvCxnSpPr>
            <p:nvPr/>
          </p:nvCxnSpPr>
          <p:spPr>
            <a:xfrm flipH="1">
              <a:off x="3917302" y="3652007"/>
              <a:ext cx="900000" cy="0"/>
            </a:xfrm>
            <a:prstGeom prst="line">
              <a:avLst/>
            </a:prstGeom>
            <a:ln>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grpSp>
        <p:nvGrpSpPr>
          <p:cNvPr id="73" name="Group 72">
            <a:extLst>
              <a:ext uri="{FF2B5EF4-FFF2-40B4-BE49-F238E27FC236}">
                <a16:creationId xmlns:a16="http://schemas.microsoft.com/office/drawing/2014/main" id="{D858405F-FDB5-4D2D-95E0-27F43A373E81}"/>
              </a:ext>
            </a:extLst>
          </p:cNvPr>
          <p:cNvGrpSpPr/>
          <p:nvPr/>
        </p:nvGrpSpPr>
        <p:grpSpPr>
          <a:xfrm>
            <a:off x="1435096" y="1846588"/>
            <a:ext cx="2437806" cy="6983"/>
            <a:chOff x="3276630" y="3645024"/>
            <a:chExt cx="2437806" cy="6983"/>
          </a:xfrm>
        </p:grpSpPr>
        <p:cxnSp>
          <p:nvCxnSpPr>
            <p:cNvPr id="74" name="Straight Connector 73">
              <a:extLst>
                <a:ext uri="{FF2B5EF4-FFF2-40B4-BE49-F238E27FC236}">
                  <a16:creationId xmlns:a16="http://schemas.microsoft.com/office/drawing/2014/main" id="{4A01C188-FBBA-4D9B-A836-88FE46A0A657}"/>
                </a:ext>
              </a:extLst>
            </p:cNvPr>
            <p:cNvCxnSpPr>
              <a:cxnSpLocks/>
            </p:cNvCxnSpPr>
            <p:nvPr/>
          </p:nvCxnSpPr>
          <p:spPr>
            <a:xfrm flipH="1">
              <a:off x="4814436" y="3645024"/>
              <a:ext cx="900000" cy="0"/>
            </a:xfrm>
            <a:prstGeom prst="line">
              <a:avLst/>
            </a:prstGeom>
            <a:ln>
              <a:solidFill>
                <a:schemeClr val="accent2"/>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274E866-AB6C-42DB-9954-87E1FAEE7C9D}"/>
                </a:ext>
              </a:extLst>
            </p:cNvPr>
            <p:cNvCxnSpPr>
              <a:cxnSpLocks/>
            </p:cNvCxnSpPr>
            <p:nvPr/>
          </p:nvCxnSpPr>
          <p:spPr>
            <a:xfrm>
              <a:off x="3276630" y="3645024"/>
              <a:ext cx="1512000"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B916A66A-7881-4670-BA6F-EC2ADB7A3767}"/>
                </a:ext>
              </a:extLst>
            </p:cNvPr>
            <p:cNvCxnSpPr>
              <a:cxnSpLocks/>
            </p:cNvCxnSpPr>
            <p:nvPr/>
          </p:nvCxnSpPr>
          <p:spPr>
            <a:xfrm flipH="1">
              <a:off x="3917302" y="3652007"/>
              <a:ext cx="900000" cy="0"/>
            </a:xfrm>
            <a:prstGeom prst="line">
              <a:avLst/>
            </a:prstGeom>
            <a:ln>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sp>
        <p:nvSpPr>
          <p:cNvPr id="78" name="TextBox 77">
            <a:extLst>
              <a:ext uri="{FF2B5EF4-FFF2-40B4-BE49-F238E27FC236}">
                <a16:creationId xmlns:a16="http://schemas.microsoft.com/office/drawing/2014/main" id="{B5A158B2-80F8-4EEA-B301-AF1C92FD19CD}"/>
              </a:ext>
            </a:extLst>
          </p:cNvPr>
          <p:cNvSpPr txBox="1"/>
          <p:nvPr/>
        </p:nvSpPr>
        <p:spPr>
          <a:xfrm>
            <a:off x="5485293" y="6228020"/>
            <a:ext cx="562975" cy="369332"/>
          </a:xfrm>
          <a:prstGeom prst="rect">
            <a:avLst/>
          </a:prstGeom>
          <a:noFill/>
        </p:spPr>
        <p:txBody>
          <a:bodyPr wrap="none" rtlCol="0">
            <a:spAutoFit/>
          </a:bodyPr>
          <a:lstStyle/>
          <a:p>
            <a:r>
              <a:rPr lang="da-DK" i="1" dirty="0">
                <a:latin typeface="Times New Roman" panose="02020603050405020304" pitchFamily="18" charset="0"/>
                <a:cs typeface="Times New Roman" panose="02020603050405020304" pitchFamily="18" charset="0"/>
              </a:rPr>
              <a:t>n</a:t>
            </a:r>
            <a:r>
              <a:rPr lang="da-DK" dirty="0"/>
              <a:t>=1</a:t>
            </a:r>
          </a:p>
        </p:txBody>
      </p:sp>
      <p:sp>
        <p:nvSpPr>
          <p:cNvPr id="79" name="TextBox 78">
            <a:extLst>
              <a:ext uri="{FF2B5EF4-FFF2-40B4-BE49-F238E27FC236}">
                <a16:creationId xmlns:a16="http://schemas.microsoft.com/office/drawing/2014/main" id="{203A678F-8A06-41CF-8D8E-077A97B473AF}"/>
              </a:ext>
            </a:extLst>
          </p:cNvPr>
          <p:cNvSpPr txBox="1"/>
          <p:nvPr/>
        </p:nvSpPr>
        <p:spPr>
          <a:xfrm>
            <a:off x="6729989" y="6220771"/>
            <a:ext cx="562975" cy="369332"/>
          </a:xfrm>
          <a:prstGeom prst="rect">
            <a:avLst/>
          </a:prstGeom>
          <a:noFill/>
        </p:spPr>
        <p:txBody>
          <a:bodyPr wrap="none" rtlCol="0">
            <a:spAutoFit/>
          </a:bodyPr>
          <a:lstStyle/>
          <a:p>
            <a:r>
              <a:rPr lang="da-DK" i="1" dirty="0">
                <a:latin typeface="Times New Roman" panose="02020603050405020304" pitchFamily="18" charset="0"/>
                <a:cs typeface="Times New Roman" panose="02020603050405020304" pitchFamily="18" charset="0"/>
              </a:rPr>
              <a:t>n</a:t>
            </a:r>
            <a:r>
              <a:rPr lang="da-DK" dirty="0"/>
              <a:t>=2</a:t>
            </a:r>
          </a:p>
        </p:txBody>
      </p:sp>
      <p:cxnSp>
        <p:nvCxnSpPr>
          <p:cNvPr id="82" name="Straight Arrow Connector 81">
            <a:extLst>
              <a:ext uri="{FF2B5EF4-FFF2-40B4-BE49-F238E27FC236}">
                <a16:creationId xmlns:a16="http://schemas.microsoft.com/office/drawing/2014/main" id="{31CE22EC-CC2F-41BC-A7E0-6CAB5CB20589}"/>
              </a:ext>
            </a:extLst>
          </p:cNvPr>
          <p:cNvCxnSpPr/>
          <p:nvPr/>
        </p:nvCxnSpPr>
        <p:spPr>
          <a:xfrm>
            <a:off x="8301248" y="3203633"/>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558DE643-1D50-4D9B-8BB2-1A893D83BE00}"/>
              </a:ext>
            </a:extLst>
          </p:cNvPr>
          <p:cNvCxnSpPr>
            <a:cxnSpLocks/>
          </p:cNvCxnSpPr>
          <p:nvPr/>
        </p:nvCxnSpPr>
        <p:spPr>
          <a:xfrm flipV="1">
            <a:off x="8301248" y="5479687"/>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9341DA43-62E0-4300-85F0-FC86C21C252C}"/>
              </a:ext>
            </a:extLst>
          </p:cNvPr>
          <p:cNvSpPr txBox="1"/>
          <p:nvPr/>
        </p:nvSpPr>
        <p:spPr>
          <a:xfrm>
            <a:off x="8337453" y="3006477"/>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85" name="TextBox 84">
            <a:extLst>
              <a:ext uri="{FF2B5EF4-FFF2-40B4-BE49-F238E27FC236}">
                <a16:creationId xmlns:a16="http://schemas.microsoft.com/office/drawing/2014/main" id="{61DF42BC-14FE-4581-9803-380EFBF2CCA6}"/>
              </a:ext>
            </a:extLst>
          </p:cNvPr>
          <p:cNvSpPr txBox="1"/>
          <p:nvPr/>
        </p:nvSpPr>
        <p:spPr>
          <a:xfrm>
            <a:off x="8327403" y="5733489"/>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86" name="Oval 85">
            <a:extLst>
              <a:ext uri="{FF2B5EF4-FFF2-40B4-BE49-F238E27FC236}">
                <a16:creationId xmlns:a16="http://schemas.microsoft.com/office/drawing/2014/main" id="{07093D6F-7064-4858-B78E-909A698BAE5F}"/>
              </a:ext>
            </a:extLst>
          </p:cNvPr>
          <p:cNvSpPr/>
          <p:nvPr/>
        </p:nvSpPr>
        <p:spPr>
          <a:xfrm>
            <a:off x="8249972" y="3598367"/>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7" name="Oval 86">
            <a:extLst>
              <a:ext uri="{FF2B5EF4-FFF2-40B4-BE49-F238E27FC236}">
                <a16:creationId xmlns:a16="http://schemas.microsoft.com/office/drawing/2014/main" id="{87D927E7-9F48-472D-8586-29A45CA3C67E}"/>
              </a:ext>
            </a:extLst>
          </p:cNvPr>
          <p:cNvSpPr/>
          <p:nvPr/>
        </p:nvSpPr>
        <p:spPr>
          <a:xfrm>
            <a:off x="8249972" y="5375443"/>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88" name="Straight Arrow Connector 87">
            <a:extLst>
              <a:ext uri="{FF2B5EF4-FFF2-40B4-BE49-F238E27FC236}">
                <a16:creationId xmlns:a16="http://schemas.microsoft.com/office/drawing/2014/main" id="{47C7DCAA-319A-419E-A0D3-D21D389B3426}"/>
              </a:ext>
            </a:extLst>
          </p:cNvPr>
          <p:cNvCxnSpPr>
            <a:cxnSpLocks/>
          </p:cNvCxnSpPr>
          <p:nvPr/>
        </p:nvCxnSpPr>
        <p:spPr>
          <a:xfrm>
            <a:off x="8249972" y="3993271"/>
            <a:ext cx="144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5130CA55-76F0-4E64-BA46-0F5070D72720}"/>
              </a:ext>
            </a:extLst>
          </p:cNvPr>
          <p:cNvSpPr txBox="1"/>
          <p:nvPr/>
        </p:nvSpPr>
        <p:spPr>
          <a:xfrm>
            <a:off x="7975070" y="3764645"/>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p>
        </p:txBody>
      </p:sp>
      <p:sp>
        <p:nvSpPr>
          <p:cNvPr id="90" name="TextBox 89">
            <a:extLst>
              <a:ext uri="{FF2B5EF4-FFF2-40B4-BE49-F238E27FC236}">
                <a16:creationId xmlns:a16="http://schemas.microsoft.com/office/drawing/2014/main" id="{239DB7BE-0185-411C-9FC1-B04DD67B69F8}"/>
              </a:ext>
            </a:extLst>
          </p:cNvPr>
          <p:cNvSpPr txBox="1"/>
          <p:nvPr/>
        </p:nvSpPr>
        <p:spPr>
          <a:xfrm>
            <a:off x="8061787" y="6210204"/>
            <a:ext cx="562975" cy="369332"/>
          </a:xfrm>
          <a:prstGeom prst="rect">
            <a:avLst/>
          </a:prstGeom>
          <a:noFill/>
        </p:spPr>
        <p:txBody>
          <a:bodyPr wrap="none" rtlCol="0">
            <a:spAutoFit/>
          </a:bodyPr>
          <a:lstStyle/>
          <a:p>
            <a:r>
              <a:rPr lang="da-DK" i="1" dirty="0">
                <a:latin typeface="Times New Roman" panose="02020603050405020304" pitchFamily="18" charset="0"/>
                <a:cs typeface="Times New Roman" panose="02020603050405020304" pitchFamily="18" charset="0"/>
              </a:rPr>
              <a:t>n</a:t>
            </a:r>
            <a:r>
              <a:rPr lang="da-DK" dirty="0"/>
              <a:t>=3</a:t>
            </a:r>
          </a:p>
        </p:txBody>
      </p:sp>
      <p:sp>
        <p:nvSpPr>
          <p:cNvPr id="102" name="Arc 101">
            <a:extLst>
              <a:ext uri="{FF2B5EF4-FFF2-40B4-BE49-F238E27FC236}">
                <a16:creationId xmlns:a16="http://schemas.microsoft.com/office/drawing/2014/main" id="{8A3E6036-BC62-4783-8B3E-C3D2EFED54E5}"/>
              </a:ext>
            </a:extLst>
          </p:cNvPr>
          <p:cNvSpPr>
            <a:spLocks noChangeAspect="1"/>
          </p:cNvSpPr>
          <p:nvPr/>
        </p:nvSpPr>
        <p:spPr>
          <a:xfrm rot="10800000">
            <a:off x="8236998" y="3951566"/>
            <a:ext cx="1048021" cy="1188129"/>
          </a:xfrm>
          <a:prstGeom prst="arc">
            <a:avLst>
              <a:gd name="adj1" fmla="val 19622661"/>
              <a:gd name="adj2" fmla="val 2054969"/>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103" name="TextBox 102">
            <a:extLst>
              <a:ext uri="{FF2B5EF4-FFF2-40B4-BE49-F238E27FC236}">
                <a16:creationId xmlns:a16="http://schemas.microsoft.com/office/drawing/2014/main" id="{8CAF7EDA-8EB6-48AD-B02D-C9CDCECEA4A9}"/>
              </a:ext>
            </a:extLst>
          </p:cNvPr>
          <p:cNvSpPr txBox="1"/>
          <p:nvPr/>
        </p:nvSpPr>
        <p:spPr>
          <a:xfrm>
            <a:off x="851396" y="5052041"/>
            <a:ext cx="562975" cy="369332"/>
          </a:xfrm>
          <a:prstGeom prst="rect">
            <a:avLst/>
          </a:prstGeom>
          <a:noFill/>
        </p:spPr>
        <p:txBody>
          <a:bodyPr wrap="none" rtlCol="0">
            <a:spAutoFit/>
          </a:bodyPr>
          <a:lstStyle/>
          <a:p>
            <a:r>
              <a:rPr lang="da-DK" i="1" dirty="0">
                <a:latin typeface="Times New Roman" panose="02020603050405020304" pitchFamily="18" charset="0"/>
                <a:cs typeface="Times New Roman" panose="02020603050405020304" pitchFamily="18" charset="0"/>
              </a:rPr>
              <a:t>n</a:t>
            </a:r>
            <a:r>
              <a:rPr lang="da-DK" dirty="0"/>
              <a:t>=1</a:t>
            </a:r>
          </a:p>
        </p:txBody>
      </p:sp>
      <p:sp>
        <p:nvSpPr>
          <p:cNvPr id="104" name="TextBox 103">
            <a:extLst>
              <a:ext uri="{FF2B5EF4-FFF2-40B4-BE49-F238E27FC236}">
                <a16:creationId xmlns:a16="http://schemas.microsoft.com/office/drawing/2014/main" id="{1F09A080-4B0F-41CD-8022-449A1048ED65}"/>
              </a:ext>
            </a:extLst>
          </p:cNvPr>
          <p:cNvSpPr txBox="1"/>
          <p:nvPr/>
        </p:nvSpPr>
        <p:spPr>
          <a:xfrm>
            <a:off x="822066" y="3741407"/>
            <a:ext cx="562975" cy="369332"/>
          </a:xfrm>
          <a:prstGeom prst="rect">
            <a:avLst/>
          </a:prstGeom>
          <a:noFill/>
        </p:spPr>
        <p:txBody>
          <a:bodyPr wrap="none" rtlCol="0">
            <a:spAutoFit/>
          </a:bodyPr>
          <a:lstStyle/>
          <a:p>
            <a:r>
              <a:rPr lang="da-DK" i="1" dirty="0">
                <a:latin typeface="Times New Roman" panose="02020603050405020304" pitchFamily="18" charset="0"/>
                <a:cs typeface="Times New Roman" panose="02020603050405020304" pitchFamily="18" charset="0"/>
              </a:rPr>
              <a:t>n</a:t>
            </a:r>
            <a:r>
              <a:rPr lang="da-DK" dirty="0"/>
              <a:t>=2</a:t>
            </a:r>
          </a:p>
        </p:txBody>
      </p:sp>
      <p:sp>
        <p:nvSpPr>
          <p:cNvPr id="105" name="TextBox 104">
            <a:extLst>
              <a:ext uri="{FF2B5EF4-FFF2-40B4-BE49-F238E27FC236}">
                <a16:creationId xmlns:a16="http://schemas.microsoft.com/office/drawing/2014/main" id="{FD98D562-8AF2-476D-8888-87AC475B6B58}"/>
              </a:ext>
            </a:extLst>
          </p:cNvPr>
          <p:cNvSpPr txBox="1"/>
          <p:nvPr/>
        </p:nvSpPr>
        <p:spPr>
          <a:xfrm>
            <a:off x="835994" y="1675822"/>
            <a:ext cx="562975" cy="369332"/>
          </a:xfrm>
          <a:prstGeom prst="rect">
            <a:avLst/>
          </a:prstGeom>
          <a:noFill/>
        </p:spPr>
        <p:txBody>
          <a:bodyPr wrap="none" rtlCol="0">
            <a:spAutoFit/>
          </a:bodyPr>
          <a:lstStyle/>
          <a:p>
            <a:r>
              <a:rPr lang="da-DK" i="1" dirty="0">
                <a:latin typeface="Times New Roman" panose="02020603050405020304" pitchFamily="18" charset="0"/>
                <a:cs typeface="Times New Roman" panose="02020603050405020304" pitchFamily="18" charset="0"/>
              </a:rPr>
              <a:t>n</a:t>
            </a:r>
            <a:r>
              <a:rPr lang="da-DK" dirty="0"/>
              <a:t>=3</a:t>
            </a:r>
          </a:p>
        </p:txBody>
      </p:sp>
      <p:sp>
        <p:nvSpPr>
          <p:cNvPr id="106" name="TextBox 105">
            <a:extLst>
              <a:ext uri="{FF2B5EF4-FFF2-40B4-BE49-F238E27FC236}">
                <a16:creationId xmlns:a16="http://schemas.microsoft.com/office/drawing/2014/main" id="{59B3B295-83AE-4240-9061-384650C1E14E}"/>
              </a:ext>
            </a:extLst>
          </p:cNvPr>
          <p:cNvSpPr txBox="1"/>
          <p:nvPr/>
        </p:nvSpPr>
        <p:spPr>
          <a:xfrm>
            <a:off x="6652602" y="1591772"/>
            <a:ext cx="2338763" cy="584775"/>
          </a:xfrm>
          <a:prstGeom prst="rect">
            <a:avLst/>
          </a:prstGeom>
          <a:noFill/>
        </p:spPr>
        <p:txBody>
          <a:bodyPr wrap="square" rtlCol="0">
            <a:spAutoFit/>
          </a:bodyPr>
          <a:lstStyle/>
          <a:p>
            <a:r>
              <a:rPr lang="da-DK" sz="1600" i="1" dirty="0">
                <a:solidFill>
                  <a:srgbClr val="16818D"/>
                </a:solidFill>
                <a:latin typeface="Times New Roman" panose="02020603050405020304" pitchFamily="18" charset="0"/>
                <a:cs typeface="Times New Roman" panose="02020603050405020304" pitchFamily="18" charset="0"/>
              </a:rPr>
              <a:t>n</a:t>
            </a:r>
            <a:r>
              <a:rPr lang="da-DK" sz="1600" dirty="0">
                <a:solidFill>
                  <a:srgbClr val="16818D"/>
                </a:solidFill>
              </a:rPr>
              <a:t>=Number of half-waves along the length.</a:t>
            </a:r>
          </a:p>
        </p:txBody>
      </p:sp>
      <p:sp>
        <p:nvSpPr>
          <p:cNvPr id="107" name="TextBox 106">
            <a:extLst>
              <a:ext uri="{FF2B5EF4-FFF2-40B4-BE49-F238E27FC236}">
                <a16:creationId xmlns:a16="http://schemas.microsoft.com/office/drawing/2014/main" id="{22314995-3A2B-40CC-8DB0-D82D62F99E3C}"/>
              </a:ext>
            </a:extLst>
          </p:cNvPr>
          <p:cNvSpPr txBox="1"/>
          <p:nvPr/>
        </p:nvSpPr>
        <p:spPr>
          <a:xfrm>
            <a:off x="7324227" y="2345649"/>
            <a:ext cx="1852918" cy="584775"/>
          </a:xfrm>
          <a:prstGeom prst="rect">
            <a:avLst/>
          </a:prstGeom>
          <a:noFill/>
        </p:spPr>
        <p:txBody>
          <a:bodyPr wrap="square" rtlCol="0">
            <a:spAutoFit/>
          </a:bodyPr>
          <a:lstStyle/>
          <a:p>
            <a:r>
              <a:rPr lang="da-DK" sz="1600" i="1" dirty="0">
                <a:solidFill>
                  <a:srgbClr val="16818D"/>
                </a:solidFill>
                <a:latin typeface="Times New Roman" panose="02020603050405020304" pitchFamily="18" charset="0"/>
                <a:cs typeface="Times New Roman" panose="02020603050405020304" pitchFamily="18" charset="0"/>
              </a:rPr>
              <a:t>Column restrained at these points</a:t>
            </a:r>
            <a:r>
              <a:rPr lang="da-DK" sz="1600" dirty="0">
                <a:solidFill>
                  <a:srgbClr val="16818D"/>
                </a:solidFill>
              </a:rPr>
              <a:t>.</a:t>
            </a:r>
          </a:p>
        </p:txBody>
      </p:sp>
      <p:sp>
        <p:nvSpPr>
          <p:cNvPr id="108" name="Arc 107">
            <a:extLst>
              <a:ext uri="{FF2B5EF4-FFF2-40B4-BE49-F238E27FC236}">
                <a16:creationId xmlns:a16="http://schemas.microsoft.com/office/drawing/2014/main" id="{98203CF5-909F-407C-96DC-2E0D8DB185FD}"/>
              </a:ext>
            </a:extLst>
          </p:cNvPr>
          <p:cNvSpPr/>
          <p:nvPr/>
        </p:nvSpPr>
        <p:spPr>
          <a:xfrm rot="11825969" flipH="1">
            <a:off x="3664098" y="48234"/>
            <a:ext cx="4209302" cy="5170626"/>
          </a:xfrm>
          <a:prstGeom prst="arc">
            <a:avLst>
              <a:gd name="adj1" fmla="val 19454353"/>
              <a:gd name="adj2" fmla="val 449126"/>
            </a:avLst>
          </a:prstGeom>
          <a:ln w="12700">
            <a:solidFill>
              <a:srgbClr val="16818D"/>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109" name="Arc 108">
            <a:extLst>
              <a:ext uri="{FF2B5EF4-FFF2-40B4-BE49-F238E27FC236}">
                <a16:creationId xmlns:a16="http://schemas.microsoft.com/office/drawing/2014/main" id="{AF4C69DE-5FAB-406C-B64E-E914FABC6E30}"/>
              </a:ext>
            </a:extLst>
          </p:cNvPr>
          <p:cNvSpPr/>
          <p:nvPr/>
        </p:nvSpPr>
        <p:spPr>
          <a:xfrm rot="9774031">
            <a:off x="7622516" y="1091262"/>
            <a:ext cx="3680150" cy="3441812"/>
          </a:xfrm>
          <a:prstGeom prst="arc">
            <a:avLst>
              <a:gd name="adj1" fmla="val 19571961"/>
              <a:gd name="adj2" fmla="val 21455885"/>
            </a:avLst>
          </a:prstGeom>
          <a:ln w="12700">
            <a:solidFill>
              <a:srgbClr val="16818D"/>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110" name="Arc 109">
            <a:extLst>
              <a:ext uri="{FF2B5EF4-FFF2-40B4-BE49-F238E27FC236}">
                <a16:creationId xmlns:a16="http://schemas.microsoft.com/office/drawing/2014/main" id="{E0E16DCC-5B97-4104-B1BC-FCF7C068D996}"/>
              </a:ext>
            </a:extLst>
          </p:cNvPr>
          <p:cNvSpPr/>
          <p:nvPr/>
        </p:nvSpPr>
        <p:spPr>
          <a:xfrm rot="9774031">
            <a:off x="7709199" y="1891037"/>
            <a:ext cx="3557035" cy="3294192"/>
          </a:xfrm>
          <a:prstGeom prst="arc">
            <a:avLst>
              <a:gd name="adj1" fmla="val 20061540"/>
              <a:gd name="adj2" fmla="val 2063666"/>
            </a:avLst>
          </a:prstGeom>
          <a:ln w="12700">
            <a:solidFill>
              <a:srgbClr val="16818D"/>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111" name="TextBox 110">
            <a:extLst>
              <a:ext uri="{FF2B5EF4-FFF2-40B4-BE49-F238E27FC236}">
                <a16:creationId xmlns:a16="http://schemas.microsoft.com/office/drawing/2014/main" id="{F8EB936C-CA33-4B3E-A5CD-02322835C0E4}"/>
              </a:ext>
            </a:extLst>
          </p:cNvPr>
          <p:cNvSpPr txBox="1"/>
          <p:nvPr/>
        </p:nvSpPr>
        <p:spPr>
          <a:xfrm>
            <a:off x="6858696" y="4362650"/>
            <a:ext cx="389409" cy="338554"/>
          </a:xfrm>
          <a:prstGeom prst="rect">
            <a:avLst/>
          </a:prstGeom>
          <a:noFill/>
        </p:spPr>
        <p:txBody>
          <a:bodyPr wrap="square" rtlCol="0">
            <a:spAutoFit/>
          </a:bodyPr>
          <a:lstStyle/>
          <a:p>
            <a:r>
              <a:rPr lang="da-DK" sz="1600" dirty="0">
                <a:solidFill>
                  <a:schemeClr val="accent2"/>
                </a:solidFill>
                <a:latin typeface="+mj-lt"/>
                <a:cs typeface="Times New Roman" panose="02020603050405020304" pitchFamily="18" charset="0"/>
              </a:rPr>
              <a:t>x</a:t>
            </a:r>
            <a:endParaRPr lang="da-DK" sz="1600" dirty="0">
              <a:solidFill>
                <a:schemeClr val="accent2"/>
              </a:solidFill>
              <a:latin typeface="+mj-lt"/>
            </a:endParaRPr>
          </a:p>
        </p:txBody>
      </p:sp>
      <p:sp>
        <p:nvSpPr>
          <p:cNvPr id="112" name="TextBox 111">
            <a:extLst>
              <a:ext uri="{FF2B5EF4-FFF2-40B4-BE49-F238E27FC236}">
                <a16:creationId xmlns:a16="http://schemas.microsoft.com/office/drawing/2014/main" id="{4FA295BF-B088-4F4D-8CC5-B0B311E2546F}"/>
              </a:ext>
            </a:extLst>
          </p:cNvPr>
          <p:cNvSpPr txBox="1"/>
          <p:nvPr/>
        </p:nvSpPr>
        <p:spPr>
          <a:xfrm>
            <a:off x="8134261" y="4550633"/>
            <a:ext cx="324492" cy="338554"/>
          </a:xfrm>
          <a:prstGeom prst="rect">
            <a:avLst/>
          </a:prstGeom>
          <a:noFill/>
        </p:spPr>
        <p:txBody>
          <a:bodyPr wrap="square" rtlCol="0">
            <a:spAutoFit/>
          </a:bodyPr>
          <a:lstStyle/>
          <a:p>
            <a:r>
              <a:rPr lang="da-DK" sz="1600" dirty="0">
                <a:solidFill>
                  <a:schemeClr val="accent2"/>
                </a:solidFill>
                <a:latin typeface="+mj-lt"/>
                <a:cs typeface="Times New Roman" panose="02020603050405020304" pitchFamily="18" charset="0"/>
              </a:rPr>
              <a:t>x</a:t>
            </a:r>
            <a:endParaRPr lang="da-DK" sz="1600" dirty="0">
              <a:solidFill>
                <a:schemeClr val="accent2"/>
              </a:solidFill>
              <a:latin typeface="+mj-lt"/>
            </a:endParaRPr>
          </a:p>
        </p:txBody>
      </p:sp>
      <p:sp>
        <p:nvSpPr>
          <p:cNvPr id="113" name="TextBox 112">
            <a:extLst>
              <a:ext uri="{FF2B5EF4-FFF2-40B4-BE49-F238E27FC236}">
                <a16:creationId xmlns:a16="http://schemas.microsoft.com/office/drawing/2014/main" id="{5B267CA9-7224-4CDD-9C7A-79306B7B339F}"/>
              </a:ext>
            </a:extLst>
          </p:cNvPr>
          <p:cNvSpPr txBox="1"/>
          <p:nvPr/>
        </p:nvSpPr>
        <p:spPr>
          <a:xfrm>
            <a:off x="8188048" y="4033677"/>
            <a:ext cx="430287" cy="338554"/>
          </a:xfrm>
          <a:prstGeom prst="rect">
            <a:avLst/>
          </a:prstGeom>
          <a:noFill/>
        </p:spPr>
        <p:txBody>
          <a:bodyPr wrap="square" rtlCol="0">
            <a:spAutoFit/>
          </a:bodyPr>
          <a:lstStyle/>
          <a:p>
            <a:r>
              <a:rPr lang="da-DK" sz="1600" dirty="0">
                <a:solidFill>
                  <a:schemeClr val="accent2"/>
                </a:solidFill>
                <a:latin typeface="+mj-lt"/>
                <a:cs typeface="Times New Roman" panose="02020603050405020304" pitchFamily="18" charset="0"/>
              </a:rPr>
              <a:t>x</a:t>
            </a:r>
            <a:endParaRPr lang="da-DK" sz="1600" dirty="0">
              <a:solidFill>
                <a:schemeClr val="accent2"/>
              </a:solidFill>
              <a:latin typeface="+mj-lt"/>
            </a:endParaRPr>
          </a:p>
        </p:txBody>
      </p:sp>
    </p:spTree>
    <p:extLst>
      <p:ext uri="{BB962C8B-B14F-4D97-AF65-F5344CB8AC3E}">
        <p14:creationId xmlns:p14="http://schemas.microsoft.com/office/powerpoint/2010/main" val="2229521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500"/>
                                        <p:tgtEl>
                                          <p:spTgt spid="103"/>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fade">
                                      <p:cBhvr>
                                        <p:cTn id="33" dur="500"/>
                                        <p:tgtEl>
                                          <p:spTgt spid="104"/>
                                        </p:tgtEl>
                                      </p:cBhvr>
                                    </p:animEffect>
                                  </p:childTnLst>
                                </p:cTn>
                              </p:par>
                              <p:par>
                                <p:cTn id="34" presetID="10" presetClass="entr" presetSubtype="0"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500"/>
                                        <p:tgtEl>
                                          <p:spTgt spid="7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7"/>
                                        </p:tgtEl>
                                        <p:attrNameLst>
                                          <p:attrName>style.visibility</p:attrName>
                                        </p:attrNameLst>
                                      </p:cBhvr>
                                      <p:to>
                                        <p:strVal val="visible"/>
                                      </p:to>
                                    </p:set>
                                    <p:animEffect transition="in" filter="fade">
                                      <p:cBhvr>
                                        <p:cTn id="54" dur="500"/>
                                        <p:tgtEl>
                                          <p:spTgt spid="10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fade">
                                      <p:cBhvr>
                                        <p:cTn id="57" dur="500"/>
                                        <p:tgtEl>
                                          <p:spTgt spid="10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500"/>
                                        <p:tgtEl>
                                          <p:spTgt spid="105"/>
                                        </p:tgtEl>
                                      </p:cBhvr>
                                    </p:animEffect>
                                  </p:childTnLst>
                                </p:cTn>
                              </p:par>
                              <p:par>
                                <p:cTn id="61" presetID="10" presetClass="entr" presetSubtype="0"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fade">
                                      <p:cBhvr>
                                        <p:cTn id="66" dur="500"/>
                                        <p:tgtEl>
                                          <p:spTgt spid="9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1"/>
                                        </p:tgtEl>
                                        <p:attrNameLst>
                                          <p:attrName>style.visibility</p:attrName>
                                        </p:attrNameLst>
                                      </p:cBhvr>
                                      <p:to>
                                        <p:strVal val="visible"/>
                                      </p:to>
                                    </p:set>
                                    <p:animEffect transition="in" filter="fade">
                                      <p:cBhvr>
                                        <p:cTn id="69" dur="500"/>
                                        <p:tgtEl>
                                          <p:spTgt spid="10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3"/>
                                        </p:tgtEl>
                                        <p:attrNameLst>
                                          <p:attrName>style.visibility</p:attrName>
                                        </p:attrNameLst>
                                      </p:cBhvr>
                                      <p:to>
                                        <p:strVal val="visible"/>
                                      </p:to>
                                    </p:set>
                                    <p:animEffect transition="in" filter="fade">
                                      <p:cBhvr>
                                        <p:cTn id="72" dur="500"/>
                                        <p:tgtEl>
                                          <p:spTgt spid="1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fade">
                                      <p:cBhvr>
                                        <p:cTn id="75" dur="500"/>
                                        <p:tgtEl>
                                          <p:spTgt spid="9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2"/>
                                        </p:tgtEl>
                                        <p:attrNameLst>
                                          <p:attrName>style.visibility</p:attrName>
                                        </p:attrNameLst>
                                      </p:cBhvr>
                                      <p:to>
                                        <p:strVal val="visible"/>
                                      </p:to>
                                    </p:set>
                                    <p:animEffect transition="in" filter="fade">
                                      <p:cBhvr>
                                        <p:cTn id="78" dur="500"/>
                                        <p:tgtEl>
                                          <p:spTgt spid="10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0"/>
                                        </p:tgtEl>
                                        <p:attrNameLst>
                                          <p:attrName>style.visibility</p:attrName>
                                        </p:attrNameLst>
                                      </p:cBhvr>
                                      <p:to>
                                        <p:strVal val="visible"/>
                                      </p:to>
                                    </p:set>
                                    <p:animEffect transition="in" filter="fade">
                                      <p:cBhvr>
                                        <p:cTn id="81" dur="500"/>
                                        <p:tgtEl>
                                          <p:spTgt spid="11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fade">
                                      <p:cBhvr>
                                        <p:cTn id="84" dur="500"/>
                                        <p:tgtEl>
                                          <p:spTgt spid="10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2"/>
                                        </p:tgtEl>
                                        <p:attrNameLst>
                                          <p:attrName>style.visibility</p:attrName>
                                        </p:attrNameLst>
                                      </p:cBhvr>
                                      <p:to>
                                        <p:strVal val="visible"/>
                                      </p:to>
                                    </p:set>
                                    <p:animEffect transition="in" filter="fade">
                                      <p:cBhvr>
                                        <p:cTn id="87" dur="500"/>
                                        <p:tgtEl>
                                          <p:spTgt spid="11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6"/>
                                        </p:tgtEl>
                                        <p:attrNameLst>
                                          <p:attrName>style.visibility</p:attrName>
                                        </p:attrNameLst>
                                      </p:cBhvr>
                                      <p:to>
                                        <p:strVal val="visible"/>
                                      </p:to>
                                    </p:set>
                                    <p:animEffect transition="in" filter="fade">
                                      <p:cBhvr>
                                        <p:cTn id="93" dur="500"/>
                                        <p:tgtEl>
                                          <p:spTgt spid="8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fade">
                                      <p:cBhvr>
                                        <p:cTn id="96" dur="500"/>
                                        <p:tgtEl>
                                          <p:spTgt spid="8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500"/>
                                        <p:tgtEl>
                                          <p:spTgt spid="6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fade">
                                      <p:cBhvr>
                                        <p:cTn id="102" dur="500"/>
                                        <p:tgtEl>
                                          <p:spTgt spid="84"/>
                                        </p:tgtEl>
                                      </p:cBhvr>
                                    </p:animEffect>
                                  </p:childTnLst>
                                </p:cTn>
                              </p:par>
                              <p:par>
                                <p:cTn id="103" presetID="10" presetClass="entr" presetSubtype="0" fill="hold" nodeType="withEffect">
                                  <p:stCondLst>
                                    <p:cond delay="0"/>
                                  </p:stCondLst>
                                  <p:childTnLst>
                                    <p:set>
                                      <p:cBhvr>
                                        <p:cTn id="104" dur="1" fill="hold">
                                          <p:stCondLst>
                                            <p:cond delay="0"/>
                                          </p:stCondLst>
                                        </p:cTn>
                                        <p:tgtEl>
                                          <p:spTgt spid="82"/>
                                        </p:tgtEl>
                                        <p:attrNameLst>
                                          <p:attrName>style.visibility</p:attrName>
                                        </p:attrNameLst>
                                      </p:cBhvr>
                                      <p:to>
                                        <p:strVal val="visible"/>
                                      </p:to>
                                    </p:set>
                                    <p:animEffect transition="in" filter="fade">
                                      <p:cBhvr>
                                        <p:cTn id="105" dur="500"/>
                                        <p:tgtEl>
                                          <p:spTgt spid="82"/>
                                        </p:tgtEl>
                                      </p:cBhvr>
                                    </p:animEffect>
                                  </p:childTnLst>
                                </p:cTn>
                              </p:par>
                              <p:par>
                                <p:cTn id="106" presetID="10" presetClass="entr" presetSubtype="0" fill="hold" nodeType="with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fade">
                                      <p:cBhvr>
                                        <p:cTn id="108" dur="500"/>
                                        <p:tgtEl>
                                          <p:spTgt spid="51"/>
                                        </p:tgtEl>
                                      </p:cBhvr>
                                    </p:animEffect>
                                  </p:childTnLst>
                                </p:cTn>
                              </p:par>
                              <p:par>
                                <p:cTn id="109" presetID="10" presetClass="entr" presetSubtype="0" fill="hold" nodeType="with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fade">
                                      <p:cBhvr>
                                        <p:cTn id="111" dur="500"/>
                                        <p:tgtEl>
                                          <p:spTgt spid="8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5"/>
                                        </p:tgtEl>
                                        <p:attrNameLst>
                                          <p:attrName>style.visibility</p:attrName>
                                        </p:attrNameLst>
                                      </p:cBhvr>
                                      <p:to>
                                        <p:strVal val="visible"/>
                                      </p:to>
                                    </p:set>
                                    <p:animEffect transition="in" filter="fade">
                                      <p:cBhvr>
                                        <p:cTn id="114" dur="500"/>
                                        <p:tgtEl>
                                          <p:spTgt spid="85"/>
                                        </p:tgtEl>
                                      </p:cBhvr>
                                    </p:animEffect>
                                  </p:childTnLst>
                                </p:cTn>
                              </p:par>
                              <p:par>
                                <p:cTn id="115" presetID="10" presetClass="entr" presetSubtype="0" fill="hold" nodeType="with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500"/>
                                        <p:tgtEl>
                                          <p:spTgt spid="88"/>
                                        </p:tgtEl>
                                      </p:cBhvr>
                                    </p:animEffect>
                                  </p:childTnLst>
                                </p:cTn>
                              </p:par>
                              <p:par>
                                <p:cTn id="118" presetID="10" presetClass="entr" presetSubtype="0" fill="hold" nodeType="with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fade">
                                      <p:cBhvr>
                                        <p:cTn id="120" dur="500"/>
                                        <p:tgtEl>
                                          <p:spTgt spid="61"/>
                                        </p:tgtEl>
                                      </p:cBhvr>
                                    </p:animEffect>
                                  </p:childTnLst>
                                </p:cTn>
                              </p:par>
                              <p:par>
                                <p:cTn id="121" presetID="10" presetClass="entr" presetSubtype="0" fill="hold" nodeType="with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fade">
                                      <p:cBhvr>
                                        <p:cTn id="123" dur="500"/>
                                        <p:tgtEl>
                                          <p:spTgt spid="4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2"/>
                                        </p:tgtEl>
                                        <p:attrNameLst>
                                          <p:attrName>style.visibility</p:attrName>
                                        </p:attrNameLst>
                                      </p:cBhvr>
                                      <p:to>
                                        <p:strVal val="visible"/>
                                      </p:to>
                                    </p:set>
                                    <p:animEffect transition="in" filter="fade">
                                      <p:cBhvr>
                                        <p:cTn id="126" dur="500"/>
                                        <p:tgtEl>
                                          <p:spTgt spid="6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89"/>
                                        </p:tgtEl>
                                        <p:attrNameLst>
                                          <p:attrName>style.visibility</p:attrName>
                                        </p:attrNameLst>
                                      </p:cBhvr>
                                      <p:to>
                                        <p:strVal val="visible"/>
                                      </p:to>
                                    </p:set>
                                    <p:animEffect transition="in" filter="fade">
                                      <p:cBhvr>
                                        <p:cTn id="129" dur="500"/>
                                        <p:tgtEl>
                                          <p:spTgt spid="8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11"/>
                                        </p:tgtEl>
                                        <p:attrNameLst>
                                          <p:attrName>style.visibility</p:attrName>
                                        </p:attrNameLst>
                                      </p:cBhvr>
                                      <p:to>
                                        <p:strVal val="visible"/>
                                      </p:to>
                                    </p:set>
                                    <p:animEffect transition="in" filter="fade">
                                      <p:cBhvr>
                                        <p:cTn id="132"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01" grpId="0" animBg="1"/>
      <p:bldP spid="77" grpId="0" animBg="1"/>
      <p:bldP spid="53" grpId="0"/>
      <p:bldP spid="46" grpId="0" animBg="1"/>
      <p:bldP spid="55" grpId="0"/>
      <p:bldP spid="56" grpId="0"/>
      <p:bldP spid="57" grpId="0" animBg="1"/>
      <p:bldP spid="60" grpId="0" animBg="1"/>
      <p:bldP spid="62" grpId="0"/>
      <p:bldP spid="78" grpId="0"/>
      <p:bldP spid="79" grpId="0"/>
      <p:bldP spid="84" grpId="0"/>
      <p:bldP spid="85" grpId="0"/>
      <p:bldP spid="86" grpId="0" animBg="1"/>
      <p:bldP spid="87" grpId="0" animBg="1"/>
      <p:bldP spid="89" grpId="0"/>
      <p:bldP spid="90" grpId="0"/>
      <p:bldP spid="102" grpId="0" animBg="1"/>
      <p:bldP spid="103" grpId="0"/>
      <p:bldP spid="104" grpId="0"/>
      <p:bldP spid="105" grpId="0"/>
      <p:bldP spid="107" grpId="0"/>
      <p:bldP spid="108" grpId="0" animBg="1"/>
      <p:bldP spid="109" grpId="0" animBg="1"/>
      <p:bldP spid="110" grpId="0" animBg="1"/>
      <p:bldP spid="111" grpId="0"/>
      <p:bldP spid="112" grpId="0"/>
      <p:bldP spid="1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A50B7C-E9AC-42B2-A458-720410849268}"/>
              </a:ext>
            </a:extLst>
          </p:cNvPr>
          <p:cNvPicPr>
            <a:picLocks noChangeAspect="1"/>
          </p:cNvPicPr>
          <p:nvPr/>
        </p:nvPicPr>
        <p:blipFill rotWithShape="1">
          <a:blip r:embed="rId3">
            <a:extLst>
              <a:ext uri="{28A0092B-C50C-407E-A947-70E740481C1C}">
                <a14:useLocalDpi xmlns:a14="http://schemas.microsoft.com/office/drawing/2010/main" val="0"/>
              </a:ext>
            </a:extLst>
          </a:blip>
          <a:srcRect l="3196"/>
          <a:stretch/>
        </p:blipFill>
        <p:spPr>
          <a:xfrm>
            <a:off x="2123728" y="2393926"/>
            <a:ext cx="7020272" cy="4464074"/>
          </a:xfrm>
          <a:prstGeom prst="rect">
            <a:avLst/>
          </a:prstGeom>
        </p:spPr>
      </p:pic>
      <p:sp>
        <p:nvSpPr>
          <p:cNvPr id="2" name="Text Placeholder 1"/>
          <p:cNvSpPr>
            <a:spLocks noGrp="1"/>
          </p:cNvSpPr>
          <p:nvPr>
            <p:ph type="body" sz="quarter" idx="10"/>
          </p:nvPr>
        </p:nvSpPr>
        <p:spPr/>
        <p:txBody>
          <a:bodyPr/>
          <a:lstStyle/>
          <a:p>
            <a:r>
              <a:rPr lang="da-DK" dirty="0"/>
              <a:t>Lecture Content</a:t>
            </a:r>
          </a:p>
        </p:txBody>
      </p:sp>
      <p:sp>
        <p:nvSpPr>
          <p:cNvPr id="10" name="Rectangle 9"/>
          <p:cNvSpPr/>
          <p:nvPr/>
        </p:nvSpPr>
        <p:spPr>
          <a:xfrm>
            <a:off x="2123068" y="2263529"/>
            <a:ext cx="6876256" cy="4602101"/>
          </a:xfrm>
          <a:prstGeom prst="rect">
            <a:avLst/>
          </a:prstGeom>
          <a:gradFill>
            <a:gsLst>
              <a:gs pos="35000">
                <a:schemeClr val="bg1">
                  <a:alpha val="0"/>
                </a:schemeClr>
              </a:gs>
              <a:gs pos="60000">
                <a:schemeClr val="bg1"/>
              </a:gs>
            </a:gsLst>
            <a:lin ang="13800000" scaled="0"/>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sp>
        <p:nvSpPr>
          <p:cNvPr id="3" name="Text Placeholder 2"/>
          <p:cNvSpPr>
            <a:spLocks noGrp="1"/>
          </p:cNvSpPr>
          <p:nvPr>
            <p:ph type="body" sz="quarter" idx="11"/>
          </p:nvPr>
        </p:nvSpPr>
        <p:spPr/>
        <p:txBody>
          <a:bodyPr/>
          <a:lstStyle/>
          <a:p>
            <a:r>
              <a:rPr lang="da-DK" dirty="0"/>
              <a:t>The function of a wing spar</a:t>
            </a:r>
            <a:br>
              <a:rPr lang="da-DK" dirty="0"/>
            </a:br>
            <a:endParaRPr lang="da-DK" dirty="0"/>
          </a:p>
          <a:p>
            <a:r>
              <a:rPr lang="da-DK" dirty="0"/>
              <a:t>Buckling in the context of aerostructures</a:t>
            </a:r>
          </a:p>
          <a:p>
            <a:endParaRPr lang="da-DK" dirty="0"/>
          </a:p>
          <a:p>
            <a:r>
              <a:rPr lang="en-GB" dirty="0"/>
              <a:t>Buckling of columns with various boundary conditions</a:t>
            </a:r>
            <a:endParaRPr lang="da-DK" dirty="0"/>
          </a:p>
          <a:p>
            <a:endParaRPr lang="da-DK" dirty="0"/>
          </a:p>
          <a:p>
            <a:r>
              <a:rPr lang="da-DK" dirty="0"/>
              <a:t>The effect of eccentricity</a:t>
            </a:r>
          </a:p>
          <a:p>
            <a:endParaRPr lang="da-DK" dirty="0"/>
          </a:p>
          <a:p>
            <a:r>
              <a:rPr lang="da-DK" dirty="0"/>
              <a:t>Similarities with buckling of plates</a:t>
            </a:r>
          </a:p>
          <a:p>
            <a:endParaRPr lang="da-DK" dirty="0"/>
          </a:p>
          <a:p>
            <a:endParaRPr lang="da-DK" dirty="0"/>
          </a:p>
        </p:txBody>
      </p:sp>
    </p:spTree>
    <p:extLst>
      <p:ext uri="{BB962C8B-B14F-4D97-AF65-F5344CB8AC3E}">
        <p14:creationId xmlns:p14="http://schemas.microsoft.com/office/powerpoint/2010/main" val="192383050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89700"/>
            <a:ext cx="7075475" cy="651068"/>
          </a:xfrm>
        </p:spPr>
        <p:txBody>
          <a:bodyPr/>
          <a:lstStyle/>
          <a:p>
            <a:r>
              <a:rPr lang="da-DK" dirty="0"/>
              <a:t>Effect of Boundary Conditions</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148FA7F-1B7A-42BC-8B45-4D499015CFD4}"/>
                  </a:ext>
                </a:extLst>
              </p:cNvPr>
              <p:cNvSpPr txBox="1"/>
              <p:nvPr/>
            </p:nvSpPr>
            <p:spPr>
              <a:xfrm>
                <a:off x="3203848" y="5162517"/>
                <a:ext cx="1607684" cy="8168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400" i="1" smtClean="0">
                              <a:latin typeface="Cambria Math" panose="02040503050406030204" pitchFamily="18" charset="0"/>
                            </a:rPr>
                          </m:ctrlPr>
                        </m:sSubPr>
                        <m:e>
                          <m:r>
                            <a:rPr lang="da-DK" sz="2400" b="0" i="1" smtClean="0">
                              <a:latin typeface="Cambria Math" panose="02040503050406030204" pitchFamily="18" charset="0"/>
                            </a:rPr>
                            <m:t>𝑃</m:t>
                          </m:r>
                        </m:e>
                        <m:sub>
                          <m:r>
                            <a:rPr lang="da-DK" sz="2400" b="0" i="1" smtClean="0">
                              <a:latin typeface="Cambria Math" panose="02040503050406030204" pitchFamily="18" charset="0"/>
                            </a:rPr>
                            <m:t>𝐶𝑅</m:t>
                          </m:r>
                        </m:sub>
                      </m:sSub>
                      <m:r>
                        <a:rPr lang="da-DK" sz="2400" i="1" smtClean="0">
                          <a:latin typeface="Cambria Math" panose="02040503050406030204" pitchFamily="18" charset="0"/>
                        </a:rPr>
                        <m:t>=</m:t>
                      </m:r>
                      <m:f>
                        <m:fPr>
                          <m:ctrlPr>
                            <a:rPr lang="da-DK" sz="2400" i="1" smtClean="0">
                              <a:latin typeface="Cambria Math" panose="02040503050406030204" pitchFamily="18" charset="0"/>
                            </a:rPr>
                          </m:ctrlPr>
                        </m:fPr>
                        <m:num>
                          <m:sSup>
                            <m:sSupPr>
                              <m:ctrlPr>
                                <a:rPr lang="da-DK" sz="2400" i="1">
                                  <a:latin typeface="Cambria Math" panose="02040503050406030204" pitchFamily="18" charset="0"/>
                                </a:rPr>
                              </m:ctrlPr>
                            </m:sSupPr>
                            <m:e>
                              <m:r>
                                <a:rPr lang="el-GR" sz="2400" i="1">
                                  <a:latin typeface="Cambria Math" panose="02040503050406030204" pitchFamily="18" charset="0"/>
                                </a:rPr>
                                <m:t>𝜋</m:t>
                              </m:r>
                            </m:e>
                            <m:sup>
                              <m:r>
                                <a:rPr lang="da-DK" sz="2400" i="1">
                                  <a:latin typeface="Cambria Math" panose="02040503050406030204" pitchFamily="18" charset="0"/>
                                </a:rPr>
                                <m:t>2</m:t>
                              </m:r>
                            </m:sup>
                          </m:sSup>
                          <m:r>
                            <a:rPr lang="da-DK" sz="2400" i="1">
                              <a:latin typeface="Cambria Math" panose="02040503050406030204" pitchFamily="18" charset="0"/>
                            </a:rPr>
                            <m:t>𝐸𝐼</m:t>
                          </m:r>
                        </m:num>
                        <m:den>
                          <m:sSubSup>
                            <m:sSubSupPr>
                              <m:ctrlPr>
                                <a:rPr lang="da-DK" sz="2400" i="1" smtClean="0">
                                  <a:latin typeface="Cambria Math" panose="02040503050406030204" pitchFamily="18" charset="0"/>
                                </a:rPr>
                              </m:ctrlPr>
                            </m:sSubSupPr>
                            <m:e>
                              <m:r>
                                <a:rPr lang="en-GB" sz="2400" b="0" i="1" smtClean="0">
                                  <a:solidFill>
                                    <a:schemeClr val="accent2"/>
                                  </a:solidFill>
                                  <a:latin typeface="Cambria Math" panose="02040503050406030204" pitchFamily="18" charset="0"/>
                                </a:rPr>
                                <m:t>𝑙</m:t>
                              </m:r>
                            </m:e>
                            <m:sub>
                              <m:r>
                                <a:rPr lang="en-GB" sz="2400" b="0" i="1" smtClean="0">
                                  <a:solidFill>
                                    <a:schemeClr val="accent2"/>
                                  </a:solidFill>
                                  <a:latin typeface="Cambria Math" panose="02040503050406030204" pitchFamily="18" charset="0"/>
                                </a:rPr>
                                <m:t>𝑒</m:t>
                              </m:r>
                            </m:sub>
                            <m:sup>
                              <m:r>
                                <a:rPr lang="en-GB" sz="2400" b="0" i="1" smtClean="0">
                                  <a:latin typeface="Cambria Math" panose="02040503050406030204" pitchFamily="18" charset="0"/>
                                </a:rPr>
                                <m:t>2</m:t>
                              </m:r>
                            </m:sup>
                          </m:sSubSup>
                        </m:den>
                      </m:f>
                    </m:oMath>
                  </m:oMathPara>
                </a14:m>
                <a:endParaRPr lang="da-DK" sz="2400" dirty="0"/>
              </a:p>
            </p:txBody>
          </p:sp>
        </mc:Choice>
        <mc:Fallback xmlns="">
          <p:sp>
            <p:nvSpPr>
              <p:cNvPr id="47" name="TextBox 46">
                <a:extLst>
                  <a:ext uri="{FF2B5EF4-FFF2-40B4-BE49-F238E27FC236}">
                    <a16:creationId xmlns:a16="http://schemas.microsoft.com/office/drawing/2014/main" id="{E148FA7F-1B7A-42BC-8B45-4D499015CFD4}"/>
                  </a:ext>
                </a:extLst>
              </p:cNvPr>
              <p:cNvSpPr txBox="1">
                <a:spLocks noRot="1" noChangeAspect="1" noMove="1" noResize="1" noEditPoints="1" noAdjustHandles="1" noChangeArrowheads="1" noChangeShapeType="1" noTextEdit="1"/>
              </p:cNvSpPr>
              <p:nvPr/>
            </p:nvSpPr>
            <p:spPr>
              <a:xfrm>
                <a:off x="3203848" y="5162517"/>
                <a:ext cx="1607684" cy="816827"/>
              </a:xfrm>
              <a:prstGeom prst="rect">
                <a:avLst/>
              </a:prstGeom>
              <a:blipFill>
                <a:blip r:embed="rId3"/>
                <a:stretch>
                  <a:fillRect/>
                </a:stretch>
              </a:blipFill>
            </p:spPr>
            <p:txBody>
              <a:bodyPr/>
              <a:lstStyle/>
              <a:p>
                <a:r>
                  <a:rPr lang="da-DK">
                    <a:noFill/>
                  </a:rPr>
                  <a:t> </a:t>
                </a:r>
              </a:p>
            </p:txBody>
          </p:sp>
        </mc:Fallback>
      </mc:AlternateContent>
      <p:grpSp>
        <p:nvGrpSpPr>
          <p:cNvPr id="3" name="Group 2">
            <a:extLst>
              <a:ext uri="{FF2B5EF4-FFF2-40B4-BE49-F238E27FC236}">
                <a16:creationId xmlns:a16="http://schemas.microsoft.com/office/drawing/2014/main" id="{1575757C-61A7-40B2-960A-175338F73F8F}"/>
              </a:ext>
            </a:extLst>
          </p:cNvPr>
          <p:cNvGrpSpPr/>
          <p:nvPr/>
        </p:nvGrpSpPr>
        <p:grpSpPr>
          <a:xfrm>
            <a:off x="1599512" y="1554511"/>
            <a:ext cx="3332528" cy="3600392"/>
            <a:chOff x="2945682" y="2777232"/>
            <a:chExt cx="3332528" cy="3600392"/>
          </a:xfrm>
        </p:grpSpPr>
        <p:grpSp>
          <p:nvGrpSpPr>
            <p:cNvPr id="42" name="Group 41">
              <a:extLst>
                <a:ext uri="{FF2B5EF4-FFF2-40B4-BE49-F238E27FC236}">
                  <a16:creationId xmlns:a16="http://schemas.microsoft.com/office/drawing/2014/main" id="{B7F640B4-D87F-46A3-AD1D-54AF5D9DB837}"/>
                </a:ext>
              </a:extLst>
            </p:cNvPr>
            <p:cNvGrpSpPr/>
            <p:nvPr/>
          </p:nvGrpSpPr>
          <p:grpSpPr>
            <a:xfrm>
              <a:off x="2945682" y="2777232"/>
              <a:ext cx="3332528" cy="3600392"/>
              <a:chOff x="4598704" y="2519312"/>
              <a:chExt cx="3332528" cy="3600392"/>
            </a:xfrm>
          </p:grpSpPr>
          <p:sp>
            <p:nvSpPr>
              <p:cNvPr id="39" name="Arc 38">
                <a:extLst>
                  <a:ext uri="{FF2B5EF4-FFF2-40B4-BE49-F238E27FC236}">
                    <a16:creationId xmlns:a16="http://schemas.microsoft.com/office/drawing/2014/main" id="{6728C6F9-2DC1-46ED-BDF7-5630EC41AC42}"/>
                  </a:ext>
                </a:extLst>
              </p:cNvPr>
              <p:cNvSpPr/>
              <p:nvPr/>
            </p:nvSpPr>
            <p:spPr>
              <a:xfrm>
                <a:off x="4598704" y="2519312"/>
                <a:ext cx="3175817" cy="3600392"/>
              </a:xfrm>
              <a:prstGeom prst="arc">
                <a:avLst>
                  <a:gd name="adj1" fmla="val 19622661"/>
                  <a:gd name="adj2" fmla="val 2054969"/>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cxnSp>
            <p:nvCxnSpPr>
              <p:cNvPr id="19" name="Straight Arrow Connector 18">
                <a:extLst>
                  <a:ext uri="{FF2B5EF4-FFF2-40B4-BE49-F238E27FC236}">
                    <a16:creationId xmlns:a16="http://schemas.microsoft.com/office/drawing/2014/main" id="{B88B3AD4-A2E4-4350-A742-D830CD906B52}"/>
                  </a:ext>
                </a:extLst>
              </p:cNvPr>
              <p:cNvCxnSpPr/>
              <p:nvPr/>
            </p:nvCxnSpPr>
            <p:spPr>
              <a:xfrm>
                <a:off x="7571192" y="2978084"/>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51A7A9B0-8A10-40A6-B9DE-571FD4B5FC87}"/>
                  </a:ext>
                </a:extLst>
              </p:cNvPr>
              <p:cNvCxnSpPr>
                <a:cxnSpLocks/>
              </p:cNvCxnSpPr>
              <p:nvPr/>
            </p:nvCxnSpPr>
            <p:spPr>
              <a:xfrm flipV="1">
                <a:off x="7556473" y="5254138"/>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2D41760-064C-4ACC-AD07-ACD8A4DCC016}"/>
                  </a:ext>
                </a:extLst>
              </p:cNvPr>
              <p:cNvSpPr txBox="1"/>
              <p:nvPr/>
            </p:nvSpPr>
            <p:spPr>
              <a:xfrm>
                <a:off x="7592678" y="2780928"/>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22" name="TextBox 21">
                <a:extLst>
                  <a:ext uri="{FF2B5EF4-FFF2-40B4-BE49-F238E27FC236}">
                    <a16:creationId xmlns:a16="http://schemas.microsoft.com/office/drawing/2014/main" id="{E9E2C71A-B334-4F0B-9045-C87F5EC16F18}"/>
                  </a:ext>
                </a:extLst>
              </p:cNvPr>
              <p:cNvSpPr txBox="1"/>
              <p:nvPr/>
            </p:nvSpPr>
            <p:spPr>
              <a:xfrm>
                <a:off x="7582628" y="5507940"/>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23" name="Oval 22">
                <a:extLst>
                  <a:ext uri="{FF2B5EF4-FFF2-40B4-BE49-F238E27FC236}">
                    <a16:creationId xmlns:a16="http://schemas.microsoft.com/office/drawing/2014/main" id="{57D8489D-322A-445F-915B-72D5639CC9BA}"/>
                  </a:ext>
                </a:extLst>
              </p:cNvPr>
              <p:cNvSpPr/>
              <p:nvPr/>
            </p:nvSpPr>
            <p:spPr>
              <a:xfrm>
                <a:off x="7519960" y="3372818"/>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4" name="Oval 23">
                <a:extLst>
                  <a:ext uri="{FF2B5EF4-FFF2-40B4-BE49-F238E27FC236}">
                    <a16:creationId xmlns:a16="http://schemas.microsoft.com/office/drawing/2014/main" id="{8C5737F3-A019-4124-8451-0FFA3FF0291B}"/>
                  </a:ext>
                </a:extLst>
              </p:cNvPr>
              <p:cNvSpPr/>
              <p:nvPr/>
            </p:nvSpPr>
            <p:spPr>
              <a:xfrm>
                <a:off x="7483715" y="5149894"/>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cxnSp>
          <p:nvCxnSpPr>
            <p:cNvPr id="48" name="Straight Connector 47">
              <a:extLst>
                <a:ext uri="{FF2B5EF4-FFF2-40B4-BE49-F238E27FC236}">
                  <a16:creationId xmlns:a16="http://schemas.microsoft.com/office/drawing/2014/main" id="{611C6455-6AC2-4F52-BDF2-371D2430FAD5}"/>
                </a:ext>
              </a:extLst>
            </p:cNvPr>
            <p:cNvCxnSpPr>
              <a:cxnSpLocks/>
            </p:cNvCxnSpPr>
            <p:nvPr/>
          </p:nvCxnSpPr>
          <p:spPr>
            <a:xfrm flipV="1">
              <a:off x="5535246" y="3698658"/>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658F110-54ED-445C-B4FC-11DE1D126192}"/>
                </a:ext>
              </a:extLst>
            </p:cNvPr>
            <p:cNvCxnSpPr>
              <a:cxnSpLocks/>
            </p:cNvCxnSpPr>
            <p:nvPr/>
          </p:nvCxnSpPr>
          <p:spPr>
            <a:xfrm>
              <a:off x="5358002" y="3670296"/>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14CF211-243E-49FF-83E4-8429E25165EF}"/>
                </a:ext>
              </a:extLst>
            </p:cNvPr>
            <p:cNvCxnSpPr>
              <a:cxnSpLocks/>
            </p:cNvCxnSpPr>
            <p:nvPr/>
          </p:nvCxnSpPr>
          <p:spPr>
            <a:xfrm>
              <a:off x="5358002" y="5445902"/>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6C997400-29E1-4906-9AF8-8FD3AF6E0BD9}"/>
                </a:ext>
              </a:extLst>
            </p:cNvPr>
            <p:cNvSpPr txBox="1"/>
            <p:nvPr/>
          </p:nvSpPr>
          <p:spPr>
            <a:xfrm>
              <a:off x="4863833" y="4021634"/>
              <a:ext cx="537327"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l</a:t>
              </a:r>
              <a:r>
                <a:rPr lang="da-DK" i="1" baseline="-25000" dirty="0">
                  <a:solidFill>
                    <a:schemeClr val="accent2"/>
                  </a:solidFill>
                  <a:latin typeface="Times New Roman" panose="02020603050405020304" pitchFamily="18" charset="0"/>
                  <a:cs typeface="Times New Roman" panose="02020603050405020304" pitchFamily="18" charset="0"/>
                </a:rPr>
                <a:t>e</a:t>
              </a:r>
              <a:r>
                <a:rPr lang="da-DK" i="1" dirty="0">
                  <a:solidFill>
                    <a:schemeClr val="accent2"/>
                  </a:solidFill>
                  <a:latin typeface="Times New Roman" panose="02020603050405020304" pitchFamily="18" charset="0"/>
                  <a:cs typeface="Times New Roman" panose="02020603050405020304" pitchFamily="18" charset="0"/>
                </a:rPr>
                <a:t>=l</a:t>
              </a:r>
            </a:p>
          </p:txBody>
        </p:sp>
      </p:grpSp>
      <p:sp>
        <p:nvSpPr>
          <p:cNvPr id="80" name="Text Placeholder 2">
            <a:extLst>
              <a:ext uri="{FF2B5EF4-FFF2-40B4-BE49-F238E27FC236}">
                <a16:creationId xmlns:a16="http://schemas.microsoft.com/office/drawing/2014/main" id="{FA6B5528-755A-431C-87CA-E093F1F635A5}"/>
              </a:ext>
            </a:extLst>
          </p:cNvPr>
          <p:cNvSpPr txBox="1">
            <a:spLocks/>
          </p:cNvSpPr>
          <p:nvPr/>
        </p:nvSpPr>
        <p:spPr>
          <a:xfrm>
            <a:off x="1979712" y="6351251"/>
            <a:ext cx="7176459" cy="625662"/>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a:spcAft>
                <a:spcPts val="600"/>
              </a:spcAft>
            </a:pPr>
            <a:r>
              <a:rPr lang="da-DK" sz="1400" dirty="0">
                <a:solidFill>
                  <a:srgbClr val="16818D"/>
                </a:solidFill>
              </a:rPr>
              <a:t>Note: For the derivation of the critical load for fixed-fixed boundary conditions, refer to ‘8-2 - Derivation of Fixed-Fixed Critical Buckling Load.pdf’ on blackboard.</a:t>
            </a:r>
            <a:endParaRPr lang="da-DK" sz="1400" dirty="0"/>
          </a:p>
          <a:p>
            <a:pPr>
              <a:spcAft>
                <a:spcPts val="600"/>
              </a:spcAft>
            </a:pPr>
            <a:endParaRPr lang="da-DK" sz="1400" dirty="0"/>
          </a:p>
        </p:txBody>
      </p:sp>
      <p:grpSp>
        <p:nvGrpSpPr>
          <p:cNvPr id="81" name="Group 80">
            <a:extLst>
              <a:ext uri="{FF2B5EF4-FFF2-40B4-BE49-F238E27FC236}">
                <a16:creationId xmlns:a16="http://schemas.microsoft.com/office/drawing/2014/main" id="{03AADC11-4BC5-4455-A5EE-ABD1A5419192}"/>
              </a:ext>
            </a:extLst>
          </p:cNvPr>
          <p:cNvGrpSpPr/>
          <p:nvPr/>
        </p:nvGrpSpPr>
        <p:grpSpPr>
          <a:xfrm>
            <a:off x="-4026054" y="620706"/>
            <a:ext cx="6293798" cy="7200782"/>
            <a:chOff x="-560529" y="1857347"/>
            <a:chExt cx="6293798" cy="7200782"/>
          </a:xfrm>
        </p:grpSpPr>
        <p:grpSp>
          <p:nvGrpSpPr>
            <p:cNvPr id="91" name="Group 90">
              <a:extLst>
                <a:ext uri="{FF2B5EF4-FFF2-40B4-BE49-F238E27FC236}">
                  <a16:creationId xmlns:a16="http://schemas.microsoft.com/office/drawing/2014/main" id="{1DF4B0ED-69C0-4BD0-A969-95ECF8048D14}"/>
                </a:ext>
              </a:extLst>
            </p:cNvPr>
            <p:cNvGrpSpPr/>
            <p:nvPr/>
          </p:nvGrpSpPr>
          <p:grpSpPr>
            <a:xfrm>
              <a:off x="-560529" y="1857347"/>
              <a:ext cx="6293798" cy="7200782"/>
              <a:chOff x="1092493" y="1599427"/>
              <a:chExt cx="6293798" cy="7200782"/>
            </a:xfrm>
          </p:grpSpPr>
          <p:sp>
            <p:nvSpPr>
              <p:cNvPr id="98" name="Arc 97">
                <a:extLst>
                  <a:ext uri="{FF2B5EF4-FFF2-40B4-BE49-F238E27FC236}">
                    <a16:creationId xmlns:a16="http://schemas.microsoft.com/office/drawing/2014/main" id="{98E82EA6-8B55-4230-B729-48413157CD3A}"/>
                  </a:ext>
                </a:extLst>
              </p:cNvPr>
              <p:cNvSpPr>
                <a:spLocks noChangeAspect="1"/>
              </p:cNvSpPr>
              <p:nvPr/>
            </p:nvSpPr>
            <p:spPr>
              <a:xfrm>
                <a:off x="1092493" y="1599427"/>
                <a:ext cx="6288116" cy="7128774"/>
              </a:xfrm>
              <a:prstGeom prst="arc">
                <a:avLst>
                  <a:gd name="adj1" fmla="val 19622661"/>
                  <a:gd name="adj2" fmla="val 64308"/>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cxnSp>
            <p:nvCxnSpPr>
              <p:cNvPr id="99" name="Straight Arrow Connector 98">
                <a:extLst>
                  <a:ext uri="{FF2B5EF4-FFF2-40B4-BE49-F238E27FC236}">
                    <a16:creationId xmlns:a16="http://schemas.microsoft.com/office/drawing/2014/main" id="{2F13E3EF-3802-4F89-A28D-68548340C3E6}"/>
                  </a:ext>
                </a:extLst>
              </p:cNvPr>
              <p:cNvCxnSpPr/>
              <p:nvPr/>
            </p:nvCxnSpPr>
            <p:spPr>
              <a:xfrm>
                <a:off x="6975535" y="2950788"/>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F53A9094-DBB8-4B8B-9BA5-AEF581E602B6}"/>
                  </a:ext>
                </a:extLst>
              </p:cNvPr>
              <p:cNvCxnSpPr>
                <a:cxnSpLocks/>
              </p:cNvCxnSpPr>
              <p:nvPr/>
            </p:nvCxnSpPr>
            <p:spPr>
              <a:xfrm flipV="1">
                <a:off x="7382591" y="5254138"/>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29E37829-81DA-4CA9-82F9-95ABE9804E1B}"/>
                  </a:ext>
                </a:extLst>
              </p:cNvPr>
              <p:cNvSpPr txBox="1"/>
              <p:nvPr/>
            </p:nvSpPr>
            <p:spPr>
              <a:xfrm>
                <a:off x="7039036" y="2780928"/>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126" name="Arc 125">
                <a:extLst>
                  <a:ext uri="{FF2B5EF4-FFF2-40B4-BE49-F238E27FC236}">
                    <a16:creationId xmlns:a16="http://schemas.microsoft.com/office/drawing/2014/main" id="{A0DC3315-083C-4815-B953-81DDEB61512D}"/>
                  </a:ext>
                </a:extLst>
              </p:cNvPr>
              <p:cNvSpPr>
                <a:spLocks noChangeAspect="1"/>
              </p:cNvSpPr>
              <p:nvPr/>
            </p:nvSpPr>
            <p:spPr>
              <a:xfrm flipV="1">
                <a:off x="1098175" y="1671435"/>
                <a:ext cx="6288116" cy="7128774"/>
              </a:xfrm>
              <a:prstGeom prst="arc">
                <a:avLst>
                  <a:gd name="adj1" fmla="val 19622661"/>
                  <a:gd name="adj2" fmla="val 64308"/>
                </a:avLst>
              </a:prstGeom>
              <a:ln w="38100">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grpSp>
        <p:cxnSp>
          <p:nvCxnSpPr>
            <p:cNvPr id="93" name="Straight Connector 92">
              <a:extLst>
                <a:ext uri="{FF2B5EF4-FFF2-40B4-BE49-F238E27FC236}">
                  <a16:creationId xmlns:a16="http://schemas.microsoft.com/office/drawing/2014/main" id="{FB20DEB6-E547-4B8E-A155-D118ED622CE1}"/>
                </a:ext>
              </a:extLst>
            </p:cNvPr>
            <p:cNvCxnSpPr>
              <a:cxnSpLocks/>
            </p:cNvCxnSpPr>
            <p:nvPr/>
          </p:nvCxnSpPr>
          <p:spPr>
            <a:xfrm flipV="1">
              <a:off x="4898039" y="3698658"/>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C008F46-7F55-4885-9FC4-827E0E56515A}"/>
                </a:ext>
              </a:extLst>
            </p:cNvPr>
            <p:cNvCxnSpPr>
              <a:cxnSpLocks/>
            </p:cNvCxnSpPr>
            <p:nvPr/>
          </p:nvCxnSpPr>
          <p:spPr>
            <a:xfrm>
              <a:off x="4197681" y="3670296"/>
              <a:ext cx="100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D625CD32-6CEA-4474-AC52-3AB1F92701BA}"/>
                </a:ext>
              </a:extLst>
            </p:cNvPr>
            <p:cNvCxnSpPr>
              <a:cxnSpLocks/>
            </p:cNvCxnSpPr>
            <p:nvPr/>
          </p:nvCxnSpPr>
          <p:spPr>
            <a:xfrm>
              <a:off x="4720795" y="5445902"/>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8D3FB1EE-DBC5-410C-88CE-4604579CFD64}"/>
                </a:ext>
              </a:extLst>
            </p:cNvPr>
            <p:cNvSpPr txBox="1"/>
            <p:nvPr/>
          </p:nvSpPr>
          <p:spPr>
            <a:xfrm>
              <a:off x="3690224" y="5625991"/>
              <a:ext cx="652743"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l</a:t>
              </a:r>
              <a:r>
                <a:rPr lang="da-DK" i="1" baseline="-25000" dirty="0">
                  <a:solidFill>
                    <a:schemeClr val="accent2"/>
                  </a:solidFill>
                  <a:latin typeface="Times New Roman" panose="02020603050405020304" pitchFamily="18" charset="0"/>
                  <a:cs typeface="Times New Roman" panose="02020603050405020304" pitchFamily="18" charset="0"/>
                </a:rPr>
                <a:t>e</a:t>
              </a:r>
              <a:r>
                <a:rPr lang="da-DK" i="1" dirty="0">
                  <a:solidFill>
                    <a:schemeClr val="accent2"/>
                  </a:solidFill>
                  <a:latin typeface="Times New Roman" panose="02020603050405020304" pitchFamily="18" charset="0"/>
                  <a:cs typeface="Times New Roman" panose="02020603050405020304" pitchFamily="18" charset="0"/>
                </a:rPr>
                <a:t>=2l</a:t>
              </a:r>
            </a:p>
          </p:txBody>
        </p:sp>
        <p:sp>
          <p:nvSpPr>
            <p:cNvPr id="125" name="TextBox 124">
              <a:extLst>
                <a:ext uri="{FF2B5EF4-FFF2-40B4-BE49-F238E27FC236}">
                  <a16:creationId xmlns:a16="http://schemas.microsoft.com/office/drawing/2014/main" id="{FFAF51FC-7313-4737-9E4A-4080BB09375D}"/>
                </a:ext>
              </a:extLst>
            </p:cNvPr>
            <p:cNvSpPr txBox="1"/>
            <p:nvPr/>
          </p:nvSpPr>
          <p:spPr>
            <a:xfrm>
              <a:off x="4495162" y="4360307"/>
              <a:ext cx="248786"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l</a:t>
              </a:r>
              <a:endParaRPr lang="da-DK" i="1" baseline="-25000" dirty="0">
                <a:solidFill>
                  <a:schemeClr val="accent2"/>
                </a:solidFill>
                <a:latin typeface="Times New Roman" panose="02020603050405020304" pitchFamily="18" charset="0"/>
                <a:cs typeface="Times New Roman" panose="02020603050405020304" pitchFamily="18" charset="0"/>
              </a:endParaRPr>
            </a:p>
          </p:txBody>
        </p:sp>
        <p:cxnSp>
          <p:nvCxnSpPr>
            <p:cNvPr id="127" name="Straight Connector 126">
              <a:extLst>
                <a:ext uri="{FF2B5EF4-FFF2-40B4-BE49-F238E27FC236}">
                  <a16:creationId xmlns:a16="http://schemas.microsoft.com/office/drawing/2014/main" id="{5FBE8ED6-04F6-4B2F-BD9E-835F5D372AAB}"/>
                </a:ext>
              </a:extLst>
            </p:cNvPr>
            <p:cNvCxnSpPr>
              <a:cxnSpLocks/>
            </p:cNvCxnSpPr>
            <p:nvPr/>
          </p:nvCxnSpPr>
          <p:spPr>
            <a:xfrm>
              <a:off x="4165203" y="7261007"/>
              <a:ext cx="108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E0F42A1D-A5F0-41F6-A3D8-2E33E94930B9}"/>
                </a:ext>
              </a:extLst>
            </p:cNvPr>
            <p:cNvCxnSpPr>
              <a:cxnSpLocks/>
            </p:cNvCxnSpPr>
            <p:nvPr/>
          </p:nvCxnSpPr>
          <p:spPr>
            <a:xfrm flipV="1">
              <a:off x="4381450" y="3698658"/>
              <a:ext cx="2724" cy="3528000"/>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grpSp>
      <p:grpSp>
        <p:nvGrpSpPr>
          <p:cNvPr id="129" name="Group 128">
            <a:extLst>
              <a:ext uri="{FF2B5EF4-FFF2-40B4-BE49-F238E27FC236}">
                <a16:creationId xmlns:a16="http://schemas.microsoft.com/office/drawing/2014/main" id="{2ED625EC-2C03-4AF3-8950-C3B5A7DC6B2E}"/>
              </a:ext>
            </a:extLst>
          </p:cNvPr>
          <p:cNvGrpSpPr/>
          <p:nvPr/>
        </p:nvGrpSpPr>
        <p:grpSpPr>
          <a:xfrm>
            <a:off x="5985786" y="1587985"/>
            <a:ext cx="2948797" cy="3527625"/>
            <a:chOff x="4490296" y="2795737"/>
            <a:chExt cx="2948797" cy="3527625"/>
          </a:xfrm>
        </p:grpSpPr>
        <p:grpSp>
          <p:nvGrpSpPr>
            <p:cNvPr id="130" name="Group 129">
              <a:extLst>
                <a:ext uri="{FF2B5EF4-FFF2-40B4-BE49-F238E27FC236}">
                  <a16:creationId xmlns:a16="http://schemas.microsoft.com/office/drawing/2014/main" id="{595C2BC4-DFA7-40E2-9E58-A2CA227AE509}"/>
                </a:ext>
              </a:extLst>
            </p:cNvPr>
            <p:cNvGrpSpPr/>
            <p:nvPr/>
          </p:nvGrpSpPr>
          <p:grpSpPr>
            <a:xfrm>
              <a:off x="4490296" y="2795737"/>
              <a:ext cx="2948797" cy="3527625"/>
              <a:chOff x="6143318" y="2537817"/>
              <a:chExt cx="2948797" cy="3527625"/>
            </a:xfrm>
          </p:grpSpPr>
          <p:sp>
            <p:nvSpPr>
              <p:cNvPr id="139" name="Arc 138">
                <a:extLst>
                  <a:ext uri="{FF2B5EF4-FFF2-40B4-BE49-F238E27FC236}">
                    <a16:creationId xmlns:a16="http://schemas.microsoft.com/office/drawing/2014/main" id="{3578B066-4DC6-4ADD-94D8-85E032377585}"/>
                  </a:ext>
                </a:extLst>
              </p:cNvPr>
              <p:cNvSpPr>
                <a:spLocks noChangeAspect="1"/>
              </p:cNvSpPr>
              <p:nvPr/>
            </p:nvSpPr>
            <p:spPr>
              <a:xfrm>
                <a:off x="6143318" y="3404646"/>
                <a:ext cx="1572029" cy="1782194"/>
              </a:xfrm>
              <a:prstGeom prst="arc">
                <a:avLst>
                  <a:gd name="adj1" fmla="val 19622661"/>
                  <a:gd name="adj2" fmla="val 2054969"/>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cxnSp>
            <p:nvCxnSpPr>
              <p:cNvPr id="140" name="Straight Arrow Connector 139">
                <a:extLst>
                  <a:ext uri="{FF2B5EF4-FFF2-40B4-BE49-F238E27FC236}">
                    <a16:creationId xmlns:a16="http://schemas.microsoft.com/office/drawing/2014/main" id="{7C709ED6-9D45-49D1-AE81-7A69D26B55F4}"/>
                  </a:ext>
                </a:extLst>
              </p:cNvPr>
              <p:cNvCxnSpPr/>
              <p:nvPr/>
            </p:nvCxnSpPr>
            <p:spPr>
              <a:xfrm>
                <a:off x="7515505" y="3029930"/>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4419E2FD-093B-45CA-A0EA-948B62225C42}"/>
                  </a:ext>
                </a:extLst>
              </p:cNvPr>
              <p:cNvCxnSpPr>
                <a:cxnSpLocks/>
              </p:cNvCxnSpPr>
              <p:nvPr/>
            </p:nvCxnSpPr>
            <p:spPr>
              <a:xfrm flipV="1">
                <a:off x="7512131" y="5185558"/>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2" name="TextBox 141">
                <a:extLst>
                  <a:ext uri="{FF2B5EF4-FFF2-40B4-BE49-F238E27FC236}">
                    <a16:creationId xmlns:a16="http://schemas.microsoft.com/office/drawing/2014/main" id="{E7620C3D-8820-4F7E-AAAA-07838A84D878}"/>
                  </a:ext>
                </a:extLst>
              </p:cNvPr>
              <p:cNvSpPr txBox="1"/>
              <p:nvPr/>
            </p:nvSpPr>
            <p:spPr>
              <a:xfrm>
                <a:off x="7551710" y="2832774"/>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143" name="TextBox 142">
                <a:extLst>
                  <a:ext uri="{FF2B5EF4-FFF2-40B4-BE49-F238E27FC236}">
                    <a16:creationId xmlns:a16="http://schemas.microsoft.com/office/drawing/2014/main" id="{A64066BA-7D65-428A-ACD4-A1FC88954AB0}"/>
                  </a:ext>
                </a:extLst>
              </p:cNvPr>
              <p:cNvSpPr txBox="1"/>
              <p:nvPr/>
            </p:nvSpPr>
            <p:spPr>
              <a:xfrm>
                <a:off x="7538286" y="5439360"/>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146" name="Arc 145">
                <a:extLst>
                  <a:ext uri="{FF2B5EF4-FFF2-40B4-BE49-F238E27FC236}">
                    <a16:creationId xmlns:a16="http://schemas.microsoft.com/office/drawing/2014/main" id="{6A3D7170-E1F2-47DB-BBB7-6E32AFE9CE2E}"/>
                  </a:ext>
                </a:extLst>
              </p:cNvPr>
              <p:cNvSpPr>
                <a:spLocks noChangeAspect="1"/>
              </p:cNvSpPr>
              <p:nvPr/>
            </p:nvSpPr>
            <p:spPr>
              <a:xfrm rot="10800000">
                <a:off x="7520086" y="2537817"/>
                <a:ext cx="1572029" cy="1782194"/>
              </a:xfrm>
              <a:prstGeom prst="arc">
                <a:avLst>
                  <a:gd name="adj1" fmla="val 19683711"/>
                  <a:gd name="adj2" fmla="val 21555564"/>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147" name="Arc 146">
                <a:extLst>
                  <a:ext uri="{FF2B5EF4-FFF2-40B4-BE49-F238E27FC236}">
                    <a16:creationId xmlns:a16="http://schemas.microsoft.com/office/drawing/2014/main" id="{A2E8A906-CAF8-42F4-8731-1E26FA429545}"/>
                  </a:ext>
                </a:extLst>
              </p:cNvPr>
              <p:cNvSpPr>
                <a:spLocks noChangeAspect="1"/>
              </p:cNvSpPr>
              <p:nvPr/>
            </p:nvSpPr>
            <p:spPr>
              <a:xfrm rot="10800000" flipV="1">
                <a:off x="7508517" y="4283248"/>
                <a:ext cx="1572029" cy="1782194"/>
              </a:xfrm>
              <a:prstGeom prst="arc">
                <a:avLst>
                  <a:gd name="adj1" fmla="val 19683711"/>
                  <a:gd name="adj2" fmla="val 21555564"/>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grpSp>
        <p:cxnSp>
          <p:nvCxnSpPr>
            <p:cNvPr id="131" name="Straight Connector 130">
              <a:extLst>
                <a:ext uri="{FF2B5EF4-FFF2-40B4-BE49-F238E27FC236}">
                  <a16:creationId xmlns:a16="http://schemas.microsoft.com/office/drawing/2014/main" id="{21814E38-D14D-4253-89ED-5E45E2808463}"/>
                </a:ext>
              </a:extLst>
            </p:cNvPr>
            <p:cNvCxnSpPr>
              <a:cxnSpLocks/>
            </p:cNvCxnSpPr>
            <p:nvPr/>
          </p:nvCxnSpPr>
          <p:spPr>
            <a:xfrm flipV="1">
              <a:off x="5361364" y="3698658"/>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8F53B46E-16D5-456C-B9C3-6B5935312A53}"/>
                </a:ext>
              </a:extLst>
            </p:cNvPr>
            <p:cNvCxnSpPr>
              <a:cxnSpLocks/>
            </p:cNvCxnSpPr>
            <p:nvPr/>
          </p:nvCxnSpPr>
          <p:spPr>
            <a:xfrm>
              <a:off x="5184120" y="3670296"/>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36E34028-21AE-4A8D-BFCE-FC8027C09C02}"/>
                </a:ext>
              </a:extLst>
            </p:cNvPr>
            <p:cNvCxnSpPr>
              <a:cxnSpLocks/>
            </p:cNvCxnSpPr>
            <p:nvPr/>
          </p:nvCxnSpPr>
          <p:spPr>
            <a:xfrm>
              <a:off x="5184120" y="5445902"/>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77F83602-2B9A-4E2F-8273-D0E859FA4EF7}"/>
                </a:ext>
              </a:extLst>
            </p:cNvPr>
            <p:cNvSpPr txBox="1"/>
            <p:nvPr/>
          </p:nvSpPr>
          <p:spPr>
            <a:xfrm>
              <a:off x="5045144" y="4009546"/>
              <a:ext cx="248786"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l</a:t>
              </a:r>
            </a:p>
          </p:txBody>
        </p:sp>
        <p:cxnSp>
          <p:nvCxnSpPr>
            <p:cNvPr id="135" name="Straight Connector 134">
              <a:extLst>
                <a:ext uri="{FF2B5EF4-FFF2-40B4-BE49-F238E27FC236}">
                  <a16:creationId xmlns:a16="http://schemas.microsoft.com/office/drawing/2014/main" id="{C7431187-CE91-4B16-8A86-8C7B1650A932}"/>
                </a:ext>
              </a:extLst>
            </p:cNvPr>
            <p:cNvCxnSpPr>
              <a:cxnSpLocks/>
            </p:cNvCxnSpPr>
            <p:nvPr/>
          </p:nvCxnSpPr>
          <p:spPr>
            <a:xfrm>
              <a:off x="5650005" y="5418713"/>
              <a:ext cx="4680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AB4EA89C-D2B1-41BC-914D-E7A89B02952D}"/>
                </a:ext>
              </a:extLst>
            </p:cNvPr>
            <p:cNvCxnSpPr>
              <a:cxnSpLocks/>
            </p:cNvCxnSpPr>
            <p:nvPr/>
          </p:nvCxnSpPr>
          <p:spPr>
            <a:xfrm flipH="1">
              <a:off x="5640639" y="5418713"/>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7FB16F54-00EF-4E10-A094-CBA58FC2D5C2}"/>
                </a:ext>
              </a:extLst>
            </p:cNvPr>
            <p:cNvCxnSpPr>
              <a:cxnSpLocks/>
            </p:cNvCxnSpPr>
            <p:nvPr/>
          </p:nvCxnSpPr>
          <p:spPr>
            <a:xfrm flipH="1">
              <a:off x="5765980" y="5427907"/>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606D501C-2535-4C2F-9966-B1736E71EDB4}"/>
                </a:ext>
              </a:extLst>
            </p:cNvPr>
            <p:cNvCxnSpPr>
              <a:cxnSpLocks/>
            </p:cNvCxnSpPr>
            <p:nvPr/>
          </p:nvCxnSpPr>
          <p:spPr>
            <a:xfrm flipH="1">
              <a:off x="5925997" y="5414247"/>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2A554102-EC88-4CF4-92B1-A766024C85B5}"/>
                </a:ext>
              </a:extLst>
            </p:cNvPr>
            <p:cNvCxnSpPr>
              <a:cxnSpLocks/>
            </p:cNvCxnSpPr>
            <p:nvPr/>
          </p:nvCxnSpPr>
          <p:spPr>
            <a:xfrm flipV="1">
              <a:off x="5628268" y="3674927"/>
              <a:ext cx="4680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5030C015-DA55-44EA-A6DB-4893042323EE}"/>
                </a:ext>
              </a:extLst>
            </p:cNvPr>
            <p:cNvCxnSpPr>
              <a:cxnSpLocks/>
            </p:cNvCxnSpPr>
            <p:nvPr/>
          </p:nvCxnSpPr>
          <p:spPr>
            <a:xfrm flipH="1" flipV="1">
              <a:off x="5600668" y="3499393"/>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76DD6580-2475-4549-AC77-95A5137135D7}"/>
                </a:ext>
              </a:extLst>
            </p:cNvPr>
            <p:cNvCxnSpPr>
              <a:cxnSpLocks/>
            </p:cNvCxnSpPr>
            <p:nvPr/>
          </p:nvCxnSpPr>
          <p:spPr>
            <a:xfrm flipH="1" flipV="1">
              <a:off x="5741249" y="3508587"/>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4430266B-DB3C-4680-A565-1A5B961AF3F4}"/>
                </a:ext>
              </a:extLst>
            </p:cNvPr>
            <p:cNvCxnSpPr>
              <a:cxnSpLocks/>
            </p:cNvCxnSpPr>
            <p:nvPr/>
          </p:nvCxnSpPr>
          <p:spPr>
            <a:xfrm flipH="1" flipV="1">
              <a:off x="5886026" y="3494927"/>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C2BB0862-D97B-437A-AF77-72A35AFA3F59}"/>
                </a:ext>
              </a:extLst>
            </p:cNvPr>
            <p:cNvCxnSpPr>
              <a:cxnSpLocks/>
            </p:cNvCxnSpPr>
            <p:nvPr/>
          </p:nvCxnSpPr>
          <p:spPr>
            <a:xfrm flipV="1">
              <a:off x="6417642" y="4145836"/>
              <a:ext cx="2724" cy="864000"/>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260DC99A-4DCC-4FE7-98DB-99EBAB3265EF}"/>
                </a:ext>
              </a:extLst>
            </p:cNvPr>
            <p:cNvCxnSpPr>
              <a:cxnSpLocks/>
            </p:cNvCxnSpPr>
            <p:nvPr/>
          </p:nvCxnSpPr>
          <p:spPr>
            <a:xfrm>
              <a:off x="6059318" y="4132714"/>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8E8BA55A-A8D5-4E1A-AE05-8DEDB2438E3E}"/>
                </a:ext>
              </a:extLst>
            </p:cNvPr>
            <p:cNvCxnSpPr>
              <a:cxnSpLocks/>
            </p:cNvCxnSpPr>
            <p:nvPr/>
          </p:nvCxnSpPr>
          <p:spPr>
            <a:xfrm>
              <a:off x="6059318" y="5025076"/>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60" name="TextBox 159">
            <a:extLst>
              <a:ext uri="{FF2B5EF4-FFF2-40B4-BE49-F238E27FC236}">
                <a16:creationId xmlns:a16="http://schemas.microsoft.com/office/drawing/2014/main" id="{58D2764B-63F5-41CB-956F-A0A168B7C62D}"/>
              </a:ext>
            </a:extLst>
          </p:cNvPr>
          <p:cNvSpPr txBox="1"/>
          <p:nvPr/>
        </p:nvSpPr>
        <p:spPr>
          <a:xfrm>
            <a:off x="3723021" y="1463393"/>
            <a:ext cx="2338763" cy="338554"/>
          </a:xfrm>
          <a:prstGeom prst="rect">
            <a:avLst/>
          </a:prstGeom>
          <a:noFill/>
        </p:spPr>
        <p:txBody>
          <a:bodyPr wrap="square" rtlCol="0">
            <a:spAutoFit/>
          </a:bodyPr>
          <a:lstStyle/>
          <a:p>
            <a:r>
              <a:rPr lang="da-DK" sz="1600" dirty="0">
                <a:solidFill>
                  <a:srgbClr val="16818D"/>
                </a:solidFill>
                <a:latin typeface="+mn-lt"/>
                <a:cs typeface="Times New Roman" panose="02020603050405020304" pitchFamily="18" charset="0"/>
              </a:rPr>
              <a:t>Pinned-Pinned</a:t>
            </a:r>
            <a:endParaRPr lang="da-DK" sz="1600" dirty="0">
              <a:solidFill>
                <a:srgbClr val="16818D"/>
              </a:solidFill>
              <a:latin typeface="+mn-lt"/>
            </a:endParaRPr>
          </a:p>
        </p:txBody>
      </p:sp>
      <p:sp>
        <p:nvSpPr>
          <p:cNvPr id="161" name="TextBox 160">
            <a:extLst>
              <a:ext uri="{FF2B5EF4-FFF2-40B4-BE49-F238E27FC236}">
                <a16:creationId xmlns:a16="http://schemas.microsoft.com/office/drawing/2014/main" id="{DBAE30BA-C675-41FD-B679-343EB37F8683}"/>
              </a:ext>
            </a:extLst>
          </p:cNvPr>
          <p:cNvSpPr txBox="1"/>
          <p:nvPr/>
        </p:nvSpPr>
        <p:spPr>
          <a:xfrm>
            <a:off x="1263040" y="1457262"/>
            <a:ext cx="2338763" cy="338554"/>
          </a:xfrm>
          <a:prstGeom prst="rect">
            <a:avLst/>
          </a:prstGeom>
          <a:noFill/>
        </p:spPr>
        <p:txBody>
          <a:bodyPr wrap="square" rtlCol="0">
            <a:spAutoFit/>
          </a:bodyPr>
          <a:lstStyle/>
          <a:p>
            <a:r>
              <a:rPr lang="da-DK" sz="1600" dirty="0">
                <a:solidFill>
                  <a:srgbClr val="16818D"/>
                </a:solidFill>
                <a:latin typeface="+mn-lt"/>
                <a:cs typeface="Times New Roman" panose="02020603050405020304" pitchFamily="18" charset="0"/>
              </a:rPr>
              <a:t>Fixed-Free</a:t>
            </a:r>
            <a:endParaRPr lang="da-DK" sz="1600" dirty="0">
              <a:solidFill>
                <a:srgbClr val="16818D"/>
              </a:solidFill>
              <a:latin typeface="+mn-lt"/>
            </a:endParaRPr>
          </a:p>
        </p:txBody>
      </p:sp>
      <p:sp>
        <p:nvSpPr>
          <p:cNvPr id="162" name="TextBox 161">
            <a:extLst>
              <a:ext uri="{FF2B5EF4-FFF2-40B4-BE49-F238E27FC236}">
                <a16:creationId xmlns:a16="http://schemas.microsoft.com/office/drawing/2014/main" id="{FBFE5492-1D8F-4A94-9955-39AB61B2E339}"/>
              </a:ext>
            </a:extLst>
          </p:cNvPr>
          <p:cNvSpPr txBox="1"/>
          <p:nvPr/>
        </p:nvSpPr>
        <p:spPr>
          <a:xfrm>
            <a:off x="6836402" y="1474260"/>
            <a:ext cx="2338763" cy="338554"/>
          </a:xfrm>
          <a:prstGeom prst="rect">
            <a:avLst/>
          </a:prstGeom>
          <a:noFill/>
        </p:spPr>
        <p:txBody>
          <a:bodyPr wrap="square" rtlCol="0">
            <a:spAutoFit/>
          </a:bodyPr>
          <a:lstStyle/>
          <a:p>
            <a:r>
              <a:rPr lang="da-DK" sz="1600" dirty="0">
                <a:solidFill>
                  <a:srgbClr val="16818D"/>
                </a:solidFill>
                <a:latin typeface="+mn-lt"/>
                <a:cs typeface="Times New Roman" panose="02020603050405020304" pitchFamily="18" charset="0"/>
              </a:rPr>
              <a:t>Fixed-Fixed</a:t>
            </a:r>
            <a:endParaRPr lang="da-DK" sz="1600" dirty="0">
              <a:solidFill>
                <a:srgbClr val="16818D"/>
              </a:solidFill>
              <a:latin typeface="+mn-lt"/>
            </a:endParaRPr>
          </a:p>
        </p:txBody>
      </p:sp>
      <p:sp>
        <p:nvSpPr>
          <p:cNvPr id="163" name="TextBox 162">
            <a:extLst>
              <a:ext uri="{FF2B5EF4-FFF2-40B4-BE49-F238E27FC236}">
                <a16:creationId xmlns:a16="http://schemas.microsoft.com/office/drawing/2014/main" id="{4794AE97-CABA-42BD-BB6F-93D856016805}"/>
              </a:ext>
            </a:extLst>
          </p:cNvPr>
          <p:cNvSpPr txBox="1"/>
          <p:nvPr/>
        </p:nvSpPr>
        <p:spPr>
          <a:xfrm>
            <a:off x="5798236" y="5129701"/>
            <a:ext cx="2878220" cy="1077218"/>
          </a:xfrm>
          <a:prstGeom prst="rect">
            <a:avLst/>
          </a:prstGeom>
          <a:noFill/>
        </p:spPr>
        <p:txBody>
          <a:bodyPr wrap="square" rtlCol="0">
            <a:spAutoFit/>
          </a:bodyPr>
          <a:lstStyle/>
          <a:p>
            <a:r>
              <a:rPr lang="da-DK" sz="1600" i="1" dirty="0">
                <a:solidFill>
                  <a:srgbClr val="16818D"/>
                </a:solidFill>
                <a:latin typeface="Times New Roman" panose="02020603050405020304" pitchFamily="18" charset="0"/>
                <a:cs typeface="Times New Roman" panose="02020603050405020304" pitchFamily="18" charset="0"/>
              </a:rPr>
              <a:t>le</a:t>
            </a:r>
            <a:r>
              <a:rPr lang="da-DK" sz="1600" dirty="0">
                <a:solidFill>
                  <a:srgbClr val="16818D"/>
                </a:solidFill>
              </a:rPr>
              <a:t>=</a:t>
            </a:r>
            <a:r>
              <a:rPr lang="da-DK" sz="1600" i="1" dirty="0">
                <a:solidFill>
                  <a:srgbClr val="16818D"/>
                </a:solidFill>
                <a:latin typeface="Times New Roman" panose="02020603050405020304" pitchFamily="18" charset="0"/>
                <a:cs typeface="Times New Roman" panose="02020603050405020304" pitchFamily="18" charset="0"/>
              </a:rPr>
              <a:t>kl</a:t>
            </a:r>
            <a:r>
              <a:rPr lang="da-DK" sz="1600" dirty="0">
                <a:solidFill>
                  <a:srgbClr val="16818D"/>
                </a:solidFill>
              </a:rPr>
              <a:t> is the </a:t>
            </a:r>
            <a:r>
              <a:rPr lang="da-DK" sz="1600" b="1" dirty="0">
                <a:solidFill>
                  <a:srgbClr val="16818D"/>
                </a:solidFill>
              </a:rPr>
              <a:t>effective length </a:t>
            </a:r>
            <a:r>
              <a:rPr lang="da-DK" sz="1600" dirty="0">
                <a:solidFill>
                  <a:srgbClr val="16818D"/>
                </a:solidFill>
              </a:rPr>
              <a:t>and is the length of a pin-ended column that would have the same critical load.</a:t>
            </a:r>
          </a:p>
        </p:txBody>
      </p:sp>
      <p:cxnSp>
        <p:nvCxnSpPr>
          <p:cNvPr id="65" name="Straight Connector 64">
            <a:extLst>
              <a:ext uri="{FF2B5EF4-FFF2-40B4-BE49-F238E27FC236}">
                <a16:creationId xmlns:a16="http://schemas.microsoft.com/office/drawing/2014/main" id="{EBD91BCB-9274-4DD2-A42D-8816D203D648}"/>
              </a:ext>
            </a:extLst>
          </p:cNvPr>
          <p:cNvCxnSpPr>
            <a:cxnSpLocks/>
          </p:cNvCxnSpPr>
          <p:nvPr/>
        </p:nvCxnSpPr>
        <p:spPr>
          <a:xfrm>
            <a:off x="2061086" y="4223973"/>
            <a:ext cx="4680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6F8C7CD7-F45D-4718-A814-09C918867409}"/>
              </a:ext>
            </a:extLst>
          </p:cNvPr>
          <p:cNvCxnSpPr>
            <a:cxnSpLocks/>
          </p:cNvCxnSpPr>
          <p:nvPr/>
        </p:nvCxnSpPr>
        <p:spPr>
          <a:xfrm flipH="1">
            <a:off x="2051720" y="4223973"/>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709A02C-4043-4769-BBD8-FABD333153F0}"/>
              </a:ext>
            </a:extLst>
          </p:cNvPr>
          <p:cNvCxnSpPr>
            <a:cxnSpLocks/>
          </p:cNvCxnSpPr>
          <p:nvPr/>
        </p:nvCxnSpPr>
        <p:spPr>
          <a:xfrm flipH="1">
            <a:off x="2177061" y="4233167"/>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F50AC094-ECC3-434D-AD10-951DB28A8052}"/>
              </a:ext>
            </a:extLst>
          </p:cNvPr>
          <p:cNvCxnSpPr>
            <a:cxnSpLocks/>
          </p:cNvCxnSpPr>
          <p:nvPr/>
        </p:nvCxnSpPr>
        <p:spPr>
          <a:xfrm flipH="1">
            <a:off x="2337078" y="4219507"/>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0C50F78A-1A37-409B-9028-6D6D2888D74F}"/>
              </a:ext>
            </a:extLst>
          </p:cNvPr>
          <p:cNvSpPr txBox="1"/>
          <p:nvPr/>
        </p:nvSpPr>
        <p:spPr>
          <a:xfrm>
            <a:off x="7950712" y="3154320"/>
            <a:ext cx="825867"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l</a:t>
            </a:r>
            <a:r>
              <a:rPr lang="da-DK" i="1" baseline="-25000" dirty="0">
                <a:solidFill>
                  <a:schemeClr val="accent2"/>
                </a:solidFill>
                <a:latin typeface="Times New Roman" panose="02020603050405020304" pitchFamily="18" charset="0"/>
                <a:cs typeface="Times New Roman" panose="02020603050405020304" pitchFamily="18" charset="0"/>
              </a:rPr>
              <a:t>e</a:t>
            </a:r>
            <a:r>
              <a:rPr lang="da-DK" i="1" dirty="0">
                <a:solidFill>
                  <a:schemeClr val="accent2"/>
                </a:solidFill>
                <a:latin typeface="Times New Roman" panose="02020603050405020304" pitchFamily="18" charset="0"/>
                <a:cs typeface="Times New Roman" panose="02020603050405020304" pitchFamily="18" charset="0"/>
              </a:rPr>
              <a:t>=0.5l</a:t>
            </a:r>
          </a:p>
        </p:txBody>
      </p:sp>
    </p:spTree>
    <p:extLst>
      <p:ext uri="{BB962C8B-B14F-4D97-AF65-F5344CB8AC3E}">
        <p14:creationId xmlns:p14="http://schemas.microsoft.com/office/powerpoint/2010/main" val="41675154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500"/>
                                        <p:tgtEl>
                                          <p:spTgt spid="1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500"/>
                                        <p:tgtEl>
                                          <p:spTgt spid="1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2"/>
                                        </p:tgtEl>
                                        <p:attrNameLst>
                                          <p:attrName>style.visibility</p:attrName>
                                        </p:attrNameLst>
                                      </p:cBhvr>
                                      <p:to>
                                        <p:strVal val="visible"/>
                                      </p:to>
                                    </p:set>
                                    <p:animEffect transition="in" filter="fade">
                                      <p:cBhvr>
                                        <p:cTn id="30" dur="500"/>
                                        <p:tgtEl>
                                          <p:spTgt spid="1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89700"/>
            <a:ext cx="7075475" cy="651068"/>
          </a:xfrm>
        </p:spPr>
        <p:txBody>
          <a:bodyPr/>
          <a:lstStyle/>
          <a:p>
            <a:r>
              <a:rPr lang="da-DK" dirty="0"/>
              <a:t>Effect of Boundary Conditions</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148FA7F-1B7A-42BC-8B45-4D499015CFD4}"/>
                  </a:ext>
                </a:extLst>
              </p:cNvPr>
              <p:cNvSpPr txBox="1"/>
              <p:nvPr/>
            </p:nvSpPr>
            <p:spPr>
              <a:xfrm>
                <a:off x="1259632" y="1628800"/>
                <a:ext cx="1699568" cy="8559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400" i="1" smtClean="0">
                              <a:latin typeface="Cambria Math" panose="02040503050406030204" pitchFamily="18" charset="0"/>
                            </a:rPr>
                          </m:ctrlPr>
                        </m:sSubPr>
                        <m:e>
                          <m:r>
                            <a:rPr lang="da-DK" sz="2400" b="0" i="1" smtClean="0">
                              <a:latin typeface="Cambria Math" panose="02040503050406030204" pitchFamily="18" charset="0"/>
                            </a:rPr>
                            <m:t>𝑃</m:t>
                          </m:r>
                        </m:e>
                        <m:sub>
                          <m:r>
                            <a:rPr lang="da-DK" sz="2400" b="0" i="1" smtClean="0">
                              <a:latin typeface="Cambria Math" panose="02040503050406030204" pitchFamily="18" charset="0"/>
                            </a:rPr>
                            <m:t>𝐶𝑅</m:t>
                          </m:r>
                        </m:sub>
                      </m:sSub>
                      <m:r>
                        <a:rPr lang="da-DK" sz="2400" i="1" smtClean="0">
                          <a:latin typeface="Cambria Math" panose="02040503050406030204" pitchFamily="18" charset="0"/>
                        </a:rPr>
                        <m:t>=</m:t>
                      </m:r>
                      <m:f>
                        <m:fPr>
                          <m:ctrlPr>
                            <a:rPr lang="da-DK" sz="2400" i="1" smtClean="0">
                              <a:latin typeface="Cambria Math" panose="02040503050406030204" pitchFamily="18" charset="0"/>
                            </a:rPr>
                          </m:ctrlPr>
                        </m:fPr>
                        <m:num>
                          <m:sSup>
                            <m:sSupPr>
                              <m:ctrlPr>
                                <a:rPr lang="da-DK" sz="2400" i="1">
                                  <a:latin typeface="Cambria Math" panose="02040503050406030204" pitchFamily="18" charset="0"/>
                                </a:rPr>
                              </m:ctrlPr>
                            </m:sSupPr>
                            <m:e>
                              <m:r>
                                <a:rPr lang="el-GR" sz="2400" i="1">
                                  <a:latin typeface="Cambria Math" panose="02040503050406030204" pitchFamily="18" charset="0"/>
                                </a:rPr>
                                <m:t>𝜋</m:t>
                              </m:r>
                            </m:e>
                            <m:sup>
                              <m:r>
                                <a:rPr lang="da-DK" sz="2400" i="1">
                                  <a:latin typeface="Cambria Math" panose="02040503050406030204" pitchFamily="18" charset="0"/>
                                </a:rPr>
                                <m:t>2</m:t>
                              </m:r>
                            </m:sup>
                          </m:sSup>
                          <m:r>
                            <a:rPr lang="da-DK" sz="2400" i="1">
                              <a:latin typeface="Cambria Math" panose="02040503050406030204" pitchFamily="18" charset="0"/>
                            </a:rPr>
                            <m:t>𝐸𝐼</m:t>
                          </m:r>
                        </m:num>
                        <m:den>
                          <m:sSubSup>
                            <m:sSubSupPr>
                              <m:ctrlPr>
                                <a:rPr lang="da-DK" sz="2400" i="1" smtClean="0">
                                  <a:latin typeface="Cambria Math" panose="02040503050406030204" pitchFamily="18" charset="0"/>
                                </a:rPr>
                              </m:ctrlPr>
                            </m:sSubSupPr>
                            <m:e>
                              <m:r>
                                <a:rPr lang="en-GB" sz="2400" b="0" i="1" smtClean="0">
                                  <a:latin typeface="Cambria Math" panose="02040503050406030204" pitchFamily="18" charset="0"/>
                                </a:rPr>
                                <m:t>(</m:t>
                              </m:r>
                              <m:r>
                                <a:rPr lang="en-GB" sz="2400" b="0" i="1" smtClean="0">
                                  <a:solidFill>
                                    <a:schemeClr val="tx1"/>
                                  </a:solidFill>
                                  <a:latin typeface="Cambria Math" panose="02040503050406030204" pitchFamily="18" charset="0"/>
                                </a:rPr>
                                <m:t>𝑘𝑙</m:t>
                              </m:r>
                              <m:r>
                                <a:rPr lang="en-GB" sz="2400" b="0" i="1" smtClean="0">
                                  <a:solidFill>
                                    <a:schemeClr val="tx1"/>
                                  </a:solidFill>
                                  <a:latin typeface="Cambria Math" panose="02040503050406030204" pitchFamily="18" charset="0"/>
                                </a:rPr>
                                <m:t>)</m:t>
                              </m:r>
                            </m:e>
                            <m:sub/>
                            <m:sup>
                              <m:r>
                                <a:rPr lang="en-GB" sz="2400" b="0" i="1" smtClean="0">
                                  <a:latin typeface="Cambria Math" panose="02040503050406030204" pitchFamily="18" charset="0"/>
                                </a:rPr>
                                <m:t>2</m:t>
                              </m:r>
                            </m:sup>
                          </m:sSubSup>
                        </m:den>
                      </m:f>
                    </m:oMath>
                  </m:oMathPara>
                </a14:m>
                <a:endParaRPr lang="da-DK" sz="2400" dirty="0"/>
              </a:p>
            </p:txBody>
          </p:sp>
        </mc:Choice>
        <mc:Fallback xmlns="">
          <p:sp>
            <p:nvSpPr>
              <p:cNvPr id="47" name="TextBox 46">
                <a:extLst>
                  <a:ext uri="{FF2B5EF4-FFF2-40B4-BE49-F238E27FC236}">
                    <a16:creationId xmlns:a16="http://schemas.microsoft.com/office/drawing/2014/main" id="{E148FA7F-1B7A-42BC-8B45-4D499015CFD4}"/>
                  </a:ext>
                </a:extLst>
              </p:cNvPr>
              <p:cNvSpPr txBox="1">
                <a:spLocks noRot="1" noChangeAspect="1" noMove="1" noResize="1" noEditPoints="1" noAdjustHandles="1" noChangeArrowheads="1" noChangeShapeType="1" noTextEdit="1"/>
              </p:cNvSpPr>
              <p:nvPr/>
            </p:nvSpPr>
            <p:spPr>
              <a:xfrm>
                <a:off x="1259632" y="1628800"/>
                <a:ext cx="1699568" cy="855940"/>
              </a:xfrm>
              <a:prstGeom prst="rect">
                <a:avLst/>
              </a:prstGeom>
              <a:blipFill>
                <a:blip r:embed="rId3"/>
                <a:stretch>
                  <a:fillRect/>
                </a:stretch>
              </a:blipFill>
            </p:spPr>
            <p:txBody>
              <a:bodyPr/>
              <a:lstStyle/>
              <a:p>
                <a:r>
                  <a:rPr lang="da-DK">
                    <a:noFill/>
                  </a:rPr>
                  <a:t> </a:t>
                </a:r>
              </a:p>
            </p:txBody>
          </p:sp>
        </mc:Fallback>
      </mc:AlternateContent>
      <p:pic>
        <p:nvPicPr>
          <p:cNvPr id="65" name="Picture 64">
            <a:extLst>
              <a:ext uri="{FF2B5EF4-FFF2-40B4-BE49-F238E27FC236}">
                <a16:creationId xmlns:a16="http://schemas.microsoft.com/office/drawing/2014/main" id="{0C2949F9-C7A5-4D0C-A02A-0D54C29D4E5B}"/>
              </a:ext>
            </a:extLst>
          </p:cNvPr>
          <p:cNvPicPr>
            <a:picLocks noChangeAspect="1"/>
          </p:cNvPicPr>
          <p:nvPr/>
        </p:nvPicPr>
        <p:blipFill>
          <a:blip r:embed="rId4" cstate="print"/>
          <a:stretch>
            <a:fillRect/>
          </a:stretch>
        </p:blipFill>
        <p:spPr>
          <a:xfrm>
            <a:off x="3419872" y="1412776"/>
            <a:ext cx="5275624" cy="5275624"/>
          </a:xfrm>
          <a:prstGeom prst="rect">
            <a:avLst/>
          </a:prstGeom>
          <a:ln>
            <a:noFill/>
          </a:ln>
        </p:spPr>
      </p:pic>
      <p:sp>
        <p:nvSpPr>
          <p:cNvPr id="4" name="TextBox 3">
            <a:extLst>
              <a:ext uri="{FF2B5EF4-FFF2-40B4-BE49-F238E27FC236}">
                <a16:creationId xmlns:a16="http://schemas.microsoft.com/office/drawing/2014/main" id="{31930A3F-74F8-4C97-9B42-85BFAF3AC34F}"/>
              </a:ext>
            </a:extLst>
          </p:cNvPr>
          <p:cNvSpPr txBox="1"/>
          <p:nvPr/>
        </p:nvSpPr>
        <p:spPr>
          <a:xfrm>
            <a:off x="5342905" y="1953074"/>
            <a:ext cx="711431" cy="369332"/>
          </a:xfrm>
          <a:prstGeom prst="rect">
            <a:avLst/>
          </a:prstGeom>
          <a:solidFill>
            <a:schemeClr val="bg1"/>
          </a:solidFill>
        </p:spPr>
        <p:txBody>
          <a:bodyPr wrap="square" rtlCol="0">
            <a:spAutoFit/>
          </a:bodyPr>
          <a:lstStyle/>
          <a:p>
            <a:r>
              <a:rPr lang="en-GB" i="1" dirty="0">
                <a:latin typeface="Times New Roman" panose="02020603050405020304" pitchFamily="18" charset="0"/>
                <a:cs typeface="Times New Roman" panose="02020603050405020304" pitchFamily="18" charset="0"/>
              </a:rPr>
              <a:t>k </a:t>
            </a:r>
            <a:r>
              <a:rPr lang="en-GB" dirty="0"/>
              <a:t>=1</a:t>
            </a:r>
            <a:endParaRPr lang="da-DK" dirty="0"/>
          </a:p>
        </p:txBody>
      </p:sp>
      <p:sp>
        <p:nvSpPr>
          <p:cNvPr id="73" name="TextBox 72">
            <a:extLst>
              <a:ext uri="{FF2B5EF4-FFF2-40B4-BE49-F238E27FC236}">
                <a16:creationId xmlns:a16="http://schemas.microsoft.com/office/drawing/2014/main" id="{C54A7120-4F32-45A3-872C-759B5645B9A2}"/>
              </a:ext>
            </a:extLst>
          </p:cNvPr>
          <p:cNvSpPr txBox="1"/>
          <p:nvPr/>
        </p:nvSpPr>
        <p:spPr>
          <a:xfrm>
            <a:off x="5295169" y="2895997"/>
            <a:ext cx="804887" cy="369332"/>
          </a:xfrm>
          <a:prstGeom prst="rect">
            <a:avLst/>
          </a:prstGeom>
          <a:solidFill>
            <a:schemeClr val="bg1"/>
          </a:solidFill>
        </p:spPr>
        <p:txBody>
          <a:bodyPr wrap="square" rtlCol="0">
            <a:spAutoFit/>
          </a:bodyPr>
          <a:lstStyle/>
          <a:p>
            <a:r>
              <a:rPr lang="en-GB" i="1" dirty="0">
                <a:latin typeface="Times New Roman" panose="02020603050405020304" pitchFamily="18" charset="0"/>
                <a:cs typeface="Times New Roman" panose="02020603050405020304" pitchFamily="18" charset="0"/>
              </a:rPr>
              <a:t>k </a:t>
            </a:r>
            <a:r>
              <a:rPr lang="en-GB" dirty="0"/>
              <a:t>=0.5</a:t>
            </a:r>
            <a:endParaRPr lang="da-DK" dirty="0"/>
          </a:p>
        </p:txBody>
      </p:sp>
      <p:sp>
        <p:nvSpPr>
          <p:cNvPr id="74" name="TextBox 73">
            <a:extLst>
              <a:ext uri="{FF2B5EF4-FFF2-40B4-BE49-F238E27FC236}">
                <a16:creationId xmlns:a16="http://schemas.microsoft.com/office/drawing/2014/main" id="{28AE5EBF-FFE9-4CF4-8703-884E08791F5F}"/>
              </a:ext>
            </a:extLst>
          </p:cNvPr>
          <p:cNvSpPr txBox="1"/>
          <p:nvPr/>
        </p:nvSpPr>
        <p:spPr>
          <a:xfrm>
            <a:off x="5295168" y="3765977"/>
            <a:ext cx="804887" cy="369332"/>
          </a:xfrm>
          <a:prstGeom prst="rect">
            <a:avLst/>
          </a:prstGeom>
          <a:solidFill>
            <a:schemeClr val="bg1"/>
          </a:solidFill>
        </p:spPr>
        <p:txBody>
          <a:bodyPr wrap="square" rtlCol="0">
            <a:spAutoFit/>
          </a:bodyPr>
          <a:lstStyle/>
          <a:p>
            <a:r>
              <a:rPr lang="en-GB" i="1" dirty="0">
                <a:latin typeface="Times New Roman" panose="02020603050405020304" pitchFamily="18" charset="0"/>
                <a:cs typeface="Times New Roman" panose="02020603050405020304" pitchFamily="18" charset="0"/>
              </a:rPr>
              <a:t>k </a:t>
            </a:r>
            <a:r>
              <a:rPr lang="en-GB" dirty="0"/>
              <a:t>=0.7</a:t>
            </a:r>
            <a:endParaRPr lang="da-DK" dirty="0"/>
          </a:p>
        </p:txBody>
      </p:sp>
      <p:sp>
        <p:nvSpPr>
          <p:cNvPr id="75" name="TextBox 74">
            <a:extLst>
              <a:ext uri="{FF2B5EF4-FFF2-40B4-BE49-F238E27FC236}">
                <a16:creationId xmlns:a16="http://schemas.microsoft.com/office/drawing/2014/main" id="{8E58CAFB-600A-46D4-8416-BBB7020C4DB0}"/>
              </a:ext>
            </a:extLst>
          </p:cNvPr>
          <p:cNvSpPr txBox="1"/>
          <p:nvPr/>
        </p:nvSpPr>
        <p:spPr>
          <a:xfrm>
            <a:off x="5351289" y="4556168"/>
            <a:ext cx="804887" cy="369332"/>
          </a:xfrm>
          <a:prstGeom prst="rect">
            <a:avLst/>
          </a:prstGeom>
          <a:solidFill>
            <a:schemeClr val="bg1"/>
          </a:solidFill>
        </p:spPr>
        <p:txBody>
          <a:bodyPr wrap="square" rtlCol="0">
            <a:spAutoFit/>
          </a:bodyPr>
          <a:lstStyle/>
          <a:p>
            <a:r>
              <a:rPr lang="en-GB" i="1" dirty="0">
                <a:latin typeface="Times New Roman" panose="02020603050405020304" pitchFamily="18" charset="0"/>
                <a:cs typeface="Times New Roman" panose="02020603050405020304" pitchFamily="18" charset="0"/>
              </a:rPr>
              <a:t>k </a:t>
            </a:r>
            <a:r>
              <a:rPr lang="en-GB" dirty="0"/>
              <a:t>=2</a:t>
            </a:r>
            <a:endParaRPr lang="da-DK" dirty="0"/>
          </a:p>
        </p:txBody>
      </p:sp>
      <p:sp>
        <p:nvSpPr>
          <p:cNvPr id="76" name="TextBox 75">
            <a:extLst>
              <a:ext uri="{FF2B5EF4-FFF2-40B4-BE49-F238E27FC236}">
                <a16:creationId xmlns:a16="http://schemas.microsoft.com/office/drawing/2014/main" id="{68C11CF0-1D40-4D04-A30B-AE42C6DAF044}"/>
              </a:ext>
            </a:extLst>
          </p:cNvPr>
          <p:cNvSpPr txBox="1"/>
          <p:nvPr/>
        </p:nvSpPr>
        <p:spPr>
          <a:xfrm>
            <a:off x="5351289" y="5281132"/>
            <a:ext cx="711431" cy="369332"/>
          </a:xfrm>
          <a:prstGeom prst="rect">
            <a:avLst/>
          </a:prstGeom>
          <a:solidFill>
            <a:schemeClr val="bg1"/>
          </a:solidFill>
        </p:spPr>
        <p:txBody>
          <a:bodyPr wrap="square" rtlCol="0">
            <a:spAutoFit/>
          </a:bodyPr>
          <a:lstStyle/>
          <a:p>
            <a:r>
              <a:rPr lang="en-GB" i="1" dirty="0">
                <a:latin typeface="Times New Roman" panose="02020603050405020304" pitchFamily="18" charset="0"/>
                <a:cs typeface="Times New Roman" panose="02020603050405020304" pitchFamily="18" charset="0"/>
              </a:rPr>
              <a:t>k </a:t>
            </a:r>
            <a:r>
              <a:rPr lang="en-GB" dirty="0"/>
              <a:t>=1</a:t>
            </a:r>
            <a:endParaRPr lang="da-DK" dirty="0"/>
          </a:p>
        </p:txBody>
      </p:sp>
      <p:sp>
        <p:nvSpPr>
          <p:cNvPr id="77" name="TextBox 76">
            <a:extLst>
              <a:ext uri="{FF2B5EF4-FFF2-40B4-BE49-F238E27FC236}">
                <a16:creationId xmlns:a16="http://schemas.microsoft.com/office/drawing/2014/main" id="{DFFE9040-C0AA-402E-B76D-1D1163098153}"/>
              </a:ext>
            </a:extLst>
          </p:cNvPr>
          <p:cNvSpPr txBox="1"/>
          <p:nvPr/>
        </p:nvSpPr>
        <p:spPr>
          <a:xfrm>
            <a:off x="5342905" y="5977928"/>
            <a:ext cx="804887" cy="369332"/>
          </a:xfrm>
          <a:prstGeom prst="rect">
            <a:avLst/>
          </a:prstGeom>
          <a:solidFill>
            <a:schemeClr val="bg1"/>
          </a:solidFill>
        </p:spPr>
        <p:txBody>
          <a:bodyPr wrap="square" rtlCol="0">
            <a:spAutoFit/>
          </a:bodyPr>
          <a:lstStyle/>
          <a:p>
            <a:r>
              <a:rPr lang="en-GB" i="1" dirty="0">
                <a:latin typeface="Times New Roman" panose="02020603050405020304" pitchFamily="18" charset="0"/>
                <a:cs typeface="Times New Roman" panose="02020603050405020304" pitchFamily="18" charset="0"/>
              </a:rPr>
              <a:t>k </a:t>
            </a:r>
            <a:r>
              <a:rPr lang="en-GB" dirty="0"/>
              <a:t>=2</a:t>
            </a:r>
            <a:endParaRPr lang="da-DK" dirty="0"/>
          </a:p>
        </p:txBody>
      </p:sp>
    </p:spTree>
    <p:extLst>
      <p:ext uri="{BB962C8B-B14F-4D97-AF65-F5344CB8AC3E}">
        <p14:creationId xmlns:p14="http://schemas.microsoft.com/office/powerpoint/2010/main" val="411688092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31840" y="689700"/>
            <a:ext cx="5688632" cy="651068"/>
          </a:xfrm>
          <a:noFill/>
        </p:spPr>
        <p:txBody>
          <a:bodyPr/>
          <a:lstStyle/>
          <a:p>
            <a:pPr algn="r"/>
            <a:r>
              <a:rPr lang="da-DK" dirty="0"/>
              <a:t>Example 2</a:t>
            </a:r>
          </a:p>
        </p:txBody>
      </p:sp>
      <p:pic>
        <p:nvPicPr>
          <p:cNvPr id="9" name="Picture 1" descr="UWE-Logo-Bottom.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5193178-200D-40B4-967D-75F784D6ADBB}"/>
              </a:ext>
            </a:extLst>
          </p:cNvPr>
          <p:cNvSpPr/>
          <p:nvPr/>
        </p:nvSpPr>
        <p:spPr>
          <a:xfrm>
            <a:off x="0" y="1412776"/>
            <a:ext cx="9144000" cy="48245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 name="Text Placeholder 2">
            <a:extLst>
              <a:ext uri="{FF2B5EF4-FFF2-40B4-BE49-F238E27FC236}">
                <a16:creationId xmlns:a16="http://schemas.microsoft.com/office/drawing/2014/main" id="{7B8AEBB1-8126-436B-BA2F-17A037FD38A5}"/>
              </a:ext>
            </a:extLst>
          </p:cNvPr>
          <p:cNvSpPr>
            <a:spLocks noGrp="1"/>
          </p:cNvSpPr>
          <p:nvPr>
            <p:ph type="body" sz="quarter" idx="11"/>
          </p:nvPr>
        </p:nvSpPr>
        <p:spPr>
          <a:xfrm>
            <a:off x="4644007" y="1484784"/>
            <a:ext cx="4176463" cy="1728192"/>
          </a:xfrm>
          <a:solidFill>
            <a:srgbClr val="FFFFFF">
              <a:alpha val="80000"/>
            </a:srgbClr>
          </a:solidFill>
        </p:spPr>
        <p:txBody>
          <a:bodyPr/>
          <a:lstStyle/>
          <a:p>
            <a:pPr>
              <a:spcAft>
                <a:spcPts val="600"/>
              </a:spcAft>
            </a:pPr>
            <a:r>
              <a:rPr lang="da-DK" sz="1800" dirty="0">
                <a:solidFill>
                  <a:srgbClr val="16818D"/>
                </a:solidFill>
              </a:rPr>
              <a:t>The Scottish Aviation Twin Pioneer aircraft employs an aluminium truss to support the wing.</a:t>
            </a:r>
          </a:p>
          <a:p>
            <a:pPr>
              <a:spcAft>
                <a:spcPts val="600"/>
              </a:spcAft>
            </a:pPr>
            <a:r>
              <a:rPr lang="da-DK" sz="1800" dirty="0">
                <a:solidFill>
                  <a:srgbClr val="16818D"/>
                </a:solidFill>
              </a:rPr>
              <a:t>The geometry of the main and jury strut are shown below.</a:t>
            </a:r>
          </a:p>
        </p:txBody>
      </p:sp>
      <p:pic>
        <p:nvPicPr>
          <p:cNvPr id="16" name="Picture 15">
            <a:extLst>
              <a:ext uri="{FF2B5EF4-FFF2-40B4-BE49-F238E27FC236}">
                <a16:creationId xmlns:a16="http://schemas.microsoft.com/office/drawing/2014/main" id="{5727588F-2023-4A57-A435-1B372A19AFF8}"/>
              </a:ext>
            </a:extLst>
          </p:cNvPr>
          <p:cNvPicPr>
            <a:picLocks noChangeAspect="1"/>
          </p:cNvPicPr>
          <p:nvPr/>
        </p:nvPicPr>
        <p:blipFill rotWithShape="1">
          <a:blip r:embed="rId4">
            <a:extLst>
              <a:ext uri="{28A0092B-C50C-407E-A947-70E740481C1C}">
                <a14:useLocalDpi xmlns:a14="http://schemas.microsoft.com/office/drawing/2010/main" val="0"/>
              </a:ext>
            </a:extLst>
          </a:blip>
          <a:srcRect l="31063" r="1" b="7231"/>
          <a:stretch/>
        </p:blipFill>
        <p:spPr>
          <a:xfrm>
            <a:off x="-15" y="332656"/>
            <a:ext cx="4538543" cy="4580716"/>
          </a:xfrm>
          <a:prstGeom prst="rect">
            <a:avLst/>
          </a:prstGeom>
        </p:spPr>
      </p:pic>
      <p:sp>
        <p:nvSpPr>
          <p:cNvPr id="17" name="Rectangle 16">
            <a:extLst>
              <a:ext uri="{FF2B5EF4-FFF2-40B4-BE49-F238E27FC236}">
                <a16:creationId xmlns:a16="http://schemas.microsoft.com/office/drawing/2014/main" id="{A3ED07D4-1332-4DA9-ADD8-EE7FA1878B21}"/>
              </a:ext>
            </a:extLst>
          </p:cNvPr>
          <p:cNvSpPr/>
          <p:nvPr/>
        </p:nvSpPr>
        <p:spPr>
          <a:xfrm rot="10800000">
            <a:off x="-15" y="795534"/>
            <a:ext cx="4549788" cy="4145633"/>
          </a:xfrm>
          <a:prstGeom prst="rect">
            <a:avLst/>
          </a:prstGeom>
          <a:gradFill>
            <a:gsLst>
              <a:gs pos="55000">
                <a:schemeClr val="bg1">
                  <a:alpha val="0"/>
                </a:schemeClr>
              </a:gs>
              <a:gs pos="68000">
                <a:schemeClr val="bg1"/>
              </a:gs>
            </a:gsLst>
            <a:lin ang="13800000" scaled="0"/>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sp>
        <p:nvSpPr>
          <p:cNvPr id="18" name="Rectangle 17">
            <a:extLst>
              <a:ext uri="{FF2B5EF4-FFF2-40B4-BE49-F238E27FC236}">
                <a16:creationId xmlns:a16="http://schemas.microsoft.com/office/drawing/2014/main" id="{784AC56A-62E9-4760-9B9B-F67E698F3C4A}"/>
              </a:ext>
            </a:extLst>
          </p:cNvPr>
          <p:cNvSpPr/>
          <p:nvPr/>
        </p:nvSpPr>
        <p:spPr>
          <a:xfrm rot="10800000">
            <a:off x="-999" y="332656"/>
            <a:ext cx="4549788" cy="4145633"/>
          </a:xfrm>
          <a:prstGeom prst="rect">
            <a:avLst/>
          </a:prstGeom>
          <a:gradFill>
            <a:gsLst>
              <a:gs pos="70000">
                <a:schemeClr val="bg1">
                  <a:alpha val="0"/>
                </a:schemeClr>
              </a:gs>
              <a:gs pos="100000">
                <a:schemeClr val="bg1"/>
              </a:gs>
            </a:gsLst>
            <a:lin ang="5400000" scaled="0"/>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nvGrpSpPr>
          <p:cNvPr id="106" name="Group 105">
            <a:extLst>
              <a:ext uri="{FF2B5EF4-FFF2-40B4-BE49-F238E27FC236}">
                <a16:creationId xmlns:a16="http://schemas.microsoft.com/office/drawing/2014/main" id="{D691E758-51E8-4CE2-9D97-EBB9815099E7}"/>
              </a:ext>
            </a:extLst>
          </p:cNvPr>
          <p:cNvGrpSpPr/>
          <p:nvPr/>
        </p:nvGrpSpPr>
        <p:grpSpPr>
          <a:xfrm>
            <a:off x="2094141" y="3222630"/>
            <a:ext cx="4172442" cy="2644004"/>
            <a:chOff x="2094141" y="3222630"/>
            <a:chExt cx="4172442" cy="2644004"/>
          </a:xfrm>
        </p:grpSpPr>
        <p:cxnSp>
          <p:nvCxnSpPr>
            <p:cNvPr id="5" name="Straight Connector 4">
              <a:extLst>
                <a:ext uri="{FF2B5EF4-FFF2-40B4-BE49-F238E27FC236}">
                  <a16:creationId xmlns:a16="http://schemas.microsoft.com/office/drawing/2014/main" id="{C474128A-F2BD-4943-9BCC-0E0CC14E4279}"/>
                </a:ext>
              </a:extLst>
            </p:cNvPr>
            <p:cNvCxnSpPr>
              <a:cxnSpLocks/>
            </p:cNvCxnSpPr>
            <p:nvPr/>
          </p:nvCxnSpPr>
          <p:spPr>
            <a:xfrm flipH="1">
              <a:off x="2280122" y="3533677"/>
              <a:ext cx="3576871" cy="1937479"/>
            </a:xfrm>
            <a:prstGeom prst="line">
              <a:avLst/>
            </a:prstGeom>
            <a:ln w="57150">
              <a:solidFill>
                <a:schemeClr val="accent1"/>
              </a:solidFill>
            </a:ln>
            <a:effectLst/>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75372388-88E9-40FB-9E81-5C09444168A0}"/>
                </a:ext>
              </a:extLst>
            </p:cNvPr>
            <p:cNvCxnSpPr>
              <a:cxnSpLocks/>
            </p:cNvCxnSpPr>
            <p:nvPr/>
          </p:nvCxnSpPr>
          <p:spPr>
            <a:xfrm>
              <a:off x="3607205" y="3813112"/>
              <a:ext cx="473117" cy="684076"/>
            </a:xfrm>
            <a:prstGeom prst="line">
              <a:avLst/>
            </a:prstGeom>
            <a:ln w="57150"/>
            <a:effectLst/>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0F5BC356-7554-4F8F-918A-1EBEF1D0F92D}"/>
                </a:ext>
              </a:extLst>
            </p:cNvPr>
            <p:cNvGrpSpPr/>
            <p:nvPr/>
          </p:nvGrpSpPr>
          <p:grpSpPr>
            <a:xfrm rot="3243275">
              <a:off x="5673371" y="3373600"/>
              <a:ext cx="495600" cy="193660"/>
              <a:chOff x="7096158" y="2287175"/>
              <a:chExt cx="495600" cy="193660"/>
            </a:xfrm>
          </p:grpSpPr>
          <p:cxnSp>
            <p:nvCxnSpPr>
              <p:cNvPr id="19" name="Straight Connector 18">
                <a:extLst>
                  <a:ext uri="{FF2B5EF4-FFF2-40B4-BE49-F238E27FC236}">
                    <a16:creationId xmlns:a16="http://schemas.microsoft.com/office/drawing/2014/main" id="{2B005618-CBF1-4DE8-9F7B-7AAC75C2C06C}"/>
                  </a:ext>
                </a:extLst>
              </p:cNvPr>
              <p:cNvCxnSpPr>
                <a:cxnSpLocks/>
              </p:cNvCxnSpPr>
              <p:nvPr/>
            </p:nvCxnSpPr>
            <p:spPr>
              <a:xfrm flipV="1">
                <a:off x="7123758" y="2467175"/>
                <a:ext cx="4680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4DB6AFE-3B06-4308-AA7A-F42791B3E0F0}"/>
                  </a:ext>
                </a:extLst>
              </p:cNvPr>
              <p:cNvCxnSpPr>
                <a:cxnSpLocks/>
              </p:cNvCxnSpPr>
              <p:nvPr/>
            </p:nvCxnSpPr>
            <p:spPr>
              <a:xfrm flipH="1" flipV="1">
                <a:off x="7096158" y="2291641"/>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7689EC8-1313-4189-B02F-1EF1341DA6DF}"/>
                  </a:ext>
                </a:extLst>
              </p:cNvPr>
              <p:cNvCxnSpPr>
                <a:cxnSpLocks/>
              </p:cNvCxnSpPr>
              <p:nvPr/>
            </p:nvCxnSpPr>
            <p:spPr>
              <a:xfrm flipH="1" flipV="1">
                <a:off x="7236739" y="230083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BE89DEC-E3B7-45C2-A4B4-8AEA1E72E0B1}"/>
                  </a:ext>
                </a:extLst>
              </p:cNvPr>
              <p:cNvCxnSpPr>
                <a:cxnSpLocks/>
              </p:cNvCxnSpPr>
              <p:nvPr/>
            </p:nvCxnSpPr>
            <p:spPr>
              <a:xfrm flipH="1" flipV="1">
                <a:off x="7381516" y="228717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27834AD3-9AC2-425C-82A1-CA6AB63A17AC}"/>
                </a:ext>
              </a:extLst>
            </p:cNvPr>
            <p:cNvGrpSpPr/>
            <p:nvPr/>
          </p:nvGrpSpPr>
          <p:grpSpPr>
            <a:xfrm rot="14326597">
              <a:off x="1943171" y="5422558"/>
              <a:ext cx="495600" cy="193660"/>
              <a:chOff x="7096158" y="2287175"/>
              <a:chExt cx="495600" cy="193660"/>
            </a:xfrm>
          </p:grpSpPr>
          <p:cxnSp>
            <p:nvCxnSpPr>
              <p:cNvPr id="24" name="Straight Connector 23">
                <a:extLst>
                  <a:ext uri="{FF2B5EF4-FFF2-40B4-BE49-F238E27FC236}">
                    <a16:creationId xmlns:a16="http://schemas.microsoft.com/office/drawing/2014/main" id="{08FE7D15-9202-42F7-89C4-CB1CD2D062AA}"/>
                  </a:ext>
                </a:extLst>
              </p:cNvPr>
              <p:cNvCxnSpPr>
                <a:cxnSpLocks/>
              </p:cNvCxnSpPr>
              <p:nvPr/>
            </p:nvCxnSpPr>
            <p:spPr>
              <a:xfrm flipV="1">
                <a:off x="7123758" y="2467175"/>
                <a:ext cx="4680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78C40A1-8D16-402B-B0FD-A04F2315C5A6}"/>
                  </a:ext>
                </a:extLst>
              </p:cNvPr>
              <p:cNvCxnSpPr>
                <a:cxnSpLocks/>
              </p:cNvCxnSpPr>
              <p:nvPr/>
            </p:nvCxnSpPr>
            <p:spPr>
              <a:xfrm flipH="1" flipV="1">
                <a:off x="7096158" y="2291641"/>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FCF14B1-3DAA-4D46-BB24-2E0FC9577A16}"/>
                  </a:ext>
                </a:extLst>
              </p:cNvPr>
              <p:cNvCxnSpPr>
                <a:cxnSpLocks/>
              </p:cNvCxnSpPr>
              <p:nvPr/>
            </p:nvCxnSpPr>
            <p:spPr>
              <a:xfrm flipH="1" flipV="1">
                <a:off x="7236739" y="230083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6A84242-1094-49A9-AB32-C337A00BE4F1}"/>
                  </a:ext>
                </a:extLst>
              </p:cNvPr>
              <p:cNvCxnSpPr>
                <a:cxnSpLocks/>
              </p:cNvCxnSpPr>
              <p:nvPr/>
            </p:nvCxnSpPr>
            <p:spPr>
              <a:xfrm flipH="1" flipV="1">
                <a:off x="7381516" y="228717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16FC8ABC-37E0-4F46-A597-989F4C65527B}"/>
                </a:ext>
              </a:extLst>
            </p:cNvPr>
            <p:cNvGrpSpPr/>
            <p:nvPr/>
          </p:nvGrpSpPr>
          <p:grpSpPr>
            <a:xfrm rot="19864364">
              <a:off x="3291304" y="3633020"/>
              <a:ext cx="495600" cy="220907"/>
              <a:chOff x="7096158" y="2287175"/>
              <a:chExt cx="495600" cy="193660"/>
            </a:xfrm>
          </p:grpSpPr>
          <p:cxnSp>
            <p:nvCxnSpPr>
              <p:cNvPr id="29" name="Straight Connector 28">
                <a:extLst>
                  <a:ext uri="{FF2B5EF4-FFF2-40B4-BE49-F238E27FC236}">
                    <a16:creationId xmlns:a16="http://schemas.microsoft.com/office/drawing/2014/main" id="{28976F9F-6FA6-4402-A6BB-A5995C97B593}"/>
                  </a:ext>
                </a:extLst>
              </p:cNvPr>
              <p:cNvCxnSpPr>
                <a:cxnSpLocks/>
              </p:cNvCxnSpPr>
              <p:nvPr/>
            </p:nvCxnSpPr>
            <p:spPr>
              <a:xfrm flipV="1">
                <a:off x="7123758" y="2467175"/>
                <a:ext cx="4680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EDD60E1-AC84-4D85-8D09-858219AC6C90}"/>
                  </a:ext>
                </a:extLst>
              </p:cNvPr>
              <p:cNvCxnSpPr>
                <a:cxnSpLocks/>
              </p:cNvCxnSpPr>
              <p:nvPr/>
            </p:nvCxnSpPr>
            <p:spPr>
              <a:xfrm flipH="1" flipV="1">
                <a:off x="7096158" y="2291641"/>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9B91A80-9F13-4F9E-B60B-EB2BFFFB79C0}"/>
                  </a:ext>
                </a:extLst>
              </p:cNvPr>
              <p:cNvCxnSpPr>
                <a:cxnSpLocks/>
              </p:cNvCxnSpPr>
              <p:nvPr/>
            </p:nvCxnSpPr>
            <p:spPr>
              <a:xfrm flipH="1" flipV="1">
                <a:off x="7236739" y="230083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C0F27EB-0882-4FCB-B90F-611338D8ABCD}"/>
                  </a:ext>
                </a:extLst>
              </p:cNvPr>
              <p:cNvCxnSpPr>
                <a:cxnSpLocks/>
              </p:cNvCxnSpPr>
              <p:nvPr/>
            </p:nvCxnSpPr>
            <p:spPr>
              <a:xfrm flipH="1" flipV="1">
                <a:off x="7381516" y="228717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3" name="Oval 32">
              <a:extLst>
                <a:ext uri="{FF2B5EF4-FFF2-40B4-BE49-F238E27FC236}">
                  <a16:creationId xmlns:a16="http://schemas.microsoft.com/office/drawing/2014/main" id="{A05DFA8F-CFCC-4E07-BE66-80028CEF5B2A}"/>
                </a:ext>
              </a:extLst>
            </p:cNvPr>
            <p:cNvSpPr/>
            <p:nvPr/>
          </p:nvSpPr>
          <p:spPr>
            <a:xfrm>
              <a:off x="4009819" y="4445699"/>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nvGrpSpPr>
            <p:cNvPr id="38" name="Group 37">
              <a:extLst>
                <a:ext uri="{FF2B5EF4-FFF2-40B4-BE49-F238E27FC236}">
                  <a16:creationId xmlns:a16="http://schemas.microsoft.com/office/drawing/2014/main" id="{A5343A10-D5EB-4FB2-B6AA-0038B694527A}"/>
                </a:ext>
              </a:extLst>
            </p:cNvPr>
            <p:cNvGrpSpPr/>
            <p:nvPr/>
          </p:nvGrpSpPr>
          <p:grpSpPr>
            <a:xfrm rot="14462409">
              <a:off x="5009341" y="3477093"/>
              <a:ext cx="484198" cy="2030286"/>
              <a:chOff x="7040652" y="4544643"/>
              <a:chExt cx="484198" cy="1750373"/>
            </a:xfrm>
          </p:grpSpPr>
          <p:cxnSp>
            <p:nvCxnSpPr>
              <p:cNvPr id="34" name="Straight Connector 33">
                <a:extLst>
                  <a:ext uri="{FF2B5EF4-FFF2-40B4-BE49-F238E27FC236}">
                    <a16:creationId xmlns:a16="http://schemas.microsoft.com/office/drawing/2014/main" id="{BFA378D2-19AC-4A93-80B1-82FFFB6984D4}"/>
                  </a:ext>
                </a:extLst>
              </p:cNvPr>
              <p:cNvCxnSpPr>
                <a:cxnSpLocks/>
              </p:cNvCxnSpPr>
              <p:nvPr/>
            </p:nvCxnSpPr>
            <p:spPr>
              <a:xfrm flipV="1">
                <a:off x="7234094" y="4547772"/>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DFDE45A-666C-42E8-A7CA-C6C8F8AA83AC}"/>
                  </a:ext>
                </a:extLst>
              </p:cNvPr>
              <p:cNvCxnSpPr>
                <a:cxnSpLocks/>
              </p:cNvCxnSpPr>
              <p:nvPr/>
            </p:nvCxnSpPr>
            <p:spPr>
              <a:xfrm>
                <a:off x="7040652" y="4544643"/>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B111FD1-E05A-4177-AB8E-2B9CC52ABC86}"/>
                  </a:ext>
                </a:extLst>
              </p:cNvPr>
              <p:cNvCxnSpPr>
                <a:cxnSpLocks/>
              </p:cNvCxnSpPr>
              <p:nvPr/>
            </p:nvCxnSpPr>
            <p:spPr>
              <a:xfrm>
                <a:off x="7056850" y="6295016"/>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7" name="TextBox 36">
              <a:extLst>
                <a:ext uri="{FF2B5EF4-FFF2-40B4-BE49-F238E27FC236}">
                  <a16:creationId xmlns:a16="http://schemas.microsoft.com/office/drawing/2014/main" id="{DF71D8D7-38EF-416C-B3FB-C9C807279221}"/>
                </a:ext>
              </a:extLst>
            </p:cNvPr>
            <p:cNvSpPr txBox="1"/>
            <p:nvPr/>
          </p:nvSpPr>
          <p:spPr>
            <a:xfrm>
              <a:off x="4985498" y="4369033"/>
              <a:ext cx="652743" cy="369332"/>
            </a:xfrm>
            <a:prstGeom prst="rect">
              <a:avLst/>
            </a:prstGeom>
            <a:solidFill>
              <a:schemeClr val="bg1"/>
            </a:solidFill>
          </p:spPr>
          <p:txBody>
            <a:bodyPr wrap="none" rtlCol="0">
              <a:spAutoFit/>
            </a:bodyPr>
            <a:lstStyle/>
            <a:p>
              <a:r>
                <a:rPr lang="da-DK" dirty="0">
                  <a:solidFill>
                    <a:schemeClr val="accent2"/>
                  </a:solidFill>
                  <a:latin typeface="Times New Roman" panose="02020603050405020304" pitchFamily="18" charset="0"/>
                  <a:cs typeface="Times New Roman" panose="02020603050405020304" pitchFamily="18" charset="0"/>
                </a:rPr>
                <a:t>1.1m</a:t>
              </a:r>
            </a:p>
          </p:txBody>
        </p:sp>
        <p:grpSp>
          <p:nvGrpSpPr>
            <p:cNvPr id="39" name="Group 38">
              <a:extLst>
                <a:ext uri="{FF2B5EF4-FFF2-40B4-BE49-F238E27FC236}">
                  <a16:creationId xmlns:a16="http://schemas.microsoft.com/office/drawing/2014/main" id="{2AB72DFD-80FF-4FFE-AC37-800A3D8AD332}"/>
                </a:ext>
              </a:extLst>
            </p:cNvPr>
            <p:cNvGrpSpPr/>
            <p:nvPr/>
          </p:nvGrpSpPr>
          <p:grpSpPr>
            <a:xfrm rot="8938516">
              <a:off x="4146628" y="3445781"/>
              <a:ext cx="468000" cy="834957"/>
              <a:chOff x="7056850" y="4519410"/>
              <a:chExt cx="468000" cy="1775606"/>
            </a:xfrm>
          </p:grpSpPr>
          <p:cxnSp>
            <p:nvCxnSpPr>
              <p:cNvPr id="40" name="Straight Connector 39">
                <a:extLst>
                  <a:ext uri="{FF2B5EF4-FFF2-40B4-BE49-F238E27FC236}">
                    <a16:creationId xmlns:a16="http://schemas.microsoft.com/office/drawing/2014/main" id="{4D33DC1F-C332-4B23-B840-13ED38990C0B}"/>
                  </a:ext>
                </a:extLst>
              </p:cNvPr>
              <p:cNvCxnSpPr>
                <a:cxnSpLocks/>
              </p:cNvCxnSpPr>
              <p:nvPr/>
            </p:nvCxnSpPr>
            <p:spPr>
              <a:xfrm flipV="1">
                <a:off x="7234094" y="4547772"/>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86B1A7AA-C3FE-4B8A-814F-DA429CC070D2}"/>
                  </a:ext>
                </a:extLst>
              </p:cNvPr>
              <p:cNvCxnSpPr>
                <a:cxnSpLocks/>
              </p:cNvCxnSpPr>
              <p:nvPr/>
            </p:nvCxnSpPr>
            <p:spPr>
              <a:xfrm>
                <a:off x="7056850" y="4519410"/>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8C87B99-9468-4B22-8D64-9C97EEED05D0}"/>
                  </a:ext>
                </a:extLst>
              </p:cNvPr>
              <p:cNvCxnSpPr>
                <a:cxnSpLocks/>
              </p:cNvCxnSpPr>
              <p:nvPr/>
            </p:nvCxnSpPr>
            <p:spPr>
              <a:xfrm>
                <a:off x="7056850" y="6295016"/>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3" name="TextBox 42">
              <a:extLst>
                <a:ext uri="{FF2B5EF4-FFF2-40B4-BE49-F238E27FC236}">
                  <a16:creationId xmlns:a16="http://schemas.microsoft.com/office/drawing/2014/main" id="{5AA7AC29-1097-4323-B1CF-A19F8195A84F}"/>
                </a:ext>
              </a:extLst>
            </p:cNvPr>
            <p:cNvSpPr txBox="1"/>
            <p:nvPr/>
          </p:nvSpPr>
          <p:spPr>
            <a:xfrm>
              <a:off x="4186092" y="3597779"/>
              <a:ext cx="652743" cy="369332"/>
            </a:xfrm>
            <a:prstGeom prst="rect">
              <a:avLst/>
            </a:prstGeom>
            <a:solidFill>
              <a:schemeClr val="bg1"/>
            </a:solidFill>
          </p:spPr>
          <p:txBody>
            <a:bodyPr wrap="none" rtlCol="0">
              <a:spAutoFit/>
            </a:bodyPr>
            <a:lstStyle/>
            <a:p>
              <a:r>
                <a:rPr lang="da-DK" dirty="0">
                  <a:solidFill>
                    <a:schemeClr val="accent2"/>
                  </a:solidFill>
                  <a:latin typeface="Times New Roman" panose="02020603050405020304" pitchFamily="18" charset="0"/>
                  <a:cs typeface="Times New Roman" panose="02020603050405020304" pitchFamily="18" charset="0"/>
                </a:rPr>
                <a:t>0.4m</a:t>
              </a:r>
            </a:p>
          </p:txBody>
        </p:sp>
        <p:grpSp>
          <p:nvGrpSpPr>
            <p:cNvPr id="44" name="Group 43">
              <a:extLst>
                <a:ext uri="{FF2B5EF4-FFF2-40B4-BE49-F238E27FC236}">
                  <a16:creationId xmlns:a16="http://schemas.microsoft.com/office/drawing/2014/main" id="{93BCBAFC-D5B5-4BD1-9FBE-364851210DB6}"/>
                </a:ext>
              </a:extLst>
            </p:cNvPr>
            <p:cNvGrpSpPr/>
            <p:nvPr/>
          </p:nvGrpSpPr>
          <p:grpSpPr>
            <a:xfrm rot="14462409">
              <a:off x="3219336" y="4456605"/>
              <a:ext cx="468000" cy="2031521"/>
              <a:chOff x="7056850" y="4519410"/>
              <a:chExt cx="468000" cy="1751438"/>
            </a:xfrm>
          </p:grpSpPr>
          <p:cxnSp>
            <p:nvCxnSpPr>
              <p:cNvPr id="45" name="Straight Connector 44">
                <a:extLst>
                  <a:ext uri="{FF2B5EF4-FFF2-40B4-BE49-F238E27FC236}">
                    <a16:creationId xmlns:a16="http://schemas.microsoft.com/office/drawing/2014/main" id="{45D30061-8296-4ED1-9FE1-2E30417256B8}"/>
                  </a:ext>
                </a:extLst>
              </p:cNvPr>
              <p:cNvCxnSpPr>
                <a:cxnSpLocks/>
              </p:cNvCxnSpPr>
              <p:nvPr/>
            </p:nvCxnSpPr>
            <p:spPr>
              <a:xfrm flipV="1">
                <a:off x="7234094" y="4547772"/>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9112489-3AE7-4B17-94F5-A4A80E2C2394}"/>
                  </a:ext>
                </a:extLst>
              </p:cNvPr>
              <p:cNvCxnSpPr>
                <a:cxnSpLocks/>
              </p:cNvCxnSpPr>
              <p:nvPr/>
            </p:nvCxnSpPr>
            <p:spPr>
              <a:xfrm>
                <a:off x="7056850" y="4519410"/>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8" name="TextBox 47">
              <a:extLst>
                <a:ext uri="{FF2B5EF4-FFF2-40B4-BE49-F238E27FC236}">
                  <a16:creationId xmlns:a16="http://schemas.microsoft.com/office/drawing/2014/main" id="{EFB6B383-197F-43FF-9CA2-BC4FC5369617}"/>
                </a:ext>
              </a:extLst>
            </p:cNvPr>
            <p:cNvSpPr txBox="1"/>
            <p:nvPr/>
          </p:nvSpPr>
          <p:spPr>
            <a:xfrm>
              <a:off x="2900125" y="5497302"/>
              <a:ext cx="652743" cy="369332"/>
            </a:xfrm>
            <a:prstGeom prst="rect">
              <a:avLst/>
            </a:prstGeom>
            <a:solidFill>
              <a:schemeClr val="bg1"/>
            </a:solidFill>
          </p:spPr>
          <p:txBody>
            <a:bodyPr wrap="none" rtlCol="0">
              <a:spAutoFit/>
            </a:bodyPr>
            <a:lstStyle/>
            <a:p>
              <a:r>
                <a:rPr lang="da-DK" dirty="0">
                  <a:solidFill>
                    <a:schemeClr val="accent2"/>
                  </a:solidFill>
                  <a:latin typeface="Times New Roman" panose="02020603050405020304" pitchFamily="18" charset="0"/>
                  <a:cs typeface="Times New Roman" panose="02020603050405020304" pitchFamily="18" charset="0"/>
                </a:rPr>
                <a:t>1.1m</a:t>
              </a:r>
            </a:p>
          </p:txBody>
        </p:sp>
        <p:grpSp>
          <p:nvGrpSpPr>
            <p:cNvPr id="57" name="Group 56">
              <a:extLst>
                <a:ext uri="{FF2B5EF4-FFF2-40B4-BE49-F238E27FC236}">
                  <a16:creationId xmlns:a16="http://schemas.microsoft.com/office/drawing/2014/main" id="{4D875325-3773-41AA-BA78-C65DAAB9F04F}"/>
                </a:ext>
              </a:extLst>
            </p:cNvPr>
            <p:cNvGrpSpPr/>
            <p:nvPr/>
          </p:nvGrpSpPr>
          <p:grpSpPr>
            <a:xfrm>
              <a:off x="3091425" y="4523456"/>
              <a:ext cx="574182" cy="603589"/>
              <a:chOff x="4819617" y="4763254"/>
              <a:chExt cx="574182" cy="603589"/>
            </a:xfrm>
          </p:grpSpPr>
          <p:cxnSp>
            <p:nvCxnSpPr>
              <p:cNvPr id="50" name="Straight Connector 49">
                <a:extLst>
                  <a:ext uri="{FF2B5EF4-FFF2-40B4-BE49-F238E27FC236}">
                    <a16:creationId xmlns:a16="http://schemas.microsoft.com/office/drawing/2014/main" id="{CD0B41CA-FF0F-4BC6-AE54-309818CE7C4B}"/>
                  </a:ext>
                </a:extLst>
              </p:cNvPr>
              <p:cNvCxnSpPr>
                <a:cxnSpLocks noChangeAspect="1"/>
              </p:cNvCxnSpPr>
              <p:nvPr/>
            </p:nvCxnSpPr>
            <p:spPr>
              <a:xfrm flipH="1" flipV="1">
                <a:off x="5037462" y="4763254"/>
                <a:ext cx="356337" cy="5624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89494FB9-ADFC-410E-8264-6018BF3A71F4}"/>
                  </a:ext>
                </a:extLst>
              </p:cNvPr>
              <p:cNvCxnSpPr>
                <a:cxnSpLocks/>
              </p:cNvCxnSpPr>
              <p:nvPr/>
            </p:nvCxnSpPr>
            <p:spPr>
              <a:xfrm flipH="1">
                <a:off x="4819617" y="4866029"/>
                <a:ext cx="281970" cy="155340"/>
              </a:xfrm>
              <a:prstGeom prst="line">
                <a:avLst/>
              </a:prstGeom>
              <a:ln w="1270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D67EAA77-4EF6-4ECD-B631-041664CF5849}"/>
                  </a:ext>
                </a:extLst>
              </p:cNvPr>
              <p:cNvCxnSpPr>
                <a:cxnSpLocks/>
              </p:cNvCxnSpPr>
              <p:nvPr/>
            </p:nvCxnSpPr>
            <p:spPr>
              <a:xfrm flipH="1">
                <a:off x="5044946" y="5211503"/>
                <a:ext cx="281970" cy="155340"/>
              </a:xfrm>
              <a:prstGeom prst="line">
                <a:avLst/>
              </a:prstGeom>
              <a:ln w="1270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6AB9FE45-F4E4-4B4E-8732-C7B0EBA4BCAB}"/>
                </a:ext>
              </a:extLst>
            </p:cNvPr>
            <p:cNvGrpSpPr/>
            <p:nvPr/>
          </p:nvGrpSpPr>
          <p:grpSpPr>
            <a:xfrm rot="5400000">
              <a:off x="3651783" y="3927120"/>
              <a:ext cx="574182" cy="603589"/>
              <a:chOff x="4819617" y="4763254"/>
              <a:chExt cx="574182" cy="603589"/>
            </a:xfrm>
          </p:grpSpPr>
          <p:cxnSp>
            <p:nvCxnSpPr>
              <p:cNvPr id="59" name="Straight Connector 58">
                <a:extLst>
                  <a:ext uri="{FF2B5EF4-FFF2-40B4-BE49-F238E27FC236}">
                    <a16:creationId xmlns:a16="http://schemas.microsoft.com/office/drawing/2014/main" id="{863C1D73-AF89-4F16-B8F9-B269408EA5F3}"/>
                  </a:ext>
                </a:extLst>
              </p:cNvPr>
              <p:cNvCxnSpPr>
                <a:cxnSpLocks noChangeAspect="1"/>
              </p:cNvCxnSpPr>
              <p:nvPr/>
            </p:nvCxnSpPr>
            <p:spPr>
              <a:xfrm flipH="1" flipV="1">
                <a:off x="5037462" y="4763254"/>
                <a:ext cx="356337" cy="5624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8476176-E963-4941-B203-B74AB3AE550A}"/>
                  </a:ext>
                </a:extLst>
              </p:cNvPr>
              <p:cNvCxnSpPr>
                <a:cxnSpLocks/>
              </p:cNvCxnSpPr>
              <p:nvPr/>
            </p:nvCxnSpPr>
            <p:spPr>
              <a:xfrm flipH="1">
                <a:off x="4819617" y="4866029"/>
                <a:ext cx="281970" cy="155340"/>
              </a:xfrm>
              <a:prstGeom prst="line">
                <a:avLst/>
              </a:prstGeom>
              <a:ln w="1270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B7A3EB8-5A77-4DC4-8C39-26A5946625F4}"/>
                  </a:ext>
                </a:extLst>
              </p:cNvPr>
              <p:cNvCxnSpPr>
                <a:cxnSpLocks/>
              </p:cNvCxnSpPr>
              <p:nvPr/>
            </p:nvCxnSpPr>
            <p:spPr>
              <a:xfrm flipH="1">
                <a:off x="5044946" y="5211503"/>
                <a:ext cx="281970" cy="155340"/>
              </a:xfrm>
              <a:prstGeom prst="line">
                <a:avLst/>
              </a:prstGeom>
              <a:ln w="1270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62" name="TextBox 61">
              <a:extLst>
                <a:ext uri="{FF2B5EF4-FFF2-40B4-BE49-F238E27FC236}">
                  <a16:creationId xmlns:a16="http://schemas.microsoft.com/office/drawing/2014/main" id="{82577DA9-626E-4F09-88C4-4EFBCAED4E3E}"/>
                </a:ext>
              </a:extLst>
            </p:cNvPr>
            <p:cNvSpPr txBox="1"/>
            <p:nvPr/>
          </p:nvSpPr>
          <p:spPr>
            <a:xfrm>
              <a:off x="2787286" y="4596800"/>
              <a:ext cx="351378" cy="369332"/>
            </a:xfrm>
            <a:prstGeom prst="rect">
              <a:avLst/>
            </a:prstGeom>
            <a:noFill/>
          </p:spPr>
          <p:txBody>
            <a:bodyPr wrap="none" rtlCol="0">
              <a:spAutoFit/>
            </a:bodyPr>
            <a:lstStyle/>
            <a:p>
              <a:r>
                <a:rPr lang="da-DK" dirty="0">
                  <a:latin typeface="Times New Roman" panose="02020603050405020304" pitchFamily="18" charset="0"/>
                  <a:cs typeface="Times New Roman" panose="02020603050405020304" pitchFamily="18" charset="0"/>
                </a:rPr>
                <a:t>A</a:t>
              </a:r>
            </a:p>
          </p:txBody>
        </p:sp>
        <p:sp>
          <p:nvSpPr>
            <p:cNvPr id="63" name="TextBox 62">
              <a:extLst>
                <a:ext uri="{FF2B5EF4-FFF2-40B4-BE49-F238E27FC236}">
                  <a16:creationId xmlns:a16="http://schemas.microsoft.com/office/drawing/2014/main" id="{91F84F3A-FBD2-4565-A9A0-3ADB53557B79}"/>
                </a:ext>
              </a:extLst>
            </p:cNvPr>
            <p:cNvSpPr txBox="1"/>
            <p:nvPr/>
          </p:nvSpPr>
          <p:spPr>
            <a:xfrm>
              <a:off x="3055549" y="4998487"/>
              <a:ext cx="351378" cy="369332"/>
            </a:xfrm>
            <a:prstGeom prst="rect">
              <a:avLst/>
            </a:prstGeom>
            <a:noFill/>
          </p:spPr>
          <p:txBody>
            <a:bodyPr wrap="none" rtlCol="0">
              <a:spAutoFit/>
            </a:bodyPr>
            <a:lstStyle/>
            <a:p>
              <a:r>
                <a:rPr lang="da-DK" dirty="0">
                  <a:latin typeface="Times New Roman" panose="02020603050405020304" pitchFamily="18" charset="0"/>
                  <a:cs typeface="Times New Roman" panose="02020603050405020304" pitchFamily="18" charset="0"/>
                </a:rPr>
                <a:t>A</a:t>
              </a:r>
            </a:p>
          </p:txBody>
        </p:sp>
        <p:sp>
          <p:nvSpPr>
            <p:cNvPr id="64" name="TextBox 63">
              <a:extLst>
                <a:ext uri="{FF2B5EF4-FFF2-40B4-BE49-F238E27FC236}">
                  <a16:creationId xmlns:a16="http://schemas.microsoft.com/office/drawing/2014/main" id="{246408A3-FA53-4488-83C0-EDD1D9939230}"/>
                </a:ext>
              </a:extLst>
            </p:cNvPr>
            <p:cNvSpPr txBox="1"/>
            <p:nvPr/>
          </p:nvSpPr>
          <p:spPr>
            <a:xfrm>
              <a:off x="3341793" y="3999087"/>
              <a:ext cx="351378" cy="369332"/>
            </a:xfrm>
            <a:prstGeom prst="rect">
              <a:avLst/>
            </a:prstGeom>
            <a:noFill/>
          </p:spPr>
          <p:txBody>
            <a:bodyPr wrap="none" rtlCol="0">
              <a:spAutoFit/>
            </a:bodyPr>
            <a:lstStyle/>
            <a:p>
              <a:r>
                <a:rPr lang="da-DK" dirty="0">
                  <a:latin typeface="Times New Roman" panose="02020603050405020304" pitchFamily="18" charset="0"/>
                  <a:cs typeface="Times New Roman" panose="02020603050405020304" pitchFamily="18" charset="0"/>
                </a:rPr>
                <a:t>B</a:t>
              </a:r>
            </a:p>
          </p:txBody>
        </p:sp>
        <p:sp>
          <p:nvSpPr>
            <p:cNvPr id="65" name="TextBox 64">
              <a:extLst>
                <a:ext uri="{FF2B5EF4-FFF2-40B4-BE49-F238E27FC236}">
                  <a16:creationId xmlns:a16="http://schemas.microsoft.com/office/drawing/2014/main" id="{7FE2B67D-353C-48EC-B2C8-FA0A37B5D5B5}"/>
                </a:ext>
              </a:extLst>
            </p:cNvPr>
            <p:cNvSpPr txBox="1"/>
            <p:nvPr/>
          </p:nvSpPr>
          <p:spPr>
            <a:xfrm>
              <a:off x="3739467" y="3686869"/>
              <a:ext cx="351378" cy="369332"/>
            </a:xfrm>
            <a:prstGeom prst="rect">
              <a:avLst/>
            </a:prstGeom>
            <a:noFill/>
          </p:spPr>
          <p:txBody>
            <a:bodyPr wrap="none" rtlCol="0">
              <a:spAutoFit/>
            </a:bodyPr>
            <a:lstStyle/>
            <a:p>
              <a:r>
                <a:rPr lang="da-DK" dirty="0">
                  <a:latin typeface="Times New Roman" panose="02020603050405020304" pitchFamily="18" charset="0"/>
                  <a:cs typeface="Times New Roman" panose="02020603050405020304" pitchFamily="18" charset="0"/>
                </a:rPr>
                <a:t>B</a:t>
              </a:r>
            </a:p>
          </p:txBody>
        </p:sp>
      </p:grpSp>
      <p:grpSp>
        <p:nvGrpSpPr>
          <p:cNvPr id="104" name="Group 103">
            <a:extLst>
              <a:ext uri="{FF2B5EF4-FFF2-40B4-BE49-F238E27FC236}">
                <a16:creationId xmlns:a16="http://schemas.microsoft.com/office/drawing/2014/main" id="{1FB184F7-C476-4625-9F8F-B73DA28295A8}"/>
              </a:ext>
            </a:extLst>
          </p:cNvPr>
          <p:cNvGrpSpPr/>
          <p:nvPr/>
        </p:nvGrpSpPr>
        <p:grpSpPr>
          <a:xfrm>
            <a:off x="4895831" y="5228293"/>
            <a:ext cx="2628990" cy="1371346"/>
            <a:chOff x="6440993" y="3933056"/>
            <a:chExt cx="2628990" cy="1371346"/>
          </a:xfrm>
        </p:grpSpPr>
        <p:sp>
          <p:nvSpPr>
            <p:cNvPr id="66" name="Rectangle 65">
              <a:extLst>
                <a:ext uri="{FF2B5EF4-FFF2-40B4-BE49-F238E27FC236}">
                  <a16:creationId xmlns:a16="http://schemas.microsoft.com/office/drawing/2014/main" id="{0CDD15C1-CFFA-49B2-AE9E-65FB4915E5E7}"/>
                </a:ext>
              </a:extLst>
            </p:cNvPr>
            <p:cNvSpPr/>
            <p:nvPr/>
          </p:nvSpPr>
          <p:spPr>
            <a:xfrm>
              <a:off x="7037163" y="4371570"/>
              <a:ext cx="1256230" cy="460943"/>
            </a:xfrm>
            <a:prstGeom prst="rect">
              <a:avLst/>
            </a:prstGeom>
            <a:solidFill>
              <a:schemeClr val="bg1">
                <a:lumMod val="6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7" name="TextBox 66">
              <a:extLst>
                <a:ext uri="{FF2B5EF4-FFF2-40B4-BE49-F238E27FC236}">
                  <a16:creationId xmlns:a16="http://schemas.microsoft.com/office/drawing/2014/main" id="{C717A471-9E82-47A0-83F7-ABF185725DCF}"/>
                </a:ext>
              </a:extLst>
            </p:cNvPr>
            <p:cNvSpPr txBox="1"/>
            <p:nvPr/>
          </p:nvSpPr>
          <p:spPr>
            <a:xfrm>
              <a:off x="6948541" y="3933056"/>
              <a:ext cx="1563505" cy="338554"/>
            </a:xfrm>
            <a:prstGeom prst="rect">
              <a:avLst/>
            </a:prstGeom>
            <a:solidFill>
              <a:schemeClr val="bg1"/>
            </a:solidFill>
          </p:spPr>
          <p:txBody>
            <a:bodyPr wrap="none" rtlCol="0">
              <a:spAutoFit/>
            </a:bodyPr>
            <a:lstStyle/>
            <a:p>
              <a:r>
                <a:rPr lang="da-DK" sz="1600" dirty="0">
                  <a:solidFill>
                    <a:schemeClr val="accent2"/>
                  </a:solidFill>
                  <a:latin typeface="Tahoma" panose="020B0604030504040204" pitchFamily="34" charset="0"/>
                  <a:ea typeface="Tahoma" panose="020B0604030504040204" pitchFamily="34" charset="0"/>
                  <a:cs typeface="Tahoma" panose="020B0604030504040204" pitchFamily="34" charset="0"/>
                </a:rPr>
                <a:t>A-A: Main Strut</a:t>
              </a:r>
            </a:p>
          </p:txBody>
        </p:sp>
        <p:grpSp>
          <p:nvGrpSpPr>
            <p:cNvPr id="68" name="Group 67">
              <a:extLst>
                <a:ext uri="{FF2B5EF4-FFF2-40B4-BE49-F238E27FC236}">
                  <a16:creationId xmlns:a16="http://schemas.microsoft.com/office/drawing/2014/main" id="{D2A209AC-01E0-4737-A945-FAF3C4C179E2}"/>
                </a:ext>
              </a:extLst>
            </p:cNvPr>
            <p:cNvGrpSpPr/>
            <p:nvPr/>
          </p:nvGrpSpPr>
          <p:grpSpPr>
            <a:xfrm>
              <a:off x="6508088" y="4376537"/>
              <a:ext cx="376198" cy="455976"/>
              <a:chOff x="7040652" y="4544643"/>
              <a:chExt cx="376198" cy="1750373"/>
            </a:xfrm>
          </p:grpSpPr>
          <p:cxnSp>
            <p:nvCxnSpPr>
              <p:cNvPr id="69" name="Straight Connector 68">
                <a:extLst>
                  <a:ext uri="{FF2B5EF4-FFF2-40B4-BE49-F238E27FC236}">
                    <a16:creationId xmlns:a16="http://schemas.microsoft.com/office/drawing/2014/main" id="{FF992B82-AB19-4CD8-A2BA-4423F4657F3E}"/>
                  </a:ext>
                </a:extLst>
              </p:cNvPr>
              <p:cNvCxnSpPr>
                <a:cxnSpLocks/>
              </p:cNvCxnSpPr>
              <p:nvPr/>
            </p:nvCxnSpPr>
            <p:spPr>
              <a:xfrm flipV="1">
                <a:off x="7179185" y="4547772"/>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5D45AFD-7BB4-4B17-A183-0C8450FAE729}"/>
                  </a:ext>
                </a:extLst>
              </p:cNvPr>
              <p:cNvCxnSpPr>
                <a:cxnSpLocks/>
              </p:cNvCxnSpPr>
              <p:nvPr/>
            </p:nvCxnSpPr>
            <p:spPr>
              <a:xfrm>
                <a:off x="7040652" y="4544643"/>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A535510C-F18E-4BFC-9BB8-32A3DEB16358}"/>
                  </a:ext>
                </a:extLst>
              </p:cNvPr>
              <p:cNvCxnSpPr>
                <a:cxnSpLocks/>
              </p:cNvCxnSpPr>
              <p:nvPr/>
            </p:nvCxnSpPr>
            <p:spPr>
              <a:xfrm>
                <a:off x="7056850" y="6295016"/>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2" name="TextBox 71">
              <a:extLst>
                <a:ext uri="{FF2B5EF4-FFF2-40B4-BE49-F238E27FC236}">
                  <a16:creationId xmlns:a16="http://schemas.microsoft.com/office/drawing/2014/main" id="{1370E342-D8BC-4D7D-B3C9-31AB433E991C}"/>
                </a:ext>
              </a:extLst>
            </p:cNvPr>
            <p:cNvSpPr txBox="1"/>
            <p:nvPr/>
          </p:nvSpPr>
          <p:spPr>
            <a:xfrm>
              <a:off x="6440993" y="4481065"/>
              <a:ext cx="525785" cy="246221"/>
            </a:xfrm>
            <a:prstGeom prst="rect">
              <a:avLst/>
            </a:prstGeom>
            <a:solidFill>
              <a:schemeClr val="bg1"/>
            </a:solidFill>
          </p:spPr>
          <p:txBody>
            <a:bodyPr wrap="none" lIns="0" tIns="0" rIns="0" bIns="0" rtlCol="0">
              <a:spAutoFit/>
            </a:bodyPr>
            <a:lstStyle/>
            <a:p>
              <a:r>
                <a:rPr lang="da-DK" sz="1600" dirty="0">
                  <a:solidFill>
                    <a:schemeClr val="accent2"/>
                  </a:solidFill>
                  <a:latin typeface="Times New Roman" panose="02020603050405020304" pitchFamily="18" charset="0"/>
                  <a:cs typeface="Times New Roman" panose="02020603050405020304" pitchFamily="18" charset="0"/>
                </a:rPr>
                <a:t>45mm</a:t>
              </a:r>
            </a:p>
          </p:txBody>
        </p:sp>
        <p:grpSp>
          <p:nvGrpSpPr>
            <p:cNvPr id="73" name="Group 72">
              <a:extLst>
                <a:ext uri="{FF2B5EF4-FFF2-40B4-BE49-F238E27FC236}">
                  <a16:creationId xmlns:a16="http://schemas.microsoft.com/office/drawing/2014/main" id="{66EB2270-ADDA-4463-B2FF-1741E458A9E2}"/>
                </a:ext>
              </a:extLst>
            </p:cNvPr>
            <p:cNvGrpSpPr/>
            <p:nvPr/>
          </p:nvGrpSpPr>
          <p:grpSpPr>
            <a:xfrm rot="16200000">
              <a:off x="7481841" y="4473041"/>
              <a:ext cx="376198" cy="1286523"/>
              <a:chOff x="7040652" y="4544643"/>
              <a:chExt cx="376198" cy="1750373"/>
            </a:xfrm>
          </p:grpSpPr>
          <p:cxnSp>
            <p:nvCxnSpPr>
              <p:cNvPr id="74" name="Straight Connector 73">
                <a:extLst>
                  <a:ext uri="{FF2B5EF4-FFF2-40B4-BE49-F238E27FC236}">
                    <a16:creationId xmlns:a16="http://schemas.microsoft.com/office/drawing/2014/main" id="{E1B002A5-BA12-4A86-9F83-AAD350EF1783}"/>
                  </a:ext>
                </a:extLst>
              </p:cNvPr>
              <p:cNvCxnSpPr>
                <a:cxnSpLocks/>
              </p:cNvCxnSpPr>
              <p:nvPr/>
            </p:nvCxnSpPr>
            <p:spPr>
              <a:xfrm flipV="1">
                <a:off x="7179185" y="4547772"/>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BD79FEED-5A48-43BE-BA45-53FB3A4EC8FF}"/>
                  </a:ext>
                </a:extLst>
              </p:cNvPr>
              <p:cNvCxnSpPr>
                <a:cxnSpLocks/>
              </p:cNvCxnSpPr>
              <p:nvPr/>
            </p:nvCxnSpPr>
            <p:spPr>
              <a:xfrm>
                <a:off x="7040652" y="4544643"/>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303509FA-55F2-4A9B-81F2-B2BE8351ED54}"/>
                  </a:ext>
                </a:extLst>
              </p:cNvPr>
              <p:cNvCxnSpPr>
                <a:cxnSpLocks/>
              </p:cNvCxnSpPr>
              <p:nvPr/>
            </p:nvCxnSpPr>
            <p:spPr>
              <a:xfrm>
                <a:off x="7056850" y="6295016"/>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7" name="TextBox 76">
              <a:extLst>
                <a:ext uri="{FF2B5EF4-FFF2-40B4-BE49-F238E27FC236}">
                  <a16:creationId xmlns:a16="http://schemas.microsoft.com/office/drawing/2014/main" id="{280C92BC-4365-49EC-BC04-5E6AA162A63C}"/>
                </a:ext>
              </a:extLst>
            </p:cNvPr>
            <p:cNvSpPr txBox="1"/>
            <p:nvPr/>
          </p:nvSpPr>
          <p:spPr>
            <a:xfrm>
              <a:off x="7377097" y="5032313"/>
              <a:ext cx="628377" cy="246221"/>
            </a:xfrm>
            <a:prstGeom prst="rect">
              <a:avLst/>
            </a:prstGeom>
            <a:solidFill>
              <a:schemeClr val="bg1"/>
            </a:solidFill>
          </p:spPr>
          <p:txBody>
            <a:bodyPr wrap="none" lIns="0" tIns="0" rIns="0" bIns="0" rtlCol="0">
              <a:spAutoFit/>
            </a:bodyPr>
            <a:lstStyle/>
            <a:p>
              <a:r>
                <a:rPr lang="da-DK" sz="1600" dirty="0">
                  <a:solidFill>
                    <a:schemeClr val="accent2"/>
                  </a:solidFill>
                  <a:latin typeface="Times New Roman" panose="02020603050405020304" pitchFamily="18" charset="0"/>
                  <a:cs typeface="Times New Roman" panose="02020603050405020304" pitchFamily="18" charset="0"/>
                </a:rPr>
                <a:t>200mm</a:t>
              </a:r>
            </a:p>
          </p:txBody>
        </p:sp>
        <p:sp>
          <p:nvSpPr>
            <p:cNvPr id="78" name="Oval 77">
              <a:extLst>
                <a:ext uri="{FF2B5EF4-FFF2-40B4-BE49-F238E27FC236}">
                  <a16:creationId xmlns:a16="http://schemas.microsoft.com/office/drawing/2014/main" id="{F981F217-DCD6-4FA9-93D6-0DC759BD9684}"/>
                </a:ext>
              </a:extLst>
            </p:cNvPr>
            <p:cNvSpPr/>
            <p:nvPr/>
          </p:nvSpPr>
          <p:spPr>
            <a:xfrm>
              <a:off x="7305089" y="4486446"/>
              <a:ext cx="216000" cy="216000"/>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9" name="Oval 78">
              <a:extLst>
                <a:ext uri="{FF2B5EF4-FFF2-40B4-BE49-F238E27FC236}">
                  <a16:creationId xmlns:a16="http://schemas.microsoft.com/office/drawing/2014/main" id="{E57DFFD7-983B-40DA-AD33-83F5F05192C3}"/>
                </a:ext>
              </a:extLst>
            </p:cNvPr>
            <p:cNvSpPr/>
            <p:nvPr/>
          </p:nvSpPr>
          <p:spPr>
            <a:xfrm>
              <a:off x="7809145" y="4486446"/>
              <a:ext cx="216000" cy="216000"/>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nvGrpSpPr>
            <p:cNvPr id="80" name="Group 79">
              <a:extLst>
                <a:ext uri="{FF2B5EF4-FFF2-40B4-BE49-F238E27FC236}">
                  <a16:creationId xmlns:a16="http://schemas.microsoft.com/office/drawing/2014/main" id="{7EDF0177-14C2-466A-B8FB-ED27BF045B02}"/>
                </a:ext>
              </a:extLst>
            </p:cNvPr>
            <p:cNvGrpSpPr/>
            <p:nvPr/>
          </p:nvGrpSpPr>
          <p:grpSpPr>
            <a:xfrm rot="10800000">
              <a:off x="8025137" y="4493356"/>
              <a:ext cx="582814" cy="216000"/>
              <a:chOff x="7256390" y="4544643"/>
              <a:chExt cx="159428" cy="1750373"/>
            </a:xfrm>
          </p:grpSpPr>
          <p:cxnSp>
            <p:nvCxnSpPr>
              <p:cNvPr id="81" name="Straight Connector 80">
                <a:extLst>
                  <a:ext uri="{FF2B5EF4-FFF2-40B4-BE49-F238E27FC236}">
                    <a16:creationId xmlns:a16="http://schemas.microsoft.com/office/drawing/2014/main" id="{D63DBCCA-D673-49BE-84AD-0ACD0DCC749F}"/>
                  </a:ext>
                </a:extLst>
              </p:cNvPr>
              <p:cNvCxnSpPr>
                <a:cxnSpLocks/>
              </p:cNvCxnSpPr>
              <p:nvPr/>
            </p:nvCxnSpPr>
            <p:spPr>
              <a:xfrm flipV="1">
                <a:off x="7277925" y="4547771"/>
                <a:ext cx="0" cy="1723072"/>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653AF40A-AACC-4B5A-97B0-7242034BEFCE}"/>
                  </a:ext>
                </a:extLst>
              </p:cNvPr>
              <p:cNvCxnSpPr>
                <a:cxnSpLocks/>
              </p:cNvCxnSpPr>
              <p:nvPr/>
            </p:nvCxnSpPr>
            <p:spPr>
              <a:xfrm>
                <a:off x="7256392" y="4544643"/>
                <a:ext cx="15942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8D9DBC7-0BA6-40DA-A546-E54C464CBC7E}"/>
                  </a:ext>
                </a:extLst>
              </p:cNvPr>
              <p:cNvCxnSpPr>
                <a:cxnSpLocks/>
              </p:cNvCxnSpPr>
              <p:nvPr/>
            </p:nvCxnSpPr>
            <p:spPr>
              <a:xfrm>
                <a:off x="7256390" y="6295016"/>
                <a:ext cx="15942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4" name="TextBox 83">
              <a:extLst>
                <a:ext uri="{FF2B5EF4-FFF2-40B4-BE49-F238E27FC236}">
                  <a16:creationId xmlns:a16="http://schemas.microsoft.com/office/drawing/2014/main" id="{A9956EBC-0F48-4004-BDB3-80331F0B7C46}"/>
                </a:ext>
              </a:extLst>
            </p:cNvPr>
            <p:cNvSpPr txBox="1"/>
            <p:nvPr/>
          </p:nvSpPr>
          <p:spPr>
            <a:xfrm>
              <a:off x="8544198" y="4743085"/>
              <a:ext cx="525785" cy="246221"/>
            </a:xfrm>
            <a:prstGeom prst="rect">
              <a:avLst/>
            </a:prstGeom>
            <a:solidFill>
              <a:schemeClr val="bg1"/>
            </a:solidFill>
          </p:spPr>
          <p:txBody>
            <a:bodyPr wrap="none" lIns="0" tIns="0" rIns="0" bIns="0" rtlCol="0">
              <a:spAutoFit/>
            </a:bodyPr>
            <a:lstStyle/>
            <a:p>
              <a:r>
                <a:rPr lang="da-DK" sz="1600" dirty="0">
                  <a:solidFill>
                    <a:schemeClr val="accent2"/>
                  </a:solidFill>
                  <a:latin typeface="Times New Roman" panose="02020603050405020304" pitchFamily="18" charset="0"/>
                  <a:cs typeface="Times New Roman" panose="02020603050405020304" pitchFamily="18" charset="0"/>
                </a:rPr>
                <a:t>25mm</a:t>
              </a:r>
            </a:p>
          </p:txBody>
        </p:sp>
      </p:grpSp>
      <p:grpSp>
        <p:nvGrpSpPr>
          <p:cNvPr id="105" name="Group 104">
            <a:extLst>
              <a:ext uri="{FF2B5EF4-FFF2-40B4-BE49-F238E27FC236}">
                <a16:creationId xmlns:a16="http://schemas.microsoft.com/office/drawing/2014/main" id="{2D3EFD3F-E658-466A-B451-B3D251AF9C0E}"/>
              </a:ext>
            </a:extLst>
          </p:cNvPr>
          <p:cNvGrpSpPr/>
          <p:nvPr/>
        </p:nvGrpSpPr>
        <p:grpSpPr>
          <a:xfrm>
            <a:off x="6632420" y="3824344"/>
            <a:ext cx="2138883" cy="1276998"/>
            <a:chOff x="4433443" y="5309876"/>
            <a:chExt cx="2138883" cy="1276998"/>
          </a:xfrm>
        </p:grpSpPr>
        <p:sp>
          <p:nvSpPr>
            <p:cNvPr id="85" name="Rectangle 84">
              <a:extLst>
                <a:ext uri="{FF2B5EF4-FFF2-40B4-BE49-F238E27FC236}">
                  <a16:creationId xmlns:a16="http://schemas.microsoft.com/office/drawing/2014/main" id="{1519D84E-20F9-4CFA-A740-FB873DC9A647}"/>
                </a:ext>
              </a:extLst>
            </p:cNvPr>
            <p:cNvSpPr>
              <a:spLocks noChangeAspect="1"/>
            </p:cNvSpPr>
            <p:nvPr/>
          </p:nvSpPr>
          <p:spPr>
            <a:xfrm>
              <a:off x="5308972" y="5739722"/>
              <a:ext cx="981125" cy="360000"/>
            </a:xfrm>
            <a:prstGeom prst="rect">
              <a:avLst/>
            </a:prstGeom>
            <a:solidFill>
              <a:schemeClr val="bg1">
                <a:lumMod val="6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6" name="TextBox 85">
              <a:extLst>
                <a:ext uri="{FF2B5EF4-FFF2-40B4-BE49-F238E27FC236}">
                  <a16:creationId xmlns:a16="http://schemas.microsoft.com/office/drawing/2014/main" id="{5F86C718-27E3-4CBD-A5EC-E9DE9428F3A7}"/>
                </a:ext>
              </a:extLst>
            </p:cNvPr>
            <p:cNvSpPr txBox="1"/>
            <p:nvPr/>
          </p:nvSpPr>
          <p:spPr>
            <a:xfrm>
              <a:off x="5056142" y="5309876"/>
              <a:ext cx="1516184" cy="338554"/>
            </a:xfrm>
            <a:prstGeom prst="rect">
              <a:avLst/>
            </a:prstGeom>
            <a:solidFill>
              <a:schemeClr val="bg1"/>
            </a:solidFill>
          </p:spPr>
          <p:txBody>
            <a:bodyPr wrap="none" rtlCol="0">
              <a:spAutoFit/>
            </a:bodyPr>
            <a:lstStyle/>
            <a:p>
              <a:r>
                <a:rPr lang="da-DK" sz="1600" dirty="0">
                  <a:solidFill>
                    <a:schemeClr val="accent2"/>
                  </a:solidFill>
                  <a:latin typeface="Tahoma" panose="020B0604030504040204" pitchFamily="34" charset="0"/>
                  <a:ea typeface="Tahoma" panose="020B0604030504040204" pitchFamily="34" charset="0"/>
                  <a:cs typeface="Tahoma" panose="020B0604030504040204" pitchFamily="34" charset="0"/>
                </a:rPr>
                <a:t>B-B: Jury Strut</a:t>
              </a:r>
            </a:p>
          </p:txBody>
        </p:sp>
        <p:grpSp>
          <p:nvGrpSpPr>
            <p:cNvPr id="87" name="Group 86">
              <a:extLst>
                <a:ext uri="{FF2B5EF4-FFF2-40B4-BE49-F238E27FC236}">
                  <a16:creationId xmlns:a16="http://schemas.microsoft.com/office/drawing/2014/main" id="{07305278-90F5-4044-90F7-52957F4AA61F}"/>
                </a:ext>
              </a:extLst>
            </p:cNvPr>
            <p:cNvGrpSpPr/>
            <p:nvPr/>
          </p:nvGrpSpPr>
          <p:grpSpPr>
            <a:xfrm>
              <a:off x="4779896" y="5744689"/>
              <a:ext cx="376198" cy="362606"/>
              <a:chOff x="7040652" y="4544643"/>
              <a:chExt cx="376198" cy="1750373"/>
            </a:xfrm>
          </p:grpSpPr>
          <p:cxnSp>
            <p:nvCxnSpPr>
              <p:cNvPr id="88" name="Straight Connector 87">
                <a:extLst>
                  <a:ext uri="{FF2B5EF4-FFF2-40B4-BE49-F238E27FC236}">
                    <a16:creationId xmlns:a16="http://schemas.microsoft.com/office/drawing/2014/main" id="{B55ECBA6-768E-4865-909C-8CA139CBCBC7}"/>
                  </a:ext>
                </a:extLst>
              </p:cNvPr>
              <p:cNvCxnSpPr>
                <a:cxnSpLocks/>
              </p:cNvCxnSpPr>
              <p:nvPr/>
            </p:nvCxnSpPr>
            <p:spPr>
              <a:xfrm flipV="1">
                <a:off x="7179185" y="4547772"/>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8324E74-722D-452B-B48F-CCD808B15E05}"/>
                  </a:ext>
                </a:extLst>
              </p:cNvPr>
              <p:cNvCxnSpPr>
                <a:cxnSpLocks/>
              </p:cNvCxnSpPr>
              <p:nvPr/>
            </p:nvCxnSpPr>
            <p:spPr>
              <a:xfrm>
                <a:off x="7040652" y="4544643"/>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7688DE1-CC18-42BD-BA42-76256167FE5F}"/>
                  </a:ext>
                </a:extLst>
              </p:cNvPr>
              <p:cNvCxnSpPr>
                <a:cxnSpLocks/>
              </p:cNvCxnSpPr>
              <p:nvPr/>
            </p:nvCxnSpPr>
            <p:spPr>
              <a:xfrm>
                <a:off x="7056850" y="6295016"/>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1" name="TextBox 90">
              <a:extLst>
                <a:ext uri="{FF2B5EF4-FFF2-40B4-BE49-F238E27FC236}">
                  <a16:creationId xmlns:a16="http://schemas.microsoft.com/office/drawing/2014/main" id="{9F1128B8-E839-4547-AC72-AA91A6038CC2}"/>
                </a:ext>
              </a:extLst>
            </p:cNvPr>
            <p:cNvSpPr txBox="1"/>
            <p:nvPr/>
          </p:nvSpPr>
          <p:spPr>
            <a:xfrm>
              <a:off x="4433443" y="6116717"/>
              <a:ext cx="525785" cy="246221"/>
            </a:xfrm>
            <a:prstGeom prst="rect">
              <a:avLst/>
            </a:prstGeom>
            <a:noFill/>
          </p:spPr>
          <p:txBody>
            <a:bodyPr wrap="none" lIns="0" tIns="0" rIns="0" bIns="0" rtlCol="0">
              <a:spAutoFit/>
            </a:bodyPr>
            <a:lstStyle/>
            <a:p>
              <a:r>
                <a:rPr lang="da-DK" sz="1600" dirty="0">
                  <a:solidFill>
                    <a:schemeClr val="accent2"/>
                  </a:solidFill>
                  <a:latin typeface="Times New Roman" panose="02020603050405020304" pitchFamily="18" charset="0"/>
                  <a:cs typeface="Times New Roman" panose="02020603050405020304" pitchFamily="18" charset="0"/>
                </a:rPr>
                <a:t>20mm</a:t>
              </a:r>
            </a:p>
          </p:txBody>
        </p:sp>
        <p:grpSp>
          <p:nvGrpSpPr>
            <p:cNvPr id="92" name="Group 91">
              <a:extLst>
                <a:ext uri="{FF2B5EF4-FFF2-40B4-BE49-F238E27FC236}">
                  <a16:creationId xmlns:a16="http://schemas.microsoft.com/office/drawing/2014/main" id="{6D5EF99F-A30C-4149-A7FF-31327877E8CE}"/>
                </a:ext>
              </a:extLst>
            </p:cNvPr>
            <p:cNvGrpSpPr/>
            <p:nvPr/>
          </p:nvGrpSpPr>
          <p:grpSpPr>
            <a:xfrm rot="16200000">
              <a:off x="5606195" y="5902969"/>
              <a:ext cx="376198" cy="991612"/>
              <a:chOff x="7126332" y="4544643"/>
              <a:chExt cx="376198" cy="1750373"/>
            </a:xfrm>
          </p:grpSpPr>
          <p:cxnSp>
            <p:nvCxnSpPr>
              <p:cNvPr id="93" name="Straight Connector 92">
                <a:extLst>
                  <a:ext uri="{FF2B5EF4-FFF2-40B4-BE49-F238E27FC236}">
                    <a16:creationId xmlns:a16="http://schemas.microsoft.com/office/drawing/2014/main" id="{82C97507-CD86-4BFC-8676-19C4E81EFC02}"/>
                  </a:ext>
                </a:extLst>
              </p:cNvPr>
              <p:cNvCxnSpPr>
                <a:cxnSpLocks/>
              </p:cNvCxnSpPr>
              <p:nvPr/>
            </p:nvCxnSpPr>
            <p:spPr>
              <a:xfrm flipV="1">
                <a:off x="7264865" y="4547773"/>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A1E54AA7-1C88-4E4F-A099-97CDA88DDF5D}"/>
                  </a:ext>
                </a:extLst>
              </p:cNvPr>
              <p:cNvCxnSpPr>
                <a:cxnSpLocks/>
              </p:cNvCxnSpPr>
              <p:nvPr/>
            </p:nvCxnSpPr>
            <p:spPr>
              <a:xfrm>
                <a:off x="7126332" y="4544643"/>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61E8CEFE-A3F8-448E-9E08-F855148C7B7C}"/>
                  </a:ext>
                </a:extLst>
              </p:cNvPr>
              <p:cNvCxnSpPr>
                <a:cxnSpLocks/>
              </p:cNvCxnSpPr>
              <p:nvPr/>
            </p:nvCxnSpPr>
            <p:spPr>
              <a:xfrm>
                <a:off x="7142530" y="6295016"/>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6" name="TextBox 95">
              <a:extLst>
                <a:ext uri="{FF2B5EF4-FFF2-40B4-BE49-F238E27FC236}">
                  <a16:creationId xmlns:a16="http://schemas.microsoft.com/office/drawing/2014/main" id="{B4F8C2F3-44C9-4E43-A75C-D066444C2D5E}"/>
                </a:ext>
              </a:extLst>
            </p:cNvPr>
            <p:cNvSpPr txBox="1"/>
            <p:nvPr/>
          </p:nvSpPr>
          <p:spPr>
            <a:xfrm>
              <a:off x="5455146" y="6314785"/>
              <a:ext cx="628377" cy="246221"/>
            </a:xfrm>
            <a:prstGeom prst="rect">
              <a:avLst/>
            </a:prstGeom>
            <a:solidFill>
              <a:schemeClr val="bg1"/>
            </a:solidFill>
          </p:spPr>
          <p:txBody>
            <a:bodyPr wrap="none" lIns="0" tIns="0" rIns="0" bIns="0" rtlCol="0">
              <a:spAutoFit/>
            </a:bodyPr>
            <a:lstStyle/>
            <a:p>
              <a:r>
                <a:rPr lang="da-DK" sz="1600" dirty="0">
                  <a:solidFill>
                    <a:schemeClr val="accent2"/>
                  </a:solidFill>
                  <a:latin typeface="Times New Roman" panose="02020603050405020304" pitchFamily="18" charset="0"/>
                  <a:cs typeface="Times New Roman" panose="02020603050405020304" pitchFamily="18" charset="0"/>
                </a:rPr>
                <a:t>100mm</a:t>
              </a:r>
            </a:p>
          </p:txBody>
        </p:sp>
      </p:grpSp>
    </p:spTree>
    <p:extLst>
      <p:ext uri="{BB962C8B-B14F-4D97-AF65-F5344CB8AC3E}">
        <p14:creationId xmlns:p14="http://schemas.microsoft.com/office/powerpoint/2010/main" val="123066403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193178-200D-40B4-967D-75F784D6ADBB}"/>
              </a:ext>
            </a:extLst>
          </p:cNvPr>
          <p:cNvSpPr/>
          <p:nvPr/>
        </p:nvSpPr>
        <p:spPr>
          <a:xfrm>
            <a:off x="0" y="1412776"/>
            <a:ext cx="9144000" cy="48245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94" name="Picture 93">
            <a:extLst>
              <a:ext uri="{FF2B5EF4-FFF2-40B4-BE49-F238E27FC236}">
                <a16:creationId xmlns:a16="http://schemas.microsoft.com/office/drawing/2014/main" id="{3250915B-157D-45ED-A31F-F11BFA47407B}"/>
              </a:ext>
            </a:extLst>
          </p:cNvPr>
          <p:cNvPicPr>
            <a:picLocks noChangeAspect="1"/>
          </p:cNvPicPr>
          <p:nvPr/>
        </p:nvPicPr>
        <p:blipFill rotWithShape="1">
          <a:blip r:embed="rId3">
            <a:extLst>
              <a:ext uri="{28A0092B-C50C-407E-A947-70E740481C1C}">
                <a14:useLocalDpi xmlns:a14="http://schemas.microsoft.com/office/drawing/2010/main" val="0"/>
              </a:ext>
            </a:extLst>
          </a:blip>
          <a:srcRect l="31063" r="1" b="7231"/>
          <a:stretch/>
        </p:blipFill>
        <p:spPr>
          <a:xfrm>
            <a:off x="-15" y="332656"/>
            <a:ext cx="4538543" cy="4580716"/>
          </a:xfrm>
          <a:prstGeom prst="rect">
            <a:avLst/>
          </a:prstGeom>
        </p:spPr>
      </p:pic>
      <p:sp>
        <p:nvSpPr>
          <p:cNvPr id="2" name="Text Placeholder 1"/>
          <p:cNvSpPr>
            <a:spLocks noGrp="1"/>
          </p:cNvSpPr>
          <p:nvPr>
            <p:ph type="body" sz="quarter" idx="10"/>
          </p:nvPr>
        </p:nvSpPr>
        <p:spPr>
          <a:xfrm>
            <a:off x="3131840" y="689700"/>
            <a:ext cx="5688632" cy="651068"/>
          </a:xfrm>
          <a:noFill/>
        </p:spPr>
        <p:txBody>
          <a:bodyPr/>
          <a:lstStyle/>
          <a:p>
            <a:pPr algn="r"/>
            <a:r>
              <a:rPr lang="da-DK" dirty="0"/>
              <a:t>Example 2</a:t>
            </a:r>
          </a:p>
        </p:txBody>
      </p:sp>
      <p:pic>
        <p:nvPicPr>
          <p:cNvPr id="9" name="Picture 1" descr="UWE-Logo-Bottom.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a:extLst>
              <a:ext uri="{FF2B5EF4-FFF2-40B4-BE49-F238E27FC236}">
                <a16:creationId xmlns:a16="http://schemas.microsoft.com/office/drawing/2014/main" id="{7B8AEBB1-8126-436B-BA2F-17A037FD38A5}"/>
              </a:ext>
            </a:extLst>
          </p:cNvPr>
          <p:cNvSpPr>
            <a:spLocks noGrp="1"/>
          </p:cNvSpPr>
          <p:nvPr>
            <p:ph type="body" sz="quarter" idx="11"/>
          </p:nvPr>
        </p:nvSpPr>
        <p:spPr>
          <a:xfrm>
            <a:off x="4644007" y="1484784"/>
            <a:ext cx="4176463" cy="2818158"/>
          </a:xfrm>
          <a:solidFill>
            <a:srgbClr val="FFFFFF">
              <a:alpha val="80000"/>
            </a:srgbClr>
          </a:solidFill>
        </p:spPr>
        <p:txBody>
          <a:bodyPr/>
          <a:lstStyle/>
          <a:p>
            <a:pPr>
              <a:spcAft>
                <a:spcPts val="600"/>
              </a:spcAft>
            </a:pPr>
            <a:r>
              <a:rPr lang="da-DK" sz="1800" dirty="0">
                <a:solidFill>
                  <a:srgbClr val="16818D"/>
                </a:solidFill>
              </a:rPr>
              <a:t>When landing, the truss supports the weight of the outer part of the wing under a vertical decceleration of 1.5g, and the axial compressive force in the main strut and the jury strut are 750 kN and 525 kN, respectively.</a:t>
            </a:r>
          </a:p>
          <a:p>
            <a:pPr>
              <a:spcAft>
                <a:spcPts val="600"/>
              </a:spcAft>
            </a:pPr>
            <a:r>
              <a:rPr lang="da-DK" sz="1800" dirty="0">
                <a:solidFill>
                  <a:srgbClr val="16818D"/>
                </a:solidFill>
              </a:rPr>
              <a:t>The connection between the struts can be considered to be pin-jointed. The ends of the struts are built in.</a:t>
            </a:r>
          </a:p>
          <a:p>
            <a:pPr>
              <a:spcAft>
                <a:spcPts val="600"/>
              </a:spcAft>
            </a:pPr>
            <a:r>
              <a:rPr lang="da-DK" sz="1800" dirty="0">
                <a:solidFill>
                  <a:srgbClr val="16818D"/>
                </a:solidFill>
              </a:rPr>
              <a:t>Check that the truss and jury strut do not buckle, using a safety factor of 1.5.</a:t>
            </a:r>
            <a:endParaRPr lang="da-DK" sz="1800" dirty="0"/>
          </a:p>
        </p:txBody>
      </p:sp>
      <p:sp>
        <p:nvSpPr>
          <p:cNvPr id="92" name="Rectangle 91">
            <a:extLst>
              <a:ext uri="{FF2B5EF4-FFF2-40B4-BE49-F238E27FC236}">
                <a16:creationId xmlns:a16="http://schemas.microsoft.com/office/drawing/2014/main" id="{61210D8C-F72A-4E2B-A308-EA0A0963840C}"/>
              </a:ext>
            </a:extLst>
          </p:cNvPr>
          <p:cNvSpPr/>
          <p:nvPr/>
        </p:nvSpPr>
        <p:spPr>
          <a:xfrm rot="10800000">
            <a:off x="-15" y="810076"/>
            <a:ext cx="4549788" cy="4145633"/>
          </a:xfrm>
          <a:prstGeom prst="rect">
            <a:avLst/>
          </a:prstGeom>
          <a:gradFill>
            <a:gsLst>
              <a:gs pos="55000">
                <a:schemeClr val="bg1">
                  <a:alpha val="0"/>
                </a:schemeClr>
              </a:gs>
              <a:gs pos="68000">
                <a:schemeClr val="bg1"/>
              </a:gs>
            </a:gsLst>
            <a:lin ang="13800000" scaled="0"/>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sp>
        <p:nvSpPr>
          <p:cNvPr id="93" name="Rectangle 92">
            <a:extLst>
              <a:ext uri="{FF2B5EF4-FFF2-40B4-BE49-F238E27FC236}">
                <a16:creationId xmlns:a16="http://schemas.microsoft.com/office/drawing/2014/main" id="{DF11C734-D7B2-4FA1-843D-A79BE29FFAF2}"/>
              </a:ext>
            </a:extLst>
          </p:cNvPr>
          <p:cNvSpPr/>
          <p:nvPr/>
        </p:nvSpPr>
        <p:spPr>
          <a:xfrm rot="10800000">
            <a:off x="-999" y="332656"/>
            <a:ext cx="4549788" cy="4145633"/>
          </a:xfrm>
          <a:prstGeom prst="rect">
            <a:avLst/>
          </a:prstGeom>
          <a:gradFill>
            <a:gsLst>
              <a:gs pos="70000">
                <a:schemeClr val="bg1">
                  <a:alpha val="0"/>
                </a:schemeClr>
              </a:gs>
              <a:gs pos="100000">
                <a:schemeClr val="bg1"/>
              </a:gs>
            </a:gsLst>
            <a:lin ang="5400000" scaled="0"/>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spTree>
    <p:extLst>
      <p:ext uri="{BB962C8B-B14F-4D97-AF65-F5344CB8AC3E}">
        <p14:creationId xmlns:p14="http://schemas.microsoft.com/office/powerpoint/2010/main" val="745153013"/>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31840" y="689700"/>
            <a:ext cx="5688632" cy="651068"/>
          </a:xfrm>
          <a:noFill/>
        </p:spPr>
        <p:txBody>
          <a:bodyPr/>
          <a:lstStyle/>
          <a:p>
            <a:pPr algn="r"/>
            <a:r>
              <a:rPr lang="da-DK" dirty="0"/>
              <a:t>Example 2</a:t>
            </a:r>
          </a:p>
        </p:txBody>
      </p:sp>
      <p:pic>
        <p:nvPicPr>
          <p:cNvPr id="9" name="Picture 1" descr="UWE-Logo-Bottom.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5193178-200D-40B4-967D-75F784D6ADBB}"/>
              </a:ext>
            </a:extLst>
          </p:cNvPr>
          <p:cNvSpPr/>
          <p:nvPr/>
        </p:nvSpPr>
        <p:spPr>
          <a:xfrm>
            <a:off x="0" y="1412776"/>
            <a:ext cx="9144000" cy="48245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nvGrpSpPr>
          <p:cNvPr id="11" name="Group 10">
            <a:extLst>
              <a:ext uri="{FF2B5EF4-FFF2-40B4-BE49-F238E27FC236}">
                <a16:creationId xmlns:a16="http://schemas.microsoft.com/office/drawing/2014/main" id="{A697D9BC-76E9-4E1F-A33B-8F22336CF836}"/>
              </a:ext>
            </a:extLst>
          </p:cNvPr>
          <p:cNvGrpSpPr/>
          <p:nvPr/>
        </p:nvGrpSpPr>
        <p:grpSpPr>
          <a:xfrm>
            <a:off x="251520" y="1629287"/>
            <a:ext cx="4172442" cy="2644004"/>
            <a:chOff x="2094141" y="3222630"/>
            <a:chExt cx="4172442" cy="2644004"/>
          </a:xfrm>
        </p:grpSpPr>
        <p:cxnSp>
          <p:nvCxnSpPr>
            <p:cNvPr id="12" name="Straight Connector 11">
              <a:extLst>
                <a:ext uri="{FF2B5EF4-FFF2-40B4-BE49-F238E27FC236}">
                  <a16:creationId xmlns:a16="http://schemas.microsoft.com/office/drawing/2014/main" id="{63828C8E-250F-44FF-A95A-CA255F26F2B1}"/>
                </a:ext>
              </a:extLst>
            </p:cNvPr>
            <p:cNvCxnSpPr>
              <a:cxnSpLocks/>
            </p:cNvCxnSpPr>
            <p:nvPr/>
          </p:nvCxnSpPr>
          <p:spPr>
            <a:xfrm flipH="1">
              <a:off x="2280122" y="3533677"/>
              <a:ext cx="3576871" cy="1937479"/>
            </a:xfrm>
            <a:prstGeom prst="line">
              <a:avLst/>
            </a:prstGeom>
            <a:ln w="57150">
              <a:solidFill>
                <a:schemeClr val="accent1"/>
              </a:solidFill>
            </a:ln>
            <a:effectLst/>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BE15A8F0-D681-42C0-A504-2EA95936331D}"/>
                </a:ext>
              </a:extLst>
            </p:cNvPr>
            <p:cNvCxnSpPr>
              <a:cxnSpLocks/>
            </p:cNvCxnSpPr>
            <p:nvPr/>
          </p:nvCxnSpPr>
          <p:spPr>
            <a:xfrm>
              <a:off x="3607205" y="3813112"/>
              <a:ext cx="473117" cy="684076"/>
            </a:xfrm>
            <a:prstGeom prst="line">
              <a:avLst/>
            </a:prstGeom>
            <a:ln w="57150"/>
            <a:effectLst/>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0BCDD107-FB49-4D61-9378-49E3E6A18D88}"/>
                </a:ext>
              </a:extLst>
            </p:cNvPr>
            <p:cNvGrpSpPr/>
            <p:nvPr/>
          </p:nvGrpSpPr>
          <p:grpSpPr>
            <a:xfrm rot="3243275">
              <a:off x="5673371" y="3373600"/>
              <a:ext cx="495600" cy="193660"/>
              <a:chOff x="7096158" y="2287175"/>
              <a:chExt cx="495600" cy="193660"/>
            </a:xfrm>
          </p:grpSpPr>
          <p:cxnSp>
            <p:nvCxnSpPr>
              <p:cNvPr id="55" name="Straight Connector 54">
                <a:extLst>
                  <a:ext uri="{FF2B5EF4-FFF2-40B4-BE49-F238E27FC236}">
                    <a16:creationId xmlns:a16="http://schemas.microsoft.com/office/drawing/2014/main" id="{060E94C8-D08D-46F4-82D0-CC689A0C08D2}"/>
                  </a:ext>
                </a:extLst>
              </p:cNvPr>
              <p:cNvCxnSpPr>
                <a:cxnSpLocks/>
              </p:cNvCxnSpPr>
              <p:nvPr/>
            </p:nvCxnSpPr>
            <p:spPr>
              <a:xfrm flipV="1">
                <a:off x="7123758" y="2467175"/>
                <a:ext cx="4680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CB3ED775-59AE-498D-A3B0-0E93E3336BDF}"/>
                  </a:ext>
                </a:extLst>
              </p:cNvPr>
              <p:cNvCxnSpPr>
                <a:cxnSpLocks/>
              </p:cNvCxnSpPr>
              <p:nvPr/>
            </p:nvCxnSpPr>
            <p:spPr>
              <a:xfrm flipH="1" flipV="1">
                <a:off x="7096158" y="2291641"/>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234928E-BE7E-4CA6-968D-A3D3298B71A8}"/>
                  </a:ext>
                </a:extLst>
              </p:cNvPr>
              <p:cNvCxnSpPr>
                <a:cxnSpLocks/>
              </p:cNvCxnSpPr>
              <p:nvPr/>
            </p:nvCxnSpPr>
            <p:spPr>
              <a:xfrm flipH="1" flipV="1">
                <a:off x="7236739" y="230083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B3FB9F1-65ED-415E-AEC3-7459F0325F8A}"/>
                  </a:ext>
                </a:extLst>
              </p:cNvPr>
              <p:cNvCxnSpPr>
                <a:cxnSpLocks/>
              </p:cNvCxnSpPr>
              <p:nvPr/>
            </p:nvCxnSpPr>
            <p:spPr>
              <a:xfrm flipH="1" flipV="1">
                <a:off x="7381516" y="228717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7BFA13F7-86AC-47D4-9970-FAB77640ADDB}"/>
                </a:ext>
              </a:extLst>
            </p:cNvPr>
            <p:cNvGrpSpPr/>
            <p:nvPr/>
          </p:nvGrpSpPr>
          <p:grpSpPr>
            <a:xfrm rot="14326597">
              <a:off x="1943171" y="5422558"/>
              <a:ext cx="495600" cy="193660"/>
              <a:chOff x="7096158" y="2287175"/>
              <a:chExt cx="495600" cy="193660"/>
            </a:xfrm>
          </p:grpSpPr>
          <p:cxnSp>
            <p:nvCxnSpPr>
              <p:cNvPr id="51" name="Straight Connector 50">
                <a:extLst>
                  <a:ext uri="{FF2B5EF4-FFF2-40B4-BE49-F238E27FC236}">
                    <a16:creationId xmlns:a16="http://schemas.microsoft.com/office/drawing/2014/main" id="{9EB60D33-F802-4473-8847-F4CEF9EE22E3}"/>
                  </a:ext>
                </a:extLst>
              </p:cNvPr>
              <p:cNvCxnSpPr>
                <a:cxnSpLocks/>
              </p:cNvCxnSpPr>
              <p:nvPr/>
            </p:nvCxnSpPr>
            <p:spPr>
              <a:xfrm flipV="1">
                <a:off x="7123758" y="2467175"/>
                <a:ext cx="4680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954024B-B9A3-4E5F-81C9-077CA1F7E363}"/>
                  </a:ext>
                </a:extLst>
              </p:cNvPr>
              <p:cNvCxnSpPr>
                <a:cxnSpLocks/>
              </p:cNvCxnSpPr>
              <p:nvPr/>
            </p:nvCxnSpPr>
            <p:spPr>
              <a:xfrm flipH="1" flipV="1">
                <a:off x="7096158" y="2291641"/>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15EA710F-391F-40EF-AC3C-4CCD247BA038}"/>
                  </a:ext>
                </a:extLst>
              </p:cNvPr>
              <p:cNvCxnSpPr>
                <a:cxnSpLocks/>
              </p:cNvCxnSpPr>
              <p:nvPr/>
            </p:nvCxnSpPr>
            <p:spPr>
              <a:xfrm flipH="1" flipV="1">
                <a:off x="7236739" y="230083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5BE10928-0D81-429A-9BF0-9D9C4AB36690}"/>
                  </a:ext>
                </a:extLst>
              </p:cNvPr>
              <p:cNvCxnSpPr>
                <a:cxnSpLocks/>
              </p:cNvCxnSpPr>
              <p:nvPr/>
            </p:nvCxnSpPr>
            <p:spPr>
              <a:xfrm flipH="1" flipV="1">
                <a:off x="7381516" y="228717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a:extLst>
                <a:ext uri="{FF2B5EF4-FFF2-40B4-BE49-F238E27FC236}">
                  <a16:creationId xmlns:a16="http://schemas.microsoft.com/office/drawing/2014/main" id="{A069FF36-F506-4881-8166-557F020691EB}"/>
                </a:ext>
              </a:extLst>
            </p:cNvPr>
            <p:cNvGrpSpPr/>
            <p:nvPr/>
          </p:nvGrpSpPr>
          <p:grpSpPr>
            <a:xfrm rot="19864364">
              <a:off x="3291304" y="3633020"/>
              <a:ext cx="495600" cy="220907"/>
              <a:chOff x="7096158" y="2287175"/>
              <a:chExt cx="495600" cy="193660"/>
            </a:xfrm>
          </p:grpSpPr>
          <p:cxnSp>
            <p:nvCxnSpPr>
              <p:cNvPr id="47" name="Straight Connector 46">
                <a:extLst>
                  <a:ext uri="{FF2B5EF4-FFF2-40B4-BE49-F238E27FC236}">
                    <a16:creationId xmlns:a16="http://schemas.microsoft.com/office/drawing/2014/main" id="{D844C827-DE3F-4A41-B1D7-AB79AC404ABD}"/>
                  </a:ext>
                </a:extLst>
              </p:cNvPr>
              <p:cNvCxnSpPr>
                <a:cxnSpLocks/>
              </p:cNvCxnSpPr>
              <p:nvPr/>
            </p:nvCxnSpPr>
            <p:spPr>
              <a:xfrm flipV="1">
                <a:off x="7123758" y="2467175"/>
                <a:ext cx="4680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7F8C3DF-D68C-4982-BAE6-C290AB113ABD}"/>
                  </a:ext>
                </a:extLst>
              </p:cNvPr>
              <p:cNvCxnSpPr>
                <a:cxnSpLocks/>
              </p:cNvCxnSpPr>
              <p:nvPr/>
            </p:nvCxnSpPr>
            <p:spPr>
              <a:xfrm flipH="1" flipV="1">
                <a:off x="7096158" y="2291641"/>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F81C3DDB-ECDD-444B-A6B1-76FE2D4E2E28}"/>
                  </a:ext>
                </a:extLst>
              </p:cNvPr>
              <p:cNvCxnSpPr>
                <a:cxnSpLocks/>
              </p:cNvCxnSpPr>
              <p:nvPr/>
            </p:nvCxnSpPr>
            <p:spPr>
              <a:xfrm flipH="1" flipV="1">
                <a:off x="7236739" y="230083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160ECD2-149E-42E1-AF4F-F4436A3CA944}"/>
                  </a:ext>
                </a:extLst>
              </p:cNvPr>
              <p:cNvCxnSpPr>
                <a:cxnSpLocks/>
              </p:cNvCxnSpPr>
              <p:nvPr/>
            </p:nvCxnSpPr>
            <p:spPr>
              <a:xfrm flipH="1" flipV="1">
                <a:off x="7381516" y="228717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0" name="Oval 19">
              <a:extLst>
                <a:ext uri="{FF2B5EF4-FFF2-40B4-BE49-F238E27FC236}">
                  <a16:creationId xmlns:a16="http://schemas.microsoft.com/office/drawing/2014/main" id="{F7F18ED0-8EFD-4A45-A5DD-BE2E67102002}"/>
                </a:ext>
              </a:extLst>
            </p:cNvPr>
            <p:cNvSpPr/>
            <p:nvPr/>
          </p:nvSpPr>
          <p:spPr>
            <a:xfrm>
              <a:off x="4009819" y="4445699"/>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nvGrpSpPr>
            <p:cNvPr id="21" name="Group 20">
              <a:extLst>
                <a:ext uri="{FF2B5EF4-FFF2-40B4-BE49-F238E27FC236}">
                  <a16:creationId xmlns:a16="http://schemas.microsoft.com/office/drawing/2014/main" id="{80B715E8-3E15-4183-9F40-560CB15A4186}"/>
                </a:ext>
              </a:extLst>
            </p:cNvPr>
            <p:cNvGrpSpPr/>
            <p:nvPr/>
          </p:nvGrpSpPr>
          <p:grpSpPr>
            <a:xfrm rot="14462409">
              <a:off x="5009341" y="3477093"/>
              <a:ext cx="484198" cy="2030286"/>
              <a:chOff x="7040652" y="4544643"/>
              <a:chExt cx="484198" cy="1750373"/>
            </a:xfrm>
          </p:grpSpPr>
          <p:cxnSp>
            <p:nvCxnSpPr>
              <p:cNvPr id="44" name="Straight Connector 43">
                <a:extLst>
                  <a:ext uri="{FF2B5EF4-FFF2-40B4-BE49-F238E27FC236}">
                    <a16:creationId xmlns:a16="http://schemas.microsoft.com/office/drawing/2014/main" id="{C1EE7BA9-69CF-4DC9-85D4-88CDA72EC10E}"/>
                  </a:ext>
                </a:extLst>
              </p:cNvPr>
              <p:cNvCxnSpPr>
                <a:cxnSpLocks/>
              </p:cNvCxnSpPr>
              <p:nvPr/>
            </p:nvCxnSpPr>
            <p:spPr>
              <a:xfrm flipV="1">
                <a:off x="7234094" y="4547772"/>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F5616B6-DAD8-4C3F-A910-BE4214D74753}"/>
                  </a:ext>
                </a:extLst>
              </p:cNvPr>
              <p:cNvCxnSpPr>
                <a:cxnSpLocks/>
              </p:cNvCxnSpPr>
              <p:nvPr/>
            </p:nvCxnSpPr>
            <p:spPr>
              <a:xfrm>
                <a:off x="7040652" y="4544643"/>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9BD57FA8-82AC-46BE-A25D-DB16657ECAB9}"/>
                  </a:ext>
                </a:extLst>
              </p:cNvPr>
              <p:cNvCxnSpPr>
                <a:cxnSpLocks/>
              </p:cNvCxnSpPr>
              <p:nvPr/>
            </p:nvCxnSpPr>
            <p:spPr>
              <a:xfrm>
                <a:off x="7056850" y="6295016"/>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2" name="TextBox 21">
              <a:extLst>
                <a:ext uri="{FF2B5EF4-FFF2-40B4-BE49-F238E27FC236}">
                  <a16:creationId xmlns:a16="http://schemas.microsoft.com/office/drawing/2014/main" id="{CF94A898-ED7E-4244-A831-792E8BCC64F8}"/>
                </a:ext>
              </a:extLst>
            </p:cNvPr>
            <p:cNvSpPr txBox="1"/>
            <p:nvPr/>
          </p:nvSpPr>
          <p:spPr>
            <a:xfrm>
              <a:off x="4985498" y="4369033"/>
              <a:ext cx="652743" cy="369332"/>
            </a:xfrm>
            <a:prstGeom prst="rect">
              <a:avLst/>
            </a:prstGeom>
            <a:solidFill>
              <a:schemeClr val="bg1"/>
            </a:solidFill>
          </p:spPr>
          <p:txBody>
            <a:bodyPr wrap="none" rtlCol="0">
              <a:spAutoFit/>
            </a:bodyPr>
            <a:lstStyle/>
            <a:p>
              <a:r>
                <a:rPr lang="da-DK" dirty="0">
                  <a:solidFill>
                    <a:schemeClr val="accent2"/>
                  </a:solidFill>
                  <a:latin typeface="Times New Roman" panose="02020603050405020304" pitchFamily="18" charset="0"/>
                  <a:cs typeface="Times New Roman" panose="02020603050405020304" pitchFamily="18" charset="0"/>
                </a:rPr>
                <a:t>1.1m</a:t>
              </a:r>
            </a:p>
          </p:txBody>
        </p:sp>
        <p:grpSp>
          <p:nvGrpSpPr>
            <p:cNvPr id="25" name="Group 24">
              <a:extLst>
                <a:ext uri="{FF2B5EF4-FFF2-40B4-BE49-F238E27FC236}">
                  <a16:creationId xmlns:a16="http://schemas.microsoft.com/office/drawing/2014/main" id="{BD8CFB45-41C4-42FD-9ACE-268C74F146F5}"/>
                </a:ext>
              </a:extLst>
            </p:cNvPr>
            <p:cNvGrpSpPr/>
            <p:nvPr/>
          </p:nvGrpSpPr>
          <p:grpSpPr>
            <a:xfrm rot="14462409">
              <a:off x="3219336" y="4456605"/>
              <a:ext cx="468000" cy="2031521"/>
              <a:chOff x="7056850" y="4519410"/>
              <a:chExt cx="468000" cy="1751438"/>
            </a:xfrm>
          </p:grpSpPr>
          <p:cxnSp>
            <p:nvCxnSpPr>
              <p:cNvPr id="39" name="Straight Connector 38">
                <a:extLst>
                  <a:ext uri="{FF2B5EF4-FFF2-40B4-BE49-F238E27FC236}">
                    <a16:creationId xmlns:a16="http://schemas.microsoft.com/office/drawing/2014/main" id="{5360B8C2-83F1-4A68-80EA-A5F8DEC53AD7}"/>
                  </a:ext>
                </a:extLst>
              </p:cNvPr>
              <p:cNvCxnSpPr>
                <a:cxnSpLocks/>
              </p:cNvCxnSpPr>
              <p:nvPr/>
            </p:nvCxnSpPr>
            <p:spPr>
              <a:xfrm flipV="1">
                <a:off x="7234094" y="4547772"/>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F4B84C2-245D-44ED-A895-EAE86B4702D6}"/>
                  </a:ext>
                </a:extLst>
              </p:cNvPr>
              <p:cNvCxnSpPr>
                <a:cxnSpLocks/>
              </p:cNvCxnSpPr>
              <p:nvPr/>
            </p:nvCxnSpPr>
            <p:spPr>
              <a:xfrm>
                <a:off x="7056850" y="4519410"/>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6" name="TextBox 25">
              <a:extLst>
                <a:ext uri="{FF2B5EF4-FFF2-40B4-BE49-F238E27FC236}">
                  <a16:creationId xmlns:a16="http://schemas.microsoft.com/office/drawing/2014/main" id="{0D2650D2-B398-4557-AC87-E3D51DF1065F}"/>
                </a:ext>
              </a:extLst>
            </p:cNvPr>
            <p:cNvSpPr txBox="1"/>
            <p:nvPr/>
          </p:nvSpPr>
          <p:spPr>
            <a:xfrm>
              <a:off x="2900125" y="5497302"/>
              <a:ext cx="652743" cy="369332"/>
            </a:xfrm>
            <a:prstGeom prst="rect">
              <a:avLst/>
            </a:prstGeom>
            <a:solidFill>
              <a:schemeClr val="bg1"/>
            </a:solidFill>
          </p:spPr>
          <p:txBody>
            <a:bodyPr wrap="none" rtlCol="0">
              <a:spAutoFit/>
            </a:bodyPr>
            <a:lstStyle/>
            <a:p>
              <a:r>
                <a:rPr lang="da-DK" dirty="0">
                  <a:solidFill>
                    <a:schemeClr val="accent2"/>
                  </a:solidFill>
                  <a:latin typeface="Times New Roman" panose="02020603050405020304" pitchFamily="18" charset="0"/>
                  <a:cs typeface="Times New Roman" panose="02020603050405020304" pitchFamily="18" charset="0"/>
                </a:rPr>
                <a:t>1.1m</a:t>
              </a:r>
            </a:p>
          </p:txBody>
        </p:sp>
      </p:grpSp>
      <p:grpSp>
        <p:nvGrpSpPr>
          <p:cNvPr id="59" name="Group 58">
            <a:extLst>
              <a:ext uri="{FF2B5EF4-FFF2-40B4-BE49-F238E27FC236}">
                <a16:creationId xmlns:a16="http://schemas.microsoft.com/office/drawing/2014/main" id="{FD60DBE4-4B4E-4DA0-B8EE-FAF1EC5E5B03}"/>
              </a:ext>
            </a:extLst>
          </p:cNvPr>
          <p:cNvGrpSpPr/>
          <p:nvPr/>
        </p:nvGrpSpPr>
        <p:grpSpPr>
          <a:xfrm>
            <a:off x="5607697" y="3019202"/>
            <a:ext cx="2628990" cy="1371346"/>
            <a:chOff x="6440993" y="3933056"/>
            <a:chExt cx="2628990" cy="1371346"/>
          </a:xfrm>
        </p:grpSpPr>
        <p:sp>
          <p:nvSpPr>
            <p:cNvPr id="60" name="Rectangle 59">
              <a:extLst>
                <a:ext uri="{FF2B5EF4-FFF2-40B4-BE49-F238E27FC236}">
                  <a16:creationId xmlns:a16="http://schemas.microsoft.com/office/drawing/2014/main" id="{D819B3CF-D802-4897-ADAE-754B13B2E8C6}"/>
                </a:ext>
              </a:extLst>
            </p:cNvPr>
            <p:cNvSpPr/>
            <p:nvPr/>
          </p:nvSpPr>
          <p:spPr>
            <a:xfrm>
              <a:off x="7037163" y="4371570"/>
              <a:ext cx="1256230" cy="460943"/>
            </a:xfrm>
            <a:prstGeom prst="rect">
              <a:avLst/>
            </a:prstGeom>
            <a:solidFill>
              <a:schemeClr val="bg1">
                <a:lumMod val="6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1" name="TextBox 60">
              <a:extLst>
                <a:ext uri="{FF2B5EF4-FFF2-40B4-BE49-F238E27FC236}">
                  <a16:creationId xmlns:a16="http://schemas.microsoft.com/office/drawing/2014/main" id="{C90E5DA4-8629-4062-835F-D7C34958C3F8}"/>
                </a:ext>
              </a:extLst>
            </p:cNvPr>
            <p:cNvSpPr txBox="1"/>
            <p:nvPr/>
          </p:nvSpPr>
          <p:spPr>
            <a:xfrm>
              <a:off x="6948541" y="3933056"/>
              <a:ext cx="1114408" cy="338554"/>
            </a:xfrm>
            <a:prstGeom prst="rect">
              <a:avLst/>
            </a:prstGeom>
            <a:solidFill>
              <a:schemeClr val="bg1"/>
            </a:solidFill>
          </p:spPr>
          <p:txBody>
            <a:bodyPr wrap="none" rtlCol="0">
              <a:spAutoFit/>
            </a:bodyPr>
            <a:lstStyle/>
            <a:p>
              <a:r>
                <a:rPr lang="da-DK" sz="1600" dirty="0">
                  <a:solidFill>
                    <a:schemeClr val="accent2"/>
                  </a:solidFill>
                  <a:latin typeface="Tahoma" panose="020B0604030504040204" pitchFamily="34" charset="0"/>
                  <a:ea typeface="Tahoma" panose="020B0604030504040204" pitchFamily="34" charset="0"/>
                  <a:cs typeface="Tahoma" panose="020B0604030504040204" pitchFamily="34" charset="0"/>
                </a:rPr>
                <a:t>Main Strut</a:t>
              </a:r>
            </a:p>
          </p:txBody>
        </p:sp>
        <p:grpSp>
          <p:nvGrpSpPr>
            <p:cNvPr id="62" name="Group 61">
              <a:extLst>
                <a:ext uri="{FF2B5EF4-FFF2-40B4-BE49-F238E27FC236}">
                  <a16:creationId xmlns:a16="http://schemas.microsoft.com/office/drawing/2014/main" id="{D84DD5E9-0E80-4C24-9FE7-0297C0CD849A}"/>
                </a:ext>
              </a:extLst>
            </p:cNvPr>
            <p:cNvGrpSpPr/>
            <p:nvPr/>
          </p:nvGrpSpPr>
          <p:grpSpPr>
            <a:xfrm>
              <a:off x="6508088" y="4376537"/>
              <a:ext cx="376198" cy="455976"/>
              <a:chOff x="7040652" y="4544643"/>
              <a:chExt cx="376198" cy="1750373"/>
            </a:xfrm>
          </p:grpSpPr>
          <p:cxnSp>
            <p:nvCxnSpPr>
              <p:cNvPr id="76" name="Straight Connector 75">
                <a:extLst>
                  <a:ext uri="{FF2B5EF4-FFF2-40B4-BE49-F238E27FC236}">
                    <a16:creationId xmlns:a16="http://schemas.microsoft.com/office/drawing/2014/main" id="{AD5ACE4F-D9DE-4CF4-9FA6-46AF5918E278}"/>
                  </a:ext>
                </a:extLst>
              </p:cNvPr>
              <p:cNvCxnSpPr>
                <a:cxnSpLocks/>
              </p:cNvCxnSpPr>
              <p:nvPr/>
            </p:nvCxnSpPr>
            <p:spPr>
              <a:xfrm flipV="1">
                <a:off x="7179185" y="4547772"/>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934D62E4-08EE-4952-8DF7-D3795FA94C41}"/>
                  </a:ext>
                </a:extLst>
              </p:cNvPr>
              <p:cNvCxnSpPr>
                <a:cxnSpLocks/>
              </p:cNvCxnSpPr>
              <p:nvPr/>
            </p:nvCxnSpPr>
            <p:spPr>
              <a:xfrm>
                <a:off x="7040652" y="4544643"/>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4A55DF13-71FB-4D61-BE5B-1BEDA3B3F5C3}"/>
                  </a:ext>
                </a:extLst>
              </p:cNvPr>
              <p:cNvCxnSpPr>
                <a:cxnSpLocks/>
              </p:cNvCxnSpPr>
              <p:nvPr/>
            </p:nvCxnSpPr>
            <p:spPr>
              <a:xfrm>
                <a:off x="7056850" y="6295016"/>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3" name="TextBox 62">
              <a:extLst>
                <a:ext uri="{FF2B5EF4-FFF2-40B4-BE49-F238E27FC236}">
                  <a16:creationId xmlns:a16="http://schemas.microsoft.com/office/drawing/2014/main" id="{EF26C781-212B-466E-B219-109CD3C777AD}"/>
                </a:ext>
              </a:extLst>
            </p:cNvPr>
            <p:cNvSpPr txBox="1"/>
            <p:nvPr/>
          </p:nvSpPr>
          <p:spPr>
            <a:xfrm>
              <a:off x="6440993" y="4481065"/>
              <a:ext cx="525785" cy="246221"/>
            </a:xfrm>
            <a:prstGeom prst="rect">
              <a:avLst/>
            </a:prstGeom>
            <a:solidFill>
              <a:schemeClr val="bg1"/>
            </a:solidFill>
          </p:spPr>
          <p:txBody>
            <a:bodyPr wrap="none" lIns="0" tIns="0" rIns="0" bIns="0" rtlCol="0">
              <a:spAutoFit/>
            </a:bodyPr>
            <a:lstStyle/>
            <a:p>
              <a:r>
                <a:rPr lang="da-DK" sz="1600" dirty="0">
                  <a:solidFill>
                    <a:schemeClr val="accent2"/>
                  </a:solidFill>
                  <a:latin typeface="Times New Roman" panose="02020603050405020304" pitchFamily="18" charset="0"/>
                  <a:cs typeface="Times New Roman" panose="02020603050405020304" pitchFamily="18" charset="0"/>
                </a:rPr>
                <a:t>45mm</a:t>
              </a:r>
            </a:p>
          </p:txBody>
        </p:sp>
        <p:grpSp>
          <p:nvGrpSpPr>
            <p:cNvPr id="64" name="Group 63">
              <a:extLst>
                <a:ext uri="{FF2B5EF4-FFF2-40B4-BE49-F238E27FC236}">
                  <a16:creationId xmlns:a16="http://schemas.microsoft.com/office/drawing/2014/main" id="{CF258826-2C28-4D3A-A37C-963CBCB81D50}"/>
                </a:ext>
              </a:extLst>
            </p:cNvPr>
            <p:cNvGrpSpPr/>
            <p:nvPr/>
          </p:nvGrpSpPr>
          <p:grpSpPr>
            <a:xfrm rot="16200000">
              <a:off x="7481841" y="4473041"/>
              <a:ext cx="376198" cy="1286523"/>
              <a:chOff x="7040652" y="4544643"/>
              <a:chExt cx="376198" cy="1750373"/>
            </a:xfrm>
          </p:grpSpPr>
          <p:cxnSp>
            <p:nvCxnSpPr>
              <p:cNvPr id="73" name="Straight Connector 72">
                <a:extLst>
                  <a:ext uri="{FF2B5EF4-FFF2-40B4-BE49-F238E27FC236}">
                    <a16:creationId xmlns:a16="http://schemas.microsoft.com/office/drawing/2014/main" id="{A510291E-E8CF-406E-A4D7-990ECE732D4D}"/>
                  </a:ext>
                </a:extLst>
              </p:cNvPr>
              <p:cNvCxnSpPr>
                <a:cxnSpLocks/>
              </p:cNvCxnSpPr>
              <p:nvPr/>
            </p:nvCxnSpPr>
            <p:spPr>
              <a:xfrm flipV="1">
                <a:off x="7179185" y="4547772"/>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BE2BA2A3-AB0D-4675-BBA2-34AC3E4F02C2}"/>
                  </a:ext>
                </a:extLst>
              </p:cNvPr>
              <p:cNvCxnSpPr>
                <a:cxnSpLocks/>
              </p:cNvCxnSpPr>
              <p:nvPr/>
            </p:nvCxnSpPr>
            <p:spPr>
              <a:xfrm>
                <a:off x="7040652" y="4544643"/>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5DAA81ED-DC96-4692-869C-CCC9B2E7AB5F}"/>
                  </a:ext>
                </a:extLst>
              </p:cNvPr>
              <p:cNvCxnSpPr>
                <a:cxnSpLocks/>
              </p:cNvCxnSpPr>
              <p:nvPr/>
            </p:nvCxnSpPr>
            <p:spPr>
              <a:xfrm>
                <a:off x="7056850" y="6295016"/>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5" name="TextBox 64">
              <a:extLst>
                <a:ext uri="{FF2B5EF4-FFF2-40B4-BE49-F238E27FC236}">
                  <a16:creationId xmlns:a16="http://schemas.microsoft.com/office/drawing/2014/main" id="{3B574522-48C4-4FA0-950C-A1DD5EA7ACB2}"/>
                </a:ext>
              </a:extLst>
            </p:cNvPr>
            <p:cNvSpPr txBox="1"/>
            <p:nvPr/>
          </p:nvSpPr>
          <p:spPr>
            <a:xfrm>
              <a:off x="7377097" y="5032313"/>
              <a:ext cx="628377" cy="246221"/>
            </a:xfrm>
            <a:prstGeom prst="rect">
              <a:avLst/>
            </a:prstGeom>
            <a:solidFill>
              <a:schemeClr val="bg1"/>
            </a:solidFill>
          </p:spPr>
          <p:txBody>
            <a:bodyPr wrap="none" lIns="0" tIns="0" rIns="0" bIns="0" rtlCol="0">
              <a:spAutoFit/>
            </a:bodyPr>
            <a:lstStyle/>
            <a:p>
              <a:r>
                <a:rPr lang="da-DK" sz="1600" dirty="0">
                  <a:solidFill>
                    <a:schemeClr val="accent2"/>
                  </a:solidFill>
                  <a:latin typeface="Times New Roman" panose="02020603050405020304" pitchFamily="18" charset="0"/>
                  <a:cs typeface="Times New Roman" panose="02020603050405020304" pitchFamily="18" charset="0"/>
                </a:rPr>
                <a:t>200mm</a:t>
              </a:r>
            </a:p>
          </p:txBody>
        </p:sp>
        <p:sp>
          <p:nvSpPr>
            <p:cNvPr id="66" name="Oval 65">
              <a:extLst>
                <a:ext uri="{FF2B5EF4-FFF2-40B4-BE49-F238E27FC236}">
                  <a16:creationId xmlns:a16="http://schemas.microsoft.com/office/drawing/2014/main" id="{B9DD62F8-A696-42AE-B188-130BF5556000}"/>
                </a:ext>
              </a:extLst>
            </p:cNvPr>
            <p:cNvSpPr/>
            <p:nvPr/>
          </p:nvSpPr>
          <p:spPr>
            <a:xfrm>
              <a:off x="7305089" y="4486446"/>
              <a:ext cx="216000" cy="216000"/>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7" name="Oval 66">
              <a:extLst>
                <a:ext uri="{FF2B5EF4-FFF2-40B4-BE49-F238E27FC236}">
                  <a16:creationId xmlns:a16="http://schemas.microsoft.com/office/drawing/2014/main" id="{C2B91D7E-CB97-49FD-B47B-15B3CD49CEDF}"/>
                </a:ext>
              </a:extLst>
            </p:cNvPr>
            <p:cNvSpPr/>
            <p:nvPr/>
          </p:nvSpPr>
          <p:spPr>
            <a:xfrm>
              <a:off x="7809145" y="4486446"/>
              <a:ext cx="216000" cy="216000"/>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nvGrpSpPr>
            <p:cNvPr id="68" name="Group 67">
              <a:extLst>
                <a:ext uri="{FF2B5EF4-FFF2-40B4-BE49-F238E27FC236}">
                  <a16:creationId xmlns:a16="http://schemas.microsoft.com/office/drawing/2014/main" id="{27618B09-4FE6-4A6D-AF09-B148CF925C0B}"/>
                </a:ext>
              </a:extLst>
            </p:cNvPr>
            <p:cNvGrpSpPr/>
            <p:nvPr/>
          </p:nvGrpSpPr>
          <p:grpSpPr>
            <a:xfrm rot="10800000">
              <a:off x="8025137" y="4493356"/>
              <a:ext cx="582814" cy="216000"/>
              <a:chOff x="7256390" y="4544643"/>
              <a:chExt cx="159428" cy="1750373"/>
            </a:xfrm>
          </p:grpSpPr>
          <p:cxnSp>
            <p:nvCxnSpPr>
              <p:cNvPr id="70" name="Straight Connector 69">
                <a:extLst>
                  <a:ext uri="{FF2B5EF4-FFF2-40B4-BE49-F238E27FC236}">
                    <a16:creationId xmlns:a16="http://schemas.microsoft.com/office/drawing/2014/main" id="{0D260546-A944-4AC0-BB0C-8E9A1074126D}"/>
                  </a:ext>
                </a:extLst>
              </p:cNvPr>
              <p:cNvCxnSpPr>
                <a:cxnSpLocks/>
              </p:cNvCxnSpPr>
              <p:nvPr/>
            </p:nvCxnSpPr>
            <p:spPr>
              <a:xfrm flipV="1">
                <a:off x="7277925" y="4547771"/>
                <a:ext cx="0" cy="1723072"/>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5C1DF65-BDEA-4ED8-97ED-D994958E4BAC}"/>
                  </a:ext>
                </a:extLst>
              </p:cNvPr>
              <p:cNvCxnSpPr>
                <a:cxnSpLocks/>
              </p:cNvCxnSpPr>
              <p:nvPr/>
            </p:nvCxnSpPr>
            <p:spPr>
              <a:xfrm>
                <a:off x="7256392" y="4544643"/>
                <a:ext cx="15942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821E53A2-8177-481F-A8DD-A1B4A04AD9EE}"/>
                  </a:ext>
                </a:extLst>
              </p:cNvPr>
              <p:cNvCxnSpPr>
                <a:cxnSpLocks/>
              </p:cNvCxnSpPr>
              <p:nvPr/>
            </p:nvCxnSpPr>
            <p:spPr>
              <a:xfrm>
                <a:off x="7256390" y="6295016"/>
                <a:ext cx="15942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9" name="TextBox 68">
              <a:extLst>
                <a:ext uri="{FF2B5EF4-FFF2-40B4-BE49-F238E27FC236}">
                  <a16:creationId xmlns:a16="http://schemas.microsoft.com/office/drawing/2014/main" id="{9EE7399F-1B17-4342-AA3D-E021344A1811}"/>
                </a:ext>
              </a:extLst>
            </p:cNvPr>
            <p:cNvSpPr txBox="1"/>
            <p:nvPr/>
          </p:nvSpPr>
          <p:spPr>
            <a:xfrm>
              <a:off x="8544198" y="4743085"/>
              <a:ext cx="525785" cy="246221"/>
            </a:xfrm>
            <a:prstGeom prst="rect">
              <a:avLst/>
            </a:prstGeom>
            <a:solidFill>
              <a:schemeClr val="bg1"/>
            </a:solidFill>
          </p:spPr>
          <p:txBody>
            <a:bodyPr wrap="none" lIns="0" tIns="0" rIns="0" bIns="0" rtlCol="0">
              <a:spAutoFit/>
            </a:bodyPr>
            <a:lstStyle/>
            <a:p>
              <a:r>
                <a:rPr lang="da-DK" sz="1600" dirty="0">
                  <a:solidFill>
                    <a:schemeClr val="accent2"/>
                  </a:solidFill>
                  <a:latin typeface="Times New Roman" panose="02020603050405020304" pitchFamily="18" charset="0"/>
                  <a:cs typeface="Times New Roman" panose="02020603050405020304" pitchFamily="18" charset="0"/>
                </a:rPr>
                <a:t>25mm</a:t>
              </a:r>
            </a:p>
          </p:txBody>
        </p:sp>
      </p:gr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A81A1A42-A9EA-41AC-BF1A-C43432AA2089}"/>
                  </a:ext>
                </a:extLst>
              </p:cNvPr>
              <p:cNvSpPr txBox="1"/>
              <p:nvPr/>
            </p:nvSpPr>
            <p:spPr>
              <a:xfrm>
                <a:off x="5372967" y="1608619"/>
                <a:ext cx="1613967" cy="6610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000" i="1" smtClean="0">
                              <a:latin typeface="Cambria Math" panose="02040503050406030204" pitchFamily="18" charset="0"/>
                            </a:rPr>
                          </m:ctrlPr>
                        </m:sSubPr>
                        <m:e>
                          <m:r>
                            <a:rPr lang="da-DK" sz="2000" b="0" i="1" smtClean="0">
                              <a:latin typeface="Cambria Math" panose="02040503050406030204" pitchFamily="18" charset="0"/>
                            </a:rPr>
                            <m:t>𝑃</m:t>
                          </m:r>
                        </m:e>
                        <m:sub>
                          <m:r>
                            <a:rPr lang="da-DK" sz="2000" b="0" i="1" smtClean="0">
                              <a:latin typeface="Cambria Math" panose="02040503050406030204" pitchFamily="18" charset="0"/>
                            </a:rPr>
                            <m:t>𝐶𝑅</m:t>
                          </m:r>
                        </m:sub>
                      </m:sSub>
                      <m:r>
                        <a:rPr lang="da-DK" sz="2000" i="1" smtClean="0">
                          <a:latin typeface="Cambria Math" panose="02040503050406030204" pitchFamily="18" charset="0"/>
                        </a:rPr>
                        <m:t>=</m:t>
                      </m:r>
                      <m:f>
                        <m:fPr>
                          <m:ctrlPr>
                            <a:rPr lang="da-DK" sz="2000" i="1" smtClean="0">
                              <a:latin typeface="Cambria Math" panose="02040503050406030204" pitchFamily="18" charset="0"/>
                            </a:rPr>
                          </m:ctrlPr>
                        </m:fPr>
                        <m:num>
                          <m:sSup>
                            <m:sSupPr>
                              <m:ctrlPr>
                                <a:rPr lang="da-DK" sz="2000" i="1">
                                  <a:latin typeface="Cambria Math" panose="02040503050406030204" pitchFamily="18" charset="0"/>
                                </a:rPr>
                              </m:ctrlPr>
                            </m:sSupPr>
                            <m:e>
                              <m:sSup>
                                <m:sSupPr>
                                  <m:ctrlPr>
                                    <a:rPr lang="da-DK" sz="2000" i="1">
                                      <a:latin typeface="Cambria Math" panose="02040503050406030204" pitchFamily="18" charset="0"/>
                                    </a:rPr>
                                  </m:ctrlPr>
                                </m:sSupPr>
                                <m:e>
                                  <m:r>
                                    <a:rPr lang="da-DK" sz="2000" b="0" i="1" smtClean="0">
                                      <a:latin typeface="Cambria Math" panose="02040503050406030204" pitchFamily="18" charset="0"/>
                                    </a:rPr>
                                    <m:t>𝑛</m:t>
                                  </m:r>
                                </m:e>
                                <m:sup>
                                  <m:r>
                                    <a:rPr lang="da-DK" sz="2000" i="1">
                                      <a:latin typeface="Cambria Math" panose="02040503050406030204" pitchFamily="18" charset="0"/>
                                    </a:rPr>
                                    <m:t>2</m:t>
                                  </m:r>
                                </m:sup>
                              </m:sSup>
                              <m:r>
                                <a:rPr lang="el-GR" sz="2000" i="1">
                                  <a:latin typeface="Cambria Math" panose="02040503050406030204" pitchFamily="18" charset="0"/>
                                </a:rPr>
                                <m:t>𝜋</m:t>
                              </m:r>
                            </m:e>
                            <m:sup>
                              <m:r>
                                <a:rPr lang="da-DK" sz="2000" i="1">
                                  <a:latin typeface="Cambria Math" panose="02040503050406030204" pitchFamily="18" charset="0"/>
                                </a:rPr>
                                <m:t>2</m:t>
                              </m:r>
                            </m:sup>
                          </m:sSup>
                          <m:r>
                            <a:rPr lang="da-DK" sz="2000" i="1">
                              <a:latin typeface="Cambria Math" panose="02040503050406030204" pitchFamily="18" charset="0"/>
                            </a:rPr>
                            <m:t>𝐸𝐼</m:t>
                          </m:r>
                        </m:num>
                        <m:den>
                          <m:sSup>
                            <m:sSupPr>
                              <m:ctrlPr>
                                <a:rPr lang="da-DK" sz="2000" i="1" smtClean="0">
                                  <a:latin typeface="Cambria Math" panose="02040503050406030204" pitchFamily="18" charset="0"/>
                                </a:rPr>
                              </m:ctrlPr>
                            </m:sSupPr>
                            <m:e>
                              <m:d>
                                <m:dPr>
                                  <m:ctrlPr>
                                    <a:rPr lang="da-DK" sz="2000" i="1">
                                      <a:latin typeface="Cambria Math" panose="02040503050406030204" pitchFamily="18" charset="0"/>
                                    </a:rPr>
                                  </m:ctrlPr>
                                </m:dPr>
                                <m:e>
                                  <m:r>
                                    <a:rPr lang="da-DK" sz="2000" i="1">
                                      <a:latin typeface="Cambria Math" panose="02040503050406030204" pitchFamily="18" charset="0"/>
                                    </a:rPr>
                                    <m:t>𝑘𝑙</m:t>
                                  </m:r>
                                </m:e>
                              </m:d>
                            </m:e>
                            <m:sup>
                              <m:r>
                                <a:rPr lang="da-DK" sz="2000" b="0" i="1" smtClean="0">
                                  <a:latin typeface="Cambria Math" panose="02040503050406030204" pitchFamily="18" charset="0"/>
                                </a:rPr>
                                <m:t>2</m:t>
                              </m:r>
                            </m:sup>
                          </m:sSup>
                        </m:den>
                      </m:f>
                    </m:oMath>
                  </m:oMathPara>
                </a14:m>
                <a:endParaRPr lang="da-DK" sz="2000" dirty="0"/>
              </a:p>
            </p:txBody>
          </p:sp>
        </mc:Choice>
        <mc:Fallback xmlns="">
          <p:sp>
            <p:nvSpPr>
              <p:cNvPr id="92" name="TextBox 91">
                <a:extLst>
                  <a:ext uri="{FF2B5EF4-FFF2-40B4-BE49-F238E27FC236}">
                    <a16:creationId xmlns:a16="http://schemas.microsoft.com/office/drawing/2014/main" id="{A81A1A42-A9EA-41AC-BF1A-C43432AA2089}"/>
                  </a:ext>
                </a:extLst>
              </p:cNvPr>
              <p:cNvSpPr txBox="1">
                <a:spLocks noRot="1" noChangeAspect="1" noMove="1" noResize="1" noEditPoints="1" noAdjustHandles="1" noChangeArrowheads="1" noChangeShapeType="1" noTextEdit="1"/>
              </p:cNvSpPr>
              <p:nvPr/>
            </p:nvSpPr>
            <p:spPr>
              <a:xfrm>
                <a:off x="5372967" y="1608619"/>
                <a:ext cx="1613967" cy="661078"/>
              </a:xfrm>
              <a:prstGeom prst="rect">
                <a:avLst/>
              </a:prstGeom>
              <a:blipFill>
                <a:blip r:embed="rId4"/>
                <a:stretch>
                  <a:fillRect/>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B0986A84-A2ED-46DE-90C0-F39CBE2607FD}"/>
                  </a:ext>
                </a:extLst>
              </p:cNvPr>
              <p:cNvSpPr txBox="1"/>
              <p:nvPr/>
            </p:nvSpPr>
            <p:spPr>
              <a:xfrm>
                <a:off x="2548705" y="4623280"/>
                <a:ext cx="5061770" cy="627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i="1" smtClean="0">
                          <a:solidFill>
                            <a:srgbClr val="16818D"/>
                          </a:solidFill>
                          <a:latin typeface="Cambria Math" panose="02040503050406030204" pitchFamily="18" charset="0"/>
                        </a:rPr>
                        <m:t>𝐼</m:t>
                      </m:r>
                      <m:r>
                        <a:rPr lang="da-DK" i="1" smtClean="0">
                          <a:solidFill>
                            <a:srgbClr val="16818D"/>
                          </a:solidFill>
                          <a:latin typeface="Cambria Math" panose="02040503050406030204" pitchFamily="18" charset="0"/>
                        </a:rPr>
                        <m:t>=</m:t>
                      </m:r>
                      <m:f>
                        <m:fPr>
                          <m:ctrlPr>
                            <a:rPr lang="da-DK" i="1" smtClean="0">
                              <a:solidFill>
                                <a:srgbClr val="16818D"/>
                              </a:solidFill>
                              <a:latin typeface="Cambria Math" panose="02040503050406030204" pitchFamily="18" charset="0"/>
                            </a:rPr>
                          </m:ctrlPr>
                        </m:fPr>
                        <m:num>
                          <m:r>
                            <a:rPr lang="da-DK" b="0" i="1" smtClean="0">
                              <a:solidFill>
                                <a:srgbClr val="16818D"/>
                              </a:solidFill>
                              <a:latin typeface="Cambria Math" panose="02040503050406030204" pitchFamily="18" charset="0"/>
                            </a:rPr>
                            <m:t>0.2</m:t>
                          </m:r>
                          <m:r>
                            <a:rPr lang="da-DK" b="0" i="1" smtClean="0">
                              <a:solidFill>
                                <a:srgbClr val="16818D"/>
                              </a:solidFill>
                              <a:latin typeface="Cambria Math" panose="02040503050406030204" pitchFamily="18" charset="0"/>
                            </a:rPr>
                            <m:t>𝑥</m:t>
                          </m:r>
                          <m:sSup>
                            <m:sSupPr>
                              <m:ctrlPr>
                                <a:rPr lang="da-DK" b="0" i="1" smtClean="0">
                                  <a:solidFill>
                                    <a:srgbClr val="16818D"/>
                                  </a:solidFill>
                                  <a:latin typeface="Cambria Math" panose="02040503050406030204" pitchFamily="18" charset="0"/>
                                </a:rPr>
                              </m:ctrlPr>
                            </m:sSupPr>
                            <m:e>
                              <m:r>
                                <a:rPr lang="da-DK" b="0" i="1" smtClean="0">
                                  <a:solidFill>
                                    <a:srgbClr val="16818D"/>
                                  </a:solidFill>
                                  <a:latin typeface="Cambria Math" panose="02040503050406030204" pitchFamily="18" charset="0"/>
                                </a:rPr>
                                <m:t>0.045</m:t>
                              </m:r>
                            </m:e>
                            <m:sup>
                              <m:r>
                                <a:rPr lang="da-DK" b="0" i="1" smtClean="0">
                                  <a:solidFill>
                                    <a:srgbClr val="16818D"/>
                                  </a:solidFill>
                                  <a:latin typeface="Cambria Math" panose="02040503050406030204" pitchFamily="18" charset="0"/>
                                </a:rPr>
                                <m:t>3</m:t>
                              </m:r>
                            </m:sup>
                          </m:sSup>
                        </m:num>
                        <m:den>
                          <m:r>
                            <a:rPr lang="da-DK" i="1" smtClean="0">
                              <a:solidFill>
                                <a:srgbClr val="16818D"/>
                              </a:solidFill>
                              <a:latin typeface="Cambria Math" panose="02040503050406030204" pitchFamily="18" charset="0"/>
                            </a:rPr>
                            <m:t>1</m:t>
                          </m:r>
                          <m:r>
                            <a:rPr lang="da-DK" b="0" i="1" smtClean="0">
                              <a:solidFill>
                                <a:srgbClr val="16818D"/>
                              </a:solidFill>
                              <a:latin typeface="Cambria Math" panose="02040503050406030204" pitchFamily="18" charset="0"/>
                            </a:rPr>
                            <m:t>2</m:t>
                          </m:r>
                        </m:den>
                      </m:f>
                      <m:r>
                        <a:rPr lang="da-DK" b="0" i="1" smtClean="0">
                          <a:solidFill>
                            <a:srgbClr val="16818D"/>
                          </a:solidFill>
                          <a:latin typeface="Cambria Math" panose="02040503050406030204" pitchFamily="18" charset="0"/>
                        </a:rPr>
                        <m:t>−2</m:t>
                      </m:r>
                      <m:d>
                        <m:dPr>
                          <m:ctrlPr>
                            <a:rPr lang="da-DK" b="0" i="1" smtClean="0">
                              <a:solidFill>
                                <a:srgbClr val="16818D"/>
                              </a:solidFill>
                              <a:latin typeface="Cambria Math" panose="02040503050406030204" pitchFamily="18" charset="0"/>
                            </a:rPr>
                          </m:ctrlPr>
                        </m:dPr>
                        <m:e>
                          <m:f>
                            <m:fPr>
                              <m:ctrlPr>
                                <a:rPr lang="da-DK" i="1">
                                  <a:solidFill>
                                    <a:srgbClr val="16818D"/>
                                  </a:solidFill>
                                  <a:latin typeface="Cambria Math" panose="02040503050406030204" pitchFamily="18" charset="0"/>
                                </a:rPr>
                              </m:ctrlPr>
                            </m:fPr>
                            <m:num>
                              <m:r>
                                <a:rPr lang="da-DK" i="1">
                                  <a:solidFill>
                                    <a:srgbClr val="16818D"/>
                                  </a:solidFill>
                                  <a:latin typeface="Cambria Math" panose="02040503050406030204" pitchFamily="18" charset="0"/>
                                  <a:ea typeface="Cambria Math" panose="02040503050406030204" pitchFamily="18" charset="0"/>
                                </a:rPr>
                                <m:t>𝜋</m:t>
                              </m:r>
                              <m:r>
                                <a:rPr lang="da-DK" b="0" i="1" smtClean="0">
                                  <a:solidFill>
                                    <a:srgbClr val="16818D"/>
                                  </a:solidFill>
                                  <a:latin typeface="Cambria Math" panose="02040503050406030204" pitchFamily="18" charset="0"/>
                                  <a:ea typeface="Cambria Math" panose="02040503050406030204" pitchFamily="18" charset="0"/>
                                </a:rPr>
                                <m:t>𝑥</m:t>
                              </m:r>
                              <m:sSup>
                                <m:sSupPr>
                                  <m:ctrlPr>
                                    <a:rPr lang="da-DK" b="0" i="1" smtClean="0">
                                      <a:solidFill>
                                        <a:srgbClr val="16818D"/>
                                      </a:solidFill>
                                      <a:latin typeface="Cambria Math" panose="02040503050406030204" pitchFamily="18" charset="0"/>
                                      <a:ea typeface="Cambria Math" panose="02040503050406030204" pitchFamily="18" charset="0"/>
                                    </a:rPr>
                                  </m:ctrlPr>
                                </m:sSupPr>
                                <m:e>
                                  <m:r>
                                    <a:rPr lang="da-DK" b="0" i="1" smtClean="0">
                                      <a:solidFill>
                                        <a:srgbClr val="16818D"/>
                                      </a:solidFill>
                                      <a:latin typeface="Cambria Math" panose="02040503050406030204" pitchFamily="18" charset="0"/>
                                      <a:ea typeface="Cambria Math" panose="02040503050406030204" pitchFamily="18" charset="0"/>
                                    </a:rPr>
                                    <m:t>0.0125</m:t>
                                  </m:r>
                                </m:e>
                                <m:sup>
                                  <m:r>
                                    <a:rPr lang="da-DK" b="0" i="1" smtClean="0">
                                      <a:solidFill>
                                        <a:srgbClr val="16818D"/>
                                      </a:solidFill>
                                      <a:latin typeface="Cambria Math" panose="02040503050406030204" pitchFamily="18" charset="0"/>
                                      <a:ea typeface="Cambria Math" panose="02040503050406030204" pitchFamily="18" charset="0"/>
                                    </a:rPr>
                                    <m:t>4</m:t>
                                  </m:r>
                                </m:sup>
                              </m:sSup>
                            </m:num>
                            <m:den>
                              <m:r>
                                <a:rPr lang="da-DK" i="1">
                                  <a:solidFill>
                                    <a:srgbClr val="16818D"/>
                                  </a:solidFill>
                                  <a:latin typeface="Cambria Math" panose="02040503050406030204" pitchFamily="18" charset="0"/>
                                </a:rPr>
                                <m:t>4</m:t>
                              </m:r>
                            </m:den>
                          </m:f>
                        </m:e>
                      </m:d>
                      <m:r>
                        <a:rPr lang="da-DK" b="0" i="1" smtClean="0">
                          <a:solidFill>
                            <a:srgbClr val="16818D"/>
                          </a:solidFill>
                          <a:latin typeface="Cambria Math" panose="02040503050406030204" pitchFamily="18" charset="0"/>
                        </a:rPr>
                        <m:t>=1.29</m:t>
                      </m:r>
                      <m:r>
                        <a:rPr lang="da-DK" b="0" i="1" smtClean="0">
                          <a:solidFill>
                            <a:srgbClr val="16818D"/>
                          </a:solidFill>
                          <a:latin typeface="Cambria Math" panose="02040503050406030204" pitchFamily="18" charset="0"/>
                        </a:rPr>
                        <m:t>𝑥</m:t>
                      </m:r>
                      <m:sSup>
                        <m:sSupPr>
                          <m:ctrlPr>
                            <a:rPr lang="da-DK" b="0" i="1" smtClean="0">
                              <a:solidFill>
                                <a:srgbClr val="16818D"/>
                              </a:solidFill>
                              <a:latin typeface="Cambria Math" panose="02040503050406030204" pitchFamily="18" charset="0"/>
                            </a:rPr>
                          </m:ctrlPr>
                        </m:sSupPr>
                        <m:e>
                          <m:r>
                            <a:rPr lang="da-DK" b="0" i="1" smtClean="0">
                              <a:solidFill>
                                <a:srgbClr val="16818D"/>
                              </a:solidFill>
                              <a:latin typeface="Cambria Math" panose="02040503050406030204" pitchFamily="18" charset="0"/>
                            </a:rPr>
                            <m:t>10</m:t>
                          </m:r>
                        </m:e>
                        <m:sup>
                          <m:r>
                            <a:rPr lang="da-DK" b="0" i="1" smtClean="0">
                              <a:solidFill>
                                <a:srgbClr val="16818D"/>
                              </a:solidFill>
                              <a:latin typeface="Cambria Math" panose="02040503050406030204" pitchFamily="18" charset="0"/>
                            </a:rPr>
                            <m:t>−6</m:t>
                          </m:r>
                        </m:sup>
                      </m:sSup>
                      <m:sSup>
                        <m:sSupPr>
                          <m:ctrlPr>
                            <a:rPr lang="da-DK" b="0" i="1" smtClean="0">
                              <a:solidFill>
                                <a:srgbClr val="16818D"/>
                              </a:solidFill>
                              <a:latin typeface="Cambria Math" panose="02040503050406030204" pitchFamily="18" charset="0"/>
                            </a:rPr>
                          </m:ctrlPr>
                        </m:sSupPr>
                        <m:e>
                          <m:r>
                            <a:rPr lang="da-DK" b="0" i="1" smtClean="0">
                              <a:solidFill>
                                <a:srgbClr val="16818D"/>
                              </a:solidFill>
                              <a:latin typeface="Cambria Math" panose="02040503050406030204" pitchFamily="18" charset="0"/>
                            </a:rPr>
                            <m:t>𝑚</m:t>
                          </m:r>
                        </m:e>
                        <m:sup>
                          <m:r>
                            <a:rPr lang="da-DK" b="0" i="1" smtClean="0">
                              <a:solidFill>
                                <a:srgbClr val="16818D"/>
                              </a:solidFill>
                              <a:latin typeface="Cambria Math" panose="02040503050406030204" pitchFamily="18" charset="0"/>
                            </a:rPr>
                            <m:t>4</m:t>
                          </m:r>
                        </m:sup>
                      </m:sSup>
                    </m:oMath>
                  </m:oMathPara>
                </a14:m>
                <a:endParaRPr lang="da-DK" dirty="0"/>
              </a:p>
            </p:txBody>
          </p:sp>
        </mc:Choice>
        <mc:Fallback xmlns="">
          <p:sp>
            <p:nvSpPr>
              <p:cNvPr id="96" name="TextBox 95">
                <a:extLst>
                  <a:ext uri="{FF2B5EF4-FFF2-40B4-BE49-F238E27FC236}">
                    <a16:creationId xmlns:a16="http://schemas.microsoft.com/office/drawing/2014/main" id="{B0986A84-A2ED-46DE-90C0-F39CBE2607FD}"/>
                  </a:ext>
                </a:extLst>
              </p:cNvPr>
              <p:cNvSpPr txBox="1">
                <a:spLocks noRot="1" noChangeAspect="1" noMove="1" noResize="1" noEditPoints="1" noAdjustHandles="1" noChangeArrowheads="1" noChangeShapeType="1" noTextEdit="1"/>
              </p:cNvSpPr>
              <p:nvPr/>
            </p:nvSpPr>
            <p:spPr>
              <a:xfrm>
                <a:off x="2548705" y="4623280"/>
                <a:ext cx="5061770" cy="627992"/>
              </a:xfrm>
              <a:prstGeom prst="rect">
                <a:avLst/>
              </a:prstGeom>
              <a:blipFill>
                <a:blip r:embed="rId5"/>
                <a:stretch>
                  <a:fillRect/>
                </a:stretch>
              </a:blipFill>
            </p:spPr>
            <p:txBody>
              <a:bodyPr/>
              <a:lstStyle/>
              <a:p>
                <a:r>
                  <a:rPr lang="da-DK">
                    <a:noFill/>
                  </a:rPr>
                  <a:t> </a:t>
                </a:r>
              </a:p>
            </p:txBody>
          </p:sp>
        </mc:Fallback>
      </mc:AlternateContent>
      <p:sp>
        <p:nvSpPr>
          <p:cNvPr id="97" name="Text Placeholder 2">
            <a:extLst>
              <a:ext uri="{FF2B5EF4-FFF2-40B4-BE49-F238E27FC236}">
                <a16:creationId xmlns:a16="http://schemas.microsoft.com/office/drawing/2014/main" id="{DEE6DFFE-C8E8-4760-8AD0-75C85DD97FA9}"/>
              </a:ext>
            </a:extLst>
          </p:cNvPr>
          <p:cNvSpPr txBox="1">
            <a:spLocks/>
          </p:cNvSpPr>
          <p:nvPr/>
        </p:nvSpPr>
        <p:spPr>
          <a:xfrm>
            <a:off x="5310419" y="2473207"/>
            <a:ext cx="3600400" cy="422839"/>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sz="1800" dirty="0">
                <a:solidFill>
                  <a:srgbClr val="16818D"/>
                </a:solidFill>
              </a:rPr>
              <a:t>For aluminium: </a:t>
            </a:r>
            <a:r>
              <a:rPr lang="da-DK" sz="1800" i="1" dirty="0">
                <a:solidFill>
                  <a:srgbClr val="16818D"/>
                </a:solidFill>
                <a:latin typeface="Times New Roman" panose="02020603050405020304" pitchFamily="18" charset="0"/>
                <a:cs typeface="Times New Roman" panose="02020603050405020304" pitchFamily="18" charset="0"/>
              </a:rPr>
              <a:t>E</a:t>
            </a:r>
            <a:r>
              <a:rPr lang="da-DK" sz="1800" dirty="0">
                <a:solidFill>
                  <a:srgbClr val="16818D"/>
                </a:solidFill>
              </a:rPr>
              <a:t> = 70 GPa</a:t>
            </a:r>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9BF8D432-B514-4B52-B20D-7A91A34BE5F2}"/>
                  </a:ext>
                </a:extLst>
              </p:cNvPr>
              <p:cNvSpPr txBox="1"/>
              <p:nvPr/>
            </p:nvSpPr>
            <p:spPr>
              <a:xfrm>
                <a:off x="2625972" y="5373216"/>
                <a:ext cx="9474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b="0" i="1" smtClean="0">
                          <a:solidFill>
                            <a:srgbClr val="16818D"/>
                          </a:solidFill>
                          <a:latin typeface="Cambria Math" panose="02040503050406030204" pitchFamily="18" charset="0"/>
                        </a:rPr>
                        <m:t>𝑙</m:t>
                      </m:r>
                      <m:r>
                        <a:rPr lang="da-DK" i="1" smtClean="0">
                          <a:solidFill>
                            <a:srgbClr val="16818D"/>
                          </a:solidFill>
                          <a:latin typeface="Cambria Math" panose="02040503050406030204" pitchFamily="18" charset="0"/>
                        </a:rPr>
                        <m:t>=</m:t>
                      </m:r>
                      <m:r>
                        <a:rPr lang="da-DK" b="0" i="1" smtClean="0">
                          <a:solidFill>
                            <a:srgbClr val="16818D"/>
                          </a:solidFill>
                          <a:latin typeface="Cambria Math" panose="02040503050406030204" pitchFamily="18" charset="0"/>
                        </a:rPr>
                        <m:t>2.2</m:t>
                      </m:r>
                      <m:r>
                        <a:rPr lang="da-DK" b="0" i="1" smtClean="0">
                          <a:solidFill>
                            <a:srgbClr val="16818D"/>
                          </a:solidFill>
                          <a:latin typeface="Cambria Math" panose="02040503050406030204" pitchFamily="18" charset="0"/>
                        </a:rPr>
                        <m:t>𝑚</m:t>
                      </m:r>
                    </m:oMath>
                  </m:oMathPara>
                </a14:m>
                <a:endParaRPr lang="da-DK" dirty="0"/>
              </a:p>
            </p:txBody>
          </p:sp>
        </mc:Choice>
        <mc:Fallback xmlns="">
          <p:sp>
            <p:nvSpPr>
              <p:cNvPr id="100" name="TextBox 99">
                <a:extLst>
                  <a:ext uri="{FF2B5EF4-FFF2-40B4-BE49-F238E27FC236}">
                    <a16:creationId xmlns:a16="http://schemas.microsoft.com/office/drawing/2014/main" id="{9BF8D432-B514-4B52-B20D-7A91A34BE5F2}"/>
                  </a:ext>
                </a:extLst>
              </p:cNvPr>
              <p:cNvSpPr txBox="1">
                <a:spLocks noRot="1" noChangeAspect="1" noMove="1" noResize="1" noEditPoints="1" noAdjustHandles="1" noChangeArrowheads="1" noChangeShapeType="1" noTextEdit="1"/>
              </p:cNvSpPr>
              <p:nvPr/>
            </p:nvSpPr>
            <p:spPr>
              <a:xfrm>
                <a:off x="2625972" y="5373216"/>
                <a:ext cx="947439" cy="276999"/>
              </a:xfrm>
              <a:prstGeom prst="rect">
                <a:avLst/>
              </a:prstGeom>
              <a:blipFill>
                <a:blip r:embed="rId6"/>
                <a:stretch>
                  <a:fillRect l="-5161" r="-3226" b="-8696"/>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1C32C748-5252-491B-A049-F6D8C2A0A42F}"/>
                  </a:ext>
                </a:extLst>
              </p:cNvPr>
              <p:cNvSpPr txBox="1"/>
              <p:nvPr/>
            </p:nvSpPr>
            <p:spPr>
              <a:xfrm>
                <a:off x="2616447" y="5809089"/>
                <a:ext cx="8034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b="0" i="1" smtClean="0">
                          <a:solidFill>
                            <a:srgbClr val="16818D"/>
                          </a:solidFill>
                          <a:latin typeface="Cambria Math" panose="02040503050406030204" pitchFamily="18" charset="0"/>
                        </a:rPr>
                        <m:t>𝑘</m:t>
                      </m:r>
                      <m:r>
                        <a:rPr lang="da-DK" i="1" smtClean="0">
                          <a:solidFill>
                            <a:srgbClr val="16818D"/>
                          </a:solidFill>
                          <a:latin typeface="Cambria Math" panose="02040503050406030204" pitchFamily="18" charset="0"/>
                        </a:rPr>
                        <m:t>=</m:t>
                      </m:r>
                      <m:r>
                        <a:rPr lang="da-DK" b="0" i="1" smtClean="0">
                          <a:solidFill>
                            <a:srgbClr val="16818D"/>
                          </a:solidFill>
                          <a:latin typeface="Cambria Math" panose="02040503050406030204" pitchFamily="18" charset="0"/>
                        </a:rPr>
                        <m:t>0.5</m:t>
                      </m:r>
                    </m:oMath>
                  </m:oMathPara>
                </a14:m>
                <a:endParaRPr lang="da-DK" dirty="0"/>
              </a:p>
            </p:txBody>
          </p:sp>
        </mc:Choice>
        <mc:Fallback xmlns="">
          <p:sp>
            <p:nvSpPr>
              <p:cNvPr id="101" name="TextBox 100">
                <a:extLst>
                  <a:ext uri="{FF2B5EF4-FFF2-40B4-BE49-F238E27FC236}">
                    <a16:creationId xmlns:a16="http://schemas.microsoft.com/office/drawing/2014/main" id="{1C32C748-5252-491B-A049-F6D8C2A0A42F}"/>
                  </a:ext>
                </a:extLst>
              </p:cNvPr>
              <p:cNvSpPr txBox="1">
                <a:spLocks noRot="1" noChangeAspect="1" noMove="1" noResize="1" noEditPoints="1" noAdjustHandles="1" noChangeArrowheads="1" noChangeShapeType="1" noTextEdit="1"/>
              </p:cNvSpPr>
              <p:nvPr/>
            </p:nvSpPr>
            <p:spPr>
              <a:xfrm>
                <a:off x="2616447" y="5809089"/>
                <a:ext cx="803425" cy="276999"/>
              </a:xfrm>
              <a:prstGeom prst="rect">
                <a:avLst/>
              </a:prstGeom>
              <a:blipFill>
                <a:blip r:embed="rId7"/>
                <a:stretch>
                  <a:fillRect l="-6061" r="-6061" b="-11111"/>
                </a:stretch>
              </a:blipFill>
            </p:spPr>
            <p:txBody>
              <a:bodyPr/>
              <a:lstStyle/>
              <a:p>
                <a:r>
                  <a:rPr lang="da-DK">
                    <a:noFill/>
                  </a:rPr>
                  <a:t> </a:t>
                </a:r>
              </a:p>
            </p:txBody>
          </p:sp>
        </mc:Fallback>
      </mc:AlternateContent>
      <p:sp>
        <p:nvSpPr>
          <p:cNvPr id="102" name="Text Placeholder 2">
            <a:extLst>
              <a:ext uri="{FF2B5EF4-FFF2-40B4-BE49-F238E27FC236}">
                <a16:creationId xmlns:a16="http://schemas.microsoft.com/office/drawing/2014/main" id="{643C384A-96F8-4D27-BE72-1873452F905E}"/>
              </a:ext>
            </a:extLst>
          </p:cNvPr>
          <p:cNvSpPr txBox="1">
            <a:spLocks/>
          </p:cNvSpPr>
          <p:nvPr/>
        </p:nvSpPr>
        <p:spPr>
          <a:xfrm>
            <a:off x="3463869" y="5786048"/>
            <a:ext cx="1658474" cy="382252"/>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rgbClr val="16818D"/>
                </a:solidFill>
              </a:rPr>
              <a:t>(Fixed – Fixed)</a:t>
            </a:r>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BD764109-E6E9-460F-9559-8D97934B3E56}"/>
                  </a:ext>
                </a:extLst>
              </p:cNvPr>
              <p:cNvSpPr txBox="1"/>
              <p:nvPr/>
            </p:nvSpPr>
            <p:spPr>
              <a:xfrm>
                <a:off x="2608720" y="6227797"/>
                <a:ext cx="6307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b="0" i="1" smtClean="0">
                          <a:solidFill>
                            <a:srgbClr val="16818D"/>
                          </a:solidFill>
                          <a:latin typeface="Cambria Math" panose="02040503050406030204" pitchFamily="18" charset="0"/>
                        </a:rPr>
                        <m:t>𝑛</m:t>
                      </m:r>
                      <m:r>
                        <a:rPr lang="da-DK" i="1" smtClean="0">
                          <a:solidFill>
                            <a:srgbClr val="16818D"/>
                          </a:solidFill>
                          <a:latin typeface="Cambria Math" panose="02040503050406030204" pitchFamily="18" charset="0"/>
                        </a:rPr>
                        <m:t>=</m:t>
                      </m:r>
                      <m:r>
                        <a:rPr lang="da-DK" b="0" i="1" smtClean="0">
                          <a:solidFill>
                            <a:srgbClr val="16818D"/>
                          </a:solidFill>
                          <a:latin typeface="Cambria Math" panose="02040503050406030204" pitchFamily="18" charset="0"/>
                        </a:rPr>
                        <m:t>2</m:t>
                      </m:r>
                    </m:oMath>
                  </m:oMathPara>
                </a14:m>
                <a:endParaRPr lang="da-DK" dirty="0"/>
              </a:p>
            </p:txBody>
          </p:sp>
        </mc:Choice>
        <mc:Fallback xmlns="">
          <p:sp>
            <p:nvSpPr>
              <p:cNvPr id="103" name="TextBox 102">
                <a:extLst>
                  <a:ext uri="{FF2B5EF4-FFF2-40B4-BE49-F238E27FC236}">
                    <a16:creationId xmlns:a16="http://schemas.microsoft.com/office/drawing/2014/main" id="{BD764109-E6E9-460F-9559-8D97934B3E56}"/>
                  </a:ext>
                </a:extLst>
              </p:cNvPr>
              <p:cNvSpPr txBox="1">
                <a:spLocks noRot="1" noChangeAspect="1" noMove="1" noResize="1" noEditPoints="1" noAdjustHandles="1" noChangeArrowheads="1" noChangeShapeType="1" noTextEdit="1"/>
              </p:cNvSpPr>
              <p:nvPr/>
            </p:nvSpPr>
            <p:spPr>
              <a:xfrm>
                <a:off x="2608720" y="6227797"/>
                <a:ext cx="630750" cy="276999"/>
              </a:xfrm>
              <a:prstGeom prst="rect">
                <a:avLst/>
              </a:prstGeom>
              <a:blipFill>
                <a:blip r:embed="rId8"/>
                <a:stretch>
                  <a:fillRect l="-3883" r="-7767" b="-8889"/>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AAFFA7F1-3978-4A06-B370-6CDCCF66A6CA}"/>
                  </a:ext>
                </a:extLst>
              </p:cNvPr>
              <p:cNvSpPr txBox="1"/>
              <p:nvPr/>
            </p:nvSpPr>
            <p:spPr>
              <a:xfrm>
                <a:off x="5940152" y="5517232"/>
                <a:ext cx="169559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000" i="1" smtClean="0">
                              <a:latin typeface="Cambria Math" panose="02040503050406030204" pitchFamily="18" charset="0"/>
                            </a:rPr>
                          </m:ctrlPr>
                        </m:sSubPr>
                        <m:e>
                          <m:r>
                            <a:rPr lang="da-DK" sz="2000" b="0" i="1" smtClean="0">
                              <a:latin typeface="Cambria Math" panose="02040503050406030204" pitchFamily="18" charset="0"/>
                            </a:rPr>
                            <m:t>𝑃</m:t>
                          </m:r>
                        </m:e>
                        <m:sub>
                          <m:r>
                            <a:rPr lang="da-DK" sz="2000" b="0" i="1" smtClean="0">
                              <a:latin typeface="Cambria Math" panose="02040503050406030204" pitchFamily="18" charset="0"/>
                            </a:rPr>
                            <m:t>𝐶𝑅</m:t>
                          </m:r>
                        </m:sub>
                      </m:sSub>
                      <m:r>
                        <a:rPr lang="da-DK" sz="2000" i="1" smtClean="0">
                          <a:latin typeface="Cambria Math" panose="02040503050406030204" pitchFamily="18" charset="0"/>
                        </a:rPr>
                        <m:t>=</m:t>
                      </m:r>
                      <m:r>
                        <a:rPr lang="da-DK" sz="2000" b="0" i="1" smtClean="0">
                          <a:latin typeface="Cambria Math" panose="02040503050406030204" pitchFamily="18" charset="0"/>
                        </a:rPr>
                        <m:t>2947</m:t>
                      </m:r>
                      <m:r>
                        <a:rPr lang="da-DK" sz="2000" b="0" i="1" smtClean="0">
                          <a:latin typeface="Cambria Math" panose="02040503050406030204" pitchFamily="18" charset="0"/>
                        </a:rPr>
                        <m:t>𝑘𝑁</m:t>
                      </m:r>
                    </m:oMath>
                  </m:oMathPara>
                </a14:m>
                <a:endParaRPr lang="da-DK" sz="2000" dirty="0"/>
              </a:p>
            </p:txBody>
          </p:sp>
        </mc:Choice>
        <mc:Fallback xmlns="">
          <p:sp>
            <p:nvSpPr>
              <p:cNvPr id="104" name="TextBox 103">
                <a:extLst>
                  <a:ext uri="{FF2B5EF4-FFF2-40B4-BE49-F238E27FC236}">
                    <a16:creationId xmlns:a16="http://schemas.microsoft.com/office/drawing/2014/main" id="{AAFFA7F1-3978-4A06-B370-6CDCCF66A6CA}"/>
                  </a:ext>
                </a:extLst>
              </p:cNvPr>
              <p:cNvSpPr txBox="1">
                <a:spLocks noRot="1" noChangeAspect="1" noMove="1" noResize="1" noEditPoints="1" noAdjustHandles="1" noChangeArrowheads="1" noChangeShapeType="1" noTextEdit="1"/>
              </p:cNvSpPr>
              <p:nvPr/>
            </p:nvSpPr>
            <p:spPr>
              <a:xfrm>
                <a:off x="5940152" y="5517232"/>
                <a:ext cx="1695592" cy="307777"/>
              </a:xfrm>
              <a:prstGeom prst="rect">
                <a:avLst/>
              </a:prstGeom>
              <a:blipFill>
                <a:blip r:embed="rId9"/>
                <a:stretch>
                  <a:fillRect l="-2509" r="-2151" b="-19608"/>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DA89F6D0-70CB-421B-AF1F-ED7D5C283673}"/>
                  </a:ext>
                </a:extLst>
              </p:cNvPr>
              <p:cNvSpPr txBox="1"/>
              <p:nvPr/>
            </p:nvSpPr>
            <p:spPr>
              <a:xfrm>
                <a:off x="5968413" y="6021228"/>
                <a:ext cx="1695592"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a-DK" sz="2000" i="1" smtClean="0">
                              <a:latin typeface="Cambria Math" panose="02040503050406030204" pitchFamily="18" charset="0"/>
                            </a:rPr>
                          </m:ctrlPr>
                        </m:fPr>
                        <m:num>
                          <m:sSub>
                            <m:sSubPr>
                              <m:ctrlPr>
                                <a:rPr lang="da-DK" sz="2000" i="1">
                                  <a:latin typeface="Cambria Math" panose="02040503050406030204" pitchFamily="18" charset="0"/>
                                </a:rPr>
                              </m:ctrlPr>
                            </m:sSubPr>
                            <m:e>
                              <m:r>
                                <a:rPr lang="da-DK" sz="2000" i="1">
                                  <a:latin typeface="Cambria Math" panose="02040503050406030204" pitchFamily="18" charset="0"/>
                                </a:rPr>
                                <m:t>𝑃</m:t>
                              </m:r>
                            </m:e>
                            <m:sub>
                              <m:r>
                                <a:rPr lang="da-DK" sz="2000" i="1">
                                  <a:latin typeface="Cambria Math" panose="02040503050406030204" pitchFamily="18" charset="0"/>
                                </a:rPr>
                                <m:t>𝐶𝑅</m:t>
                              </m:r>
                            </m:sub>
                          </m:sSub>
                        </m:num>
                        <m:den>
                          <m:r>
                            <a:rPr lang="da-DK" sz="2000" b="0" i="1" smtClean="0">
                              <a:latin typeface="Cambria Math" panose="02040503050406030204" pitchFamily="18" charset="0"/>
                            </a:rPr>
                            <m:t>1.5</m:t>
                          </m:r>
                        </m:den>
                      </m:f>
                      <m:r>
                        <a:rPr lang="da-DK" sz="2000" i="1" smtClean="0">
                          <a:latin typeface="Cambria Math" panose="02040503050406030204" pitchFamily="18" charset="0"/>
                        </a:rPr>
                        <m:t>=</m:t>
                      </m:r>
                      <m:r>
                        <a:rPr lang="da-DK" sz="2000" b="0" i="1" smtClean="0">
                          <a:latin typeface="Cambria Math" panose="02040503050406030204" pitchFamily="18" charset="0"/>
                        </a:rPr>
                        <m:t>1965</m:t>
                      </m:r>
                      <m:r>
                        <a:rPr lang="da-DK" sz="2000" b="0" i="1" smtClean="0">
                          <a:latin typeface="Cambria Math" panose="02040503050406030204" pitchFamily="18" charset="0"/>
                        </a:rPr>
                        <m:t>𝑘𝑁</m:t>
                      </m:r>
                    </m:oMath>
                  </m:oMathPara>
                </a14:m>
                <a:endParaRPr lang="da-DK" sz="2000" dirty="0"/>
              </a:p>
            </p:txBody>
          </p:sp>
        </mc:Choice>
        <mc:Fallback xmlns="">
          <p:sp>
            <p:nvSpPr>
              <p:cNvPr id="105" name="TextBox 104">
                <a:extLst>
                  <a:ext uri="{FF2B5EF4-FFF2-40B4-BE49-F238E27FC236}">
                    <a16:creationId xmlns:a16="http://schemas.microsoft.com/office/drawing/2014/main" id="{DA89F6D0-70CB-421B-AF1F-ED7D5C283673}"/>
                  </a:ext>
                </a:extLst>
              </p:cNvPr>
              <p:cNvSpPr txBox="1">
                <a:spLocks noRot="1" noChangeAspect="1" noMove="1" noResize="1" noEditPoints="1" noAdjustHandles="1" noChangeArrowheads="1" noChangeShapeType="1" noTextEdit="1"/>
              </p:cNvSpPr>
              <p:nvPr/>
            </p:nvSpPr>
            <p:spPr>
              <a:xfrm>
                <a:off x="5968413" y="6021228"/>
                <a:ext cx="1695592" cy="576183"/>
              </a:xfrm>
              <a:prstGeom prst="rect">
                <a:avLst/>
              </a:prstGeom>
              <a:blipFill>
                <a:blip r:embed="rId10"/>
                <a:stretch>
                  <a:fillRect/>
                </a:stretch>
              </a:blipFill>
            </p:spPr>
            <p:txBody>
              <a:bodyPr/>
              <a:lstStyle/>
              <a:p>
                <a:r>
                  <a:rPr lang="da-DK">
                    <a:noFill/>
                  </a:rPr>
                  <a:t> </a:t>
                </a:r>
              </a:p>
            </p:txBody>
          </p:sp>
        </mc:Fallback>
      </mc:AlternateContent>
      <p:sp>
        <p:nvSpPr>
          <p:cNvPr id="106" name="Text Placeholder 2">
            <a:extLst>
              <a:ext uri="{FF2B5EF4-FFF2-40B4-BE49-F238E27FC236}">
                <a16:creationId xmlns:a16="http://schemas.microsoft.com/office/drawing/2014/main" id="{539E6414-AABF-449E-A2A0-21677CB3AEBF}"/>
              </a:ext>
            </a:extLst>
          </p:cNvPr>
          <p:cNvSpPr txBox="1">
            <a:spLocks/>
          </p:cNvSpPr>
          <p:nvPr/>
        </p:nvSpPr>
        <p:spPr>
          <a:xfrm>
            <a:off x="7851286" y="6150055"/>
            <a:ext cx="897178" cy="422839"/>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sz="1800" dirty="0">
                <a:solidFill>
                  <a:srgbClr val="16818D"/>
                </a:solidFill>
              </a:rPr>
              <a:t>Safe!</a:t>
            </a:r>
          </a:p>
        </p:txBody>
      </p:sp>
    </p:spTree>
    <p:extLst>
      <p:ext uri="{BB962C8B-B14F-4D97-AF65-F5344CB8AC3E}">
        <p14:creationId xmlns:p14="http://schemas.microsoft.com/office/powerpoint/2010/main" val="435283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500"/>
                                        <p:tgtEl>
                                          <p:spTgt spid="1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31840" y="689700"/>
            <a:ext cx="5688632" cy="651068"/>
          </a:xfrm>
          <a:noFill/>
        </p:spPr>
        <p:txBody>
          <a:bodyPr/>
          <a:lstStyle/>
          <a:p>
            <a:pPr algn="r"/>
            <a:r>
              <a:rPr lang="da-DK" dirty="0"/>
              <a:t>Example 2</a:t>
            </a:r>
          </a:p>
        </p:txBody>
      </p:sp>
      <p:pic>
        <p:nvPicPr>
          <p:cNvPr id="9" name="Picture 1" descr="UWE-Logo-Bottom.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5193178-200D-40B4-967D-75F784D6ADBB}"/>
              </a:ext>
            </a:extLst>
          </p:cNvPr>
          <p:cNvSpPr/>
          <p:nvPr/>
        </p:nvSpPr>
        <p:spPr>
          <a:xfrm>
            <a:off x="0" y="1412776"/>
            <a:ext cx="9144000" cy="48245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nvGrpSpPr>
          <p:cNvPr id="11" name="Group 10">
            <a:extLst>
              <a:ext uri="{FF2B5EF4-FFF2-40B4-BE49-F238E27FC236}">
                <a16:creationId xmlns:a16="http://schemas.microsoft.com/office/drawing/2014/main" id="{A697D9BC-76E9-4E1F-A33B-8F22336CF836}"/>
              </a:ext>
            </a:extLst>
          </p:cNvPr>
          <p:cNvGrpSpPr/>
          <p:nvPr/>
        </p:nvGrpSpPr>
        <p:grpSpPr>
          <a:xfrm>
            <a:off x="251520" y="1629287"/>
            <a:ext cx="3923860" cy="2544558"/>
            <a:chOff x="2094141" y="3222630"/>
            <a:chExt cx="3923860" cy="2544558"/>
          </a:xfrm>
        </p:grpSpPr>
        <p:cxnSp>
          <p:nvCxnSpPr>
            <p:cNvPr id="12" name="Straight Connector 11">
              <a:extLst>
                <a:ext uri="{FF2B5EF4-FFF2-40B4-BE49-F238E27FC236}">
                  <a16:creationId xmlns:a16="http://schemas.microsoft.com/office/drawing/2014/main" id="{63828C8E-250F-44FF-A95A-CA255F26F2B1}"/>
                </a:ext>
              </a:extLst>
            </p:cNvPr>
            <p:cNvCxnSpPr>
              <a:cxnSpLocks/>
            </p:cNvCxnSpPr>
            <p:nvPr/>
          </p:nvCxnSpPr>
          <p:spPr>
            <a:xfrm flipH="1">
              <a:off x="2280122" y="3533677"/>
              <a:ext cx="3576871" cy="1937479"/>
            </a:xfrm>
            <a:prstGeom prst="line">
              <a:avLst/>
            </a:prstGeom>
            <a:ln w="57150">
              <a:solidFill>
                <a:schemeClr val="accent1"/>
              </a:solidFill>
            </a:ln>
            <a:effectLst/>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BE15A8F0-D681-42C0-A504-2EA95936331D}"/>
                </a:ext>
              </a:extLst>
            </p:cNvPr>
            <p:cNvCxnSpPr>
              <a:cxnSpLocks/>
            </p:cNvCxnSpPr>
            <p:nvPr/>
          </p:nvCxnSpPr>
          <p:spPr>
            <a:xfrm>
              <a:off x="3607205" y="3813112"/>
              <a:ext cx="473117" cy="684076"/>
            </a:xfrm>
            <a:prstGeom prst="line">
              <a:avLst/>
            </a:prstGeom>
            <a:ln w="57150"/>
            <a:effectLst/>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0BCDD107-FB49-4D61-9378-49E3E6A18D88}"/>
                </a:ext>
              </a:extLst>
            </p:cNvPr>
            <p:cNvGrpSpPr/>
            <p:nvPr/>
          </p:nvGrpSpPr>
          <p:grpSpPr>
            <a:xfrm rot="3243275">
              <a:off x="5673371" y="3373600"/>
              <a:ext cx="495600" cy="193660"/>
              <a:chOff x="7096158" y="2287175"/>
              <a:chExt cx="495600" cy="193660"/>
            </a:xfrm>
          </p:grpSpPr>
          <p:cxnSp>
            <p:nvCxnSpPr>
              <p:cNvPr id="55" name="Straight Connector 54">
                <a:extLst>
                  <a:ext uri="{FF2B5EF4-FFF2-40B4-BE49-F238E27FC236}">
                    <a16:creationId xmlns:a16="http://schemas.microsoft.com/office/drawing/2014/main" id="{060E94C8-D08D-46F4-82D0-CC689A0C08D2}"/>
                  </a:ext>
                </a:extLst>
              </p:cNvPr>
              <p:cNvCxnSpPr>
                <a:cxnSpLocks/>
              </p:cNvCxnSpPr>
              <p:nvPr/>
            </p:nvCxnSpPr>
            <p:spPr>
              <a:xfrm flipV="1">
                <a:off x="7123758" y="2467175"/>
                <a:ext cx="4680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CB3ED775-59AE-498D-A3B0-0E93E3336BDF}"/>
                  </a:ext>
                </a:extLst>
              </p:cNvPr>
              <p:cNvCxnSpPr>
                <a:cxnSpLocks/>
              </p:cNvCxnSpPr>
              <p:nvPr/>
            </p:nvCxnSpPr>
            <p:spPr>
              <a:xfrm flipH="1" flipV="1">
                <a:off x="7096158" y="2291641"/>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234928E-BE7E-4CA6-968D-A3D3298B71A8}"/>
                  </a:ext>
                </a:extLst>
              </p:cNvPr>
              <p:cNvCxnSpPr>
                <a:cxnSpLocks/>
              </p:cNvCxnSpPr>
              <p:nvPr/>
            </p:nvCxnSpPr>
            <p:spPr>
              <a:xfrm flipH="1" flipV="1">
                <a:off x="7236739" y="230083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B3FB9F1-65ED-415E-AEC3-7459F0325F8A}"/>
                  </a:ext>
                </a:extLst>
              </p:cNvPr>
              <p:cNvCxnSpPr>
                <a:cxnSpLocks/>
              </p:cNvCxnSpPr>
              <p:nvPr/>
            </p:nvCxnSpPr>
            <p:spPr>
              <a:xfrm flipH="1" flipV="1">
                <a:off x="7381516" y="228717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7BFA13F7-86AC-47D4-9970-FAB77640ADDB}"/>
                </a:ext>
              </a:extLst>
            </p:cNvPr>
            <p:cNvGrpSpPr/>
            <p:nvPr/>
          </p:nvGrpSpPr>
          <p:grpSpPr>
            <a:xfrm rot="14326597">
              <a:off x="1943171" y="5422558"/>
              <a:ext cx="495600" cy="193660"/>
              <a:chOff x="7096158" y="2287175"/>
              <a:chExt cx="495600" cy="193660"/>
            </a:xfrm>
          </p:grpSpPr>
          <p:cxnSp>
            <p:nvCxnSpPr>
              <p:cNvPr id="51" name="Straight Connector 50">
                <a:extLst>
                  <a:ext uri="{FF2B5EF4-FFF2-40B4-BE49-F238E27FC236}">
                    <a16:creationId xmlns:a16="http://schemas.microsoft.com/office/drawing/2014/main" id="{9EB60D33-F802-4473-8847-F4CEF9EE22E3}"/>
                  </a:ext>
                </a:extLst>
              </p:cNvPr>
              <p:cNvCxnSpPr>
                <a:cxnSpLocks/>
              </p:cNvCxnSpPr>
              <p:nvPr/>
            </p:nvCxnSpPr>
            <p:spPr>
              <a:xfrm flipV="1">
                <a:off x="7123758" y="2467175"/>
                <a:ext cx="4680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954024B-B9A3-4E5F-81C9-077CA1F7E363}"/>
                  </a:ext>
                </a:extLst>
              </p:cNvPr>
              <p:cNvCxnSpPr>
                <a:cxnSpLocks/>
              </p:cNvCxnSpPr>
              <p:nvPr/>
            </p:nvCxnSpPr>
            <p:spPr>
              <a:xfrm flipH="1" flipV="1">
                <a:off x="7096158" y="2291641"/>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15EA710F-391F-40EF-AC3C-4CCD247BA038}"/>
                  </a:ext>
                </a:extLst>
              </p:cNvPr>
              <p:cNvCxnSpPr>
                <a:cxnSpLocks/>
              </p:cNvCxnSpPr>
              <p:nvPr/>
            </p:nvCxnSpPr>
            <p:spPr>
              <a:xfrm flipH="1" flipV="1">
                <a:off x="7236739" y="230083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5BE10928-0D81-429A-9BF0-9D9C4AB36690}"/>
                  </a:ext>
                </a:extLst>
              </p:cNvPr>
              <p:cNvCxnSpPr>
                <a:cxnSpLocks/>
              </p:cNvCxnSpPr>
              <p:nvPr/>
            </p:nvCxnSpPr>
            <p:spPr>
              <a:xfrm flipH="1" flipV="1">
                <a:off x="7381516" y="228717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a:extLst>
                <a:ext uri="{FF2B5EF4-FFF2-40B4-BE49-F238E27FC236}">
                  <a16:creationId xmlns:a16="http://schemas.microsoft.com/office/drawing/2014/main" id="{A069FF36-F506-4881-8166-557F020691EB}"/>
                </a:ext>
              </a:extLst>
            </p:cNvPr>
            <p:cNvGrpSpPr/>
            <p:nvPr/>
          </p:nvGrpSpPr>
          <p:grpSpPr>
            <a:xfrm rot="19864364">
              <a:off x="3291304" y="3633020"/>
              <a:ext cx="495600" cy="220907"/>
              <a:chOff x="7096158" y="2287175"/>
              <a:chExt cx="495600" cy="193660"/>
            </a:xfrm>
          </p:grpSpPr>
          <p:cxnSp>
            <p:nvCxnSpPr>
              <p:cNvPr id="47" name="Straight Connector 46">
                <a:extLst>
                  <a:ext uri="{FF2B5EF4-FFF2-40B4-BE49-F238E27FC236}">
                    <a16:creationId xmlns:a16="http://schemas.microsoft.com/office/drawing/2014/main" id="{D844C827-DE3F-4A41-B1D7-AB79AC404ABD}"/>
                  </a:ext>
                </a:extLst>
              </p:cNvPr>
              <p:cNvCxnSpPr>
                <a:cxnSpLocks/>
              </p:cNvCxnSpPr>
              <p:nvPr/>
            </p:nvCxnSpPr>
            <p:spPr>
              <a:xfrm flipV="1">
                <a:off x="7123758" y="2467175"/>
                <a:ext cx="4680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7F8C3DF-D68C-4982-BAE6-C290AB113ABD}"/>
                  </a:ext>
                </a:extLst>
              </p:cNvPr>
              <p:cNvCxnSpPr>
                <a:cxnSpLocks/>
              </p:cNvCxnSpPr>
              <p:nvPr/>
            </p:nvCxnSpPr>
            <p:spPr>
              <a:xfrm flipH="1" flipV="1">
                <a:off x="7096158" y="2291641"/>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F81C3DDB-ECDD-444B-A6B1-76FE2D4E2E28}"/>
                  </a:ext>
                </a:extLst>
              </p:cNvPr>
              <p:cNvCxnSpPr>
                <a:cxnSpLocks/>
              </p:cNvCxnSpPr>
              <p:nvPr/>
            </p:nvCxnSpPr>
            <p:spPr>
              <a:xfrm flipH="1" flipV="1">
                <a:off x="7236739" y="230083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160ECD2-149E-42E1-AF4F-F4436A3CA944}"/>
                  </a:ext>
                </a:extLst>
              </p:cNvPr>
              <p:cNvCxnSpPr>
                <a:cxnSpLocks/>
              </p:cNvCxnSpPr>
              <p:nvPr/>
            </p:nvCxnSpPr>
            <p:spPr>
              <a:xfrm flipH="1" flipV="1">
                <a:off x="7381516" y="2287175"/>
                <a:ext cx="180000" cy="18000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0" name="Oval 19">
              <a:extLst>
                <a:ext uri="{FF2B5EF4-FFF2-40B4-BE49-F238E27FC236}">
                  <a16:creationId xmlns:a16="http://schemas.microsoft.com/office/drawing/2014/main" id="{F7F18ED0-8EFD-4A45-A5DD-BE2E67102002}"/>
                </a:ext>
              </a:extLst>
            </p:cNvPr>
            <p:cNvSpPr/>
            <p:nvPr/>
          </p:nvSpPr>
          <p:spPr>
            <a:xfrm>
              <a:off x="4009819" y="4445699"/>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nvGrpSpPr>
            <p:cNvPr id="23" name="Group 22">
              <a:extLst>
                <a:ext uri="{FF2B5EF4-FFF2-40B4-BE49-F238E27FC236}">
                  <a16:creationId xmlns:a16="http://schemas.microsoft.com/office/drawing/2014/main" id="{9B542804-8596-4901-8988-DA02326C38C5}"/>
                </a:ext>
              </a:extLst>
            </p:cNvPr>
            <p:cNvGrpSpPr/>
            <p:nvPr/>
          </p:nvGrpSpPr>
          <p:grpSpPr>
            <a:xfrm rot="8938516">
              <a:off x="4146628" y="3445781"/>
              <a:ext cx="468000" cy="834957"/>
              <a:chOff x="7056850" y="4519410"/>
              <a:chExt cx="468000" cy="1775606"/>
            </a:xfrm>
          </p:grpSpPr>
          <p:cxnSp>
            <p:nvCxnSpPr>
              <p:cNvPr id="41" name="Straight Connector 40">
                <a:extLst>
                  <a:ext uri="{FF2B5EF4-FFF2-40B4-BE49-F238E27FC236}">
                    <a16:creationId xmlns:a16="http://schemas.microsoft.com/office/drawing/2014/main" id="{1D842A6E-D360-4A79-BE1B-F12476DA5F97}"/>
                  </a:ext>
                </a:extLst>
              </p:cNvPr>
              <p:cNvCxnSpPr>
                <a:cxnSpLocks/>
              </p:cNvCxnSpPr>
              <p:nvPr/>
            </p:nvCxnSpPr>
            <p:spPr>
              <a:xfrm flipV="1">
                <a:off x="7234094" y="4547772"/>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CF25CD2-311C-457D-B952-CB2C3C3E3E15}"/>
                  </a:ext>
                </a:extLst>
              </p:cNvPr>
              <p:cNvCxnSpPr>
                <a:cxnSpLocks/>
              </p:cNvCxnSpPr>
              <p:nvPr/>
            </p:nvCxnSpPr>
            <p:spPr>
              <a:xfrm>
                <a:off x="7056850" y="4519410"/>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31C3C7E-E138-446D-8458-CFF829C9A0BB}"/>
                  </a:ext>
                </a:extLst>
              </p:cNvPr>
              <p:cNvCxnSpPr>
                <a:cxnSpLocks/>
              </p:cNvCxnSpPr>
              <p:nvPr/>
            </p:nvCxnSpPr>
            <p:spPr>
              <a:xfrm>
                <a:off x="7056850" y="6295016"/>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a:extLst>
                <a:ext uri="{FF2B5EF4-FFF2-40B4-BE49-F238E27FC236}">
                  <a16:creationId xmlns:a16="http://schemas.microsoft.com/office/drawing/2014/main" id="{10CC8E33-9367-4D1A-A9AA-8D981F7F4372}"/>
                </a:ext>
              </a:extLst>
            </p:cNvPr>
            <p:cNvSpPr txBox="1"/>
            <p:nvPr/>
          </p:nvSpPr>
          <p:spPr>
            <a:xfrm>
              <a:off x="4186092" y="3597779"/>
              <a:ext cx="652743" cy="369332"/>
            </a:xfrm>
            <a:prstGeom prst="rect">
              <a:avLst/>
            </a:prstGeom>
            <a:solidFill>
              <a:schemeClr val="bg1"/>
            </a:solidFill>
          </p:spPr>
          <p:txBody>
            <a:bodyPr wrap="none" rtlCol="0">
              <a:spAutoFit/>
            </a:bodyPr>
            <a:lstStyle/>
            <a:p>
              <a:r>
                <a:rPr lang="da-DK" dirty="0">
                  <a:solidFill>
                    <a:schemeClr val="accent2"/>
                  </a:solidFill>
                  <a:latin typeface="Times New Roman" panose="02020603050405020304" pitchFamily="18" charset="0"/>
                  <a:cs typeface="Times New Roman" panose="02020603050405020304" pitchFamily="18" charset="0"/>
                </a:rPr>
                <a:t>0.4m</a:t>
              </a:r>
            </a:p>
          </p:txBody>
        </p:sp>
      </p:grpSp>
      <p:grpSp>
        <p:nvGrpSpPr>
          <p:cNvPr id="79" name="Group 78">
            <a:extLst>
              <a:ext uri="{FF2B5EF4-FFF2-40B4-BE49-F238E27FC236}">
                <a16:creationId xmlns:a16="http://schemas.microsoft.com/office/drawing/2014/main" id="{FBFCA0AF-4246-4799-BE94-7480FBD80A02}"/>
              </a:ext>
            </a:extLst>
          </p:cNvPr>
          <p:cNvGrpSpPr/>
          <p:nvPr/>
        </p:nvGrpSpPr>
        <p:grpSpPr>
          <a:xfrm>
            <a:off x="2593683" y="3281918"/>
            <a:ext cx="1947339" cy="1276998"/>
            <a:chOff x="4433443" y="5309876"/>
            <a:chExt cx="1947339" cy="1276998"/>
          </a:xfrm>
        </p:grpSpPr>
        <p:sp>
          <p:nvSpPr>
            <p:cNvPr id="80" name="Rectangle 79">
              <a:extLst>
                <a:ext uri="{FF2B5EF4-FFF2-40B4-BE49-F238E27FC236}">
                  <a16:creationId xmlns:a16="http://schemas.microsoft.com/office/drawing/2014/main" id="{F9B89E02-CBF0-4F59-A931-445E895C98B1}"/>
                </a:ext>
              </a:extLst>
            </p:cNvPr>
            <p:cNvSpPr>
              <a:spLocks noChangeAspect="1"/>
            </p:cNvSpPr>
            <p:nvPr/>
          </p:nvSpPr>
          <p:spPr>
            <a:xfrm>
              <a:off x="5308972" y="5739722"/>
              <a:ext cx="981125" cy="360000"/>
            </a:xfrm>
            <a:prstGeom prst="rect">
              <a:avLst/>
            </a:prstGeom>
            <a:solidFill>
              <a:schemeClr val="bg1">
                <a:lumMod val="6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1" name="TextBox 80">
              <a:extLst>
                <a:ext uri="{FF2B5EF4-FFF2-40B4-BE49-F238E27FC236}">
                  <a16:creationId xmlns:a16="http://schemas.microsoft.com/office/drawing/2014/main" id="{7B577836-5102-4843-AF17-4290748E8965}"/>
                </a:ext>
              </a:extLst>
            </p:cNvPr>
            <p:cNvSpPr txBox="1"/>
            <p:nvPr/>
          </p:nvSpPr>
          <p:spPr>
            <a:xfrm>
              <a:off x="5317670" y="5309876"/>
              <a:ext cx="1063112" cy="338554"/>
            </a:xfrm>
            <a:prstGeom prst="rect">
              <a:avLst/>
            </a:prstGeom>
            <a:solidFill>
              <a:schemeClr val="bg1"/>
            </a:solidFill>
          </p:spPr>
          <p:txBody>
            <a:bodyPr wrap="none" rtlCol="0">
              <a:spAutoFit/>
            </a:bodyPr>
            <a:lstStyle/>
            <a:p>
              <a:r>
                <a:rPr lang="da-DK" sz="1600" dirty="0">
                  <a:solidFill>
                    <a:schemeClr val="accent2"/>
                  </a:solidFill>
                  <a:latin typeface="Tahoma" panose="020B0604030504040204" pitchFamily="34" charset="0"/>
                  <a:ea typeface="Tahoma" panose="020B0604030504040204" pitchFamily="34" charset="0"/>
                  <a:cs typeface="Tahoma" panose="020B0604030504040204" pitchFamily="34" charset="0"/>
                </a:rPr>
                <a:t>Jury Strut</a:t>
              </a:r>
            </a:p>
          </p:txBody>
        </p:sp>
        <p:grpSp>
          <p:nvGrpSpPr>
            <p:cNvPr id="82" name="Group 81">
              <a:extLst>
                <a:ext uri="{FF2B5EF4-FFF2-40B4-BE49-F238E27FC236}">
                  <a16:creationId xmlns:a16="http://schemas.microsoft.com/office/drawing/2014/main" id="{5B677137-225E-4F6E-91D5-C0F8B0711892}"/>
                </a:ext>
              </a:extLst>
            </p:cNvPr>
            <p:cNvGrpSpPr/>
            <p:nvPr/>
          </p:nvGrpSpPr>
          <p:grpSpPr>
            <a:xfrm>
              <a:off x="4779896" y="5744689"/>
              <a:ext cx="376198" cy="362606"/>
              <a:chOff x="7040652" y="4544643"/>
              <a:chExt cx="376198" cy="1750373"/>
            </a:xfrm>
          </p:grpSpPr>
          <p:cxnSp>
            <p:nvCxnSpPr>
              <p:cNvPr id="89" name="Straight Connector 88">
                <a:extLst>
                  <a:ext uri="{FF2B5EF4-FFF2-40B4-BE49-F238E27FC236}">
                    <a16:creationId xmlns:a16="http://schemas.microsoft.com/office/drawing/2014/main" id="{C128A459-7E7D-40A8-B15E-33BB09644F83}"/>
                  </a:ext>
                </a:extLst>
              </p:cNvPr>
              <p:cNvCxnSpPr>
                <a:cxnSpLocks/>
              </p:cNvCxnSpPr>
              <p:nvPr/>
            </p:nvCxnSpPr>
            <p:spPr>
              <a:xfrm flipV="1">
                <a:off x="7179185" y="4547772"/>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3C774BBB-FC6D-49F4-B6CC-2C645A888975}"/>
                  </a:ext>
                </a:extLst>
              </p:cNvPr>
              <p:cNvCxnSpPr>
                <a:cxnSpLocks/>
              </p:cNvCxnSpPr>
              <p:nvPr/>
            </p:nvCxnSpPr>
            <p:spPr>
              <a:xfrm>
                <a:off x="7040652" y="4544643"/>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CFE9A9E-F1C3-4206-9A05-95F9BD435765}"/>
                  </a:ext>
                </a:extLst>
              </p:cNvPr>
              <p:cNvCxnSpPr>
                <a:cxnSpLocks/>
              </p:cNvCxnSpPr>
              <p:nvPr/>
            </p:nvCxnSpPr>
            <p:spPr>
              <a:xfrm>
                <a:off x="7056850" y="6295016"/>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3" name="TextBox 82">
              <a:extLst>
                <a:ext uri="{FF2B5EF4-FFF2-40B4-BE49-F238E27FC236}">
                  <a16:creationId xmlns:a16="http://schemas.microsoft.com/office/drawing/2014/main" id="{2B323ACF-CB65-4936-9705-88FACCD5762C}"/>
                </a:ext>
              </a:extLst>
            </p:cNvPr>
            <p:cNvSpPr txBox="1"/>
            <p:nvPr/>
          </p:nvSpPr>
          <p:spPr>
            <a:xfrm>
              <a:off x="4433443" y="6116717"/>
              <a:ext cx="525785" cy="246221"/>
            </a:xfrm>
            <a:prstGeom prst="rect">
              <a:avLst/>
            </a:prstGeom>
            <a:noFill/>
          </p:spPr>
          <p:txBody>
            <a:bodyPr wrap="none" lIns="0" tIns="0" rIns="0" bIns="0" rtlCol="0">
              <a:spAutoFit/>
            </a:bodyPr>
            <a:lstStyle/>
            <a:p>
              <a:r>
                <a:rPr lang="da-DK" sz="1600" dirty="0">
                  <a:solidFill>
                    <a:schemeClr val="accent2"/>
                  </a:solidFill>
                  <a:latin typeface="Times New Roman" panose="02020603050405020304" pitchFamily="18" charset="0"/>
                  <a:cs typeface="Times New Roman" panose="02020603050405020304" pitchFamily="18" charset="0"/>
                </a:rPr>
                <a:t>20mm</a:t>
              </a:r>
            </a:p>
          </p:txBody>
        </p:sp>
        <p:grpSp>
          <p:nvGrpSpPr>
            <p:cNvPr id="84" name="Group 83">
              <a:extLst>
                <a:ext uri="{FF2B5EF4-FFF2-40B4-BE49-F238E27FC236}">
                  <a16:creationId xmlns:a16="http://schemas.microsoft.com/office/drawing/2014/main" id="{0E934424-9FB6-4C4E-8E8B-D9565715576D}"/>
                </a:ext>
              </a:extLst>
            </p:cNvPr>
            <p:cNvGrpSpPr/>
            <p:nvPr/>
          </p:nvGrpSpPr>
          <p:grpSpPr>
            <a:xfrm rot="16200000">
              <a:off x="5606195" y="5902969"/>
              <a:ext cx="376198" cy="991612"/>
              <a:chOff x="7126332" y="4544643"/>
              <a:chExt cx="376198" cy="1750373"/>
            </a:xfrm>
          </p:grpSpPr>
          <p:cxnSp>
            <p:nvCxnSpPr>
              <p:cNvPr id="86" name="Straight Connector 85">
                <a:extLst>
                  <a:ext uri="{FF2B5EF4-FFF2-40B4-BE49-F238E27FC236}">
                    <a16:creationId xmlns:a16="http://schemas.microsoft.com/office/drawing/2014/main" id="{FDF57477-36D3-4D7A-94AB-375B5A662C61}"/>
                  </a:ext>
                </a:extLst>
              </p:cNvPr>
              <p:cNvCxnSpPr>
                <a:cxnSpLocks/>
              </p:cNvCxnSpPr>
              <p:nvPr/>
            </p:nvCxnSpPr>
            <p:spPr>
              <a:xfrm flipV="1">
                <a:off x="7264865" y="4547773"/>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A39C316A-EF3F-4635-81A1-A3E7B40818CA}"/>
                  </a:ext>
                </a:extLst>
              </p:cNvPr>
              <p:cNvCxnSpPr>
                <a:cxnSpLocks/>
              </p:cNvCxnSpPr>
              <p:nvPr/>
            </p:nvCxnSpPr>
            <p:spPr>
              <a:xfrm>
                <a:off x="7126332" y="4544643"/>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9DB757EC-3A0A-4685-9CEB-42C2A54894B3}"/>
                  </a:ext>
                </a:extLst>
              </p:cNvPr>
              <p:cNvCxnSpPr>
                <a:cxnSpLocks/>
              </p:cNvCxnSpPr>
              <p:nvPr/>
            </p:nvCxnSpPr>
            <p:spPr>
              <a:xfrm>
                <a:off x="7142530" y="6295016"/>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5" name="TextBox 84">
              <a:extLst>
                <a:ext uri="{FF2B5EF4-FFF2-40B4-BE49-F238E27FC236}">
                  <a16:creationId xmlns:a16="http://schemas.microsoft.com/office/drawing/2014/main" id="{9ACF9E50-405C-4F2C-8DC8-C2BBA623FE2D}"/>
                </a:ext>
              </a:extLst>
            </p:cNvPr>
            <p:cNvSpPr txBox="1"/>
            <p:nvPr/>
          </p:nvSpPr>
          <p:spPr>
            <a:xfrm>
              <a:off x="5455146" y="6314785"/>
              <a:ext cx="628377" cy="246221"/>
            </a:xfrm>
            <a:prstGeom prst="rect">
              <a:avLst/>
            </a:prstGeom>
            <a:solidFill>
              <a:schemeClr val="bg1"/>
            </a:solidFill>
          </p:spPr>
          <p:txBody>
            <a:bodyPr wrap="none" lIns="0" tIns="0" rIns="0" bIns="0" rtlCol="0">
              <a:spAutoFit/>
            </a:bodyPr>
            <a:lstStyle/>
            <a:p>
              <a:r>
                <a:rPr lang="da-DK" sz="1600" dirty="0">
                  <a:solidFill>
                    <a:schemeClr val="accent2"/>
                  </a:solidFill>
                  <a:latin typeface="Times New Roman" panose="02020603050405020304" pitchFamily="18" charset="0"/>
                  <a:cs typeface="Times New Roman" panose="02020603050405020304" pitchFamily="18" charset="0"/>
                </a:rPr>
                <a:t>100mm</a:t>
              </a:r>
            </a:p>
          </p:txBody>
        </p:sp>
      </p:gr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A81A1A42-A9EA-41AC-BF1A-C43432AA2089}"/>
                  </a:ext>
                </a:extLst>
              </p:cNvPr>
              <p:cNvSpPr txBox="1"/>
              <p:nvPr/>
            </p:nvSpPr>
            <p:spPr>
              <a:xfrm>
                <a:off x="5372967" y="1608619"/>
                <a:ext cx="1613967" cy="6610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000" i="1" smtClean="0">
                              <a:latin typeface="Cambria Math" panose="02040503050406030204" pitchFamily="18" charset="0"/>
                            </a:rPr>
                          </m:ctrlPr>
                        </m:sSubPr>
                        <m:e>
                          <m:r>
                            <a:rPr lang="da-DK" sz="2000" b="0" i="1" smtClean="0">
                              <a:latin typeface="Cambria Math" panose="02040503050406030204" pitchFamily="18" charset="0"/>
                            </a:rPr>
                            <m:t>𝑃</m:t>
                          </m:r>
                        </m:e>
                        <m:sub>
                          <m:r>
                            <a:rPr lang="da-DK" sz="2000" b="0" i="1" smtClean="0">
                              <a:latin typeface="Cambria Math" panose="02040503050406030204" pitchFamily="18" charset="0"/>
                            </a:rPr>
                            <m:t>𝐶𝑅</m:t>
                          </m:r>
                        </m:sub>
                      </m:sSub>
                      <m:r>
                        <a:rPr lang="da-DK" sz="2000" i="1" smtClean="0">
                          <a:latin typeface="Cambria Math" panose="02040503050406030204" pitchFamily="18" charset="0"/>
                        </a:rPr>
                        <m:t>=</m:t>
                      </m:r>
                      <m:f>
                        <m:fPr>
                          <m:ctrlPr>
                            <a:rPr lang="da-DK" sz="2000" i="1" smtClean="0">
                              <a:latin typeface="Cambria Math" panose="02040503050406030204" pitchFamily="18" charset="0"/>
                            </a:rPr>
                          </m:ctrlPr>
                        </m:fPr>
                        <m:num>
                          <m:sSup>
                            <m:sSupPr>
                              <m:ctrlPr>
                                <a:rPr lang="da-DK" sz="2000" i="1">
                                  <a:latin typeface="Cambria Math" panose="02040503050406030204" pitchFamily="18" charset="0"/>
                                </a:rPr>
                              </m:ctrlPr>
                            </m:sSupPr>
                            <m:e>
                              <m:sSup>
                                <m:sSupPr>
                                  <m:ctrlPr>
                                    <a:rPr lang="da-DK" sz="2000" i="1">
                                      <a:latin typeface="Cambria Math" panose="02040503050406030204" pitchFamily="18" charset="0"/>
                                    </a:rPr>
                                  </m:ctrlPr>
                                </m:sSupPr>
                                <m:e>
                                  <m:r>
                                    <a:rPr lang="da-DK" sz="2000" b="0" i="1" smtClean="0">
                                      <a:latin typeface="Cambria Math" panose="02040503050406030204" pitchFamily="18" charset="0"/>
                                    </a:rPr>
                                    <m:t>𝑛</m:t>
                                  </m:r>
                                </m:e>
                                <m:sup>
                                  <m:r>
                                    <a:rPr lang="da-DK" sz="2000" i="1">
                                      <a:latin typeface="Cambria Math" panose="02040503050406030204" pitchFamily="18" charset="0"/>
                                    </a:rPr>
                                    <m:t>2</m:t>
                                  </m:r>
                                </m:sup>
                              </m:sSup>
                              <m:r>
                                <a:rPr lang="el-GR" sz="2000" i="1">
                                  <a:latin typeface="Cambria Math" panose="02040503050406030204" pitchFamily="18" charset="0"/>
                                </a:rPr>
                                <m:t>𝜋</m:t>
                              </m:r>
                            </m:e>
                            <m:sup>
                              <m:r>
                                <a:rPr lang="da-DK" sz="2000" i="1">
                                  <a:latin typeface="Cambria Math" panose="02040503050406030204" pitchFamily="18" charset="0"/>
                                </a:rPr>
                                <m:t>2</m:t>
                              </m:r>
                            </m:sup>
                          </m:sSup>
                          <m:r>
                            <a:rPr lang="da-DK" sz="2000" i="1">
                              <a:latin typeface="Cambria Math" panose="02040503050406030204" pitchFamily="18" charset="0"/>
                            </a:rPr>
                            <m:t>𝐸𝐼</m:t>
                          </m:r>
                        </m:num>
                        <m:den>
                          <m:sSup>
                            <m:sSupPr>
                              <m:ctrlPr>
                                <a:rPr lang="da-DK" sz="2000" i="1" smtClean="0">
                                  <a:latin typeface="Cambria Math" panose="02040503050406030204" pitchFamily="18" charset="0"/>
                                </a:rPr>
                              </m:ctrlPr>
                            </m:sSupPr>
                            <m:e>
                              <m:d>
                                <m:dPr>
                                  <m:ctrlPr>
                                    <a:rPr lang="da-DK" sz="2000" i="1">
                                      <a:latin typeface="Cambria Math" panose="02040503050406030204" pitchFamily="18" charset="0"/>
                                    </a:rPr>
                                  </m:ctrlPr>
                                </m:dPr>
                                <m:e>
                                  <m:r>
                                    <a:rPr lang="da-DK" sz="2000" i="1">
                                      <a:latin typeface="Cambria Math" panose="02040503050406030204" pitchFamily="18" charset="0"/>
                                    </a:rPr>
                                    <m:t>𝑘𝑙</m:t>
                                  </m:r>
                                </m:e>
                              </m:d>
                            </m:e>
                            <m:sup>
                              <m:r>
                                <a:rPr lang="da-DK" sz="2000" b="0" i="1" smtClean="0">
                                  <a:latin typeface="Cambria Math" panose="02040503050406030204" pitchFamily="18" charset="0"/>
                                </a:rPr>
                                <m:t>2</m:t>
                              </m:r>
                            </m:sup>
                          </m:sSup>
                        </m:den>
                      </m:f>
                    </m:oMath>
                  </m:oMathPara>
                </a14:m>
                <a:endParaRPr lang="da-DK" sz="2000" dirty="0"/>
              </a:p>
            </p:txBody>
          </p:sp>
        </mc:Choice>
        <mc:Fallback xmlns="">
          <p:sp>
            <p:nvSpPr>
              <p:cNvPr id="92" name="TextBox 91">
                <a:extLst>
                  <a:ext uri="{FF2B5EF4-FFF2-40B4-BE49-F238E27FC236}">
                    <a16:creationId xmlns:a16="http://schemas.microsoft.com/office/drawing/2014/main" id="{A81A1A42-A9EA-41AC-BF1A-C43432AA2089}"/>
                  </a:ext>
                </a:extLst>
              </p:cNvPr>
              <p:cNvSpPr txBox="1">
                <a:spLocks noRot="1" noChangeAspect="1" noMove="1" noResize="1" noEditPoints="1" noAdjustHandles="1" noChangeArrowheads="1" noChangeShapeType="1" noTextEdit="1"/>
              </p:cNvSpPr>
              <p:nvPr/>
            </p:nvSpPr>
            <p:spPr>
              <a:xfrm>
                <a:off x="5372967" y="1608619"/>
                <a:ext cx="1613967" cy="661078"/>
              </a:xfrm>
              <a:prstGeom prst="rect">
                <a:avLst/>
              </a:prstGeom>
              <a:blipFill>
                <a:blip r:embed="rId4"/>
                <a:stretch>
                  <a:fillRect/>
                </a:stretch>
              </a:blipFill>
            </p:spPr>
            <p:txBody>
              <a:bodyPr/>
              <a:lstStyle/>
              <a:p>
                <a:r>
                  <a:rPr lang="da-DK">
                    <a:noFill/>
                  </a:rPr>
                  <a:t> </a:t>
                </a:r>
              </a:p>
            </p:txBody>
          </p:sp>
        </mc:Fallback>
      </mc:AlternateContent>
      <p:sp>
        <p:nvSpPr>
          <p:cNvPr id="97" name="Text Placeholder 2">
            <a:extLst>
              <a:ext uri="{FF2B5EF4-FFF2-40B4-BE49-F238E27FC236}">
                <a16:creationId xmlns:a16="http://schemas.microsoft.com/office/drawing/2014/main" id="{DEE6DFFE-C8E8-4760-8AD0-75C85DD97FA9}"/>
              </a:ext>
            </a:extLst>
          </p:cNvPr>
          <p:cNvSpPr txBox="1">
            <a:spLocks/>
          </p:cNvSpPr>
          <p:nvPr/>
        </p:nvSpPr>
        <p:spPr>
          <a:xfrm>
            <a:off x="5310419" y="2473207"/>
            <a:ext cx="3600400" cy="945950"/>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sz="1800" dirty="0">
                <a:solidFill>
                  <a:srgbClr val="16818D"/>
                </a:solidFill>
              </a:rPr>
              <a:t>For aluminium: </a:t>
            </a:r>
            <a:r>
              <a:rPr lang="da-DK" sz="1800" i="1" dirty="0">
                <a:solidFill>
                  <a:srgbClr val="16818D"/>
                </a:solidFill>
                <a:latin typeface="Times New Roman" panose="02020603050405020304" pitchFamily="18" charset="0"/>
                <a:cs typeface="Times New Roman" panose="02020603050405020304" pitchFamily="18" charset="0"/>
              </a:rPr>
              <a:t>E</a:t>
            </a:r>
            <a:r>
              <a:rPr lang="da-DK" sz="1800" dirty="0">
                <a:solidFill>
                  <a:srgbClr val="16818D"/>
                </a:solidFill>
              </a:rPr>
              <a:t> = 70 GPa</a:t>
            </a:r>
          </a:p>
        </p:txBody>
      </p:sp>
      <p:sp>
        <p:nvSpPr>
          <p:cNvPr id="98" name="TextBox 97">
            <a:extLst>
              <a:ext uri="{FF2B5EF4-FFF2-40B4-BE49-F238E27FC236}">
                <a16:creationId xmlns:a16="http://schemas.microsoft.com/office/drawing/2014/main" id="{34DFF820-B10C-4CB6-BA16-569A5D5F84DF}"/>
              </a:ext>
            </a:extLst>
          </p:cNvPr>
          <p:cNvSpPr txBox="1"/>
          <p:nvPr/>
        </p:nvSpPr>
        <p:spPr>
          <a:xfrm>
            <a:off x="5364088" y="3140968"/>
            <a:ext cx="1135247" cy="338554"/>
          </a:xfrm>
          <a:prstGeom prst="rect">
            <a:avLst/>
          </a:prstGeom>
          <a:solidFill>
            <a:schemeClr val="bg1"/>
          </a:solidFill>
        </p:spPr>
        <p:txBody>
          <a:bodyPr wrap="none" rtlCol="0">
            <a:spAutoFit/>
          </a:bodyPr>
          <a:lstStyle/>
          <a:p>
            <a:r>
              <a:rPr lang="da-DK" sz="1600" dirty="0">
                <a:solidFill>
                  <a:srgbClr val="16818D"/>
                </a:solidFill>
                <a:latin typeface="Tahoma" panose="020B0604030504040204" pitchFamily="34" charset="0"/>
                <a:ea typeface="Tahoma" panose="020B0604030504040204" pitchFamily="34" charset="0"/>
                <a:cs typeface="Tahoma" panose="020B0604030504040204" pitchFamily="34" charset="0"/>
              </a:rPr>
              <a:t>Jury Strut:</a:t>
            </a:r>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2C6D19A3-FDC3-4151-8740-956498803CD4}"/>
                  </a:ext>
                </a:extLst>
              </p:cNvPr>
              <p:cNvSpPr txBox="1"/>
              <p:nvPr/>
            </p:nvSpPr>
            <p:spPr>
              <a:xfrm>
                <a:off x="5620919" y="3523074"/>
                <a:ext cx="309161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i="1" smtClean="0">
                          <a:solidFill>
                            <a:srgbClr val="16818D"/>
                          </a:solidFill>
                          <a:latin typeface="Cambria Math" panose="02040503050406030204" pitchFamily="18" charset="0"/>
                        </a:rPr>
                        <m:t>𝐼</m:t>
                      </m:r>
                      <m:r>
                        <a:rPr lang="da-DK" i="1" smtClean="0">
                          <a:solidFill>
                            <a:srgbClr val="16818D"/>
                          </a:solidFill>
                          <a:latin typeface="Cambria Math" panose="02040503050406030204" pitchFamily="18" charset="0"/>
                        </a:rPr>
                        <m:t>=</m:t>
                      </m:r>
                      <m:f>
                        <m:fPr>
                          <m:ctrlPr>
                            <a:rPr lang="da-DK" i="1" smtClean="0">
                              <a:solidFill>
                                <a:srgbClr val="16818D"/>
                              </a:solidFill>
                              <a:latin typeface="Cambria Math" panose="02040503050406030204" pitchFamily="18" charset="0"/>
                            </a:rPr>
                          </m:ctrlPr>
                        </m:fPr>
                        <m:num>
                          <m:r>
                            <a:rPr lang="da-DK" b="0" i="1" smtClean="0">
                              <a:solidFill>
                                <a:srgbClr val="16818D"/>
                              </a:solidFill>
                              <a:latin typeface="Cambria Math" panose="02040503050406030204" pitchFamily="18" charset="0"/>
                            </a:rPr>
                            <m:t>0.1</m:t>
                          </m:r>
                          <m:r>
                            <a:rPr lang="da-DK" b="0" i="1" smtClean="0">
                              <a:solidFill>
                                <a:srgbClr val="16818D"/>
                              </a:solidFill>
                              <a:latin typeface="Cambria Math" panose="02040503050406030204" pitchFamily="18" charset="0"/>
                            </a:rPr>
                            <m:t>𝑥</m:t>
                          </m:r>
                          <m:sSup>
                            <m:sSupPr>
                              <m:ctrlPr>
                                <a:rPr lang="da-DK" b="0" i="1" smtClean="0">
                                  <a:solidFill>
                                    <a:srgbClr val="16818D"/>
                                  </a:solidFill>
                                  <a:latin typeface="Cambria Math" panose="02040503050406030204" pitchFamily="18" charset="0"/>
                                </a:rPr>
                              </m:ctrlPr>
                            </m:sSupPr>
                            <m:e>
                              <m:r>
                                <a:rPr lang="da-DK" b="0" i="1" smtClean="0">
                                  <a:solidFill>
                                    <a:srgbClr val="16818D"/>
                                  </a:solidFill>
                                  <a:latin typeface="Cambria Math" panose="02040503050406030204" pitchFamily="18" charset="0"/>
                                </a:rPr>
                                <m:t>0.02</m:t>
                              </m:r>
                            </m:e>
                            <m:sup>
                              <m:r>
                                <a:rPr lang="da-DK" b="0" i="1" smtClean="0">
                                  <a:solidFill>
                                    <a:srgbClr val="16818D"/>
                                  </a:solidFill>
                                  <a:latin typeface="Cambria Math" panose="02040503050406030204" pitchFamily="18" charset="0"/>
                                </a:rPr>
                                <m:t>3</m:t>
                              </m:r>
                            </m:sup>
                          </m:sSup>
                        </m:num>
                        <m:den>
                          <m:r>
                            <a:rPr lang="da-DK" i="1" smtClean="0">
                              <a:solidFill>
                                <a:srgbClr val="16818D"/>
                              </a:solidFill>
                              <a:latin typeface="Cambria Math" panose="02040503050406030204" pitchFamily="18" charset="0"/>
                            </a:rPr>
                            <m:t>1</m:t>
                          </m:r>
                          <m:r>
                            <a:rPr lang="da-DK" b="0" i="1" smtClean="0">
                              <a:solidFill>
                                <a:srgbClr val="16818D"/>
                              </a:solidFill>
                              <a:latin typeface="Cambria Math" panose="02040503050406030204" pitchFamily="18" charset="0"/>
                            </a:rPr>
                            <m:t>2</m:t>
                          </m:r>
                        </m:den>
                      </m:f>
                      <m:r>
                        <a:rPr lang="da-DK" b="0" i="1" smtClean="0">
                          <a:solidFill>
                            <a:srgbClr val="16818D"/>
                          </a:solidFill>
                          <a:latin typeface="Cambria Math" panose="02040503050406030204" pitchFamily="18" charset="0"/>
                        </a:rPr>
                        <m:t>=6.67</m:t>
                      </m:r>
                      <m:r>
                        <a:rPr lang="da-DK" b="0" i="1" smtClean="0">
                          <a:solidFill>
                            <a:srgbClr val="16818D"/>
                          </a:solidFill>
                          <a:latin typeface="Cambria Math" panose="02040503050406030204" pitchFamily="18" charset="0"/>
                        </a:rPr>
                        <m:t>𝑥</m:t>
                      </m:r>
                      <m:sSup>
                        <m:sSupPr>
                          <m:ctrlPr>
                            <a:rPr lang="da-DK" b="0" i="1" smtClean="0">
                              <a:solidFill>
                                <a:srgbClr val="16818D"/>
                              </a:solidFill>
                              <a:latin typeface="Cambria Math" panose="02040503050406030204" pitchFamily="18" charset="0"/>
                            </a:rPr>
                          </m:ctrlPr>
                        </m:sSupPr>
                        <m:e>
                          <m:r>
                            <a:rPr lang="da-DK" b="0" i="1" smtClean="0">
                              <a:solidFill>
                                <a:srgbClr val="16818D"/>
                              </a:solidFill>
                              <a:latin typeface="Cambria Math" panose="02040503050406030204" pitchFamily="18" charset="0"/>
                            </a:rPr>
                            <m:t>10</m:t>
                          </m:r>
                        </m:e>
                        <m:sup>
                          <m:r>
                            <a:rPr lang="da-DK" b="0" i="1" smtClean="0">
                              <a:solidFill>
                                <a:srgbClr val="16818D"/>
                              </a:solidFill>
                              <a:latin typeface="Cambria Math" panose="02040503050406030204" pitchFamily="18" charset="0"/>
                            </a:rPr>
                            <m:t>−8</m:t>
                          </m:r>
                        </m:sup>
                      </m:sSup>
                      <m:sSup>
                        <m:sSupPr>
                          <m:ctrlPr>
                            <a:rPr lang="da-DK" b="0" i="1" smtClean="0">
                              <a:solidFill>
                                <a:srgbClr val="16818D"/>
                              </a:solidFill>
                              <a:latin typeface="Cambria Math" panose="02040503050406030204" pitchFamily="18" charset="0"/>
                            </a:rPr>
                          </m:ctrlPr>
                        </m:sSupPr>
                        <m:e>
                          <m:r>
                            <a:rPr lang="da-DK" b="0" i="1" smtClean="0">
                              <a:solidFill>
                                <a:srgbClr val="16818D"/>
                              </a:solidFill>
                              <a:latin typeface="Cambria Math" panose="02040503050406030204" pitchFamily="18" charset="0"/>
                            </a:rPr>
                            <m:t>𝑚</m:t>
                          </m:r>
                        </m:e>
                        <m:sup>
                          <m:r>
                            <a:rPr lang="da-DK" b="0" i="1" smtClean="0">
                              <a:solidFill>
                                <a:srgbClr val="16818D"/>
                              </a:solidFill>
                              <a:latin typeface="Cambria Math" panose="02040503050406030204" pitchFamily="18" charset="0"/>
                            </a:rPr>
                            <m:t>4</m:t>
                          </m:r>
                        </m:sup>
                      </m:sSup>
                    </m:oMath>
                  </m:oMathPara>
                </a14:m>
                <a:endParaRPr lang="da-DK" dirty="0"/>
              </a:p>
            </p:txBody>
          </p:sp>
        </mc:Choice>
        <mc:Fallback xmlns="">
          <p:sp>
            <p:nvSpPr>
              <p:cNvPr id="99" name="TextBox 98">
                <a:extLst>
                  <a:ext uri="{FF2B5EF4-FFF2-40B4-BE49-F238E27FC236}">
                    <a16:creationId xmlns:a16="http://schemas.microsoft.com/office/drawing/2014/main" id="{2C6D19A3-FDC3-4151-8740-956498803CD4}"/>
                  </a:ext>
                </a:extLst>
              </p:cNvPr>
              <p:cNvSpPr txBox="1">
                <a:spLocks noRot="1" noChangeAspect="1" noMove="1" noResize="1" noEditPoints="1" noAdjustHandles="1" noChangeArrowheads="1" noChangeShapeType="1" noTextEdit="1"/>
              </p:cNvSpPr>
              <p:nvPr/>
            </p:nvSpPr>
            <p:spPr>
              <a:xfrm>
                <a:off x="5620919" y="3523074"/>
                <a:ext cx="3091616" cy="553998"/>
              </a:xfrm>
              <a:prstGeom prst="rect">
                <a:avLst/>
              </a:prstGeom>
              <a:blipFill>
                <a:blip r:embed="rId5"/>
                <a:stretch>
                  <a:fillRect/>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9BF8D432-B514-4B52-B20D-7A91A34BE5F2}"/>
                  </a:ext>
                </a:extLst>
              </p:cNvPr>
              <p:cNvSpPr txBox="1"/>
              <p:nvPr/>
            </p:nvSpPr>
            <p:spPr>
              <a:xfrm>
                <a:off x="5633070" y="4213071"/>
                <a:ext cx="9474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b="0" i="1" smtClean="0">
                          <a:solidFill>
                            <a:srgbClr val="16818D"/>
                          </a:solidFill>
                          <a:latin typeface="Cambria Math" panose="02040503050406030204" pitchFamily="18" charset="0"/>
                        </a:rPr>
                        <m:t>𝑙</m:t>
                      </m:r>
                      <m:r>
                        <a:rPr lang="da-DK" i="1" smtClean="0">
                          <a:solidFill>
                            <a:srgbClr val="16818D"/>
                          </a:solidFill>
                          <a:latin typeface="Cambria Math" panose="02040503050406030204" pitchFamily="18" charset="0"/>
                        </a:rPr>
                        <m:t>=</m:t>
                      </m:r>
                      <m:r>
                        <a:rPr lang="da-DK" b="0" i="1" smtClean="0">
                          <a:solidFill>
                            <a:srgbClr val="16818D"/>
                          </a:solidFill>
                          <a:latin typeface="Cambria Math" panose="02040503050406030204" pitchFamily="18" charset="0"/>
                        </a:rPr>
                        <m:t>0.4</m:t>
                      </m:r>
                      <m:r>
                        <a:rPr lang="da-DK" b="0" i="1" smtClean="0">
                          <a:solidFill>
                            <a:srgbClr val="16818D"/>
                          </a:solidFill>
                          <a:latin typeface="Cambria Math" panose="02040503050406030204" pitchFamily="18" charset="0"/>
                        </a:rPr>
                        <m:t>𝑚</m:t>
                      </m:r>
                    </m:oMath>
                  </m:oMathPara>
                </a14:m>
                <a:endParaRPr lang="da-DK" dirty="0"/>
              </a:p>
            </p:txBody>
          </p:sp>
        </mc:Choice>
        <mc:Fallback xmlns="">
          <p:sp>
            <p:nvSpPr>
              <p:cNvPr id="100" name="TextBox 99">
                <a:extLst>
                  <a:ext uri="{FF2B5EF4-FFF2-40B4-BE49-F238E27FC236}">
                    <a16:creationId xmlns:a16="http://schemas.microsoft.com/office/drawing/2014/main" id="{9BF8D432-B514-4B52-B20D-7A91A34BE5F2}"/>
                  </a:ext>
                </a:extLst>
              </p:cNvPr>
              <p:cNvSpPr txBox="1">
                <a:spLocks noRot="1" noChangeAspect="1" noMove="1" noResize="1" noEditPoints="1" noAdjustHandles="1" noChangeArrowheads="1" noChangeShapeType="1" noTextEdit="1"/>
              </p:cNvSpPr>
              <p:nvPr/>
            </p:nvSpPr>
            <p:spPr>
              <a:xfrm>
                <a:off x="5633070" y="4213071"/>
                <a:ext cx="947439" cy="276999"/>
              </a:xfrm>
              <a:prstGeom prst="rect">
                <a:avLst/>
              </a:prstGeom>
              <a:blipFill>
                <a:blip r:embed="rId6"/>
                <a:stretch>
                  <a:fillRect l="-5161" r="-5806" b="-8696"/>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1C32C748-5252-491B-A049-F6D8C2A0A42F}"/>
                  </a:ext>
                </a:extLst>
              </p:cNvPr>
              <p:cNvSpPr txBox="1"/>
              <p:nvPr/>
            </p:nvSpPr>
            <p:spPr>
              <a:xfrm>
                <a:off x="5623545" y="4576936"/>
                <a:ext cx="8034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b="0" i="1" smtClean="0">
                          <a:solidFill>
                            <a:srgbClr val="16818D"/>
                          </a:solidFill>
                          <a:latin typeface="Cambria Math" panose="02040503050406030204" pitchFamily="18" charset="0"/>
                        </a:rPr>
                        <m:t>𝑘</m:t>
                      </m:r>
                      <m:r>
                        <a:rPr lang="da-DK" i="1" smtClean="0">
                          <a:solidFill>
                            <a:srgbClr val="16818D"/>
                          </a:solidFill>
                          <a:latin typeface="Cambria Math" panose="02040503050406030204" pitchFamily="18" charset="0"/>
                        </a:rPr>
                        <m:t>=</m:t>
                      </m:r>
                      <m:r>
                        <a:rPr lang="da-DK" b="0" i="1" smtClean="0">
                          <a:solidFill>
                            <a:srgbClr val="16818D"/>
                          </a:solidFill>
                          <a:latin typeface="Cambria Math" panose="02040503050406030204" pitchFamily="18" charset="0"/>
                        </a:rPr>
                        <m:t>0.7</m:t>
                      </m:r>
                    </m:oMath>
                  </m:oMathPara>
                </a14:m>
                <a:endParaRPr lang="da-DK" dirty="0"/>
              </a:p>
            </p:txBody>
          </p:sp>
        </mc:Choice>
        <mc:Fallback xmlns="">
          <p:sp>
            <p:nvSpPr>
              <p:cNvPr id="101" name="TextBox 100">
                <a:extLst>
                  <a:ext uri="{FF2B5EF4-FFF2-40B4-BE49-F238E27FC236}">
                    <a16:creationId xmlns:a16="http://schemas.microsoft.com/office/drawing/2014/main" id="{1C32C748-5252-491B-A049-F6D8C2A0A42F}"/>
                  </a:ext>
                </a:extLst>
              </p:cNvPr>
              <p:cNvSpPr txBox="1">
                <a:spLocks noRot="1" noChangeAspect="1" noMove="1" noResize="1" noEditPoints="1" noAdjustHandles="1" noChangeArrowheads="1" noChangeShapeType="1" noTextEdit="1"/>
              </p:cNvSpPr>
              <p:nvPr/>
            </p:nvSpPr>
            <p:spPr>
              <a:xfrm>
                <a:off x="5623545" y="4576936"/>
                <a:ext cx="803425" cy="276999"/>
              </a:xfrm>
              <a:prstGeom prst="rect">
                <a:avLst/>
              </a:prstGeom>
              <a:blipFill>
                <a:blip r:embed="rId7"/>
                <a:stretch>
                  <a:fillRect l="-6061" r="-6061" b="-11111"/>
                </a:stretch>
              </a:blipFill>
            </p:spPr>
            <p:txBody>
              <a:bodyPr/>
              <a:lstStyle/>
              <a:p>
                <a:r>
                  <a:rPr lang="da-DK">
                    <a:noFill/>
                  </a:rPr>
                  <a:t> </a:t>
                </a:r>
              </a:p>
            </p:txBody>
          </p:sp>
        </mc:Fallback>
      </mc:AlternateContent>
      <p:sp>
        <p:nvSpPr>
          <p:cNvPr id="102" name="Text Placeholder 2">
            <a:extLst>
              <a:ext uri="{FF2B5EF4-FFF2-40B4-BE49-F238E27FC236}">
                <a16:creationId xmlns:a16="http://schemas.microsoft.com/office/drawing/2014/main" id="{643C384A-96F8-4D27-BE72-1873452F905E}"/>
              </a:ext>
            </a:extLst>
          </p:cNvPr>
          <p:cNvSpPr txBox="1">
            <a:spLocks/>
          </p:cNvSpPr>
          <p:nvPr/>
        </p:nvSpPr>
        <p:spPr>
          <a:xfrm>
            <a:off x="6513926" y="4558916"/>
            <a:ext cx="1658474" cy="382252"/>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rgbClr val="16818D"/>
                </a:solidFill>
              </a:rPr>
              <a:t>(Fixed – Pinned)</a:t>
            </a:r>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BD764109-E6E9-460F-9559-8D97934B3E56}"/>
                  </a:ext>
                </a:extLst>
              </p:cNvPr>
              <p:cNvSpPr txBox="1"/>
              <p:nvPr/>
            </p:nvSpPr>
            <p:spPr>
              <a:xfrm>
                <a:off x="5615818" y="4995644"/>
                <a:ext cx="6307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b="0" i="1" smtClean="0">
                          <a:solidFill>
                            <a:srgbClr val="16818D"/>
                          </a:solidFill>
                          <a:latin typeface="Cambria Math" panose="02040503050406030204" pitchFamily="18" charset="0"/>
                        </a:rPr>
                        <m:t>𝑛</m:t>
                      </m:r>
                      <m:r>
                        <a:rPr lang="da-DK" i="1" smtClean="0">
                          <a:solidFill>
                            <a:srgbClr val="16818D"/>
                          </a:solidFill>
                          <a:latin typeface="Cambria Math" panose="02040503050406030204" pitchFamily="18" charset="0"/>
                        </a:rPr>
                        <m:t>=</m:t>
                      </m:r>
                      <m:r>
                        <a:rPr lang="da-DK" b="0" i="1" smtClean="0">
                          <a:solidFill>
                            <a:srgbClr val="16818D"/>
                          </a:solidFill>
                          <a:latin typeface="Cambria Math" panose="02040503050406030204" pitchFamily="18" charset="0"/>
                        </a:rPr>
                        <m:t>1</m:t>
                      </m:r>
                    </m:oMath>
                  </m:oMathPara>
                </a14:m>
                <a:endParaRPr lang="da-DK" dirty="0"/>
              </a:p>
            </p:txBody>
          </p:sp>
        </mc:Choice>
        <mc:Fallback xmlns="">
          <p:sp>
            <p:nvSpPr>
              <p:cNvPr id="103" name="TextBox 102">
                <a:extLst>
                  <a:ext uri="{FF2B5EF4-FFF2-40B4-BE49-F238E27FC236}">
                    <a16:creationId xmlns:a16="http://schemas.microsoft.com/office/drawing/2014/main" id="{BD764109-E6E9-460F-9559-8D97934B3E56}"/>
                  </a:ext>
                </a:extLst>
              </p:cNvPr>
              <p:cNvSpPr txBox="1">
                <a:spLocks noRot="1" noChangeAspect="1" noMove="1" noResize="1" noEditPoints="1" noAdjustHandles="1" noChangeArrowheads="1" noChangeShapeType="1" noTextEdit="1"/>
              </p:cNvSpPr>
              <p:nvPr/>
            </p:nvSpPr>
            <p:spPr>
              <a:xfrm>
                <a:off x="5615818" y="4995644"/>
                <a:ext cx="630750" cy="276999"/>
              </a:xfrm>
              <a:prstGeom prst="rect">
                <a:avLst/>
              </a:prstGeom>
              <a:blipFill>
                <a:blip r:embed="rId8"/>
                <a:stretch>
                  <a:fillRect l="-3846" r="-7692" b="-8696"/>
                </a:stretch>
              </a:blipFill>
            </p:spPr>
            <p:txBody>
              <a:bodyPr/>
              <a:lstStyle/>
              <a:p>
                <a:r>
                  <a:rPr lang="da-DK">
                    <a:noFill/>
                  </a:rPr>
                  <a:t> </a:t>
                </a:r>
              </a:p>
            </p:txBody>
          </p:sp>
        </mc:Fallback>
      </mc:AlternateContent>
      <mc:AlternateContent xmlns:mc="http://schemas.openxmlformats.org/markup-compatibility/2006">
        <mc:Choice xmlns:a14="http://schemas.microsoft.com/office/drawing/2010/main" Requires="a14">
          <p:sp>
            <p:nvSpPr>
              <p:cNvPr id="94" name="TextBox 93">
                <a:extLst>
                  <a:ext uri="{FF2B5EF4-FFF2-40B4-BE49-F238E27FC236}">
                    <a16:creationId xmlns:a16="http://schemas.microsoft.com/office/drawing/2014/main" id="{FDA2DE63-223F-4912-843A-D401F4F9BC9C}"/>
                  </a:ext>
                </a:extLst>
              </p:cNvPr>
              <p:cNvSpPr txBox="1"/>
              <p:nvPr/>
            </p:nvSpPr>
            <p:spPr>
              <a:xfrm>
                <a:off x="3693226" y="5877402"/>
                <a:ext cx="189115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000" i="1" smtClean="0">
                              <a:latin typeface="Cambria Math" panose="02040503050406030204" pitchFamily="18" charset="0"/>
                            </a:rPr>
                          </m:ctrlPr>
                        </m:sSubPr>
                        <m:e>
                          <m:r>
                            <a:rPr lang="da-DK" sz="2000" b="0" i="1" smtClean="0">
                              <a:latin typeface="Cambria Math" panose="02040503050406030204" pitchFamily="18" charset="0"/>
                            </a:rPr>
                            <m:t>𝑃</m:t>
                          </m:r>
                        </m:e>
                        <m:sub>
                          <m:r>
                            <a:rPr lang="da-DK" sz="2000" b="0" i="1" smtClean="0">
                              <a:latin typeface="Cambria Math" panose="02040503050406030204" pitchFamily="18" charset="0"/>
                            </a:rPr>
                            <m:t>𝐶𝑅</m:t>
                          </m:r>
                        </m:sub>
                      </m:sSub>
                      <m:r>
                        <a:rPr lang="da-DK" sz="2000" i="1" smtClean="0">
                          <a:latin typeface="Cambria Math" panose="02040503050406030204" pitchFamily="18" charset="0"/>
                        </a:rPr>
                        <m:t>=</m:t>
                      </m:r>
                      <m:r>
                        <a:rPr lang="en-GB" sz="2000" b="0" i="1" smtClean="0">
                          <a:latin typeface="Cambria Math" panose="02040503050406030204" pitchFamily="18" charset="0"/>
                        </a:rPr>
                        <m:t>587.47</m:t>
                      </m:r>
                      <m:r>
                        <a:rPr lang="da-DK" sz="2000" b="0" i="1" smtClean="0">
                          <a:latin typeface="Cambria Math" panose="02040503050406030204" pitchFamily="18" charset="0"/>
                        </a:rPr>
                        <m:t>𝑘𝑁</m:t>
                      </m:r>
                    </m:oMath>
                  </m:oMathPara>
                </a14:m>
                <a:endParaRPr lang="da-DK" sz="2000" dirty="0"/>
              </a:p>
            </p:txBody>
          </p:sp>
        </mc:Choice>
        <mc:Fallback>
          <p:sp>
            <p:nvSpPr>
              <p:cNvPr id="94" name="TextBox 93">
                <a:extLst>
                  <a:ext uri="{FF2B5EF4-FFF2-40B4-BE49-F238E27FC236}">
                    <a16:creationId xmlns:a16="http://schemas.microsoft.com/office/drawing/2014/main" id="{FDA2DE63-223F-4912-843A-D401F4F9BC9C}"/>
                  </a:ext>
                </a:extLst>
              </p:cNvPr>
              <p:cNvSpPr txBox="1">
                <a:spLocks noRot="1" noChangeAspect="1" noMove="1" noResize="1" noEditPoints="1" noAdjustHandles="1" noChangeArrowheads="1" noChangeShapeType="1" noTextEdit="1"/>
              </p:cNvSpPr>
              <p:nvPr/>
            </p:nvSpPr>
            <p:spPr>
              <a:xfrm>
                <a:off x="3693226" y="5877402"/>
                <a:ext cx="1891159" cy="307777"/>
              </a:xfrm>
              <a:prstGeom prst="rect">
                <a:avLst/>
              </a:prstGeom>
              <a:blipFill>
                <a:blip r:embed="rId9"/>
                <a:stretch>
                  <a:fillRect l="-2581" r="-2581" b="-1960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5" name="TextBox 94">
                <a:extLst>
                  <a:ext uri="{FF2B5EF4-FFF2-40B4-BE49-F238E27FC236}">
                    <a16:creationId xmlns:a16="http://schemas.microsoft.com/office/drawing/2014/main" id="{32F1E61B-E0B3-4EB1-B821-241461CAED04}"/>
                  </a:ext>
                </a:extLst>
              </p:cNvPr>
              <p:cNvSpPr txBox="1"/>
              <p:nvPr/>
            </p:nvSpPr>
            <p:spPr>
              <a:xfrm>
                <a:off x="5910877" y="5735967"/>
                <a:ext cx="1891159"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a-DK" sz="2000" i="1" smtClean="0">
                              <a:latin typeface="Cambria Math" panose="02040503050406030204" pitchFamily="18" charset="0"/>
                            </a:rPr>
                          </m:ctrlPr>
                        </m:fPr>
                        <m:num>
                          <m:sSub>
                            <m:sSubPr>
                              <m:ctrlPr>
                                <a:rPr lang="da-DK" sz="2000" i="1">
                                  <a:latin typeface="Cambria Math" panose="02040503050406030204" pitchFamily="18" charset="0"/>
                                </a:rPr>
                              </m:ctrlPr>
                            </m:sSubPr>
                            <m:e>
                              <m:r>
                                <a:rPr lang="da-DK" sz="2000" i="1">
                                  <a:latin typeface="Cambria Math" panose="02040503050406030204" pitchFamily="18" charset="0"/>
                                </a:rPr>
                                <m:t>𝑃</m:t>
                              </m:r>
                            </m:e>
                            <m:sub>
                              <m:r>
                                <a:rPr lang="da-DK" sz="2000" i="1">
                                  <a:latin typeface="Cambria Math" panose="02040503050406030204" pitchFamily="18" charset="0"/>
                                </a:rPr>
                                <m:t>𝐶𝑅</m:t>
                              </m:r>
                            </m:sub>
                          </m:sSub>
                        </m:num>
                        <m:den>
                          <m:r>
                            <a:rPr lang="da-DK" sz="2000" b="0" i="1" smtClean="0">
                              <a:latin typeface="Cambria Math" panose="02040503050406030204" pitchFamily="18" charset="0"/>
                            </a:rPr>
                            <m:t>1.5</m:t>
                          </m:r>
                        </m:den>
                      </m:f>
                      <m:r>
                        <a:rPr lang="da-DK" sz="2000" i="1" smtClean="0">
                          <a:latin typeface="Cambria Math" panose="02040503050406030204" pitchFamily="18" charset="0"/>
                        </a:rPr>
                        <m:t>=</m:t>
                      </m:r>
                      <m:r>
                        <a:rPr lang="en-GB" sz="2000" b="0" i="1" smtClean="0">
                          <a:latin typeface="Cambria Math" panose="02040503050406030204" pitchFamily="18" charset="0"/>
                        </a:rPr>
                        <m:t>391.65</m:t>
                      </m:r>
                      <m:r>
                        <a:rPr lang="da-DK" sz="2000" b="0" i="1" smtClean="0">
                          <a:latin typeface="Cambria Math" panose="02040503050406030204" pitchFamily="18" charset="0"/>
                        </a:rPr>
                        <m:t>𝑘𝑁</m:t>
                      </m:r>
                    </m:oMath>
                  </m:oMathPara>
                </a14:m>
                <a:endParaRPr lang="da-DK" sz="2000" dirty="0"/>
              </a:p>
            </p:txBody>
          </p:sp>
        </mc:Choice>
        <mc:Fallback>
          <p:sp>
            <p:nvSpPr>
              <p:cNvPr id="95" name="TextBox 94">
                <a:extLst>
                  <a:ext uri="{FF2B5EF4-FFF2-40B4-BE49-F238E27FC236}">
                    <a16:creationId xmlns:a16="http://schemas.microsoft.com/office/drawing/2014/main" id="{32F1E61B-E0B3-4EB1-B821-241461CAED04}"/>
                  </a:ext>
                </a:extLst>
              </p:cNvPr>
              <p:cNvSpPr txBox="1">
                <a:spLocks noRot="1" noChangeAspect="1" noMove="1" noResize="1" noEditPoints="1" noAdjustHandles="1" noChangeArrowheads="1" noChangeShapeType="1" noTextEdit="1"/>
              </p:cNvSpPr>
              <p:nvPr/>
            </p:nvSpPr>
            <p:spPr>
              <a:xfrm>
                <a:off x="5910877" y="5735967"/>
                <a:ext cx="1891159" cy="576183"/>
              </a:xfrm>
              <a:prstGeom prst="rect">
                <a:avLst/>
              </a:prstGeom>
              <a:blipFill>
                <a:blip r:embed="rId10"/>
                <a:stretch>
                  <a:fillRect/>
                </a:stretch>
              </a:blipFill>
            </p:spPr>
            <p:txBody>
              <a:bodyPr/>
              <a:lstStyle/>
              <a:p>
                <a:r>
                  <a:rPr lang="en-GB">
                    <a:noFill/>
                  </a:rPr>
                  <a:t> </a:t>
                </a:r>
              </a:p>
            </p:txBody>
          </p:sp>
        </mc:Fallback>
      </mc:AlternateContent>
      <p:sp>
        <p:nvSpPr>
          <p:cNvPr id="104" name="Text Placeholder 2">
            <a:extLst>
              <a:ext uri="{FF2B5EF4-FFF2-40B4-BE49-F238E27FC236}">
                <a16:creationId xmlns:a16="http://schemas.microsoft.com/office/drawing/2014/main" id="{45F96280-BDFC-4553-8CB3-E8B9F408065E}"/>
              </a:ext>
            </a:extLst>
          </p:cNvPr>
          <p:cNvSpPr txBox="1">
            <a:spLocks/>
          </p:cNvSpPr>
          <p:nvPr/>
        </p:nvSpPr>
        <p:spPr>
          <a:xfrm>
            <a:off x="7926645" y="5843520"/>
            <a:ext cx="897178" cy="422839"/>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sz="1800" dirty="0">
                <a:solidFill>
                  <a:srgbClr val="16818D"/>
                </a:solidFill>
              </a:rPr>
              <a:t>Not Safe!</a:t>
            </a:r>
          </a:p>
        </p:txBody>
      </p:sp>
    </p:spTree>
    <p:extLst>
      <p:ext uri="{BB962C8B-B14F-4D97-AF65-F5344CB8AC3E}">
        <p14:creationId xmlns:p14="http://schemas.microsoft.com/office/powerpoint/2010/main" val="30517118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fade">
                                      <p:cBhvr>
                                        <p:cTn id="1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CEBDF7C-08EA-4865-882C-6EAB1174F66A}"/>
              </a:ext>
            </a:extLst>
          </p:cNvPr>
          <p:cNvPicPr>
            <a:picLocks noChangeAspect="1"/>
          </p:cNvPicPr>
          <p:nvPr/>
        </p:nvPicPr>
        <p:blipFill>
          <a:blip r:embed="rId3"/>
          <a:stretch>
            <a:fillRect/>
          </a:stretch>
        </p:blipFill>
        <p:spPr>
          <a:xfrm>
            <a:off x="899591" y="1556792"/>
            <a:ext cx="6617901" cy="4213281"/>
          </a:xfrm>
          <a:prstGeom prst="rect">
            <a:avLst/>
          </a:prstGeom>
          <a:ln>
            <a:noFill/>
          </a:ln>
        </p:spPr>
      </p:pic>
      <p:sp>
        <p:nvSpPr>
          <p:cNvPr id="2" name="Text Placeholder 1"/>
          <p:cNvSpPr>
            <a:spLocks noGrp="1"/>
          </p:cNvSpPr>
          <p:nvPr>
            <p:ph type="body" sz="quarter" idx="10"/>
          </p:nvPr>
        </p:nvSpPr>
        <p:spPr>
          <a:xfrm>
            <a:off x="899591" y="689700"/>
            <a:ext cx="7075475" cy="651068"/>
          </a:xfrm>
        </p:spPr>
        <p:txBody>
          <a:bodyPr/>
          <a:lstStyle/>
          <a:p>
            <a:r>
              <a:rPr lang="da-DK" dirty="0"/>
              <a:t>Limitations of Euler Theory</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A3B92BD-A006-4BA4-9C41-5ABF34C2A59A}"/>
                  </a:ext>
                </a:extLst>
              </p:cNvPr>
              <p:cNvSpPr txBox="1"/>
              <p:nvPr/>
            </p:nvSpPr>
            <p:spPr>
              <a:xfrm>
                <a:off x="6279403" y="1448604"/>
                <a:ext cx="1645900" cy="9631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400" i="1" smtClean="0">
                              <a:latin typeface="Cambria Math" panose="02040503050406030204" pitchFamily="18" charset="0"/>
                            </a:rPr>
                          </m:ctrlPr>
                        </m:sSubPr>
                        <m:e>
                          <m:r>
                            <a:rPr lang="da-DK" sz="2400" b="0" i="1" smtClean="0">
                              <a:latin typeface="Cambria Math" panose="02040503050406030204" pitchFamily="18" charset="0"/>
                              <a:ea typeface="Cambria Math" panose="02040503050406030204" pitchFamily="18" charset="0"/>
                            </a:rPr>
                            <m:t>𝜎</m:t>
                          </m:r>
                        </m:e>
                        <m:sub>
                          <m:r>
                            <a:rPr lang="da-DK" sz="2400" b="0" i="1" smtClean="0">
                              <a:latin typeface="Cambria Math" panose="02040503050406030204" pitchFamily="18" charset="0"/>
                            </a:rPr>
                            <m:t>𝐶𝑅</m:t>
                          </m:r>
                        </m:sub>
                      </m:sSub>
                      <m:r>
                        <a:rPr lang="da-DK" sz="2400" i="1" smtClean="0">
                          <a:latin typeface="Cambria Math" panose="02040503050406030204" pitchFamily="18" charset="0"/>
                        </a:rPr>
                        <m:t>=</m:t>
                      </m:r>
                      <m:f>
                        <m:fPr>
                          <m:ctrlPr>
                            <a:rPr lang="da-DK" sz="2400" i="1" smtClean="0">
                              <a:latin typeface="Cambria Math" panose="02040503050406030204" pitchFamily="18" charset="0"/>
                            </a:rPr>
                          </m:ctrlPr>
                        </m:fPr>
                        <m:num>
                          <m:sSup>
                            <m:sSupPr>
                              <m:ctrlPr>
                                <a:rPr lang="da-DK" sz="2400" i="1">
                                  <a:latin typeface="Cambria Math" panose="02040503050406030204" pitchFamily="18" charset="0"/>
                                </a:rPr>
                              </m:ctrlPr>
                            </m:sSupPr>
                            <m:e>
                              <m:r>
                                <a:rPr lang="el-GR" sz="2400" i="1">
                                  <a:latin typeface="Cambria Math" panose="02040503050406030204" pitchFamily="18" charset="0"/>
                                </a:rPr>
                                <m:t>𝜋</m:t>
                              </m:r>
                            </m:e>
                            <m:sup>
                              <m:r>
                                <a:rPr lang="da-DK" sz="2400" i="1">
                                  <a:latin typeface="Cambria Math" panose="02040503050406030204" pitchFamily="18" charset="0"/>
                                </a:rPr>
                                <m:t>2</m:t>
                              </m:r>
                            </m:sup>
                          </m:sSup>
                          <m:r>
                            <a:rPr lang="da-DK" sz="2400" i="1">
                              <a:latin typeface="Cambria Math" panose="02040503050406030204" pitchFamily="18" charset="0"/>
                            </a:rPr>
                            <m:t>𝐸𝐼</m:t>
                          </m:r>
                        </m:num>
                        <m:den>
                          <m:sSup>
                            <m:sSupPr>
                              <m:ctrlPr>
                                <a:rPr lang="da-DK" sz="2400" i="1" smtClean="0">
                                  <a:latin typeface="Cambria Math" panose="02040503050406030204" pitchFamily="18" charset="0"/>
                                </a:rPr>
                              </m:ctrlPr>
                            </m:sSupPr>
                            <m:e>
                              <m:d>
                                <m:dPr>
                                  <m:ctrlPr>
                                    <a:rPr lang="da-DK" sz="2400" i="1" smtClean="0">
                                      <a:latin typeface="Cambria Math" panose="02040503050406030204" pitchFamily="18" charset="0"/>
                                    </a:rPr>
                                  </m:ctrlPr>
                                </m:dPr>
                                <m:e>
                                  <m:box>
                                    <m:boxPr>
                                      <m:ctrlPr>
                                        <a:rPr lang="da-DK" sz="2400" i="1" smtClean="0">
                                          <a:latin typeface="Cambria Math" panose="02040503050406030204" pitchFamily="18" charset="0"/>
                                        </a:rPr>
                                      </m:ctrlPr>
                                    </m:boxPr>
                                    <m:e>
                                      <m:argPr>
                                        <m:argSz m:val="-1"/>
                                      </m:argPr>
                                      <m:f>
                                        <m:fPr>
                                          <m:ctrlPr>
                                            <a:rPr lang="da-DK" sz="2400" i="1" smtClean="0">
                                              <a:latin typeface="Cambria Math" panose="02040503050406030204" pitchFamily="18" charset="0"/>
                                            </a:rPr>
                                          </m:ctrlPr>
                                        </m:fPr>
                                        <m:num>
                                          <m:sSub>
                                            <m:sSubPr>
                                              <m:ctrlPr>
                                                <a:rPr lang="da-DK" sz="2400" i="1" smtClean="0">
                                                  <a:latin typeface="Cambria Math" panose="02040503050406030204" pitchFamily="18" charset="0"/>
                                                </a:rPr>
                                              </m:ctrlPr>
                                            </m:sSubPr>
                                            <m:e>
                                              <m:r>
                                                <a:rPr lang="en-GB" sz="2400" b="0" i="1" smtClean="0">
                                                  <a:latin typeface="Cambria Math" panose="02040503050406030204" pitchFamily="18" charset="0"/>
                                                </a:rPr>
                                                <m:t>𝑙</m:t>
                                              </m:r>
                                            </m:e>
                                            <m:sub>
                                              <m:r>
                                                <a:rPr lang="en-GB" sz="2400" b="0" i="1" smtClean="0">
                                                  <a:latin typeface="Cambria Math" panose="02040503050406030204" pitchFamily="18" charset="0"/>
                                                </a:rPr>
                                                <m:t>𝑒</m:t>
                                              </m:r>
                                            </m:sub>
                                          </m:sSub>
                                        </m:num>
                                        <m:den>
                                          <m:r>
                                            <a:rPr lang="en-GB" sz="2400" b="0" i="1" smtClean="0">
                                              <a:latin typeface="Cambria Math" panose="02040503050406030204" pitchFamily="18" charset="0"/>
                                            </a:rPr>
                                            <m:t>𝑟</m:t>
                                          </m:r>
                                        </m:den>
                                      </m:f>
                                    </m:e>
                                  </m:box>
                                </m:e>
                              </m:d>
                            </m:e>
                            <m:sup>
                              <m:r>
                                <a:rPr lang="da-DK" sz="2400" b="0" i="1" smtClean="0">
                                  <a:latin typeface="Cambria Math" panose="02040503050406030204" pitchFamily="18" charset="0"/>
                                </a:rPr>
                                <m:t>2</m:t>
                              </m:r>
                            </m:sup>
                          </m:sSup>
                        </m:den>
                      </m:f>
                    </m:oMath>
                  </m:oMathPara>
                </a14:m>
                <a:endParaRPr lang="da-DK" sz="2400" dirty="0"/>
              </a:p>
            </p:txBody>
          </p:sp>
        </mc:Choice>
        <mc:Fallback xmlns="">
          <p:sp>
            <p:nvSpPr>
              <p:cNvPr id="12" name="TextBox 11">
                <a:extLst>
                  <a:ext uri="{FF2B5EF4-FFF2-40B4-BE49-F238E27FC236}">
                    <a16:creationId xmlns:a16="http://schemas.microsoft.com/office/drawing/2014/main" id="{CA3B92BD-A006-4BA4-9C41-5ABF34C2A59A}"/>
                  </a:ext>
                </a:extLst>
              </p:cNvPr>
              <p:cNvSpPr txBox="1">
                <a:spLocks noRot="1" noChangeAspect="1" noMove="1" noResize="1" noEditPoints="1" noAdjustHandles="1" noChangeArrowheads="1" noChangeShapeType="1" noTextEdit="1"/>
              </p:cNvSpPr>
              <p:nvPr/>
            </p:nvSpPr>
            <p:spPr>
              <a:xfrm>
                <a:off x="6279403" y="1448604"/>
                <a:ext cx="1645900" cy="963149"/>
              </a:xfrm>
              <a:prstGeom prst="rect">
                <a:avLst/>
              </a:prstGeom>
              <a:blipFill>
                <a:blip r:embed="rId4"/>
                <a:stretch>
                  <a:fillRect/>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B92352F-C897-4108-A821-A55E9DCF1AE6}"/>
                  </a:ext>
                </a:extLst>
              </p:cNvPr>
              <p:cNvSpPr txBox="1"/>
              <p:nvPr/>
            </p:nvSpPr>
            <p:spPr>
              <a:xfrm>
                <a:off x="6309159" y="2572169"/>
                <a:ext cx="242246" cy="524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𝑙</m:t>
                              </m:r>
                            </m:e>
                            <m:sub>
                              <m:r>
                                <a:rPr lang="en-GB" b="0" i="1" smtClean="0">
                                  <a:latin typeface="Cambria Math" panose="02040503050406030204" pitchFamily="18" charset="0"/>
                                </a:rPr>
                                <m:t>𝑒</m:t>
                              </m:r>
                            </m:sub>
                          </m:sSub>
                        </m:num>
                        <m:den>
                          <m:r>
                            <a:rPr lang="en-GB" b="0" i="1" smtClean="0">
                              <a:latin typeface="Cambria Math" panose="02040503050406030204" pitchFamily="18" charset="0"/>
                            </a:rPr>
                            <m:t>𝑟</m:t>
                          </m:r>
                        </m:den>
                      </m:f>
                    </m:oMath>
                  </m:oMathPara>
                </a14:m>
                <a:endParaRPr lang="da-DK" dirty="0"/>
              </a:p>
            </p:txBody>
          </p:sp>
        </mc:Choice>
        <mc:Fallback xmlns="">
          <p:sp>
            <p:nvSpPr>
              <p:cNvPr id="13" name="TextBox 12">
                <a:extLst>
                  <a:ext uri="{FF2B5EF4-FFF2-40B4-BE49-F238E27FC236}">
                    <a16:creationId xmlns:a16="http://schemas.microsoft.com/office/drawing/2014/main" id="{FB92352F-C897-4108-A821-A55E9DCF1AE6}"/>
                  </a:ext>
                </a:extLst>
              </p:cNvPr>
              <p:cNvSpPr txBox="1">
                <a:spLocks noRot="1" noChangeAspect="1" noMove="1" noResize="1" noEditPoints="1" noAdjustHandles="1" noChangeArrowheads="1" noChangeShapeType="1" noTextEdit="1"/>
              </p:cNvSpPr>
              <p:nvPr/>
            </p:nvSpPr>
            <p:spPr>
              <a:xfrm>
                <a:off x="6309159" y="2572169"/>
                <a:ext cx="242246" cy="524118"/>
              </a:xfrm>
              <a:prstGeom prst="rect">
                <a:avLst/>
              </a:prstGeom>
              <a:blipFill>
                <a:blip r:embed="rId5"/>
                <a:stretch>
                  <a:fillRect/>
                </a:stretch>
              </a:blipFill>
            </p:spPr>
            <p:txBody>
              <a:bodyPr/>
              <a:lstStyle/>
              <a:p>
                <a:r>
                  <a:rPr lang="da-DK">
                    <a:noFill/>
                  </a:rPr>
                  <a:t> </a:t>
                </a:r>
              </a:p>
            </p:txBody>
          </p:sp>
        </mc:Fallback>
      </mc:AlternateContent>
      <p:sp>
        <p:nvSpPr>
          <p:cNvPr id="14" name="Text Placeholder 2">
            <a:extLst>
              <a:ext uri="{FF2B5EF4-FFF2-40B4-BE49-F238E27FC236}">
                <a16:creationId xmlns:a16="http://schemas.microsoft.com/office/drawing/2014/main" id="{B830A1AE-F92D-48F7-A628-F2A0F01871E1}"/>
              </a:ext>
            </a:extLst>
          </p:cNvPr>
          <p:cNvSpPr txBox="1">
            <a:spLocks/>
          </p:cNvSpPr>
          <p:nvPr/>
        </p:nvSpPr>
        <p:spPr>
          <a:xfrm>
            <a:off x="6516216" y="2708920"/>
            <a:ext cx="2270439" cy="412074"/>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t>is the slenderness ratio </a:t>
            </a:r>
          </a:p>
        </p:txBody>
      </p:sp>
      <p:cxnSp>
        <p:nvCxnSpPr>
          <p:cNvPr id="17" name="Straight Connector 16">
            <a:extLst>
              <a:ext uri="{FF2B5EF4-FFF2-40B4-BE49-F238E27FC236}">
                <a16:creationId xmlns:a16="http://schemas.microsoft.com/office/drawing/2014/main" id="{67C998B1-581B-4FB2-9A9D-6E1EE26B0587}"/>
              </a:ext>
            </a:extLst>
          </p:cNvPr>
          <p:cNvCxnSpPr>
            <a:cxnSpLocks/>
          </p:cNvCxnSpPr>
          <p:nvPr/>
        </p:nvCxnSpPr>
        <p:spPr>
          <a:xfrm>
            <a:off x="3707904" y="4149080"/>
            <a:ext cx="927720" cy="0"/>
          </a:xfrm>
          <a:prstGeom prst="line">
            <a:avLst/>
          </a:prstGeom>
          <a:ln>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1365DBB-607A-4B4D-BFF4-B7F60BE93382}"/>
              </a:ext>
            </a:extLst>
          </p:cNvPr>
          <p:cNvCxnSpPr>
            <a:cxnSpLocks/>
          </p:cNvCxnSpPr>
          <p:nvPr/>
        </p:nvCxnSpPr>
        <p:spPr>
          <a:xfrm flipH="1">
            <a:off x="2843808" y="4797152"/>
            <a:ext cx="864096" cy="0"/>
          </a:xfrm>
          <a:prstGeom prst="line">
            <a:avLst/>
          </a:prstGeom>
          <a:ln>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1" name="Text Placeholder 2">
            <a:extLst>
              <a:ext uri="{FF2B5EF4-FFF2-40B4-BE49-F238E27FC236}">
                <a16:creationId xmlns:a16="http://schemas.microsoft.com/office/drawing/2014/main" id="{F10B51B5-948A-48EC-A828-6D4DBA49659B}"/>
              </a:ext>
            </a:extLst>
          </p:cNvPr>
          <p:cNvSpPr txBox="1">
            <a:spLocks/>
          </p:cNvSpPr>
          <p:nvPr/>
        </p:nvSpPr>
        <p:spPr>
          <a:xfrm>
            <a:off x="4639404" y="3861048"/>
            <a:ext cx="1516772" cy="483773"/>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chemeClr val="accent2"/>
                </a:solidFill>
              </a:rPr>
              <a:t>Euler theory valid</a:t>
            </a:r>
          </a:p>
        </p:txBody>
      </p:sp>
      <p:sp>
        <p:nvSpPr>
          <p:cNvPr id="22" name="Text Placeholder 2">
            <a:extLst>
              <a:ext uri="{FF2B5EF4-FFF2-40B4-BE49-F238E27FC236}">
                <a16:creationId xmlns:a16="http://schemas.microsoft.com/office/drawing/2014/main" id="{572F4951-6966-4D97-81D2-A4B5B5903C7A}"/>
              </a:ext>
            </a:extLst>
          </p:cNvPr>
          <p:cNvSpPr txBox="1">
            <a:spLocks/>
          </p:cNvSpPr>
          <p:nvPr/>
        </p:nvSpPr>
        <p:spPr>
          <a:xfrm>
            <a:off x="1626508" y="4550117"/>
            <a:ext cx="1279236" cy="494069"/>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r">
              <a:spcAft>
                <a:spcPts val="600"/>
              </a:spcAft>
              <a:buNone/>
            </a:pPr>
            <a:r>
              <a:rPr lang="da-DK" dirty="0">
                <a:solidFill>
                  <a:schemeClr val="accent2"/>
                </a:solidFill>
              </a:rPr>
              <a:t>Euler theory invalid</a:t>
            </a:r>
          </a:p>
        </p:txBody>
      </p:sp>
      <p:sp>
        <p:nvSpPr>
          <p:cNvPr id="8" name="Rectangle 7">
            <a:extLst>
              <a:ext uri="{FF2B5EF4-FFF2-40B4-BE49-F238E27FC236}">
                <a16:creationId xmlns:a16="http://schemas.microsoft.com/office/drawing/2014/main" id="{19DB935A-3C93-42E1-8BF0-AAFCCCDFEEFE}"/>
              </a:ext>
            </a:extLst>
          </p:cNvPr>
          <p:cNvSpPr/>
          <p:nvPr/>
        </p:nvSpPr>
        <p:spPr>
          <a:xfrm>
            <a:off x="3154700" y="3902576"/>
            <a:ext cx="553687" cy="1440160"/>
          </a:xfrm>
          <a:prstGeom prst="rect">
            <a:avLst/>
          </a:prstGeom>
          <a:gradFill flip="none" rotWithShape="1">
            <a:gsLst>
              <a:gs pos="0">
                <a:schemeClr val="bg1">
                  <a:alpha val="0"/>
                </a:schemeClr>
              </a:gs>
              <a:gs pos="100000">
                <a:schemeClr val="accent2"/>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4" name="TextBox 23">
            <a:extLst>
              <a:ext uri="{FF2B5EF4-FFF2-40B4-BE49-F238E27FC236}">
                <a16:creationId xmlns:a16="http://schemas.microsoft.com/office/drawing/2014/main" id="{2E0CA6FD-3AAF-4A62-B0BC-78EF93321E6D}"/>
              </a:ext>
            </a:extLst>
          </p:cNvPr>
          <p:cNvSpPr txBox="1"/>
          <p:nvPr/>
        </p:nvSpPr>
        <p:spPr>
          <a:xfrm>
            <a:off x="4224133" y="5718251"/>
            <a:ext cx="4562522" cy="830997"/>
          </a:xfrm>
          <a:prstGeom prst="rect">
            <a:avLst/>
          </a:prstGeom>
          <a:noFill/>
        </p:spPr>
        <p:txBody>
          <a:bodyPr wrap="square" rtlCol="0">
            <a:spAutoFit/>
          </a:bodyPr>
          <a:lstStyle/>
          <a:p>
            <a:r>
              <a:rPr lang="da-DK" sz="1600" dirty="0">
                <a:solidFill>
                  <a:srgbClr val="16818D"/>
                </a:solidFill>
                <a:latin typeface="+mn-lt"/>
                <a:cs typeface="Times New Roman" panose="02020603050405020304" pitchFamily="18" charset="0"/>
              </a:rPr>
              <a:t>Below this point the material is likely to Yield at a lower load than </a:t>
            </a:r>
            <a:r>
              <a:rPr lang="da-DK" sz="1600" i="1" dirty="0">
                <a:solidFill>
                  <a:srgbClr val="16818D"/>
                </a:solidFill>
                <a:latin typeface="+mn-lt"/>
                <a:cs typeface="Times New Roman" panose="02020603050405020304" pitchFamily="18" charset="0"/>
              </a:rPr>
              <a:t>P</a:t>
            </a:r>
            <a:r>
              <a:rPr lang="da-DK" sz="1600" i="1" baseline="-25000" dirty="0">
                <a:solidFill>
                  <a:srgbClr val="16818D"/>
                </a:solidFill>
                <a:latin typeface="+mn-lt"/>
                <a:cs typeface="Times New Roman" panose="02020603050405020304" pitchFamily="18" charset="0"/>
              </a:rPr>
              <a:t>CR</a:t>
            </a:r>
            <a:r>
              <a:rPr lang="da-DK" sz="1600" dirty="0">
                <a:solidFill>
                  <a:srgbClr val="16818D"/>
                </a:solidFill>
                <a:latin typeface="+mn-lt"/>
                <a:cs typeface="Times New Roman" panose="02020603050405020304" pitchFamily="18" charset="0"/>
              </a:rPr>
              <a:t>. This depends upon the Youngs modulus and Yield strength of the material. </a:t>
            </a:r>
            <a:endParaRPr lang="da-DK" sz="1600" dirty="0">
              <a:solidFill>
                <a:srgbClr val="16818D"/>
              </a:solidFill>
              <a:latin typeface="+mn-lt"/>
            </a:endParaRPr>
          </a:p>
        </p:txBody>
      </p:sp>
      <p:cxnSp>
        <p:nvCxnSpPr>
          <p:cNvPr id="10" name="Straight Arrow Connector 9">
            <a:extLst>
              <a:ext uri="{FF2B5EF4-FFF2-40B4-BE49-F238E27FC236}">
                <a16:creationId xmlns:a16="http://schemas.microsoft.com/office/drawing/2014/main" id="{813E5A15-8219-48B5-9669-5A415210AC0A}"/>
              </a:ext>
            </a:extLst>
          </p:cNvPr>
          <p:cNvCxnSpPr>
            <a:cxnSpLocks/>
            <a:stCxn id="24" idx="1"/>
          </p:cNvCxnSpPr>
          <p:nvPr/>
        </p:nvCxnSpPr>
        <p:spPr>
          <a:xfrm flipH="1" flipV="1">
            <a:off x="3707905" y="5452450"/>
            <a:ext cx="516228" cy="681300"/>
          </a:xfrm>
          <a:prstGeom prst="straightConnector1">
            <a:avLst/>
          </a:prstGeom>
          <a:ln>
            <a:solidFill>
              <a:srgbClr val="16818D"/>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0461CD3-9735-48D5-8834-7C3800FCB604}"/>
                  </a:ext>
                </a:extLst>
              </p:cNvPr>
              <p:cNvSpPr/>
              <p:nvPr/>
            </p:nvSpPr>
            <p:spPr>
              <a:xfrm>
                <a:off x="6870719" y="5097977"/>
                <a:ext cx="463268" cy="533608"/>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box>
                        <m:boxPr>
                          <m:ctrlPr>
                            <a:rPr lang="da-DK" sz="2400" i="1">
                              <a:latin typeface="Cambria Math" panose="02040503050406030204" pitchFamily="18" charset="0"/>
                            </a:rPr>
                          </m:ctrlPr>
                        </m:boxPr>
                        <m:e>
                          <m:argPr>
                            <m:argSz m:val="-1"/>
                          </m:argPr>
                          <m:f>
                            <m:fPr>
                              <m:ctrlPr>
                                <a:rPr lang="da-DK" sz="2400" i="1">
                                  <a:latin typeface="Cambria Math" panose="02040503050406030204" pitchFamily="18" charset="0"/>
                                </a:rPr>
                              </m:ctrlPr>
                            </m:fPr>
                            <m:num>
                              <m:sSub>
                                <m:sSubPr>
                                  <m:ctrlPr>
                                    <a:rPr lang="da-DK" sz="2400" i="1">
                                      <a:latin typeface="Cambria Math" panose="02040503050406030204" pitchFamily="18" charset="0"/>
                                    </a:rPr>
                                  </m:ctrlPr>
                                </m:sSubPr>
                                <m:e>
                                  <m:r>
                                    <a:rPr lang="en-GB" sz="2400" i="1">
                                      <a:latin typeface="Cambria Math" panose="02040503050406030204" pitchFamily="18" charset="0"/>
                                    </a:rPr>
                                    <m:t>𝑙</m:t>
                                  </m:r>
                                </m:e>
                                <m:sub>
                                  <m:r>
                                    <a:rPr lang="en-GB" sz="2400" i="1">
                                      <a:latin typeface="Cambria Math" panose="02040503050406030204" pitchFamily="18" charset="0"/>
                                    </a:rPr>
                                    <m:t>𝑒</m:t>
                                  </m:r>
                                </m:sub>
                              </m:sSub>
                            </m:num>
                            <m:den>
                              <m:r>
                                <a:rPr lang="en-GB" sz="2400" i="1">
                                  <a:latin typeface="Cambria Math" panose="02040503050406030204" pitchFamily="18" charset="0"/>
                                </a:rPr>
                                <m:t>𝑟</m:t>
                              </m:r>
                            </m:den>
                          </m:f>
                        </m:e>
                      </m:box>
                    </m:oMath>
                  </m:oMathPara>
                </a14:m>
                <a:endParaRPr lang="da-DK" sz="2400" dirty="0"/>
              </a:p>
            </p:txBody>
          </p:sp>
        </mc:Choice>
        <mc:Fallback xmlns="">
          <p:sp>
            <p:nvSpPr>
              <p:cNvPr id="3" name="Rectangle 2">
                <a:extLst>
                  <a:ext uri="{FF2B5EF4-FFF2-40B4-BE49-F238E27FC236}">
                    <a16:creationId xmlns:a16="http://schemas.microsoft.com/office/drawing/2014/main" id="{40461CD3-9735-48D5-8834-7C3800FCB604}"/>
                  </a:ext>
                </a:extLst>
              </p:cNvPr>
              <p:cNvSpPr>
                <a:spLocks noRot="1" noChangeAspect="1" noMove="1" noResize="1" noEditPoints="1" noAdjustHandles="1" noChangeArrowheads="1" noChangeShapeType="1" noTextEdit="1"/>
              </p:cNvSpPr>
              <p:nvPr/>
            </p:nvSpPr>
            <p:spPr>
              <a:xfrm>
                <a:off x="6870719" y="5097977"/>
                <a:ext cx="463268" cy="533608"/>
              </a:xfrm>
              <a:prstGeom prst="rect">
                <a:avLst/>
              </a:prstGeom>
              <a:blipFill>
                <a:blip r:embed="rId6"/>
                <a:stretch>
                  <a:fillRect/>
                </a:stretch>
              </a:blipFill>
            </p:spPr>
            <p:txBody>
              <a:bodyPr/>
              <a:lstStyle/>
              <a:p>
                <a:r>
                  <a:rPr lang="da-DK">
                    <a:noFill/>
                  </a:rPr>
                  <a:t> </a:t>
                </a:r>
              </a:p>
            </p:txBody>
          </p:sp>
        </mc:Fallback>
      </mc:AlternateContent>
    </p:spTree>
    <p:extLst>
      <p:ext uri="{BB962C8B-B14F-4D97-AF65-F5344CB8AC3E}">
        <p14:creationId xmlns:p14="http://schemas.microsoft.com/office/powerpoint/2010/main" val="82437105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78D760E9-E966-4C65-8488-01E15BD58198}"/>
              </a:ext>
            </a:extLst>
          </p:cNvPr>
          <p:cNvCxnSpPr>
            <a:cxnSpLocks noChangeAspect="1"/>
          </p:cNvCxnSpPr>
          <p:nvPr/>
        </p:nvCxnSpPr>
        <p:spPr>
          <a:xfrm flipH="1">
            <a:off x="3837202" y="3180068"/>
            <a:ext cx="250251" cy="104916"/>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22C0513-CF03-4331-A0F1-D0458AE1ED3B}"/>
              </a:ext>
            </a:extLst>
          </p:cNvPr>
          <p:cNvCxnSpPr>
            <a:cxnSpLocks noChangeAspect="1"/>
          </p:cNvCxnSpPr>
          <p:nvPr/>
        </p:nvCxnSpPr>
        <p:spPr>
          <a:xfrm flipH="1" flipV="1">
            <a:off x="1962294" y="4871088"/>
            <a:ext cx="250251" cy="104916"/>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8ABB3BC2-008D-45A6-8B07-2FDE0EBB2AFF}"/>
              </a:ext>
            </a:extLst>
          </p:cNvPr>
          <p:cNvCxnSpPr>
            <a:cxnSpLocks noChangeAspect="1"/>
          </p:cNvCxnSpPr>
          <p:nvPr/>
        </p:nvCxnSpPr>
        <p:spPr>
          <a:xfrm flipH="1">
            <a:off x="1988421" y="3175671"/>
            <a:ext cx="250251" cy="104916"/>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p:cNvSpPr>
            <a:spLocks noGrp="1"/>
          </p:cNvSpPr>
          <p:nvPr>
            <p:ph type="body" sz="quarter" idx="10"/>
          </p:nvPr>
        </p:nvSpPr>
        <p:spPr>
          <a:xfrm>
            <a:off x="899591" y="689700"/>
            <a:ext cx="7075475" cy="651068"/>
          </a:xfrm>
        </p:spPr>
        <p:txBody>
          <a:bodyPr/>
          <a:lstStyle/>
          <a:p>
            <a:r>
              <a:rPr lang="da-DK" dirty="0"/>
              <a:t>Effect of Imperfections</a:t>
            </a:r>
          </a:p>
        </p:txBody>
      </p:sp>
      <p:sp>
        <p:nvSpPr>
          <p:cNvPr id="3" name="Text Placeholder 2">
            <a:extLst>
              <a:ext uri="{FF2B5EF4-FFF2-40B4-BE49-F238E27FC236}">
                <a16:creationId xmlns:a16="http://schemas.microsoft.com/office/drawing/2014/main" id="{75485D72-D451-482B-AA3E-C4F38EC41377}"/>
              </a:ext>
            </a:extLst>
          </p:cNvPr>
          <p:cNvSpPr>
            <a:spLocks noGrp="1"/>
          </p:cNvSpPr>
          <p:nvPr>
            <p:ph type="body" sz="quarter" idx="11"/>
          </p:nvPr>
        </p:nvSpPr>
        <p:spPr>
          <a:xfrm>
            <a:off x="648667" y="1413198"/>
            <a:ext cx="6587628" cy="1223714"/>
          </a:xfrm>
          <a:solidFill>
            <a:srgbClr val="FFFFFF">
              <a:alpha val="80000"/>
            </a:srgbClr>
          </a:solidFill>
        </p:spPr>
        <p:txBody>
          <a:bodyPr/>
          <a:lstStyle/>
          <a:p>
            <a:pPr>
              <a:spcAft>
                <a:spcPts val="600"/>
              </a:spcAft>
            </a:pPr>
            <a:r>
              <a:rPr lang="da-DK" dirty="0">
                <a:solidFill>
                  <a:srgbClr val="16818D"/>
                </a:solidFill>
              </a:rPr>
              <a:t>An initial imperfection (or end moment) can be represented as an eccentric load. The eccentricity is </a:t>
            </a:r>
            <a:r>
              <a:rPr lang="da-DK" i="1" dirty="0">
                <a:solidFill>
                  <a:srgbClr val="16818D"/>
                </a:solidFill>
                <a:latin typeface="Times New Roman" panose="02020603050405020304" pitchFamily="18" charset="0"/>
                <a:cs typeface="Times New Roman" panose="02020603050405020304" pitchFamily="18" charset="0"/>
              </a:rPr>
              <a:t>e</a:t>
            </a:r>
            <a:r>
              <a:rPr lang="da-DK" dirty="0">
                <a:solidFill>
                  <a:srgbClr val="16818D"/>
                </a:solidFill>
              </a:rPr>
              <a:t>:</a:t>
            </a:r>
          </a:p>
          <a:p>
            <a:pPr>
              <a:spcAft>
                <a:spcPts val="600"/>
              </a:spcAft>
            </a:pPr>
            <a:endParaRPr lang="da-DK" dirty="0"/>
          </a:p>
          <a:p>
            <a:pPr>
              <a:spcAft>
                <a:spcPts val="600"/>
              </a:spcAft>
            </a:pPr>
            <a:endParaRPr lang="da-DK" dirty="0"/>
          </a:p>
        </p:txBody>
      </p:sp>
      <p:cxnSp>
        <p:nvCxnSpPr>
          <p:cNvPr id="5" name="Straight Connector 4">
            <a:extLst>
              <a:ext uri="{FF2B5EF4-FFF2-40B4-BE49-F238E27FC236}">
                <a16:creationId xmlns:a16="http://schemas.microsoft.com/office/drawing/2014/main" id="{2116E550-F50F-41CD-B625-DD8F6DDB7E78}"/>
              </a:ext>
            </a:extLst>
          </p:cNvPr>
          <p:cNvCxnSpPr>
            <a:cxnSpLocks/>
          </p:cNvCxnSpPr>
          <p:nvPr/>
        </p:nvCxnSpPr>
        <p:spPr>
          <a:xfrm flipV="1">
            <a:off x="1344506" y="3212740"/>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FF12438-2D7D-4675-9ABA-65BF3E3717A9}"/>
              </a:ext>
            </a:extLst>
          </p:cNvPr>
          <p:cNvCxnSpPr>
            <a:cxnSpLocks/>
          </p:cNvCxnSpPr>
          <p:nvPr/>
        </p:nvCxnSpPr>
        <p:spPr>
          <a:xfrm>
            <a:off x="1200489" y="3184378"/>
            <a:ext cx="739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461B206-C05D-489D-960F-15DE854CBEAF}"/>
              </a:ext>
            </a:extLst>
          </p:cNvPr>
          <p:cNvCxnSpPr>
            <a:cxnSpLocks/>
          </p:cNvCxnSpPr>
          <p:nvPr/>
        </p:nvCxnSpPr>
        <p:spPr>
          <a:xfrm>
            <a:off x="1200489" y="4959984"/>
            <a:ext cx="739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215AC2F-5034-4F6D-A86A-C5AB4650206B}"/>
              </a:ext>
            </a:extLst>
          </p:cNvPr>
          <p:cNvSpPr txBox="1"/>
          <p:nvPr/>
        </p:nvSpPr>
        <p:spPr>
          <a:xfrm>
            <a:off x="1021649" y="3766536"/>
            <a:ext cx="248786"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l</a:t>
            </a:r>
          </a:p>
        </p:txBody>
      </p:sp>
      <p:sp>
        <p:nvSpPr>
          <p:cNvPr id="9" name="TextBox 8">
            <a:extLst>
              <a:ext uri="{FF2B5EF4-FFF2-40B4-BE49-F238E27FC236}">
                <a16:creationId xmlns:a16="http://schemas.microsoft.com/office/drawing/2014/main" id="{B40F4793-1B36-4673-B70B-3679E898CD95}"/>
              </a:ext>
            </a:extLst>
          </p:cNvPr>
          <p:cNvSpPr txBox="1"/>
          <p:nvPr/>
        </p:nvSpPr>
        <p:spPr>
          <a:xfrm>
            <a:off x="1058558" y="2532222"/>
            <a:ext cx="40267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EI</a:t>
            </a:r>
          </a:p>
        </p:txBody>
      </p:sp>
      <p:sp>
        <p:nvSpPr>
          <p:cNvPr id="10" name="Arc 9">
            <a:extLst>
              <a:ext uri="{FF2B5EF4-FFF2-40B4-BE49-F238E27FC236}">
                <a16:creationId xmlns:a16="http://schemas.microsoft.com/office/drawing/2014/main" id="{0DF9E0F2-7371-41FC-AC08-634D460E90EE}"/>
              </a:ext>
            </a:extLst>
          </p:cNvPr>
          <p:cNvSpPr/>
          <p:nvPr/>
        </p:nvSpPr>
        <p:spPr>
          <a:xfrm rot="9308296">
            <a:off x="1384121" y="1739474"/>
            <a:ext cx="1049915" cy="1838186"/>
          </a:xfrm>
          <a:prstGeom prst="arc">
            <a:avLst>
              <a:gd name="adj1" fmla="val 16382752"/>
              <a:gd name="adj2" fmla="val 0"/>
            </a:avLst>
          </a:prstGeom>
          <a:ln w="1270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grpSp>
        <p:nvGrpSpPr>
          <p:cNvPr id="11" name="Group 10">
            <a:extLst>
              <a:ext uri="{FF2B5EF4-FFF2-40B4-BE49-F238E27FC236}">
                <a16:creationId xmlns:a16="http://schemas.microsoft.com/office/drawing/2014/main" id="{429FCDA8-086D-412C-9C7C-44603F05181D}"/>
              </a:ext>
            </a:extLst>
          </p:cNvPr>
          <p:cNvGrpSpPr/>
          <p:nvPr/>
        </p:nvGrpSpPr>
        <p:grpSpPr>
          <a:xfrm>
            <a:off x="1115616" y="2276872"/>
            <a:ext cx="3175817" cy="3600392"/>
            <a:chOff x="4424822" y="2519312"/>
            <a:chExt cx="3175817" cy="3600392"/>
          </a:xfrm>
        </p:grpSpPr>
        <p:sp>
          <p:nvSpPr>
            <p:cNvPr id="12" name="Arc 11">
              <a:extLst>
                <a:ext uri="{FF2B5EF4-FFF2-40B4-BE49-F238E27FC236}">
                  <a16:creationId xmlns:a16="http://schemas.microsoft.com/office/drawing/2014/main" id="{A1EFE195-81A1-4560-9033-1410284F8F62}"/>
                </a:ext>
              </a:extLst>
            </p:cNvPr>
            <p:cNvSpPr/>
            <p:nvPr/>
          </p:nvSpPr>
          <p:spPr>
            <a:xfrm>
              <a:off x="4424822" y="2519312"/>
              <a:ext cx="3175817" cy="3600392"/>
            </a:xfrm>
            <a:prstGeom prst="arc">
              <a:avLst>
                <a:gd name="adj1" fmla="val 19622661"/>
                <a:gd name="adj2" fmla="val 27276"/>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cxnSp>
          <p:nvCxnSpPr>
            <p:cNvPr id="13" name="Straight Arrow Connector 12">
              <a:extLst>
                <a:ext uri="{FF2B5EF4-FFF2-40B4-BE49-F238E27FC236}">
                  <a16:creationId xmlns:a16="http://schemas.microsoft.com/office/drawing/2014/main" id="{A011DBC4-200F-45F2-900B-0F08DC9EACAB}"/>
                </a:ext>
              </a:extLst>
            </p:cNvPr>
            <p:cNvCxnSpPr/>
            <p:nvPr/>
          </p:nvCxnSpPr>
          <p:spPr>
            <a:xfrm>
              <a:off x="7161126" y="3096588"/>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9AEB2FA-BE17-4D81-95DE-59C8485B6ABD}"/>
                </a:ext>
              </a:extLst>
            </p:cNvPr>
            <p:cNvSpPr txBox="1"/>
            <p:nvPr/>
          </p:nvSpPr>
          <p:spPr>
            <a:xfrm>
              <a:off x="6780061" y="2946758"/>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p>
          </p:txBody>
        </p:sp>
        <p:sp>
          <p:nvSpPr>
            <p:cNvPr id="15" name="Oval 14">
              <a:extLst>
                <a:ext uri="{FF2B5EF4-FFF2-40B4-BE49-F238E27FC236}">
                  <a16:creationId xmlns:a16="http://schemas.microsoft.com/office/drawing/2014/main" id="{ABB9E0E3-354B-421E-B20D-AC65C70F031A}"/>
                </a:ext>
              </a:extLst>
            </p:cNvPr>
            <p:cNvSpPr/>
            <p:nvPr/>
          </p:nvSpPr>
          <p:spPr>
            <a:xfrm>
              <a:off x="7331315" y="3372818"/>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16" name="Straight Arrow Connector 15">
              <a:extLst>
                <a:ext uri="{FF2B5EF4-FFF2-40B4-BE49-F238E27FC236}">
                  <a16:creationId xmlns:a16="http://schemas.microsoft.com/office/drawing/2014/main" id="{AB3034E8-BF56-4AE0-97DE-B0A49E044B30}"/>
                </a:ext>
              </a:extLst>
            </p:cNvPr>
            <p:cNvCxnSpPr>
              <a:cxnSpLocks/>
            </p:cNvCxnSpPr>
            <p:nvPr/>
          </p:nvCxnSpPr>
          <p:spPr>
            <a:xfrm>
              <a:off x="7372541" y="4329100"/>
              <a:ext cx="205482"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23BA250-3A0F-4DDF-9239-3A2DB6567861}"/>
                </a:ext>
              </a:extLst>
            </p:cNvPr>
            <p:cNvSpPr txBox="1"/>
            <p:nvPr/>
          </p:nvSpPr>
          <p:spPr>
            <a:xfrm>
              <a:off x="7152057" y="3981408"/>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p>
          </p:txBody>
        </p:sp>
      </p:grpSp>
      <p:sp>
        <p:nvSpPr>
          <p:cNvPr id="18" name="Arc 17">
            <a:extLst>
              <a:ext uri="{FF2B5EF4-FFF2-40B4-BE49-F238E27FC236}">
                <a16:creationId xmlns:a16="http://schemas.microsoft.com/office/drawing/2014/main" id="{665693F1-9228-49F6-B201-C5E61EE00081}"/>
              </a:ext>
            </a:extLst>
          </p:cNvPr>
          <p:cNvSpPr/>
          <p:nvPr/>
        </p:nvSpPr>
        <p:spPr>
          <a:xfrm>
            <a:off x="4015987" y="3840702"/>
            <a:ext cx="528976" cy="527446"/>
          </a:xfrm>
          <a:prstGeom prst="arc">
            <a:avLst>
              <a:gd name="adj1" fmla="val 19186279"/>
              <a:gd name="adj2" fmla="val 9502534"/>
            </a:avLst>
          </a:prstGeom>
          <a:ln>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19" name="TextBox 18">
            <a:extLst>
              <a:ext uri="{FF2B5EF4-FFF2-40B4-BE49-F238E27FC236}">
                <a16:creationId xmlns:a16="http://schemas.microsoft.com/office/drawing/2014/main" id="{8ACC7757-7DE0-4153-9908-B6799A67782D}"/>
              </a:ext>
            </a:extLst>
          </p:cNvPr>
          <p:cNvSpPr txBox="1"/>
          <p:nvPr/>
        </p:nvSpPr>
        <p:spPr>
          <a:xfrm>
            <a:off x="4496486" y="4183482"/>
            <a:ext cx="377026"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M</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D0FB1C4-2976-4969-8E0F-4FB23D12B1FD}"/>
                  </a:ext>
                </a:extLst>
              </p:cNvPr>
              <p:cNvSpPr txBox="1"/>
              <p:nvPr/>
            </p:nvSpPr>
            <p:spPr>
              <a:xfrm>
                <a:off x="6042352" y="2739451"/>
                <a:ext cx="1554848" cy="6175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sz="2000" i="1" smtClean="0">
                          <a:latin typeface="Cambria Math" panose="02040503050406030204" pitchFamily="18" charset="0"/>
                        </a:rPr>
                        <m:t>𝐸</m:t>
                      </m:r>
                      <m:r>
                        <a:rPr lang="da-DK" sz="2000" b="0" i="1" smtClean="0">
                          <a:latin typeface="Cambria Math" panose="02040503050406030204" pitchFamily="18" charset="0"/>
                        </a:rPr>
                        <m:t>𝐼</m:t>
                      </m:r>
                      <m:f>
                        <m:fPr>
                          <m:ctrlPr>
                            <a:rPr lang="da-DK" sz="2000" b="0" i="1" smtClean="0">
                              <a:latin typeface="Cambria Math" panose="02040503050406030204" pitchFamily="18" charset="0"/>
                            </a:rPr>
                          </m:ctrlPr>
                        </m:fPr>
                        <m:num>
                          <m:sSup>
                            <m:sSupPr>
                              <m:ctrlPr>
                                <a:rPr lang="da-DK" sz="2000" b="0" i="1" smtClean="0">
                                  <a:latin typeface="Cambria Math" panose="02040503050406030204" pitchFamily="18" charset="0"/>
                                </a:rPr>
                              </m:ctrlPr>
                            </m:sSupPr>
                            <m:e>
                              <m:r>
                                <a:rPr lang="da-DK" sz="2000" b="0" i="1" smtClean="0">
                                  <a:latin typeface="Cambria Math" panose="02040503050406030204" pitchFamily="18" charset="0"/>
                                </a:rPr>
                                <m:t>𝑑</m:t>
                              </m:r>
                            </m:e>
                            <m:sup>
                              <m:r>
                                <a:rPr lang="da-DK" sz="2000" b="0" i="1" smtClean="0">
                                  <a:latin typeface="Cambria Math" panose="02040503050406030204" pitchFamily="18" charset="0"/>
                                </a:rPr>
                                <m:t>2</m:t>
                              </m:r>
                            </m:sup>
                          </m:sSup>
                          <m:r>
                            <a:rPr lang="da-DK" sz="2000" b="0" i="1" smtClean="0">
                              <a:latin typeface="Cambria Math" panose="02040503050406030204" pitchFamily="18" charset="0"/>
                            </a:rPr>
                            <m:t>𝑣</m:t>
                          </m:r>
                        </m:num>
                        <m:den>
                          <m:r>
                            <a:rPr lang="da-DK" sz="2000" b="0" i="1" smtClean="0">
                              <a:latin typeface="Cambria Math" panose="02040503050406030204" pitchFamily="18" charset="0"/>
                            </a:rPr>
                            <m:t>𝑑</m:t>
                          </m:r>
                          <m:sSup>
                            <m:sSupPr>
                              <m:ctrlPr>
                                <a:rPr lang="da-DK" sz="2000" b="0" i="1" smtClean="0">
                                  <a:latin typeface="Cambria Math" panose="02040503050406030204" pitchFamily="18" charset="0"/>
                                </a:rPr>
                              </m:ctrlPr>
                            </m:sSupPr>
                            <m:e>
                              <m:r>
                                <a:rPr lang="da-DK" sz="2000" b="0" i="1" smtClean="0">
                                  <a:latin typeface="Cambria Math" panose="02040503050406030204" pitchFamily="18" charset="0"/>
                                </a:rPr>
                                <m:t>𝑧</m:t>
                              </m:r>
                            </m:e>
                            <m:sup>
                              <m:r>
                                <a:rPr lang="da-DK" sz="2000" b="0" i="1" smtClean="0">
                                  <a:latin typeface="Cambria Math" panose="02040503050406030204" pitchFamily="18" charset="0"/>
                                </a:rPr>
                                <m:t>2</m:t>
                              </m:r>
                            </m:sup>
                          </m:sSup>
                        </m:den>
                      </m:f>
                      <m:r>
                        <a:rPr lang="da-DK" sz="2000" i="1" smtClean="0">
                          <a:latin typeface="Cambria Math" panose="02040503050406030204" pitchFamily="18" charset="0"/>
                        </a:rPr>
                        <m:t>=−</m:t>
                      </m:r>
                      <m:r>
                        <a:rPr lang="da-DK" sz="2000" b="0" i="1" smtClean="0">
                          <a:latin typeface="Cambria Math" panose="02040503050406030204" pitchFamily="18" charset="0"/>
                        </a:rPr>
                        <m:t>𝑀</m:t>
                      </m:r>
                    </m:oMath>
                  </m:oMathPara>
                </a14:m>
                <a:endParaRPr lang="da-DK" sz="2000" dirty="0"/>
              </a:p>
            </p:txBody>
          </p:sp>
        </mc:Choice>
        <mc:Fallback xmlns="">
          <p:sp>
            <p:nvSpPr>
              <p:cNvPr id="20" name="TextBox 19">
                <a:extLst>
                  <a:ext uri="{FF2B5EF4-FFF2-40B4-BE49-F238E27FC236}">
                    <a16:creationId xmlns:a16="http://schemas.microsoft.com/office/drawing/2014/main" id="{1D0FB1C4-2976-4969-8E0F-4FB23D12B1FD}"/>
                  </a:ext>
                </a:extLst>
              </p:cNvPr>
              <p:cNvSpPr txBox="1">
                <a:spLocks noRot="1" noChangeAspect="1" noMove="1" noResize="1" noEditPoints="1" noAdjustHandles="1" noChangeArrowheads="1" noChangeShapeType="1" noTextEdit="1"/>
              </p:cNvSpPr>
              <p:nvPr/>
            </p:nvSpPr>
            <p:spPr>
              <a:xfrm>
                <a:off x="6042352" y="2739451"/>
                <a:ext cx="1554848" cy="617541"/>
              </a:xfrm>
              <a:prstGeom prst="rect">
                <a:avLst/>
              </a:prstGeom>
              <a:blipFill>
                <a:blip r:embed="rId3"/>
                <a:stretch>
                  <a:fillRect/>
                </a:stretch>
              </a:blipFill>
            </p:spPr>
            <p:txBody>
              <a:bodyPr/>
              <a:lstStyle/>
              <a:p>
                <a:r>
                  <a:rPr lang="da-DK">
                    <a:noFill/>
                  </a:rPr>
                  <a:t> </a:t>
                </a:r>
              </a:p>
            </p:txBody>
          </p:sp>
        </mc:Fallback>
      </mc:AlternateContent>
      <p:cxnSp>
        <p:nvCxnSpPr>
          <p:cNvPr id="21" name="Straight Connector 20">
            <a:extLst>
              <a:ext uri="{FF2B5EF4-FFF2-40B4-BE49-F238E27FC236}">
                <a16:creationId xmlns:a16="http://schemas.microsoft.com/office/drawing/2014/main" id="{9860BA11-BDE5-4E8D-9BA9-46C4C896AA39}"/>
              </a:ext>
            </a:extLst>
          </p:cNvPr>
          <p:cNvCxnSpPr>
            <a:cxnSpLocks/>
          </p:cNvCxnSpPr>
          <p:nvPr/>
        </p:nvCxnSpPr>
        <p:spPr>
          <a:xfrm flipV="1">
            <a:off x="3358931" y="3236647"/>
            <a:ext cx="0" cy="504000"/>
          </a:xfrm>
          <a:prstGeom prst="line">
            <a:avLst/>
          </a:prstGeom>
          <a:ln w="1270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C403CAD-A379-4065-9F26-1EAE47CB44FE}"/>
              </a:ext>
            </a:extLst>
          </p:cNvPr>
          <p:cNvCxnSpPr>
            <a:cxnSpLocks/>
          </p:cNvCxnSpPr>
          <p:nvPr/>
        </p:nvCxnSpPr>
        <p:spPr>
          <a:xfrm>
            <a:off x="3214914" y="3208285"/>
            <a:ext cx="739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8D818A4-81E7-4925-9DD7-43797960E32A}"/>
              </a:ext>
            </a:extLst>
          </p:cNvPr>
          <p:cNvSpPr txBox="1"/>
          <p:nvPr/>
        </p:nvSpPr>
        <p:spPr>
          <a:xfrm>
            <a:off x="3036074" y="3790443"/>
            <a:ext cx="274434" cy="369332"/>
          </a:xfrm>
          <a:prstGeom prst="rect">
            <a:avLst/>
          </a:prstGeom>
          <a:noFill/>
        </p:spPr>
        <p:txBody>
          <a:bodyPr wrap="none" rtlCol="0">
            <a:spAutoFit/>
          </a:bodyPr>
          <a:lstStyle/>
          <a:p>
            <a:r>
              <a:rPr lang="da-DK" i="1" dirty="0">
                <a:latin typeface="Times New Roman" panose="02020603050405020304" pitchFamily="18" charset="0"/>
                <a:cs typeface="Times New Roman" panose="02020603050405020304" pitchFamily="18" charset="0"/>
              </a:rPr>
              <a:t>z</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B4C0BE6-F052-44DC-8E0A-026862C18354}"/>
                  </a:ext>
                </a:extLst>
              </p:cNvPr>
              <p:cNvSpPr txBox="1"/>
              <p:nvPr/>
            </p:nvSpPr>
            <p:spPr>
              <a:xfrm>
                <a:off x="6012160" y="3531539"/>
                <a:ext cx="2294026" cy="6175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sz="2000" i="1" smtClean="0">
                          <a:latin typeface="Cambria Math" panose="02040503050406030204" pitchFamily="18" charset="0"/>
                        </a:rPr>
                        <m:t>𝐸</m:t>
                      </m:r>
                      <m:r>
                        <a:rPr lang="da-DK" sz="2000" b="0" i="1" smtClean="0">
                          <a:latin typeface="Cambria Math" panose="02040503050406030204" pitchFamily="18" charset="0"/>
                        </a:rPr>
                        <m:t>𝐼</m:t>
                      </m:r>
                      <m:f>
                        <m:fPr>
                          <m:ctrlPr>
                            <a:rPr lang="da-DK" sz="2000" b="0" i="1" smtClean="0">
                              <a:latin typeface="Cambria Math" panose="02040503050406030204" pitchFamily="18" charset="0"/>
                            </a:rPr>
                          </m:ctrlPr>
                        </m:fPr>
                        <m:num>
                          <m:sSup>
                            <m:sSupPr>
                              <m:ctrlPr>
                                <a:rPr lang="da-DK" sz="2000" b="0" i="1" smtClean="0">
                                  <a:latin typeface="Cambria Math" panose="02040503050406030204" pitchFamily="18" charset="0"/>
                                </a:rPr>
                              </m:ctrlPr>
                            </m:sSupPr>
                            <m:e>
                              <m:r>
                                <a:rPr lang="da-DK" sz="2000" b="0" i="1" smtClean="0">
                                  <a:latin typeface="Cambria Math" panose="02040503050406030204" pitchFamily="18" charset="0"/>
                                </a:rPr>
                                <m:t>𝑑</m:t>
                              </m:r>
                            </m:e>
                            <m:sup>
                              <m:r>
                                <a:rPr lang="da-DK" sz="2000" b="0" i="1" smtClean="0">
                                  <a:latin typeface="Cambria Math" panose="02040503050406030204" pitchFamily="18" charset="0"/>
                                </a:rPr>
                                <m:t>2</m:t>
                              </m:r>
                            </m:sup>
                          </m:sSup>
                          <m:r>
                            <a:rPr lang="da-DK" sz="2000" b="0" i="1" smtClean="0">
                              <a:latin typeface="Cambria Math" panose="02040503050406030204" pitchFamily="18" charset="0"/>
                            </a:rPr>
                            <m:t>𝑣</m:t>
                          </m:r>
                        </m:num>
                        <m:den>
                          <m:r>
                            <a:rPr lang="da-DK" sz="2000" b="0" i="1" smtClean="0">
                              <a:latin typeface="Cambria Math" panose="02040503050406030204" pitchFamily="18" charset="0"/>
                            </a:rPr>
                            <m:t>𝑑</m:t>
                          </m:r>
                          <m:sSup>
                            <m:sSupPr>
                              <m:ctrlPr>
                                <a:rPr lang="da-DK" sz="2000" b="0" i="1" smtClean="0">
                                  <a:latin typeface="Cambria Math" panose="02040503050406030204" pitchFamily="18" charset="0"/>
                                </a:rPr>
                              </m:ctrlPr>
                            </m:sSupPr>
                            <m:e>
                              <m:r>
                                <a:rPr lang="da-DK" sz="2000" b="0" i="1" smtClean="0">
                                  <a:latin typeface="Cambria Math" panose="02040503050406030204" pitchFamily="18" charset="0"/>
                                </a:rPr>
                                <m:t>𝑧</m:t>
                              </m:r>
                            </m:e>
                            <m:sup>
                              <m:r>
                                <a:rPr lang="da-DK" sz="2000" b="0" i="1" smtClean="0">
                                  <a:latin typeface="Cambria Math" panose="02040503050406030204" pitchFamily="18" charset="0"/>
                                </a:rPr>
                                <m:t>2</m:t>
                              </m:r>
                            </m:sup>
                          </m:sSup>
                        </m:den>
                      </m:f>
                      <m:r>
                        <a:rPr lang="da-DK" sz="2000" i="1" smtClean="0">
                          <a:latin typeface="Cambria Math" panose="02040503050406030204" pitchFamily="18" charset="0"/>
                        </a:rPr>
                        <m:t>=−</m:t>
                      </m:r>
                      <m:r>
                        <a:rPr lang="da-DK" sz="2000" b="0" i="1" smtClean="0">
                          <a:latin typeface="Cambria Math" panose="02040503050406030204" pitchFamily="18" charset="0"/>
                        </a:rPr>
                        <m:t>𝑃</m:t>
                      </m:r>
                      <m:d>
                        <m:dPr>
                          <m:ctrlPr>
                            <a:rPr lang="da-DK" sz="2000" b="0" i="1" smtClean="0">
                              <a:latin typeface="Cambria Math" panose="02040503050406030204" pitchFamily="18" charset="0"/>
                            </a:rPr>
                          </m:ctrlPr>
                        </m:dPr>
                        <m:e>
                          <m:r>
                            <a:rPr lang="da-DK" sz="2000" b="0" i="1" smtClean="0">
                              <a:latin typeface="Cambria Math" panose="02040503050406030204" pitchFamily="18" charset="0"/>
                            </a:rPr>
                            <m:t>𝑣</m:t>
                          </m:r>
                          <m:r>
                            <a:rPr lang="da-DK" sz="2000" b="0" i="1" smtClean="0">
                              <a:latin typeface="Cambria Math" panose="02040503050406030204" pitchFamily="18" charset="0"/>
                            </a:rPr>
                            <m:t>+</m:t>
                          </m:r>
                          <m:r>
                            <a:rPr lang="da-DK" sz="2000" b="0" i="1" smtClean="0">
                              <a:latin typeface="Cambria Math" panose="02040503050406030204" pitchFamily="18" charset="0"/>
                            </a:rPr>
                            <m:t>𝑒</m:t>
                          </m:r>
                        </m:e>
                      </m:d>
                    </m:oMath>
                  </m:oMathPara>
                </a14:m>
                <a:endParaRPr lang="da-DK" sz="2000" dirty="0"/>
              </a:p>
            </p:txBody>
          </p:sp>
        </mc:Choice>
        <mc:Fallback xmlns="">
          <p:sp>
            <p:nvSpPr>
              <p:cNvPr id="24" name="TextBox 23">
                <a:extLst>
                  <a:ext uri="{FF2B5EF4-FFF2-40B4-BE49-F238E27FC236}">
                    <a16:creationId xmlns:a16="http://schemas.microsoft.com/office/drawing/2014/main" id="{DB4C0BE6-F052-44DC-8E0A-026862C18354}"/>
                  </a:ext>
                </a:extLst>
              </p:cNvPr>
              <p:cNvSpPr txBox="1">
                <a:spLocks noRot="1" noChangeAspect="1" noMove="1" noResize="1" noEditPoints="1" noAdjustHandles="1" noChangeArrowheads="1" noChangeShapeType="1" noTextEdit="1"/>
              </p:cNvSpPr>
              <p:nvPr/>
            </p:nvSpPr>
            <p:spPr>
              <a:xfrm>
                <a:off x="6012160" y="3531539"/>
                <a:ext cx="2294026" cy="617541"/>
              </a:xfrm>
              <a:prstGeom prst="rect">
                <a:avLst/>
              </a:prstGeom>
              <a:blipFill>
                <a:blip r:embed="rId4"/>
                <a:stretch>
                  <a:fillRect/>
                </a:stretch>
              </a:blipFill>
            </p:spPr>
            <p:txBody>
              <a:bodyPr/>
              <a:lstStyle/>
              <a:p>
                <a:r>
                  <a:rPr lang="da-DK">
                    <a:noFill/>
                  </a:rPr>
                  <a:t> </a:t>
                </a:r>
              </a:p>
            </p:txBody>
          </p:sp>
        </mc:Fallback>
      </mc:AlternateContent>
      <p:sp>
        <p:nvSpPr>
          <p:cNvPr id="25" name="Text Placeholder 2">
            <a:extLst>
              <a:ext uri="{FF2B5EF4-FFF2-40B4-BE49-F238E27FC236}">
                <a16:creationId xmlns:a16="http://schemas.microsoft.com/office/drawing/2014/main" id="{0BC76BF7-AD55-47CA-A142-12F30366139A}"/>
              </a:ext>
            </a:extLst>
          </p:cNvPr>
          <p:cNvSpPr txBox="1">
            <a:spLocks/>
          </p:cNvSpPr>
          <p:nvPr/>
        </p:nvSpPr>
        <p:spPr>
          <a:xfrm>
            <a:off x="2961194" y="4720542"/>
            <a:ext cx="2712472" cy="369332"/>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rgbClr val="16818D"/>
                </a:solidFill>
              </a:rPr>
              <a:t>The solution is:</a:t>
            </a:r>
          </a:p>
          <a:p>
            <a:pPr>
              <a:spcAft>
                <a:spcPts val="600"/>
              </a:spcAft>
            </a:pPr>
            <a:endParaRPr lang="da-DK" dirty="0"/>
          </a:p>
          <a:p>
            <a:pPr>
              <a:spcAft>
                <a:spcPts val="600"/>
              </a:spcAft>
            </a:pPr>
            <a:endParaRPr lang="da-DK"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453758A-5379-4161-8E8C-6B5CDB918294}"/>
                  </a:ext>
                </a:extLst>
              </p:cNvPr>
              <p:cNvSpPr txBox="1"/>
              <p:nvPr/>
            </p:nvSpPr>
            <p:spPr>
              <a:xfrm>
                <a:off x="3021511" y="5100841"/>
                <a:ext cx="5952527" cy="9985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sz="2000" i="1" smtClean="0">
                          <a:latin typeface="Cambria Math" panose="02040503050406030204" pitchFamily="18" charset="0"/>
                        </a:rPr>
                        <m:t>𝑣</m:t>
                      </m:r>
                      <m:r>
                        <a:rPr lang="da-DK" sz="2000" b="0" i="1" smtClean="0">
                          <a:latin typeface="Cambria Math" panose="02040503050406030204" pitchFamily="18" charset="0"/>
                        </a:rPr>
                        <m:t>=</m:t>
                      </m:r>
                      <m:r>
                        <a:rPr lang="da-DK" sz="2000" i="1" smtClean="0">
                          <a:latin typeface="Cambria Math" panose="02040503050406030204" pitchFamily="18" charset="0"/>
                        </a:rPr>
                        <m:t>𝑒</m:t>
                      </m:r>
                      <m:d>
                        <m:dPr>
                          <m:begChr m:val="["/>
                          <m:endChr m:val="]"/>
                          <m:ctrlPr>
                            <a:rPr lang="da-DK" sz="2000" i="1" smtClean="0">
                              <a:latin typeface="Cambria Math" panose="02040503050406030204" pitchFamily="18" charset="0"/>
                            </a:rPr>
                          </m:ctrlPr>
                        </m:dPr>
                        <m:e>
                          <m:r>
                            <a:rPr lang="da-DK" sz="2000" b="0" i="1" smtClean="0">
                              <a:latin typeface="Cambria Math" panose="02040503050406030204" pitchFamily="18" charset="0"/>
                            </a:rPr>
                            <m:t>𝑡𝑎𝑛</m:t>
                          </m:r>
                          <m:d>
                            <m:dPr>
                              <m:ctrlPr>
                                <a:rPr lang="da-DK" sz="2000" b="0" i="1" smtClean="0">
                                  <a:latin typeface="Cambria Math" panose="02040503050406030204" pitchFamily="18" charset="0"/>
                                </a:rPr>
                              </m:ctrlPr>
                            </m:dPr>
                            <m:e>
                              <m:rad>
                                <m:radPr>
                                  <m:degHide m:val="on"/>
                                  <m:ctrlPr>
                                    <a:rPr lang="da-DK" sz="2000" b="0" i="1" smtClean="0">
                                      <a:latin typeface="Cambria Math" panose="02040503050406030204" pitchFamily="18" charset="0"/>
                                    </a:rPr>
                                  </m:ctrlPr>
                                </m:radPr>
                                <m:deg/>
                                <m:e>
                                  <m:f>
                                    <m:fPr>
                                      <m:ctrlPr>
                                        <a:rPr lang="da-DK" sz="2000" b="0" i="1" smtClean="0">
                                          <a:latin typeface="Cambria Math" panose="02040503050406030204" pitchFamily="18" charset="0"/>
                                        </a:rPr>
                                      </m:ctrlPr>
                                    </m:fPr>
                                    <m:num>
                                      <m:r>
                                        <a:rPr lang="da-DK" sz="2000" b="0" i="1" smtClean="0">
                                          <a:latin typeface="Cambria Math" panose="02040503050406030204" pitchFamily="18" charset="0"/>
                                        </a:rPr>
                                        <m:t>𝑃</m:t>
                                      </m:r>
                                    </m:num>
                                    <m:den>
                                      <m:r>
                                        <a:rPr lang="da-DK" sz="2000" b="0" i="1" smtClean="0">
                                          <a:latin typeface="Cambria Math" panose="02040503050406030204" pitchFamily="18" charset="0"/>
                                        </a:rPr>
                                        <m:t>𝐸𝐼</m:t>
                                      </m:r>
                                    </m:den>
                                  </m:f>
                                </m:e>
                              </m:rad>
                              <m:f>
                                <m:fPr>
                                  <m:ctrlPr>
                                    <a:rPr lang="da-DK" sz="2000" b="0" i="1" smtClean="0">
                                      <a:latin typeface="Cambria Math" panose="02040503050406030204" pitchFamily="18" charset="0"/>
                                    </a:rPr>
                                  </m:ctrlPr>
                                </m:fPr>
                                <m:num>
                                  <m:r>
                                    <a:rPr lang="da-DK" sz="2000" b="0" i="1" smtClean="0">
                                      <a:latin typeface="Cambria Math" panose="02040503050406030204" pitchFamily="18" charset="0"/>
                                    </a:rPr>
                                    <m:t>𝑙</m:t>
                                  </m:r>
                                </m:num>
                                <m:den>
                                  <m:r>
                                    <a:rPr lang="da-DK" sz="2000" b="0" i="1" smtClean="0">
                                      <a:latin typeface="Cambria Math" panose="02040503050406030204" pitchFamily="18" charset="0"/>
                                    </a:rPr>
                                    <m:t>2</m:t>
                                  </m:r>
                                </m:den>
                              </m:f>
                            </m:e>
                          </m:d>
                          <m:r>
                            <a:rPr lang="da-DK" sz="2000" b="0" i="1" smtClean="0">
                              <a:latin typeface="Cambria Math" panose="02040503050406030204" pitchFamily="18" charset="0"/>
                            </a:rPr>
                            <m:t>𝑠𝑖𝑛</m:t>
                          </m:r>
                          <m:d>
                            <m:dPr>
                              <m:ctrlPr>
                                <a:rPr lang="da-DK" sz="2000" i="1">
                                  <a:latin typeface="Cambria Math" panose="02040503050406030204" pitchFamily="18" charset="0"/>
                                </a:rPr>
                              </m:ctrlPr>
                            </m:dPr>
                            <m:e>
                              <m:rad>
                                <m:radPr>
                                  <m:degHide m:val="on"/>
                                  <m:ctrlPr>
                                    <a:rPr lang="da-DK" sz="2000" i="1">
                                      <a:latin typeface="Cambria Math" panose="02040503050406030204" pitchFamily="18" charset="0"/>
                                    </a:rPr>
                                  </m:ctrlPr>
                                </m:radPr>
                                <m:deg/>
                                <m:e>
                                  <m:f>
                                    <m:fPr>
                                      <m:ctrlPr>
                                        <a:rPr lang="da-DK" sz="2000" i="1">
                                          <a:latin typeface="Cambria Math" panose="02040503050406030204" pitchFamily="18" charset="0"/>
                                        </a:rPr>
                                      </m:ctrlPr>
                                    </m:fPr>
                                    <m:num>
                                      <m:r>
                                        <a:rPr lang="da-DK" sz="2000" i="1">
                                          <a:latin typeface="Cambria Math" panose="02040503050406030204" pitchFamily="18" charset="0"/>
                                        </a:rPr>
                                        <m:t>𝑃</m:t>
                                      </m:r>
                                    </m:num>
                                    <m:den>
                                      <m:r>
                                        <a:rPr lang="da-DK" sz="2000" i="1">
                                          <a:latin typeface="Cambria Math" panose="02040503050406030204" pitchFamily="18" charset="0"/>
                                        </a:rPr>
                                        <m:t>𝐸𝐼</m:t>
                                      </m:r>
                                    </m:den>
                                  </m:f>
                                </m:e>
                              </m:rad>
                              <m:r>
                                <a:rPr lang="da-DK" sz="2000" b="0" i="1" smtClean="0">
                                  <a:latin typeface="Cambria Math" panose="02040503050406030204" pitchFamily="18" charset="0"/>
                                </a:rPr>
                                <m:t>𝑧</m:t>
                              </m:r>
                            </m:e>
                          </m:d>
                          <m:r>
                            <a:rPr lang="da-DK" sz="2000" b="0" i="1" smtClean="0">
                              <a:latin typeface="Cambria Math" panose="02040503050406030204" pitchFamily="18" charset="0"/>
                            </a:rPr>
                            <m:t>+</m:t>
                          </m:r>
                          <m:r>
                            <a:rPr lang="da-DK" sz="2000" b="0" i="1" smtClean="0">
                              <a:latin typeface="Cambria Math" panose="02040503050406030204" pitchFamily="18" charset="0"/>
                            </a:rPr>
                            <m:t>𝑐𝑜𝑠</m:t>
                          </m:r>
                          <m:d>
                            <m:dPr>
                              <m:ctrlPr>
                                <a:rPr lang="da-DK" sz="2000" i="1">
                                  <a:latin typeface="Cambria Math" panose="02040503050406030204" pitchFamily="18" charset="0"/>
                                </a:rPr>
                              </m:ctrlPr>
                            </m:dPr>
                            <m:e>
                              <m:rad>
                                <m:radPr>
                                  <m:degHide m:val="on"/>
                                  <m:ctrlPr>
                                    <a:rPr lang="da-DK" sz="2000" i="1">
                                      <a:latin typeface="Cambria Math" panose="02040503050406030204" pitchFamily="18" charset="0"/>
                                    </a:rPr>
                                  </m:ctrlPr>
                                </m:radPr>
                                <m:deg/>
                                <m:e>
                                  <m:f>
                                    <m:fPr>
                                      <m:ctrlPr>
                                        <a:rPr lang="da-DK" sz="2000" i="1">
                                          <a:latin typeface="Cambria Math" panose="02040503050406030204" pitchFamily="18" charset="0"/>
                                        </a:rPr>
                                      </m:ctrlPr>
                                    </m:fPr>
                                    <m:num>
                                      <m:r>
                                        <a:rPr lang="da-DK" sz="2000" i="1">
                                          <a:latin typeface="Cambria Math" panose="02040503050406030204" pitchFamily="18" charset="0"/>
                                        </a:rPr>
                                        <m:t>𝑃</m:t>
                                      </m:r>
                                    </m:num>
                                    <m:den>
                                      <m:r>
                                        <a:rPr lang="da-DK" sz="2000" i="1">
                                          <a:latin typeface="Cambria Math" panose="02040503050406030204" pitchFamily="18" charset="0"/>
                                        </a:rPr>
                                        <m:t>𝐸𝐼</m:t>
                                      </m:r>
                                    </m:den>
                                  </m:f>
                                </m:e>
                              </m:rad>
                              <m:r>
                                <a:rPr lang="da-DK" sz="2000" i="1">
                                  <a:latin typeface="Cambria Math" panose="02040503050406030204" pitchFamily="18" charset="0"/>
                                </a:rPr>
                                <m:t>𝑧</m:t>
                              </m:r>
                            </m:e>
                          </m:d>
                          <m:r>
                            <a:rPr lang="da-DK" sz="2000" b="0" i="1" smtClean="0">
                              <a:latin typeface="Cambria Math" panose="02040503050406030204" pitchFamily="18" charset="0"/>
                            </a:rPr>
                            <m:t>−1</m:t>
                          </m:r>
                        </m:e>
                      </m:d>
                    </m:oMath>
                  </m:oMathPara>
                </a14:m>
                <a:endParaRPr lang="da-DK" sz="2000" dirty="0"/>
              </a:p>
            </p:txBody>
          </p:sp>
        </mc:Choice>
        <mc:Fallback xmlns="">
          <p:sp>
            <p:nvSpPr>
              <p:cNvPr id="26" name="TextBox 25">
                <a:extLst>
                  <a:ext uri="{FF2B5EF4-FFF2-40B4-BE49-F238E27FC236}">
                    <a16:creationId xmlns:a16="http://schemas.microsoft.com/office/drawing/2014/main" id="{6453758A-5379-4161-8E8C-6B5CDB918294}"/>
                  </a:ext>
                </a:extLst>
              </p:cNvPr>
              <p:cNvSpPr txBox="1">
                <a:spLocks noRot="1" noChangeAspect="1" noMove="1" noResize="1" noEditPoints="1" noAdjustHandles="1" noChangeArrowheads="1" noChangeShapeType="1" noTextEdit="1"/>
              </p:cNvSpPr>
              <p:nvPr/>
            </p:nvSpPr>
            <p:spPr>
              <a:xfrm>
                <a:off x="3021511" y="5100841"/>
                <a:ext cx="5952527" cy="998543"/>
              </a:xfrm>
              <a:prstGeom prst="rect">
                <a:avLst/>
              </a:prstGeom>
              <a:blipFill>
                <a:blip r:embed="rId5"/>
                <a:stretch>
                  <a:fillRect/>
                </a:stretch>
              </a:blipFill>
            </p:spPr>
            <p:txBody>
              <a:bodyPr/>
              <a:lstStyle/>
              <a:p>
                <a:r>
                  <a:rPr lang="da-DK">
                    <a:noFill/>
                  </a:rPr>
                  <a:t> </a:t>
                </a:r>
              </a:p>
            </p:txBody>
          </p:sp>
        </mc:Fallback>
      </mc:AlternateContent>
      <p:grpSp>
        <p:nvGrpSpPr>
          <p:cNvPr id="27" name="Group 26">
            <a:extLst>
              <a:ext uri="{FF2B5EF4-FFF2-40B4-BE49-F238E27FC236}">
                <a16:creationId xmlns:a16="http://schemas.microsoft.com/office/drawing/2014/main" id="{2B4ED89D-0A06-4F50-8019-DBC197AD764B}"/>
              </a:ext>
            </a:extLst>
          </p:cNvPr>
          <p:cNvGrpSpPr/>
          <p:nvPr/>
        </p:nvGrpSpPr>
        <p:grpSpPr>
          <a:xfrm>
            <a:off x="-756592" y="2195572"/>
            <a:ext cx="3175817" cy="3681692"/>
            <a:chOff x="4661006" y="2438012"/>
            <a:chExt cx="3175817" cy="3681692"/>
          </a:xfrm>
        </p:grpSpPr>
        <p:sp>
          <p:nvSpPr>
            <p:cNvPr id="28" name="Arc 27">
              <a:extLst>
                <a:ext uri="{FF2B5EF4-FFF2-40B4-BE49-F238E27FC236}">
                  <a16:creationId xmlns:a16="http://schemas.microsoft.com/office/drawing/2014/main" id="{3982958A-8EE8-4395-BBB6-4850462A77C6}"/>
                </a:ext>
              </a:extLst>
            </p:cNvPr>
            <p:cNvSpPr/>
            <p:nvPr/>
          </p:nvSpPr>
          <p:spPr>
            <a:xfrm>
              <a:off x="4661006" y="2519312"/>
              <a:ext cx="3175817" cy="3600392"/>
            </a:xfrm>
            <a:prstGeom prst="arc">
              <a:avLst>
                <a:gd name="adj1" fmla="val 19622661"/>
                <a:gd name="adj2" fmla="val 2054969"/>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cxnSp>
          <p:nvCxnSpPr>
            <p:cNvPr id="29" name="Straight Arrow Connector 28">
              <a:extLst>
                <a:ext uri="{FF2B5EF4-FFF2-40B4-BE49-F238E27FC236}">
                  <a16:creationId xmlns:a16="http://schemas.microsoft.com/office/drawing/2014/main" id="{6606F4CC-EF17-4611-9D74-8249283AD0AD}"/>
                </a:ext>
              </a:extLst>
            </p:cNvPr>
            <p:cNvCxnSpPr/>
            <p:nvPr/>
          </p:nvCxnSpPr>
          <p:spPr>
            <a:xfrm>
              <a:off x="7382591" y="3131424"/>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9D0E968D-96C4-4B49-96FF-1D67748B5C21}"/>
                </a:ext>
              </a:extLst>
            </p:cNvPr>
            <p:cNvCxnSpPr>
              <a:cxnSpLocks/>
            </p:cNvCxnSpPr>
            <p:nvPr/>
          </p:nvCxnSpPr>
          <p:spPr>
            <a:xfrm flipV="1">
              <a:off x="7382591" y="5147648"/>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4BF59188-6884-4376-87E9-4734DD9E302D}"/>
                </a:ext>
              </a:extLst>
            </p:cNvPr>
            <p:cNvSpPr txBox="1"/>
            <p:nvPr/>
          </p:nvSpPr>
          <p:spPr>
            <a:xfrm>
              <a:off x="7041027" y="2982021"/>
              <a:ext cx="325730"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endParaRPr lang="da-DK" i="1" baseline="-25000" dirty="0">
                <a:solidFill>
                  <a:schemeClr val="accent2"/>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4DC5208E-E419-4C6E-BBB1-2E5B7F12C147}"/>
                </a:ext>
              </a:extLst>
            </p:cNvPr>
            <p:cNvSpPr txBox="1"/>
            <p:nvPr/>
          </p:nvSpPr>
          <p:spPr>
            <a:xfrm>
              <a:off x="7359612" y="5453639"/>
              <a:ext cx="325730"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endParaRPr lang="da-DK" i="1" baseline="-25000" dirty="0">
                <a:solidFill>
                  <a:schemeClr val="accent2"/>
                </a:solidFill>
                <a:latin typeface="Times New Roman" panose="02020603050405020304" pitchFamily="18" charset="0"/>
                <a:cs typeface="Times New Roman" panose="02020603050405020304" pitchFamily="18" charset="0"/>
              </a:endParaRPr>
            </a:p>
          </p:txBody>
        </p:sp>
        <p:sp>
          <p:nvSpPr>
            <p:cNvPr id="33" name="Oval 32">
              <a:extLst>
                <a:ext uri="{FF2B5EF4-FFF2-40B4-BE49-F238E27FC236}">
                  <a16:creationId xmlns:a16="http://schemas.microsoft.com/office/drawing/2014/main" id="{48479F9C-3A87-47D1-9BC7-10E294F8F3AD}"/>
                </a:ext>
              </a:extLst>
            </p:cNvPr>
            <p:cNvSpPr/>
            <p:nvPr/>
          </p:nvSpPr>
          <p:spPr>
            <a:xfrm>
              <a:off x="7577342" y="3372818"/>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4" name="Oval 33">
              <a:extLst>
                <a:ext uri="{FF2B5EF4-FFF2-40B4-BE49-F238E27FC236}">
                  <a16:creationId xmlns:a16="http://schemas.microsoft.com/office/drawing/2014/main" id="{220B5B34-2597-4970-8B40-4EAFBCDBC6E2}"/>
                </a:ext>
              </a:extLst>
            </p:cNvPr>
            <p:cNvSpPr/>
            <p:nvPr/>
          </p:nvSpPr>
          <p:spPr>
            <a:xfrm>
              <a:off x="7577342" y="5149894"/>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35" name="Straight Arrow Connector 34">
              <a:extLst>
                <a:ext uri="{FF2B5EF4-FFF2-40B4-BE49-F238E27FC236}">
                  <a16:creationId xmlns:a16="http://schemas.microsoft.com/office/drawing/2014/main" id="{66288AF5-EBB7-4604-B22A-43D34B596394}"/>
                </a:ext>
              </a:extLst>
            </p:cNvPr>
            <p:cNvCxnSpPr>
              <a:cxnSpLocks/>
            </p:cNvCxnSpPr>
            <p:nvPr/>
          </p:nvCxnSpPr>
          <p:spPr>
            <a:xfrm>
              <a:off x="7551868" y="4329100"/>
              <a:ext cx="205482"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4F9CB2A5-20AB-4841-BB31-DE8EAF299E40}"/>
                </a:ext>
              </a:extLst>
            </p:cNvPr>
            <p:cNvSpPr txBox="1"/>
            <p:nvPr/>
          </p:nvSpPr>
          <p:spPr>
            <a:xfrm>
              <a:off x="7253294" y="3981408"/>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p>
          </p:txBody>
        </p:sp>
        <p:sp>
          <p:nvSpPr>
            <p:cNvPr id="44" name="TextBox 43">
              <a:extLst>
                <a:ext uri="{FF2B5EF4-FFF2-40B4-BE49-F238E27FC236}">
                  <a16:creationId xmlns:a16="http://schemas.microsoft.com/office/drawing/2014/main" id="{822B75C0-85CC-4DCF-8B58-2BBDFFF23EA9}"/>
                </a:ext>
              </a:extLst>
            </p:cNvPr>
            <p:cNvSpPr txBox="1"/>
            <p:nvPr/>
          </p:nvSpPr>
          <p:spPr>
            <a:xfrm>
              <a:off x="7405694" y="2438012"/>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e</a:t>
              </a:r>
            </a:p>
          </p:txBody>
        </p:sp>
      </p:grpSp>
      <p:grpSp>
        <p:nvGrpSpPr>
          <p:cNvPr id="43" name="Group 42">
            <a:extLst>
              <a:ext uri="{FF2B5EF4-FFF2-40B4-BE49-F238E27FC236}">
                <a16:creationId xmlns:a16="http://schemas.microsoft.com/office/drawing/2014/main" id="{107F509E-9091-4F87-B09E-41324786D758}"/>
              </a:ext>
            </a:extLst>
          </p:cNvPr>
          <p:cNvGrpSpPr/>
          <p:nvPr/>
        </p:nvGrpSpPr>
        <p:grpSpPr>
          <a:xfrm rot="5400000">
            <a:off x="1856031" y="2649270"/>
            <a:ext cx="484348" cy="250252"/>
            <a:chOff x="1352889" y="3336778"/>
            <a:chExt cx="739698" cy="1775606"/>
          </a:xfrm>
        </p:grpSpPr>
        <p:cxnSp>
          <p:nvCxnSpPr>
            <p:cNvPr id="40" name="Straight Connector 39">
              <a:extLst>
                <a:ext uri="{FF2B5EF4-FFF2-40B4-BE49-F238E27FC236}">
                  <a16:creationId xmlns:a16="http://schemas.microsoft.com/office/drawing/2014/main" id="{11FCB59D-A144-4403-9E06-8A0B6F05BE47}"/>
                </a:ext>
              </a:extLst>
            </p:cNvPr>
            <p:cNvCxnSpPr>
              <a:cxnSpLocks/>
            </p:cNvCxnSpPr>
            <p:nvPr/>
          </p:nvCxnSpPr>
          <p:spPr>
            <a:xfrm flipV="1">
              <a:off x="1496906" y="3365140"/>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80E9CAF5-6708-4F7E-8318-6DA831F9F60A}"/>
                </a:ext>
              </a:extLst>
            </p:cNvPr>
            <p:cNvCxnSpPr>
              <a:cxnSpLocks/>
            </p:cNvCxnSpPr>
            <p:nvPr/>
          </p:nvCxnSpPr>
          <p:spPr>
            <a:xfrm>
              <a:off x="1352889" y="3336778"/>
              <a:ext cx="739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C350D97-CB17-4BA9-8303-282433CA1721}"/>
                </a:ext>
              </a:extLst>
            </p:cNvPr>
            <p:cNvCxnSpPr>
              <a:cxnSpLocks/>
            </p:cNvCxnSpPr>
            <p:nvPr/>
          </p:nvCxnSpPr>
          <p:spPr>
            <a:xfrm>
              <a:off x="1352889" y="5112384"/>
              <a:ext cx="43983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6" name="TextBox 45">
            <a:extLst>
              <a:ext uri="{FF2B5EF4-FFF2-40B4-BE49-F238E27FC236}">
                <a16:creationId xmlns:a16="http://schemas.microsoft.com/office/drawing/2014/main" id="{C1CED31F-E735-4BF4-B981-C13C6107730F}"/>
              </a:ext>
            </a:extLst>
          </p:cNvPr>
          <p:cNvSpPr txBox="1"/>
          <p:nvPr/>
        </p:nvSpPr>
        <p:spPr>
          <a:xfrm>
            <a:off x="3837202" y="2190128"/>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e</a:t>
            </a:r>
          </a:p>
        </p:txBody>
      </p:sp>
      <p:grpSp>
        <p:nvGrpSpPr>
          <p:cNvPr id="47" name="Group 46">
            <a:extLst>
              <a:ext uri="{FF2B5EF4-FFF2-40B4-BE49-F238E27FC236}">
                <a16:creationId xmlns:a16="http://schemas.microsoft.com/office/drawing/2014/main" id="{14276064-B60F-4A3C-9275-708659AC3E10}"/>
              </a:ext>
            </a:extLst>
          </p:cNvPr>
          <p:cNvGrpSpPr/>
          <p:nvPr/>
        </p:nvGrpSpPr>
        <p:grpSpPr>
          <a:xfrm rot="5400000">
            <a:off x="3734872" y="2646322"/>
            <a:ext cx="484348" cy="250252"/>
            <a:chOff x="1352889" y="3336778"/>
            <a:chExt cx="739698" cy="1775606"/>
          </a:xfrm>
        </p:grpSpPr>
        <p:cxnSp>
          <p:nvCxnSpPr>
            <p:cNvPr id="48" name="Straight Connector 47">
              <a:extLst>
                <a:ext uri="{FF2B5EF4-FFF2-40B4-BE49-F238E27FC236}">
                  <a16:creationId xmlns:a16="http://schemas.microsoft.com/office/drawing/2014/main" id="{E2A29FFE-72EE-4418-875F-3C70E026CB49}"/>
                </a:ext>
              </a:extLst>
            </p:cNvPr>
            <p:cNvCxnSpPr>
              <a:cxnSpLocks/>
            </p:cNvCxnSpPr>
            <p:nvPr/>
          </p:nvCxnSpPr>
          <p:spPr>
            <a:xfrm flipV="1">
              <a:off x="1496906" y="3365140"/>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3A63B46-3D91-4C5A-9D7B-58A01094A0EA}"/>
                </a:ext>
              </a:extLst>
            </p:cNvPr>
            <p:cNvCxnSpPr>
              <a:cxnSpLocks/>
            </p:cNvCxnSpPr>
            <p:nvPr/>
          </p:nvCxnSpPr>
          <p:spPr>
            <a:xfrm>
              <a:off x="1352889" y="3336778"/>
              <a:ext cx="739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D879A0E-6282-4886-9250-78D17CE32D22}"/>
                </a:ext>
              </a:extLst>
            </p:cNvPr>
            <p:cNvCxnSpPr>
              <a:cxnSpLocks/>
            </p:cNvCxnSpPr>
            <p:nvPr/>
          </p:nvCxnSpPr>
          <p:spPr>
            <a:xfrm>
              <a:off x="1352889" y="5112384"/>
              <a:ext cx="43983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22188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E22C0513-CF03-4331-A0F1-D0458AE1ED3B}"/>
              </a:ext>
            </a:extLst>
          </p:cNvPr>
          <p:cNvCxnSpPr>
            <a:cxnSpLocks noChangeAspect="1"/>
          </p:cNvCxnSpPr>
          <p:nvPr/>
        </p:nvCxnSpPr>
        <p:spPr>
          <a:xfrm flipH="1" flipV="1">
            <a:off x="1962294" y="4289234"/>
            <a:ext cx="250251" cy="104916"/>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8ABB3BC2-008D-45A6-8B07-2FDE0EBB2AFF}"/>
              </a:ext>
            </a:extLst>
          </p:cNvPr>
          <p:cNvCxnSpPr>
            <a:cxnSpLocks noChangeAspect="1"/>
          </p:cNvCxnSpPr>
          <p:nvPr/>
        </p:nvCxnSpPr>
        <p:spPr>
          <a:xfrm flipH="1">
            <a:off x="1988421" y="2593817"/>
            <a:ext cx="250251" cy="104916"/>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p:cNvSpPr>
            <a:spLocks noGrp="1"/>
          </p:cNvSpPr>
          <p:nvPr>
            <p:ph type="body" sz="quarter" idx="10"/>
          </p:nvPr>
        </p:nvSpPr>
        <p:spPr>
          <a:xfrm>
            <a:off x="899591" y="689700"/>
            <a:ext cx="7075475" cy="651068"/>
          </a:xfrm>
        </p:spPr>
        <p:txBody>
          <a:bodyPr/>
          <a:lstStyle/>
          <a:p>
            <a:r>
              <a:rPr lang="da-DK" dirty="0"/>
              <a:t>Effect of Imperfections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5485D72-D451-482B-AA3E-C4F38EC41377}"/>
                  </a:ext>
                </a:extLst>
              </p:cNvPr>
              <p:cNvSpPr>
                <a:spLocks noGrp="1"/>
              </p:cNvSpPr>
              <p:nvPr>
                <p:ph type="body" sz="quarter" idx="11"/>
              </p:nvPr>
            </p:nvSpPr>
            <p:spPr>
              <a:xfrm>
                <a:off x="3026096" y="2925366"/>
                <a:ext cx="5722368" cy="1223714"/>
              </a:xfrm>
              <a:noFill/>
            </p:spPr>
            <p:txBody>
              <a:bodyPr/>
              <a:lstStyle/>
              <a:p>
                <a:pPr marL="0" indent="0">
                  <a:spcAft>
                    <a:spcPts val="600"/>
                  </a:spcAft>
                  <a:buNone/>
                </a:pPr>
                <a:r>
                  <a:rPr lang="da-DK" dirty="0">
                    <a:solidFill>
                      <a:srgbClr val="16818D"/>
                    </a:solidFill>
                  </a:rPr>
                  <a:t>Some observations from this equation:</a:t>
                </a:r>
              </a:p>
              <a:p>
                <a:pPr>
                  <a:spcAft>
                    <a:spcPts val="600"/>
                  </a:spcAft>
                </a:pPr>
                <a:r>
                  <a:rPr lang="da-DK" dirty="0">
                    <a:solidFill>
                      <a:srgbClr val="16818D"/>
                    </a:solidFill>
                  </a:rPr>
                  <a:t>The displacement can be calculated explicitly (unlike Euler buckling).</a:t>
                </a:r>
              </a:p>
              <a:p>
                <a:pPr>
                  <a:spcAft>
                    <a:spcPts val="600"/>
                  </a:spcAft>
                </a:pPr>
                <a:r>
                  <a:rPr lang="da-DK" dirty="0">
                    <a:solidFill>
                      <a:srgbClr val="16818D"/>
                    </a:solidFill>
                  </a:rPr>
                  <a:t>The displacement is linear with </a:t>
                </a:r>
                <a:r>
                  <a:rPr lang="da-DK" i="1" dirty="0">
                    <a:solidFill>
                      <a:srgbClr val="16818D"/>
                    </a:solidFill>
                    <a:latin typeface="Times New Roman" panose="02020603050405020304" pitchFamily="18" charset="0"/>
                    <a:cs typeface="Times New Roman" panose="02020603050405020304" pitchFamily="18" charset="0"/>
                  </a:rPr>
                  <a:t>e</a:t>
                </a:r>
                <a:r>
                  <a:rPr lang="da-DK" dirty="0">
                    <a:solidFill>
                      <a:srgbClr val="16818D"/>
                    </a:solidFill>
                  </a:rPr>
                  <a:t> (but non-linear with </a:t>
                </a:r>
                <a:r>
                  <a:rPr lang="da-DK" i="1" dirty="0">
                    <a:solidFill>
                      <a:srgbClr val="16818D"/>
                    </a:solidFill>
                    <a:latin typeface="Times New Roman" panose="02020603050405020304" pitchFamily="18" charset="0"/>
                    <a:cs typeface="Times New Roman" panose="02020603050405020304" pitchFamily="18" charset="0"/>
                  </a:rPr>
                  <a:t>P</a:t>
                </a:r>
                <a:r>
                  <a:rPr lang="da-DK" dirty="0">
                    <a:solidFill>
                      <a:srgbClr val="16818D"/>
                    </a:solidFill>
                  </a:rPr>
                  <a:t>).</a:t>
                </a:r>
              </a:p>
              <a:p>
                <a:pPr>
                  <a:spcAft>
                    <a:spcPts val="600"/>
                  </a:spcAft>
                </a:pPr>
                <a:r>
                  <a:rPr lang="da-DK" dirty="0">
                    <a:solidFill>
                      <a:srgbClr val="16818D"/>
                    </a:solidFill>
                  </a:rPr>
                  <a:t>Because </a:t>
                </a:r>
                <a14:m>
                  <m:oMath xmlns:m="http://schemas.openxmlformats.org/officeDocument/2006/math">
                    <m:r>
                      <a:rPr lang="da-DK" sz="2000" i="1" smtClean="0">
                        <a:solidFill>
                          <a:srgbClr val="16818D"/>
                        </a:solidFill>
                        <a:latin typeface="Cambria Math" panose="02040503050406030204" pitchFamily="18" charset="0"/>
                      </a:rPr>
                      <m:t>𝑡𝑎𝑛</m:t>
                    </m:r>
                    <m:d>
                      <m:dPr>
                        <m:ctrlPr>
                          <a:rPr lang="da-DK" sz="2000" i="1">
                            <a:solidFill>
                              <a:srgbClr val="16818D"/>
                            </a:solidFill>
                            <a:latin typeface="Cambria Math" panose="02040503050406030204" pitchFamily="18" charset="0"/>
                          </a:rPr>
                        </m:ctrlPr>
                      </m:dPr>
                      <m:e>
                        <m:f>
                          <m:fPr>
                            <m:ctrlPr>
                              <a:rPr lang="da-DK" sz="2000" i="1">
                                <a:solidFill>
                                  <a:srgbClr val="16818D"/>
                                </a:solidFill>
                                <a:latin typeface="Cambria Math" panose="02040503050406030204" pitchFamily="18" charset="0"/>
                              </a:rPr>
                            </m:ctrlPr>
                          </m:fPr>
                          <m:num>
                            <m:r>
                              <a:rPr lang="da-DK" sz="2000" i="1" smtClean="0">
                                <a:solidFill>
                                  <a:srgbClr val="16818D"/>
                                </a:solidFill>
                                <a:latin typeface="Cambria Math" panose="02040503050406030204" pitchFamily="18" charset="0"/>
                                <a:ea typeface="Cambria Math" panose="02040503050406030204" pitchFamily="18" charset="0"/>
                              </a:rPr>
                              <m:t>𝜋</m:t>
                            </m:r>
                          </m:num>
                          <m:den>
                            <m:r>
                              <a:rPr lang="da-DK" sz="2000" i="1">
                                <a:solidFill>
                                  <a:srgbClr val="16818D"/>
                                </a:solidFill>
                                <a:latin typeface="Cambria Math" panose="02040503050406030204" pitchFamily="18" charset="0"/>
                              </a:rPr>
                              <m:t>2</m:t>
                            </m:r>
                          </m:den>
                        </m:f>
                      </m:e>
                    </m:d>
                    <m:r>
                      <a:rPr lang="da-DK" sz="2000" i="1" smtClean="0">
                        <a:solidFill>
                          <a:srgbClr val="16818D"/>
                        </a:solidFill>
                        <a:latin typeface="Cambria Math" panose="02040503050406030204" pitchFamily="18" charset="0"/>
                        <a:ea typeface="Cambria Math" panose="02040503050406030204" pitchFamily="18" charset="0"/>
                      </a:rPr>
                      <m:t>→∞</m:t>
                    </m:r>
                  </m:oMath>
                </a14:m>
                <a:r>
                  <a:rPr lang="da-DK" dirty="0">
                    <a:solidFill>
                      <a:srgbClr val="16818D"/>
                    </a:solidFill>
                  </a:rPr>
                  <a:t>, this means the deflection is infinite when </a:t>
                </a:r>
                <a14:m>
                  <m:oMath xmlns:m="http://schemas.openxmlformats.org/officeDocument/2006/math">
                    <m:rad>
                      <m:radPr>
                        <m:degHide m:val="on"/>
                        <m:ctrlPr>
                          <a:rPr lang="da-DK" sz="2000" i="1" smtClean="0">
                            <a:solidFill>
                              <a:srgbClr val="16818D"/>
                            </a:solidFill>
                            <a:latin typeface="Cambria Math" panose="02040503050406030204" pitchFamily="18" charset="0"/>
                          </a:rPr>
                        </m:ctrlPr>
                      </m:radPr>
                      <m:deg/>
                      <m:e>
                        <m:f>
                          <m:fPr>
                            <m:ctrlPr>
                              <a:rPr lang="da-DK" sz="2000" i="1">
                                <a:solidFill>
                                  <a:srgbClr val="16818D"/>
                                </a:solidFill>
                                <a:latin typeface="Cambria Math" panose="02040503050406030204" pitchFamily="18" charset="0"/>
                              </a:rPr>
                            </m:ctrlPr>
                          </m:fPr>
                          <m:num>
                            <m:r>
                              <a:rPr lang="da-DK" sz="2000" i="1">
                                <a:solidFill>
                                  <a:srgbClr val="16818D"/>
                                </a:solidFill>
                                <a:latin typeface="Cambria Math" panose="02040503050406030204" pitchFamily="18" charset="0"/>
                              </a:rPr>
                              <m:t>𝑃</m:t>
                            </m:r>
                          </m:num>
                          <m:den>
                            <m:r>
                              <a:rPr lang="da-DK" sz="2000" i="1">
                                <a:solidFill>
                                  <a:srgbClr val="16818D"/>
                                </a:solidFill>
                                <a:latin typeface="Cambria Math" panose="02040503050406030204" pitchFamily="18" charset="0"/>
                              </a:rPr>
                              <m:t>𝐸𝐼</m:t>
                            </m:r>
                          </m:den>
                        </m:f>
                      </m:e>
                    </m:rad>
                    <m:f>
                      <m:fPr>
                        <m:ctrlPr>
                          <a:rPr lang="da-DK" sz="2000" i="1">
                            <a:solidFill>
                              <a:srgbClr val="16818D"/>
                            </a:solidFill>
                            <a:latin typeface="Cambria Math" panose="02040503050406030204" pitchFamily="18" charset="0"/>
                          </a:rPr>
                        </m:ctrlPr>
                      </m:fPr>
                      <m:num>
                        <m:r>
                          <a:rPr lang="da-DK" sz="2000" i="1">
                            <a:solidFill>
                              <a:srgbClr val="16818D"/>
                            </a:solidFill>
                            <a:latin typeface="Cambria Math" panose="02040503050406030204" pitchFamily="18" charset="0"/>
                          </a:rPr>
                          <m:t>𝑙</m:t>
                        </m:r>
                      </m:num>
                      <m:den>
                        <m:r>
                          <a:rPr lang="da-DK" sz="2000" i="1">
                            <a:solidFill>
                              <a:srgbClr val="16818D"/>
                            </a:solidFill>
                            <a:latin typeface="Cambria Math" panose="02040503050406030204" pitchFamily="18" charset="0"/>
                          </a:rPr>
                          <m:t>2</m:t>
                        </m:r>
                      </m:den>
                    </m:f>
                    <m:r>
                      <a:rPr lang="da-DK" sz="2000" b="0" i="1" smtClean="0">
                        <a:solidFill>
                          <a:srgbClr val="16818D"/>
                        </a:solidFill>
                        <a:latin typeface="Cambria Math" panose="02040503050406030204" pitchFamily="18" charset="0"/>
                      </a:rPr>
                      <m:t>=</m:t>
                    </m:r>
                    <m:f>
                      <m:fPr>
                        <m:ctrlPr>
                          <a:rPr lang="da-DK" sz="2000" b="0" i="1" smtClean="0">
                            <a:solidFill>
                              <a:srgbClr val="16818D"/>
                            </a:solidFill>
                            <a:latin typeface="Cambria Math" panose="02040503050406030204" pitchFamily="18" charset="0"/>
                          </a:rPr>
                        </m:ctrlPr>
                      </m:fPr>
                      <m:num>
                        <m:r>
                          <a:rPr lang="da-DK" sz="2000" b="0" i="1" smtClean="0">
                            <a:solidFill>
                              <a:srgbClr val="16818D"/>
                            </a:solidFill>
                            <a:latin typeface="Cambria Math" panose="02040503050406030204" pitchFamily="18" charset="0"/>
                            <a:ea typeface="Cambria Math" panose="02040503050406030204" pitchFamily="18" charset="0"/>
                          </a:rPr>
                          <m:t>𝜋</m:t>
                        </m:r>
                      </m:num>
                      <m:den>
                        <m:r>
                          <a:rPr lang="da-DK" sz="2000" b="0" i="1" smtClean="0">
                            <a:solidFill>
                              <a:srgbClr val="16818D"/>
                            </a:solidFill>
                            <a:latin typeface="Cambria Math" panose="02040503050406030204" pitchFamily="18" charset="0"/>
                          </a:rPr>
                          <m:t>2</m:t>
                        </m:r>
                      </m:den>
                    </m:f>
                  </m:oMath>
                </a14:m>
                <a:r>
                  <a:rPr lang="da-DK" sz="2000" dirty="0">
                    <a:solidFill>
                      <a:srgbClr val="16818D"/>
                    </a:solidFill>
                  </a:rPr>
                  <a:t>. </a:t>
                </a:r>
                <a:r>
                  <a:rPr lang="da-DK" dirty="0">
                    <a:solidFill>
                      <a:srgbClr val="16818D"/>
                    </a:solidFill>
                  </a:rPr>
                  <a:t>Or:</a:t>
                </a:r>
                <a:r>
                  <a:rPr lang="da-DK" sz="2000" dirty="0">
                    <a:solidFill>
                      <a:srgbClr val="16818D"/>
                    </a:solidFill>
                  </a:rPr>
                  <a:t> </a:t>
                </a:r>
              </a:p>
              <a:p>
                <a:pPr>
                  <a:spcAft>
                    <a:spcPts val="600"/>
                  </a:spcAft>
                </a:pPr>
                <a:endParaRPr lang="da-DK" dirty="0">
                  <a:solidFill>
                    <a:srgbClr val="16818D"/>
                  </a:solidFill>
                </a:endParaRPr>
              </a:p>
              <a:p>
                <a:pPr>
                  <a:spcAft>
                    <a:spcPts val="600"/>
                  </a:spcAft>
                </a:pPr>
                <a:endParaRPr lang="da-DK" dirty="0"/>
              </a:p>
              <a:p>
                <a:pPr>
                  <a:spcAft>
                    <a:spcPts val="600"/>
                  </a:spcAft>
                </a:pPr>
                <a:endParaRPr lang="da-DK" dirty="0"/>
              </a:p>
            </p:txBody>
          </p:sp>
        </mc:Choice>
        <mc:Fallback xmlns="">
          <p:sp>
            <p:nvSpPr>
              <p:cNvPr id="3" name="Text Placeholder 2">
                <a:extLst>
                  <a:ext uri="{FF2B5EF4-FFF2-40B4-BE49-F238E27FC236}">
                    <a16:creationId xmlns:a16="http://schemas.microsoft.com/office/drawing/2014/main" id="{75485D72-D451-482B-AA3E-C4F38EC41377}"/>
                  </a:ext>
                </a:extLst>
              </p:cNvPr>
              <p:cNvSpPr>
                <a:spLocks noGrp="1" noRot="1" noChangeAspect="1" noMove="1" noResize="1" noEditPoints="1" noAdjustHandles="1" noChangeArrowheads="1" noChangeShapeType="1" noTextEdit="1"/>
              </p:cNvSpPr>
              <p:nvPr>
                <p:ph type="body" sz="quarter" idx="11"/>
              </p:nvPr>
            </p:nvSpPr>
            <p:spPr>
              <a:xfrm>
                <a:off x="3026096" y="2925366"/>
                <a:ext cx="5722368" cy="1223714"/>
              </a:xfrm>
              <a:blipFill>
                <a:blip r:embed="rId3"/>
                <a:stretch>
                  <a:fillRect l="-532" t="-1493" r="-532" b="-106468"/>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BBA1C56-9766-492C-9344-54F690BD6367}"/>
                  </a:ext>
                </a:extLst>
              </p:cNvPr>
              <p:cNvSpPr txBox="1"/>
              <p:nvPr/>
            </p:nvSpPr>
            <p:spPr>
              <a:xfrm>
                <a:off x="4788024" y="5589240"/>
                <a:ext cx="1607684" cy="741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400" i="1" smtClean="0">
                              <a:latin typeface="Cambria Math" panose="02040503050406030204" pitchFamily="18" charset="0"/>
                            </a:rPr>
                          </m:ctrlPr>
                        </m:sSubPr>
                        <m:e>
                          <m:r>
                            <a:rPr lang="da-DK" sz="2400" b="0" i="1" smtClean="0">
                              <a:latin typeface="Cambria Math" panose="02040503050406030204" pitchFamily="18" charset="0"/>
                            </a:rPr>
                            <m:t>𝑃</m:t>
                          </m:r>
                        </m:e>
                        <m:sub>
                          <m:r>
                            <a:rPr lang="da-DK" sz="2400" b="0" i="1" smtClean="0">
                              <a:latin typeface="Cambria Math" panose="02040503050406030204" pitchFamily="18" charset="0"/>
                            </a:rPr>
                            <m:t>𝐶𝑅</m:t>
                          </m:r>
                        </m:sub>
                      </m:sSub>
                      <m:r>
                        <a:rPr lang="da-DK" sz="2400" i="1" smtClean="0">
                          <a:latin typeface="Cambria Math" panose="02040503050406030204" pitchFamily="18" charset="0"/>
                        </a:rPr>
                        <m:t>=</m:t>
                      </m:r>
                      <m:f>
                        <m:fPr>
                          <m:ctrlPr>
                            <a:rPr lang="da-DK" sz="2400" i="1" smtClean="0">
                              <a:latin typeface="Cambria Math" panose="02040503050406030204" pitchFamily="18" charset="0"/>
                            </a:rPr>
                          </m:ctrlPr>
                        </m:fPr>
                        <m:num>
                          <m:sSup>
                            <m:sSupPr>
                              <m:ctrlPr>
                                <a:rPr lang="da-DK" sz="2400" i="1">
                                  <a:latin typeface="Cambria Math" panose="02040503050406030204" pitchFamily="18" charset="0"/>
                                </a:rPr>
                              </m:ctrlPr>
                            </m:sSupPr>
                            <m:e>
                              <m:r>
                                <a:rPr lang="el-GR" sz="2400" i="1">
                                  <a:latin typeface="Cambria Math" panose="02040503050406030204" pitchFamily="18" charset="0"/>
                                </a:rPr>
                                <m:t>𝜋</m:t>
                              </m:r>
                            </m:e>
                            <m:sup>
                              <m:r>
                                <a:rPr lang="da-DK" sz="2400" i="1">
                                  <a:latin typeface="Cambria Math" panose="02040503050406030204" pitchFamily="18" charset="0"/>
                                </a:rPr>
                                <m:t>2</m:t>
                              </m:r>
                            </m:sup>
                          </m:sSup>
                          <m:r>
                            <a:rPr lang="da-DK" sz="2400" i="1">
                              <a:latin typeface="Cambria Math" panose="02040503050406030204" pitchFamily="18" charset="0"/>
                            </a:rPr>
                            <m:t>𝐸𝐼</m:t>
                          </m:r>
                        </m:num>
                        <m:den>
                          <m:sSup>
                            <m:sSupPr>
                              <m:ctrlPr>
                                <a:rPr lang="da-DK" sz="2400" i="1" smtClean="0">
                                  <a:latin typeface="Cambria Math" panose="02040503050406030204" pitchFamily="18" charset="0"/>
                                </a:rPr>
                              </m:ctrlPr>
                            </m:sSupPr>
                            <m:e>
                              <m:r>
                                <a:rPr lang="da-DK" sz="2400" b="0" i="1" smtClean="0">
                                  <a:latin typeface="Cambria Math" panose="02040503050406030204" pitchFamily="18" charset="0"/>
                                </a:rPr>
                                <m:t>𝑙</m:t>
                              </m:r>
                            </m:e>
                            <m:sup>
                              <m:r>
                                <a:rPr lang="da-DK" sz="2400" b="0" i="1" smtClean="0">
                                  <a:latin typeface="Cambria Math" panose="02040503050406030204" pitchFamily="18" charset="0"/>
                                </a:rPr>
                                <m:t>2</m:t>
                              </m:r>
                            </m:sup>
                          </m:sSup>
                        </m:den>
                      </m:f>
                    </m:oMath>
                  </m:oMathPara>
                </a14:m>
                <a:endParaRPr lang="da-DK" sz="2400" dirty="0"/>
              </a:p>
            </p:txBody>
          </p:sp>
        </mc:Choice>
        <mc:Fallback xmlns="">
          <p:sp>
            <p:nvSpPr>
              <p:cNvPr id="4" name="TextBox 3">
                <a:extLst>
                  <a:ext uri="{FF2B5EF4-FFF2-40B4-BE49-F238E27FC236}">
                    <a16:creationId xmlns:a16="http://schemas.microsoft.com/office/drawing/2014/main" id="{4BBA1C56-9766-492C-9344-54F690BD6367}"/>
                  </a:ext>
                </a:extLst>
              </p:cNvPr>
              <p:cNvSpPr txBox="1">
                <a:spLocks noRot="1" noChangeAspect="1" noMove="1" noResize="1" noEditPoints="1" noAdjustHandles="1" noChangeArrowheads="1" noChangeShapeType="1" noTextEdit="1"/>
              </p:cNvSpPr>
              <p:nvPr/>
            </p:nvSpPr>
            <p:spPr>
              <a:xfrm>
                <a:off x="4788024" y="5589240"/>
                <a:ext cx="1607684" cy="741100"/>
              </a:xfrm>
              <a:prstGeom prst="rect">
                <a:avLst/>
              </a:prstGeom>
              <a:blipFill>
                <a:blip r:embed="rId4"/>
                <a:stretch>
                  <a:fillRect/>
                </a:stretch>
              </a:blipFill>
            </p:spPr>
            <p:txBody>
              <a:bodyPr/>
              <a:lstStyle/>
              <a:p>
                <a:r>
                  <a:rPr lang="da-DK">
                    <a:noFill/>
                  </a:rPr>
                  <a:t> </a:t>
                </a:r>
              </a:p>
            </p:txBody>
          </p:sp>
        </mc:Fallback>
      </mc:AlternateContent>
      <p:cxnSp>
        <p:nvCxnSpPr>
          <p:cNvPr id="5" name="Straight Connector 4">
            <a:extLst>
              <a:ext uri="{FF2B5EF4-FFF2-40B4-BE49-F238E27FC236}">
                <a16:creationId xmlns:a16="http://schemas.microsoft.com/office/drawing/2014/main" id="{2116E550-F50F-41CD-B625-DD8F6DDB7E78}"/>
              </a:ext>
            </a:extLst>
          </p:cNvPr>
          <p:cNvCxnSpPr>
            <a:cxnSpLocks/>
          </p:cNvCxnSpPr>
          <p:nvPr/>
        </p:nvCxnSpPr>
        <p:spPr>
          <a:xfrm flipV="1">
            <a:off x="1344506" y="2630886"/>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FF12438-2D7D-4675-9ABA-65BF3E3717A9}"/>
              </a:ext>
            </a:extLst>
          </p:cNvPr>
          <p:cNvCxnSpPr>
            <a:cxnSpLocks/>
          </p:cNvCxnSpPr>
          <p:nvPr/>
        </p:nvCxnSpPr>
        <p:spPr>
          <a:xfrm>
            <a:off x="1200489" y="2602524"/>
            <a:ext cx="739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461B206-C05D-489D-960F-15DE854CBEAF}"/>
              </a:ext>
            </a:extLst>
          </p:cNvPr>
          <p:cNvCxnSpPr>
            <a:cxnSpLocks/>
          </p:cNvCxnSpPr>
          <p:nvPr/>
        </p:nvCxnSpPr>
        <p:spPr>
          <a:xfrm>
            <a:off x="1200489" y="4378130"/>
            <a:ext cx="739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215AC2F-5034-4F6D-A86A-C5AB4650206B}"/>
              </a:ext>
            </a:extLst>
          </p:cNvPr>
          <p:cNvSpPr txBox="1"/>
          <p:nvPr/>
        </p:nvSpPr>
        <p:spPr>
          <a:xfrm>
            <a:off x="1021649" y="3184682"/>
            <a:ext cx="248786"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l</a:t>
            </a:r>
          </a:p>
        </p:txBody>
      </p:sp>
      <p:sp>
        <p:nvSpPr>
          <p:cNvPr id="9" name="TextBox 8">
            <a:extLst>
              <a:ext uri="{FF2B5EF4-FFF2-40B4-BE49-F238E27FC236}">
                <a16:creationId xmlns:a16="http://schemas.microsoft.com/office/drawing/2014/main" id="{B40F4793-1B36-4673-B70B-3679E898CD95}"/>
              </a:ext>
            </a:extLst>
          </p:cNvPr>
          <p:cNvSpPr txBox="1"/>
          <p:nvPr/>
        </p:nvSpPr>
        <p:spPr>
          <a:xfrm>
            <a:off x="1058558" y="1950368"/>
            <a:ext cx="40267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EI</a:t>
            </a:r>
          </a:p>
        </p:txBody>
      </p:sp>
      <p:sp>
        <p:nvSpPr>
          <p:cNvPr id="10" name="Arc 9">
            <a:extLst>
              <a:ext uri="{FF2B5EF4-FFF2-40B4-BE49-F238E27FC236}">
                <a16:creationId xmlns:a16="http://schemas.microsoft.com/office/drawing/2014/main" id="{0DF9E0F2-7371-41FC-AC08-634D460E90EE}"/>
              </a:ext>
            </a:extLst>
          </p:cNvPr>
          <p:cNvSpPr/>
          <p:nvPr/>
        </p:nvSpPr>
        <p:spPr>
          <a:xfrm rot="9308296">
            <a:off x="1384121" y="1260275"/>
            <a:ext cx="1049915" cy="1838186"/>
          </a:xfrm>
          <a:prstGeom prst="arc">
            <a:avLst>
              <a:gd name="adj1" fmla="val 16929579"/>
              <a:gd name="adj2" fmla="val 0"/>
            </a:avLst>
          </a:prstGeom>
          <a:ln w="1270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453758A-5379-4161-8E8C-6B5CDB918294}"/>
                  </a:ext>
                </a:extLst>
              </p:cNvPr>
              <p:cNvSpPr txBox="1"/>
              <p:nvPr/>
            </p:nvSpPr>
            <p:spPr>
              <a:xfrm>
                <a:off x="3035896" y="1782807"/>
                <a:ext cx="5361789" cy="8987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i="1" smtClean="0">
                          <a:latin typeface="Cambria Math" panose="02040503050406030204" pitchFamily="18" charset="0"/>
                        </a:rPr>
                        <m:t>𝑣</m:t>
                      </m:r>
                      <m:r>
                        <a:rPr lang="da-DK" b="0" i="1" smtClean="0">
                          <a:latin typeface="Cambria Math" panose="02040503050406030204" pitchFamily="18" charset="0"/>
                        </a:rPr>
                        <m:t>=</m:t>
                      </m:r>
                      <m:r>
                        <a:rPr lang="da-DK" i="1" smtClean="0">
                          <a:latin typeface="Cambria Math" panose="02040503050406030204" pitchFamily="18" charset="0"/>
                        </a:rPr>
                        <m:t>𝑒</m:t>
                      </m:r>
                      <m:d>
                        <m:dPr>
                          <m:begChr m:val="["/>
                          <m:endChr m:val="]"/>
                          <m:ctrlPr>
                            <a:rPr lang="da-DK" i="1" smtClean="0">
                              <a:latin typeface="Cambria Math" panose="02040503050406030204" pitchFamily="18" charset="0"/>
                            </a:rPr>
                          </m:ctrlPr>
                        </m:dPr>
                        <m:e>
                          <m:r>
                            <a:rPr lang="da-DK" b="0" i="1" smtClean="0">
                              <a:latin typeface="Cambria Math" panose="02040503050406030204" pitchFamily="18" charset="0"/>
                            </a:rPr>
                            <m:t>𝑡𝑎𝑛</m:t>
                          </m:r>
                          <m:d>
                            <m:dPr>
                              <m:ctrlPr>
                                <a:rPr lang="da-DK" b="0" i="1" smtClean="0">
                                  <a:latin typeface="Cambria Math" panose="02040503050406030204" pitchFamily="18" charset="0"/>
                                </a:rPr>
                              </m:ctrlPr>
                            </m:dPr>
                            <m:e>
                              <m:rad>
                                <m:radPr>
                                  <m:degHide m:val="on"/>
                                  <m:ctrlPr>
                                    <a:rPr lang="da-DK" b="0" i="1" smtClean="0">
                                      <a:latin typeface="Cambria Math" panose="02040503050406030204" pitchFamily="18" charset="0"/>
                                    </a:rPr>
                                  </m:ctrlPr>
                                </m:radPr>
                                <m:deg/>
                                <m:e>
                                  <m:f>
                                    <m:fPr>
                                      <m:ctrlPr>
                                        <a:rPr lang="da-DK" b="0" i="1" smtClean="0">
                                          <a:latin typeface="Cambria Math" panose="02040503050406030204" pitchFamily="18" charset="0"/>
                                        </a:rPr>
                                      </m:ctrlPr>
                                    </m:fPr>
                                    <m:num>
                                      <m:r>
                                        <a:rPr lang="da-DK" b="0" i="1" smtClean="0">
                                          <a:latin typeface="Cambria Math" panose="02040503050406030204" pitchFamily="18" charset="0"/>
                                        </a:rPr>
                                        <m:t>𝑃</m:t>
                                      </m:r>
                                    </m:num>
                                    <m:den>
                                      <m:r>
                                        <a:rPr lang="da-DK" b="0" i="1" smtClean="0">
                                          <a:latin typeface="Cambria Math" panose="02040503050406030204" pitchFamily="18" charset="0"/>
                                        </a:rPr>
                                        <m:t>𝐸𝐼</m:t>
                                      </m:r>
                                    </m:den>
                                  </m:f>
                                </m:e>
                              </m:rad>
                              <m:f>
                                <m:fPr>
                                  <m:ctrlPr>
                                    <a:rPr lang="da-DK" b="0" i="1" smtClean="0">
                                      <a:latin typeface="Cambria Math" panose="02040503050406030204" pitchFamily="18" charset="0"/>
                                    </a:rPr>
                                  </m:ctrlPr>
                                </m:fPr>
                                <m:num>
                                  <m:r>
                                    <a:rPr lang="da-DK" b="0" i="1" smtClean="0">
                                      <a:latin typeface="Cambria Math" panose="02040503050406030204" pitchFamily="18" charset="0"/>
                                    </a:rPr>
                                    <m:t>𝑙</m:t>
                                  </m:r>
                                </m:num>
                                <m:den>
                                  <m:r>
                                    <a:rPr lang="da-DK" b="0" i="1" smtClean="0">
                                      <a:latin typeface="Cambria Math" panose="02040503050406030204" pitchFamily="18" charset="0"/>
                                    </a:rPr>
                                    <m:t>2</m:t>
                                  </m:r>
                                </m:den>
                              </m:f>
                            </m:e>
                          </m:d>
                          <m:r>
                            <a:rPr lang="da-DK" b="0" i="1" smtClean="0">
                              <a:latin typeface="Cambria Math" panose="02040503050406030204" pitchFamily="18" charset="0"/>
                            </a:rPr>
                            <m:t>𝑠𝑖𝑛</m:t>
                          </m:r>
                          <m:d>
                            <m:dPr>
                              <m:ctrlPr>
                                <a:rPr lang="da-DK" i="1">
                                  <a:latin typeface="Cambria Math" panose="02040503050406030204" pitchFamily="18" charset="0"/>
                                </a:rPr>
                              </m:ctrlPr>
                            </m:dPr>
                            <m:e>
                              <m:rad>
                                <m:radPr>
                                  <m:degHide m:val="on"/>
                                  <m:ctrlPr>
                                    <a:rPr lang="da-DK" i="1">
                                      <a:latin typeface="Cambria Math" panose="02040503050406030204" pitchFamily="18" charset="0"/>
                                    </a:rPr>
                                  </m:ctrlPr>
                                </m:radPr>
                                <m:deg/>
                                <m:e>
                                  <m:f>
                                    <m:fPr>
                                      <m:ctrlPr>
                                        <a:rPr lang="da-DK" i="1">
                                          <a:latin typeface="Cambria Math" panose="02040503050406030204" pitchFamily="18" charset="0"/>
                                        </a:rPr>
                                      </m:ctrlPr>
                                    </m:fPr>
                                    <m:num>
                                      <m:r>
                                        <a:rPr lang="da-DK" i="1">
                                          <a:latin typeface="Cambria Math" panose="02040503050406030204" pitchFamily="18" charset="0"/>
                                        </a:rPr>
                                        <m:t>𝑃</m:t>
                                      </m:r>
                                    </m:num>
                                    <m:den>
                                      <m:r>
                                        <a:rPr lang="da-DK" i="1">
                                          <a:latin typeface="Cambria Math" panose="02040503050406030204" pitchFamily="18" charset="0"/>
                                        </a:rPr>
                                        <m:t>𝐸𝐼</m:t>
                                      </m:r>
                                    </m:den>
                                  </m:f>
                                </m:e>
                              </m:rad>
                              <m:r>
                                <a:rPr lang="da-DK" b="0" i="1" smtClean="0">
                                  <a:latin typeface="Cambria Math" panose="02040503050406030204" pitchFamily="18" charset="0"/>
                                </a:rPr>
                                <m:t>𝑧</m:t>
                              </m:r>
                            </m:e>
                          </m:d>
                          <m:r>
                            <a:rPr lang="da-DK" b="0" i="1" smtClean="0">
                              <a:latin typeface="Cambria Math" panose="02040503050406030204" pitchFamily="18" charset="0"/>
                            </a:rPr>
                            <m:t>+</m:t>
                          </m:r>
                          <m:r>
                            <a:rPr lang="da-DK" b="0" i="1" smtClean="0">
                              <a:latin typeface="Cambria Math" panose="02040503050406030204" pitchFamily="18" charset="0"/>
                            </a:rPr>
                            <m:t>𝑐𝑜𝑠</m:t>
                          </m:r>
                          <m:d>
                            <m:dPr>
                              <m:ctrlPr>
                                <a:rPr lang="da-DK" i="1">
                                  <a:latin typeface="Cambria Math" panose="02040503050406030204" pitchFamily="18" charset="0"/>
                                </a:rPr>
                              </m:ctrlPr>
                            </m:dPr>
                            <m:e>
                              <m:rad>
                                <m:radPr>
                                  <m:degHide m:val="on"/>
                                  <m:ctrlPr>
                                    <a:rPr lang="da-DK" i="1">
                                      <a:latin typeface="Cambria Math" panose="02040503050406030204" pitchFamily="18" charset="0"/>
                                    </a:rPr>
                                  </m:ctrlPr>
                                </m:radPr>
                                <m:deg/>
                                <m:e>
                                  <m:f>
                                    <m:fPr>
                                      <m:ctrlPr>
                                        <a:rPr lang="da-DK" i="1">
                                          <a:latin typeface="Cambria Math" panose="02040503050406030204" pitchFamily="18" charset="0"/>
                                        </a:rPr>
                                      </m:ctrlPr>
                                    </m:fPr>
                                    <m:num>
                                      <m:r>
                                        <a:rPr lang="da-DK" i="1">
                                          <a:latin typeface="Cambria Math" panose="02040503050406030204" pitchFamily="18" charset="0"/>
                                        </a:rPr>
                                        <m:t>𝑃</m:t>
                                      </m:r>
                                    </m:num>
                                    <m:den>
                                      <m:r>
                                        <a:rPr lang="da-DK" i="1">
                                          <a:latin typeface="Cambria Math" panose="02040503050406030204" pitchFamily="18" charset="0"/>
                                        </a:rPr>
                                        <m:t>𝐸𝐼</m:t>
                                      </m:r>
                                    </m:den>
                                  </m:f>
                                </m:e>
                              </m:rad>
                              <m:r>
                                <a:rPr lang="da-DK" i="1">
                                  <a:latin typeface="Cambria Math" panose="02040503050406030204" pitchFamily="18" charset="0"/>
                                </a:rPr>
                                <m:t>𝑧</m:t>
                              </m:r>
                            </m:e>
                          </m:d>
                          <m:r>
                            <a:rPr lang="da-DK" b="0" i="1" smtClean="0">
                              <a:latin typeface="Cambria Math" panose="02040503050406030204" pitchFamily="18" charset="0"/>
                            </a:rPr>
                            <m:t>−1</m:t>
                          </m:r>
                        </m:e>
                      </m:d>
                    </m:oMath>
                  </m:oMathPara>
                </a14:m>
                <a:endParaRPr lang="da-DK" dirty="0"/>
              </a:p>
            </p:txBody>
          </p:sp>
        </mc:Choice>
        <mc:Fallback xmlns="">
          <p:sp>
            <p:nvSpPr>
              <p:cNvPr id="26" name="TextBox 25">
                <a:extLst>
                  <a:ext uri="{FF2B5EF4-FFF2-40B4-BE49-F238E27FC236}">
                    <a16:creationId xmlns:a16="http://schemas.microsoft.com/office/drawing/2014/main" id="{6453758A-5379-4161-8E8C-6B5CDB918294}"/>
                  </a:ext>
                </a:extLst>
              </p:cNvPr>
              <p:cNvSpPr txBox="1">
                <a:spLocks noRot="1" noChangeAspect="1" noMove="1" noResize="1" noEditPoints="1" noAdjustHandles="1" noChangeArrowheads="1" noChangeShapeType="1" noTextEdit="1"/>
              </p:cNvSpPr>
              <p:nvPr/>
            </p:nvSpPr>
            <p:spPr>
              <a:xfrm>
                <a:off x="3035896" y="1782807"/>
                <a:ext cx="5361789" cy="898708"/>
              </a:xfrm>
              <a:prstGeom prst="rect">
                <a:avLst/>
              </a:prstGeom>
              <a:blipFill>
                <a:blip r:embed="rId5"/>
                <a:stretch>
                  <a:fillRect/>
                </a:stretch>
              </a:blipFill>
            </p:spPr>
            <p:txBody>
              <a:bodyPr/>
              <a:lstStyle/>
              <a:p>
                <a:r>
                  <a:rPr lang="da-DK">
                    <a:noFill/>
                  </a:rPr>
                  <a:t> </a:t>
                </a:r>
              </a:p>
            </p:txBody>
          </p:sp>
        </mc:Fallback>
      </mc:AlternateContent>
      <p:grpSp>
        <p:nvGrpSpPr>
          <p:cNvPr id="27" name="Group 26">
            <a:extLst>
              <a:ext uri="{FF2B5EF4-FFF2-40B4-BE49-F238E27FC236}">
                <a16:creationId xmlns:a16="http://schemas.microsoft.com/office/drawing/2014/main" id="{2B4ED89D-0A06-4F50-8019-DBC197AD764B}"/>
              </a:ext>
            </a:extLst>
          </p:cNvPr>
          <p:cNvGrpSpPr/>
          <p:nvPr/>
        </p:nvGrpSpPr>
        <p:grpSpPr>
          <a:xfrm>
            <a:off x="-756592" y="1628800"/>
            <a:ext cx="3175817" cy="3681692"/>
            <a:chOff x="4661006" y="2438012"/>
            <a:chExt cx="3175817" cy="3681692"/>
          </a:xfrm>
        </p:grpSpPr>
        <p:sp>
          <p:nvSpPr>
            <p:cNvPr id="28" name="Arc 27">
              <a:extLst>
                <a:ext uri="{FF2B5EF4-FFF2-40B4-BE49-F238E27FC236}">
                  <a16:creationId xmlns:a16="http://schemas.microsoft.com/office/drawing/2014/main" id="{3982958A-8EE8-4395-BBB6-4850462A77C6}"/>
                </a:ext>
              </a:extLst>
            </p:cNvPr>
            <p:cNvSpPr/>
            <p:nvPr/>
          </p:nvSpPr>
          <p:spPr>
            <a:xfrm>
              <a:off x="4661006" y="2519312"/>
              <a:ext cx="3175817" cy="3600392"/>
            </a:xfrm>
            <a:prstGeom prst="arc">
              <a:avLst>
                <a:gd name="adj1" fmla="val 19622661"/>
                <a:gd name="adj2" fmla="val 2054969"/>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cxnSp>
          <p:nvCxnSpPr>
            <p:cNvPr id="29" name="Straight Arrow Connector 28">
              <a:extLst>
                <a:ext uri="{FF2B5EF4-FFF2-40B4-BE49-F238E27FC236}">
                  <a16:creationId xmlns:a16="http://schemas.microsoft.com/office/drawing/2014/main" id="{6606F4CC-EF17-4611-9D74-8249283AD0AD}"/>
                </a:ext>
              </a:extLst>
            </p:cNvPr>
            <p:cNvCxnSpPr/>
            <p:nvPr/>
          </p:nvCxnSpPr>
          <p:spPr>
            <a:xfrm>
              <a:off x="7382591" y="3131424"/>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9D0E968D-96C4-4B49-96FF-1D67748B5C21}"/>
                </a:ext>
              </a:extLst>
            </p:cNvPr>
            <p:cNvCxnSpPr>
              <a:cxnSpLocks/>
            </p:cNvCxnSpPr>
            <p:nvPr/>
          </p:nvCxnSpPr>
          <p:spPr>
            <a:xfrm flipV="1">
              <a:off x="7382591" y="5147648"/>
              <a:ext cx="0" cy="39600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4BF59188-6884-4376-87E9-4734DD9E302D}"/>
                </a:ext>
              </a:extLst>
            </p:cNvPr>
            <p:cNvSpPr txBox="1"/>
            <p:nvPr/>
          </p:nvSpPr>
          <p:spPr>
            <a:xfrm>
              <a:off x="7041027" y="2982021"/>
              <a:ext cx="325730"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endParaRPr lang="da-DK" i="1" baseline="-25000" dirty="0">
                <a:solidFill>
                  <a:schemeClr val="accent2"/>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4DC5208E-E419-4C6E-BBB1-2E5B7F12C147}"/>
                </a:ext>
              </a:extLst>
            </p:cNvPr>
            <p:cNvSpPr txBox="1"/>
            <p:nvPr/>
          </p:nvSpPr>
          <p:spPr>
            <a:xfrm>
              <a:off x="7359612" y="5453639"/>
              <a:ext cx="325730"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endParaRPr lang="da-DK" i="1" baseline="-25000" dirty="0">
                <a:solidFill>
                  <a:schemeClr val="accent2"/>
                </a:solidFill>
                <a:latin typeface="Times New Roman" panose="02020603050405020304" pitchFamily="18" charset="0"/>
                <a:cs typeface="Times New Roman" panose="02020603050405020304" pitchFamily="18" charset="0"/>
              </a:endParaRPr>
            </a:p>
          </p:txBody>
        </p:sp>
        <p:sp>
          <p:nvSpPr>
            <p:cNvPr id="33" name="Oval 32">
              <a:extLst>
                <a:ext uri="{FF2B5EF4-FFF2-40B4-BE49-F238E27FC236}">
                  <a16:creationId xmlns:a16="http://schemas.microsoft.com/office/drawing/2014/main" id="{48479F9C-3A87-47D1-9BC7-10E294F8F3AD}"/>
                </a:ext>
              </a:extLst>
            </p:cNvPr>
            <p:cNvSpPr/>
            <p:nvPr/>
          </p:nvSpPr>
          <p:spPr>
            <a:xfrm>
              <a:off x="7577342" y="3372818"/>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4" name="Oval 33">
              <a:extLst>
                <a:ext uri="{FF2B5EF4-FFF2-40B4-BE49-F238E27FC236}">
                  <a16:creationId xmlns:a16="http://schemas.microsoft.com/office/drawing/2014/main" id="{220B5B34-2597-4970-8B40-4EAFBCDBC6E2}"/>
                </a:ext>
              </a:extLst>
            </p:cNvPr>
            <p:cNvSpPr/>
            <p:nvPr/>
          </p:nvSpPr>
          <p:spPr>
            <a:xfrm>
              <a:off x="7577342" y="5149894"/>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35" name="Straight Arrow Connector 34">
              <a:extLst>
                <a:ext uri="{FF2B5EF4-FFF2-40B4-BE49-F238E27FC236}">
                  <a16:creationId xmlns:a16="http://schemas.microsoft.com/office/drawing/2014/main" id="{66288AF5-EBB7-4604-B22A-43D34B596394}"/>
                </a:ext>
              </a:extLst>
            </p:cNvPr>
            <p:cNvCxnSpPr>
              <a:cxnSpLocks/>
            </p:cNvCxnSpPr>
            <p:nvPr/>
          </p:nvCxnSpPr>
          <p:spPr>
            <a:xfrm>
              <a:off x="7551868" y="4329100"/>
              <a:ext cx="205482"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4F9CB2A5-20AB-4841-BB31-DE8EAF299E40}"/>
                </a:ext>
              </a:extLst>
            </p:cNvPr>
            <p:cNvSpPr txBox="1"/>
            <p:nvPr/>
          </p:nvSpPr>
          <p:spPr>
            <a:xfrm>
              <a:off x="7253294" y="3981408"/>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v</a:t>
              </a:r>
            </a:p>
          </p:txBody>
        </p:sp>
        <p:sp>
          <p:nvSpPr>
            <p:cNvPr id="44" name="TextBox 43">
              <a:extLst>
                <a:ext uri="{FF2B5EF4-FFF2-40B4-BE49-F238E27FC236}">
                  <a16:creationId xmlns:a16="http://schemas.microsoft.com/office/drawing/2014/main" id="{822B75C0-85CC-4DCF-8B58-2BBDFFF23EA9}"/>
                </a:ext>
              </a:extLst>
            </p:cNvPr>
            <p:cNvSpPr txBox="1"/>
            <p:nvPr/>
          </p:nvSpPr>
          <p:spPr>
            <a:xfrm>
              <a:off x="7405694" y="2438012"/>
              <a:ext cx="287258"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e</a:t>
              </a:r>
            </a:p>
          </p:txBody>
        </p:sp>
      </p:grpSp>
      <p:grpSp>
        <p:nvGrpSpPr>
          <p:cNvPr id="43" name="Group 42">
            <a:extLst>
              <a:ext uri="{FF2B5EF4-FFF2-40B4-BE49-F238E27FC236}">
                <a16:creationId xmlns:a16="http://schemas.microsoft.com/office/drawing/2014/main" id="{107F509E-9091-4F87-B09E-41324786D758}"/>
              </a:ext>
            </a:extLst>
          </p:cNvPr>
          <p:cNvGrpSpPr/>
          <p:nvPr/>
        </p:nvGrpSpPr>
        <p:grpSpPr>
          <a:xfrm rot="5400000">
            <a:off x="1856031" y="2067416"/>
            <a:ext cx="484348" cy="250252"/>
            <a:chOff x="1352889" y="3336778"/>
            <a:chExt cx="739698" cy="1775606"/>
          </a:xfrm>
        </p:grpSpPr>
        <p:cxnSp>
          <p:nvCxnSpPr>
            <p:cNvPr id="40" name="Straight Connector 39">
              <a:extLst>
                <a:ext uri="{FF2B5EF4-FFF2-40B4-BE49-F238E27FC236}">
                  <a16:creationId xmlns:a16="http://schemas.microsoft.com/office/drawing/2014/main" id="{11FCB59D-A144-4403-9E06-8A0B6F05BE47}"/>
                </a:ext>
              </a:extLst>
            </p:cNvPr>
            <p:cNvCxnSpPr>
              <a:cxnSpLocks/>
            </p:cNvCxnSpPr>
            <p:nvPr/>
          </p:nvCxnSpPr>
          <p:spPr>
            <a:xfrm flipV="1">
              <a:off x="1496906" y="3365140"/>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80E9CAF5-6708-4F7E-8318-6DA831F9F60A}"/>
                </a:ext>
              </a:extLst>
            </p:cNvPr>
            <p:cNvCxnSpPr>
              <a:cxnSpLocks/>
            </p:cNvCxnSpPr>
            <p:nvPr/>
          </p:nvCxnSpPr>
          <p:spPr>
            <a:xfrm>
              <a:off x="1352889" y="3336778"/>
              <a:ext cx="739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C350D97-CB17-4BA9-8303-282433CA1721}"/>
                </a:ext>
              </a:extLst>
            </p:cNvPr>
            <p:cNvCxnSpPr>
              <a:cxnSpLocks/>
            </p:cNvCxnSpPr>
            <p:nvPr/>
          </p:nvCxnSpPr>
          <p:spPr>
            <a:xfrm>
              <a:off x="1352889" y="5112384"/>
              <a:ext cx="43983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197949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E3C19E-80BE-4CE8-9434-76FDFF601A4B}"/>
              </a:ext>
            </a:extLst>
          </p:cNvPr>
          <p:cNvPicPr>
            <a:picLocks noChangeAspect="1"/>
          </p:cNvPicPr>
          <p:nvPr/>
        </p:nvPicPr>
        <p:blipFill>
          <a:blip r:embed="rId3"/>
          <a:stretch>
            <a:fillRect/>
          </a:stretch>
        </p:blipFill>
        <p:spPr>
          <a:xfrm>
            <a:off x="5407633" y="2735047"/>
            <a:ext cx="2884810" cy="3513315"/>
          </a:xfrm>
          <a:prstGeom prst="rect">
            <a:avLst/>
          </a:prstGeom>
        </p:spPr>
      </p:pic>
      <p:sp>
        <p:nvSpPr>
          <p:cNvPr id="2" name="Text Placeholder 1"/>
          <p:cNvSpPr>
            <a:spLocks noGrp="1"/>
          </p:cNvSpPr>
          <p:nvPr>
            <p:ph type="body" sz="quarter" idx="10"/>
          </p:nvPr>
        </p:nvSpPr>
        <p:spPr>
          <a:xfrm>
            <a:off x="899591" y="689700"/>
            <a:ext cx="7075475" cy="651068"/>
          </a:xfrm>
        </p:spPr>
        <p:txBody>
          <a:bodyPr/>
          <a:lstStyle/>
          <a:p>
            <a:r>
              <a:rPr lang="da-DK" dirty="0"/>
              <a:t>Effect of Imperfections</a:t>
            </a:r>
          </a:p>
        </p:txBody>
      </p:sp>
      <p:sp>
        <p:nvSpPr>
          <p:cNvPr id="3" name="Text Placeholder 2">
            <a:extLst>
              <a:ext uri="{FF2B5EF4-FFF2-40B4-BE49-F238E27FC236}">
                <a16:creationId xmlns:a16="http://schemas.microsoft.com/office/drawing/2014/main" id="{75485D72-D451-482B-AA3E-C4F38EC41377}"/>
              </a:ext>
            </a:extLst>
          </p:cNvPr>
          <p:cNvSpPr>
            <a:spLocks noGrp="1"/>
          </p:cNvSpPr>
          <p:nvPr>
            <p:ph type="body" sz="quarter" idx="11"/>
          </p:nvPr>
        </p:nvSpPr>
        <p:spPr>
          <a:xfrm>
            <a:off x="899592" y="1700808"/>
            <a:ext cx="5722368" cy="1223714"/>
          </a:xfrm>
          <a:noFill/>
        </p:spPr>
        <p:txBody>
          <a:bodyPr/>
          <a:lstStyle/>
          <a:p>
            <a:pPr marL="0" indent="0">
              <a:spcAft>
                <a:spcPts val="600"/>
              </a:spcAft>
              <a:buNone/>
            </a:pPr>
            <a:r>
              <a:rPr lang="da-DK" dirty="0">
                <a:solidFill>
                  <a:srgbClr val="16818D"/>
                </a:solidFill>
              </a:rPr>
              <a:t>The maximum stress in the column can be calculated from the previous equation. This gives the secant formula: </a:t>
            </a:r>
            <a:endParaRPr lang="da-DK" sz="2000" dirty="0">
              <a:solidFill>
                <a:srgbClr val="16818D"/>
              </a:solidFill>
            </a:endParaRPr>
          </a:p>
          <a:p>
            <a:pPr>
              <a:spcAft>
                <a:spcPts val="600"/>
              </a:spcAft>
            </a:pPr>
            <a:endParaRPr lang="da-DK" dirty="0">
              <a:solidFill>
                <a:srgbClr val="16818D"/>
              </a:solidFill>
            </a:endParaRPr>
          </a:p>
          <a:p>
            <a:pPr>
              <a:spcAft>
                <a:spcPts val="600"/>
              </a:spcAft>
            </a:pPr>
            <a:endParaRPr lang="da-DK" dirty="0"/>
          </a:p>
          <a:p>
            <a:pPr>
              <a:spcAft>
                <a:spcPts val="600"/>
              </a:spcAft>
            </a:pPr>
            <a:endParaRPr lang="da-DK"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453758A-5379-4161-8E8C-6B5CDB918294}"/>
                  </a:ext>
                </a:extLst>
              </p:cNvPr>
              <p:cNvSpPr txBox="1"/>
              <p:nvPr/>
            </p:nvSpPr>
            <p:spPr>
              <a:xfrm>
                <a:off x="933681" y="2521161"/>
                <a:ext cx="3192476" cy="8987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b="0" i="1" smtClean="0">
                              <a:latin typeface="Cambria Math" panose="02040503050406030204" pitchFamily="18" charset="0"/>
                            </a:rPr>
                          </m:ctrlPr>
                        </m:sSubPr>
                        <m:e>
                          <m:r>
                            <a:rPr lang="da-DK" b="0" i="1" smtClean="0">
                              <a:latin typeface="Cambria Math" panose="02040503050406030204" pitchFamily="18" charset="0"/>
                              <a:ea typeface="Cambria Math" panose="02040503050406030204" pitchFamily="18" charset="0"/>
                            </a:rPr>
                            <m:t>𝜎</m:t>
                          </m:r>
                        </m:e>
                        <m:sub>
                          <m:r>
                            <a:rPr lang="da-DK" b="0" i="1" smtClean="0">
                              <a:latin typeface="Cambria Math" panose="02040503050406030204" pitchFamily="18" charset="0"/>
                            </a:rPr>
                            <m:t>𝑚𝑎𝑥</m:t>
                          </m:r>
                        </m:sub>
                      </m:sSub>
                      <m:r>
                        <a:rPr lang="da-DK" b="0" i="1" smtClean="0">
                          <a:latin typeface="Cambria Math" panose="02040503050406030204" pitchFamily="18" charset="0"/>
                        </a:rPr>
                        <m:t>=</m:t>
                      </m:r>
                      <m:r>
                        <a:rPr lang="da-DK" b="0" i="1" smtClean="0">
                          <a:latin typeface="Cambria Math" panose="02040503050406030204" pitchFamily="18" charset="0"/>
                        </a:rPr>
                        <m:t>𝑃</m:t>
                      </m:r>
                      <m:d>
                        <m:dPr>
                          <m:begChr m:val="["/>
                          <m:endChr m:val="]"/>
                          <m:ctrlPr>
                            <a:rPr lang="da-DK" i="1" smtClean="0">
                              <a:latin typeface="Cambria Math" panose="02040503050406030204" pitchFamily="18" charset="0"/>
                            </a:rPr>
                          </m:ctrlPr>
                        </m:dPr>
                        <m:e>
                          <m:f>
                            <m:fPr>
                              <m:ctrlPr>
                                <a:rPr lang="da-DK" i="1" smtClean="0">
                                  <a:latin typeface="Cambria Math" panose="02040503050406030204" pitchFamily="18" charset="0"/>
                                </a:rPr>
                              </m:ctrlPr>
                            </m:fPr>
                            <m:num>
                              <m:r>
                                <a:rPr lang="da-DK" b="0" i="1" smtClean="0">
                                  <a:latin typeface="Cambria Math" panose="02040503050406030204" pitchFamily="18" charset="0"/>
                                </a:rPr>
                                <m:t>1</m:t>
                              </m:r>
                            </m:num>
                            <m:den>
                              <m:r>
                                <a:rPr lang="da-DK" b="0" i="1" smtClean="0">
                                  <a:latin typeface="Cambria Math" panose="02040503050406030204" pitchFamily="18" charset="0"/>
                                </a:rPr>
                                <m:t>𝐴</m:t>
                              </m:r>
                            </m:den>
                          </m:f>
                          <m:r>
                            <a:rPr lang="da-DK" b="0" i="1" smtClean="0">
                              <a:latin typeface="Cambria Math" panose="02040503050406030204" pitchFamily="18" charset="0"/>
                            </a:rPr>
                            <m:t>+</m:t>
                          </m:r>
                          <m:f>
                            <m:fPr>
                              <m:ctrlPr>
                                <a:rPr lang="da-DK" b="0" i="1" smtClean="0">
                                  <a:latin typeface="Cambria Math" panose="02040503050406030204" pitchFamily="18" charset="0"/>
                                </a:rPr>
                              </m:ctrlPr>
                            </m:fPr>
                            <m:num>
                              <m:r>
                                <a:rPr lang="da-DK" b="0" i="1" smtClean="0">
                                  <a:latin typeface="Cambria Math" panose="02040503050406030204" pitchFamily="18" charset="0"/>
                                </a:rPr>
                                <m:t>𝑒𝑡</m:t>
                              </m:r>
                            </m:num>
                            <m:den>
                              <m:r>
                                <a:rPr lang="da-DK" b="0" i="1" smtClean="0">
                                  <a:latin typeface="Cambria Math" panose="02040503050406030204" pitchFamily="18" charset="0"/>
                                </a:rPr>
                                <m:t>2</m:t>
                              </m:r>
                              <m:r>
                                <a:rPr lang="da-DK" b="0" i="1" smtClean="0">
                                  <a:latin typeface="Cambria Math" panose="02040503050406030204" pitchFamily="18" charset="0"/>
                                </a:rPr>
                                <m:t>𝐼</m:t>
                              </m:r>
                            </m:den>
                          </m:f>
                          <m:r>
                            <a:rPr lang="da-DK" b="0" i="1" smtClean="0">
                              <a:latin typeface="Cambria Math" panose="02040503050406030204" pitchFamily="18" charset="0"/>
                            </a:rPr>
                            <m:t>𝑠𝑒𝑐</m:t>
                          </m:r>
                          <m:d>
                            <m:dPr>
                              <m:ctrlPr>
                                <a:rPr lang="da-DK" i="1">
                                  <a:latin typeface="Cambria Math" panose="02040503050406030204" pitchFamily="18" charset="0"/>
                                </a:rPr>
                              </m:ctrlPr>
                            </m:dPr>
                            <m:e>
                              <m:rad>
                                <m:radPr>
                                  <m:degHide m:val="on"/>
                                  <m:ctrlPr>
                                    <a:rPr lang="da-DK" i="1">
                                      <a:latin typeface="Cambria Math" panose="02040503050406030204" pitchFamily="18" charset="0"/>
                                    </a:rPr>
                                  </m:ctrlPr>
                                </m:radPr>
                                <m:deg/>
                                <m:e>
                                  <m:f>
                                    <m:fPr>
                                      <m:ctrlPr>
                                        <a:rPr lang="da-DK" i="1">
                                          <a:latin typeface="Cambria Math" panose="02040503050406030204" pitchFamily="18" charset="0"/>
                                        </a:rPr>
                                      </m:ctrlPr>
                                    </m:fPr>
                                    <m:num>
                                      <m:r>
                                        <a:rPr lang="da-DK" i="1">
                                          <a:latin typeface="Cambria Math" panose="02040503050406030204" pitchFamily="18" charset="0"/>
                                        </a:rPr>
                                        <m:t>𝑃</m:t>
                                      </m:r>
                                    </m:num>
                                    <m:den>
                                      <m:r>
                                        <a:rPr lang="da-DK" i="1">
                                          <a:latin typeface="Cambria Math" panose="02040503050406030204" pitchFamily="18" charset="0"/>
                                        </a:rPr>
                                        <m:t>𝐸𝐼</m:t>
                                      </m:r>
                                    </m:den>
                                  </m:f>
                                </m:e>
                              </m:rad>
                              <m:f>
                                <m:fPr>
                                  <m:ctrlPr>
                                    <a:rPr lang="da-DK" i="1" smtClean="0">
                                      <a:latin typeface="Cambria Math" panose="02040503050406030204" pitchFamily="18" charset="0"/>
                                    </a:rPr>
                                  </m:ctrlPr>
                                </m:fPr>
                                <m:num>
                                  <m:r>
                                    <a:rPr lang="da-DK" b="0" i="1" smtClean="0">
                                      <a:latin typeface="Cambria Math" panose="02040503050406030204" pitchFamily="18" charset="0"/>
                                    </a:rPr>
                                    <m:t>𝑙</m:t>
                                  </m:r>
                                </m:num>
                                <m:den>
                                  <m:r>
                                    <a:rPr lang="da-DK" b="0" i="1" smtClean="0">
                                      <a:latin typeface="Cambria Math" panose="02040503050406030204" pitchFamily="18" charset="0"/>
                                    </a:rPr>
                                    <m:t>2</m:t>
                                  </m:r>
                                </m:den>
                              </m:f>
                            </m:e>
                          </m:d>
                        </m:e>
                      </m:d>
                    </m:oMath>
                  </m:oMathPara>
                </a14:m>
                <a:endParaRPr lang="da-DK" dirty="0"/>
              </a:p>
            </p:txBody>
          </p:sp>
        </mc:Choice>
        <mc:Fallback xmlns="">
          <p:sp>
            <p:nvSpPr>
              <p:cNvPr id="26" name="TextBox 25">
                <a:extLst>
                  <a:ext uri="{FF2B5EF4-FFF2-40B4-BE49-F238E27FC236}">
                    <a16:creationId xmlns:a16="http://schemas.microsoft.com/office/drawing/2014/main" id="{6453758A-5379-4161-8E8C-6B5CDB918294}"/>
                  </a:ext>
                </a:extLst>
              </p:cNvPr>
              <p:cNvSpPr txBox="1">
                <a:spLocks noRot="1" noChangeAspect="1" noMove="1" noResize="1" noEditPoints="1" noAdjustHandles="1" noChangeArrowheads="1" noChangeShapeType="1" noTextEdit="1"/>
              </p:cNvSpPr>
              <p:nvPr/>
            </p:nvSpPr>
            <p:spPr>
              <a:xfrm>
                <a:off x="933681" y="2521161"/>
                <a:ext cx="3192476" cy="898708"/>
              </a:xfrm>
              <a:prstGeom prst="rect">
                <a:avLst/>
              </a:prstGeom>
              <a:blipFill>
                <a:blip r:embed="rId4"/>
                <a:stretch>
                  <a:fillRect/>
                </a:stretch>
              </a:blipFill>
            </p:spPr>
            <p:txBody>
              <a:bodyPr/>
              <a:lstStyle/>
              <a:p>
                <a:r>
                  <a:rPr lang="da-DK">
                    <a:noFill/>
                  </a:rPr>
                  <a:t> </a:t>
                </a:r>
              </a:p>
            </p:txBody>
          </p:sp>
        </mc:Fallback>
      </mc:AlternateContent>
      <p:sp>
        <p:nvSpPr>
          <p:cNvPr id="37" name="Text Placeholder 2">
            <a:extLst>
              <a:ext uri="{FF2B5EF4-FFF2-40B4-BE49-F238E27FC236}">
                <a16:creationId xmlns:a16="http://schemas.microsoft.com/office/drawing/2014/main" id="{E091CBCD-7D89-4078-BA8D-7F243A645610}"/>
              </a:ext>
            </a:extLst>
          </p:cNvPr>
          <p:cNvSpPr txBox="1">
            <a:spLocks/>
          </p:cNvSpPr>
          <p:nvPr/>
        </p:nvSpPr>
        <p:spPr>
          <a:xfrm>
            <a:off x="926396" y="3628365"/>
            <a:ext cx="3024336" cy="1223714"/>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Font typeface="Arial" charset="0"/>
              <a:buNone/>
            </a:pPr>
            <a:r>
              <a:rPr lang="da-DK" i="1" dirty="0">
                <a:latin typeface="Times New Roman" panose="02020603050405020304" pitchFamily="18" charset="0"/>
                <a:cs typeface="Times New Roman" panose="02020603050405020304" pitchFamily="18" charset="0"/>
              </a:rPr>
              <a:t>A</a:t>
            </a:r>
            <a:r>
              <a:rPr lang="da-DK" dirty="0"/>
              <a:t> = Cross sectional area</a:t>
            </a:r>
          </a:p>
          <a:p>
            <a:pPr marL="0" indent="0">
              <a:spcAft>
                <a:spcPts val="600"/>
              </a:spcAft>
              <a:buFont typeface="Arial" charset="0"/>
              <a:buNone/>
            </a:pPr>
            <a:r>
              <a:rPr lang="da-DK" i="1" dirty="0">
                <a:latin typeface="Times New Roman" panose="02020603050405020304" pitchFamily="18" charset="0"/>
                <a:cs typeface="Times New Roman" panose="02020603050405020304" pitchFamily="18" charset="0"/>
              </a:rPr>
              <a:t>t</a:t>
            </a:r>
            <a:r>
              <a:rPr lang="da-DK" dirty="0"/>
              <a:t> = Thickness</a:t>
            </a:r>
          </a:p>
          <a:p>
            <a:pPr>
              <a:spcAft>
                <a:spcPts val="600"/>
              </a:spcAft>
            </a:pPr>
            <a:endParaRPr lang="da-DK" dirty="0"/>
          </a:p>
          <a:p>
            <a:pPr>
              <a:spcAft>
                <a:spcPts val="600"/>
              </a:spcAft>
            </a:pPr>
            <a:endParaRPr lang="da-DK" dirty="0"/>
          </a:p>
        </p:txBody>
      </p:sp>
      <p:cxnSp>
        <p:nvCxnSpPr>
          <p:cNvPr id="45" name="Straight Connector 44">
            <a:extLst>
              <a:ext uri="{FF2B5EF4-FFF2-40B4-BE49-F238E27FC236}">
                <a16:creationId xmlns:a16="http://schemas.microsoft.com/office/drawing/2014/main" id="{7B438A21-F734-4CDF-B513-076772FA4298}"/>
              </a:ext>
            </a:extLst>
          </p:cNvPr>
          <p:cNvCxnSpPr/>
          <p:nvPr/>
        </p:nvCxnSpPr>
        <p:spPr>
          <a:xfrm>
            <a:off x="5436096" y="6164136"/>
            <a:ext cx="302433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49E246B-307E-4D00-A302-D5FDDB6BDAC5}"/>
              </a:ext>
            </a:extLst>
          </p:cNvPr>
          <p:cNvCxnSpPr>
            <a:cxnSpLocks/>
          </p:cNvCxnSpPr>
          <p:nvPr/>
        </p:nvCxnSpPr>
        <p:spPr>
          <a:xfrm flipV="1">
            <a:off x="5436096" y="2938869"/>
            <a:ext cx="0" cy="3240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286D8C75-D6A6-4D7A-9C27-0EC8BDBB57C7}"/>
              </a:ext>
            </a:extLst>
          </p:cNvPr>
          <p:cNvSpPr txBox="1"/>
          <p:nvPr/>
        </p:nvSpPr>
        <p:spPr>
          <a:xfrm>
            <a:off x="6808210" y="4774350"/>
            <a:ext cx="1402108" cy="646331"/>
          </a:xfrm>
          <a:prstGeom prst="rect">
            <a:avLst/>
          </a:prstGeom>
          <a:noFill/>
        </p:spPr>
        <p:txBody>
          <a:bodyPr wrap="square" rtlCol="0">
            <a:spAutoFit/>
          </a:bodyPr>
          <a:lstStyle/>
          <a:p>
            <a:r>
              <a:rPr lang="da-DK" dirty="0">
                <a:solidFill>
                  <a:schemeClr val="accent2"/>
                </a:solidFill>
              </a:rPr>
              <a:t>Increasing eccentricity</a:t>
            </a:r>
          </a:p>
        </p:txBody>
      </p:sp>
      <p:grpSp>
        <p:nvGrpSpPr>
          <p:cNvPr id="49" name="Group 48">
            <a:extLst>
              <a:ext uri="{FF2B5EF4-FFF2-40B4-BE49-F238E27FC236}">
                <a16:creationId xmlns:a16="http://schemas.microsoft.com/office/drawing/2014/main" id="{770855C0-570A-4E29-8379-B3A30AD12804}"/>
              </a:ext>
            </a:extLst>
          </p:cNvPr>
          <p:cNvGrpSpPr/>
          <p:nvPr/>
        </p:nvGrpSpPr>
        <p:grpSpPr>
          <a:xfrm>
            <a:off x="4860031" y="2771636"/>
            <a:ext cx="3350286" cy="369332"/>
            <a:chOff x="2982195" y="3543242"/>
            <a:chExt cx="1806435" cy="369332"/>
          </a:xfrm>
        </p:grpSpPr>
        <p:sp>
          <p:nvSpPr>
            <p:cNvPr id="51" name="TextBox 50">
              <a:extLst>
                <a:ext uri="{FF2B5EF4-FFF2-40B4-BE49-F238E27FC236}">
                  <a16:creationId xmlns:a16="http://schemas.microsoft.com/office/drawing/2014/main" id="{B1E52F25-3516-405A-B31E-D357C5E1C4EA}"/>
                </a:ext>
              </a:extLst>
            </p:cNvPr>
            <p:cNvSpPr txBox="1"/>
            <p:nvPr/>
          </p:nvSpPr>
          <p:spPr>
            <a:xfrm>
              <a:off x="2982195" y="3543242"/>
              <a:ext cx="289945" cy="369332"/>
            </a:xfrm>
            <a:prstGeom prst="rect">
              <a:avLst/>
            </a:prstGeom>
            <a:noFill/>
          </p:spPr>
          <p:txBody>
            <a:bodyPr wrap="squar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r>
                <a:rPr lang="da-DK" i="1" baseline="-25000" dirty="0">
                  <a:solidFill>
                    <a:schemeClr val="accent2"/>
                  </a:solidFill>
                  <a:latin typeface="Times New Roman" panose="02020603050405020304" pitchFamily="18" charset="0"/>
                  <a:cs typeface="Times New Roman" panose="02020603050405020304" pitchFamily="18" charset="0"/>
                </a:rPr>
                <a:t>CR</a:t>
              </a:r>
            </a:p>
          </p:txBody>
        </p:sp>
        <p:cxnSp>
          <p:nvCxnSpPr>
            <p:cNvPr id="52" name="Straight Connector 51">
              <a:extLst>
                <a:ext uri="{FF2B5EF4-FFF2-40B4-BE49-F238E27FC236}">
                  <a16:creationId xmlns:a16="http://schemas.microsoft.com/office/drawing/2014/main" id="{B22F400E-7172-408B-882B-C0F572344760}"/>
                </a:ext>
              </a:extLst>
            </p:cNvPr>
            <p:cNvCxnSpPr>
              <a:cxnSpLocks/>
            </p:cNvCxnSpPr>
            <p:nvPr/>
          </p:nvCxnSpPr>
          <p:spPr>
            <a:xfrm>
              <a:off x="3276630" y="3707740"/>
              <a:ext cx="1512000"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18" name="Arc 17">
            <a:extLst>
              <a:ext uri="{FF2B5EF4-FFF2-40B4-BE49-F238E27FC236}">
                <a16:creationId xmlns:a16="http://schemas.microsoft.com/office/drawing/2014/main" id="{CABCB97C-9744-4F51-980E-5502C2F10C83}"/>
              </a:ext>
            </a:extLst>
          </p:cNvPr>
          <p:cNvSpPr/>
          <p:nvPr/>
        </p:nvSpPr>
        <p:spPr>
          <a:xfrm rot="2536542">
            <a:off x="586040" y="2428165"/>
            <a:ext cx="6948175" cy="5179520"/>
          </a:xfrm>
          <a:prstGeom prst="arc">
            <a:avLst>
              <a:gd name="adj1" fmla="val 16200000"/>
              <a:gd name="adj2" fmla="val 18778650"/>
            </a:avLst>
          </a:prstGeom>
          <a:ln>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54" name="TextBox 53">
            <a:extLst>
              <a:ext uri="{FF2B5EF4-FFF2-40B4-BE49-F238E27FC236}">
                <a16:creationId xmlns:a16="http://schemas.microsoft.com/office/drawing/2014/main" id="{A243BD19-2220-4C78-8CA4-02C826BB73FA}"/>
              </a:ext>
            </a:extLst>
          </p:cNvPr>
          <p:cNvSpPr txBox="1"/>
          <p:nvPr/>
        </p:nvSpPr>
        <p:spPr>
          <a:xfrm>
            <a:off x="7130270" y="6138700"/>
            <a:ext cx="757988" cy="369332"/>
          </a:xfrm>
          <a:prstGeom prst="rect">
            <a:avLst/>
          </a:prstGeom>
          <a:noFill/>
        </p:spPr>
        <p:txBody>
          <a:bodyPr wrap="square" rtlCol="0">
            <a:spAutoFit/>
          </a:bodyPr>
          <a:lstStyle/>
          <a:p>
            <a:r>
              <a:rPr lang="da-DK" i="1" dirty="0">
                <a:solidFill>
                  <a:schemeClr val="accent2"/>
                </a:solidFill>
                <a:latin typeface="Symbol" panose="05050102010706020507" pitchFamily="18" charset="2"/>
              </a:rPr>
              <a:t>s</a:t>
            </a:r>
            <a:r>
              <a:rPr lang="da-DK" i="1" baseline="-25000" dirty="0">
                <a:solidFill>
                  <a:schemeClr val="accent2"/>
                </a:solidFill>
              </a:rPr>
              <a:t>max</a:t>
            </a:r>
          </a:p>
        </p:txBody>
      </p:sp>
      <p:sp>
        <p:nvSpPr>
          <p:cNvPr id="55" name="TextBox 54">
            <a:extLst>
              <a:ext uri="{FF2B5EF4-FFF2-40B4-BE49-F238E27FC236}">
                <a16:creationId xmlns:a16="http://schemas.microsoft.com/office/drawing/2014/main" id="{C85DD693-83CB-4532-BF32-81119B332963}"/>
              </a:ext>
            </a:extLst>
          </p:cNvPr>
          <p:cNvSpPr txBox="1"/>
          <p:nvPr/>
        </p:nvSpPr>
        <p:spPr>
          <a:xfrm>
            <a:off x="5022657" y="4055556"/>
            <a:ext cx="537743" cy="369332"/>
          </a:xfrm>
          <a:prstGeom prst="rect">
            <a:avLst/>
          </a:prstGeom>
          <a:noFill/>
        </p:spPr>
        <p:txBody>
          <a:bodyPr wrap="square" rtlCol="0">
            <a:spAutoFit/>
          </a:bodyPr>
          <a:lstStyle/>
          <a:p>
            <a:r>
              <a:rPr lang="da-DK" i="1" dirty="0">
                <a:solidFill>
                  <a:schemeClr val="accent2"/>
                </a:solidFill>
                <a:latin typeface="Times New Roman" panose="02020603050405020304" pitchFamily="18" charset="0"/>
                <a:cs typeface="Times New Roman" panose="02020603050405020304" pitchFamily="18" charset="0"/>
              </a:rPr>
              <a:t>P</a:t>
            </a:r>
            <a:endParaRPr lang="da-DK" i="1" baseline="-250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55114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31840" y="689700"/>
            <a:ext cx="5688632" cy="651068"/>
          </a:xfrm>
          <a:noFill/>
        </p:spPr>
        <p:txBody>
          <a:bodyPr/>
          <a:lstStyle/>
          <a:p>
            <a:pPr algn="r"/>
            <a:r>
              <a:rPr lang="da-DK" dirty="0"/>
              <a:t>Suggested Reading</a:t>
            </a:r>
          </a:p>
        </p:txBody>
      </p:sp>
      <p:sp>
        <p:nvSpPr>
          <p:cNvPr id="19" name="Text Placeholder 18"/>
          <p:cNvSpPr>
            <a:spLocks noGrp="1"/>
          </p:cNvSpPr>
          <p:nvPr>
            <p:ph type="body" sz="quarter" idx="11"/>
          </p:nvPr>
        </p:nvSpPr>
        <p:spPr>
          <a:xfrm>
            <a:off x="4540601" y="1484783"/>
            <a:ext cx="2952328" cy="4464074"/>
          </a:xfrm>
        </p:spPr>
        <p:txBody>
          <a:bodyPr/>
          <a:lstStyle/>
          <a:p>
            <a:pPr marL="0" indent="0">
              <a:buNone/>
            </a:pPr>
            <a:r>
              <a:rPr lang="en-GB" sz="1800" dirty="0"/>
              <a:t>‘Aircraft Structural Analysis’</a:t>
            </a:r>
          </a:p>
          <a:p>
            <a:pPr marL="0" indent="0">
              <a:buNone/>
            </a:pPr>
            <a:r>
              <a:rPr lang="en-GB" sz="1800" dirty="0"/>
              <a:t>THG </a:t>
            </a:r>
            <a:r>
              <a:rPr lang="en-GB" sz="1800" dirty="0" err="1"/>
              <a:t>Megson</a:t>
            </a:r>
            <a:endParaRPr lang="en-GB" sz="1800" dirty="0"/>
          </a:p>
          <a:p>
            <a:pPr marL="0" indent="0">
              <a:buNone/>
            </a:pPr>
            <a:endParaRPr lang="en-GB" sz="1800" dirty="0"/>
          </a:p>
          <a:p>
            <a:pPr marL="0" indent="0">
              <a:buNone/>
            </a:pPr>
            <a:r>
              <a:rPr lang="en-GB" sz="1800" dirty="0"/>
              <a:t>Chapters 8 and 9</a:t>
            </a:r>
            <a:endParaRPr lang="da-DK" sz="1800" dirty="0"/>
          </a:p>
        </p:txBody>
      </p:sp>
      <p:pic>
        <p:nvPicPr>
          <p:cNvPr id="15" name="Picture 1" descr="UWE-Logo-Bottom.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AB606A3-7563-4A9A-B577-CB3B77E98C9B}"/>
              </a:ext>
            </a:extLst>
          </p:cNvPr>
          <p:cNvPicPr>
            <a:picLocks noChangeAspect="1"/>
          </p:cNvPicPr>
          <p:nvPr/>
        </p:nvPicPr>
        <p:blipFill rotWithShape="1">
          <a:blip r:embed="rId4" cstate="print"/>
          <a:srcRect l="2661" t="2351" r="2089" b="1223"/>
          <a:stretch/>
        </p:blipFill>
        <p:spPr>
          <a:xfrm>
            <a:off x="472175" y="1484783"/>
            <a:ext cx="3530987" cy="4342136"/>
          </a:xfrm>
          <a:prstGeom prst="rect">
            <a:avLst/>
          </a:prstGeom>
          <a:ln w="6350">
            <a:solidFill>
              <a:schemeClr val="tx1"/>
            </a:solidFill>
          </a:ln>
        </p:spPr>
      </p:pic>
    </p:spTree>
    <p:extLst>
      <p:ext uri="{BB962C8B-B14F-4D97-AF65-F5344CB8AC3E}">
        <p14:creationId xmlns:p14="http://schemas.microsoft.com/office/powerpoint/2010/main" val="1457916578"/>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89700"/>
            <a:ext cx="7075475" cy="651068"/>
          </a:xfrm>
        </p:spPr>
        <p:txBody>
          <a:bodyPr/>
          <a:lstStyle/>
          <a:p>
            <a:r>
              <a:rPr lang="da-DK" dirty="0"/>
              <a:t>Buckling of Plates</a:t>
            </a:r>
          </a:p>
        </p:txBody>
      </p:sp>
      <p:grpSp>
        <p:nvGrpSpPr>
          <p:cNvPr id="3" name="Group 2">
            <a:extLst>
              <a:ext uri="{FF2B5EF4-FFF2-40B4-BE49-F238E27FC236}">
                <a16:creationId xmlns:a16="http://schemas.microsoft.com/office/drawing/2014/main" id="{072AE02E-6B34-4252-8027-32EA20B0BDA8}"/>
              </a:ext>
            </a:extLst>
          </p:cNvPr>
          <p:cNvGrpSpPr/>
          <p:nvPr/>
        </p:nvGrpSpPr>
        <p:grpSpPr>
          <a:xfrm>
            <a:off x="1571921" y="3380805"/>
            <a:ext cx="3170363" cy="2055394"/>
            <a:chOff x="4479493" y="2938168"/>
            <a:chExt cx="5006262" cy="2936051"/>
          </a:xfrm>
        </p:grpSpPr>
        <p:cxnSp>
          <p:nvCxnSpPr>
            <p:cNvPr id="4" name="Straight Connector 3">
              <a:extLst>
                <a:ext uri="{FF2B5EF4-FFF2-40B4-BE49-F238E27FC236}">
                  <a16:creationId xmlns:a16="http://schemas.microsoft.com/office/drawing/2014/main" id="{06C9A267-8284-40CF-972A-2EDB6DDF3BB6}"/>
                </a:ext>
              </a:extLst>
            </p:cNvPr>
            <p:cNvCxnSpPr>
              <a:cxnSpLocks/>
            </p:cNvCxnSpPr>
            <p:nvPr/>
          </p:nvCxnSpPr>
          <p:spPr>
            <a:xfrm flipH="1">
              <a:off x="4493725" y="4105905"/>
              <a:ext cx="1223943" cy="683132"/>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7A04A748-67A3-426B-AAC8-2E7FA78881B1}"/>
                </a:ext>
              </a:extLst>
            </p:cNvPr>
            <p:cNvCxnSpPr>
              <a:cxnSpLocks/>
            </p:cNvCxnSpPr>
            <p:nvPr/>
          </p:nvCxnSpPr>
          <p:spPr>
            <a:xfrm>
              <a:off x="5717668" y="4105905"/>
              <a:ext cx="3070534" cy="579950"/>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F9DACD0C-6C42-4513-AE8F-978053C37858}"/>
                </a:ext>
              </a:extLst>
            </p:cNvPr>
            <p:cNvCxnSpPr>
              <a:cxnSpLocks/>
            </p:cNvCxnSpPr>
            <p:nvPr/>
          </p:nvCxnSpPr>
          <p:spPr>
            <a:xfrm>
              <a:off x="4479493" y="4785479"/>
              <a:ext cx="3928006" cy="1074509"/>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B27390E4-0CE2-48AB-B7A3-B6128D8CE322}"/>
                </a:ext>
              </a:extLst>
            </p:cNvPr>
            <p:cNvCxnSpPr>
              <a:cxnSpLocks/>
            </p:cNvCxnSpPr>
            <p:nvPr/>
          </p:nvCxnSpPr>
          <p:spPr>
            <a:xfrm flipH="1">
              <a:off x="8396825" y="4685855"/>
              <a:ext cx="391378" cy="1188364"/>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8" name="Arc 7">
              <a:extLst>
                <a:ext uri="{FF2B5EF4-FFF2-40B4-BE49-F238E27FC236}">
                  <a16:creationId xmlns:a16="http://schemas.microsoft.com/office/drawing/2014/main" id="{18E960B3-5547-44D2-990B-856C2C6A0961}"/>
                </a:ext>
              </a:extLst>
            </p:cNvPr>
            <p:cNvSpPr/>
            <p:nvPr/>
          </p:nvSpPr>
          <p:spPr>
            <a:xfrm rot="6010650">
              <a:off x="5302830" y="3510183"/>
              <a:ext cx="1985747" cy="1497117"/>
            </a:xfrm>
            <a:prstGeom prst="arc">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9" name="Arc 8">
              <a:extLst>
                <a:ext uri="{FF2B5EF4-FFF2-40B4-BE49-F238E27FC236}">
                  <a16:creationId xmlns:a16="http://schemas.microsoft.com/office/drawing/2014/main" id="{55DCE122-43F6-46C0-AB8A-116D4BC7AA60}"/>
                </a:ext>
              </a:extLst>
            </p:cNvPr>
            <p:cNvSpPr/>
            <p:nvPr/>
          </p:nvSpPr>
          <p:spPr>
            <a:xfrm rot="6058730">
              <a:off x="6040185" y="1828072"/>
              <a:ext cx="2335474" cy="4555666"/>
            </a:xfrm>
            <a:prstGeom prst="arc">
              <a:avLst>
                <a:gd name="adj1" fmla="val 17862966"/>
                <a:gd name="adj2" fmla="val 424005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dirty="0"/>
            </a:p>
          </p:txBody>
        </p:sp>
      </p:grpSp>
      <p:sp>
        <p:nvSpPr>
          <p:cNvPr id="10" name="Rectangle 9">
            <a:extLst>
              <a:ext uri="{FF2B5EF4-FFF2-40B4-BE49-F238E27FC236}">
                <a16:creationId xmlns:a16="http://schemas.microsoft.com/office/drawing/2014/main" id="{DFDF7A3E-6024-48B9-A234-DF0D6CE679D6}"/>
              </a:ext>
            </a:extLst>
          </p:cNvPr>
          <p:cNvSpPr/>
          <p:nvPr/>
        </p:nvSpPr>
        <p:spPr>
          <a:xfrm>
            <a:off x="1619672" y="2211397"/>
            <a:ext cx="2574150" cy="1224136"/>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11" name="Straight Connector 10">
            <a:extLst>
              <a:ext uri="{FF2B5EF4-FFF2-40B4-BE49-F238E27FC236}">
                <a16:creationId xmlns:a16="http://schemas.microsoft.com/office/drawing/2014/main" id="{D9502913-A3D0-4C7F-B59E-BAF005CFC9F4}"/>
              </a:ext>
            </a:extLst>
          </p:cNvPr>
          <p:cNvCxnSpPr>
            <a:cxnSpLocks/>
          </p:cNvCxnSpPr>
          <p:nvPr/>
        </p:nvCxnSpPr>
        <p:spPr>
          <a:xfrm flipV="1">
            <a:off x="2195736" y="2244015"/>
            <a:ext cx="0" cy="1152000"/>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9BBBB38F-0FC5-4597-BA53-DF304C6FA9A4}"/>
              </a:ext>
            </a:extLst>
          </p:cNvPr>
          <p:cNvGrpSpPr/>
          <p:nvPr/>
        </p:nvGrpSpPr>
        <p:grpSpPr>
          <a:xfrm rot="5400000">
            <a:off x="2678203" y="586588"/>
            <a:ext cx="468000" cy="2563238"/>
            <a:chOff x="5844847" y="2509339"/>
            <a:chExt cx="468000" cy="1775606"/>
          </a:xfrm>
        </p:grpSpPr>
        <p:cxnSp>
          <p:nvCxnSpPr>
            <p:cNvPr id="14" name="Straight Connector 13">
              <a:extLst>
                <a:ext uri="{FF2B5EF4-FFF2-40B4-BE49-F238E27FC236}">
                  <a16:creationId xmlns:a16="http://schemas.microsoft.com/office/drawing/2014/main" id="{A73A6B2D-6253-40FE-B04F-C522F662DE45}"/>
                </a:ext>
              </a:extLst>
            </p:cNvPr>
            <p:cNvCxnSpPr>
              <a:cxnSpLocks/>
            </p:cNvCxnSpPr>
            <p:nvPr/>
          </p:nvCxnSpPr>
          <p:spPr>
            <a:xfrm flipV="1">
              <a:off x="6022091" y="2537701"/>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98FF008-4C3C-48C1-9D9C-E347C8F53811}"/>
                </a:ext>
              </a:extLst>
            </p:cNvPr>
            <p:cNvCxnSpPr>
              <a:cxnSpLocks/>
            </p:cNvCxnSpPr>
            <p:nvPr/>
          </p:nvCxnSpPr>
          <p:spPr>
            <a:xfrm>
              <a:off x="5844847" y="2509339"/>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D5B252D-FEDA-4807-B3BB-577161E8CA65}"/>
                </a:ext>
              </a:extLst>
            </p:cNvPr>
            <p:cNvCxnSpPr>
              <a:cxnSpLocks/>
            </p:cNvCxnSpPr>
            <p:nvPr/>
          </p:nvCxnSpPr>
          <p:spPr>
            <a:xfrm>
              <a:off x="5844847" y="4284945"/>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2BEBF66B-7D7B-4F6A-ADEF-989A0FB51C23}"/>
              </a:ext>
            </a:extLst>
          </p:cNvPr>
          <p:cNvSpPr txBox="1"/>
          <p:nvPr/>
        </p:nvSpPr>
        <p:spPr>
          <a:xfrm>
            <a:off x="2762162" y="1596869"/>
            <a:ext cx="300082" cy="369332"/>
          </a:xfrm>
          <a:prstGeom prst="rect">
            <a:avLst/>
          </a:prstGeom>
          <a:solidFill>
            <a:schemeClr val="bg1"/>
          </a:solid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a</a:t>
            </a:r>
          </a:p>
        </p:txBody>
      </p:sp>
      <p:sp>
        <p:nvSpPr>
          <p:cNvPr id="19" name="TextBox 18">
            <a:extLst>
              <a:ext uri="{FF2B5EF4-FFF2-40B4-BE49-F238E27FC236}">
                <a16:creationId xmlns:a16="http://schemas.microsoft.com/office/drawing/2014/main" id="{4CAE8EE3-767B-4B1C-AC00-E3032375F084}"/>
              </a:ext>
            </a:extLst>
          </p:cNvPr>
          <p:cNvSpPr txBox="1"/>
          <p:nvPr/>
        </p:nvSpPr>
        <p:spPr>
          <a:xfrm>
            <a:off x="2051720" y="2555612"/>
            <a:ext cx="300082" cy="369332"/>
          </a:xfrm>
          <a:prstGeom prst="rect">
            <a:avLst/>
          </a:prstGeom>
          <a:solidFill>
            <a:schemeClr val="bg1"/>
          </a:solid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b</a:t>
            </a:r>
          </a:p>
        </p:txBody>
      </p:sp>
      <p:sp>
        <p:nvSpPr>
          <p:cNvPr id="21" name="TextBox 20">
            <a:extLst>
              <a:ext uri="{FF2B5EF4-FFF2-40B4-BE49-F238E27FC236}">
                <a16:creationId xmlns:a16="http://schemas.microsoft.com/office/drawing/2014/main" id="{D586224C-76F1-43DA-BAB9-F7F8CD0BBD13}"/>
              </a:ext>
            </a:extLst>
          </p:cNvPr>
          <p:cNvSpPr txBox="1"/>
          <p:nvPr/>
        </p:nvSpPr>
        <p:spPr>
          <a:xfrm>
            <a:off x="780140" y="2581185"/>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N</a:t>
            </a:r>
            <a:endParaRPr lang="da-DK" i="1" baseline="-25000" dirty="0">
              <a:solidFill>
                <a:schemeClr val="accent2"/>
              </a:solidFill>
              <a:latin typeface="Times New Roman" panose="020206030504050203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8D47296B-9344-4BCC-9F8E-FF6137508178}"/>
              </a:ext>
            </a:extLst>
          </p:cNvPr>
          <p:cNvGrpSpPr/>
          <p:nvPr/>
        </p:nvGrpSpPr>
        <p:grpSpPr>
          <a:xfrm>
            <a:off x="1223032" y="2211397"/>
            <a:ext cx="370513" cy="1224136"/>
            <a:chOff x="1223032" y="2211397"/>
            <a:chExt cx="370513" cy="1224136"/>
          </a:xfrm>
        </p:grpSpPr>
        <p:cxnSp>
          <p:nvCxnSpPr>
            <p:cNvPr id="20" name="Straight Arrow Connector 19">
              <a:extLst>
                <a:ext uri="{FF2B5EF4-FFF2-40B4-BE49-F238E27FC236}">
                  <a16:creationId xmlns:a16="http://schemas.microsoft.com/office/drawing/2014/main" id="{FC155EA8-AF98-4C70-8108-BF38A2A99325}"/>
                </a:ext>
              </a:extLst>
            </p:cNvPr>
            <p:cNvCxnSpPr>
              <a:cxnSpLocks/>
            </p:cNvCxnSpPr>
            <p:nvPr/>
          </p:nvCxnSpPr>
          <p:spPr>
            <a:xfrm>
              <a:off x="1224836" y="2222282"/>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64C76DB0-78B2-48A2-A655-5F268F7B1AFD}"/>
                </a:ext>
              </a:extLst>
            </p:cNvPr>
            <p:cNvCxnSpPr>
              <a:cxnSpLocks/>
            </p:cNvCxnSpPr>
            <p:nvPr/>
          </p:nvCxnSpPr>
          <p:spPr>
            <a:xfrm>
              <a:off x="1233545" y="3429000"/>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CC43FA2F-EBCB-4143-91F6-DD73DC48907A}"/>
                </a:ext>
              </a:extLst>
            </p:cNvPr>
            <p:cNvCxnSpPr>
              <a:cxnSpLocks/>
            </p:cNvCxnSpPr>
            <p:nvPr/>
          </p:nvCxnSpPr>
          <p:spPr>
            <a:xfrm>
              <a:off x="1233545" y="2499290"/>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11F5D5E6-733C-4DAC-865E-51EB7A6789E3}"/>
                </a:ext>
              </a:extLst>
            </p:cNvPr>
            <p:cNvCxnSpPr>
              <a:cxnSpLocks/>
            </p:cNvCxnSpPr>
            <p:nvPr/>
          </p:nvCxnSpPr>
          <p:spPr>
            <a:xfrm>
              <a:off x="1233545" y="3124983"/>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6A08C110-7939-41D3-832F-F44B28162285}"/>
                </a:ext>
              </a:extLst>
            </p:cNvPr>
            <p:cNvCxnSpPr>
              <a:cxnSpLocks/>
            </p:cNvCxnSpPr>
            <p:nvPr/>
          </p:nvCxnSpPr>
          <p:spPr>
            <a:xfrm>
              <a:off x="1223032" y="2809391"/>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E6B9750D-EFD8-4305-8EBA-47EEFAAF66E3}"/>
                </a:ext>
              </a:extLst>
            </p:cNvPr>
            <p:cNvCxnSpPr>
              <a:cxnSpLocks/>
            </p:cNvCxnSpPr>
            <p:nvPr/>
          </p:nvCxnSpPr>
          <p:spPr>
            <a:xfrm>
              <a:off x="1224836" y="2211397"/>
              <a:ext cx="0" cy="1224136"/>
            </a:xfrm>
            <a:prstGeom prst="straightConnector1">
              <a:avLst/>
            </a:prstGeom>
            <a:ln>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7C12E0AE-FBB8-4DB5-B295-0327FCE766CC}"/>
              </a:ext>
            </a:extLst>
          </p:cNvPr>
          <p:cNvGrpSpPr/>
          <p:nvPr/>
        </p:nvGrpSpPr>
        <p:grpSpPr>
          <a:xfrm rot="10800000">
            <a:off x="4218354" y="2204864"/>
            <a:ext cx="370513" cy="1224136"/>
            <a:chOff x="1223032" y="2211397"/>
            <a:chExt cx="370513" cy="1224136"/>
          </a:xfrm>
        </p:grpSpPr>
        <p:cxnSp>
          <p:nvCxnSpPr>
            <p:cNvPr id="32" name="Straight Arrow Connector 31">
              <a:extLst>
                <a:ext uri="{FF2B5EF4-FFF2-40B4-BE49-F238E27FC236}">
                  <a16:creationId xmlns:a16="http://schemas.microsoft.com/office/drawing/2014/main" id="{174408F1-DE7C-4BA3-9C66-9D64B5A81C71}"/>
                </a:ext>
              </a:extLst>
            </p:cNvPr>
            <p:cNvCxnSpPr>
              <a:cxnSpLocks/>
            </p:cNvCxnSpPr>
            <p:nvPr/>
          </p:nvCxnSpPr>
          <p:spPr>
            <a:xfrm>
              <a:off x="1224836" y="2222282"/>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F8597876-0B35-4E5F-A964-500C9DE2779C}"/>
                </a:ext>
              </a:extLst>
            </p:cNvPr>
            <p:cNvCxnSpPr>
              <a:cxnSpLocks/>
            </p:cNvCxnSpPr>
            <p:nvPr/>
          </p:nvCxnSpPr>
          <p:spPr>
            <a:xfrm>
              <a:off x="1233545" y="3429000"/>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B0D99018-8F07-4536-B5C9-F846AB4DAE2B}"/>
                </a:ext>
              </a:extLst>
            </p:cNvPr>
            <p:cNvCxnSpPr>
              <a:cxnSpLocks/>
            </p:cNvCxnSpPr>
            <p:nvPr/>
          </p:nvCxnSpPr>
          <p:spPr>
            <a:xfrm>
              <a:off x="1233545" y="2499290"/>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5B184F5F-D8B2-4F55-8EED-7B6685070CA5}"/>
                </a:ext>
              </a:extLst>
            </p:cNvPr>
            <p:cNvCxnSpPr>
              <a:cxnSpLocks/>
            </p:cNvCxnSpPr>
            <p:nvPr/>
          </p:nvCxnSpPr>
          <p:spPr>
            <a:xfrm>
              <a:off x="1233545" y="3124983"/>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E38261B7-D454-4BCA-8CBB-5A6EEBD7B036}"/>
                </a:ext>
              </a:extLst>
            </p:cNvPr>
            <p:cNvCxnSpPr>
              <a:cxnSpLocks/>
            </p:cNvCxnSpPr>
            <p:nvPr/>
          </p:nvCxnSpPr>
          <p:spPr>
            <a:xfrm>
              <a:off x="1223032" y="2809391"/>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788123C-2182-407F-ABE7-F1AC253B7E20}"/>
                </a:ext>
              </a:extLst>
            </p:cNvPr>
            <p:cNvCxnSpPr>
              <a:cxnSpLocks/>
            </p:cNvCxnSpPr>
            <p:nvPr/>
          </p:nvCxnSpPr>
          <p:spPr>
            <a:xfrm>
              <a:off x="1224836" y="2211397"/>
              <a:ext cx="0" cy="1224136"/>
            </a:xfrm>
            <a:prstGeom prst="straightConnector1">
              <a:avLst/>
            </a:prstGeom>
            <a:ln>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8" name="TextBox 37">
            <a:extLst>
              <a:ext uri="{FF2B5EF4-FFF2-40B4-BE49-F238E27FC236}">
                <a16:creationId xmlns:a16="http://schemas.microsoft.com/office/drawing/2014/main" id="{EFA92517-A1E8-42A9-B2C3-8C78A53FC46F}"/>
              </a:ext>
            </a:extLst>
          </p:cNvPr>
          <p:cNvSpPr txBox="1"/>
          <p:nvPr/>
        </p:nvSpPr>
        <p:spPr>
          <a:xfrm>
            <a:off x="4596564" y="2555612"/>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N</a:t>
            </a:r>
            <a:endParaRPr lang="da-DK" i="1" baseline="-25000" dirty="0">
              <a:solidFill>
                <a:schemeClr val="accent2"/>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C2F8245-D99C-4B74-8C90-F38B0501D3A7}"/>
                  </a:ext>
                </a:extLst>
              </p:cNvPr>
              <p:cNvSpPr txBox="1"/>
              <p:nvPr/>
            </p:nvSpPr>
            <p:spPr>
              <a:xfrm>
                <a:off x="5899306" y="3762100"/>
                <a:ext cx="1620122" cy="595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b="0" i="1" smtClean="0">
                          <a:latin typeface="Cambria Math" panose="02040503050406030204" pitchFamily="18" charset="0"/>
                        </a:rPr>
                        <m:t>𝐷</m:t>
                      </m:r>
                      <m:r>
                        <a:rPr lang="da-DK" i="1" smtClean="0">
                          <a:latin typeface="Cambria Math" panose="02040503050406030204" pitchFamily="18" charset="0"/>
                        </a:rPr>
                        <m:t>=</m:t>
                      </m:r>
                      <m:f>
                        <m:fPr>
                          <m:ctrlPr>
                            <a:rPr lang="da-DK" i="1" smtClean="0">
                              <a:latin typeface="Cambria Math" panose="02040503050406030204" pitchFamily="18" charset="0"/>
                            </a:rPr>
                          </m:ctrlPr>
                        </m:fPr>
                        <m:num>
                          <m:r>
                            <a:rPr lang="da-DK" b="0" i="1" smtClean="0">
                              <a:latin typeface="Cambria Math" panose="02040503050406030204" pitchFamily="18" charset="0"/>
                            </a:rPr>
                            <m:t>𝐸</m:t>
                          </m:r>
                          <m:sSup>
                            <m:sSupPr>
                              <m:ctrlPr>
                                <a:rPr lang="da-DK" b="0" i="1" smtClean="0">
                                  <a:latin typeface="Cambria Math" panose="02040503050406030204" pitchFamily="18" charset="0"/>
                                </a:rPr>
                              </m:ctrlPr>
                            </m:sSupPr>
                            <m:e>
                              <m:r>
                                <a:rPr lang="da-DK" b="0" i="1" smtClean="0">
                                  <a:latin typeface="Cambria Math" panose="02040503050406030204" pitchFamily="18" charset="0"/>
                                </a:rPr>
                                <m:t>𝑡</m:t>
                              </m:r>
                            </m:e>
                            <m:sup>
                              <m:r>
                                <a:rPr lang="da-DK" b="0" i="1" smtClean="0">
                                  <a:latin typeface="Cambria Math" panose="02040503050406030204" pitchFamily="18" charset="0"/>
                                </a:rPr>
                                <m:t>3</m:t>
                              </m:r>
                            </m:sup>
                          </m:sSup>
                        </m:num>
                        <m:den>
                          <m:r>
                            <a:rPr lang="da-DK" b="0" i="1" smtClean="0">
                              <a:latin typeface="Cambria Math" panose="02040503050406030204" pitchFamily="18" charset="0"/>
                            </a:rPr>
                            <m:t>12</m:t>
                          </m:r>
                          <m:d>
                            <m:dPr>
                              <m:ctrlPr>
                                <a:rPr lang="da-DK" b="0" i="1" smtClean="0">
                                  <a:latin typeface="Cambria Math" panose="02040503050406030204" pitchFamily="18" charset="0"/>
                                </a:rPr>
                              </m:ctrlPr>
                            </m:dPr>
                            <m:e>
                              <m:r>
                                <a:rPr lang="da-DK" b="0" i="1" smtClean="0">
                                  <a:latin typeface="Cambria Math" panose="02040503050406030204" pitchFamily="18" charset="0"/>
                                </a:rPr>
                                <m:t>1−</m:t>
                              </m:r>
                              <m:sSup>
                                <m:sSupPr>
                                  <m:ctrlPr>
                                    <a:rPr lang="da-DK" b="0" i="1" smtClean="0">
                                      <a:latin typeface="Cambria Math" panose="02040503050406030204" pitchFamily="18" charset="0"/>
                                      <a:ea typeface="Cambria Math" panose="02040503050406030204" pitchFamily="18" charset="0"/>
                                    </a:rPr>
                                  </m:ctrlPr>
                                </m:sSupPr>
                                <m:e>
                                  <m:r>
                                    <a:rPr lang="da-DK" i="1">
                                      <a:latin typeface="Cambria Math" panose="02040503050406030204" pitchFamily="18" charset="0"/>
                                      <a:ea typeface="Cambria Math" panose="02040503050406030204" pitchFamily="18" charset="0"/>
                                    </a:rPr>
                                    <m:t>𝜈</m:t>
                                  </m:r>
                                </m:e>
                                <m:sup>
                                  <m:r>
                                    <a:rPr lang="en-GB" b="0" i="1" smtClean="0">
                                      <a:latin typeface="Cambria Math" panose="02040503050406030204" pitchFamily="18" charset="0"/>
                                      <a:ea typeface="Cambria Math" panose="02040503050406030204" pitchFamily="18" charset="0"/>
                                    </a:rPr>
                                    <m:t>2</m:t>
                                  </m:r>
                                </m:sup>
                              </m:sSup>
                            </m:e>
                          </m:d>
                        </m:den>
                      </m:f>
                    </m:oMath>
                  </m:oMathPara>
                </a14:m>
                <a:endParaRPr lang="da-DK" dirty="0"/>
              </a:p>
            </p:txBody>
          </p:sp>
        </mc:Choice>
        <mc:Fallback xmlns="">
          <p:sp>
            <p:nvSpPr>
              <p:cNvPr id="40" name="TextBox 39">
                <a:extLst>
                  <a:ext uri="{FF2B5EF4-FFF2-40B4-BE49-F238E27FC236}">
                    <a16:creationId xmlns:a16="http://schemas.microsoft.com/office/drawing/2014/main" id="{CC2F8245-D99C-4B74-8C90-F38B0501D3A7}"/>
                  </a:ext>
                </a:extLst>
              </p:cNvPr>
              <p:cNvSpPr txBox="1">
                <a:spLocks noRot="1" noChangeAspect="1" noMove="1" noResize="1" noEditPoints="1" noAdjustHandles="1" noChangeArrowheads="1" noChangeShapeType="1" noTextEdit="1"/>
              </p:cNvSpPr>
              <p:nvPr/>
            </p:nvSpPr>
            <p:spPr>
              <a:xfrm>
                <a:off x="5899306" y="3762100"/>
                <a:ext cx="1620122" cy="595035"/>
              </a:xfrm>
              <a:prstGeom prst="rect">
                <a:avLst/>
              </a:prstGeom>
              <a:blipFill>
                <a:blip r:embed="rId3"/>
                <a:stretch>
                  <a:fillRect/>
                </a:stretch>
              </a:blipFill>
            </p:spPr>
            <p:txBody>
              <a:bodyPr/>
              <a:lstStyle/>
              <a:p>
                <a:r>
                  <a:rPr lang="en-GB">
                    <a:noFill/>
                  </a:rPr>
                  <a:t> </a:t>
                </a:r>
              </a:p>
            </p:txBody>
          </p:sp>
        </mc:Fallback>
      </mc:AlternateContent>
      <p:sp>
        <p:nvSpPr>
          <p:cNvPr id="41" name="TextBox 40">
            <a:extLst>
              <a:ext uri="{FF2B5EF4-FFF2-40B4-BE49-F238E27FC236}">
                <a16:creationId xmlns:a16="http://schemas.microsoft.com/office/drawing/2014/main" id="{EA4B4550-8A48-4EE8-A377-A93F75E74544}"/>
              </a:ext>
            </a:extLst>
          </p:cNvPr>
          <p:cNvSpPr txBox="1"/>
          <p:nvPr/>
        </p:nvSpPr>
        <p:spPr>
          <a:xfrm>
            <a:off x="5093859" y="2372587"/>
            <a:ext cx="3773889" cy="584775"/>
          </a:xfrm>
          <a:prstGeom prst="rect">
            <a:avLst/>
          </a:prstGeom>
          <a:noFill/>
        </p:spPr>
        <p:txBody>
          <a:bodyPr wrap="square" rtlCol="0">
            <a:spAutoFit/>
          </a:bodyPr>
          <a:lstStyle/>
          <a:p>
            <a:r>
              <a:rPr lang="da-DK" sz="1600" i="1" dirty="0">
                <a:solidFill>
                  <a:srgbClr val="16818D"/>
                </a:solidFill>
                <a:latin typeface="Times New Roman" panose="02020603050405020304" pitchFamily="18" charset="0"/>
                <a:cs typeface="Times New Roman" panose="02020603050405020304" pitchFamily="18" charset="0"/>
              </a:rPr>
              <a:t>Nx</a:t>
            </a:r>
            <a:r>
              <a:rPr lang="da-DK" sz="1600" dirty="0">
                <a:solidFill>
                  <a:srgbClr val="16818D"/>
                </a:solidFill>
                <a:latin typeface="+mn-lt"/>
                <a:cs typeface="Times New Roman" panose="02020603050405020304" pitchFamily="18" charset="0"/>
              </a:rPr>
              <a:t> </a:t>
            </a:r>
            <a:r>
              <a:rPr lang="da-DK" sz="1600" dirty="0">
                <a:solidFill>
                  <a:srgbClr val="16818D"/>
                </a:solidFill>
                <a:latin typeface="Tahoma" panose="020B0604030504040204" pitchFamily="34" charset="0"/>
                <a:ea typeface="Tahoma" panose="020B0604030504040204" pitchFamily="34" charset="0"/>
                <a:cs typeface="Tahoma" panose="020B0604030504040204" pitchFamily="34" charset="0"/>
              </a:rPr>
              <a:t>is a uniformly distributed load along the edge of the plate. Units N/m.</a:t>
            </a:r>
          </a:p>
        </p:txBody>
      </p:sp>
      <p:sp>
        <p:nvSpPr>
          <p:cNvPr id="42" name="TextBox 41">
            <a:extLst>
              <a:ext uri="{FF2B5EF4-FFF2-40B4-BE49-F238E27FC236}">
                <a16:creationId xmlns:a16="http://schemas.microsoft.com/office/drawing/2014/main" id="{092E0B82-4A31-41EE-B8BB-455DC1A70316}"/>
              </a:ext>
            </a:extLst>
          </p:cNvPr>
          <p:cNvSpPr txBox="1"/>
          <p:nvPr/>
        </p:nvSpPr>
        <p:spPr>
          <a:xfrm>
            <a:off x="5093859" y="1700808"/>
            <a:ext cx="3773889" cy="584775"/>
          </a:xfrm>
          <a:prstGeom prst="rect">
            <a:avLst/>
          </a:prstGeom>
          <a:noFill/>
        </p:spPr>
        <p:txBody>
          <a:bodyPr wrap="square" rtlCol="0">
            <a:spAutoFit/>
          </a:bodyPr>
          <a:lstStyle/>
          <a:p>
            <a:r>
              <a:rPr lang="da-DK" sz="1600" dirty="0">
                <a:solidFill>
                  <a:srgbClr val="16818D"/>
                </a:solidFill>
                <a:latin typeface="Tahoma" panose="020B0604030504040204" pitchFamily="34" charset="0"/>
                <a:ea typeface="Tahoma" panose="020B0604030504040204" pitchFamily="34" charset="0"/>
                <a:cs typeface="Tahoma" panose="020B0604030504040204" pitchFamily="34" charset="0"/>
              </a:rPr>
              <a:t>The plate is simply supported along all four edges.</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9A4ACA7-B3F9-4343-961D-F51EB923B44E}"/>
                  </a:ext>
                </a:extLst>
              </p:cNvPr>
              <p:cNvSpPr txBox="1"/>
              <p:nvPr/>
            </p:nvSpPr>
            <p:spPr>
              <a:xfrm>
                <a:off x="6012160" y="5149223"/>
                <a:ext cx="1723549" cy="741100"/>
              </a:xfrm>
              <a:prstGeom prst="rect">
                <a:avLst/>
              </a:prstGeom>
              <a:solidFill>
                <a:schemeClr val="accent2">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400" i="1" smtClean="0">
                              <a:latin typeface="Cambria Math" panose="02040503050406030204" pitchFamily="18" charset="0"/>
                            </a:rPr>
                          </m:ctrlPr>
                        </m:sSubPr>
                        <m:e>
                          <m:r>
                            <a:rPr lang="da-DK" sz="2400" b="0" i="1" smtClean="0">
                              <a:latin typeface="Cambria Math" panose="02040503050406030204" pitchFamily="18" charset="0"/>
                            </a:rPr>
                            <m:t>𝑁</m:t>
                          </m:r>
                        </m:e>
                        <m:sub>
                          <m:r>
                            <a:rPr lang="da-DK" sz="2400" b="0" i="1" smtClean="0">
                              <a:latin typeface="Cambria Math" panose="02040503050406030204" pitchFamily="18" charset="0"/>
                            </a:rPr>
                            <m:t>𝐶𝑅</m:t>
                          </m:r>
                        </m:sub>
                      </m:sSub>
                      <m:r>
                        <a:rPr lang="da-DK" sz="2400" i="1" smtClean="0">
                          <a:latin typeface="Cambria Math" panose="02040503050406030204" pitchFamily="18" charset="0"/>
                        </a:rPr>
                        <m:t>=</m:t>
                      </m:r>
                      <m:f>
                        <m:fPr>
                          <m:ctrlPr>
                            <a:rPr lang="da-DK" sz="2400" i="1" smtClean="0">
                              <a:latin typeface="Cambria Math" panose="02040503050406030204" pitchFamily="18" charset="0"/>
                            </a:rPr>
                          </m:ctrlPr>
                        </m:fPr>
                        <m:num>
                          <m:sSup>
                            <m:sSupPr>
                              <m:ctrlPr>
                                <a:rPr lang="da-DK" sz="2400" i="1">
                                  <a:latin typeface="Cambria Math" panose="02040503050406030204" pitchFamily="18" charset="0"/>
                                </a:rPr>
                              </m:ctrlPr>
                            </m:sSupPr>
                            <m:e>
                              <m:r>
                                <a:rPr lang="da-DK" sz="2400" i="1" smtClean="0">
                                  <a:latin typeface="Cambria Math" panose="02040503050406030204" pitchFamily="18" charset="0"/>
                                </a:rPr>
                                <m:t>𝑘</m:t>
                              </m:r>
                              <m:r>
                                <a:rPr lang="el-GR" sz="2400" i="1">
                                  <a:latin typeface="Cambria Math" panose="02040503050406030204" pitchFamily="18" charset="0"/>
                                </a:rPr>
                                <m:t>𝜋</m:t>
                              </m:r>
                            </m:e>
                            <m:sup>
                              <m:r>
                                <a:rPr lang="da-DK" sz="2400" i="1">
                                  <a:latin typeface="Cambria Math" panose="02040503050406030204" pitchFamily="18" charset="0"/>
                                </a:rPr>
                                <m:t>2</m:t>
                              </m:r>
                            </m:sup>
                          </m:sSup>
                          <m:r>
                            <a:rPr lang="da-DK" sz="2400" b="0" i="1" smtClean="0">
                              <a:latin typeface="Cambria Math" panose="02040503050406030204" pitchFamily="18" charset="0"/>
                            </a:rPr>
                            <m:t>𝐷</m:t>
                          </m:r>
                        </m:num>
                        <m:den>
                          <m:sSup>
                            <m:sSupPr>
                              <m:ctrlPr>
                                <a:rPr lang="da-DK" sz="2400" i="1" smtClean="0">
                                  <a:latin typeface="Cambria Math" panose="02040503050406030204" pitchFamily="18" charset="0"/>
                                </a:rPr>
                              </m:ctrlPr>
                            </m:sSupPr>
                            <m:e>
                              <m:r>
                                <a:rPr lang="da-DK" sz="2400" b="0" i="1" smtClean="0">
                                  <a:latin typeface="Cambria Math" panose="02040503050406030204" pitchFamily="18" charset="0"/>
                                </a:rPr>
                                <m:t>𝑏</m:t>
                              </m:r>
                            </m:e>
                            <m:sup>
                              <m:r>
                                <a:rPr lang="da-DK" sz="2400" b="0" i="1" smtClean="0">
                                  <a:latin typeface="Cambria Math" panose="02040503050406030204" pitchFamily="18" charset="0"/>
                                </a:rPr>
                                <m:t>2</m:t>
                              </m:r>
                            </m:sup>
                          </m:sSup>
                        </m:den>
                      </m:f>
                    </m:oMath>
                  </m:oMathPara>
                </a14:m>
                <a:endParaRPr lang="da-DK" sz="2400" dirty="0"/>
              </a:p>
            </p:txBody>
          </p:sp>
        </mc:Choice>
        <mc:Fallback xmlns="">
          <p:sp>
            <p:nvSpPr>
              <p:cNvPr id="43" name="TextBox 42">
                <a:extLst>
                  <a:ext uri="{FF2B5EF4-FFF2-40B4-BE49-F238E27FC236}">
                    <a16:creationId xmlns:a16="http://schemas.microsoft.com/office/drawing/2014/main" id="{89A4ACA7-B3F9-4343-961D-F51EB923B44E}"/>
                  </a:ext>
                </a:extLst>
              </p:cNvPr>
              <p:cNvSpPr txBox="1">
                <a:spLocks noRot="1" noChangeAspect="1" noMove="1" noResize="1" noEditPoints="1" noAdjustHandles="1" noChangeArrowheads="1" noChangeShapeType="1" noTextEdit="1"/>
              </p:cNvSpPr>
              <p:nvPr/>
            </p:nvSpPr>
            <p:spPr>
              <a:xfrm>
                <a:off x="6012160" y="5149223"/>
                <a:ext cx="1723549" cy="741100"/>
              </a:xfrm>
              <a:prstGeom prst="rect">
                <a:avLst/>
              </a:prstGeom>
              <a:blipFill>
                <a:blip r:embed="rId4"/>
                <a:stretch>
                  <a:fillRect/>
                </a:stretch>
              </a:blipFill>
            </p:spPr>
            <p:txBody>
              <a:bodyPr/>
              <a:lstStyle/>
              <a:p>
                <a:r>
                  <a:rPr lang="da-DK">
                    <a:noFill/>
                  </a:rPr>
                  <a:t> </a:t>
                </a:r>
              </a:p>
            </p:txBody>
          </p:sp>
        </mc:Fallback>
      </mc:AlternateContent>
      <p:sp>
        <p:nvSpPr>
          <p:cNvPr id="44" name="TextBox 43">
            <a:extLst>
              <a:ext uri="{FF2B5EF4-FFF2-40B4-BE49-F238E27FC236}">
                <a16:creationId xmlns:a16="http://schemas.microsoft.com/office/drawing/2014/main" id="{1BF305BE-9D7E-4CE2-AA61-220C83B8D965}"/>
              </a:ext>
            </a:extLst>
          </p:cNvPr>
          <p:cNvSpPr txBox="1"/>
          <p:nvPr/>
        </p:nvSpPr>
        <p:spPr>
          <a:xfrm>
            <a:off x="5093859" y="3046740"/>
            <a:ext cx="3773889" cy="584775"/>
          </a:xfrm>
          <a:prstGeom prst="rect">
            <a:avLst/>
          </a:prstGeom>
          <a:noFill/>
        </p:spPr>
        <p:txBody>
          <a:bodyPr wrap="square" rtlCol="0">
            <a:spAutoFit/>
          </a:bodyPr>
          <a:lstStyle/>
          <a:p>
            <a:r>
              <a:rPr lang="da-DK" sz="1600" dirty="0">
                <a:solidFill>
                  <a:srgbClr val="16818D"/>
                </a:solidFill>
                <a:latin typeface="Tahoma" panose="020B0604030504040204" pitchFamily="34" charset="0"/>
                <a:ea typeface="Tahoma" panose="020B0604030504040204" pitchFamily="34" charset="0"/>
                <a:cs typeface="Tahoma" panose="020B0604030504040204" pitchFamily="34" charset="0"/>
              </a:rPr>
              <a:t>The bending stiffness of the plate is given the parameter D:</a:t>
            </a:r>
          </a:p>
        </p:txBody>
      </p:sp>
      <p:sp>
        <p:nvSpPr>
          <p:cNvPr id="46" name="Text Placeholder 2">
            <a:extLst>
              <a:ext uri="{FF2B5EF4-FFF2-40B4-BE49-F238E27FC236}">
                <a16:creationId xmlns:a16="http://schemas.microsoft.com/office/drawing/2014/main" id="{CB9FEBEC-D4F2-462D-B982-A9087D04CAD3}"/>
              </a:ext>
            </a:extLst>
          </p:cNvPr>
          <p:cNvSpPr txBox="1">
            <a:spLocks/>
          </p:cNvSpPr>
          <p:nvPr/>
        </p:nvSpPr>
        <p:spPr>
          <a:xfrm>
            <a:off x="5083748" y="4635477"/>
            <a:ext cx="2443602" cy="416035"/>
          </a:xfrm>
          <a:prstGeom prst="rect">
            <a:avLst/>
          </a:prstGeom>
          <a:no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sz="1800" dirty="0">
                <a:solidFill>
                  <a:srgbClr val="16818D"/>
                </a:solidFill>
              </a:rPr>
              <a:t>Critical buckling load:</a:t>
            </a:r>
            <a:endParaRPr lang="da-DK" sz="1800" dirty="0"/>
          </a:p>
          <a:p>
            <a:pPr marL="0" indent="0">
              <a:spcAft>
                <a:spcPts val="600"/>
              </a:spcAft>
              <a:buNone/>
            </a:pPr>
            <a:endParaRPr lang="da-DK" sz="1800" dirty="0"/>
          </a:p>
        </p:txBody>
      </p:sp>
      <p:sp>
        <p:nvSpPr>
          <p:cNvPr id="47" name="TextBox 46">
            <a:extLst>
              <a:ext uri="{FF2B5EF4-FFF2-40B4-BE49-F238E27FC236}">
                <a16:creationId xmlns:a16="http://schemas.microsoft.com/office/drawing/2014/main" id="{A18D6A47-A92F-4F6B-BDCF-1DB7FDE766A0}"/>
              </a:ext>
            </a:extLst>
          </p:cNvPr>
          <p:cNvSpPr txBox="1"/>
          <p:nvPr/>
        </p:nvSpPr>
        <p:spPr>
          <a:xfrm>
            <a:off x="2267745" y="6156593"/>
            <a:ext cx="6752404" cy="584775"/>
          </a:xfrm>
          <a:prstGeom prst="rect">
            <a:avLst/>
          </a:prstGeom>
          <a:noFill/>
        </p:spPr>
        <p:txBody>
          <a:bodyPr wrap="square" rtlCol="0">
            <a:spAutoFit/>
          </a:bodyPr>
          <a:lstStyle/>
          <a:p>
            <a:r>
              <a:rPr lang="da-DK" sz="1600" dirty="0">
                <a:solidFill>
                  <a:srgbClr val="16818D"/>
                </a:solidFill>
                <a:latin typeface="Tahoma" panose="020B0604030504040204" pitchFamily="34" charset="0"/>
                <a:ea typeface="Tahoma" panose="020B0604030504040204" pitchFamily="34" charset="0"/>
                <a:cs typeface="Tahoma" panose="020B0604030504040204" pitchFamily="34" charset="0"/>
              </a:rPr>
              <a:t>By inspection it is clear that there are similarities with Euler column buckling. </a:t>
            </a:r>
            <a:r>
              <a:rPr lang="da-DK" sz="1600" i="1" dirty="0">
                <a:solidFill>
                  <a:srgbClr val="16818D"/>
                </a:solidFill>
                <a:latin typeface="Times New Roman" panose="02020603050405020304" pitchFamily="18" charset="0"/>
                <a:ea typeface="Tahoma" panose="020B0604030504040204" pitchFamily="34" charset="0"/>
                <a:cs typeface="Times New Roman" panose="02020603050405020304" pitchFamily="18" charset="0"/>
              </a:rPr>
              <a:t>D</a:t>
            </a:r>
            <a:r>
              <a:rPr lang="da-DK" sz="1600" dirty="0">
                <a:solidFill>
                  <a:srgbClr val="16818D"/>
                </a:solidFill>
                <a:latin typeface="Tahoma" panose="020B0604030504040204" pitchFamily="34" charset="0"/>
                <a:ea typeface="Tahoma" panose="020B0604030504040204" pitchFamily="34" charset="0"/>
                <a:cs typeface="Tahoma" panose="020B0604030504040204" pitchFamily="34" charset="0"/>
              </a:rPr>
              <a:t> is similar to </a:t>
            </a:r>
            <a:r>
              <a:rPr lang="da-DK" sz="1600" i="1" dirty="0">
                <a:solidFill>
                  <a:srgbClr val="16818D"/>
                </a:solidFill>
                <a:latin typeface="Times New Roman" panose="02020603050405020304" pitchFamily="18" charset="0"/>
                <a:ea typeface="Tahoma" panose="020B0604030504040204" pitchFamily="34" charset="0"/>
                <a:cs typeface="Times New Roman" panose="02020603050405020304" pitchFamily="18" charset="0"/>
              </a:rPr>
              <a:t>EI</a:t>
            </a:r>
            <a:r>
              <a:rPr lang="da-DK" sz="1600" dirty="0">
                <a:solidFill>
                  <a:srgbClr val="16818D"/>
                </a:solidFill>
                <a:latin typeface="Tahoma" panose="020B0604030504040204" pitchFamily="34" charset="0"/>
                <a:ea typeface="Tahoma" panose="020B0604030504040204" pitchFamily="34" charset="0"/>
                <a:cs typeface="Tahoma" panose="020B0604030504040204" pitchFamily="34" charset="0"/>
              </a:rPr>
              <a:t>. </a:t>
            </a:r>
            <a:r>
              <a:rPr lang="da-DK" sz="1600" i="1" dirty="0">
                <a:solidFill>
                  <a:srgbClr val="16818D"/>
                </a:solidFill>
                <a:latin typeface="Times New Roman" panose="02020603050405020304" pitchFamily="18" charset="0"/>
                <a:ea typeface="Tahoma" panose="020B0604030504040204" pitchFamily="34" charset="0"/>
                <a:cs typeface="Times New Roman" panose="02020603050405020304" pitchFamily="18" charset="0"/>
              </a:rPr>
              <a:t>b</a:t>
            </a:r>
            <a:r>
              <a:rPr lang="da-DK" sz="1600" dirty="0">
                <a:solidFill>
                  <a:srgbClr val="16818D"/>
                </a:solidFill>
                <a:latin typeface="Tahoma" panose="020B0604030504040204" pitchFamily="34" charset="0"/>
                <a:ea typeface="Tahoma" panose="020B0604030504040204" pitchFamily="34" charset="0"/>
                <a:cs typeface="Tahoma" panose="020B0604030504040204" pitchFamily="34" charset="0"/>
              </a:rPr>
              <a:t> is similar to </a:t>
            </a:r>
            <a:r>
              <a:rPr lang="da-DK" sz="1600" i="1" dirty="0">
                <a:solidFill>
                  <a:srgbClr val="16818D"/>
                </a:solidFill>
                <a:latin typeface="Times New Roman" panose="02020603050405020304" pitchFamily="18" charset="0"/>
                <a:ea typeface="Tahoma" panose="020B0604030504040204" pitchFamily="34" charset="0"/>
                <a:cs typeface="Times New Roman" panose="02020603050405020304" pitchFamily="18" charset="0"/>
              </a:rPr>
              <a:t>l</a:t>
            </a:r>
            <a:r>
              <a:rPr lang="da-DK" sz="1600" dirty="0">
                <a:solidFill>
                  <a:srgbClr val="16818D"/>
                </a:solidFill>
                <a:latin typeface="Tahoma" panose="020B0604030504040204" pitchFamily="34" charset="0"/>
                <a:ea typeface="Tahoma" panose="020B0604030504040204" pitchFamily="34" charset="0"/>
                <a:cs typeface="Tahoma" panose="020B0604030504040204" pitchFamily="34" charset="0"/>
              </a:rPr>
              <a:t>. What about </a:t>
            </a:r>
            <a:r>
              <a:rPr lang="da-DK" sz="1600" i="1" dirty="0">
                <a:solidFill>
                  <a:srgbClr val="16818D"/>
                </a:solidFill>
                <a:latin typeface="Times New Roman" panose="02020603050405020304" pitchFamily="18" charset="0"/>
                <a:ea typeface="Tahoma" panose="020B0604030504040204" pitchFamily="34" charset="0"/>
                <a:cs typeface="Times New Roman" panose="02020603050405020304" pitchFamily="18" charset="0"/>
              </a:rPr>
              <a:t>k</a:t>
            </a:r>
            <a:r>
              <a:rPr lang="da-DK" sz="1600" dirty="0">
                <a:solidFill>
                  <a:srgbClr val="16818D"/>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9843830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89700"/>
            <a:ext cx="7075475" cy="651068"/>
          </a:xfrm>
        </p:spPr>
        <p:txBody>
          <a:bodyPr/>
          <a:lstStyle/>
          <a:p>
            <a:r>
              <a:rPr lang="da-DK" dirty="0"/>
              <a:t>Buckling of Plates</a:t>
            </a:r>
          </a:p>
        </p:txBody>
      </p:sp>
      <p:grpSp>
        <p:nvGrpSpPr>
          <p:cNvPr id="13" name="Group 12">
            <a:extLst>
              <a:ext uri="{FF2B5EF4-FFF2-40B4-BE49-F238E27FC236}">
                <a16:creationId xmlns:a16="http://schemas.microsoft.com/office/drawing/2014/main" id="{95A5171E-30C2-4572-892A-241C716FA004}"/>
              </a:ext>
            </a:extLst>
          </p:cNvPr>
          <p:cNvGrpSpPr>
            <a:grpSpLocks noChangeAspect="1"/>
          </p:cNvGrpSpPr>
          <p:nvPr/>
        </p:nvGrpSpPr>
        <p:grpSpPr>
          <a:xfrm>
            <a:off x="5743102" y="1125219"/>
            <a:ext cx="3074681" cy="1398621"/>
            <a:chOff x="780140" y="1545504"/>
            <a:chExt cx="4154978" cy="1890029"/>
          </a:xfrm>
        </p:grpSpPr>
        <p:sp>
          <p:nvSpPr>
            <p:cNvPr id="10" name="Rectangle 9">
              <a:extLst>
                <a:ext uri="{FF2B5EF4-FFF2-40B4-BE49-F238E27FC236}">
                  <a16:creationId xmlns:a16="http://schemas.microsoft.com/office/drawing/2014/main" id="{DFDF7A3E-6024-48B9-A234-DF0D6CE679D6}"/>
                </a:ext>
              </a:extLst>
            </p:cNvPr>
            <p:cNvSpPr/>
            <p:nvPr/>
          </p:nvSpPr>
          <p:spPr>
            <a:xfrm>
              <a:off x="1619672" y="2211397"/>
              <a:ext cx="2574150" cy="1224136"/>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11" name="Straight Connector 10">
              <a:extLst>
                <a:ext uri="{FF2B5EF4-FFF2-40B4-BE49-F238E27FC236}">
                  <a16:creationId xmlns:a16="http://schemas.microsoft.com/office/drawing/2014/main" id="{D9502913-A3D0-4C7F-B59E-BAF005CFC9F4}"/>
                </a:ext>
              </a:extLst>
            </p:cNvPr>
            <p:cNvCxnSpPr>
              <a:cxnSpLocks/>
            </p:cNvCxnSpPr>
            <p:nvPr/>
          </p:nvCxnSpPr>
          <p:spPr>
            <a:xfrm flipV="1">
              <a:off x="2195736" y="2244015"/>
              <a:ext cx="0" cy="1152000"/>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9BBBB38F-0FC5-4597-BA53-DF304C6FA9A4}"/>
                </a:ext>
              </a:extLst>
            </p:cNvPr>
            <p:cNvGrpSpPr/>
            <p:nvPr/>
          </p:nvGrpSpPr>
          <p:grpSpPr>
            <a:xfrm rot="5400000">
              <a:off x="2678203" y="586588"/>
              <a:ext cx="468000" cy="2563238"/>
              <a:chOff x="5844847" y="2509339"/>
              <a:chExt cx="468000" cy="1775606"/>
            </a:xfrm>
          </p:grpSpPr>
          <p:cxnSp>
            <p:nvCxnSpPr>
              <p:cNvPr id="14" name="Straight Connector 13">
                <a:extLst>
                  <a:ext uri="{FF2B5EF4-FFF2-40B4-BE49-F238E27FC236}">
                    <a16:creationId xmlns:a16="http://schemas.microsoft.com/office/drawing/2014/main" id="{A73A6B2D-6253-40FE-B04F-C522F662DE45}"/>
                  </a:ext>
                </a:extLst>
              </p:cNvPr>
              <p:cNvCxnSpPr>
                <a:cxnSpLocks/>
              </p:cNvCxnSpPr>
              <p:nvPr/>
            </p:nvCxnSpPr>
            <p:spPr>
              <a:xfrm flipV="1">
                <a:off x="6022091" y="2537701"/>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98FF008-4C3C-48C1-9D9C-E347C8F53811}"/>
                  </a:ext>
                </a:extLst>
              </p:cNvPr>
              <p:cNvCxnSpPr>
                <a:cxnSpLocks/>
              </p:cNvCxnSpPr>
              <p:nvPr/>
            </p:nvCxnSpPr>
            <p:spPr>
              <a:xfrm>
                <a:off x="5844847" y="2509339"/>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D5B252D-FEDA-4807-B3BB-577161E8CA65}"/>
                  </a:ext>
                </a:extLst>
              </p:cNvPr>
              <p:cNvCxnSpPr>
                <a:cxnSpLocks/>
              </p:cNvCxnSpPr>
              <p:nvPr/>
            </p:nvCxnSpPr>
            <p:spPr>
              <a:xfrm>
                <a:off x="5844847" y="4284945"/>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2BEBF66B-7D7B-4F6A-ADEF-989A0FB51C23}"/>
                </a:ext>
              </a:extLst>
            </p:cNvPr>
            <p:cNvSpPr txBox="1"/>
            <p:nvPr/>
          </p:nvSpPr>
          <p:spPr>
            <a:xfrm>
              <a:off x="2758130" y="1545504"/>
              <a:ext cx="431369" cy="499097"/>
            </a:xfrm>
            <a:prstGeom prst="rect">
              <a:avLst/>
            </a:prstGeom>
            <a:solidFill>
              <a:schemeClr val="bg1"/>
            </a:solidFill>
          </p:spPr>
          <p:txBody>
            <a:bodyPr wrap="square" rtlCol="0">
              <a:spAutoFit/>
            </a:bodyPr>
            <a:lstStyle/>
            <a:p>
              <a:r>
                <a:rPr lang="da-DK" i="1" dirty="0">
                  <a:solidFill>
                    <a:schemeClr val="accent2"/>
                  </a:solidFill>
                  <a:latin typeface="Times New Roman" panose="02020603050405020304" pitchFamily="18" charset="0"/>
                  <a:cs typeface="Times New Roman" panose="02020603050405020304" pitchFamily="18" charset="0"/>
                </a:rPr>
                <a:t>a</a:t>
              </a:r>
            </a:p>
          </p:txBody>
        </p:sp>
        <p:sp>
          <p:nvSpPr>
            <p:cNvPr id="19" name="TextBox 18">
              <a:extLst>
                <a:ext uri="{FF2B5EF4-FFF2-40B4-BE49-F238E27FC236}">
                  <a16:creationId xmlns:a16="http://schemas.microsoft.com/office/drawing/2014/main" id="{4CAE8EE3-767B-4B1C-AC00-E3032375F084}"/>
                </a:ext>
              </a:extLst>
            </p:cNvPr>
            <p:cNvSpPr txBox="1"/>
            <p:nvPr/>
          </p:nvSpPr>
          <p:spPr>
            <a:xfrm>
              <a:off x="2008988" y="2555612"/>
              <a:ext cx="333550" cy="499097"/>
            </a:xfrm>
            <a:prstGeom prst="rect">
              <a:avLst/>
            </a:prstGeom>
            <a:solidFill>
              <a:schemeClr val="bg1"/>
            </a:solidFill>
          </p:spPr>
          <p:txBody>
            <a:bodyPr wrap="square" rtlCol="0">
              <a:spAutoFit/>
            </a:bodyPr>
            <a:lstStyle/>
            <a:p>
              <a:r>
                <a:rPr lang="da-DK" i="1" dirty="0">
                  <a:solidFill>
                    <a:schemeClr val="accent2"/>
                  </a:solidFill>
                  <a:latin typeface="Times New Roman" panose="02020603050405020304" pitchFamily="18" charset="0"/>
                  <a:cs typeface="Times New Roman" panose="02020603050405020304" pitchFamily="18" charset="0"/>
                </a:rPr>
                <a:t>b</a:t>
              </a:r>
            </a:p>
          </p:txBody>
        </p:sp>
        <p:sp>
          <p:nvSpPr>
            <p:cNvPr id="21" name="TextBox 20">
              <a:extLst>
                <a:ext uri="{FF2B5EF4-FFF2-40B4-BE49-F238E27FC236}">
                  <a16:creationId xmlns:a16="http://schemas.microsoft.com/office/drawing/2014/main" id="{D586224C-76F1-43DA-BAB9-F7F8CD0BBD13}"/>
                </a:ext>
              </a:extLst>
            </p:cNvPr>
            <p:cNvSpPr txBox="1"/>
            <p:nvPr/>
          </p:nvSpPr>
          <p:spPr>
            <a:xfrm>
              <a:off x="780140" y="2581185"/>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N</a:t>
              </a:r>
              <a:endParaRPr lang="da-DK" i="1" baseline="-25000" dirty="0">
                <a:solidFill>
                  <a:schemeClr val="accent2"/>
                </a:solidFill>
                <a:latin typeface="Times New Roman" panose="020206030504050203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8D47296B-9344-4BCC-9F8E-FF6137508178}"/>
                </a:ext>
              </a:extLst>
            </p:cNvPr>
            <p:cNvGrpSpPr/>
            <p:nvPr/>
          </p:nvGrpSpPr>
          <p:grpSpPr>
            <a:xfrm>
              <a:off x="1223032" y="2211397"/>
              <a:ext cx="370513" cy="1224136"/>
              <a:chOff x="1223032" y="2211397"/>
              <a:chExt cx="370513" cy="1224136"/>
            </a:xfrm>
          </p:grpSpPr>
          <p:cxnSp>
            <p:nvCxnSpPr>
              <p:cNvPr id="20" name="Straight Arrow Connector 19">
                <a:extLst>
                  <a:ext uri="{FF2B5EF4-FFF2-40B4-BE49-F238E27FC236}">
                    <a16:creationId xmlns:a16="http://schemas.microsoft.com/office/drawing/2014/main" id="{FC155EA8-AF98-4C70-8108-BF38A2A99325}"/>
                  </a:ext>
                </a:extLst>
              </p:cNvPr>
              <p:cNvCxnSpPr>
                <a:cxnSpLocks/>
              </p:cNvCxnSpPr>
              <p:nvPr/>
            </p:nvCxnSpPr>
            <p:spPr>
              <a:xfrm>
                <a:off x="1224836" y="2222282"/>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64C76DB0-78B2-48A2-A655-5F268F7B1AFD}"/>
                  </a:ext>
                </a:extLst>
              </p:cNvPr>
              <p:cNvCxnSpPr>
                <a:cxnSpLocks/>
              </p:cNvCxnSpPr>
              <p:nvPr/>
            </p:nvCxnSpPr>
            <p:spPr>
              <a:xfrm>
                <a:off x="1233545" y="3429000"/>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CC43FA2F-EBCB-4143-91F6-DD73DC48907A}"/>
                  </a:ext>
                </a:extLst>
              </p:cNvPr>
              <p:cNvCxnSpPr>
                <a:cxnSpLocks/>
              </p:cNvCxnSpPr>
              <p:nvPr/>
            </p:nvCxnSpPr>
            <p:spPr>
              <a:xfrm>
                <a:off x="1233545" y="2499290"/>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11F5D5E6-733C-4DAC-865E-51EB7A6789E3}"/>
                  </a:ext>
                </a:extLst>
              </p:cNvPr>
              <p:cNvCxnSpPr>
                <a:cxnSpLocks/>
              </p:cNvCxnSpPr>
              <p:nvPr/>
            </p:nvCxnSpPr>
            <p:spPr>
              <a:xfrm>
                <a:off x="1233545" y="3124983"/>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6A08C110-7939-41D3-832F-F44B28162285}"/>
                  </a:ext>
                </a:extLst>
              </p:cNvPr>
              <p:cNvCxnSpPr>
                <a:cxnSpLocks/>
              </p:cNvCxnSpPr>
              <p:nvPr/>
            </p:nvCxnSpPr>
            <p:spPr>
              <a:xfrm>
                <a:off x="1223032" y="2809391"/>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E6B9750D-EFD8-4305-8EBA-47EEFAAF66E3}"/>
                  </a:ext>
                </a:extLst>
              </p:cNvPr>
              <p:cNvCxnSpPr>
                <a:cxnSpLocks/>
              </p:cNvCxnSpPr>
              <p:nvPr/>
            </p:nvCxnSpPr>
            <p:spPr>
              <a:xfrm>
                <a:off x="1224836" y="2211397"/>
                <a:ext cx="0" cy="1224136"/>
              </a:xfrm>
              <a:prstGeom prst="straightConnector1">
                <a:avLst/>
              </a:prstGeom>
              <a:ln>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7C12E0AE-FBB8-4DB5-B295-0327FCE766CC}"/>
                </a:ext>
              </a:extLst>
            </p:cNvPr>
            <p:cNvGrpSpPr/>
            <p:nvPr/>
          </p:nvGrpSpPr>
          <p:grpSpPr>
            <a:xfrm rot="10800000">
              <a:off x="4218354" y="2204864"/>
              <a:ext cx="370513" cy="1224136"/>
              <a:chOff x="1223032" y="2211397"/>
              <a:chExt cx="370513" cy="1224136"/>
            </a:xfrm>
          </p:grpSpPr>
          <p:cxnSp>
            <p:nvCxnSpPr>
              <p:cNvPr id="32" name="Straight Arrow Connector 31">
                <a:extLst>
                  <a:ext uri="{FF2B5EF4-FFF2-40B4-BE49-F238E27FC236}">
                    <a16:creationId xmlns:a16="http://schemas.microsoft.com/office/drawing/2014/main" id="{174408F1-DE7C-4BA3-9C66-9D64B5A81C71}"/>
                  </a:ext>
                </a:extLst>
              </p:cNvPr>
              <p:cNvCxnSpPr>
                <a:cxnSpLocks/>
              </p:cNvCxnSpPr>
              <p:nvPr/>
            </p:nvCxnSpPr>
            <p:spPr>
              <a:xfrm>
                <a:off x="1224836" y="2222282"/>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F8597876-0B35-4E5F-A964-500C9DE2779C}"/>
                  </a:ext>
                </a:extLst>
              </p:cNvPr>
              <p:cNvCxnSpPr>
                <a:cxnSpLocks/>
              </p:cNvCxnSpPr>
              <p:nvPr/>
            </p:nvCxnSpPr>
            <p:spPr>
              <a:xfrm>
                <a:off x="1233545" y="3429000"/>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B0D99018-8F07-4536-B5C9-F846AB4DAE2B}"/>
                  </a:ext>
                </a:extLst>
              </p:cNvPr>
              <p:cNvCxnSpPr>
                <a:cxnSpLocks/>
              </p:cNvCxnSpPr>
              <p:nvPr/>
            </p:nvCxnSpPr>
            <p:spPr>
              <a:xfrm>
                <a:off x="1233545" y="2499290"/>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5B184F5F-D8B2-4F55-8EED-7B6685070CA5}"/>
                  </a:ext>
                </a:extLst>
              </p:cNvPr>
              <p:cNvCxnSpPr>
                <a:cxnSpLocks/>
              </p:cNvCxnSpPr>
              <p:nvPr/>
            </p:nvCxnSpPr>
            <p:spPr>
              <a:xfrm>
                <a:off x="1233545" y="3124983"/>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E38261B7-D454-4BCA-8CBB-5A6EEBD7B036}"/>
                  </a:ext>
                </a:extLst>
              </p:cNvPr>
              <p:cNvCxnSpPr>
                <a:cxnSpLocks/>
              </p:cNvCxnSpPr>
              <p:nvPr/>
            </p:nvCxnSpPr>
            <p:spPr>
              <a:xfrm>
                <a:off x="1223032" y="2809391"/>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788123C-2182-407F-ABE7-F1AC253B7E20}"/>
                  </a:ext>
                </a:extLst>
              </p:cNvPr>
              <p:cNvCxnSpPr>
                <a:cxnSpLocks/>
              </p:cNvCxnSpPr>
              <p:nvPr/>
            </p:nvCxnSpPr>
            <p:spPr>
              <a:xfrm>
                <a:off x="1224836" y="2211397"/>
                <a:ext cx="0" cy="1224136"/>
              </a:xfrm>
              <a:prstGeom prst="straightConnector1">
                <a:avLst/>
              </a:prstGeom>
              <a:ln>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8" name="TextBox 37">
              <a:extLst>
                <a:ext uri="{FF2B5EF4-FFF2-40B4-BE49-F238E27FC236}">
                  <a16:creationId xmlns:a16="http://schemas.microsoft.com/office/drawing/2014/main" id="{EFA92517-A1E8-42A9-B2C3-8C78A53FC46F}"/>
                </a:ext>
              </a:extLst>
            </p:cNvPr>
            <p:cNvSpPr txBox="1"/>
            <p:nvPr/>
          </p:nvSpPr>
          <p:spPr>
            <a:xfrm>
              <a:off x="4596564" y="2555612"/>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N</a:t>
              </a:r>
              <a:endParaRPr lang="da-DK" i="1" baseline="-25000" dirty="0">
                <a:solidFill>
                  <a:schemeClr val="accent2"/>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9A4ACA7-B3F9-4343-961D-F51EB923B44E}"/>
                  </a:ext>
                </a:extLst>
              </p:cNvPr>
              <p:cNvSpPr txBox="1"/>
              <p:nvPr/>
            </p:nvSpPr>
            <p:spPr>
              <a:xfrm>
                <a:off x="954062" y="1610389"/>
                <a:ext cx="1437894" cy="617541"/>
              </a:xfrm>
              <a:prstGeom prst="rect">
                <a:avLst/>
              </a:prstGeom>
              <a:solidFill>
                <a:schemeClr val="accent2">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000" i="1" smtClean="0">
                              <a:latin typeface="Cambria Math" panose="02040503050406030204" pitchFamily="18" charset="0"/>
                            </a:rPr>
                          </m:ctrlPr>
                        </m:sSubPr>
                        <m:e>
                          <m:r>
                            <a:rPr lang="da-DK" sz="2000" b="0" i="1" smtClean="0">
                              <a:latin typeface="Cambria Math" panose="02040503050406030204" pitchFamily="18" charset="0"/>
                            </a:rPr>
                            <m:t>𝑁</m:t>
                          </m:r>
                        </m:e>
                        <m:sub>
                          <m:r>
                            <a:rPr lang="da-DK" sz="2000" b="0" i="1" smtClean="0">
                              <a:latin typeface="Cambria Math" panose="02040503050406030204" pitchFamily="18" charset="0"/>
                            </a:rPr>
                            <m:t>𝐶𝑅</m:t>
                          </m:r>
                        </m:sub>
                      </m:sSub>
                      <m:r>
                        <a:rPr lang="da-DK" sz="2000" i="1" smtClean="0">
                          <a:latin typeface="Cambria Math" panose="02040503050406030204" pitchFamily="18" charset="0"/>
                        </a:rPr>
                        <m:t>=</m:t>
                      </m:r>
                      <m:f>
                        <m:fPr>
                          <m:ctrlPr>
                            <a:rPr lang="da-DK" sz="2000" i="1" smtClean="0">
                              <a:latin typeface="Cambria Math" panose="02040503050406030204" pitchFamily="18" charset="0"/>
                            </a:rPr>
                          </m:ctrlPr>
                        </m:fPr>
                        <m:num>
                          <m:sSup>
                            <m:sSupPr>
                              <m:ctrlPr>
                                <a:rPr lang="da-DK" sz="2000" i="1">
                                  <a:latin typeface="Cambria Math" panose="02040503050406030204" pitchFamily="18" charset="0"/>
                                </a:rPr>
                              </m:ctrlPr>
                            </m:sSupPr>
                            <m:e>
                              <m:r>
                                <a:rPr lang="da-DK" sz="2000" i="1" smtClean="0">
                                  <a:latin typeface="Cambria Math" panose="02040503050406030204" pitchFamily="18" charset="0"/>
                                </a:rPr>
                                <m:t>𝑘</m:t>
                              </m:r>
                              <m:r>
                                <a:rPr lang="el-GR" sz="2000" i="1">
                                  <a:latin typeface="Cambria Math" panose="02040503050406030204" pitchFamily="18" charset="0"/>
                                </a:rPr>
                                <m:t>𝜋</m:t>
                              </m:r>
                            </m:e>
                            <m:sup>
                              <m:r>
                                <a:rPr lang="da-DK" sz="2000" i="1">
                                  <a:latin typeface="Cambria Math" panose="02040503050406030204" pitchFamily="18" charset="0"/>
                                </a:rPr>
                                <m:t>2</m:t>
                              </m:r>
                            </m:sup>
                          </m:sSup>
                          <m:r>
                            <a:rPr lang="da-DK" sz="2000" b="0" i="1" smtClean="0">
                              <a:latin typeface="Cambria Math" panose="02040503050406030204" pitchFamily="18" charset="0"/>
                            </a:rPr>
                            <m:t>𝐷</m:t>
                          </m:r>
                        </m:num>
                        <m:den>
                          <m:sSup>
                            <m:sSupPr>
                              <m:ctrlPr>
                                <a:rPr lang="da-DK" sz="2000" i="1" smtClean="0">
                                  <a:latin typeface="Cambria Math" panose="02040503050406030204" pitchFamily="18" charset="0"/>
                                </a:rPr>
                              </m:ctrlPr>
                            </m:sSupPr>
                            <m:e>
                              <m:r>
                                <a:rPr lang="da-DK" sz="2000" b="0" i="1" smtClean="0">
                                  <a:latin typeface="Cambria Math" panose="02040503050406030204" pitchFamily="18" charset="0"/>
                                </a:rPr>
                                <m:t>𝑏</m:t>
                              </m:r>
                            </m:e>
                            <m:sup>
                              <m:r>
                                <a:rPr lang="da-DK" sz="2000" b="0" i="1" smtClean="0">
                                  <a:latin typeface="Cambria Math" panose="02040503050406030204" pitchFamily="18" charset="0"/>
                                </a:rPr>
                                <m:t>2</m:t>
                              </m:r>
                            </m:sup>
                          </m:sSup>
                        </m:den>
                      </m:f>
                    </m:oMath>
                  </m:oMathPara>
                </a14:m>
                <a:endParaRPr lang="da-DK" sz="2000" dirty="0"/>
              </a:p>
            </p:txBody>
          </p:sp>
        </mc:Choice>
        <mc:Fallback xmlns="">
          <p:sp>
            <p:nvSpPr>
              <p:cNvPr id="43" name="TextBox 42">
                <a:extLst>
                  <a:ext uri="{FF2B5EF4-FFF2-40B4-BE49-F238E27FC236}">
                    <a16:creationId xmlns:a16="http://schemas.microsoft.com/office/drawing/2014/main" id="{89A4ACA7-B3F9-4343-961D-F51EB923B44E}"/>
                  </a:ext>
                </a:extLst>
              </p:cNvPr>
              <p:cNvSpPr txBox="1">
                <a:spLocks noRot="1" noChangeAspect="1" noMove="1" noResize="1" noEditPoints="1" noAdjustHandles="1" noChangeArrowheads="1" noChangeShapeType="1" noTextEdit="1"/>
              </p:cNvSpPr>
              <p:nvPr/>
            </p:nvSpPr>
            <p:spPr>
              <a:xfrm>
                <a:off x="954062" y="1610389"/>
                <a:ext cx="1437894" cy="617541"/>
              </a:xfrm>
              <a:prstGeom prst="rect">
                <a:avLst/>
              </a:prstGeom>
              <a:blipFill>
                <a:blip r:embed="rId3"/>
                <a:stretch>
                  <a:fillRect/>
                </a:stretch>
              </a:blipFill>
            </p:spPr>
            <p:txBody>
              <a:bodyPr/>
              <a:lstStyle/>
              <a:p>
                <a:r>
                  <a:rPr lang="da-DK">
                    <a:noFill/>
                  </a:rPr>
                  <a:t> </a:t>
                </a:r>
              </a:p>
            </p:txBody>
          </p:sp>
        </mc:Fallback>
      </mc:AlternateContent>
      <p:sp>
        <p:nvSpPr>
          <p:cNvPr id="45" name="TextBox 44">
            <a:extLst>
              <a:ext uri="{FF2B5EF4-FFF2-40B4-BE49-F238E27FC236}">
                <a16:creationId xmlns:a16="http://schemas.microsoft.com/office/drawing/2014/main" id="{6EAFE3BA-B0FD-4C41-9504-4D71D85A2DF2}"/>
              </a:ext>
            </a:extLst>
          </p:cNvPr>
          <p:cNvSpPr txBox="1"/>
          <p:nvPr/>
        </p:nvSpPr>
        <p:spPr>
          <a:xfrm>
            <a:off x="868359" y="2449561"/>
            <a:ext cx="4657566" cy="338554"/>
          </a:xfrm>
          <a:prstGeom prst="rect">
            <a:avLst/>
          </a:prstGeom>
          <a:noFill/>
        </p:spPr>
        <p:txBody>
          <a:bodyPr wrap="square" rtlCol="0">
            <a:spAutoFit/>
          </a:bodyPr>
          <a:lstStyle/>
          <a:p>
            <a:r>
              <a:rPr lang="da-DK" sz="1600" i="1" dirty="0">
                <a:solidFill>
                  <a:srgbClr val="16818D"/>
                </a:solidFill>
                <a:latin typeface="Times New Roman" panose="02020603050405020304" pitchFamily="18" charset="0"/>
                <a:ea typeface="Tahoma" panose="020B0604030504040204" pitchFamily="34" charset="0"/>
                <a:cs typeface="Times New Roman" panose="02020603050405020304" pitchFamily="18" charset="0"/>
              </a:rPr>
              <a:t>k</a:t>
            </a:r>
            <a:r>
              <a:rPr lang="da-DK" sz="1600" dirty="0">
                <a:solidFill>
                  <a:srgbClr val="16818D"/>
                </a:solidFill>
                <a:latin typeface="Tahoma" panose="020B0604030504040204" pitchFamily="34" charset="0"/>
                <a:ea typeface="Tahoma" panose="020B0604030504040204" pitchFamily="34" charset="0"/>
                <a:cs typeface="Tahoma" panose="020B0604030504040204" pitchFamily="34" charset="0"/>
              </a:rPr>
              <a:t> is known as the plate buckling coefficient.</a:t>
            </a:r>
          </a:p>
        </p:txBody>
      </p:sp>
      <p:pic>
        <p:nvPicPr>
          <p:cNvPr id="12" name="Picture 11">
            <a:extLst>
              <a:ext uri="{FF2B5EF4-FFF2-40B4-BE49-F238E27FC236}">
                <a16:creationId xmlns:a16="http://schemas.microsoft.com/office/drawing/2014/main" id="{9068E38A-04A2-41E8-A4C5-7C59E63B3867}"/>
              </a:ext>
            </a:extLst>
          </p:cNvPr>
          <p:cNvPicPr>
            <a:picLocks noChangeAspect="1"/>
          </p:cNvPicPr>
          <p:nvPr/>
        </p:nvPicPr>
        <p:blipFill rotWithShape="1">
          <a:blip r:embed="rId4"/>
          <a:srcRect l="54756" t="38045" r="16847" b="29136"/>
          <a:stretch/>
        </p:blipFill>
        <p:spPr>
          <a:xfrm>
            <a:off x="2202500" y="2982395"/>
            <a:ext cx="5506153" cy="3579607"/>
          </a:xfrm>
          <a:prstGeom prst="rect">
            <a:avLst/>
          </a:prstGeom>
        </p:spPr>
      </p:pic>
      <p:cxnSp>
        <p:nvCxnSpPr>
          <p:cNvPr id="28" name="Straight Connector 27">
            <a:extLst>
              <a:ext uri="{FF2B5EF4-FFF2-40B4-BE49-F238E27FC236}">
                <a16:creationId xmlns:a16="http://schemas.microsoft.com/office/drawing/2014/main" id="{44E67EBC-56C3-4767-BF87-F330CC78750E}"/>
              </a:ext>
            </a:extLst>
          </p:cNvPr>
          <p:cNvCxnSpPr>
            <a:cxnSpLocks/>
          </p:cNvCxnSpPr>
          <p:nvPr/>
        </p:nvCxnSpPr>
        <p:spPr>
          <a:xfrm>
            <a:off x="2452048" y="2991372"/>
            <a:ext cx="9098" cy="32481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1ACBC40F-52E6-4FDB-979F-EC4D3AE84A64}"/>
              </a:ext>
            </a:extLst>
          </p:cNvPr>
          <p:cNvCxnSpPr>
            <a:cxnSpLocks/>
          </p:cNvCxnSpPr>
          <p:nvPr/>
        </p:nvCxnSpPr>
        <p:spPr>
          <a:xfrm flipH="1">
            <a:off x="2448634" y="6207695"/>
            <a:ext cx="5080381" cy="1172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17BBA44F-07CB-4241-9BAA-EBD990085184}"/>
              </a:ext>
            </a:extLst>
          </p:cNvPr>
          <p:cNvSpPr txBox="1"/>
          <p:nvPr/>
        </p:nvSpPr>
        <p:spPr>
          <a:xfrm>
            <a:off x="1928889" y="3415477"/>
            <a:ext cx="277643" cy="461665"/>
          </a:xfrm>
          <a:prstGeom prst="rect">
            <a:avLst/>
          </a:prstGeom>
          <a:noFill/>
        </p:spPr>
        <p:txBody>
          <a:bodyPr wrap="square" rtlCol="0">
            <a:spAutoFit/>
          </a:bodyPr>
          <a:lstStyle/>
          <a:p>
            <a:r>
              <a:rPr lang="da-DK" sz="2400" i="1" dirty="0">
                <a:latin typeface="Times New Roman" panose="02020603050405020304" pitchFamily="18" charset="0"/>
                <a:ea typeface="Tahoma" panose="020B0604030504040204" pitchFamily="34" charset="0"/>
                <a:cs typeface="Times New Roman" panose="02020603050405020304" pitchFamily="18" charset="0"/>
              </a:rPr>
              <a:t>k</a:t>
            </a:r>
            <a:endParaRPr lang="da-DK" sz="2400" dirty="0">
              <a:latin typeface="Tahoma" panose="020B0604030504040204" pitchFamily="34" charset="0"/>
              <a:ea typeface="Tahoma" panose="020B0604030504040204" pitchFamily="34" charset="0"/>
              <a:cs typeface="Tahoma" panose="020B0604030504040204" pitchFamily="34" charset="0"/>
            </a:endParaRPr>
          </a:p>
        </p:txBody>
      </p:sp>
      <p:sp>
        <p:nvSpPr>
          <p:cNvPr id="52" name="TextBox 51">
            <a:extLst>
              <a:ext uri="{FF2B5EF4-FFF2-40B4-BE49-F238E27FC236}">
                <a16:creationId xmlns:a16="http://schemas.microsoft.com/office/drawing/2014/main" id="{A93E58EF-E6EF-4881-BDD9-DF0034D3AF0C}"/>
              </a:ext>
            </a:extLst>
          </p:cNvPr>
          <p:cNvSpPr txBox="1"/>
          <p:nvPr/>
        </p:nvSpPr>
        <p:spPr>
          <a:xfrm>
            <a:off x="7280443" y="6207695"/>
            <a:ext cx="611022" cy="461665"/>
          </a:xfrm>
          <a:prstGeom prst="rect">
            <a:avLst/>
          </a:prstGeom>
          <a:noFill/>
        </p:spPr>
        <p:txBody>
          <a:bodyPr wrap="square" rtlCol="0">
            <a:spAutoFit/>
          </a:bodyPr>
          <a:lstStyle/>
          <a:p>
            <a:r>
              <a:rPr lang="da-DK" sz="2400" i="1" dirty="0">
                <a:latin typeface="Times New Roman" panose="02020603050405020304" pitchFamily="18" charset="0"/>
                <a:ea typeface="Tahoma" panose="020B0604030504040204" pitchFamily="34" charset="0"/>
                <a:cs typeface="Times New Roman" panose="02020603050405020304" pitchFamily="18" charset="0"/>
              </a:rPr>
              <a:t>a/b</a:t>
            </a:r>
            <a:endParaRPr lang="da-DK" sz="24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290F3F9-8579-440E-A3F9-995DCA25F5AB}"/>
                  </a:ext>
                </a:extLst>
              </p:cNvPr>
              <p:cNvSpPr txBox="1"/>
              <p:nvPr/>
            </p:nvSpPr>
            <p:spPr>
              <a:xfrm>
                <a:off x="5325923" y="3350825"/>
                <a:ext cx="1986249" cy="6018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sz="1600" i="1" smtClean="0">
                          <a:latin typeface="Cambria Math" panose="02040503050406030204" pitchFamily="18" charset="0"/>
                        </a:rPr>
                        <m:t>𝑘</m:t>
                      </m:r>
                      <m:r>
                        <a:rPr lang="da-DK" sz="1600" i="1" smtClean="0">
                          <a:latin typeface="Cambria Math" panose="02040503050406030204" pitchFamily="18" charset="0"/>
                        </a:rPr>
                        <m:t>=</m:t>
                      </m:r>
                      <m:sSup>
                        <m:sSupPr>
                          <m:ctrlPr>
                            <a:rPr lang="da-DK" sz="1600" i="1" smtClean="0">
                              <a:latin typeface="Cambria Math" panose="02040503050406030204" pitchFamily="18" charset="0"/>
                            </a:rPr>
                          </m:ctrlPr>
                        </m:sSupPr>
                        <m:e>
                          <m:r>
                            <a:rPr lang="da-DK" sz="1600" b="0" i="1" smtClean="0">
                              <a:latin typeface="Cambria Math" panose="02040503050406030204" pitchFamily="18" charset="0"/>
                            </a:rPr>
                            <m:t>𝑚𝑖𝑛</m:t>
                          </m:r>
                          <m:d>
                            <m:dPr>
                              <m:ctrlPr>
                                <a:rPr lang="da-DK" sz="1600" i="1" smtClean="0">
                                  <a:latin typeface="Cambria Math" panose="02040503050406030204" pitchFamily="18" charset="0"/>
                                </a:rPr>
                              </m:ctrlPr>
                            </m:dPr>
                            <m:e>
                              <m:f>
                                <m:fPr>
                                  <m:ctrlPr>
                                    <a:rPr lang="da-DK" sz="1600" i="1" smtClean="0">
                                      <a:latin typeface="Cambria Math" panose="02040503050406030204" pitchFamily="18" charset="0"/>
                                    </a:rPr>
                                  </m:ctrlPr>
                                </m:fPr>
                                <m:num>
                                  <m:r>
                                    <a:rPr lang="da-DK" sz="1600" b="0" i="1" smtClean="0">
                                      <a:latin typeface="Cambria Math" panose="02040503050406030204" pitchFamily="18" charset="0"/>
                                    </a:rPr>
                                    <m:t>𝑚𝑏</m:t>
                                  </m:r>
                                </m:num>
                                <m:den>
                                  <m:r>
                                    <a:rPr lang="da-DK" sz="1600" b="0" i="1" smtClean="0">
                                      <a:latin typeface="Cambria Math" panose="02040503050406030204" pitchFamily="18" charset="0"/>
                                    </a:rPr>
                                    <m:t>𝑎</m:t>
                                  </m:r>
                                </m:den>
                              </m:f>
                              <m:r>
                                <a:rPr lang="da-DK" sz="1600" b="0" i="1" smtClean="0">
                                  <a:latin typeface="Cambria Math" panose="02040503050406030204" pitchFamily="18" charset="0"/>
                                </a:rPr>
                                <m:t>+</m:t>
                              </m:r>
                              <m:f>
                                <m:fPr>
                                  <m:ctrlPr>
                                    <a:rPr lang="da-DK" sz="1600" b="0" i="1" smtClean="0">
                                      <a:latin typeface="Cambria Math" panose="02040503050406030204" pitchFamily="18" charset="0"/>
                                    </a:rPr>
                                  </m:ctrlPr>
                                </m:fPr>
                                <m:num>
                                  <m:r>
                                    <a:rPr lang="da-DK" sz="1600" b="0" i="1" smtClean="0">
                                      <a:latin typeface="Cambria Math" panose="02040503050406030204" pitchFamily="18" charset="0"/>
                                    </a:rPr>
                                    <m:t>𝑎</m:t>
                                  </m:r>
                                </m:num>
                                <m:den>
                                  <m:r>
                                    <a:rPr lang="da-DK" sz="1600" b="0" i="1" smtClean="0">
                                      <a:latin typeface="Cambria Math" panose="02040503050406030204" pitchFamily="18" charset="0"/>
                                    </a:rPr>
                                    <m:t>𝑚𝑏</m:t>
                                  </m:r>
                                </m:den>
                              </m:f>
                            </m:e>
                          </m:d>
                        </m:e>
                        <m:sup>
                          <m:r>
                            <a:rPr lang="da-DK" sz="1600" b="0" i="1" smtClean="0">
                              <a:latin typeface="Cambria Math" panose="02040503050406030204" pitchFamily="18" charset="0"/>
                            </a:rPr>
                            <m:t>2</m:t>
                          </m:r>
                        </m:sup>
                      </m:sSup>
                    </m:oMath>
                  </m:oMathPara>
                </a14:m>
                <a:endParaRPr lang="da-DK" sz="1600" dirty="0"/>
              </a:p>
            </p:txBody>
          </p:sp>
        </mc:Choice>
        <mc:Fallback xmlns="">
          <p:sp>
            <p:nvSpPr>
              <p:cNvPr id="53" name="TextBox 52">
                <a:extLst>
                  <a:ext uri="{FF2B5EF4-FFF2-40B4-BE49-F238E27FC236}">
                    <a16:creationId xmlns:a16="http://schemas.microsoft.com/office/drawing/2014/main" id="{F290F3F9-8579-440E-A3F9-995DCA25F5AB}"/>
                  </a:ext>
                </a:extLst>
              </p:cNvPr>
              <p:cNvSpPr txBox="1">
                <a:spLocks noRot="1" noChangeAspect="1" noMove="1" noResize="1" noEditPoints="1" noAdjustHandles="1" noChangeArrowheads="1" noChangeShapeType="1" noTextEdit="1"/>
              </p:cNvSpPr>
              <p:nvPr/>
            </p:nvSpPr>
            <p:spPr>
              <a:xfrm>
                <a:off x="5325923" y="3350825"/>
                <a:ext cx="1986249" cy="601831"/>
              </a:xfrm>
              <a:prstGeom prst="rect">
                <a:avLst/>
              </a:prstGeom>
              <a:blipFill>
                <a:blip r:embed="rId5"/>
                <a:stretch>
                  <a:fillRect b="-1020"/>
                </a:stretch>
              </a:blipFill>
            </p:spPr>
            <p:txBody>
              <a:bodyPr/>
              <a:lstStyle/>
              <a:p>
                <a:r>
                  <a:rPr lang="da-DK">
                    <a:noFill/>
                  </a:rPr>
                  <a:t> </a:t>
                </a:r>
              </a:p>
            </p:txBody>
          </p:sp>
        </mc:Fallback>
      </mc:AlternateContent>
    </p:spTree>
    <p:extLst>
      <p:ext uri="{BB962C8B-B14F-4D97-AF65-F5344CB8AC3E}">
        <p14:creationId xmlns:p14="http://schemas.microsoft.com/office/powerpoint/2010/main" val="2440104484"/>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89700"/>
            <a:ext cx="7075475" cy="651068"/>
          </a:xfrm>
        </p:spPr>
        <p:txBody>
          <a:bodyPr/>
          <a:lstStyle/>
          <a:p>
            <a:r>
              <a:rPr lang="da-DK" dirty="0"/>
              <a:t>Buckling of Plates</a:t>
            </a:r>
          </a:p>
        </p:txBody>
      </p:sp>
      <p:grpSp>
        <p:nvGrpSpPr>
          <p:cNvPr id="13" name="Group 12">
            <a:extLst>
              <a:ext uri="{FF2B5EF4-FFF2-40B4-BE49-F238E27FC236}">
                <a16:creationId xmlns:a16="http://schemas.microsoft.com/office/drawing/2014/main" id="{95A5171E-30C2-4572-892A-241C716FA004}"/>
              </a:ext>
            </a:extLst>
          </p:cNvPr>
          <p:cNvGrpSpPr>
            <a:grpSpLocks noChangeAspect="1"/>
          </p:cNvGrpSpPr>
          <p:nvPr/>
        </p:nvGrpSpPr>
        <p:grpSpPr>
          <a:xfrm>
            <a:off x="5743102" y="426701"/>
            <a:ext cx="3074681" cy="1398621"/>
            <a:chOff x="780140" y="1545504"/>
            <a:chExt cx="4154978" cy="1890029"/>
          </a:xfrm>
        </p:grpSpPr>
        <p:sp>
          <p:nvSpPr>
            <p:cNvPr id="10" name="Rectangle 9">
              <a:extLst>
                <a:ext uri="{FF2B5EF4-FFF2-40B4-BE49-F238E27FC236}">
                  <a16:creationId xmlns:a16="http://schemas.microsoft.com/office/drawing/2014/main" id="{DFDF7A3E-6024-48B9-A234-DF0D6CE679D6}"/>
                </a:ext>
              </a:extLst>
            </p:cNvPr>
            <p:cNvSpPr/>
            <p:nvPr/>
          </p:nvSpPr>
          <p:spPr>
            <a:xfrm>
              <a:off x="1619672" y="2211397"/>
              <a:ext cx="2574150" cy="1224136"/>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11" name="Straight Connector 10">
              <a:extLst>
                <a:ext uri="{FF2B5EF4-FFF2-40B4-BE49-F238E27FC236}">
                  <a16:creationId xmlns:a16="http://schemas.microsoft.com/office/drawing/2014/main" id="{D9502913-A3D0-4C7F-B59E-BAF005CFC9F4}"/>
                </a:ext>
              </a:extLst>
            </p:cNvPr>
            <p:cNvCxnSpPr>
              <a:cxnSpLocks/>
            </p:cNvCxnSpPr>
            <p:nvPr/>
          </p:nvCxnSpPr>
          <p:spPr>
            <a:xfrm flipV="1">
              <a:off x="2195736" y="2244015"/>
              <a:ext cx="0" cy="1152000"/>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9BBBB38F-0FC5-4597-BA53-DF304C6FA9A4}"/>
                </a:ext>
              </a:extLst>
            </p:cNvPr>
            <p:cNvGrpSpPr/>
            <p:nvPr/>
          </p:nvGrpSpPr>
          <p:grpSpPr>
            <a:xfrm rot="5400000">
              <a:off x="2678203" y="586588"/>
              <a:ext cx="468000" cy="2563238"/>
              <a:chOff x="5844847" y="2509339"/>
              <a:chExt cx="468000" cy="1775606"/>
            </a:xfrm>
          </p:grpSpPr>
          <p:cxnSp>
            <p:nvCxnSpPr>
              <p:cNvPr id="14" name="Straight Connector 13">
                <a:extLst>
                  <a:ext uri="{FF2B5EF4-FFF2-40B4-BE49-F238E27FC236}">
                    <a16:creationId xmlns:a16="http://schemas.microsoft.com/office/drawing/2014/main" id="{A73A6B2D-6253-40FE-B04F-C522F662DE45}"/>
                  </a:ext>
                </a:extLst>
              </p:cNvPr>
              <p:cNvCxnSpPr>
                <a:cxnSpLocks/>
              </p:cNvCxnSpPr>
              <p:nvPr/>
            </p:nvCxnSpPr>
            <p:spPr>
              <a:xfrm flipV="1">
                <a:off x="6022091" y="2537701"/>
                <a:ext cx="2724" cy="1723076"/>
              </a:xfrm>
              <a:prstGeom prst="line">
                <a:avLst/>
              </a:prstGeom>
              <a:ln w="1270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98FF008-4C3C-48C1-9D9C-E347C8F53811}"/>
                  </a:ext>
                </a:extLst>
              </p:cNvPr>
              <p:cNvCxnSpPr>
                <a:cxnSpLocks/>
              </p:cNvCxnSpPr>
              <p:nvPr/>
            </p:nvCxnSpPr>
            <p:spPr>
              <a:xfrm>
                <a:off x="5844847" y="2509339"/>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D5B252D-FEDA-4807-B3BB-577161E8CA65}"/>
                  </a:ext>
                </a:extLst>
              </p:cNvPr>
              <p:cNvCxnSpPr>
                <a:cxnSpLocks/>
              </p:cNvCxnSpPr>
              <p:nvPr/>
            </p:nvCxnSpPr>
            <p:spPr>
              <a:xfrm>
                <a:off x="5844847" y="4284945"/>
                <a:ext cx="46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2BEBF66B-7D7B-4F6A-ADEF-989A0FB51C23}"/>
                </a:ext>
              </a:extLst>
            </p:cNvPr>
            <p:cNvSpPr txBox="1"/>
            <p:nvPr/>
          </p:nvSpPr>
          <p:spPr>
            <a:xfrm>
              <a:off x="2758130" y="1545504"/>
              <a:ext cx="431369" cy="499097"/>
            </a:xfrm>
            <a:prstGeom prst="rect">
              <a:avLst/>
            </a:prstGeom>
            <a:solidFill>
              <a:schemeClr val="bg1"/>
            </a:solidFill>
          </p:spPr>
          <p:txBody>
            <a:bodyPr wrap="square" rtlCol="0">
              <a:spAutoFit/>
            </a:bodyPr>
            <a:lstStyle/>
            <a:p>
              <a:r>
                <a:rPr lang="da-DK" i="1" dirty="0">
                  <a:solidFill>
                    <a:schemeClr val="accent2"/>
                  </a:solidFill>
                  <a:latin typeface="Times New Roman" panose="02020603050405020304" pitchFamily="18" charset="0"/>
                  <a:cs typeface="Times New Roman" panose="02020603050405020304" pitchFamily="18" charset="0"/>
                </a:rPr>
                <a:t>a</a:t>
              </a:r>
            </a:p>
          </p:txBody>
        </p:sp>
        <p:sp>
          <p:nvSpPr>
            <p:cNvPr id="19" name="TextBox 18">
              <a:extLst>
                <a:ext uri="{FF2B5EF4-FFF2-40B4-BE49-F238E27FC236}">
                  <a16:creationId xmlns:a16="http://schemas.microsoft.com/office/drawing/2014/main" id="{4CAE8EE3-767B-4B1C-AC00-E3032375F084}"/>
                </a:ext>
              </a:extLst>
            </p:cNvPr>
            <p:cNvSpPr txBox="1"/>
            <p:nvPr/>
          </p:nvSpPr>
          <p:spPr>
            <a:xfrm>
              <a:off x="2008988" y="2555612"/>
              <a:ext cx="333550" cy="499097"/>
            </a:xfrm>
            <a:prstGeom prst="rect">
              <a:avLst/>
            </a:prstGeom>
            <a:solidFill>
              <a:schemeClr val="bg1"/>
            </a:solidFill>
          </p:spPr>
          <p:txBody>
            <a:bodyPr wrap="square" rtlCol="0">
              <a:spAutoFit/>
            </a:bodyPr>
            <a:lstStyle/>
            <a:p>
              <a:r>
                <a:rPr lang="da-DK" i="1" dirty="0">
                  <a:solidFill>
                    <a:schemeClr val="accent2"/>
                  </a:solidFill>
                  <a:latin typeface="Times New Roman" panose="02020603050405020304" pitchFamily="18" charset="0"/>
                  <a:cs typeface="Times New Roman" panose="02020603050405020304" pitchFamily="18" charset="0"/>
                </a:rPr>
                <a:t>b</a:t>
              </a:r>
            </a:p>
          </p:txBody>
        </p:sp>
        <p:sp>
          <p:nvSpPr>
            <p:cNvPr id="21" name="TextBox 20">
              <a:extLst>
                <a:ext uri="{FF2B5EF4-FFF2-40B4-BE49-F238E27FC236}">
                  <a16:creationId xmlns:a16="http://schemas.microsoft.com/office/drawing/2014/main" id="{D586224C-76F1-43DA-BAB9-F7F8CD0BBD13}"/>
                </a:ext>
              </a:extLst>
            </p:cNvPr>
            <p:cNvSpPr txBox="1"/>
            <p:nvPr/>
          </p:nvSpPr>
          <p:spPr>
            <a:xfrm>
              <a:off x="780140" y="2581185"/>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N</a:t>
              </a:r>
              <a:endParaRPr lang="da-DK" i="1" baseline="-25000" dirty="0">
                <a:solidFill>
                  <a:schemeClr val="accent2"/>
                </a:solidFill>
                <a:latin typeface="Times New Roman" panose="020206030504050203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8D47296B-9344-4BCC-9F8E-FF6137508178}"/>
                </a:ext>
              </a:extLst>
            </p:cNvPr>
            <p:cNvGrpSpPr/>
            <p:nvPr/>
          </p:nvGrpSpPr>
          <p:grpSpPr>
            <a:xfrm>
              <a:off x="1223032" y="2211397"/>
              <a:ext cx="370513" cy="1224136"/>
              <a:chOff x="1223032" y="2211397"/>
              <a:chExt cx="370513" cy="1224136"/>
            </a:xfrm>
          </p:grpSpPr>
          <p:cxnSp>
            <p:nvCxnSpPr>
              <p:cNvPr id="20" name="Straight Arrow Connector 19">
                <a:extLst>
                  <a:ext uri="{FF2B5EF4-FFF2-40B4-BE49-F238E27FC236}">
                    <a16:creationId xmlns:a16="http://schemas.microsoft.com/office/drawing/2014/main" id="{FC155EA8-AF98-4C70-8108-BF38A2A99325}"/>
                  </a:ext>
                </a:extLst>
              </p:cNvPr>
              <p:cNvCxnSpPr>
                <a:cxnSpLocks/>
              </p:cNvCxnSpPr>
              <p:nvPr/>
            </p:nvCxnSpPr>
            <p:spPr>
              <a:xfrm>
                <a:off x="1224836" y="2222282"/>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64C76DB0-78B2-48A2-A655-5F268F7B1AFD}"/>
                  </a:ext>
                </a:extLst>
              </p:cNvPr>
              <p:cNvCxnSpPr>
                <a:cxnSpLocks/>
              </p:cNvCxnSpPr>
              <p:nvPr/>
            </p:nvCxnSpPr>
            <p:spPr>
              <a:xfrm>
                <a:off x="1233545" y="3429000"/>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CC43FA2F-EBCB-4143-91F6-DD73DC48907A}"/>
                  </a:ext>
                </a:extLst>
              </p:cNvPr>
              <p:cNvCxnSpPr>
                <a:cxnSpLocks/>
              </p:cNvCxnSpPr>
              <p:nvPr/>
            </p:nvCxnSpPr>
            <p:spPr>
              <a:xfrm>
                <a:off x="1233545" y="2499290"/>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11F5D5E6-733C-4DAC-865E-51EB7A6789E3}"/>
                  </a:ext>
                </a:extLst>
              </p:cNvPr>
              <p:cNvCxnSpPr>
                <a:cxnSpLocks/>
              </p:cNvCxnSpPr>
              <p:nvPr/>
            </p:nvCxnSpPr>
            <p:spPr>
              <a:xfrm>
                <a:off x="1233545" y="3124983"/>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6A08C110-7939-41D3-832F-F44B28162285}"/>
                  </a:ext>
                </a:extLst>
              </p:cNvPr>
              <p:cNvCxnSpPr>
                <a:cxnSpLocks/>
              </p:cNvCxnSpPr>
              <p:nvPr/>
            </p:nvCxnSpPr>
            <p:spPr>
              <a:xfrm>
                <a:off x="1223032" y="2809391"/>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E6B9750D-EFD8-4305-8EBA-47EEFAAF66E3}"/>
                  </a:ext>
                </a:extLst>
              </p:cNvPr>
              <p:cNvCxnSpPr>
                <a:cxnSpLocks/>
              </p:cNvCxnSpPr>
              <p:nvPr/>
            </p:nvCxnSpPr>
            <p:spPr>
              <a:xfrm>
                <a:off x="1224836" y="2211397"/>
                <a:ext cx="0" cy="1224136"/>
              </a:xfrm>
              <a:prstGeom prst="straightConnector1">
                <a:avLst/>
              </a:prstGeom>
              <a:ln>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7C12E0AE-FBB8-4DB5-B295-0327FCE766CC}"/>
                </a:ext>
              </a:extLst>
            </p:cNvPr>
            <p:cNvGrpSpPr/>
            <p:nvPr/>
          </p:nvGrpSpPr>
          <p:grpSpPr>
            <a:xfrm rot="10800000">
              <a:off x="4218354" y="2204864"/>
              <a:ext cx="370513" cy="1224136"/>
              <a:chOff x="1223032" y="2211397"/>
              <a:chExt cx="370513" cy="1224136"/>
            </a:xfrm>
          </p:grpSpPr>
          <p:cxnSp>
            <p:nvCxnSpPr>
              <p:cNvPr id="32" name="Straight Arrow Connector 31">
                <a:extLst>
                  <a:ext uri="{FF2B5EF4-FFF2-40B4-BE49-F238E27FC236}">
                    <a16:creationId xmlns:a16="http://schemas.microsoft.com/office/drawing/2014/main" id="{174408F1-DE7C-4BA3-9C66-9D64B5A81C71}"/>
                  </a:ext>
                </a:extLst>
              </p:cNvPr>
              <p:cNvCxnSpPr>
                <a:cxnSpLocks/>
              </p:cNvCxnSpPr>
              <p:nvPr/>
            </p:nvCxnSpPr>
            <p:spPr>
              <a:xfrm>
                <a:off x="1224836" y="2222282"/>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F8597876-0B35-4E5F-A964-500C9DE2779C}"/>
                  </a:ext>
                </a:extLst>
              </p:cNvPr>
              <p:cNvCxnSpPr>
                <a:cxnSpLocks/>
              </p:cNvCxnSpPr>
              <p:nvPr/>
            </p:nvCxnSpPr>
            <p:spPr>
              <a:xfrm>
                <a:off x="1233545" y="3429000"/>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B0D99018-8F07-4536-B5C9-F846AB4DAE2B}"/>
                  </a:ext>
                </a:extLst>
              </p:cNvPr>
              <p:cNvCxnSpPr>
                <a:cxnSpLocks/>
              </p:cNvCxnSpPr>
              <p:nvPr/>
            </p:nvCxnSpPr>
            <p:spPr>
              <a:xfrm>
                <a:off x="1233545" y="2499290"/>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5B184F5F-D8B2-4F55-8EED-7B6685070CA5}"/>
                  </a:ext>
                </a:extLst>
              </p:cNvPr>
              <p:cNvCxnSpPr>
                <a:cxnSpLocks/>
              </p:cNvCxnSpPr>
              <p:nvPr/>
            </p:nvCxnSpPr>
            <p:spPr>
              <a:xfrm>
                <a:off x="1233545" y="3124983"/>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E38261B7-D454-4BCA-8CBB-5A6EEBD7B036}"/>
                  </a:ext>
                </a:extLst>
              </p:cNvPr>
              <p:cNvCxnSpPr>
                <a:cxnSpLocks/>
              </p:cNvCxnSpPr>
              <p:nvPr/>
            </p:nvCxnSpPr>
            <p:spPr>
              <a:xfrm>
                <a:off x="1223032" y="2809391"/>
                <a:ext cx="360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788123C-2182-407F-ABE7-F1AC253B7E20}"/>
                  </a:ext>
                </a:extLst>
              </p:cNvPr>
              <p:cNvCxnSpPr>
                <a:cxnSpLocks/>
              </p:cNvCxnSpPr>
              <p:nvPr/>
            </p:nvCxnSpPr>
            <p:spPr>
              <a:xfrm>
                <a:off x="1224836" y="2211397"/>
                <a:ext cx="0" cy="1224136"/>
              </a:xfrm>
              <a:prstGeom prst="straightConnector1">
                <a:avLst/>
              </a:prstGeom>
              <a:ln>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8" name="TextBox 37">
              <a:extLst>
                <a:ext uri="{FF2B5EF4-FFF2-40B4-BE49-F238E27FC236}">
                  <a16:creationId xmlns:a16="http://schemas.microsoft.com/office/drawing/2014/main" id="{EFA92517-A1E8-42A9-B2C3-8C78A53FC46F}"/>
                </a:ext>
              </a:extLst>
            </p:cNvPr>
            <p:cNvSpPr txBox="1"/>
            <p:nvPr/>
          </p:nvSpPr>
          <p:spPr>
            <a:xfrm>
              <a:off x="4596564" y="2555612"/>
              <a:ext cx="338554" cy="369332"/>
            </a:xfrm>
            <a:prstGeom prst="rect">
              <a:avLst/>
            </a:prstGeom>
            <a:noFill/>
          </p:spPr>
          <p:txBody>
            <a:bodyPr wrap="none" rtlCol="0">
              <a:spAutoFit/>
            </a:bodyPr>
            <a:lstStyle/>
            <a:p>
              <a:r>
                <a:rPr lang="da-DK" i="1" dirty="0">
                  <a:solidFill>
                    <a:schemeClr val="accent2"/>
                  </a:solidFill>
                  <a:latin typeface="Times New Roman" panose="02020603050405020304" pitchFamily="18" charset="0"/>
                  <a:cs typeface="Times New Roman" panose="02020603050405020304" pitchFamily="18" charset="0"/>
                </a:rPr>
                <a:t>N</a:t>
              </a:r>
              <a:endParaRPr lang="da-DK" i="1" baseline="-25000" dirty="0">
                <a:solidFill>
                  <a:schemeClr val="accent2"/>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9A4ACA7-B3F9-4343-961D-F51EB923B44E}"/>
                  </a:ext>
                </a:extLst>
              </p:cNvPr>
              <p:cNvSpPr txBox="1"/>
              <p:nvPr/>
            </p:nvSpPr>
            <p:spPr>
              <a:xfrm>
                <a:off x="7131985" y="2105503"/>
                <a:ext cx="1437894" cy="617541"/>
              </a:xfrm>
              <a:prstGeom prst="rect">
                <a:avLst/>
              </a:prstGeom>
              <a:solidFill>
                <a:schemeClr val="accent2">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a-DK" sz="2000" i="1" smtClean="0">
                              <a:latin typeface="Cambria Math" panose="02040503050406030204" pitchFamily="18" charset="0"/>
                            </a:rPr>
                          </m:ctrlPr>
                        </m:sSubPr>
                        <m:e>
                          <m:r>
                            <a:rPr lang="da-DK" sz="2000" b="0" i="1" smtClean="0">
                              <a:latin typeface="Cambria Math" panose="02040503050406030204" pitchFamily="18" charset="0"/>
                            </a:rPr>
                            <m:t>𝑁</m:t>
                          </m:r>
                        </m:e>
                        <m:sub>
                          <m:r>
                            <a:rPr lang="da-DK" sz="2000" b="0" i="1" smtClean="0">
                              <a:latin typeface="Cambria Math" panose="02040503050406030204" pitchFamily="18" charset="0"/>
                            </a:rPr>
                            <m:t>𝐶𝑅</m:t>
                          </m:r>
                        </m:sub>
                      </m:sSub>
                      <m:r>
                        <a:rPr lang="da-DK" sz="2000" i="1" smtClean="0">
                          <a:latin typeface="Cambria Math" panose="02040503050406030204" pitchFamily="18" charset="0"/>
                        </a:rPr>
                        <m:t>=</m:t>
                      </m:r>
                      <m:f>
                        <m:fPr>
                          <m:ctrlPr>
                            <a:rPr lang="da-DK" sz="2000" i="1" smtClean="0">
                              <a:latin typeface="Cambria Math" panose="02040503050406030204" pitchFamily="18" charset="0"/>
                            </a:rPr>
                          </m:ctrlPr>
                        </m:fPr>
                        <m:num>
                          <m:sSup>
                            <m:sSupPr>
                              <m:ctrlPr>
                                <a:rPr lang="da-DK" sz="2000" i="1">
                                  <a:latin typeface="Cambria Math" panose="02040503050406030204" pitchFamily="18" charset="0"/>
                                </a:rPr>
                              </m:ctrlPr>
                            </m:sSupPr>
                            <m:e>
                              <m:r>
                                <a:rPr lang="da-DK" sz="2000" i="1" smtClean="0">
                                  <a:latin typeface="Cambria Math" panose="02040503050406030204" pitchFamily="18" charset="0"/>
                                </a:rPr>
                                <m:t>𝑘</m:t>
                              </m:r>
                              <m:r>
                                <a:rPr lang="el-GR" sz="2000" i="1">
                                  <a:latin typeface="Cambria Math" panose="02040503050406030204" pitchFamily="18" charset="0"/>
                                </a:rPr>
                                <m:t>𝜋</m:t>
                              </m:r>
                            </m:e>
                            <m:sup>
                              <m:r>
                                <a:rPr lang="da-DK" sz="2000" i="1">
                                  <a:latin typeface="Cambria Math" panose="02040503050406030204" pitchFamily="18" charset="0"/>
                                </a:rPr>
                                <m:t>2</m:t>
                              </m:r>
                            </m:sup>
                          </m:sSup>
                          <m:r>
                            <a:rPr lang="da-DK" sz="2000" b="0" i="1" smtClean="0">
                              <a:latin typeface="Cambria Math" panose="02040503050406030204" pitchFamily="18" charset="0"/>
                            </a:rPr>
                            <m:t>𝐷</m:t>
                          </m:r>
                        </m:num>
                        <m:den>
                          <m:sSup>
                            <m:sSupPr>
                              <m:ctrlPr>
                                <a:rPr lang="da-DK" sz="2000" i="1" smtClean="0">
                                  <a:latin typeface="Cambria Math" panose="02040503050406030204" pitchFamily="18" charset="0"/>
                                </a:rPr>
                              </m:ctrlPr>
                            </m:sSupPr>
                            <m:e>
                              <m:r>
                                <a:rPr lang="da-DK" sz="2000" b="0" i="1" smtClean="0">
                                  <a:latin typeface="Cambria Math" panose="02040503050406030204" pitchFamily="18" charset="0"/>
                                </a:rPr>
                                <m:t>𝑏</m:t>
                              </m:r>
                            </m:e>
                            <m:sup>
                              <m:r>
                                <a:rPr lang="da-DK" sz="2000" b="0" i="1" smtClean="0">
                                  <a:latin typeface="Cambria Math" panose="02040503050406030204" pitchFamily="18" charset="0"/>
                                </a:rPr>
                                <m:t>2</m:t>
                              </m:r>
                            </m:sup>
                          </m:sSup>
                        </m:den>
                      </m:f>
                    </m:oMath>
                  </m:oMathPara>
                </a14:m>
                <a:endParaRPr lang="da-DK" sz="2000" dirty="0"/>
              </a:p>
            </p:txBody>
          </p:sp>
        </mc:Choice>
        <mc:Fallback xmlns="">
          <p:sp>
            <p:nvSpPr>
              <p:cNvPr id="43" name="TextBox 42">
                <a:extLst>
                  <a:ext uri="{FF2B5EF4-FFF2-40B4-BE49-F238E27FC236}">
                    <a16:creationId xmlns:a16="http://schemas.microsoft.com/office/drawing/2014/main" id="{89A4ACA7-B3F9-4343-961D-F51EB923B44E}"/>
                  </a:ext>
                </a:extLst>
              </p:cNvPr>
              <p:cNvSpPr txBox="1">
                <a:spLocks noRot="1" noChangeAspect="1" noMove="1" noResize="1" noEditPoints="1" noAdjustHandles="1" noChangeArrowheads="1" noChangeShapeType="1" noTextEdit="1"/>
              </p:cNvSpPr>
              <p:nvPr/>
            </p:nvSpPr>
            <p:spPr>
              <a:xfrm>
                <a:off x="7131985" y="2105503"/>
                <a:ext cx="1437894" cy="617541"/>
              </a:xfrm>
              <a:prstGeom prst="rect">
                <a:avLst/>
              </a:prstGeom>
              <a:blipFill>
                <a:blip r:embed="rId3"/>
                <a:stretch>
                  <a:fillRect/>
                </a:stretch>
              </a:blipFill>
            </p:spPr>
            <p:txBody>
              <a:bodyPr/>
              <a:lstStyle/>
              <a:p>
                <a:r>
                  <a:rPr lang="da-DK">
                    <a:noFill/>
                  </a:rPr>
                  <a:t> </a:t>
                </a:r>
              </a:p>
            </p:txBody>
          </p:sp>
        </mc:Fallback>
      </mc:AlternateContent>
      <p:pic>
        <p:nvPicPr>
          <p:cNvPr id="12" name="Picture 11">
            <a:extLst>
              <a:ext uri="{FF2B5EF4-FFF2-40B4-BE49-F238E27FC236}">
                <a16:creationId xmlns:a16="http://schemas.microsoft.com/office/drawing/2014/main" id="{9068E38A-04A2-41E8-A4C5-7C59E63B3867}"/>
              </a:ext>
            </a:extLst>
          </p:cNvPr>
          <p:cNvPicPr>
            <a:picLocks noChangeAspect="1"/>
          </p:cNvPicPr>
          <p:nvPr/>
        </p:nvPicPr>
        <p:blipFill rotWithShape="1">
          <a:blip r:embed="rId4"/>
          <a:srcRect l="54756" t="38045" r="16847" b="29136"/>
          <a:stretch/>
        </p:blipFill>
        <p:spPr>
          <a:xfrm>
            <a:off x="2202500" y="2982395"/>
            <a:ext cx="5506153" cy="3579607"/>
          </a:xfrm>
          <a:prstGeom prst="rect">
            <a:avLst/>
          </a:prstGeom>
        </p:spPr>
      </p:pic>
      <p:cxnSp>
        <p:nvCxnSpPr>
          <p:cNvPr id="28" name="Straight Connector 27">
            <a:extLst>
              <a:ext uri="{FF2B5EF4-FFF2-40B4-BE49-F238E27FC236}">
                <a16:creationId xmlns:a16="http://schemas.microsoft.com/office/drawing/2014/main" id="{44E67EBC-56C3-4767-BF87-F330CC78750E}"/>
              </a:ext>
            </a:extLst>
          </p:cNvPr>
          <p:cNvCxnSpPr>
            <a:cxnSpLocks/>
          </p:cNvCxnSpPr>
          <p:nvPr/>
        </p:nvCxnSpPr>
        <p:spPr>
          <a:xfrm>
            <a:off x="2452048" y="2991372"/>
            <a:ext cx="9098" cy="32481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1ACBC40F-52E6-4FDB-979F-EC4D3AE84A64}"/>
              </a:ext>
            </a:extLst>
          </p:cNvPr>
          <p:cNvCxnSpPr>
            <a:cxnSpLocks/>
          </p:cNvCxnSpPr>
          <p:nvPr/>
        </p:nvCxnSpPr>
        <p:spPr>
          <a:xfrm flipH="1">
            <a:off x="2448634" y="6207695"/>
            <a:ext cx="5080381" cy="1172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17BBA44F-07CB-4241-9BAA-EBD990085184}"/>
              </a:ext>
            </a:extLst>
          </p:cNvPr>
          <p:cNvSpPr txBox="1"/>
          <p:nvPr/>
        </p:nvSpPr>
        <p:spPr>
          <a:xfrm>
            <a:off x="1928889" y="3415477"/>
            <a:ext cx="277643" cy="461665"/>
          </a:xfrm>
          <a:prstGeom prst="rect">
            <a:avLst/>
          </a:prstGeom>
          <a:noFill/>
        </p:spPr>
        <p:txBody>
          <a:bodyPr wrap="square" rtlCol="0">
            <a:spAutoFit/>
          </a:bodyPr>
          <a:lstStyle/>
          <a:p>
            <a:r>
              <a:rPr lang="da-DK" sz="2400" i="1" dirty="0">
                <a:latin typeface="Times New Roman" panose="02020603050405020304" pitchFamily="18" charset="0"/>
                <a:ea typeface="Tahoma" panose="020B0604030504040204" pitchFamily="34" charset="0"/>
                <a:cs typeface="Times New Roman" panose="02020603050405020304" pitchFamily="18" charset="0"/>
              </a:rPr>
              <a:t>k</a:t>
            </a:r>
            <a:endParaRPr lang="da-DK" sz="2400" dirty="0">
              <a:latin typeface="Tahoma" panose="020B0604030504040204" pitchFamily="34" charset="0"/>
              <a:ea typeface="Tahoma" panose="020B0604030504040204" pitchFamily="34" charset="0"/>
              <a:cs typeface="Tahoma" panose="020B0604030504040204" pitchFamily="34" charset="0"/>
            </a:endParaRPr>
          </a:p>
        </p:txBody>
      </p:sp>
      <p:sp>
        <p:nvSpPr>
          <p:cNvPr id="52" name="TextBox 51">
            <a:extLst>
              <a:ext uri="{FF2B5EF4-FFF2-40B4-BE49-F238E27FC236}">
                <a16:creationId xmlns:a16="http://schemas.microsoft.com/office/drawing/2014/main" id="{A93E58EF-E6EF-4881-BDD9-DF0034D3AF0C}"/>
              </a:ext>
            </a:extLst>
          </p:cNvPr>
          <p:cNvSpPr txBox="1"/>
          <p:nvPr/>
        </p:nvSpPr>
        <p:spPr>
          <a:xfrm>
            <a:off x="7280443" y="6207695"/>
            <a:ext cx="611022" cy="461665"/>
          </a:xfrm>
          <a:prstGeom prst="rect">
            <a:avLst/>
          </a:prstGeom>
          <a:noFill/>
        </p:spPr>
        <p:txBody>
          <a:bodyPr wrap="square" rtlCol="0">
            <a:spAutoFit/>
          </a:bodyPr>
          <a:lstStyle/>
          <a:p>
            <a:r>
              <a:rPr lang="da-DK" sz="2400" i="1" dirty="0">
                <a:latin typeface="Times New Roman" panose="02020603050405020304" pitchFamily="18" charset="0"/>
                <a:ea typeface="Tahoma" panose="020B0604030504040204" pitchFamily="34" charset="0"/>
                <a:cs typeface="Times New Roman" panose="02020603050405020304" pitchFamily="18" charset="0"/>
              </a:rPr>
              <a:t>a/b</a:t>
            </a:r>
            <a:endParaRPr lang="da-DK" sz="2400" dirty="0">
              <a:latin typeface="Tahoma" panose="020B0604030504040204" pitchFamily="34" charset="0"/>
              <a:ea typeface="Tahoma" panose="020B0604030504040204" pitchFamily="34" charset="0"/>
              <a:cs typeface="Tahoma" panose="020B0604030504040204" pitchFamily="34" charset="0"/>
            </a:endParaRPr>
          </a:p>
        </p:txBody>
      </p:sp>
      <p:grpSp>
        <p:nvGrpSpPr>
          <p:cNvPr id="39" name="Group 38">
            <a:extLst>
              <a:ext uri="{FF2B5EF4-FFF2-40B4-BE49-F238E27FC236}">
                <a16:creationId xmlns:a16="http://schemas.microsoft.com/office/drawing/2014/main" id="{BD133C64-239B-4357-9A94-BFBB8F2BEFC7}"/>
              </a:ext>
            </a:extLst>
          </p:cNvPr>
          <p:cNvGrpSpPr>
            <a:grpSpLocks noChangeAspect="1"/>
          </p:cNvGrpSpPr>
          <p:nvPr/>
        </p:nvGrpSpPr>
        <p:grpSpPr>
          <a:xfrm>
            <a:off x="2051720" y="1379355"/>
            <a:ext cx="2307809" cy="1617597"/>
            <a:chOff x="4479493" y="2573256"/>
            <a:chExt cx="5206029" cy="3300963"/>
          </a:xfrm>
        </p:grpSpPr>
        <p:cxnSp>
          <p:nvCxnSpPr>
            <p:cNvPr id="40" name="Straight Connector 39">
              <a:extLst>
                <a:ext uri="{FF2B5EF4-FFF2-40B4-BE49-F238E27FC236}">
                  <a16:creationId xmlns:a16="http://schemas.microsoft.com/office/drawing/2014/main" id="{242F002E-AC7F-4B8A-AD2E-CFD306EF3F81}"/>
                </a:ext>
              </a:extLst>
            </p:cNvPr>
            <p:cNvCxnSpPr>
              <a:cxnSpLocks/>
            </p:cNvCxnSpPr>
            <p:nvPr/>
          </p:nvCxnSpPr>
          <p:spPr>
            <a:xfrm flipH="1">
              <a:off x="4493725" y="3792231"/>
              <a:ext cx="1590716" cy="996807"/>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0AFDE654-2DEA-4551-838F-F014F36CFD4F}"/>
                </a:ext>
              </a:extLst>
            </p:cNvPr>
            <p:cNvCxnSpPr>
              <a:cxnSpLocks/>
            </p:cNvCxnSpPr>
            <p:nvPr/>
          </p:nvCxnSpPr>
          <p:spPr>
            <a:xfrm>
              <a:off x="6084441" y="3794274"/>
              <a:ext cx="2731618" cy="515925"/>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20E12A90-3CFA-4FE8-8C36-A4CEFC8C31D3}"/>
                </a:ext>
              </a:extLst>
            </p:cNvPr>
            <p:cNvCxnSpPr>
              <a:cxnSpLocks/>
            </p:cNvCxnSpPr>
            <p:nvPr/>
          </p:nvCxnSpPr>
          <p:spPr>
            <a:xfrm>
              <a:off x="4479493" y="4785479"/>
              <a:ext cx="3928006" cy="1074509"/>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id="{704320E2-D5CA-4C6B-B8FA-042AF7EC1C0A}"/>
                </a:ext>
              </a:extLst>
            </p:cNvPr>
            <p:cNvCxnSpPr>
              <a:cxnSpLocks/>
            </p:cNvCxnSpPr>
            <p:nvPr/>
          </p:nvCxnSpPr>
          <p:spPr>
            <a:xfrm flipH="1">
              <a:off x="8396824" y="4303281"/>
              <a:ext cx="397638" cy="1570938"/>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46" name="Arc 45">
              <a:extLst>
                <a:ext uri="{FF2B5EF4-FFF2-40B4-BE49-F238E27FC236}">
                  <a16:creationId xmlns:a16="http://schemas.microsoft.com/office/drawing/2014/main" id="{82A5E7A5-9CFA-4344-AF47-26A805FFE044}"/>
                </a:ext>
              </a:extLst>
            </p:cNvPr>
            <p:cNvSpPr/>
            <p:nvPr/>
          </p:nvSpPr>
          <p:spPr>
            <a:xfrm rot="6010650">
              <a:off x="5163004" y="3169246"/>
              <a:ext cx="2689098" cy="1497117"/>
            </a:xfrm>
            <a:prstGeom prst="arc">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48" name="Arc 47">
              <a:extLst>
                <a:ext uri="{FF2B5EF4-FFF2-40B4-BE49-F238E27FC236}">
                  <a16:creationId xmlns:a16="http://schemas.microsoft.com/office/drawing/2014/main" id="{BD83BCAD-D1BD-43B2-9069-0387452186FA}"/>
                </a:ext>
              </a:extLst>
            </p:cNvPr>
            <p:cNvSpPr/>
            <p:nvPr/>
          </p:nvSpPr>
          <p:spPr>
            <a:xfrm rot="6058730">
              <a:off x="6435572" y="1631136"/>
              <a:ext cx="1944233" cy="4555666"/>
            </a:xfrm>
            <a:prstGeom prst="arc">
              <a:avLst>
                <a:gd name="adj1" fmla="val 18043669"/>
                <a:gd name="adj2" fmla="val 424005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dirty="0"/>
            </a:p>
          </p:txBody>
        </p:sp>
      </p:grpSp>
      <p:grpSp>
        <p:nvGrpSpPr>
          <p:cNvPr id="49" name="Group 48">
            <a:extLst>
              <a:ext uri="{FF2B5EF4-FFF2-40B4-BE49-F238E27FC236}">
                <a16:creationId xmlns:a16="http://schemas.microsoft.com/office/drawing/2014/main" id="{15A6A2AB-DDAD-47A3-AF0A-E2ADF35AC6E4}"/>
              </a:ext>
            </a:extLst>
          </p:cNvPr>
          <p:cNvGrpSpPr>
            <a:grpSpLocks noChangeAspect="1"/>
          </p:cNvGrpSpPr>
          <p:nvPr/>
        </p:nvGrpSpPr>
        <p:grpSpPr>
          <a:xfrm>
            <a:off x="4427984" y="2838874"/>
            <a:ext cx="1975258" cy="1382214"/>
            <a:chOff x="4479493" y="3437724"/>
            <a:chExt cx="4455842" cy="2820626"/>
          </a:xfrm>
        </p:grpSpPr>
        <p:cxnSp>
          <p:nvCxnSpPr>
            <p:cNvPr id="50" name="Straight Connector 49">
              <a:extLst>
                <a:ext uri="{FF2B5EF4-FFF2-40B4-BE49-F238E27FC236}">
                  <a16:creationId xmlns:a16="http://schemas.microsoft.com/office/drawing/2014/main" id="{8FCEB960-DDF1-4180-BA9B-CD6925142C1D}"/>
                </a:ext>
              </a:extLst>
            </p:cNvPr>
            <p:cNvCxnSpPr>
              <a:cxnSpLocks/>
            </p:cNvCxnSpPr>
            <p:nvPr/>
          </p:nvCxnSpPr>
          <p:spPr>
            <a:xfrm flipH="1">
              <a:off x="4493725" y="4105905"/>
              <a:ext cx="1223943" cy="683132"/>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id="{6AF8A9FD-5F9F-412A-AF15-54A0003114CD}"/>
                </a:ext>
              </a:extLst>
            </p:cNvPr>
            <p:cNvCxnSpPr>
              <a:cxnSpLocks/>
            </p:cNvCxnSpPr>
            <p:nvPr/>
          </p:nvCxnSpPr>
          <p:spPr>
            <a:xfrm>
              <a:off x="5717668" y="4105905"/>
              <a:ext cx="3070534" cy="579950"/>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8F147604-5720-42FD-AF58-6A618D300EAD}"/>
                </a:ext>
              </a:extLst>
            </p:cNvPr>
            <p:cNvCxnSpPr>
              <a:cxnSpLocks/>
            </p:cNvCxnSpPr>
            <p:nvPr/>
          </p:nvCxnSpPr>
          <p:spPr>
            <a:xfrm>
              <a:off x="4479493" y="4785479"/>
              <a:ext cx="3928006" cy="1074509"/>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id="{33EEDD15-35C7-427F-951A-847E8C8E3A9B}"/>
                </a:ext>
              </a:extLst>
            </p:cNvPr>
            <p:cNvCxnSpPr>
              <a:cxnSpLocks/>
            </p:cNvCxnSpPr>
            <p:nvPr/>
          </p:nvCxnSpPr>
          <p:spPr>
            <a:xfrm flipH="1">
              <a:off x="8396825" y="4685855"/>
              <a:ext cx="391378" cy="1188364"/>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57" name="Arc 56">
              <a:extLst>
                <a:ext uri="{FF2B5EF4-FFF2-40B4-BE49-F238E27FC236}">
                  <a16:creationId xmlns:a16="http://schemas.microsoft.com/office/drawing/2014/main" id="{EE95F56A-6327-48A1-AA05-A224054586C6}"/>
                </a:ext>
              </a:extLst>
            </p:cNvPr>
            <p:cNvSpPr/>
            <p:nvPr/>
          </p:nvSpPr>
          <p:spPr>
            <a:xfrm rot="6010650">
              <a:off x="6111957" y="3682040"/>
              <a:ext cx="1985748" cy="1497116"/>
            </a:xfrm>
            <a:prstGeom prst="arc">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70" name="Arc 69">
              <a:extLst>
                <a:ext uri="{FF2B5EF4-FFF2-40B4-BE49-F238E27FC236}">
                  <a16:creationId xmlns:a16="http://schemas.microsoft.com/office/drawing/2014/main" id="{4014B685-7BCC-498D-831C-6135C032B04C}"/>
                </a:ext>
              </a:extLst>
            </p:cNvPr>
            <p:cNvSpPr/>
            <p:nvPr/>
          </p:nvSpPr>
          <p:spPr>
            <a:xfrm rot="17249731" flipV="1">
              <a:off x="5315811" y="3909092"/>
              <a:ext cx="1111104" cy="2271314"/>
            </a:xfrm>
            <a:prstGeom prst="arc">
              <a:avLst>
                <a:gd name="adj1" fmla="val 17862966"/>
                <a:gd name="adj2" fmla="val 424005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dirty="0"/>
            </a:p>
          </p:txBody>
        </p:sp>
        <p:sp>
          <p:nvSpPr>
            <p:cNvPr id="71" name="Arc 70">
              <a:extLst>
                <a:ext uri="{FF2B5EF4-FFF2-40B4-BE49-F238E27FC236}">
                  <a16:creationId xmlns:a16="http://schemas.microsoft.com/office/drawing/2014/main" id="{0A1FE078-3E50-42C1-86BF-BB91AC0878E5}"/>
                </a:ext>
              </a:extLst>
            </p:cNvPr>
            <p:cNvSpPr/>
            <p:nvPr/>
          </p:nvSpPr>
          <p:spPr>
            <a:xfrm rot="16680155">
              <a:off x="5536407" y="4516918"/>
              <a:ext cx="1985748" cy="1497116"/>
            </a:xfrm>
            <a:prstGeom prst="arc">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72" name="Arc 71">
              <a:extLst>
                <a:ext uri="{FF2B5EF4-FFF2-40B4-BE49-F238E27FC236}">
                  <a16:creationId xmlns:a16="http://schemas.microsoft.com/office/drawing/2014/main" id="{DCA5CE31-4227-431F-B001-57794F275B6F}"/>
                </a:ext>
              </a:extLst>
            </p:cNvPr>
            <p:cNvSpPr/>
            <p:nvPr/>
          </p:nvSpPr>
          <p:spPr>
            <a:xfrm rot="6011905" flipV="1">
              <a:off x="7244126" y="3579775"/>
              <a:ext cx="1111104" cy="2271314"/>
            </a:xfrm>
            <a:prstGeom prst="arc">
              <a:avLst>
                <a:gd name="adj1" fmla="val 17862966"/>
                <a:gd name="adj2" fmla="val 424005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dirty="0"/>
            </a:p>
          </p:txBody>
        </p:sp>
      </p:gr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1CE9A58-0944-4594-BCCC-3DD5A766D7E5}"/>
                  </a:ext>
                </a:extLst>
              </p:cNvPr>
              <p:cNvSpPr txBox="1"/>
              <p:nvPr/>
            </p:nvSpPr>
            <p:spPr>
              <a:xfrm>
                <a:off x="2327012" y="1504942"/>
                <a:ext cx="1041631" cy="3689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sz="1400" b="0" i="1" smtClean="0">
                          <a:latin typeface="Cambria Math" panose="02040503050406030204" pitchFamily="18" charset="0"/>
                        </a:rPr>
                        <m:t>𝑚</m:t>
                      </m:r>
                      <m:r>
                        <a:rPr lang="da-DK" sz="1400" b="0" i="1" smtClean="0">
                          <a:latin typeface="Cambria Math" panose="02040503050406030204" pitchFamily="18" charset="0"/>
                        </a:rPr>
                        <m:t>=1,</m:t>
                      </m:r>
                      <m:f>
                        <m:fPr>
                          <m:ctrlPr>
                            <a:rPr lang="da-DK" sz="1400" i="1" smtClean="0">
                              <a:latin typeface="Cambria Math" panose="02040503050406030204" pitchFamily="18" charset="0"/>
                            </a:rPr>
                          </m:ctrlPr>
                        </m:fPr>
                        <m:num>
                          <m:r>
                            <a:rPr lang="da-DK" sz="1400" b="0" i="1" smtClean="0">
                              <a:latin typeface="Cambria Math" panose="02040503050406030204" pitchFamily="18" charset="0"/>
                            </a:rPr>
                            <m:t>𝑎</m:t>
                          </m:r>
                        </m:num>
                        <m:den>
                          <m:r>
                            <a:rPr lang="da-DK" sz="1400" b="0" i="1" smtClean="0">
                              <a:latin typeface="Cambria Math" panose="02040503050406030204" pitchFamily="18" charset="0"/>
                            </a:rPr>
                            <m:t>𝑏</m:t>
                          </m:r>
                        </m:den>
                      </m:f>
                      <m:r>
                        <a:rPr lang="da-DK" sz="1400" i="1" smtClean="0">
                          <a:latin typeface="Cambria Math" panose="02040503050406030204" pitchFamily="18" charset="0"/>
                        </a:rPr>
                        <m:t>=</m:t>
                      </m:r>
                      <m:r>
                        <a:rPr lang="da-DK" sz="1400" b="0" i="1" smtClean="0">
                          <a:latin typeface="Cambria Math" panose="02040503050406030204" pitchFamily="18" charset="0"/>
                        </a:rPr>
                        <m:t>1</m:t>
                      </m:r>
                    </m:oMath>
                  </m:oMathPara>
                </a14:m>
                <a:endParaRPr lang="da-DK" sz="1400" dirty="0"/>
              </a:p>
            </p:txBody>
          </p:sp>
        </mc:Choice>
        <mc:Fallback xmlns="">
          <p:sp>
            <p:nvSpPr>
              <p:cNvPr id="60" name="TextBox 59">
                <a:extLst>
                  <a:ext uri="{FF2B5EF4-FFF2-40B4-BE49-F238E27FC236}">
                    <a16:creationId xmlns:a16="http://schemas.microsoft.com/office/drawing/2014/main" id="{A1CE9A58-0944-4594-BCCC-3DD5A766D7E5}"/>
                  </a:ext>
                </a:extLst>
              </p:cNvPr>
              <p:cNvSpPr txBox="1">
                <a:spLocks noRot="1" noChangeAspect="1" noMove="1" noResize="1" noEditPoints="1" noAdjustHandles="1" noChangeArrowheads="1" noChangeShapeType="1" noTextEdit="1"/>
              </p:cNvSpPr>
              <p:nvPr/>
            </p:nvSpPr>
            <p:spPr>
              <a:xfrm>
                <a:off x="2327012" y="1504942"/>
                <a:ext cx="1041631" cy="368947"/>
              </a:xfrm>
              <a:prstGeom prst="rect">
                <a:avLst/>
              </a:prstGeom>
              <a:blipFill>
                <a:blip r:embed="rId5"/>
                <a:stretch>
                  <a:fillRect l="-1754" r="-2924" b="-15000"/>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864ADFB2-38B8-4C8C-9967-6FEAF279DEC5}"/>
                  </a:ext>
                </a:extLst>
              </p:cNvPr>
              <p:cNvSpPr txBox="1"/>
              <p:nvPr/>
            </p:nvSpPr>
            <p:spPr>
              <a:xfrm>
                <a:off x="4483361" y="2671989"/>
                <a:ext cx="1041631" cy="3689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sz="1400" b="0" i="1" smtClean="0">
                          <a:latin typeface="Cambria Math" panose="02040503050406030204" pitchFamily="18" charset="0"/>
                        </a:rPr>
                        <m:t>𝑚</m:t>
                      </m:r>
                      <m:r>
                        <a:rPr lang="da-DK" sz="1400" b="0" i="1" smtClean="0">
                          <a:latin typeface="Cambria Math" panose="02040503050406030204" pitchFamily="18" charset="0"/>
                        </a:rPr>
                        <m:t>=2,</m:t>
                      </m:r>
                      <m:f>
                        <m:fPr>
                          <m:ctrlPr>
                            <a:rPr lang="da-DK" sz="1400" i="1" smtClean="0">
                              <a:latin typeface="Cambria Math" panose="02040503050406030204" pitchFamily="18" charset="0"/>
                            </a:rPr>
                          </m:ctrlPr>
                        </m:fPr>
                        <m:num>
                          <m:r>
                            <a:rPr lang="da-DK" sz="1400" b="0" i="1" smtClean="0">
                              <a:latin typeface="Cambria Math" panose="02040503050406030204" pitchFamily="18" charset="0"/>
                            </a:rPr>
                            <m:t>𝑎</m:t>
                          </m:r>
                        </m:num>
                        <m:den>
                          <m:r>
                            <a:rPr lang="da-DK" sz="1400" b="0" i="1" smtClean="0">
                              <a:latin typeface="Cambria Math" panose="02040503050406030204" pitchFamily="18" charset="0"/>
                            </a:rPr>
                            <m:t>𝑏</m:t>
                          </m:r>
                        </m:den>
                      </m:f>
                      <m:r>
                        <a:rPr lang="da-DK" sz="1400" i="1" smtClean="0">
                          <a:latin typeface="Cambria Math" panose="02040503050406030204" pitchFamily="18" charset="0"/>
                        </a:rPr>
                        <m:t>=</m:t>
                      </m:r>
                      <m:r>
                        <a:rPr lang="da-DK" sz="1400" b="0" i="1" smtClean="0">
                          <a:latin typeface="Cambria Math" panose="02040503050406030204" pitchFamily="18" charset="0"/>
                        </a:rPr>
                        <m:t>2</m:t>
                      </m:r>
                    </m:oMath>
                  </m:oMathPara>
                </a14:m>
                <a:endParaRPr lang="da-DK" sz="1400" dirty="0"/>
              </a:p>
            </p:txBody>
          </p:sp>
        </mc:Choice>
        <mc:Fallback xmlns="">
          <p:sp>
            <p:nvSpPr>
              <p:cNvPr id="61" name="TextBox 60">
                <a:extLst>
                  <a:ext uri="{FF2B5EF4-FFF2-40B4-BE49-F238E27FC236}">
                    <a16:creationId xmlns:a16="http://schemas.microsoft.com/office/drawing/2014/main" id="{864ADFB2-38B8-4C8C-9967-6FEAF279DEC5}"/>
                  </a:ext>
                </a:extLst>
              </p:cNvPr>
              <p:cNvSpPr txBox="1">
                <a:spLocks noRot="1" noChangeAspect="1" noMove="1" noResize="1" noEditPoints="1" noAdjustHandles="1" noChangeArrowheads="1" noChangeShapeType="1" noTextEdit="1"/>
              </p:cNvSpPr>
              <p:nvPr/>
            </p:nvSpPr>
            <p:spPr>
              <a:xfrm>
                <a:off x="4483361" y="2671989"/>
                <a:ext cx="1041631" cy="368947"/>
              </a:xfrm>
              <a:prstGeom prst="rect">
                <a:avLst/>
              </a:prstGeom>
              <a:blipFill>
                <a:blip r:embed="rId6"/>
                <a:stretch>
                  <a:fillRect l="-1170" r="-2924" b="-14754"/>
                </a:stretch>
              </a:blipFill>
            </p:spPr>
            <p:txBody>
              <a:bodyPr/>
              <a:lstStyle/>
              <a:p>
                <a:r>
                  <a:rPr lang="da-DK">
                    <a:noFill/>
                  </a:rPr>
                  <a:t> </a:t>
                </a:r>
              </a:p>
            </p:txBody>
          </p:sp>
        </mc:Fallback>
      </mc:AlternateContent>
      <p:grpSp>
        <p:nvGrpSpPr>
          <p:cNvPr id="62" name="Group 61">
            <a:extLst>
              <a:ext uri="{FF2B5EF4-FFF2-40B4-BE49-F238E27FC236}">
                <a16:creationId xmlns:a16="http://schemas.microsoft.com/office/drawing/2014/main" id="{BA72CB9C-DA74-49D6-AD36-7BF13A06E4B2}"/>
              </a:ext>
            </a:extLst>
          </p:cNvPr>
          <p:cNvGrpSpPr>
            <a:grpSpLocks noChangeAspect="1"/>
          </p:cNvGrpSpPr>
          <p:nvPr/>
        </p:nvGrpSpPr>
        <p:grpSpPr>
          <a:xfrm>
            <a:off x="6745235" y="3446953"/>
            <a:ext cx="1931221" cy="1734356"/>
            <a:chOff x="4479493" y="3265868"/>
            <a:chExt cx="4356507" cy="3539234"/>
          </a:xfrm>
        </p:grpSpPr>
        <p:cxnSp>
          <p:nvCxnSpPr>
            <p:cNvPr id="63" name="Straight Connector 62">
              <a:extLst>
                <a:ext uri="{FF2B5EF4-FFF2-40B4-BE49-F238E27FC236}">
                  <a16:creationId xmlns:a16="http://schemas.microsoft.com/office/drawing/2014/main" id="{0D3F886C-B45F-4AC0-912E-0F5ED5A609F6}"/>
                </a:ext>
              </a:extLst>
            </p:cNvPr>
            <p:cNvCxnSpPr>
              <a:cxnSpLocks/>
            </p:cNvCxnSpPr>
            <p:nvPr/>
          </p:nvCxnSpPr>
          <p:spPr>
            <a:xfrm flipH="1">
              <a:off x="4493727" y="4296386"/>
              <a:ext cx="858208" cy="492652"/>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64" name="Straight Connector 63">
              <a:extLst>
                <a:ext uri="{FF2B5EF4-FFF2-40B4-BE49-F238E27FC236}">
                  <a16:creationId xmlns:a16="http://schemas.microsoft.com/office/drawing/2014/main" id="{EE226BB5-6021-4347-81D6-5CEC11753737}"/>
                </a:ext>
              </a:extLst>
            </p:cNvPr>
            <p:cNvCxnSpPr>
              <a:cxnSpLocks/>
            </p:cNvCxnSpPr>
            <p:nvPr/>
          </p:nvCxnSpPr>
          <p:spPr>
            <a:xfrm>
              <a:off x="5352806" y="4296386"/>
              <a:ext cx="3375533" cy="705857"/>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65" name="Straight Connector 64">
              <a:extLst>
                <a:ext uri="{FF2B5EF4-FFF2-40B4-BE49-F238E27FC236}">
                  <a16:creationId xmlns:a16="http://schemas.microsoft.com/office/drawing/2014/main" id="{37DC9FF6-A9AD-4100-9D83-A23652E34589}"/>
                </a:ext>
              </a:extLst>
            </p:cNvPr>
            <p:cNvCxnSpPr>
              <a:cxnSpLocks/>
            </p:cNvCxnSpPr>
            <p:nvPr/>
          </p:nvCxnSpPr>
          <p:spPr>
            <a:xfrm>
              <a:off x="4479493" y="4785479"/>
              <a:ext cx="3928006" cy="1074509"/>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66" name="Straight Connector 65">
              <a:extLst>
                <a:ext uri="{FF2B5EF4-FFF2-40B4-BE49-F238E27FC236}">
                  <a16:creationId xmlns:a16="http://schemas.microsoft.com/office/drawing/2014/main" id="{97DA7035-3A87-4F00-827E-7365BE2A0E6C}"/>
                </a:ext>
              </a:extLst>
            </p:cNvPr>
            <p:cNvCxnSpPr>
              <a:cxnSpLocks/>
            </p:cNvCxnSpPr>
            <p:nvPr/>
          </p:nvCxnSpPr>
          <p:spPr>
            <a:xfrm flipH="1">
              <a:off x="8396824" y="5002244"/>
              <a:ext cx="295769" cy="871975"/>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67" name="Arc 66">
              <a:extLst>
                <a:ext uri="{FF2B5EF4-FFF2-40B4-BE49-F238E27FC236}">
                  <a16:creationId xmlns:a16="http://schemas.microsoft.com/office/drawing/2014/main" id="{9679C4DA-C506-48BC-AB04-3E2E9E68141B}"/>
                </a:ext>
              </a:extLst>
            </p:cNvPr>
            <p:cNvSpPr/>
            <p:nvPr/>
          </p:nvSpPr>
          <p:spPr>
            <a:xfrm rot="6010650">
              <a:off x="5302830" y="3510183"/>
              <a:ext cx="1985747" cy="1497117"/>
            </a:xfrm>
            <a:prstGeom prst="arc">
              <a:avLst>
                <a:gd name="adj1" fmla="val 17523989"/>
                <a:gd name="adj2" fmla="val 0"/>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68" name="Arc 67">
              <a:extLst>
                <a:ext uri="{FF2B5EF4-FFF2-40B4-BE49-F238E27FC236}">
                  <a16:creationId xmlns:a16="http://schemas.microsoft.com/office/drawing/2014/main" id="{23056241-BB6B-47D2-B62B-5AA924605434}"/>
                </a:ext>
              </a:extLst>
            </p:cNvPr>
            <p:cNvSpPr/>
            <p:nvPr/>
          </p:nvSpPr>
          <p:spPr>
            <a:xfrm rot="17139257">
              <a:off x="5083341" y="4168461"/>
              <a:ext cx="805339" cy="1545302"/>
            </a:xfrm>
            <a:prstGeom prst="arc">
              <a:avLst>
                <a:gd name="adj1" fmla="val 17862966"/>
                <a:gd name="adj2" fmla="val 424005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dirty="0"/>
            </a:p>
          </p:txBody>
        </p:sp>
        <p:sp>
          <p:nvSpPr>
            <p:cNvPr id="73" name="Arc 72">
              <a:extLst>
                <a:ext uri="{FF2B5EF4-FFF2-40B4-BE49-F238E27FC236}">
                  <a16:creationId xmlns:a16="http://schemas.microsoft.com/office/drawing/2014/main" id="{1667AC5F-FD6A-462B-8183-EC5BAD5FEBE9}"/>
                </a:ext>
              </a:extLst>
            </p:cNvPr>
            <p:cNvSpPr/>
            <p:nvPr/>
          </p:nvSpPr>
          <p:spPr>
            <a:xfrm rot="16932016">
              <a:off x="5050616" y="4717571"/>
              <a:ext cx="1985748" cy="1497116"/>
            </a:xfrm>
            <a:prstGeom prst="arc">
              <a:avLst>
                <a:gd name="adj1" fmla="val 17523989"/>
                <a:gd name="adj2" fmla="val 0"/>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74" name="Arc 73">
              <a:extLst>
                <a:ext uri="{FF2B5EF4-FFF2-40B4-BE49-F238E27FC236}">
                  <a16:creationId xmlns:a16="http://schemas.microsoft.com/office/drawing/2014/main" id="{CDFC2ACF-DDC2-48A6-8113-E529AD42CA6E}"/>
                </a:ext>
              </a:extLst>
            </p:cNvPr>
            <p:cNvSpPr/>
            <p:nvPr/>
          </p:nvSpPr>
          <p:spPr>
            <a:xfrm rot="15989012">
              <a:off x="7094566" y="5063669"/>
              <a:ext cx="1985751" cy="1497116"/>
            </a:xfrm>
            <a:prstGeom prst="arc">
              <a:avLst>
                <a:gd name="adj1" fmla="val 17523989"/>
                <a:gd name="adj2" fmla="val 0"/>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75" name="Arc 74">
              <a:extLst>
                <a:ext uri="{FF2B5EF4-FFF2-40B4-BE49-F238E27FC236}">
                  <a16:creationId xmlns:a16="http://schemas.microsoft.com/office/drawing/2014/main" id="{C15DFBDC-8954-4EA5-AB57-DF7A305F546C}"/>
                </a:ext>
              </a:extLst>
            </p:cNvPr>
            <p:cNvSpPr/>
            <p:nvPr/>
          </p:nvSpPr>
          <p:spPr>
            <a:xfrm rot="6371312">
              <a:off x="6301178" y="3911554"/>
              <a:ext cx="805339" cy="1545302"/>
            </a:xfrm>
            <a:prstGeom prst="arc">
              <a:avLst>
                <a:gd name="adj1" fmla="val 17862966"/>
                <a:gd name="adj2" fmla="val 424005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dirty="0"/>
            </a:p>
          </p:txBody>
        </p:sp>
        <p:sp>
          <p:nvSpPr>
            <p:cNvPr id="76" name="Arc 75">
              <a:extLst>
                <a:ext uri="{FF2B5EF4-FFF2-40B4-BE49-F238E27FC236}">
                  <a16:creationId xmlns:a16="http://schemas.microsoft.com/office/drawing/2014/main" id="{D8929A11-5AF9-4E17-8162-F9E418DDF111}"/>
                </a:ext>
              </a:extLst>
            </p:cNvPr>
            <p:cNvSpPr/>
            <p:nvPr/>
          </p:nvSpPr>
          <p:spPr>
            <a:xfrm rot="17139257">
              <a:off x="7408407" y="4726666"/>
              <a:ext cx="805339" cy="1545302"/>
            </a:xfrm>
            <a:prstGeom prst="arc">
              <a:avLst>
                <a:gd name="adj1" fmla="val 17862966"/>
                <a:gd name="adj2" fmla="val 424005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dirty="0"/>
            </a:p>
          </p:txBody>
        </p:sp>
      </p:gr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2E223D58-B098-4436-A2A6-ACF830D357C0}"/>
                  </a:ext>
                </a:extLst>
              </p:cNvPr>
              <p:cNvSpPr txBox="1"/>
              <p:nvPr/>
            </p:nvSpPr>
            <p:spPr>
              <a:xfrm>
                <a:off x="7505316" y="3586510"/>
                <a:ext cx="1041632" cy="3689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a-DK" sz="1400" b="0" i="1" smtClean="0">
                          <a:latin typeface="Cambria Math" panose="02040503050406030204" pitchFamily="18" charset="0"/>
                        </a:rPr>
                        <m:t>𝑚</m:t>
                      </m:r>
                      <m:r>
                        <a:rPr lang="da-DK" sz="1400" b="0" i="1" smtClean="0">
                          <a:latin typeface="Cambria Math" panose="02040503050406030204" pitchFamily="18" charset="0"/>
                        </a:rPr>
                        <m:t>=3,</m:t>
                      </m:r>
                      <m:f>
                        <m:fPr>
                          <m:ctrlPr>
                            <a:rPr lang="da-DK" sz="1400" i="1" smtClean="0">
                              <a:latin typeface="Cambria Math" panose="02040503050406030204" pitchFamily="18" charset="0"/>
                            </a:rPr>
                          </m:ctrlPr>
                        </m:fPr>
                        <m:num>
                          <m:r>
                            <a:rPr lang="da-DK" sz="1400" b="0" i="1" smtClean="0">
                              <a:latin typeface="Cambria Math" panose="02040503050406030204" pitchFamily="18" charset="0"/>
                            </a:rPr>
                            <m:t>𝑎</m:t>
                          </m:r>
                        </m:num>
                        <m:den>
                          <m:r>
                            <a:rPr lang="da-DK" sz="1400" b="0" i="1" smtClean="0">
                              <a:latin typeface="Cambria Math" panose="02040503050406030204" pitchFamily="18" charset="0"/>
                            </a:rPr>
                            <m:t>𝑏</m:t>
                          </m:r>
                        </m:den>
                      </m:f>
                      <m:r>
                        <a:rPr lang="da-DK" sz="1400" i="1" smtClean="0">
                          <a:latin typeface="Cambria Math" panose="02040503050406030204" pitchFamily="18" charset="0"/>
                        </a:rPr>
                        <m:t>=</m:t>
                      </m:r>
                      <m:r>
                        <a:rPr lang="da-DK" sz="1400" b="0" i="1" smtClean="0">
                          <a:latin typeface="Cambria Math" panose="02040503050406030204" pitchFamily="18" charset="0"/>
                        </a:rPr>
                        <m:t>3</m:t>
                      </m:r>
                    </m:oMath>
                  </m:oMathPara>
                </a14:m>
                <a:endParaRPr lang="da-DK" sz="1400" dirty="0"/>
              </a:p>
            </p:txBody>
          </p:sp>
        </mc:Choice>
        <mc:Fallback xmlns="">
          <p:sp>
            <p:nvSpPr>
              <p:cNvPr id="69" name="TextBox 68">
                <a:extLst>
                  <a:ext uri="{FF2B5EF4-FFF2-40B4-BE49-F238E27FC236}">
                    <a16:creationId xmlns:a16="http://schemas.microsoft.com/office/drawing/2014/main" id="{2E223D58-B098-4436-A2A6-ACF830D357C0}"/>
                  </a:ext>
                </a:extLst>
              </p:cNvPr>
              <p:cNvSpPr txBox="1">
                <a:spLocks noRot="1" noChangeAspect="1" noMove="1" noResize="1" noEditPoints="1" noAdjustHandles="1" noChangeArrowheads="1" noChangeShapeType="1" noTextEdit="1"/>
              </p:cNvSpPr>
              <p:nvPr/>
            </p:nvSpPr>
            <p:spPr>
              <a:xfrm>
                <a:off x="7505316" y="3586510"/>
                <a:ext cx="1041632" cy="368947"/>
              </a:xfrm>
              <a:prstGeom prst="rect">
                <a:avLst/>
              </a:prstGeom>
              <a:blipFill>
                <a:blip r:embed="rId7"/>
                <a:stretch>
                  <a:fillRect l="-1170" r="-2924" b="-14754"/>
                </a:stretch>
              </a:blipFill>
            </p:spPr>
            <p:txBody>
              <a:bodyPr/>
              <a:lstStyle/>
              <a:p>
                <a:r>
                  <a:rPr lang="da-DK">
                    <a:noFill/>
                  </a:rPr>
                  <a:t> </a:t>
                </a:r>
              </a:p>
            </p:txBody>
          </p:sp>
        </mc:Fallback>
      </mc:AlternateContent>
      <p:sp>
        <p:nvSpPr>
          <p:cNvPr id="77" name="Arc 76">
            <a:extLst>
              <a:ext uri="{FF2B5EF4-FFF2-40B4-BE49-F238E27FC236}">
                <a16:creationId xmlns:a16="http://schemas.microsoft.com/office/drawing/2014/main" id="{1DF6CFF0-4BAD-4EC4-8514-B656665C97A8}"/>
              </a:ext>
            </a:extLst>
          </p:cNvPr>
          <p:cNvSpPr/>
          <p:nvPr/>
        </p:nvSpPr>
        <p:spPr>
          <a:xfrm rot="12547636">
            <a:off x="3932203" y="3075021"/>
            <a:ext cx="4209302" cy="3486706"/>
          </a:xfrm>
          <a:prstGeom prst="arc">
            <a:avLst>
              <a:gd name="adj1" fmla="val 19454353"/>
              <a:gd name="adj2" fmla="val 312440"/>
            </a:avLst>
          </a:prstGeom>
          <a:ln w="12700">
            <a:solidFill>
              <a:srgbClr val="16818D"/>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9" name="Rectangle 8">
            <a:extLst>
              <a:ext uri="{FF2B5EF4-FFF2-40B4-BE49-F238E27FC236}">
                <a16:creationId xmlns:a16="http://schemas.microsoft.com/office/drawing/2014/main" id="{F69847E6-DC34-4224-B594-6096F7592EB8}"/>
              </a:ext>
            </a:extLst>
          </p:cNvPr>
          <p:cNvSpPr/>
          <p:nvPr/>
        </p:nvSpPr>
        <p:spPr>
          <a:xfrm>
            <a:off x="2897710" y="3877142"/>
            <a:ext cx="548630" cy="28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0" name="Rectangle 79">
            <a:extLst>
              <a:ext uri="{FF2B5EF4-FFF2-40B4-BE49-F238E27FC236}">
                <a16:creationId xmlns:a16="http://schemas.microsoft.com/office/drawing/2014/main" id="{38A6FD91-7466-43EE-A77F-BF135E1E46A7}"/>
              </a:ext>
            </a:extLst>
          </p:cNvPr>
          <p:cNvSpPr/>
          <p:nvPr/>
        </p:nvSpPr>
        <p:spPr>
          <a:xfrm>
            <a:off x="3231282" y="4368761"/>
            <a:ext cx="548630" cy="28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1" name="Rectangle 80">
            <a:extLst>
              <a:ext uri="{FF2B5EF4-FFF2-40B4-BE49-F238E27FC236}">
                <a16:creationId xmlns:a16="http://schemas.microsoft.com/office/drawing/2014/main" id="{28103856-A980-42DE-910A-1C6B0323D179}"/>
              </a:ext>
            </a:extLst>
          </p:cNvPr>
          <p:cNvSpPr/>
          <p:nvPr/>
        </p:nvSpPr>
        <p:spPr>
          <a:xfrm>
            <a:off x="4167386" y="4509120"/>
            <a:ext cx="548630" cy="28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2" name="Rectangle 81">
            <a:extLst>
              <a:ext uri="{FF2B5EF4-FFF2-40B4-BE49-F238E27FC236}">
                <a16:creationId xmlns:a16="http://schemas.microsoft.com/office/drawing/2014/main" id="{91945261-F91E-43E0-B318-A5F8F58A66EA}"/>
              </a:ext>
            </a:extLst>
          </p:cNvPr>
          <p:cNvSpPr/>
          <p:nvPr/>
        </p:nvSpPr>
        <p:spPr>
          <a:xfrm>
            <a:off x="5004048" y="4649479"/>
            <a:ext cx="548630" cy="28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3" name="Rectangle 82">
            <a:extLst>
              <a:ext uri="{FF2B5EF4-FFF2-40B4-BE49-F238E27FC236}">
                <a16:creationId xmlns:a16="http://schemas.microsoft.com/office/drawing/2014/main" id="{3C5F80FE-462D-4174-A840-712A851802FB}"/>
              </a:ext>
            </a:extLst>
          </p:cNvPr>
          <p:cNvSpPr/>
          <p:nvPr/>
        </p:nvSpPr>
        <p:spPr>
          <a:xfrm>
            <a:off x="5840710" y="4581128"/>
            <a:ext cx="548630" cy="284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9" name="Arc 78">
            <a:extLst>
              <a:ext uri="{FF2B5EF4-FFF2-40B4-BE49-F238E27FC236}">
                <a16:creationId xmlns:a16="http://schemas.microsoft.com/office/drawing/2014/main" id="{93ED4B2D-F6C7-4026-812A-E56EFF9DACB7}"/>
              </a:ext>
            </a:extLst>
          </p:cNvPr>
          <p:cNvSpPr/>
          <p:nvPr/>
        </p:nvSpPr>
        <p:spPr>
          <a:xfrm rot="11103664">
            <a:off x="3269415" y="-315515"/>
            <a:ext cx="4209302" cy="7923649"/>
          </a:xfrm>
          <a:prstGeom prst="arc">
            <a:avLst>
              <a:gd name="adj1" fmla="val 19454353"/>
              <a:gd name="adj2" fmla="val 312440"/>
            </a:avLst>
          </a:prstGeom>
          <a:ln w="12700">
            <a:solidFill>
              <a:srgbClr val="16818D"/>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78" name="Arc 77">
            <a:extLst>
              <a:ext uri="{FF2B5EF4-FFF2-40B4-BE49-F238E27FC236}">
                <a16:creationId xmlns:a16="http://schemas.microsoft.com/office/drawing/2014/main" id="{71B9A9A0-450B-414E-9BBD-EC8A125C4CAE}"/>
              </a:ext>
            </a:extLst>
          </p:cNvPr>
          <p:cNvSpPr/>
          <p:nvPr/>
        </p:nvSpPr>
        <p:spPr>
          <a:xfrm rot="12547636">
            <a:off x="4960441" y="4431973"/>
            <a:ext cx="4209302" cy="2617195"/>
          </a:xfrm>
          <a:prstGeom prst="arc">
            <a:avLst>
              <a:gd name="adj1" fmla="val 20951607"/>
              <a:gd name="adj2" fmla="val 2507563"/>
            </a:avLst>
          </a:prstGeom>
          <a:ln w="12700">
            <a:solidFill>
              <a:srgbClr val="16818D"/>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84" name="Oval 83">
            <a:extLst>
              <a:ext uri="{FF2B5EF4-FFF2-40B4-BE49-F238E27FC236}">
                <a16:creationId xmlns:a16="http://schemas.microsoft.com/office/drawing/2014/main" id="{0E5C9DB3-A3FF-4DB2-AA7F-CC3F4AA200A2}"/>
              </a:ext>
            </a:extLst>
          </p:cNvPr>
          <p:cNvSpPr/>
          <p:nvPr/>
        </p:nvSpPr>
        <p:spPr>
          <a:xfrm>
            <a:off x="3312288" y="5121200"/>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5" name="Oval 84">
            <a:extLst>
              <a:ext uri="{FF2B5EF4-FFF2-40B4-BE49-F238E27FC236}">
                <a16:creationId xmlns:a16="http://schemas.microsoft.com/office/drawing/2014/main" id="{BDE5E199-CBF9-44FD-8BFF-27170F27A013}"/>
              </a:ext>
            </a:extLst>
          </p:cNvPr>
          <p:cNvSpPr/>
          <p:nvPr/>
        </p:nvSpPr>
        <p:spPr>
          <a:xfrm>
            <a:off x="4202711" y="5130253"/>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6" name="Oval 85">
            <a:extLst>
              <a:ext uri="{FF2B5EF4-FFF2-40B4-BE49-F238E27FC236}">
                <a16:creationId xmlns:a16="http://schemas.microsoft.com/office/drawing/2014/main" id="{DA7EBC44-7878-4378-B01B-C30ADDA62E51}"/>
              </a:ext>
            </a:extLst>
          </p:cNvPr>
          <p:cNvSpPr/>
          <p:nvPr/>
        </p:nvSpPr>
        <p:spPr>
          <a:xfrm>
            <a:off x="5076056" y="5139306"/>
            <a:ext cx="108000" cy="1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251935644"/>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31840" y="689700"/>
            <a:ext cx="5688632" cy="651068"/>
          </a:xfrm>
          <a:noFill/>
        </p:spPr>
        <p:txBody>
          <a:bodyPr/>
          <a:lstStyle/>
          <a:p>
            <a:pPr algn="r"/>
            <a:r>
              <a:rPr lang="da-DK" dirty="0"/>
              <a:t>Key Learning Points</a:t>
            </a:r>
          </a:p>
        </p:txBody>
      </p:sp>
      <p:pic>
        <p:nvPicPr>
          <p:cNvPr id="9" name="Picture 1" descr="UWE-Logo-Bottom.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a:extLst>
              <a:ext uri="{FF2B5EF4-FFF2-40B4-BE49-F238E27FC236}">
                <a16:creationId xmlns:a16="http://schemas.microsoft.com/office/drawing/2014/main" id="{A9FB495A-9CDE-450F-B711-60EF4484D221}"/>
              </a:ext>
            </a:extLst>
          </p:cNvPr>
          <p:cNvSpPr>
            <a:spLocks noGrp="1"/>
          </p:cNvSpPr>
          <p:nvPr>
            <p:ph type="body" sz="quarter" idx="11"/>
          </p:nvPr>
        </p:nvSpPr>
        <p:spPr>
          <a:xfrm>
            <a:off x="539552" y="1412776"/>
            <a:ext cx="7200800" cy="1223714"/>
          </a:xfrm>
          <a:noFill/>
        </p:spPr>
        <p:txBody>
          <a:bodyPr/>
          <a:lstStyle/>
          <a:p>
            <a:pPr>
              <a:spcAft>
                <a:spcPts val="600"/>
              </a:spcAft>
            </a:pPr>
            <a:r>
              <a:rPr lang="da-DK" dirty="0"/>
              <a:t>Buckling is a key design driver for aircraft structures.</a:t>
            </a:r>
          </a:p>
          <a:p>
            <a:pPr>
              <a:spcAft>
                <a:spcPts val="600"/>
              </a:spcAft>
            </a:pPr>
            <a:r>
              <a:rPr lang="da-DK" dirty="0"/>
              <a:t>Buckling is an elastic phenomina.</a:t>
            </a:r>
          </a:p>
          <a:p>
            <a:pPr>
              <a:spcAft>
                <a:spcPts val="600"/>
              </a:spcAft>
            </a:pPr>
            <a:r>
              <a:rPr lang="da-DK" dirty="0"/>
              <a:t>Stringers and longerons are aircraft structural components that can be approximated as an Euler column.</a:t>
            </a:r>
          </a:p>
          <a:p>
            <a:pPr>
              <a:spcAft>
                <a:spcPts val="600"/>
              </a:spcAft>
            </a:pPr>
            <a:r>
              <a:rPr lang="da-DK" dirty="0"/>
              <a:t>An Euler column has a critical compressive load at which buckling occurs.</a:t>
            </a:r>
          </a:p>
          <a:p>
            <a:pPr>
              <a:spcAft>
                <a:spcPts val="600"/>
              </a:spcAft>
            </a:pPr>
            <a:r>
              <a:rPr lang="da-DK" dirty="0"/>
              <a:t>The boundary conditions affect the buckling load, calculated using effective length.</a:t>
            </a:r>
          </a:p>
          <a:p>
            <a:pPr>
              <a:spcAft>
                <a:spcPts val="600"/>
              </a:spcAft>
            </a:pPr>
            <a:r>
              <a:rPr lang="da-DK" dirty="0"/>
              <a:t>Imperfections can mean failure before critical buckling load.</a:t>
            </a:r>
          </a:p>
          <a:p>
            <a:pPr>
              <a:spcAft>
                <a:spcPts val="600"/>
              </a:spcAft>
            </a:pPr>
            <a:r>
              <a:rPr lang="da-DK" dirty="0"/>
              <a:t>Many structural relationships in Euler columns are the same for plates.</a:t>
            </a:r>
          </a:p>
          <a:p>
            <a:pPr>
              <a:spcAft>
                <a:spcPts val="600"/>
              </a:spcAft>
            </a:pPr>
            <a:endParaRPr lang="da-DK" dirty="0"/>
          </a:p>
          <a:p>
            <a:pPr>
              <a:spcAft>
                <a:spcPts val="600"/>
              </a:spcAft>
            </a:pPr>
            <a:endParaRPr lang="da-DK" dirty="0"/>
          </a:p>
          <a:p>
            <a:pPr>
              <a:spcAft>
                <a:spcPts val="600"/>
              </a:spcAft>
            </a:pPr>
            <a:endParaRPr lang="da-DK" dirty="0"/>
          </a:p>
        </p:txBody>
      </p:sp>
    </p:spTree>
    <p:extLst>
      <p:ext uri="{BB962C8B-B14F-4D97-AF65-F5344CB8AC3E}">
        <p14:creationId xmlns:p14="http://schemas.microsoft.com/office/powerpoint/2010/main" val="7648651"/>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325600" y="1340768"/>
            <a:ext cx="6566880" cy="2448272"/>
          </a:xfrm>
        </p:spPr>
        <p:txBody>
          <a:bodyPr/>
          <a:lstStyle/>
          <a:p>
            <a:r>
              <a:rPr lang="en-US" dirty="0"/>
              <a:t>Thanks for your attention!</a:t>
            </a:r>
            <a:endParaRPr lang="da-DK" sz="2800" dirty="0"/>
          </a:p>
        </p:txBody>
      </p:sp>
      <p:sp>
        <p:nvSpPr>
          <p:cNvPr id="3" name="Text Placeholder 2"/>
          <p:cNvSpPr>
            <a:spLocks noGrp="1"/>
          </p:cNvSpPr>
          <p:nvPr>
            <p:ph type="body" sz="quarter" idx="15"/>
          </p:nvPr>
        </p:nvSpPr>
        <p:spPr>
          <a:xfrm>
            <a:off x="2411760" y="2741424"/>
            <a:ext cx="2088232" cy="358775"/>
          </a:xfrm>
        </p:spPr>
        <p:txBody>
          <a:bodyPr/>
          <a:lstStyle/>
          <a:p>
            <a:r>
              <a:rPr lang="da-DK" b="1" dirty="0"/>
              <a:t>mahdi.damghani@uwe.ac.uk</a:t>
            </a:r>
            <a:endParaRPr lang="da-DK" dirty="0"/>
          </a:p>
        </p:txBody>
      </p:sp>
    </p:spTree>
    <p:extLst>
      <p:ext uri="{BB962C8B-B14F-4D97-AF65-F5344CB8AC3E}">
        <p14:creationId xmlns:p14="http://schemas.microsoft.com/office/powerpoint/2010/main" val="1666089499"/>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1</a:t>
            </a:r>
          </a:p>
        </p:txBody>
      </p:sp>
      <p:sp>
        <p:nvSpPr>
          <p:cNvPr id="3" name="Content Placeholder 2"/>
          <p:cNvSpPr>
            <a:spLocks noGrp="1"/>
          </p:cNvSpPr>
          <p:nvPr>
            <p:ph idx="1"/>
          </p:nvPr>
        </p:nvSpPr>
        <p:spPr>
          <a:xfrm>
            <a:off x="645953" y="1616979"/>
            <a:ext cx="7852095" cy="4016151"/>
          </a:xfrm>
        </p:spPr>
        <p:txBody>
          <a:bodyPr>
            <a:normAutofit/>
          </a:bodyPr>
          <a:lstStyle/>
          <a:p>
            <a:pPr algn="just"/>
            <a:r>
              <a:rPr lang="en-US" sz="1982" dirty="0"/>
              <a:t>The structural member shown is to be used as a pin-connected column. Determine the largest axial load it can support before it either begins to buckle or </a:t>
            </a:r>
            <a:r>
              <a:rPr lang="en-GB" sz="1982" dirty="0"/>
              <a:t>the steel yields. Section properties are as;</a:t>
            </a:r>
          </a:p>
        </p:txBody>
      </p:sp>
      <p:pic>
        <p:nvPicPr>
          <p:cNvPr id="5" name="Picture 4"/>
          <p:cNvPicPr>
            <a:picLocks noChangeAspect="1"/>
          </p:cNvPicPr>
          <p:nvPr/>
        </p:nvPicPr>
        <p:blipFill>
          <a:blip r:embed="rId2" cstate="print"/>
          <a:stretch>
            <a:fillRect/>
          </a:stretch>
        </p:blipFill>
        <p:spPr>
          <a:xfrm>
            <a:off x="4357418" y="3016894"/>
            <a:ext cx="3989629" cy="3267367"/>
          </a:xfrm>
          <a:prstGeom prst="rect">
            <a:avLst/>
          </a:prstGeom>
          <a:ln>
            <a:solidFill>
              <a:schemeClr val="tx1"/>
            </a:solidFill>
          </a:ln>
        </p:spPr>
      </p:pic>
      <p:pic>
        <p:nvPicPr>
          <p:cNvPr id="6" name="Picture 5"/>
          <p:cNvPicPr>
            <a:picLocks noChangeAspect="1"/>
          </p:cNvPicPr>
          <p:nvPr/>
        </p:nvPicPr>
        <p:blipFill>
          <a:blip r:embed="rId3" cstate="print"/>
          <a:stretch>
            <a:fillRect/>
          </a:stretch>
        </p:blipFill>
        <p:spPr>
          <a:xfrm>
            <a:off x="1551963" y="2626240"/>
            <a:ext cx="5835908" cy="349756"/>
          </a:xfrm>
          <a:prstGeom prst="rect">
            <a:avLst/>
          </a:prstGeom>
        </p:spPr>
      </p:pic>
      <p:sp>
        <p:nvSpPr>
          <p:cNvPr id="7" name="Rectangle 6"/>
          <p:cNvSpPr/>
          <p:nvPr/>
        </p:nvSpPr>
        <p:spPr>
          <a:xfrm>
            <a:off x="860536" y="3083230"/>
            <a:ext cx="3409461" cy="1312411"/>
          </a:xfrm>
          <a:prstGeom prst="rect">
            <a:avLst/>
          </a:prstGeom>
        </p:spPr>
        <p:txBody>
          <a:bodyPr wrap="square">
            <a:spAutoFit/>
          </a:bodyPr>
          <a:lstStyle/>
          <a:p>
            <a:pPr algn="just"/>
            <a:r>
              <a:rPr lang="en-GB" sz="1982" dirty="0">
                <a:latin typeface="Arial" panose="020B0604020202020204" pitchFamily="34" charset="0"/>
                <a:cs typeface="Arial" panose="020B0604020202020204" pitchFamily="34" charset="0"/>
              </a:rPr>
              <a:t>Assume modulus of elasticity of 200 </a:t>
            </a:r>
            <a:r>
              <a:rPr lang="en-GB" sz="1982" dirty="0" err="1">
                <a:latin typeface="Arial" panose="020B0604020202020204" pitchFamily="34" charset="0"/>
                <a:cs typeface="Arial" panose="020B0604020202020204" pitchFamily="34" charset="0"/>
              </a:rPr>
              <a:t>GPa</a:t>
            </a:r>
            <a:r>
              <a:rPr lang="en-GB" sz="1982" dirty="0">
                <a:latin typeface="Arial" panose="020B0604020202020204" pitchFamily="34" charset="0"/>
                <a:cs typeface="Arial" panose="020B0604020202020204" pitchFamily="34" charset="0"/>
              </a:rPr>
              <a:t> and material stress allowable of 250MPa.</a:t>
            </a:r>
          </a:p>
        </p:txBody>
      </p:sp>
    </p:spTree>
    <p:extLst>
      <p:ext uri="{BB962C8B-B14F-4D97-AF65-F5344CB8AC3E}">
        <p14:creationId xmlns:p14="http://schemas.microsoft.com/office/powerpoint/2010/main" val="354472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2</a:t>
            </a:r>
          </a:p>
        </p:txBody>
      </p:sp>
      <p:sp>
        <p:nvSpPr>
          <p:cNvPr id="3" name="Content Placeholder 2"/>
          <p:cNvSpPr>
            <a:spLocks noGrp="1"/>
          </p:cNvSpPr>
          <p:nvPr>
            <p:ph idx="1"/>
          </p:nvPr>
        </p:nvSpPr>
        <p:spPr>
          <a:xfrm>
            <a:off x="645953" y="1918983"/>
            <a:ext cx="4358096" cy="4318329"/>
          </a:xfrm>
        </p:spPr>
        <p:txBody>
          <a:bodyPr/>
          <a:lstStyle/>
          <a:p>
            <a:pPr algn="just"/>
            <a:r>
              <a:rPr lang="en-GB" dirty="0"/>
              <a:t>A 3m column with the following cross section is constructed of material with E=13GPa and is simply supported at its two ends.</a:t>
            </a:r>
          </a:p>
          <a:p>
            <a:pPr lvl="1" algn="just"/>
            <a:r>
              <a:rPr lang="en-GB" dirty="0"/>
              <a:t>Determine Euler buckling load</a:t>
            </a:r>
          </a:p>
          <a:p>
            <a:pPr lvl="1" algn="just"/>
            <a:r>
              <a:rPr lang="en-GB" dirty="0"/>
              <a:t>Determine stress associated with the buckling load</a:t>
            </a:r>
          </a:p>
        </p:txBody>
      </p:sp>
      <p:sp>
        <p:nvSpPr>
          <p:cNvPr id="5" name="Rectangle 4"/>
          <p:cNvSpPr/>
          <p:nvPr/>
        </p:nvSpPr>
        <p:spPr>
          <a:xfrm>
            <a:off x="6948264" y="1944709"/>
            <a:ext cx="720080" cy="2304256"/>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rot="16200000">
            <a:off x="6940505" y="2917182"/>
            <a:ext cx="720080" cy="217576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6932742" y="4509120"/>
            <a:ext cx="720080" cy="0"/>
          </a:xfrm>
          <a:prstGeom prst="straightConnector1">
            <a:avLst/>
          </a:prstGeom>
          <a:ln>
            <a:solidFill>
              <a:schemeClr val="tx1"/>
            </a:solidFill>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7652822" y="4509120"/>
            <a:ext cx="720080" cy="0"/>
          </a:xfrm>
          <a:prstGeom prst="straightConnector1">
            <a:avLst/>
          </a:prstGeom>
          <a:ln>
            <a:solidFill>
              <a:schemeClr val="tx1"/>
            </a:solidFill>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228184" y="4516430"/>
            <a:ext cx="720080" cy="0"/>
          </a:xfrm>
          <a:prstGeom prst="straightConnector1">
            <a:avLst/>
          </a:prstGeom>
          <a:ln>
            <a:solidFill>
              <a:schemeClr val="tx1"/>
            </a:solidFill>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8146219" y="4005064"/>
            <a:ext cx="720080" cy="0"/>
          </a:xfrm>
          <a:prstGeom prst="straightConnector1">
            <a:avLst/>
          </a:prstGeom>
          <a:ln>
            <a:solidFill>
              <a:schemeClr val="tx1"/>
            </a:solidFill>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506259" y="1944709"/>
            <a:ext cx="0" cy="1728000"/>
          </a:xfrm>
          <a:prstGeom prst="straightConnector1">
            <a:avLst/>
          </a:prstGeom>
          <a:ln>
            <a:solidFill>
              <a:schemeClr val="tx1"/>
            </a:solidFill>
            <a:headEnd type="stealth"/>
            <a:tailEnd type="stealth"/>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300192" y="4509120"/>
            <a:ext cx="648072" cy="276999"/>
          </a:xfrm>
          <a:prstGeom prst="rect">
            <a:avLst/>
          </a:prstGeom>
          <a:noFill/>
        </p:spPr>
        <p:txBody>
          <a:bodyPr wrap="square" rtlCol="0">
            <a:spAutoFit/>
          </a:bodyPr>
          <a:lstStyle/>
          <a:p>
            <a:r>
              <a:rPr lang="en-GB" sz="1200" dirty="0"/>
              <a:t>50 mm</a:t>
            </a:r>
          </a:p>
        </p:txBody>
      </p:sp>
      <p:sp>
        <p:nvSpPr>
          <p:cNvPr id="13" name="TextBox 12"/>
          <p:cNvSpPr txBox="1"/>
          <p:nvPr/>
        </p:nvSpPr>
        <p:spPr>
          <a:xfrm>
            <a:off x="6984268" y="4509120"/>
            <a:ext cx="648072" cy="276999"/>
          </a:xfrm>
          <a:prstGeom prst="rect">
            <a:avLst/>
          </a:prstGeom>
          <a:noFill/>
        </p:spPr>
        <p:txBody>
          <a:bodyPr wrap="square" rtlCol="0">
            <a:spAutoFit/>
          </a:bodyPr>
          <a:lstStyle/>
          <a:p>
            <a:r>
              <a:rPr lang="en-GB" sz="1200" dirty="0"/>
              <a:t>50 mm</a:t>
            </a:r>
          </a:p>
        </p:txBody>
      </p:sp>
      <p:sp>
        <p:nvSpPr>
          <p:cNvPr id="14" name="TextBox 13"/>
          <p:cNvSpPr txBox="1"/>
          <p:nvPr/>
        </p:nvSpPr>
        <p:spPr>
          <a:xfrm>
            <a:off x="7668344" y="4509120"/>
            <a:ext cx="648072" cy="276999"/>
          </a:xfrm>
          <a:prstGeom prst="rect">
            <a:avLst/>
          </a:prstGeom>
          <a:noFill/>
        </p:spPr>
        <p:txBody>
          <a:bodyPr wrap="square" rtlCol="0">
            <a:spAutoFit/>
          </a:bodyPr>
          <a:lstStyle/>
          <a:p>
            <a:r>
              <a:rPr lang="en-GB" sz="1200" dirty="0"/>
              <a:t>50 mm</a:t>
            </a:r>
          </a:p>
        </p:txBody>
      </p:sp>
      <p:sp>
        <p:nvSpPr>
          <p:cNvPr id="15" name="TextBox 14"/>
          <p:cNvSpPr txBox="1"/>
          <p:nvPr/>
        </p:nvSpPr>
        <p:spPr>
          <a:xfrm>
            <a:off x="8460432" y="3861048"/>
            <a:ext cx="648072" cy="276999"/>
          </a:xfrm>
          <a:prstGeom prst="rect">
            <a:avLst/>
          </a:prstGeom>
          <a:noFill/>
        </p:spPr>
        <p:txBody>
          <a:bodyPr wrap="square" rtlCol="0">
            <a:spAutoFit/>
          </a:bodyPr>
          <a:lstStyle/>
          <a:p>
            <a:r>
              <a:rPr lang="en-GB" sz="1200" dirty="0"/>
              <a:t>50 mm</a:t>
            </a:r>
          </a:p>
        </p:txBody>
      </p:sp>
      <p:sp>
        <p:nvSpPr>
          <p:cNvPr id="16" name="TextBox 15"/>
          <p:cNvSpPr txBox="1"/>
          <p:nvPr/>
        </p:nvSpPr>
        <p:spPr>
          <a:xfrm>
            <a:off x="8460432" y="2647945"/>
            <a:ext cx="792088" cy="276999"/>
          </a:xfrm>
          <a:prstGeom prst="rect">
            <a:avLst/>
          </a:prstGeom>
          <a:noFill/>
        </p:spPr>
        <p:txBody>
          <a:bodyPr wrap="square" rtlCol="0">
            <a:spAutoFit/>
          </a:bodyPr>
          <a:lstStyle/>
          <a:p>
            <a:r>
              <a:rPr lang="en-GB" sz="1200" dirty="0"/>
              <a:t>150 mm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6D2053-B7E3-4676-91B8-445F60F48A09}"/>
              </a:ext>
            </a:extLst>
          </p:cNvPr>
          <p:cNvSpPr/>
          <p:nvPr/>
        </p:nvSpPr>
        <p:spPr>
          <a:xfrm>
            <a:off x="5838382" y="1401176"/>
            <a:ext cx="1263471" cy="7234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 name="Title 1"/>
          <p:cNvSpPr>
            <a:spLocks noGrp="1"/>
          </p:cNvSpPr>
          <p:nvPr>
            <p:ph type="title"/>
          </p:nvPr>
        </p:nvSpPr>
        <p:spPr/>
        <p:txBody>
          <a:bodyPr/>
          <a:lstStyle/>
          <a:p>
            <a:r>
              <a:rPr lang="en-GB" dirty="0"/>
              <a:t>Tutorial 3</a:t>
            </a:r>
          </a:p>
        </p:txBody>
      </p:sp>
      <p:sp>
        <p:nvSpPr>
          <p:cNvPr id="9" name="Content Placeholder 8">
            <a:extLst>
              <a:ext uri="{FF2B5EF4-FFF2-40B4-BE49-F238E27FC236}">
                <a16:creationId xmlns:a16="http://schemas.microsoft.com/office/drawing/2014/main" id="{EFCD17AD-405D-4D9C-9A53-0D5517E82BFB}"/>
              </a:ext>
            </a:extLst>
          </p:cNvPr>
          <p:cNvSpPr>
            <a:spLocks noGrp="1"/>
          </p:cNvSpPr>
          <p:nvPr>
            <p:ph idx="1"/>
          </p:nvPr>
        </p:nvSpPr>
        <p:spPr>
          <a:xfrm>
            <a:off x="642347" y="1918983"/>
            <a:ext cx="4217685" cy="1903673"/>
          </a:xfrm>
        </p:spPr>
        <p:txBody>
          <a:bodyPr>
            <a:normAutofit/>
          </a:bodyPr>
          <a:lstStyle/>
          <a:p>
            <a:pPr algn="just"/>
            <a:r>
              <a:rPr lang="da-DK" sz="1800" dirty="0"/>
              <a:t>The vertical stabiliser of an aircraft shown is made from 3mm thick aluminium with material properties:</a:t>
            </a:r>
            <a:br>
              <a:rPr lang="da-DK" sz="1800" dirty="0"/>
            </a:br>
            <a:r>
              <a:rPr lang="da-DK" sz="1800" dirty="0"/>
              <a:t>E=70GPa, v=0.3 </a:t>
            </a:r>
          </a:p>
          <a:p>
            <a:pPr algn="just"/>
            <a:r>
              <a:rPr lang="da-DK" sz="1800" dirty="0"/>
              <a:t>The stabiliser is swept aft with a ratio of 1:5</a:t>
            </a:r>
          </a:p>
        </p:txBody>
      </p:sp>
      <p:cxnSp>
        <p:nvCxnSpPr>
          <p:cNvPr id="11" name="Straight Connector 10">
            <a:extLst>
              <a:ext uri="{FF2B5EF4-FFF2-40B4-BE49-F238E27FC236}">
                <a16:creationId xmlns:a16="http://schemas.microsoft.com/office/drawing/2014/main" id="{F8F81376-1303-4A72-9EF0-AD6FD6ACA11C}"/>
              </a:ext>
            </a:extLst>
          </p:cNvPr>
          <p:cNvCxnSpPr>
            <a:cxnSpLocks/>
          </p:cNvCxnSpPr>
          <p:nvPr/>
        </p:nvCxnSpPr>
        <p:spPr>
          <a:xfrm flipV="1">
            <a:off x="5467016" y="2862045"/>
            <a:ext cx="895132" cy="403946"/>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86D6007-CD09-48F3-8664-886B8F1F5461}"/>
              </a:ext>
            </a:extLst>
          </p:cNvPr>
          <p:cNvCxnSpPr>
            <a:cxnSpLocks/>
          </p:cNvCxnSpPr>
          <p:nvPr/>
        </p:nvCxnSpPr>
        <p:spPr>
          <a:xfrm flipH="1">
            <a:off x="6794196" y="1637909"/>
            <a:ext cx="1548000"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DD4C87A-1C5A-4B9F-8AE2-271D4A32E5DA}"/>
              </a:ext>
            </a:extLst>
          </p:cNvPr>
          <p:cNvCxnSpPr>
            <a:cxnSpLocks/>
          </p:cNvCxnSpPr>
          <p:nvPr/>
        </p:nvCxnSpPr>
        <p:spPr>
          <a:xfrm>
            <a:off x="8342196" y="1637909"/>
            <a:ext cx="0" cy="165600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23B3EFF-E99B-4066-A373-67BAB031A436}"/>
              </a:ext>
            </a:extLst>
          </p:cNvPr>
          <p:cNvCxnSpPr>
            <a:cxnSpLocks noChangeAspect="1"/>
          </p:cNvCxnSpPr>
          <p:nvPr/>
        </p:nvCxnSpPr>
        <p:spPr>
          <a:xfrm flipH="1">
            <a:off x="7543865" y="1637909"/>
            <a:ext cx="574617" cy="1628082"/>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92BAC03-7A99-4D1A-AE07-741741F27997}"/>
              </a:ext>
            </a:extLst>
          </p:cNvPr>
          <p:cNvCxnSpPr>
            <a:cxnSpLocks/>
          </p:cNvCxnSpPr>
          <p:nvPr/>
        </p:nvCxnSpPr>
        <p:spPr>
          <a:xfrm flipH="1">
            <a:off x="5485352" y="3277077"/>
            <a:ext cx="2844000"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840D916-A8B8-4BC3-846F-8887A52BB6B9}"/>
              </a:ext>
            </a:extLst>
          </p:cNvPr>
          <p:cNvCxnSpPr>
            <a:cxnSpLocks noChangeAspect="1"/>
          </p:cNvCxnSpPr>
          <p:nvPr/>
        </p:nvCxnSpPr>
        <p:spPr>
          <a:xfrm flipH="1">
            <a:off x="6218132" y="1637909"/>
            <a:ext cx="574617" cy="1628082"/>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28" name="Content Placeholder 8">
            <a:extLst>
              <a:ext uri="{FF2B5EF4-FFF2-40B4-BE49-F238E27FC236}">
                <a16:creationId xmlns:a16="http://schemas.microsoft.com/office/drawing/2014/main" id="{96300749-2038-4F8B-ABA1-A9B9D3DA30AE}"/>
              </a:ext>
            </a:extLst>
          </p:cNvPr>
          <p:cNvSpPr txBox="1">
            <a:spLocks/>
          </p:cNvSpPr>
          <p:nvPr/>
        </p:nvSpPr>
        <p:spPr>
          <a:xfrm>
            <a:off x="8158383" y="3424902"/>
            <a:ext cx="834033" cy="392771"/>
          </a:xfrm>
        </p:spPr>
        <p:txBody>
          <a:bodyPr>
            <a:normAutofit fontScale="92500"/>
          </a:bodyPr>
          <a:lstStyle>
            <a:lvl1pPr marL="454025" indent="-454025" algn="l" defTabSz="606425" rtl="0" eaLnBrk="0" fontAlgn="base" hangingPunct="0">
              <a:spcBef>
                <a:spcPct val="20000"/>
              </a:spcBef>
              <a:spcAft>
                <a:spcPct val="0"/>
              </a:spcAft>
              <a:buFont typeface="Arial" charset="0"/>
              <a:buChar char="•"/>
              <a:defRPr sz="2378" kern="1200">
                <a:solidFill>
                  <a:schemeClr val="tx1"/>
                </a:solidFill>
                <a:latin typeface="Arial" panose="020B0604020202020204" pitchFamily="34" charset="0"/>
                <a:ea typeface="ＭＳ Ｐゴシック" charset="0"/>
                <a:cs typeface="Arial" panose="020B0604020202020204" pitchFamily="34" charset="0"/>
              </a:defRPr>
            </a:lvl1pPr>
            <a:lvl2pPr marL="987425" indent="-377825" algn="l" defTabSz="606425" rtl="0" eaLnBrk="0" fontAlgn="base" hangingPunct="0">
              <a:spcBef>
                <a:spcPct val="20000"/>
              </a:spcBef>
              <a:spcAft>
                <a:spcPct val="0"/>
              </a:spcAft>
              <a:buFont typeface="Arial" charset="0"/>
              <a:buChar char="–"/>
              <a:defRPr sz="1982" kern="1200">
                <a:solidFill>
                  <a:schemeClr val="tx1"/>
                </a:solidFill>
                <a:latin typeface="Arial" panose="020B0604020202020204" pitchFamily="34" charset="0"/>
                <a:ea typeface="ＭＳ Ｐゴシック" charset="0"/>
                <a:cs typeface="Arial" panose="020B0604020202020204" pitchFamily="34" charset="0"/>
              </a:defRPr>
            </a:lvl2pPr>
            <a:lvl3pPr marL="1520825" indent="-301625" algn="l" defTabSz="606425" rtl="0" eaLnBrk="0" fontAlgn="base" hangingPunct="0">
              <a:spcBef>
                <a:spcPct val="20000"/>
              </a:spcBef>
              <a:spcAft>
                <a:spcPct val="0"/>
              </a:spcAft>
              <a:buFont typeface="Arial" charset="0"/>
              <a:buChar char="•"/>
              <a:defRPr sz="1585" kern="1200">
                <a:solidFill>
                  <a:schemeClr val="tx1"/>
                </a:solidFill>
                <a:latin typeface="Arial" panose="020B0604020202020204" pitchFamily="34" charset="0"/>
                <a:ea typeface="ＭＳ Ｐゴシック" charset="0"/>
                <a:cs typeface="Arial" panose="020B0604020202020204" pitchFamily="34" charset="0"/>
              </a:defRPr>
            </a:lvl3pPr>
            <a:lvl4pPr marL="2130425" indent="-301625" algn="l" defTabSz="606425" rtl="0" eaLnBrk="0" fontAlgn="base" hangingPunct="0">
              <a:spcBef>
                <a:spcPct val="20000"/>
              </a:spcBef>
              <a:spcAft>
                <a:spcPct val="0"/>
              </a:spcAft>
              <a:buFont typeface="Arial" charset="0"/>
              <a:buChar char="–"/>
              <a:defRPr sz="1288" kern="1200">
                <a:solidFill>
                  <a:schemeClr val="tx1"/>
                </a:solidFill>
                <a:latin typeface="Arial" panose="020B0604020202020204" pitchFamily="34" charset="0"/>
                <a:ea typeface="ＭＳ Ｐゴシック" charset="0"/>
                <a:cs typeface="Arial" panose="020B0604020202020204" pitchFamily="34" charset="0"/>
              </a:defRPr>
            </a:lvl4pPr>
            <a:lvl5pPr marL="2740025" indent="-301625" algn="l" defTabSz="606425" rtl="0" eaLnBrk="0" fontAlgn="base" hangingPunct="0">
              <a:spcBef>
                <a:spcPct val="20000"/>
              </a:spcBef>
              <a:spcAft>
                <a:spcPct val="0"/>
              </a:spcAft>
              <a:buFont typeface="Arial" charset="0"/>
              <a:buChar char="»"/>
              <a:defRPr sz="1189" kern="1200">
                <a:solidFill>
                  <a:schemeClr val="tx1"/>
                </a:solidFill>
                <a:latin typeface="Arial" panose="020B0604020202020204" pitchFamily="34" charset="0"/>
                <a:ea typeface="ＭＳ Ｐゴシック" charset="0"/>
                <a:cs typeface="Arial" panose="020B060402020202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da-DK" sz="1600" i="1" dirty="0"/>
              <a:t>Rudder</a:t>
            </a:r>
          </a:p>
        </p:txBody>
      </p:sp>
      <p:sp>
        <p:nvSpPr>
          <p:cNvPr id="29" name="Content Placeholder 8">
            <a:extLst>
              <a:ext uri="{FF2B5EF4-FFF2-40B4-BE49-F238E27FC236}">
                <a16:creationId xmlns:a16="http://schemas.microsoft.com/office/drawing/2014/main" id="{7B9BD304-824E-432E-B977-312EE720BA41}"/>
              </a:ext>
            </a:extLst>
          </p:cNvPr>
          <p:cNvSpPr txBox="1">
            <a:spLocks/>
          </p:cNvSpPr>
          <p:nvPr/>
        </p:nvSpPr>
        <p:spPr>
          <a:xfrm>
            <a:off x="5049999" y="3510117"/>
            <a:ext cx="834033" cy="392771"/>
          </a:xfrm>
        </p:spPr>
        <p:txBody>
          <a:bodyPr>
            <a:normAutofit/>
          </a:bodyPr>
          <a:lstStyle>
            <a:lvl1pPr marL="454025" indent="-454025" algn="l" defTabSz="606425" rtl="0" eaLnBrk="0" fontAlgn="base" hangingPunct="0">
              <a:spcBef>
                <a:spcPct val="20000"/>
              </a:spcBef>
              <a:spcAft>
                <a:spcPct val="0"/>
              </a:spcAft>
              <a:buFont typeface="Arial" charset="0"/>
              <a:buChar char="•"/>
              <a:defRPr sz="2378" kern="1200">
                <a:solidFill>
                  <a:schemeClr val="tx1"/>
                </a:solidFill>
                <a:latin typeface="Arial" panose="020B0604020202020204" pitchFamily="34" charset="0"/>
                <a:ea typeface="ＭＳ Ｐゴシック" charset="0"/>
                <a:cs typeface="Arial" panose="020B0604020202020204" pitchFamily="34" charset="0"/>
              </a:defRPr>
            </a:lvl1pPr>
            <a:lvl2pPr marL="987425" indent="-377825" algn="l" defTabSz="606425" rtl="0" eaLnBrk="0" fontAlgn="base" hangingPunct="0">
              <a:spcBef>
                <a:spcPct val="20000"/>
              </a:spcBef>
              <a:spcAft>
                <a:spcPct val="0"/>
              </a:spcAft>
              <a:buFont typeface="Arial" charset="0"/>
              <a:buChar char="–"/>
              <a:defRPr sz="1982" kern="1200">
                <a:solidFill>
                  <a:schemeClr val="tx1"/>
                </a:solidFill>
                <a:latin typeface="Arial" panose="020B0604020202020204" pitchFamily="34" charset="0"/>
                <a:ea typeface="ＭＳ Ｐゴシック" charset="0"/>
                <a:cs typeface="Arial" panose="020B0604020202020204" pitchFamily="34" charset="0"/>
              </a:defRPr>
            </a:lvl2pPr>
            <a:lvl3pPr marL="1520825" indent="-301625" algn="l" defTabSz="606425" rtl="0" eaLnBrk="0" fontAlgn="base" hangingPunct="0">
              <a:spcBef>
                <a:spcPct val="20000"/>
              </a:spcBef>
              <a:spcAft>
                <a:spcPct val="0"/>
              </a:spcAft>
              <a:buFont typeface="Arial" charset="0"/>
              <a:buChar char="•"/>
              <a:defRPr sz="1585" kern="1200">
                <a:solidFill>
                  <a:schemeClr val="tx1"/>
                </a:solidFill>
                <a:latin typeface="Arial" panose="020B0604020202020204" pitchFamily="34" charset="0"/>
                <a:ea typeface="ＭＳ Ｐゴシック" charset="0"/>
                <a:cs typeface="Arial" panose="020B0604020202020204" pitchFamily="34" charset="0"/>
              </a:defRPr>
            </a:lvl3pPr>
            <a:lvl4pPr marL="2130425" indent="-301625" algn="l" defTabSz="606425" rtl="0" eaLnBrk="0" fontAlgn="base" hangingPunct="0">
              <a:spcBef>
                <a:spcPct val="20000"/>
              </a:spcBef>
              <a:spcAft>
                <a:spcPct val="0"/>
              </a:spcAft>
              <a:buFont typeface="Arial" charset="0"/>
              <a:buChar char="–"/>
              <a:defRPr sz="1288" kern="1200">
                <a:solidFill>
                  <a:schemeClr val="tx1"/>
                </a:solidFill>
                <a:latin typeface="Arial" panose="020B0604020202020204" pitchFamily="34" charset="0"/>
                <a:ea typeface="ＭＳ Ｐゴシック" charset="0"/>
                <a:cs typeface="Arial" panose="020B0604020202020204" pitchFamily="34" charset="0"/>
              </a:defRPr>
            </a:lvl4pPr>
            <a:lvl5pPr marL="2740025" indent="-301625" algn="l" defTabSz="606425" rtl="0" eaLnBrk="0" fontAlgn="base" hangingPunct="0">
              <a:spcBef>
                <a:spcPct val="20000"/>
              </a:spcBef>
              <a:spcAft>
                <a:spcPct val="0"/>
              </a:spcAft>
              <a:buFont typeface="Arial" charset="0"/>
              <a:buChar char="»"/>
              <a:defRPr sz="1189" kern="1200">
                <a:solidFill>
                  <a:schemeClr val="tx1"/>
                </a:solidFill>
                <a:latin typeface="Arial" panose="020B0604020202020204" pitchFamily="34" charset="0"/>
                <a:ea typeface="ＭＳ Ｐゴシック" charset="0"/>
                <a:cs typeface="Arial" panose="020B060402020202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da-DK" sz="1600" i="1" dirty="0"/>
              <a:t>Fairing</a:t>
            </a:r>
          </a:p>
        </p:txBody>
      </p:sp>
      <p:sp>
        <p:nvSpPr>
          <p:cNvPr id="30" name="Content Placeholder 8">
            <a:extLst>
              <a:ext uri="{FF2B5EF4-FFF2-40B4-BE49-F238E27FC236}">
                <a16:creationId xmlns:a16="http://schemas.microsoft.com/office/drawing/2014/main" id="{1DED9D27-149F-45AD-B6D2-17A717B92052}"/>
              </a:ext>
            </a:extLst>
          </p:cNvPr>
          <p:cNvSpPr txBox="1">
            <a:spLocks/>
          </p:cNvSpPr>
          <p:nvPr/>
        </p:nvSpPr>
        <p:spPr>
          <a:xfrm>
            <a:off x="7344483" y="1124744"/>
            <a:ext cx="1547997" cy="392771"/>
          </a:xfrm>
        </p:spPr>
        <p:txBody>
          <a:bodyPr>
            <a:normAutofit fontScale="85000" lnSpcReduction="10000"/>
          </a:bodyPr>
          <a:lstStyle>
            <a:lvl1pPr marL="454025" indent="-454025" algn="l" defTabSz="606425" rtl="0" eaLnBrk="0" fontAlgn="base" hangingPunct="0">
              <a:spcBef>
                <a:spcPct val="20000"/>
              </a:spcBef>
              <a:spcAft>
                <a:spcPct val="0"/>
              </a:spcAft>
              <a:buFont typeface="Arial" charset="0"/>
              <a:buChar char="•"/>
              <a:defRPr sz="2378" kern="1200">
                <a:solidFill>
                  <a:schemeClr val="tx1"/>
                </a:solidFill>
                <a:latin typeface="Arial" panose="020B0604020202020204" pitchFamily="34" charset="0"/>
                <a:ea typeface="ＭＳ Ｐゴシック" charset="0"/>
                <a:cs typeface="Arial" panose="020B0604020202020204" pitchFamily="34" charset="0"/>
              </a:defRPr>
            </a:lvl1pPr>
            <a:lvl2pPr marL="987425" indent="-377825" algn="l" defTabSz="606425" rtl="0" eaLnBrk="0" fontAlgn="base" hangingPunct="0">
              <a:spcBef>
                <a:spcPct val="20000"/>
              </a:spcBef>
              <a:spcAft>
                <a:spcPct val="0"/>
              </a:spcAft>
              <a:buFont typeface="Arial" charset="0"/>
              <a:buChar char="–"/>
              <a:defRPr sz="1982" kern="1200">
                <a:solidFill>
                  <a:schemeClr val="tx1"/>
                </a:solidFill>
                <a:latin typeface="Arial" panose="020B0604020202020204" pitchFamily="34" charset="0"/>
                <a:ea typeface="ＭＳ Ｐゴシック" charset="0"/>
                <a:cs typeface="Arial" panose="020B0604020202020204" pitchFamily="34" charset="0"/>
              </a:defRPr>
            </a:lvl2pPr>
            <a:lvl3pPr marL="1520825" indent="-301625" algn="l" defTabSz="606425" rtl="0" eaLnBrk="0" fontAlgn="base" hangingPunct="0">
              <a:spcBef>
                <a:spcPct val="20000"/>
              </a:spcBef>
              <a:spcAft>
                <a:spcPct val="0"/>
              </a:spcAft>
              <a:buFont typeface="Arial" charset="0"/>
              <a:buChar char="•"/>
              <a:defRPr sz="1585" kern="1200">
                <a:solidFill>
                  <a:schemeClr val="tx1"/>
                </a:solidFill>
                <a:latin typeface="Arial" panose="020B0604020202020204" pitchFamily="34" charset="0"/>
                <a:ea typeface="ＭＳ Ｐゴシック" charset="0"/>
                <a:cs typeface="Arial" panose="020B0604020202020204" pitchFamily="34" charset="0"/>
              </a:defRPr>
            </a:lvl3pPr>
            <a:lvl4pPr marL="2130425" indent="-301625" algn="l" defTabSz="606425" rtl="0" eaLnBrk="0" fontAlgn="base" hangingPunct="0">
              <a:spcBef>
                <a:spcPct val="20000"/>
              </a:spcBef>
              <a:spcAft>
                <a:spcPct val="0"/>
              </a:spcAft>
              <a:buFont typeface="Arial" charset="0"/>
              <a:buChar char="–"/>
              <a:defRPr sz="1288" kern="1200">
                <a:solidFill>
                  <a:schemeClr val="tx1"/>
                </a:solidFill>
                <a:latin typeface="Arial" panose="020B0604020202020204" pitchFamily="34" charset="0"/>
                <a:ea typeface="ＭＳ Ｐゴシック" charset="0"/>
                <a:cs typeface="Arial" panose="020B0604020202020204" pitchFamily="34" charset="0"/>
              </a:defRPr>
            </a:lvl4pPr>
            <a:lvl5pPr marL="2740025" indent="-301625" algn="l" defTabSz="606425" rtl="0" eaLnBrk="0" fontAlgn="base" hangingPunct="0">
              <a:spcBef>
                <a:spcPct val="20000"/>
              </a:spcBef>
              <a:spcAft>
                <a:spcPct val="0"/>
              </a:spcAft>
              <a:buFont typeface="Arial" charset="0"/>
              <a:buChar char="»"/>
              <a:defRPr sz="1189" kern="1200">
                <a:solidFill>
                  <a:schemeClr val="tx1"/>
                </a:solidFill>
                <a:latin typeface="Arial" panose="020B0604020202020204" pitchFamily="34" charset="0"/>
                <a:ea typeface="ＭＳ Ｐゴシック" charset="0"/>
                <a:cs typeface="Arial" panose="020B060402020202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da-DK" sz="1600" i="1" dirty="0"/>
              <a:t>Vertical stabiliser</a:t>
            </a:r>
          </a:p>
        </p:txBody>
      </p:sp>
      <p:cxnSp>
        <p:nvCxnSpPr>
          <p:cNvPr id="32" name="Straight Connector 31">
            <a:extLst>
              <a:ext uri="{FF2B5EF4-FFF2-40B4-BE49-F238E27FC236}">
                <a16:creationId xmlns:a16="http://schemas.microsoft.com/office/drawing/2014/main" id="{2EBBC017-704F-4144-9519-870150A7218D}"/>
              </a:ext>
            </a:extLst>
          </p:cNvPr>
          <p:cNvCxnSpPr>
            <a:cxnSpLocks/>
          </p:cNvCxnSpPr>
          <p:nvPr/>
        </p:nvCxnSpPr>
        <p:spPr>
          <a:xfrm flipH="1">
            <a:off x="6176899" y="3611308"/>
            <a:ext cx="1368000" cy="0"/>
          </a:xfrm>
          <a:prstGeom prst="line">
            <a:avLst/>
          </a:prstGeom>
          <a:ln w="9525">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C5FC2C07-68BF-4C8A-BED0-EE63E49A5933}"/>
              </a:ext>
            </a:extLst>
          </p:cNvPr>
          <p:cNvCxnSpPr>
            <a:cxnSpLocks/>
          </p:cNvCxnSpPr>
          <p:nvPr/>
        </p:nvCxnSpPr>
        <p:spPr>
          <a:xfrm flipH="1" flipV="1">
            <a:off x="8185619" y="3068960"/>
            <a:ext cx="306214" cy="35594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E6F89C7-854E-4C11-A828-419058EA26FE}"/>
              </a:ext>
            </a:extLst>
          </p:cNvPr>
          <p:cNvCxnSpPr>
            <a:cxnSpLocks/>
          </p:cNvCxnSpPr>
          <p:nvPr/>
        </p:nvCxnSpPr>
        <p:spPr>
          <a:xfrm flipV="1">
            <a:off x="5838382" y="3162986"/>
            <a:ext cx="159534" cy="37164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73C0FA5-47C2-4382-96C6-81A48EF954C2}"/>
              </a:ext>
            </a:extLst>
          </p:cNvPr>
          <p:cNvCxnSpPr>
            <a:cxnSpLocks/>
          </p:cNvCxnSpPr>
          <p:nvPr/>
        </p:nvCxnSpPr>
        <p:spPr>
          <a:xfrm flipV="1">
            <a:off x="6183584" y="3315386"/>
            <a:ext cx="0" cy="39111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5AAC46F-FB00-4A51-8310-ABD818339CBD}"/>
              </a:ext>
            </a:extLst>
          </p:cNvPr>
          <p:cNvCxnSpPr>
            <a:cxnSpLocks/>
          </p:cNvCxnSpPr>
          <p:nvPr/>
        </p:nvCxnSpPr>
        <p:spPr>
          <a:xfrm flipV="1">
            <a:off x="7551089" y="3326418"/>
            <a:ext cx="0" cy="39111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8DB84E4B-1C99-4A61-BF86-BF5225D329B5}"/>
              </a:ext>
            </a:extLst>
          </p:cNvPr>
          <p:cNvSpPr txBox="1"/>
          <p:nvPr/>
        </p:nvSpPr>
        <p:spPr>
          <a:xfrm>
            <a:off x="6657668" y="3472808"/>
            <a:ext cx="444185" cy="276999"/>
          </a:xfrm>
          <a:prstGeom prst="rect">
            <a:avLst/>
          </a:prstGeom>
          <a:solidFill>
            <a:schemeClr val="bg1"/>
          </a:solidFill>
        </p:spPr>
        <p:txBody>
          <a:bodyPr wrap="square" rtlCol="0">
            <a:spAutoFit/>
          </a:bodyPr>
          <a:lstStyle/>
          <a:p>
            <a:r>
              <a:rPr lang="da-DK" sz="1200" dirty="0"/>
              <a:t>2m</a:t>
            </a:r>
          </a:p>
        </p:txBody>
      </p:sp>
      <p:cxnSp>
        <p:nvCxnSpPr>
          <p:cNvPr id="46" name="Straight Connector 45">
            <a:extLst>
              <a:ext uri="{FF2B5EF4-FFF2-40B4-BE49-F238E27FC236}">
                <a16:creationId xmlns:a16="http://schemas.microsoft.com/office/drawing/2014/main" id="{5450F888-D787-4861-87C6-75BBF8E20ABF}"/>
              </a:ext>
            </a:extLst>
          </p:cNvPr>
          <p:cNvCxnSpPr>
            <a:cxnSpLocks/>
          </p:cNvCxnSpPr>
          <p:nvPr/>
        </p:nvCxnSpPr>
        <p:spPr>
          <a:xfrm flipV="1">
            <a:off x="7844452" y="1720460"/>
            <a:ext cx="589683" cy="1633300"/>
          </a:xfrm>
          <a:prstGeom prst="line">
            <a:avLst/>
          </a:prstGeom>
          <a:ln w="9525">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AFE7666A-3E12-4B76-B8DC-977FCC9F9C1D}"/>
              </a:ext>
            </a:extLst>
          </p:cNvPr>
          <p:cNvCxnSpPr>
            <a:cxnSpLocks/>
          </p:cNvCxnSpPr>
          <p:nvPr/>
        </p:nvCxnSpPr>
        <p:spPr>
          <a:xfrm flipH="1" flipV="1">
            <a:off x="7596337" y="3293910"/>
            <a:ext cx="340730" cy="7588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BB1043E6-C8F8-4F8D-BCB5-9C30D6DD0A75}"/>
              </a:ext>
            </a:extLst>
          </p:cNvPr>
          <p:cNvCxnSpPr>
            <a:cxnSpLocks/>
          </p:cNvCxnSpPr>
          <p:nvPr/>
        </p:nvCxnSpPr>
        <p:spPr>
          <a:xfrm flipH="1" flipV="1">
            <a:off x="8119702" y="1628800"/>
            <a:ext cx="381951" cy="9165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C9DA7E29-EBAF-4C38-984D-2FEEF55731A2}"/>
              </a:ext>
            </a:extLst>
          </p:cNvPr>
          <p:cNvSpPr txBox="1"/>
          <p:nvPr/>
        </p:nvSpPr>
        <p:spPr>
          <a:xfrm rot="17607096">
            <a:off x="7813421" y="2426561"/>
            <a:ext cx="534411" cy="276999"/>
          </a:xfrm>
          <a:prstGeom prst="rect">
            <a:avLst/>
          </a:prstGeom>
          <a:solidFill>
            <a:schemeClr val="bg1"/>
          </a:solidFill>
        </p:spPr>
        <p:txBody>
          <a:bodyPr wrap="square" rtlCol="0">
            <a:spAutoFit/>
          </a:bodyPr>
          <a:lstStyle/>
          <a:p>
            <a:r>
              <a:rPr lang="da-DK" sz="1200" dirty="0"/>
              <a:t>2.5m</a:t>
            </a:r>
          </a:p>
        </p:txBody>
      </p:sp>
      <p:cxnSp>
        <p:nvCxnSpPr>
          <p:cNvPr id="57" name="Straight Connector 56">
            <a:extLst>
              <a:ext uri="{FF2B5EF4-FFF2-40B4-BE49-F238E27FC236}">
                <a16:creationId xmlns:a16="http://schemas.microsoft.com/office/drawing/2014/main" id="{CB46863E-1B39-482B-8342-1A07FFF88296}"/>
              </a:ext>
            </a:extLst>
          </p:cNvPr>
          <p:cNvCxnSpPr>
            <a:cxnSpLocks/>
          </p:cNvCxnSpPr>
          <p:nvPr/>
        </p:nvCxnSpPr>
        <p:spPr>
          <a:xfrm flipV="1">
            <a:off x="6216685" y="1637908"/>
            <a:ext cx="24253" cy="1633626"/>
          </a:xfrm>
          <a:prstGeom prst="line">
            <a:avLst/>
          </a:prstGeom>
          <a:ln w="952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9D03A24A-C104-4829-95B4-FDFB054306A2}"/>
              </a:ext>
            </a:extLst>
          </p:cNvPr>
          <p:cNvCxnSpPr>
            <a:cxnSpLocks/>
          </p:cNvCxnSpPr>
          <p:nvPr/>
        </p:nvCxnSpPr>
        <p:spPr>
          <a:xfrm>
            <a:off x="6240938" y="1646443"/>
            <a:ext cx="576000" cy="0"/>
          </a:xfrm>
          <a:prstGeom prst="line">
            <a:avLst/>
          </a:prstGeom>
          <a:ln w="952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6B0F7684-57C5-4796-92C4-10A63ABADBCD}"/>
              </a:ext>
            </a:extLst>
          </p:cNvPr>
          <p:cNvSpPr txBox="1"/>
          <p:nvPr/>
        </p:nvSpPr>
        <p:spPr>
          <a:xfrm>
            <a:off x="6370940" y="1528222"/>
            <a:ext cx="291806" cy="276999"/>
          </a:xfrm>
          <a:prstGeom prst="rect">
            <a:avLst/>
          </a:prstGeom>
          <a:solidFill>
            <a:schemeClr val="bg1"/>
          </a:solidFill>
        </p:spPr>
        <p:txBody>
          <a:bodyPr wrap="square" rtlCol="0">
            <a:spAutoFit/>
          </a:bodyPr>
          <a:lstStyle/>
          <a:p>
            <a:r>
              <a:rPr lang="da-DK" sz="1200" dirty="0"/>
              <a:t>1</a:t>
            </a:r>
          </a:p>
        </p:txBody>
      </p:sp>
      <p:sp>
        <p:nvSpPr>
          <p:cNvPr id="63" name="TextBox 62">
            <a:extLst>
              <a:ext uri="{FF2B5EF4-FFF2-40B4-BE49-F238E27FC236}">
                <a16:creationId xmlns:a16="http://schemas.microsoft.com/office/drawing/2014/main" id="{4450C021-D7FE-4412-8DB4-9DBFBD1F4F25}"/>
              </a:ext>
            </a:extLst>
          </p:cNvPr>
          <p:cNvSpPr txBox="1"/>
          <p:nvPr/>
        </p:nvSpPr>
        <p:spPr>
          <a:xfrm>
            <a:off x="6082908" y="2190458"/>
            <a:ext cx="291806" cy="276999"/>
          </a:xfrm>
          <a:prstGeom prst="rect">
            <a:avLst/>
          </a:prstGeom>
          <a:solidFill>
            <a:schemeClr val="bg1"/>
          </a:solidFill>
        </p:spPr>
        <p:txBody>
          <a:bodyPr wrap="square" rtlCol="0">
            <a:spAutoFit/>
          </a:bodyPr>
          <a:lstStyle/>
          <a:p>
            <a:r>
              <a:rPr lang="da-DK" sz="1200" dirty="0"/>
              <a:t>5</a:t>
            </a:r>
          </a:p>
        </p:txBody>
      </p:sp>
      <p:sp>
        <p:nvSpPr>
          <p:cNvPr id="64" name="Content Placeholder 8">
            <a:extLst>
              <a:ext uri="{FF2B5EF4-FFF2-40B4-BE49-F238E27FC236}">
                <a16:creationId xmlns:a16="http://schemas.microsoft.com/office/drawing/2014/main" id="{E4CF1DB8-BFF8-429C-8A2F-180112CAD0B3}"/>
              </a:ext>
            </a:extLst>
          </p:cNvPr>
          <p:cNvSpPr txBox="1">
            <a:spLocks/>
          </p:cNvSpPr>
          <p:nvPr/>
        </p:nvSpPr>
        <p:spPr>
          <a:xfrm>
            <a:off x="613689" y="4005064"/>
            <a:ext cx="7820446" cy="1231094"/>
          </a:xfrm>
        </p:spPr>
        <p:txBody>
          <a:bodyPr>
            <a:noAutofit/>
          </a:bodyPr>
          <a:lstStyle>
            <a:lvl1pPr marL="454025" indent="-454025" algn="l" defTabSz="606425" rtl="0" eaLnBrk="0" fontAlgn="base" hangingPunct="0">
              <a:spcBef>
                <a:spcPct val="20000"/>
              </a:spcBef>
              <a:spcAft>
                <a:spcPct val="0"/>
              </a:spcAft>
              <a:buFont typeface="Arial" charset="0"/>
              <a:buChar char="•"/>
              <a:defRPr sz="2378" kern="1200">
                <a:solidFill>
                  <a:schemeClr val="tx1"/>
                </a:solidFill>
                <a:latin typeface="Arial" panose="020B0604020202020204" pitchFamily="34" charset="0"/>
                <a:ea typeface="ＭＳ Ｐゴシック" charset="0"/>
                <a:cs typeface="Arial" panose="020B0604020202020204" pitchFamily="34" charset="0"/>
              </a:defRPr>
            </a:lvl1pPr>
            <a:lvl2pPr marL="987425" indent="-377825" algn="l" defTabSz="606425" rtl="0" eaLnBrk="0" fontAlgn="base" hangingPunct="0">
              <a:spcBef>
                <a:spcPct val="20000"/>
              </a:spcBef>
              <a:spcAft>
                <a:spcPct val="0"/>
              </a:spcAft>
              <a:buFont typeface="Arial" charset="0"/>
              <a:buChar char="–"/>
              <a:defRPr sz="1982" kern="1200">
                <a:solidFill>
                  <a:schemeClr val="tx1"/>
                </a:solidFill>
                <a:latin typeface="Arial" panose="020B0604020202020204" pitchFamily="34" charset="0"/>
                <a:ea typeface="ＭＳ Ｐゴシック" charset="0"/>
                <a:cs typeface="Arial" panose="020B0604020202020204" pitchFamily="34" charset="0"/>
              </a:defRPr>
            </a:lvl2pPr>
            <a:lvl3pPr marL="1520825" indent="-301625" algn="l" defTabSz="606425" rtl="0" eaLnBrk="0" fontAlgn="base" hangingPunct="0">
              <a:spcBef>
                <a:spcPct val="20000"/>
              </a:spcBef>
              <a:spcAft>
                <a:spcPct val="0"/>
              </a:spcAft>
              <a:buFont typeface="Arial" charset="0"/>
              <a:buChar char="•"/>
              <a:defRPr sz="1585" kern="1200">
                <a:solidFill>
                  <a:schemeClr val="tx1"/>
                </a:solidFill>
                <a:latin typeface="Arial" panose="020B0604020202020204" pitchFamily="34" charset="0"/>
                <a:ea typeface="ＭＳ Ｐゴシック" charset="0"/>
                <a:cs typeface="Arial" panose="020B0604020202020204" pitchFamily="34" charset="0"/>
              </a:defRPr>
            </a:lvl3pPr>
            <a:lvl4pPr marL="2130425" indent="-301625" algn="l" defTabSz="606425" rtl="0" eaLnBrk="0" fontAlgn="base" hangingPunct="0">
              <a:spcBef>
                <a:spcPct val="20000"/>
              </a:spcBef>
              <a:spcAft>
                <a:spcPct val="0"/>
              </a:spcAft>
              <a:buFont typeface="Arial" charset="0"/>
              <a:buChar char="–"/>
              <a:defRPr sz="1288" kern="1200">
                <a:solidFill>
                  <a:schemeClr val="tx1"/>
                </a:solidFill>
                <a:latin typeface="Arial" panose="020B0604020202020204" pitchFamily="34" charset="0"/>
                <a:ea typeface="ＭＳ Ｐゴシック" charset="0"/>
                <a:cs typeface="Arial" panose="020B0604020202020204" pitchFamily="34" charset="0"/>
              </a:defRPr>
            </a:lvl4pPr>
            <a:lvl5pPr marL="2740025" indent="-301625" algn="l" defTabSz="606425" rtl="0" eaLnBrk="0" fontAlgn="base" hangingPunct="0">
              <a:spcBef>
                <a:spcPct val="20000"/>
              </a:spcBef>
              <a:spcAft>
                <a:spcPct val="0"/>
              </a:spcAft>
              <a:buFont typeface="Arial" charset="0"/>
              <a:buChar char="»"/>
              <a:defRPr sz="1189" kern="1200">
                <a:solidFill>
                  <a:schemeClr val="tx1"/>
                </a:solidFill>
                <a:latin typeface="Arial" panose="020B0604020202020204" pitchFamily="34" charset="0"/>
                <a:ea typeface="ＭＳ Ｐゴシック" charset="0"/>
                <a:cs typeface="Arial" panose="020B060402020202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just">
              <a:buNone/>
            </a:pPr>
            <a:r>
              <a:rPr lang="da-DK" sz="1800" dirty="0"/>
              <a:t>Approximating the stabiliser as a panel, and assuming edges are simply supported,</a:t>
            </a:r>
          </a:p>
          <a:p>
            <a:pPr marL="457200" indent="-457200" algn="just">
              <a:buAutoNum type="arabicPeriod"/>
            </a:pPr>
            <a:r>
              <a:rPr lang="da-DK" sz="1800" dirty="0"/>
              <a:t>Calculate the critical buckling force from bending of the stabiliser panel</a:t>
            </a:r>
          </a:p>
          <a:p>
            <a:pPr marL="457200" indent="-457200">
              <a:buAutoNum type="arabicPeriod"/>
            </a:pPr>
            <a:r>
              <a:rPr lang="da-DK" sz="1800" dirty="0"/>
              <a:t>Decide which is better for buckling:</a:t>
            </a:r>
            <a:br>
              <a:rPr lang="da-DK" sz="1800" dirty="0"/>
            </a:br>
            <a:r>
              <a:rPr lang="da-DK" sz="1800" dirty="0"/>
              <a:t>a. Two equally spaced stringers running parallel to the leading edge of the stabaliser, or</a:t>
            </a:r>
            <a:br>
              <a:rPr lang="da-DK" sz="1800" dirty="0"/>
            </a:br>
            <a:r>
              <a:rPr lang="da-DK" sz="1800" dirty="0"/>
              <a:t>b. A rib at the centre of the stabiliser, running</a:t>
            </a:r>
            <a:br>
              <a:rPr lang="da-DK" sz="1800" dirty="0"/>
            </a:br>
            <a:r>
              <a:rPr lang="da-DK" sz="1800" dirty="0"/>
              <a:t>normal to the leading edge:</a:t>
            </a:r>
          </a:p>
        </p:txBody>
      </p:sp>
      <p:grpSp>
        <p:nvGrpSpPr>
          <p:cNvPr id="69" name="Group 68">
            <a:extLst>
              <a:ext uri="{FF2B5EF4-FFF2-40B4-BE49-F238E27FC236}">
                <a16:creationId xmlns:a16="http://schemas.microsoft.com/office/drawing/2014/main" id="{47F51AE9-F573-44C3-ABDA-D82339B49868}"/>
              </a:ext>
            </a:extLst>
          </p:cNvPr>
          <p:cNvGrpSpPr>
            <a:grpSpLocks noChangeAspect="1"/>
          </p:cNvGrpSpPr>
          <p:nvPr/>
        </p:nvGrpSpPr>
        <p:grpSpPr>
          <a:xfrm>
            <a:off x="5972836" y="5712958"/>
            <a:ext cx="1014654" cy="861673"/>
            <a:chOff x="-1584368" y="3343816"/>
            <a:chExt cx="1963382" cy="1667359"/>
          </a:xfrm>
        </p:grpSpPr>
        <p:cxnSp>
          <p:nvCxnSpPr>
            <p:cNvPr id="65" name="Straight Connector 64">
              <a:extLst>
                <a:ext uri="{FF2B5EF4-FFF2-40B4-BE49-F238E27FC236}">
                  <a16:creationId xmlns:a16="http://schemas.microsoft.com/office/drawing/2014/main" id="{DE5AE2E3-2ADD-4CBC-B59B-A723AA06E8DE}"/>
                </a:ext>
              </a:extLst>
            </p:cNvPr>
            <p:cNvCxnSpPr>
              <a:cxnSpLocks/>
            </p:cNvCxnSpPr>
            <p:nvPr/>
          </p:nvCxnSpPr>
          <p:spPr>
            <a:xfrm flipH="1">
              <a:off x="-988986" y="3343816"/>
              <a:ext cx="1368000"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D28330A6-58B5-4336-86E8-3B7F4F512102}"/>
                </a:ext>
              </a:extLst>
            </p:cNvPr>
            <p:cNvCxnSpPr>
              <a:cxnSpLocks noChangeAspect="1"/>
            </p:cNvCxnSpPr>
            <p:nvPr/>
          </p:nvCxnSpPr>
          <p:spPr>
            <a:xfrm flipH="1">
              <a:off x="-239317" y="3343816"/>
              <a:ext cx="574617" cy="1628082"/>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9ADCCDF2-967D-460D-90B2-1FD903C5A47E}"/>
                </a:ext>
              </a:extLst>
            </p:cNvPr>
            <p:cNvCxnSpPr>
              <a:cxnSpLocks/>
            </p:cNvCxnSpPr>
            <p:nvPr/>
          </p:nvCxnSpPr>
          <p:spPr>
            <a:xfrm flipH="1">
              <a:off x="-1584368" y="4982984"/>
              <a:ext cx="1368000"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72EB1910-93CD-4011-A3D6-433E3858BFDD}"/>
                </a:ext>
              </a:extLst>
            </p:cNvPr>
            <p:cNvCxnSpPr>
              <a:cxnSpLocks noChangeAspect="1"/>
            </p:cNvCxnSpPr>
            <p:nvPr/>
          </p:nvCxnSpPr>
          <p:spPr>
            <a:xfrm flipH="1">
              <a:off x="-1565050" y="3343816"/>
              <a:ext cx="574617" cy="1628082"/>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84A4B37-BB80-4562-BFF3-2FCD05B9334B}"/>
                </a:ext>
              </a:extLst>
            </p:cNvPr>
            <p:cNvCxnSpPr>
              <a:cxnSpLocks noChangeAspect="1"/>
            </p:cNvCxnSpPr>
            <p:nvPr/>
          </p:nvCxnSpPr>
          <p:spPr>
            <a:xfrm flipH="1">
              <a:off x="-1176308" y="3365575"/>
              <a:ext cx="574618" cy="1628082"/>
            </a:xfrm>
            <a:prstGeom prst="line">
              <a:avLst/>
            </a:prstGeom>
            <a:ln w="28575">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72DAE215-6756-4D1E-9B48-9D5C9A9268FB}"/>
                </a:ext>
              </a:extLst>
            </p:cNvPr>
            <p:cNvCxnSpPr>
              <a:cxnSpLocks noChangeAspect="1"/>
            </p:cNvCxnSpPr>
            <p:nvPr/>
          </p:nvCxnSpPr>
          <p:spPr>
            <a:xfrm flipH="1">
              <a:off x="-689519" y="3383093"/>
              <a:ext cx="574618" cy="1628082"/>
            </a:xfrm>
            <a:prstGeom prst="line">
              <a:avLst/>
            </a:prstGeom>
            <a:ln w="28575">
              <a:solidFill>
                <a:srgbClr val="C0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AC3920BF-90F6-42C5-A185-0A98E791A719}"/>
              </a:ext>
            </a:extLst>
          </p:cNvPr>
          <p:cNvGrpSpPr>
            <a:grpSpLocks noChangeAspect="1"/>
          </p:cNvGrpSpPr>
          <p:nvPr/>
        </p:nvGrpSpPr>
        <p:grpSpPr>
          <a:xfrm>
            <a:off x="7176268" y="5714734"/>
            <a:ext cx="1014654" cy="847104"/>
            <a:chOff x="-1584368" y="3343816"/>
            <a:chExt cx="1963382" cy="1639168"/>
          </a:xfrm>
        </p:grpSpPr>
        <p:cxnSp>
          <p:nvCxnSpPr>
            <p:cNvPr id="71" name="Straight Connector 70">
              <a:extLst>
                <a:ext uri="{FF2B5EF4-FFF2-40B4-BE49-F238E27FC236}">
                  <a16:creationId xmlns:a16="http://schemas.microsoft.com/office/drawing/2014/main" id="{E9867573-C2C1-43D7-B56E-8CAD89D531AF}"/>
                </a:ext>
              </a:extLst>
            </p:cNvPr>
            <p:cNvCxnSpPr>
              <a:cxnSpLocks/>
            </p:cNvCxnSpPr>
            <p:nvPr/>
          </p:nvCxnSpPr>
          <p:spPr>
            <a:xfrm flipH="1">
              <a:off x="-988986" y="3343816"/>
              <a:ext cx="1368000"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8A10F6CF-F59A-493F-8899-CCCEDF8D094D}"/>
                </a:ext>
              </a:extLst>
            </p:cNvPr>
            <p:cNvCxnSpPr>
              <a:cxnSpLocks noChangeAspect="1"/>
            </p:cNvCxnSpPr>
            <p:nvPr/>
          </p:nvCxnSpPr>
          <p:spPr>
            <a:xfrm flipH="1">
              <a:off x="-239317" y="3343816"/>
              <a:ext cx="574617" cy="1628082"/>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23ACBF1-E40F-4974-BCF6-E062A90D70E0}"/>
                </a:ext>
              </a:extLst>
            </p:cNvPr>
            <p:cNvCxnSpPr>
              <a:cxnSpLocks/>
            </p:cNvCxnSpPr>
            <p:nvPr/>
          </p:nvCxnSpPr>
          <p:spPr>
            <a:xfrm flipH="1">
              <a:off x="-1584368" y="4982984"/>
              <a:ext cx="1368000"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B456C7E0-C050-487F-B615-91270FA4A51D}"/>
                </a:ext>
              </a:extLst>
            </p:cNvPr>
            <p:cNvCxnSpPr>
              <a:cxnSpLocks noChangeAspect="1"/>
            </p:cNvCxnSpPr>
            <p:nvPr/>
          </p:nvCxnSpPr>
          <p:spPr>
            <a:xfrm flipH="1">
              <a:off x="-1565050" y="3343816"/>
              <a:ext cx="574617" cy="1628082"/>
            </a:xfrm>
            <a:prstGeom prst="line">
              <a:avLst/>
            </a:prstGeom>
            <a:ln w="28575"/>
            <a:effectLst/>
          </p:spPr>
          <p:style>
            <a:lnRef idx="2">
              <a:schemeClr val="accent1"/>
            </a:lnRef>
            <a:fillRef idx="0">
              <a:schemeClr val="accent1"/>
            </a:fillRef>
            <a:effectRef idx="1">
              <a:schemeClr val="accent1"/>
            </a:effectRef>
            <a:fontRef idx="minor">
              <a:schemeClr val="tx1"/>
            </a:fontRef>
          </p:style>
        </p:cxnSp>
      </p:grpSp>
      <p:sp>
        <p:nvSpPr>
          <p:cNvPr id="75" name="Content Placeholder 8">
            <a:extLst>
              <a:ext uri="{FF2B5EF4-FFF2-40B4-BE49-F238E27FC236}">
                <a16:creationId xmlns:a16="http://schemas.microsoft.com/office/drawing/2014/main" id="{A9E709E6-7276-4402-BFA9-AF92BE07BE36}"/>
              </a:ext>
            </a:extLst>
          </p:cNvPr>
          <p:cNvSpPr txBox="1">
            <a:spLocks/>
          </p:cNvSpPr>
          <p:nvPr/>
        </p:nvSpPr>
        <p:spPr>
          <a:xfrm>
            <a:off x="6917366" y="5943653"/>
            <a:ext cx="460371" cy="392771"/>
          </a:xfrm>
        </p:spPr>
        <p:txBody>
          <a:bodyPr>
            <a:noAutofit/>
          </a:bodyPr>
          <a:lstStyle>
            <a:lvl1pPr marL="454025" indent="-454025" algn="l" defTabSz="606425" rtl="0" eaLnBrk="0" fontAlgn="base" hangingPunct="0">
              <a:spcBef>
                <a:spcPct val="20000"/>
              </a:spcBef>
              <a:spcAft>
                <a:spcPct val="0"/>
              </a:spcAft>
              <a:buFont typeface="Arial" charset="0"/>
              <a:buChar char="•"/>
              <a:defRPr sz="2378" kern="1200">
                <a:solidFill>
                  <a:schemeClr val="tx1"/>
                </a:solidFill>
                <a:latin typeface="Arial" panose="020B0604020202020204" pitchFamily="34" charset="0"/>
                <a:ea typeface="ＭＳ Ｐゴシック" charset="0"/>
                <a:cs typeface="Arial" panose="020B0604020202020204" pitchFamily="34" charset="0"/>
              </a:defRPr>
            </a:lvl1pPr>
            <a:lvl2pPr marL="987425" indent="-377825" algn="l" defTabSz="606425" rtl="0" eaLnBrk="0" fontAlgn="base" hangingPunct="0">
              <a:spcBef>
                <a:spcPct val="20000"/>
              </a:spcBef>
              <a:spcAft>
                <a:spcPct val="0"/>
              </a:spcAft>
              <a:buFont typeface="Arial" charset="0"/>
              <a:buChar char="–"/>
              <a:defRPr sz="1982" kern="1200">
                <a:solidFill>
                  <a:schemeClr val="tx1"/>
                </a:solidFill>
                <a:latin typeface="Arial" panose="020B0604020202020204" pitchFamily="34" charset="0"/>
                <a:ea typeface="ＭＳ Ｐゴシック" charset="0"/>
                <a:cs typeface="Arial" panose="020B0604020202020204" pitchFamily="34" charset="0"/>
              </a:defRPr>
            </a:lvl2pPr>
            <a:lvl3pPr marL="1520825" indent="-301625" algn="l" defTabSz="606425" rtl="0" eaLnBrk="0" fontAlgn="base" hangingPunct="0">
              <a:spcBef>
                <a:spcPct val="20000"/>
              </a:spcBef>
              <a:spcAft>
                <a:spcPct val="0"/>
              </a:spcAft>
              <a:buFont typeface="Arial" charset="0"/>
              <a:buChar char="•"/>
              <a:defRPr sz="1585" kern="1200">
                <a:solidFill>
                  <a:schemeClr val="tx1"/>
                </a:solidFill>
                <a:latin typeface="Arial" panose="020B0604020202020204" pitchFamily="34" charset="0"/>
                <a:ea typeface="ＭＳ Ｐゴシック" charset="0"/>
                <a:cs typeface="Arial" panose="020B0604020202020204" pitchFamily="34" charset="0"/>
              </a:defRPr>
            </a:lvl3pPr>
            <a:lvl4pPr marL="2130425" indent="-301625" algn="l" defTabSz="606425" rtl="0" eaLnBrk="0" fontAlgn="base" hangingPunct="0">
              <a:spcBef>
                <a:spcPct val="20000"/>
              </a:spcBef>
              <a:spcAft>
                <a:spcPct val="0"/>
              </a:spcAft>
              <a:buFont typeface="Arial" charset="0"/>
              <a:buChar char="–"/>
              <a:defRPr sz="1288" kern="1200">
                <a:solidFill>
                  <a:schemeClr val="tx1"/>
                </a:solidFill>
                <a:latin typeface="Arial" panose="020B0604020202020204" pitchFamily="34" charset="0"/>
                <a:ea typeface="ＭＳ Ｐゴシック" charset="0"/>
                <a:cs typeface="Arial" panose="020B0604020202020204" pitchFamily="34" charset="0"/>
              </a:defRPr>
            </a:lvl4pPr>
            <a:lvl5pPr marL="2740025" indent="-301625" algn="l" defTabSz="606425" rtl="0" eaLnBrk="0" fontAlgn="base" hangingPunct="0">
              <a:spcBef>
                <a:spcPct val="20000"/>
              </a:spcBef>
              <a:spcAft>
                <a:spcPct val="0"/>
              </a:spcAft>
              <a:buFont typeface="Arial" charset="0"/>
              <a:buChar char="»"/>
              <a:defRPr sz="1189" kern="1200">
                <a:solidFill>
                  <a:schemeClr val="tx1"/>
                </a:solidFill>
                <a:latin typeface="Arial" panose="020B0604020202020204" pitchFamily="34" charset="0"/>
                <a:ea typeface="ＭＳ Ｐゴシック" charset="0"/>
                <a:cs typeface="Arial" panose="020B060402020202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da-DK" sz="1800" dirty="0">
                <a:solidFill>
                  <a:schemeClr val="tx2"/>
                </a:solidFill>
              </a:rPr>
              <a:t>or</a:t>
            </a:r>
          </a:p>
        </p:txBody>
      </p:sp>
      <p:sp>
        <p:nvSpPr>
          <p:cNvPr id="76" name="Content Placeholder 8">
            <a:extLst>
              <a:ext uri="{FF2B5EF4-FFF2-40B4-BE49-F238E27FC236}">
                <a16:creationId xmlns:a16="http://schemas.microsoft.com/office/drawing/2014/main" id="{B0655336-B0BB-4748-AF02-B7F178164C8B}"/>
              </a:ext>
            </a:extLst>
          </p:cNvPr>
          <p:cNvSpPr txBox="1">
            <a:spLocks/>
          </p:cNvSpPr>
          <p:nvPr/>
        </p:nvSpPr>
        <p:spPr>
          <a:xfrm>
            <a:off x="8052628" y="5992408"/>
            <a:ext cx="460371" cy="392771"/>
          </a:xfrm>
        </p:spPr>
        <p:txBody>
          <a:bodyPr>
            <a:noAutofit/>
          </a:bodyPr>
          <a:lstStyle>
            <a:lvl1pPr marL="454025" indent="-454025" algn="l" defTabSz="606425" rtl="0" eaLnBrk="0" fontAlgn="base" hangingPunct="0">
              <a:spcBef>
                <a:spcPct val="20000"/>
              </a:spcBef>
              <a:spcAft>
                <a:spcPct val="0"/>
              </a:spcAft>
              <a:buFont typeface="Arial" charset="0"/>
              <a:buChar char="•"/>
              <a:defRPr sz="2378" kern="1200">
                <a:solidFill>
                  <a:schemeClr val="tx1"/>
                </a:solidFill>
                <a:latin typeface="Arial" panose="020B0604020202020204" pitchFamily="34" charset="0"/>
                <a:ea typeface="ＭＳ Ｐゴシック" charset="0"/>
                <a:cs typeface="Arial" panose="020B0604020202020204" pitchFamily="34" charset="0"/>
              </a:defRPr>
            </a:lvl1pPr>
            <a:lvl2pPr marL="987425" indent="-377825" algn="l" defTabSz="606425" rtl="0" eaLnBrk="0" fontAlgn="base" hangingPunct="0">
              <a:spcBef>
                <a:spcPct val="20000"/>
              </a:spcBef>
              <a:spcAft>
                <a:spcPct val="0"/>
              </a:spcAft>
              <a:buFont typeface="Arial" charset="0"/>
              <a:buChar char="–"/>
              <a:defRPr sz="1982" kern="1200">
                <a:solidFill>
                  <a:schemeClr val="tx1"/>
                </a:solidFill>
                <a:latin typeface="Arial" panose="020B0604020202020204" pitchFamily="34" charset="0"/>
                <a:ea typeface="ＭＳ Ｐゴシック" charset="0"/>
                <a:cs typeface="Arial" panose="020B0604020202020204" pitchFamily="34" charset="0"/>
              </a:defRPr>
            </a:lvl2pPr>
            <a:lvl3pPr marL="1520825" indent="-301625" algn="l" defTabSz="606425" rtl="0" eaLnBrk="0" fontAlgn="base" hangingPunct="0">
              <a:spcBef>
                <a:spcPct val="20000"/>
              </a:spcBef>
              <a:spcAft>
                <a:spcPct val="0"/>
              </a:spcAft>
              <a:buFont typeface="Arial" charset="0"/>
              <a:buChar char="•"/>
              <a:defRPr sz="1585" kern="1200">
                <a:solidFill>
                  <a:schemeClr val="tx1"/>
                </a:solidFill>
                <a:latin typeface="Arial" panose="020B0604020202020204" pitchFamily="34" charset="0"/>
                <a:ea typeface="ＭＳ Ｐゴシック" charset="0"/>
                <a:cs typeface="Arial" panose="020B0604020202020204" pitchFamily="34" charset="0"/>
              </a:defRPr>
            </a:lvl3pPr>
            <a:lvl4pPr marL="2130425" indent="-301625" algn="l" defTabSz="606425" rtl="0" eaLnBrk="0" fontAlgn="base" hangingPunct="0">
              <a:spcBef>
                <a:spcPct val="20000"/>
              </a:spcBef>
              <a:spcAft>
                <a:spcPct val="0"/>
              </a:spcAft>
              <a:buFont typeface="Arial" charset="0"/>
              <a:buChar char="–"/>
              <a:defRPr sz="1288" kern="1200">
                <a:solidFill>
                  <a:schemeClr val="tx1"/>
                </a:solidFill>
                <a:latin typeface="Arial" panose="020B0604020202020204" pitchFamily="34" charset="0"/>
                <a:ea typeface="ＭＳ Ｐゴシック" charset="0"/>
                <a:cs typeface="Arial" panose="020B0604020202020204" pitchFamily="34" charset="0"/>
              </a:defRPr>
            </a:lvl4pPr>
            <a:lvl5pPr marL="2740025" indent="-301625" algn="l" defTabSz="606425" rtl="0" eaLnBrk="0" fontAlgn="base" hangingPunct="0">
              <a:spcBef>
                <a:spcPct val="20000"/>
              </a:spcBef>
              <a:spcAft>
                <a:spcPct val="0"/>
              </a:spcAft>
              <a:buFont typeface="Arial" charset="0"/>
              <a:buChar char="»"/>
              <a:defRPr sz="1189" kern="1200">
                <a:solidFill>
                  <a:schemeClr val="tx1"/>
                </a:solidFill>
                <a:latin typeface="Arial" panose="020B0604020202020204" pitchFamily="34" charset="0"/>
                <a:ea typeface="ＭＳ Ｐゴシック" charset="0"/>
                <a:cs typeface="Arial" panose="020B060402020202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da-DK" sz="1800" dirty="0">
                <a:solidFill>
                  <a:schemeClr val="tx2"/>
                </a:solidFill>
              </a:rPr>
              <a:t>?</a:t>
            </a:r>
          </a:p>
        </p:txBody>
      </p:sp>
      <p:cxnSp>
        <p:nvCxnSpPr>
          <p:cNvPr id="85" name="Straight Connector 84">
            <a:extLst>
              <a:ext uri="{FF2B5EF4-FFF2-40B4-BE49-F238E27FC236}">
                <a16:creationId xmlns:a16="http://schemas.microsoft.com/office/drawing/2014/main" id="{74534437-DEB9-4F2B-811B-B4C9E121A79D}"/>
              </a:ext>
            </a:extLst>
          </p:cNvPr>
          <p:cNvCxnSpPr>
            <a:cxnSpLocks/>
          </p:cNvCxnSpPr>
          <p:nvPr/>
        </p:nvCxnSpPr>
        <p:spPr>
          <a:xfrm>
            <a:off x="7366409" y="6070575"/>
            <a:ext cx="612000" cy="14400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0DAE9848-82FA-4CB0-BD00-4C6B88BA2323}"/>
              </a:ext>
            </a:extLst>
          </p:cNvPr>
          <p:cNvCxnSpPr>
            <a:cxnSpLocks/>
          </p:cNvCxnSpPr>
          <p:nvPr/>
        </p:nvCxnSpPr>
        <p:spPr>
          <a:xfrm flipV="1">
            <a:off x="7220778" y="1401176"/>
            <a:ext cx="159534" cy="37164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3047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4</a:t>
            </a:r>
          </a:p>
        </p:txBody>
      </p:sp>
      <p:sp>
        <p:nvSpPr>
          <p:cNvPr id="5" name="Content Placeholder 4">
            <a:extLst>
              <a:ext uri="{FF2B5EF4-FFF2-40B4-BE49-F238E27FC236}">
                <a16:creationId xmlns:a16="http://schemas.microsoft.com/office/drawing/2014/main" id="{84EB7736-1204-416C-ABA3-B4AB6F9DEDF3}"/>
              </a:ext>
            </a:extLst>
          </p:cNvPr>
          <p:cNvSpPr>
            <a:spLocks noGrp="1"/>
          </p:cNvSpPr>
          <p:nvPr>
            <p:ph idx="1"/>
          </p:nvPr>
        </p:nvSpPr>
        <p:spPr>
          <a:xfrm>
            <a:off x="498331" y="1918983"/>
            <a:ext cx="2993549" cy="4016151"/>
          </a:xfrm>
        </p:spPr>
        <p:txBody>
          <a:bodyPr>
            <a:normAutofit fontScale="77500" lnSpcReduction="20000"/>
          </a:bodyPr>
          <a:lstStyle/>
          <a:p>
            <a:pPr algn="just">
              <a:lnSpc>
                <a:spcPct val="115000"/>
              </a:lnSpc>
              <a:spcBef>
                <a:spcPts val="600"/>
              </a:spcBef>
              <a:spcAft>
                <a:spcPts val="300"/>
              </a:spcAft>
              <a:buFont typeface="Arial" panose="020B0604020202020204" pitchFamily="34" charset="0"/>
              <a:buChar char="•"/>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For the loading given, which panels are more susceptible to buckling phenomenon. Ignoring the effects of membrane shear stresses and assuming that only membrane direct stresses due to wing bending act on panels, i.e. direct stresses in the wing spanwise direction, determine the conservative buckling load of panels in Rib Bay 1. </a:t>
            </a:r>
          </a:p>
          <a:p>
            <a:pPr marL="0" indent="0" algn="just">
              <a:lnSpc>
                <a:spcPct val="115000"/>
              </a:lnSpc>
              <a:spcBef>
                <a:spcPts val="600"/>
              </a:spcBef>
              <a:spcAft>
                <a:spcPts val="300"/>
              </a:spcAft>
              <a:buNone/>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500" b="0" i="1" dirty="0">
                <a:effectLst/>
                <a:latin typeface="Times New Roman" panose="02020603050405020304" pitchFamily="18" charset="0"/>
                <a:ea typeface="Times New Roman" panose="02020603050405020304" pitchFamily="18" charset="0"/>
                <a:cs typeface="Times New Roman" panose="02020603050405020304" pitchFamily="18" charset="0"/>
              </a:rPr>
              <a:t>To enable your calculations, 	consider conservative boundary	conditions for the panels of 	rib 	bay 1 to represent spars and ribs.</a:t>
            </a:r>
            <a:endParaRPr lang="en-GB" sz="1500"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F243E5C-16D7-4762-891D-3B0065B7A165}"/>
              </a:ext>
            </a:extLst>
          </p:cNvPr>
          <p:cNvSpPr txBox="1"/>
          <p:nvPr/>
        </p:nvSpPr>
        <p:spPr>
          <a:xfrm>
            <a:off x="642347" y="5589336"/>
            <a:ext cx="7776864" cy="566758"/>
          </a:xfrm>
          <a:prstGeom prst="rect">
            <a:avLst/>
          </a:prstGeom>
          <a:noFill/>
        </p:spPr>
        <p:txBody>
          <a:bodyPr wrap="square">
            <a:spAutoFit/>
          </a:bodyPr>
          <a:lstStyle/>
          <a:p>
            <a:pPr marL="285750" indent="-285750" algn="just">
              <a:lnSpc>
                <a:spcPct val="115000"/>
              </a:lnSpc>
              <a:spcBef>
                <a:spcPts val="600"/>
              </a:spcBef>
              <a:spcAft>
                <a:spcPts val="300"/>
              </a:spcAft>
              <a:buFont typeface="Arial" panose="020B0604020202020204" pitchFamily="34" charset="0"/>
              <a:buChar char="•"/>
            </a:pPr>
            <a:r>
              <a:rPr lang="en-GB" sz="1400" b="0" dirty="0">
                <a:effectLst/>
                <a:latin typeface="Arial" panose="020B0604020202020204" pitchFamily="34" charset="0"/>
                <a:ea typeface="Times New Roman" panose="02020603050405020304" pitchFamily="18" charset="0"/>
                <a:cs typeface="Times New Roman" panose="02020603050405020304" pitchFamily="18" charset="0"/>
              </a:rPr>
              <a:t>Specify whether the panels buckle or not. If they do buckle, put forward a solution to delay </a:t>
            </a:r>
            <a:r>
              <a:rPr lang="en-GB" sz="1400" dirty="0">
                <a:latin typeface="Arial" panose="020B0604020202020204" pitchFamily="34" charset="0"/>
                <a:ea typeface="Times New Roman" panose="02020603050405020304" pitchFamily="18" charset="0"/>
                <a:cs typeface="Times New Roman" panose="02020603050405020304" pitchFamily="18" charset="0"/>
              </a:rPr>
              <a:t>  </a:t>
            </a:r>
            <a:r>
              <a:rPr lang="en-GB" sz="1400" b="0" dirty="0">
                <a:effectLst/>
                <a:latin typeface="Arial" panose="020B0604020202020204" pitchFamily="34" charset="0"/>
                <a:ea typeface="Times New Roman" panose="02020603050405020304" pitchFamily="18" charset="0"/>
                <a:cs typeface="Times New Roman" panose="02020603050405020304" pitchFamily="18" charset="0"/>
              </a:rPr>
              <a:t>buckling of panels.</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DE66C4B-E2F9-4D93-A834-9A8344B972F4}"/>
              </a:ext>
            </a:extLst>
          </p:cNvPr>
          <p:cNvPicPr>
            <a:picLocks noChangeAspect="1"/>
          </p:cNvPicPr>
          <p:nvPr/>
        </p:nvPicPr>
        <p:blipFill>
          <a:blip r:embed="rId2"/>
          <a:stretch>
            <a:fillRect/>
          </a:stretch>
        </p:blipFill>
        <p:spPr>
          <a:xfrm>
            <a:off x="3510282" y="1988840"/>
            <a:ext cx="5344209" cy="2990062"/>
          </a:xfrm>
          <a:prstGeom prst="rect">
            <a:avLst/>
          </a:prstGeom>
        </p:spPr>
      </p:pic>
    </p:spTree>
    <p:extLst>
      <p:ext uri="{BB962C8B-B14F-4D97-AF65-F5344CB8AC3E}">
        <p14:creationId xmlns:p14="http://schemas.microsoft.com/office/powerpoint/2010/main" val="92801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8667" y="689700"/>
            <a:ext cx="6515621" cy="651068"/>
          </a:xfrm>
        </p:spPr>
        <p:txBody>
          <a:bodyPr/>
          <a:lstStyle/>
          <a:p>
            <a:r>
              <a:rPr lang="en-GB" dirty="0">
                <a:solidFill>
                  <a:schemeClr val="tx1"/>
                </a:solidFill>
              </a:rPr>
              <a:t>Context</a:t>
            </a:r>
            <a:endParaRPr lang="da-DK" dirty="0">
              <a:solidFill>
                <a:schemeClr val="tx1"/>
              </a:solidFill>
            </a:endParaRPr>
          </a:p>
        </p:txBody>
      </p:sp>
      <p:pic>
        <p:nvPicPr>
          <p:cNvPr id="17" name="Picture 1" descr="UWE-Logo-Bottom.jpg">
            <a:extLst>
              <a:ext uri="{FF2B5EF4-FFF2-40B4-BE49-F238E27FC236}">
                <a16:creationId xmlns:a16="http://schemas.microsoft.com/office/drawing/2014/main" id="{B0B04BB4-3D09-44F2-9FDE-E0EA3E1369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2">
            <a:extLst>
              <a:ext uri="{FF2B5EF4-FFF2-40B4-BE49-F238E27FC236}">
                <a16:creationId xmlns:a16="http://schemas.microsoft.com/office/drawing/2014/main" id="{8C29021C-75EC-4740-B7AB-97EAD49C6522}"/>
              </a:ext>
            </a:extLst>
          </p:cNvPr>
          <p:cNvSpPr>
            <a:spLocks noGrp="1"/>
          </p:cNvSpPr>
          <p:nvPr>
            <p:ph type="body" sz="quarter" idx="11"/>
          </p:nvPr>
        </p:nvSpPr>
        <p:spPr>
          <a:xfrm>
            <a:off x="648666" y="1412776"/>
            <a:ext cx="8027790" cy="800090"/>
          </a:xfrm>
          <a:solidFill>
            <a:srgbClr val="FFFFFF">
              <a:alpha val="89804"/>
            </a:srgbClr>
          </a:solidFill>
        </p:spPr>
        <p:txBody>
          <a:bodyPr/>
          <a:lstStyle/>
          <a:p>
            <a:pPr>
              <a:spcAft>
                <a:spcPts val="600"/>
              </a:spcAft>
            </a:pPr>
            <a:r>
              <a:rPr lang="da-DK" b="1" dirty="0">
                <a:solidFill>
                  <a:srgbClr val="16818D"/>
                </a:solidFill>
              </a:rPr>
              <a:t>Under in-plane compressive loads an initally straight or slightly curved member or panel will suddenly deform out-of-plane – this is buckling: </a:t>
            </a:r>
          </a:p>
          <a:p>
            <a:pPr>
              <a:spcAft>
                <a:spcPts val="600"/>
              </a:spcAft>
            </a:pPr>
            <a:endParaRPr lang="da-DK" dirty="0"/>
          </a:p>
          <a:p>
            <a:pPr>
              <a:spcAft>
                <a:spcPts val="600"/>
              </a:spcAft>
            </a:pPr>
            <a:endParaRPr lang="da-DK" dirty="0"/>
          </a:p>
        </p:txBody>
      </p:sp>
      <p:sp>
        <p:nvSpPr>
          <p:cNvPr id="19" name="Rectangle 18">
            <a:extLst>
              <a:ext uri="{FF2B5EF4-FFF2-40B4-BE49-F238E27FC236}">
                <a16:creationId xmlns:a16="http://schemas.microsoft.com/office/drawing/2014/main" id="{5497B55F-848E-4ECE-A77F-BD29EF3B828A}"/>
              </a:ext>
            </a:extLst>
          </p:cNvPr>
          <p:cNvSpPr/>
          <p:nvPr/>
        </p:nvSpPr>
        <p:spPr>
          <a:xfrm>
            <a:off x="1006834" y="2807793"/>
            <a:ext cx="2574150" cy="1224136"/>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20" name="Straight Arrow Connector 19">
            <a:extLst>
              <a:ext uri="{FF2B5EF4-FFF2-40B4-BE49-F238E27FC236}">
                <a16:creationId xmlns:a16="http://schemas.microsoft.com/office/drawing/2014/main" id="{9DA8F22E-119B-4225-B829-D47D51BD66C4}"/>
              </a:ext>
            </a:extLst>
          </p:cNvPr>
          <p:cNvCxnSpPr/>
          <p:nvPr/>
        </p:nvCxnSpPr>
        <p:spPr>
          <a:xfrm>
            <a:off x="2366467" y="2401009"/>
            <a:ext cx="0" cy="39600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7877DE61-7556-49DB-A1FE-2D0C28CA5B51}"/>
              </a:ext>
            </a:extLst>
          </p:cNvPr>
          <p:cNvCxnSpPr>
            <a:cxnSpLocks/>
          </p:cNvCxnSpPr>
          <p:nvPr/>
        </p:nvCxnSpPr>
        <p:spPr>
          <a:xfrm flipV="1">
            <a:off x="2366467" y="4018445"/>
            <a:ext cx="0" cy="39600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8C51958E-3D59-4F7E-B9BE-E6837923556F}"/>
              </a:ext>
            </a:extLst>
          </p:cNvPr>
          <p:cNvSpPr txBox="1"/>
          <p:nvPr/>
        </p:nvSpPr>
        <p:spPr>
          <a:xfrm>
            <a:off x="2402672" y="2265061"/>
            <a:ext cx="338554" cy="369332"/>
          </a:xfrm>
          <a:prstGeom prst="rect">
            <a:avLst/>
          </a:prstGeom>
          <a:noFill/>
        </p:spPr>
        <p:txBody>
          <a:bodyPr wrap="none" rtlCol="0">
            <a:spAutoFit/>
          </a:bodyPr>
          <a:lstStyle/>
          <a:p>
            <a:r>
              <a:rPr lang="da-DK" dirty="0">
                <a:solidFill>
                  <a:schemeClr val="accent2"/>
                </a:solidFill>
              </a:rPr>
              <a:t>P</a:t>
            </a:r>
          </a:p>
        </p:txBody>
      </p:sp>
      <p:sp>
        <p:nvSpPr>
          <p:cNvPr id="23" name="TextBox 22">
            <a:extLst>
              <a:ext uri="{FF2B5EF4-FFF2-40B4-BE49-F238E27FC236}">
                <a16:creationId xmlns:a16="http://schemas.microsoft.com/office/drawing/2014/main" id="{A982EBBA-9E4E-4B23-9B2C-51AB2A0AC658}"/>
              </a:ext>
            </a:extLst>
          </p:cNvPr>
          <p:cNvSpPr txBox="1"/>
          <p:nvPr/>
        </p:nvSpPr>
        <p:spPr>
          <a:xfrm>
            <a:off x="2392622" y="4234423"/>
            <a:ext cx="338554" cy="369332"/>
          </a:xfrm>
          <a:prstGeom prst="rect">
            <a:avLst/>
          </a:prstGeom>
          <a:noFill/>
        </p:spPr>
        <p:txBody>
          <a:bodyPr wrap="none" rtlCol="0">
            <a:spAutoFit/>
          </a:bodyPr>
          <a:lstStyle/>
          <a:p>
            <a:r>
              <a:rPr lang="da-DK" dirty="0">
                <a:solidFill>
                  <a:schemeClr val="accent2"/>
                </a:solidFill>
              </a:rPr>
              <a:t>P</a:t>
            </a:r>
          </a:p>
        </p:txBody>
      </p:sp>
      <p:grpSp>
        <p:nvGrpSpPr>
          <p:cNvPr id="24" name="Group 23">
            <a:extLst>
              <a:ext uri="{FF2B5EF4-FFF2-40B4-BE49-F238E27FC236}">
                <a16:creationId xmlns:a16="http://schemas.microsoft.com/office/drawing/2014/main" id="{96758C47-C3AB-4B99-83DE-3A0177E63A87}"/>
              </a:ext>
            </a:extLst>
          </p:cNvPr>
          <p:cNvGrpSpPr/>
          <p:nvPr/>
        </p:nvGrpSpPr>
        <p:grpSpPr>
          <a:xfrm>
            <a:off x="4499992" y="1647364"/>
            <a:ext cx="5006262" cy="2936051"/>
            <a:chOff x="4479493" y="2938168"/>
            <a:chExt cx="5006262" cy="2936051"/>
          </a:xfrm>
        </p:grpSpPr>
        <p:cxnSp>
          <p:nvCxnSpPr>
            <p:cNvPr id="25" name="Straight Connector 24">
              <a:extLst>
                <a:ext uri="{FF2B5EF4-FFF2-40B4-BE49-F238E27FC236}">
                  <a16:creationId xmlns:a16="http://schemas.microsoft.com/office/drawing/2014/main" id="{1E6ED348-39DC-469C-A2F5-F85DF4F22380}"/>
                </a:ext>
              </a:extLst>
            </p:cNvPr>
            <p:cNvCxnSpPr>
              <a:cxnSpLocks/>
            </p:cNvCxnSpPr>
            <p:nvPr/>
          </p:nvCxnSpPr>
          <p:spPr>
            <a:xfrm flipH="1">
              <a:off x="4493725" y="4105905"/>
              <a:ext cx="1223943" cy="683132"/>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F8133C01-73F7-473F-A925-0576CD9ADD00}"/>
                </a:ext>
              </a:extLst>
            </p:cNvPr>
            <p:cNvCxnSpPr>
              <a:cxnSpLocks/>
            </p:cNvCxnSpPr>
            <p:nvPr/>
          </p:nvCxnSpPr>
          <p:spPr>
            <a:xfrm>
              <a:off x="5717668" y="4105905"/>
              <a:ext cx="3070534" cy="579950"/>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28ACB75F-90A6-45A8-BD8C-72CF1CF05D96}"/>
                </a:ext>
              </a:extLst>
            </p:cNvPr>
            <p:cNvCxnSpPr>
              <a:cxnSpLocks/>
            </p:cNvCxnSpPr>
            <p:nvPr/>
          </p:nvCxnSpPr>
          <p:spPr>
            <a:xfrm>
              <a:off x="4479493" y="4785479"/>
              <a:ext cx="3928006" cy="1074509"/>
            </a:xfrm>
            <a:prstGeom prst="line">
              <a:avLst/>
            </a:prstGeom>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110E6327-9F1A-42EA-B2AF-2CD37C89F2A0}"/>
                </a:ext>
              </a:extLst>
            </p:cNvPr>
            <p:cNvCxnSpPr>
              <a:cxnSpLocks/>
            </p:cNvCxnSpPr>
            <p:nvPr/>
          </p:nvCxnSpPr>
          <p:spPr>
            <a:xfrm flipH="1">
              <a:off x="8396825" y="4685855"/>
              <a:ext cx="391378" cy="1188364"/>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29" name="Arc 28">
              <a:extLst>
                <a:ext uri="{FF2B5EF4-FFF2-40B4-BE49-F238E27FC236}">
                  <a16:creationId xmlns:a16="http://schemas.microsoft.com/office/drawing/2014/main" id="{BE278DCB-5CB8-4B8D-BD13-9519F52B67C5}"/>
                </a:ext>
              </a:extLst>
            </p:cNvPr>
            <p:cNvSpPr/>
            <p:nvPr/>
          </p:nvSpPr>
          <p:spPr>
            <a:xfrm rot="6010650">
              <a:off x="5302830" y="3510183"/>
              <a:ext cx="1985747" cy="1497117"/>
            </a:xfrm>
            <a:prstGeom prst="arc">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30" name="Arc 29">
              <a:extLst>
                <a:ext uri="{FF2B5EF4-FFF2-40B4-BE49-F238E27FC236}">
                  <a16:creationId xmlns:a16="http://schemas.microsoft.com/office/drawing/2014/main" id="{4CD1F804-AE57-4D35-ACA8-3EBCCD61B7C2}"/>
                </a:ext>
              </a:extLst>
            </p:cNvPr>
            <p:cNvSpPr/>
            <p:nvPr/>
          </p:nvSpPr>
          <p:spPr>
            <a:xfrm rot="6058730">
              <a:off x="6040185" y="1828072"/>
              <a:ext cx="2335474" cy="4555666"/>
            </a:xfrm>
            <a:prstGeom prst="arc">
              <a:avLst>
                <a:gd name="adj1" fmla="val 17862966"/>
                <a:gd name="adj2" fmla="val 4240054"/>
              </a:avLst>
            </a:prstGeom>
            <a:ln>
              <a:solidFill>
                <a:schemeClr val="accent2"/>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dirty="0"/>
            </a:p>
          </p:txBody>
        </p:sp>
      </p:grpSp>
      <p:cxnSp>
        <p:nvCxnSpPr>
          <p:cNvPr id="31" name="Straight Arrow Connector 30">
            <a:extLst>
              <a:ext uri="{FF2B5EF4-FFF2-40B4-BE49-F238E27FC236}">
                <a16:creationId xmlns:a16="http://schemas.microsoft.com/office/drawing/2014/main" id="{CF1A2586-5AC3-4240-A344-D53F8A69F1EF}"/>
              </a:ext>
            </a:extLst>
          </p:cNvPr>
          <p:cNvCxnSpPr>
            <a:cxnSpLocks/>
          </p:cNvCxnSpPr>
          <p:nvPr/>
        </p:nvCxnSpPr>
        <p:spPr>
          <a:xfrm flipH="1">
            <a:off x="7084405" y="2649214"/>
            <a:ext cx="271479" cy="38797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D6FE25B1-783B-4AB4-A701-831ED3E3E2F7}"/>
              </a:ext>
            </a:extLst>
          </p:cNvPr>
          <p:cNvCxnSpPr>
            <a:cxnSpLocks/>
          </p:cNvCxnSpPr>
          <p:nvPr/>
        </p:nvCxnSpPr>
        <p:spPr>
          <a:xfrm flipV="1">
            <a:off x="5796136" y="3989233"/>
            <a:ext cx="432048" cy="425212"/>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4FD457C0-8F6F-441E-959E-EE73EB60BF00}"/>
              </a:ext>
            </a:extLst>
          </p:cNvPr>
          <p:cNvSpPr txBox="1"/>
          <p:nvPr/>
        </p:nvSpPr>
        <p:spPr>
          <a:xfrm rot="1979874">
            <a:off x="7435629" y="2530811"/>
            <a:ext cx="338554" cy="369332"/>
          </a:xfrm>
          <a:prstGeom prst="rect">
            <a:avLst/>
          </a:prstGeom>
          <a:noFill/>
        </p:spPr>
        <p:txBody>
          <a:bodyPr wrap="none" rtlCol="0">
            <a:spAutoFit/>
          </a:bodyPr>
          <a:lstStyle/>
          <a:p>
            <a:r>
              <a:rPr lang="da-DK" dirty="0">
                <a:solidFill>
                  <a:schemeClr val="accent2"/>
                </a:solidFill>
              </a:rPr>
              <a:t>P</a:t>
            </a:r>
          </a:p>
        </p:txBody>
      </p:sp>
      <p:sp>
        <p:nvSpPr>
          <p:cNvPr id="36" name="TextBox 35">
            <a:extLst>
              <a:ext uri="{FF2B5EF4-FFF2-40B4-BE49-F238E27FC236}">
                <a16:creationId xmlns:a16="http://schemas.microsoft.com/office/drawing/2014/main" id="{835BF66A-7737-4BF8-A901-9580CAD85D01}"/>
              </a:ext>
            </a:extLst>
          </p:cNvPr>
          <p:cNvSpPr txBox="1"/>
          <p:nvPr/>
        </p:nvSpPr>
        <p:spPr>
          <a:xfrm rot="2786934">
            <a:off x="5882487" y="4290557"/>
            <a:ext cx="338554" cy="369332"/>
          </a:xfrm>
          <a:prstGeom prst="rect">
            <a:avLst/>
          </a:prstGeom>
          <a:noFill/>
        </p:spPr>
        <p:txBody>
          <a:bodyPr wrap="none" rtlCol="0">
            <a:spAutoFit/>
          </a:bodyPr>
          <a:lstStyle/>
          <a:p>
            <a:r>
              <a:rPr lang="da-DK" dirty="0">
                <a:solidFill>
                  <a:schemeClr val="accent2"/>
                </a:solidFill>
              </a:rPr>
              <a:t>P</a:t>
            </a:r>
          </a:p>
        </p:txBody>
      </p:sp>
    </p:spTree>
    <p:extLst>
      <p:ext uri="{BB962C8B-B14F-4D97-AF65-F5344CB8AC3E}">
        <p14:creationId xmlns:p14="http://schemas.microsoft.com/office/powerpoint/2010/main" val="417133586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7DA011-E7C1-4D20-A71F-612DC6F12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1525"/>
            <a:ext cx="9144000" cy="6020410"/>
          </a:xfrm>
          <a:prstGeom prst="rect">
            <a:avLst/>
          </a:prstGeom>
        </p:spPr>
      </p:pic>
      <p:sp>
        <p:nvSpPr>
          <p:cNvPr id="2" name="Text Placeholder 1"/>
          <p:cNvSpPr>
            <a:spLocks noGrp="1"/>
          </p:cNvSpPr>
          <p:nvPr>
            <p:ph type="body" sz="quarter" idx="10"/>
          </p:nvPr>
        </p:nvSpPr>
        <p:spPr>
          <a:xfrm>
            <a:off x="648667" y="689700"/>
            <a:ext cx="6515621" cy="651068"/>
          </a:xfrm>
        </p:spPr>
        <p:txBody>
          <a:bodyPr/>
          <a:lstStyle/>
          <a:p>
            <a:r>
              <a:rPr lang="en-GB" dirty="0">
                <a:solidFill>
                  <a:schemeClr val="tx1"/>
                </a:solidFill>
              </a:rPr>
              <a:t>Context</a:t>
            </a:r>
            <a:endParaRPr lang="da-DK" dirty="0">
              <a:solidFill>
                <a:schemeClr val="tx1"/>
              </a:solidFill>
            </a:endParaRPr>
          </a:p>
        </p:txBody>
      </p:sp>
      <p:pic>
        <p:nvPicPr>
          <p:cNvPr id="17" name="Picture 1" descr="UWE-Logo-Bottom.jpg">
            <a:extLst>
              <a:ext uri="{FF2B5EF4-FFF2-40B4-BE49-F238E27FC236}">
                <a16:creationId xmlns:a16="http://schemas.microsoft.com/office/drawing/2014/main" id="{B0B04BB4-3D09-44F2-9FDE-E0EA3E1369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2">
            <a:extLst>
              <a:ext uri="{FF2B5EF4-FFF2-40B4-BE49-F238E27FC236}">
                <a16:creationId xmlns:a16="http://schemas.microsoft.com/office/drawing/2014/main" id="{8C29021C-75EC-4740-B7AB-97EAD49C6522}"/>
              </a:ext>
            </a:extLst>
          </p:cNvPr>
          <p:cNvSpPr>
            <a:spLocks noGrp="1"/>
          </p:cNvSpPr>
          <p:nvPr>
            <p:ph type="body" sz="quarter" idx="11"/>
          </p:nvPr>
        </p:nvSpPr>
        <p:spPr>
          <a:xfrm>
            <a:off x="648666" y="1268759"/>
            <a:ext cx="5435502" cy="1944217"/>
          </a:xfrm>
          <a:solidFill>
            <a:srgbClr val="FFFFFF">
              <a:alpha val="80000"/>
            </a:srgbClr>
          </a:solidFill>
        </p:spPr>
        <p:txBody>
          <a:bodyPr/>
          <a:lstStyle/>
          <a:p>
            <a:pPr>
              <a:spcAft>
                <a:spcPts val="600"/>
              </a:spcAft>
            </a:pPr>
            <a:r>
              <a:rPr lang="da-DK" dirty="0">
                <a:solidFill>
                  <a:srgbClr val="16818D"/>
                </a:solidFill>
              </a:rPr>
              <a:t>An aircraft is a weight-optimised structure, consisting of thin skins that form a streamlined shape.</a:t>
            </a:r>
          </a:p>
          <a:p>
            <a:pPr>
              <a:spcAft>
                <a:spcPts val="600"/>
              </a:spcAft>
            </a:pPr>
            <a:r>
              <a:rPr lang="da-DK" dirty="0">
                <a:solidFill>
                  <a:srgbClr val="16818D"/>
                </a:solidFill>
              </a:rPr>
              <a:t>As these skins are thin, they are flexible, and buckling dominates the design of the structure.</a:t>
            </a:r>
          </a:p>
          <a:p>
            <a:pPr>
              <a:spcAft>
                <a:spcPts val="600"/>
              </a:spcAft>
            </a:pPr>
            <a:r>
              <a:rPr lang="da-DK" dirty="0">
                <a:solidFill>
                  <a:srgbClr val="16818D"/>
                </a:solidFill>
              </a:rPr>
              <a:t>The skins are therefore reinforced by internal stiffening members.</a:t>
            </a:r>
          </a:p>
          <a:p>
            <a:pPr>
              <a:spcAft>
                <a:spcPts val="600"/>
              </a:spcAft>
            </a:pPr>
            <a:endParaRPr lang="da-DK" dirty="0"/>
          </a:p>
        </p:txBody>
      </p:sp>
    </p:spTree>
    <p:extLst>
      <p:ext uri="{BB962C8B-B14F-4D97-AF65-F5344CB8AC3E}">
        <p14:creationId xmlns:p14="http://schemas.microsoft.com/office/powerpoint/2010/main" val="145734477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F1FA16-00A2-44C6-B35A-6A6AA075B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3085"/>
            <a:ext cx="9144000" cy="6020410"/>
          </a:xfrm>
          <a:prstGeom prst="rect">
            <a:avLst/>
          </a:prstGeom>
        </p:spPr>
      </p:pic>
      <p:sp>
        <p:nvSpPr>
          <p:cNvPr id="2" name="Text Placeholder 1"/>
          <p:cNvSpPr>
            <a:spLocks noGrp="1"/>
          </p:cNvSpPr>
          <p:nvPr>
            <p:ph type="body" sz="quarter" idx="10"/>
          </p:nvPr>
        </p:nvSpPr>
        <p:spPr>
          <a:xfrm>
            <a:off x="648667" y="689700"/>
            <a:ext cx="6515621" cy="651068"/>
          </a:xfrm>
        </p:spPr>
        <p:txBody>
          <a:bodyPr/>
          <a:lstStyle/>
          <a:p>
            <a:r>
              <a:rPr lang="en-GB" dirty="0">
                <a:solidFill>
                  <a:schemeClr val="tx1"/>
                </a:solidFill>
              </a:rPr>
              <a:t>Context</a:t>
            </a:r>
            <a:endParaRPr lang="da-DK" dirty="0">
              <a:solidFill>
                <a:schemeClr val="tx1"/>
              </a:solidFill>
            </a:endParaRPr>
          </a:p>
        </p:txBody>
      </p:sp>
      <p:pic>
        <p:nvPicPr>
          <p:cNvPr id="17" name="Picture 1" descr="UWE-Logo-Bottom.jpg">
            <a:extLst>
              <a:ext uri="{FF2B5EF4-FFF2-40B4-BE49-F238E27FC236}">
                <a16:creationId xmlns:a16="http://schemas.microsoft.com/office/drawing/2014/main" id="{B0B04BB4-3D09-44F2-9FDE-E0EA3E1369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2">
            <a:extLst>
              <a:ext uri="{FF2B5EF4-FFF2-40B4-BE49-F238E27FC236}">
                <a16:creationId xmlns:a16="http://schemas.microsoft.com/office/drawing/2014/main" id="{8C29021C-75EC-4740-B7AB-97EAD49C6522}"/>
              </a:ext>
            </a:extLst>
          </p:cNvPr>
          <p:cNvSpPr>
            <a:spLocks noGrp="1"/>
          </p:cNvSpPr>
          <p:nvPr>
            <p:ph type="body" sz="quarter" idx="11"/>
          </p:nvPr>
        </p:nvSpPr>
        <p:spPr>
          <a:xfrm>
            <a:off x="1619672" y="1985452"/>
            <a:ext cx="2088232" cy="431626"/>
          </a:xfrm>
          <a:solidFill>
            <a:srgbClr val="FFFFFF">
              <a:alpha val="80000"/>
            </a:srgbClr>
          </a:solidFill>
        </p:spPr>
        <p:txBody>
          <a:bodyPr/>
          <a:lstStyle/>
          <a:p>
            <a:pPr marL="0" indent="0">
              <a:spcAft>
                <a:spcPts val="600"/>
              </a:spcAft>
              <a:buNone/>
            </a:pPr>
            <a:r>
              <a:rPr lang="da-DK" sz="2400" dirty="0">
                <a:solidFill>
                  <a:schemeClr val="accent2"/>
                </a:solidFill>
              </a:rPr>
              <a:t>Wing/Tail ribs</a:t>
            </a:r>
          </a:p>
        </p:txBody>
      </p:sp>
      <p:sp>
        <p:nvSpPr>
          <p:cNvPr id="9" name="Text Placeholder 2">
            <a:extLst>
              <a:ext uri="{FF2B5EF4-FFF2-40B4-BE49-F238E27FC236}">
                <a16:creationId xmlns:a16="http://schemas.microsoft.com/office/drawing/2014/main" id="{B788E43C-B2A8-4DD9-AA35-4F34B38FA9DC}"/>
              </a:ext>
            </a:extLst>
          </p:cNvPr>
          <p:cNvSpPr txBox="1">
            <a:spLocks/>
          </p:cNvSpPr>
          <p:nvPr/>
        </p:nvSpPr>
        <p:spPr>
          <a:xfrm>
            <a:off x="576660" y="1340768"/>
            <a:ext cx="2771204" cy="362814"/>
          </a:xfrm>
          <a:prstGeom prst="rect">
            <a:avLst/>
          </a:prstGeom>
          <a:solidFill>
            <a:srgbClr val="FFFFFF">
              <a:alpha val="80000"/>
            </a:srgbClr>
          </a:solid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rgbClr val="16818D"/>
                </a:solidFill>
              </a:rPr>
              <a:t>Internal stiffening members:</a:t>
            </a:r>
          </a:p>
        </p:txBody>
      </p:sp>
      <p:cxnSp>
        <p:nvCxnSpPr>
          <p:cNvPr id="8" name="Straight Arrow Connector 7">
            <a:extLst>
              <a:ext uri="{FF2B5EF4-FFF2-40B4-BE49-F238E27FC236}">
                <a16:creationId xmlns:a16="http://schemas.microsoft.com/office/drawing/2014/main" id="{D9BE9AE2-EE31-4A5C-8D10-706D29E72487}"/>
              </a:ext>
            </a:extLst>
          </p:cNvPr>
          <p:cNvCxnSpPr>
            <a:cxnSpLocks/>
            <a:stCxn id="18" idx="3"/>
          </p:cNvCxnSpPr>
          <p:nvPr/>
        </p:nvCxnSpPr>
        <p:spPr>
          <a:xfrm flipV="1">
            <a:off x="3707904" y="1838451"/>
            <a:ext cx="3168352" cy="362814"/>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28" name="Group 27">
            <a:extLst>
              <a:ext uri="{FF2B5EF4-FFF2-40B4-BE49-F238E27FC236}">
                <a16:creationId xmlns:a16="http://schemas.microsoft.com/office/drawing/2014/main" id="{DD8BE9BF-176D-4FF3-8A69-B24D4D58A289}"/>
              </a:ext>
            </a:extLst>
          </p:cNvPr>
          <p:cNvGrpSpPr/>
          <p:nvPr/>
        </p:nvGrpSpPr>
        <p:grpSpPr>
          <a:xfrm>
            <a:off x="3707904" y="2201265"/>
            <a:ext cx="1584176" cy="2920415"/>
            <a:chOff x="3707904" y="2201265"/>
            <a:chExt cx="1584176" cy="2920415"/>
          </a:xfrm>
        </p:grpSpPr>
        <p:sp>
          <p:nvSpPr>
            <p:cNvPr id="26" name="Rectangle 25">
              <a:extLst>
                <a:ext uri="{FF2B5EF4-FFF2-40B4-BE49-F238E27FC236}">
                  <a16:creationId xmlns:a16="http://schemas.microsoft.com/office/drawing/2014/main" id="{3E1C24B6-6B2A-468F-A5F9-601603202633}"/>
                </a:ext>
              </a:extLst>
            </p:cNvPr>
            <p:cNvSpPr/>
            <p:nvPr/>
          </p:nvSpPr>
          <p:spPr>
            <a:xfrm rot="4805707">
              <a:off x="3667104" y="3901542"/>
              <a:ext cx="905673" cy="21902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7" name="Rectangle 26">
              <a:extLst>
                <a:ext uri="{FF2B5EF4-FFF2-40B4-BE49-F238E27FC236}">
                  <a16:creationId xmlns:a16="http://schemas.microsoft.com/office/drawing/2014/main" id="{4EF6ADB7-1C8F-45F5-883B-55EB1D6ECA7F}"/>
                </a:ext>
              </a:extLst>
            </p:cNvPr>
            <p:cNvSpPr/>
            <p:nvPr/>
          </p:nvSpPr>
          <p:spPr>
            <a:xfrm rot="3606407">
              <a:off x="3939449" y="4098679"/>
              <a:ext cx="1826983" cy="21902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12" name="Straight Arrow Connector 11">
              <a:extLst>
                <a:ext uri="{FF2B5EF4-FFF2-40B4-BE49-F238E27FC236}">
                  <a16:creationId xmlns:a16="http://schemas.microsoft.com/office/drawing/2014/main" id="{0F51E902-22AA-44D3-BB8A-70D35F69893C}"/>
                </a:ext>
              </a:extLst>
            </p:cNvPr>
            <p:cNvCxnSpPr>
              <a:cxnSpLocks/>
            </p:cNvCxnSpPr>
            <p:nvPr/>
          </p:nvCxnSpPr>
          <p:spPr>
            <a:xfrm>
              <a:off x="3707904" y="2201265"/>
              <a:ext cx="504056" cy="2239658"/>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5DAC14D8-B01E-4315-8824-A5ED48A83B7A}"/>
                </a:ext>
              </a:extLst>
            </p:cNvPr>
            <p:cNvCxnSpPr>
              <a:cxnSpLocks/>
              <a:stCxn id="18" idx="3"/>
            </p:cNvCxnSpPr>
            <p:nvPr/>
          </p:nvCxnSpPr>
          <p:spPr>
            <a:xfrm>
              <a:off x="3707904" y="2201265"/>
              <a:ext cx="1584176" cy="2811911"/>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9" name="Text Placeholder 2">
            <a:extLst>
              <a:ext uri="{FF2B5EF4-FFF2-40B4-BE49-F238E27FC236}">
                <a16:creationId xmlns:a16="http://schemas.microsoft.com/office/drawing/2014/main" id="{47C4D293-F71F-4A1C-805B-FC76C17C0A55}"/>
              </a:ext>
            </a:extLst>
          </p:cNvPr>
          <p:cNvSpPr txBox="1">
            <a:spLocks/>
          </p:cNvSpPr>
          <p:nvPr/>
        </p:nvSpPr>
        <p:spPr>
          <a:xfrm>
            <a:off x="4647244" y="2227622"/>
            <a:ext cx="1488384" cy="431626"/>
          </a:xfrm>
          <a:prstGeom prst="rect">
            <a:avLst/>
          </a:prstGeom>
          <a:solidFill>
            <a:srgbClr val="FFFFFF">
              <a:alpha val="80000"/>
            </a:srgbClr>
          </a:solid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Font typeface="Arial" charset="0"/>
              <a:buNone/>
            </a:pPr>
            <a:r>
              <a:rPr lang="da-DK" sz="2400" dirty="0">
                <a:solidFill>
                  <a:schemeClr val="accent1"/>
                </a:solidFill>
              </a:rPr>
              <a:t>Fuselage frames</a:t>
            </a:r>
          </a:p>
          <a:p>
            <a:pPr marL="0" indent="0">
              <a:spcAft>
                <a:spcPts val="600"/>
              </a:spcAft>
              <a:buFont typeface="Arial" charset="0"/>
              <a:buNone/>
            </a:pPr>
            <a:endParaRPr lang="da-DK" sz="2400" dirty="0">
              <a:solidFill>
                <a:schemeClr val="accent1"/>
              </a:solidFill>
            </a:endParaRPr>
          </a:p>
          <a:p>
            <a:pPr marL="0" indent="0">
              <a:spcAft>
                <a:spcPts val="600"/>
              </a:spcAft>
              <a:buFont typeface="Arial" charset="0"/>
              <a:buNone/>
            </a:pPr>
            <a:endParaRPr lang="da-DK" sz="2400" dirty="0">
              <a:solidFill>
                <a:schemeClr val="accent1"/>
              </a:solidFill>
            </a:endParaRPr>
          </a:p>
        </p:txBody>
      </p:sp>
      <p:cxnSp>
        <p:nvCxnSpPr>
          <p:cNvPr id="20" name="Straight Arrow Connector 19">
            <a:extLst>
              <a:ext uri="{FF2B5EF4-FFF2-40B4-BE49-F238E27FC236}">
                <a16:creationId xmlns:a16="http://schemas.microsoft.com/office/drawing/2014/main" id="{D8EC894A-AE0B-48BB-8BA0-37AB0FFA0D4D}"/>
              </a:ext>
            </a:extLst>
          </p:cNvPr>
          <p:cNvCxnSpPr>
            <a:cxnSpLocks/>
          </p:cNvCxnSpPr>
          <p:nvPr/>
        </p:nvCxnSpPr>
        <p:spPr>
          <a:xfrm>
            <a:off x="5137192" y="3007130"/>
            <a:ext cx="0" cy="537016"/>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33" name="Group 32">
            <a:extLst>
              <a:ext uri="{FF2B5EF4-FFF2-40B4-BE49-F238E27FC236}">
                <a16:creationId xmlns:a16="http://schemas.microsoft.com/office/drawing/2014/main" id="{A7A4438B-27F9-42BB-8E86-8BF15746D980}"/>
              </a:ext>
            </a:extLst>
          </p:cNvPr>
          <p:cNvGrpSpPr/>
          <p:nvPr/>
        </p:nvGrpSpPr>
        <p:grpSpPr>
          <a:xfrm>
            <a:off x="1775993" y="2665319"/>
            <a:ext cx="2872221" cy="2123522"/>
            <a:chOff x="1775993" y="2665319"/>
            <a:chExt cx="2872221" cy="2123522"/>
          </a:xfrm>
        </p:grpSpPr>
        <p:sp>
          <p:nvSpPr>
            <p:cNvPr id="32" name="Rectangle 31">
              <a:extLst>
                <a:ext uri="{FF2B5EF4-FFF2-40B4-BE49-F238E27FC236}">
                  <a16:creationId xmlns:a16="http://schemas.microsoft.com/office/drawing/2014/main" id="{B1B778F3-7FC3-4F98-BE2A-3B3C2CC8AFD0}"/>
                </a:ext>
              </a:extLst>
            </p:cNvPr>
            <p:cNvSpPr/>
            <p:nvPr/>
          </p:nvSpPr>
          <p:spPr>
            <a:xfrm rot="8479985">
              <a:off x="1775993" y="3980079"/>
              <a:ext cx="2323708" cy="21902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22" name="Straight Arrow Connector 21">
              <a:extLst>
                <a:ext uri="{FF2B5EF4-FFF2-40B4-BE49-F238E27FC236}">
                  <a16:creationId xmlns:a16="http://schemas.microsoft.com/office/drawing/2014/main" id="{2B88FC2E-C3A1-4CC9-AB94-AB25ACD2D806}"/>
                </a:ext>
              </a:extLst>
            </p:cNvPr>
            <p:cNvCxnSpPr>
              <a:cxnSpLocks/>
            </p:cNvCxnSpPr>
            <p:nvPr/>
          </p:nvCxnSpPr>
          <p:spPr>
            <a:xfrm flipH="1">
              <a:off x="2123728" y="2665319"/>
              <a:ext cx="2524486" cy="2123522"/>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403499217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80298C-97DB-4273-A2EA-DE57EA6546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5220"/>
            <a:ext cx="9144000" cy="6020410"/>
          </a:xfrm>
          <a:prstGeom prst="rect">
            <a:avLst/>
          </a:prstGeom>
        </p:spPr>
      </p:pic>
      <p:sp>
        <p:nvSpPr>
          <p:cNvPr id="2" name="Text Placeholder 1"/>
          <p:cNvSpPr>
            <a:spLocks noGrp="1"/>
          </p:cNvSpPr>
          <p:nvPr>
            <p:ph type="body" sz="quarter" idx="10"/>
          </p:nvPr>
        </p:nvSpPr>
        <p:spPr>
          <a:xfrm>
            <a:off x="648667" y="689700"/>
            <a:ext cx="6515621" cy="651068"/>
          </a:xfrm>
        </p:spPr>
        <p:txBody>
          <a:bodyPr/>
          <a:lstStyle/>
          <a:p>
            <a:r>
              <a:rPr lang="en-GB" dirty="0">
                <a:solidFill>
                  <a:schemeClr val="tx1"/>
                </a:solidFill>
              </a:rPr>
              <a:t>Context</a:t>
            </a:r>
            <a:endParaRPr lang="da-DK" dirty="0">
              <a:solidFill>
                <a:schemeClr val="tx1"/>
              </a:solidFill>
            </a:endParaRPr>
          </a:p>
        </p:txBody>
      </p:sp>
      <p:pic>
        <p:nvPicPr>
          <p:cNvPr id="17" name="Picture 1" descr="UWE-Logo-Bottom.jpg">
            <a:extLst>
              <a:ext uri="{FF2B5EF4-FFF2-40B4-BE49-F238E27FC236}">
                <a16:creationId xmlns:a16="http://schemas.microsoft.com/office/drawing/2014/main" id="{B0B04BB4-3D09-44F2-9FDE-E0EA3E1369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2">
            <a:extLst>
              <a:ext uri="{FF2B5EF4-FFF2-40B4-BE49-F238E27FC236}">
                <a16:creationId xmlns:a16="http://schemas.microsoft.com/office/drawing/2014/main" id="{8C29021C-75EC-4740-B7AB-97EAD49C6522}"/>
              </a:ext>
            </a:extLst>
          </p:cNvPr>
          <p:cNvSpPr>
            <a:spLocks noGrp="1"/>
          </p:cNvSpPr>
          <p:nvPr>
            <p:ph type="body" sz="quarter" idx="11"/>
          </p:nvPr>
        </p:nvSpPr>
        <p:spPr>
          <a:xfrm>
            <a:off x="2771800" y="1985452"/>
            <a:ext cx="936104" cy="431626"/>
          </a:xfrm>
          <a:solidFill>
            <a:srgbClr val="FFFFFF">
              <a:alpha val="80000"/>
            </a:srgbClr>
          </a:solidFill>
        </p:spPr>
        <p:txBody>
          <a:bodyPr/>
          <a:lstStyle/>
          <a:p>
            <a:pPr marL="0" indent="0">
              <a:spcAft>
                <a:spcPts val="600"/>
              </a:spcAft>
              <a:buNone/>
            </a:pPr>
            <a:r>
              <a:rPr lang="da-DK" sz="2400" dirty="0">
                <a:solidFill>
                  <a:srgbClr val="00B050"/>
                </a:solidFill>
              </a:rPr>
              <a:t>Spars</a:t>
            </a:r>
          </a:p>
          <a:p>
            <a:pPr marL="0" indent="0">
              <a:spcAft>
                <a:spcPts val="600"/>
              </a:spcAft>
              <a:buNone/>
            </a:pPr>
            <a:endParaRPr lang="da-DK" sz="2400" dirty="0">
              <a:solidFill>
                <a:schemeClr val="accent2"/>
              </a:solidFill>
            </a:endParaRPr>
          </a:p>
          <a:p>
            <a:pPr marL="0" indent="0">
              <a:spcAft>
                <a:spcPts val="600"/>
              </a:spcAft>
              <a:buNone/>
            </a:pPr>
            <a:endParaRPr lang="da-DK" sz="2400" dirty="0">
              <a:solidFill>
                <a:schemeClr val="accent2"/>
              </a:solidFill>
            </a:endParaRPr>
          </a:p>
        </p:txBody>
      </p:sp>
      <p:sp>
        <p:nvSpPr>
          <p:cNvPr id="9" name="Text Placeholder 2">
            <a:extLst>
              <a:ext uri="{FF2B5EF4-FFF2-40B4-BE49-F238E27FC236}">
                <a16:creationId xmlns:a16="http://schemas.microsoft.com/office/drawing/2014/main" id="{B788E43C-B2A8-4DD9-AA35-4F34B38FA9DC}"/>
              </a:ext>
            </a:extLst>
          </p:cNvPr>
          <p:cNvSpPr txBox="1">
            <a:spLocks/>
          </p:cNvSpPr>
          <p:nvPr/>
        </p:nvSpPr>
        <p:spPr>
          <a:xfrm>
            <a:off x="576660" y="1340768"/>
            <a:ext cx="2771204" cy="362814"/>
          </a:xfrm>
          <a:prstGeom prst="rect">
            <a:avLst/>
          </a:prstGeom>
          <a:solidFill>
            <a:srgbClr val="FFFFFF">
              <a:alpha val="80000"/>
            </a:srgbClr>
          </a:solid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rgbClr val="16818D"/>
                </a:solidFill>
              </a:rPr>
              <a:t>Internal stiffening members:</a:t>
            </a:r>
          </a:p>
        </p:txBody>
      </p:sp>
      <p:cxnSp>
        <p:nvCxnSpPr>
          <p:cNvPr id="8" name="Straight Arrow Connector 7">
            <a:extLst>
              <a:ext uri="{FF2B5EF4-FFF2-40B4-BE49-F238E27FC236}">
                <a16:creationId xmlns:a16="http://schemas.microsoft.com/office/drawing/2014/main" id="{D9BE9AE2-EE31-4A5C-8D10-706D29E72487}"/>
              </a:ext>
            </a:extLst>
          </p:cNvPr>
          <p:cNvCxnSpPr>
            <a:cxnSpLocks/>
            <a:stCxn id="18" idx="3"/>
          </p:cNvCxnSpPr>
          <p:nvPr/>
        </p:nvCxnSpPr>
        <p:spPr>
          <a:xfrm flipV="1">
            <a:off x="3707904" y="1985452"/>
            <a:ext cx="3240360" cy="215813"/>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13" name="Group 12">
            <a:extLst>
              <a:ext uri="{FF2B5EF4-FFF2-40B4-BE49-F238E27FC236}">
                <a16:creationId xmlns:a16="http://schemas.microsoft.com/office/drawing/2014/main" id="{DFF76022-754D-49D2-999A-770D6054981C}"/>
              </a:ext>
            </a:extLst>
          </p:cNvPr>
          <p:cNvGrpSpPr/>
          <p:nvPr/>
        </p:nvGrpSpPr>
        <p:grpSpPr>
          <a:xfrm>
            <a:off x="3707904" y="2201265"/>
            <a:ext cx="648072" cy="2095706"/>
            <a:chOff x="3707904" y="2201265"/>
            <a:chExt cx="648072" cy="2095706"/>
          </a:xfrm>
        </p:grpSpPr>
        <p:sp>
          <p:nvSpPr>
            <p:cNvPr id="21" name="Rectangle 20">
              <a:extLst>
                <a:ext uri="{FF2B5EF4-FFF2-40B4-BE49-F238E27FC236}">
                  <a16:creationId xmlns:a16="http://schemas.microsoft.com/office/drawing/2014/main" id="{35734577-95D5-4C20-95F1-08593493A041}"/>
                </a:ext>
              </a:extLst>
            </p:cNvPr>
            <p:cNvSpPr/>
            <p:nvPr/>
          </p:nvSpPr>
          <p:spPr>
            <a:xfrm rot="4341860">
              <a:off x="3866219" y="3809511"/>
              <a:ext cx="755901" cy="21902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15" name="Straight Arrow Connector 14">
              <a:extLst>
                <a:ext uri="{FF2B5EF4-FFF2-40B4-BE49-F238E27FC236}">
                  <a16:creationId xmlns:a16="http://schemas.microsoft.com/office/drawing/2014/main" id="{5DAC14D8-B01E-4315-8824-A5ED48A83B7A}"/>
                </a:ext>
              </a:extLst>
            </p:cNvPr>
            <p:cNvCxnSpPr>
              <a:cxnSpLocks/>
              <a:stCxn id="18" idx="3"/>
            </p:cNvCxnSpPr>
            <p:nvPr/>
          </p:nvCxnSpPr>
          <p:spPr>
            <a:xfrm>
              <a:off x="3707904" y="2201265"/>
              <a:ext cx="648072" cy="2019823"/>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20518909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1F555E5-820E-487F-9E27-C8E01EDEF7A4}"/>
              </a:ext>
            </a:extLst>
          </p:cNvPr>
          <p:cNvPicPr>
            <a:picLocks noChangeAspect="1"/>
          </p:cNvPicPr>
          <p:nvPr/>
        </p:nvPicPr>
        <p:blipFill rotWithShape="1">
          <a:blip r:embed="rId3">
            <a:extLst>
              <a:ext uri="{28A0092B-C50C-407E-A947-70E740481C1C}">
                <a14:useLocalDpi xmlns:a14="http://schemas.microsoft.com/office/drawing/2010/main" val="0"/>
              </a:ext>
            </a:extLst>
          </a:blip>
          <a:srcRect l="-1" t="32025" r="44134" b="15487"/>
          <a:stretch/>
        </p:blipFill>
        <p:spPr>
          <a:xfrm>
            <a:off x="497015" y="1502198"/>
            <a:ext cx="8646986" cy="5349060"/>
          </a:xfrm>
          <a:prstGeom prst="rect">
            <a:avLst/>
          </a:prstGeom>
        </p:spPr>
      </p:pic>
      <p:sp>
        <p:nvSpPr>
          <p:cNvPr id="2" name="Text Placeholder 1"/>
          <p:cNvSpPr>
            <a:spLocks noGrp="1"/>
          </p:cNvSpPr>
          <p:nvPr>
            <p:ph type="body" sz="quarter" idx="10"/>
          </p:nvPr>
        </p:nvSpPr>
        <p:spPr>
          <a:xfrm>
            <a:off x="648667" y="689700"/>
            <a:ext cx="6515621" cy="651068"/>
          </a:xfrm>
        </p:spPr>
        <p:txBody>
          <a:bodyPr/>
          <a:lstStyle/>
          <a:p>
            <a:r>
              <a:rPr lang="en-GB" dirty="0">
                <a:solidFill>
                  <a:schemeClr val="tx1"/>
                </a:solidFill>
              </a:rPr>
              <a:t>Context</a:t>
            </a:r>
            <a:endParaRPr lang="da-DK" dirty="0">
              <a:solidFill>
                <a:schemeClr val="tx1"/>
              </a:solidFill>
            </a:endParaRPr>
          </a:p>
        </p:txBody>
      </p:sp>
      <p:pic>
        <p:nvPicPr>
          <p:cNvPr id="17" name="Picture 1" descr="UWE-Logo-Bottom.jpg">
            <a:extLst>
              <a:ext uri="{FF2B5EF4-FFF2-40B4-BE49-F238E27FC236}">
                <a16:creationId xmlns:a16="http://schemas.microsoft.com/office/drawing/2014/main" id="{B0B04BB4-3D09-44F2-9FDE-E0EA3E1369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2">
            <a:extLst>
              <a:ext uri="{FF2B5EF4-FFF2-40B4-BE49-F238E27FC236}">
                <a16:creationId xmlns:a16="http://schemas.microsoft.com/office/drawing/2014/main" id="{8C29021C-75EC-4740-B7AB-97EAD49C6522}"/>
              </a:ext>
            </a:extLst>
          </p:cNvPr>
          <p:cNvSpPr>
            <a:spLocks noGrp="1"/>
          </p:cNvSpPr>
          <p:nvPr>
            <p:ph type="body" sz="quarter" idx="11"/>
          </p:nvPr>
        </p:nvSpPr>
        <p:spPr>
          <a:xfrm>
            <a:off x="6198714" y="1230904"/>
            <a:ext cx="2160240" cy="431626"/>
          </a:xfrm>
          <a:solidFill>
            <a:srgbClr val="FFFFFF">
              <a:alpha val="80000"/>
            </a:srgbClr>
          </a:solidFill>
        </p:spPr>
        <p:txBody>
          <a:bodyPr/>
          <a:lstStyle/>
          <a:p>
            <a:pPr marL="0" indent="0">
              <a:spcAft>
                <a:spcPts val="600"/>
              </a:spcAft>
              <a:buNone/>
            </a:pPr>
            <a:r>
              <a:rPr lang="da-DK" sz="2400" dirty="0">
                <a:solidFill>
                  <a:schemeClr val="accent6"/>
                </a:solidFill>
              </a:rPr>
              <a:t>Wing stringers</a:t>
            </a:r>
          </a:p>
          <a:p>
            <a:pPr marL="0" indent="0">
              <a:spcAft>
                <a:spcPts val="600"/>
              </a:spcAft>
              <a:buNone/>
            </a:pPr>
            <a:endParaRPr lang="da-DK" sz="2400" dirty="0">
              <a:solidFill>
                <a:schemeClr val="accent2"/>
              </a:solidFill>
            </a:endParaRPr>
          </a:p>
          <a:p>
            <a:pPr marL="0" indent="0">
              <a:spcAft>
                <a:spcPts val="600"/>
              </a:spcAft>
              <a:buNone/>
            </a:pPr>
            <a:endParaRPr lang="da-DK" sz="2400" dirty="0">
              <a:solidFill>
                <a:schemeClr val="accent2"/>
              </a:solidFill>
            </a:endParaRPr>
          </a:p>
        </p:txBody>
      </p:sp>
      <p:sp>
        <p:nvSpPr>
          <p:cNvPr id="9" name="Text Placeholder 2">
            <a:extLst>
              <a:ext uri="{FF2B5EF4-FFF2-40B4-BE49-F238E27FC236}">
                <a16:creationId xmlns:a16="http://schemas.microsoft.com/office/drawing/2014/main" id="{B788E43C-B2A8-4DD9-AA35-4F34B38FA9DC}"/>
              </a:ext>
            </a:extLst>
          </p:cNvPr>
          <p:cNvSpPr txBox="1">
            <a:spLocks/>
          </p:cNvSpPr>
          <p:nvPr/>
        </p:nvSpPr>
        <p:spPr>
          <a:xfrm>
            <a:off x="576660" y="1340767"/>
            <a:ext cx="4571404" cy="362815"/>
          </a:xfrm>
          <a:prstGeom prst="rect">
            <a:avLst/>
          </a:prstGeom>
          <a:solidFill>
            <a:srgbClr val="FFFFFF">
              <a:alpha val="80000"/>
            </a:srgbClr>
          </a:solid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rgbClr val="16818D"/>
                </a:solidFill>
              </a:rPr>
              <a:t>Internal stiffening members:</a:t>
            </a:r>
          </a:p>
        </p:txBody>
      </p:sp>
      <p:grpSp>
        <p:nvGrpSpPr>
          <p:cNvPr id="39" name="Group 38">
            <a:extLst>
              <a:ext uri="{FF2B5EF4-FFF2-40B4-BE49-F238E27FC236}">
                <a16:creationId xmlns:a16="http://schemas.microsoft.com/office/drawing/2014/main" id="{CA5DD578-2806-4B4B-8A95-762B46B6A8D2}"/>
              </a:ext>
            </a:extLst>
          </p:cNvPr>
          <p:cNvGrpSpPr/>
          <p:nvPr/>
        </p:nvGrpSpPr>
        <p:grpSpPr>
          <a:xfrm>
            <a:off x="5437527" y="1662530"/>
            <a:ext cx="1841307" cy="1406430"/>
            <a:chOff x="5437527" y="1662530"/>
            <a:chExt cx="1841307" cy="1406430"/>
          </a:xfrm>
        </p:grpSpPr>
        <p:sp>
          <p:nvSpPr>
            <p:cNvPr id="35" name="Rectangle 34">
              <a:extLst>
                <a:ext uri="{FF2B5EF4-FFF2-40B4-BE49-F238E27FC236}">
                  <a16:creationId xmlns:a16="http://schemas.microsoft.com/office/drawing/2014/main" id="{57440A47-3204-46EE-A7DC-A0302F7FBF45}"/>
                </a:ext>
              </a:extLst>
            </p:cNvPr>
            <p:cNvSpPr/>
            <p:nvPr/>
          </p:nvSpPr>
          <p:spPr>
            <a:xfrm rot="8108931">
              <a:off x="5437527" y="2699796"/>
              <a:ext cx="1015670" cy="21902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15" name="Straight Arrow Connector 14">
              <a:extLst>
                <a:ext uri="{FF2B5EF4-FFF2-40B4-BE49-F238E27FC236}">
                  <a16:creationId xmlns:a16="http://schemas.microsoft.com/office/drawing/2014/main" id="{5DAC14D8-B01E-4315-8824-A5ED48A83B7A}"/>
                </a:ext>
              </a:extLst>
            </p:cNvPr>
            <p:cNvCxnSpPr>
              <a:cxnSpLocks/>
            </p:cNvCxnSpPr>
            <p:nvPr/>
          </p:nvCxnSpPr>
          <p:spPr>
            <a:xfrm flipH="1">
              <a:off x="5652120" y="1662530"/>
              <a:ext cx="1626714" cy="1406430"/>
            </a:xfrm>
            <a:prstGeom prst="straightConnector1">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3" name="Text Placeholder 2">
            <a:extLst>
              <a:ext uri="{FF2B5EF4-FFF2-40B4-BE49-F238E27FC236}">
                <a16:creationId xmlns:a16="http://schemas.microsoft.com/office/drawing/2014/main" id="{40891B45-018C-4487-B5D7-8355C18B27F6}"/>
              </a:ext>
            </a:extLst>
          </p:cNvPr>
          <p:cNvSpPr txBox="1">
            <a:spLocks/>
          </p:cNvSpPr>
          <p:nvPr/>
        </p:nvSpPr>
        <p:spPr>
          <a:xfrm>
            <a:off x="497015" y="3362300"/>
            <a:ext cx="1626713" cy="894594"/>
          </a:xfrm>
          <a:prstGeom prst="rect">
            <a:avLst/>
          </a:prstGeom>
          <a:solidFill>
            <a:srgbClr val="FFFFFF">
              <a:alpha val="80000"/>
            </a:srgbClr>
          </a:solid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Font typeface="Arial" charset="0"/>
              <a:buNone/>
            </a:pPr>
            <a:r>
              <a:rPr lang="da-DK" sz="2400" dirty="0">
                <a:solidFill>
                  <a:schemeClr val="accent4"/>
                </a:solidFill>
              </a:rPr>
              <a:t>Fuselage longerons</a:t>
            </a:r>
          </a:p>
          <a:p>
            <a:pPr marL="0" indent="0">
              <a:spcAft>
                <a:spcPts val="600"/>
              </a:spcAft>
              <a:buFont typeface="Arial" charset="0"/>
              <a:buNone/>
            </a:pPr>
            <a:endParaRPr lang="da-DK" sz="2400" dirty="0">
              <a:solidFill>
                <a:schemeClr val="accent2"/>
              </a:solidFill>
            </a:endParaRPr>
          </a:p>
          <a:p>
            <a:pPr marL="0" indent="0">
              <a:spcAft>
                <a:spcPts val="600"/>
              </a:spcAft>
              <a:buFont typeface="Arial" charset="0"/>
              <a:buNone/>
            </a:pPr>
            <a:endParaRPr lang="da-DK" sz="2400" dirty="0">
              <a:solidFill>
                <a:schemeClr val="accent2"/>
              </a:solidFill>
            </a:endParaRPr>
          </a:p>
        </p:txBody>
      </p:sp>
      <p:grpSp>
        <p:nvGrpSpPr>
          <p:cNvPr id="40" name="Group 39">
            <a:extLst>
              <a:ext uri="{FF2B5EF4-FFF2-40B4-BE49-F238E27FC236}">
                <a16:creationId xmlns:a16="http://schemas.microsoft.com/office/drawing/2014/main" id="{AC91971C-7EBF-4143-9703-016D66535CCE}"/>
              </a:ext>
            </a:extLst>
          </p:cNvPr>
          <p:cNvGrpSpPr/>
          <p:nvPr/>
        </p:nvGrpSpPr>
        <p:grpSpPr>
          <a:xfrm>
            <a:off x="7278834" y="1662530"/>
            <a:ext cx="345121" cy="2684574"/>
            <a:chOff x="7278834" y="1662530"/>
            <a:chExt cx="345121" cy="2684574"/>
          </a:xfrm>
        </p:grpSpPr>
        <p:sp>
          <p:nvSpPr>
            <p:cNvPr id="36" name="Rectangle 35">
              <a:extLst>
                <a:ext uri="{FF2B5EF4-FFF2-40B4-BE49-F238E27FC236}">
                  <a16:creationId xmlns:a16="http://schemas.microsoft.com/office/drawing/2014/main" id="{C2E21338-483C-49C0-BECB-37E2700202E8}"/>
                </a:ext>
              </a:extLst>
            </p:cNvPr>
            <p:cNvSpPr/>
            <p:nvPr/>
          </p:nvSpPr>
          <p:spPr>
            <a:xfrm rot="5035447">
              <a:off x="6872311" y="3595461"/>
              <a:ext cx="1284267" cy="21902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20" name="Straight Arrow Connector 19">
              <a:extLst>
                <a:ext uri="{FF2B5EF4-FFF2-40B4-BE49-F238E27FC236}">
                  <a16:creationId xmlns:a16="http://schemas.microsoft.com/office/drawing/2014/main" id="{47BAC4E4-1882-4F8D-B56B-56AF9B02A8C2}"/>
                </a:ext>
              </a:extLst>
            </p:cNvPr>
            <p:cNvCxnSpPr>
              <a:cxnSpLocks/>
              <a:stCxn id="18" idx="2"/>
            </p:cNvCxnSpPr>
            <p:nvPr/>
          </p:nvCxnSpPr>
          <p:spPr>
            <a:xfrm>
              <a:off x="7278834" y="1662530"/>
              <a:ext cx="288032" cy="2594364"/>
            </a:xfrm>
            <a:prstGeom prst="straightConnector1">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2" name="Group 41">
            <a:extLst>
              <a:ext uri="{FF2B5EF4-FFF2-40B4-BE49-F238E27FC236}">
                <a16:creationId xmlns:a16="http://schemas.microsoft.com/office/drawing/2014/main" id="{635CE55E-6963-46C1-982B-F3D72C90313A}"/>
              </a:ext>
            </a:extLst>
          </p:cNvPr>
          <p:cNvGrpSpPr/>
          <p:nvPr/>
        </p:nvGrpSpPr>
        <p:grpSpPr>
          <a:xfrm>
            <a:off x="2123728" y="3809597"/>
            <a:ext cx="1626713" cy="2253308"/>
            <a:chOff x="2123728" y="3809597"/>
            <a:chExt cx="1626713" cy="2253308"/>
          </a:xfrm>
        </p:grpSpPr>
        <p:sp>
          <p:nvSpPr>
            <p:cNvPr id="37" name="Rectangle 36">
              <a:extLst>
                <a:ext uri="{FF2B5EF4-FFF2-40B4-BE49-F238E27FC236}">
                  <a16:creationId xmlns:a16="http://schemas.microsoft.com/office/drawing/2014/main" id="{A3F6D047-0928-4CEE-BC90-07C3BDDF6206}"/>
                </a:ext>
              </a:extLst>
            </p:cNvPr>
            <p:cNvSpPr/>
            <p:nvPr/>
          </p:nvSpPr>
          <p:spPr>
            <a:xfrm rot="3205278">
              <a:off x="2396379" y="5117423"/>
              <a:ext cx="1671944" cy="21902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23" name="Straight Arrow Connector 22">
              <a:extLst>
                <a:ext uri="{FF2B5EF4-FFF2-40B4-BE49-F238E27FC236}">
                  <a16:creationId xmlns:a16="http://schemas.microsoft.com/office/drawing/2014/main" id="{8B704EE1-312F-43B0-A9D5-89BDDDB5183F}"/>
                </a:ext>
              </a:extLst>
            </p:cNvPr>
            <p:cNvCxnSpPr>
              <a:cxnSpLocks/>
            </p:cNvCxnSpPr>
            <p:nvPr/>
          </p:nvCxnSpPr>
          <p:spPr>
            <a:xfrm>
              <a:off x="2123728" y="3809597"/>
              <a:ext cx="1626713" cy="2106015"/>
            </a:xfrm>
            <a:prstGeom prst="straightConnector1">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1" name="Group 40">
            <a:extLst>
              <a:ext uri="{FF2B5EF4-FFF2-40B4-BE49-F238E27FC236}">
                <a16:creationId xmlns:a16="http://schemas.microsoft.com/office/drawing/2014/main" id="{0F4DBB75-153C-47C5-8B93-0FAA2F41655B}"/>
              </a:ext>
            </a:extLst>
          </p:cNvPr>
          <p:cNvGrpSpPr/>
          <p:nvPr/>
        </p:nvGrpSpPr>
        <p:grpSpPr>
          <a:xfrm>
            <a:off x="2123728" y="3809597"/>
            <a:ext cx="2102562" cy="956990"/>
            <a:chOff x="2123728" y="3809597"/>
            <a:chExt cx="2102562" cy="956990"/>
          </a:xfrm>
        </p:grpSpPr>
        <p:sp>
          <p:nvSpPr>
            <p:cNvPr id="38" name="Rectangle 37">
              <a:extLst>
                <a:ext uri="{FF2B5EF4-FFF2-40B4-BE49-F238E27FC236}">
                  <a16:creationId xmlns:a16="http://schemas.microsoft.com/office/drawing/2014/main" id="{F43D7992-828F-4D99-A17B-74F08BD3EB5E}"/>
                </a:ext>
              </a:extLst>
            </p:cNvPr>
            <p:cNvSpPr/>
            <p:nvPr/>
          </p:nvSpPr>
          <p:spPr>
            <a:xfrm rot="1386854">
              <a:off x="2554346" y="4300129"/>
              <a:ext cx="1671944" cy="21902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26" name="Straight Arrow Connector 25">
              <a:extLst>
                <a:ext uri="{FF2B5EF4-FFF2-40B4-BE49-F238E27FC236}">
                  <a16:creationId xmlns:a16="http://schemas.microsoft.com/office/drawing/2014/main" id="{5C7D9B28-2B97-4A8F-8F96-C9473A35E9DA}"/>
                </a:ext>
              </a:extLst>
            </p:cNvPr>
            <p:cNvCxnSpPr>
              <a:cxnSpLocks/>
              <a:stCxn id="13" idx="3"/>
            </p:cNvCxnSpPr>
            <p:nvPr/>
          </p:nvCxnSpPr>
          <p:spPr>
            <a:xfrm>
              <a:off x="2123728" y="3809597"/>
              <a:ext cx="2016224" cy="956990"/>
            </a:xfrm>
            <a:prstGeom prst="straightConnector1">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21" name="Text Placeholder 2">
            <a:extLst>
              <a:ext uri="{FF2B5EF4-FFF2-40B4-BE49-F238E27FC236}">
                <a16:creationId xmlns:a16="http://schemas.microsoft.com/office/drawing/2014/main" id="{137BF207-A19C-4394-842D-8A0E8B2DDD65}"/>
              </a:ext>
            </a:extLst>
          </p:cNvPr>
          <p:cNvSpPr txBox="1">
            <a:spLocks/>
          </p:cNvSpPr>
          <p:nvPr/>
        </p:nvSpPr>
        <p:spPr>
          <a:xfrm>
            <a:off x="576660" y="1690118"/>
            <a:ext cx="4571404" cy="552003"/>
          </a:xfrm>
          <a:prstGeom prst="rect">
            <a:avLst/>
          </a:prstGeom>
          <a:solidFill>
            <a:srgbClr val="FFFFFF">
              <a:alpha val="80000"/>
            </a:srgbClr>
          </a:solid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rgbClr val="16818D"/>
                </a:solidFill>
              </a:rPr>
              <a:t>Stringers (wing) and longerons (fuselage) are collectively called ‘stiffeners’.</a:t>
            </a:r>
          </a:p>
        </p:txBody>
      </p:sp>
    </p:spTree>
    <p:extLst>
      <p:ext uri="{BB962C8B-B14F-4D97-AF65-F5344CB8AC3E}">
        <p14:creationId xmlns:p14="http://schemas.microsoft.com/office/powerpoint/2010/main" val="3467853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EC26BB48-2444-4650-BA5D-D43296785155}"/>
              </a:ext>
            </a:extLst>
          </p:cNvPr>
          <p:cNvGrpSpPr/>
          <p:nvPr/>
        </p:nvGrpSpPr>
        <p:grpSpPr>
          <a:xfrm>
            <a:off x="546590" y="1412776"/>
            <a:ext cx="8597409" cy="5436354"/>
            <a:chOff x="546590" y="1412776"/>
            <a:chExt cx="8597409" cy="5436354"/>
          </a:xfrm>
        </p:grpSpPr>
        <p:pic>
          <p:nvPicPr>
            <p:cNvPr id="21" name="Picture 20">
              <a:extLst>
                <a:ext uri="{FF2B5EF4-FFF2-40B4-BE49-F238E27FC236}">
                  <a16:creationId xmlns:a16="http://schemas.microsoft.com/office/drawing/2014/main" id="{594B670F-EA26-4AB5-AAFF-07A12C291092}"/>
                </a:ext>
              </a:extLst>
            </p:cNvPr>
            <p:cNvPicPr>
              <a:picLocks noChangeAspect="1"/>
            </p:cNvPicPr>
            <p:nvPr/>
          </p:nvPicPr>
          <p:blipFill rotWithShape="1">
            <a:blip r:embed="rId3">
              <a:extLst>
                <a:ext uri="{28A0092B-C50C-407E-A947-70E740481C1C}">
                  <a14:useLocalDpi xmlns:a14="http://schemas.microsoft.com/office/drawing/2010/main" val="0"/>
                </a:ext>
              </a:extLst>
            </a:blip>
            <a:srcRect l="7391" t="28677" r="62770" b="42666"/>
            <a:stretch/>
          </p:blipFill>
          <p:spPr>
            <a:xfrm>
              <a:off x="546590" y="1412776"/>
              <a:ext cx="8597409" cy="5436354"/>
            </a:xfrm>
            <a:prstGeom prst="rect">
              <a:avLst/>
            </a:prstGeom>
          </p:spPr>
        </p:pic>
        <p:cxnSp>
          <p:nvCxnSpPr>
            <p:cNvPr id="7" name="Straight Connector 6">
              <a:extLst>
                <a:ext uri="{FF2B5EF4-FFF2-40B4-BE49-F238E27FC236}">
                  <a16:creationId xmlns:a16="http://schemas.microsoft.com/office/drawing/2014/main" id="{08C7F57D-DBF8-4BA4-8E08-46FDE5FD9515}"/>
                </a:ext>
              </a:extLst>
            </p:cNvPr>
            <p:cNvCxnSpPr>
              <a:cxnSpLocks/>
            </p:cNvCxnSpPr>
            <p:nvPr/>
          </p:nvCxnSpPr>
          <p:spPr>
            <a:xfrm>
              <a:off x="4441848" y="3460704"/>
              <a:ext cx="3337" cy="13015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CAE29C6-4F6F-44CD-BE38-83ABFB4E337B}"/>
                </a:ext>
              </a:extLst>
            </p:cNvPr>
            <p:cNvCxnSpPr>
              <a:cxnSpLocks/>
            </p:cNvCxnSpPr>
            <p:nvPr/>
          </p:nvCxnSpPr>
          <p:spPr>
            <a:xfrm>
              <a:off x="4585349" y="3397296"/>
              <a:ext cx="13349" cy="21692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07A7532-CF43-4DB2-B0B1-909E8EE7CC00}"/>
                </a:ext>
              </a:extLst>
            </p:cNvPr>
            <p:cNvCxnSpPr>
              <a:cxnSpLocks/>
            </p:cNvCxnSpPr>
            <p:nvPr/>
          </p:nvCxnSpPr>
          <p:spPr>
            <a:xfrm>
              <a:off x="4758885" y="3330552"/>
              <a:ext cx="16686" cy="23026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941A40E-C418-47D9-8846-6998689056DF}"/>
                </a:ext>
              </a:extLst>
            </p:cNvPr>
            <p:cNvCxnSpPr>
              <a:cxnSpLocks/>
            </p:cNvCxnSpPr>
            <p:nvPr/>
          </p:nvCxnSpPr>
          <p:spPr>
            <a:xfrm flipH="1">
              <a:off x="4932420" y="3263808"/>
              <a:ext cx="1" cy="23026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2D85184-1F33-456A-B423-720CCD183FC8}"/>
                </a:ext>
              </a:extLst>
            </p:cNvPr>
            <p:cNvCxnSpPr>
              <a:cxnSpLocks/>
            </p:cNvCxnSpPr>
            <p:nvPr/>
          </p:nvCxnSpPr>
          <p:spPr>
            <a:xfrm>
              <a:off x="5095945" y="3237109"/>
              <a:ext cx="6674" cy="206909"/>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76AC8F5-D819-4308-A2BA-FE6530664397}"/>
                </a:ext>
              </a:extLst>
            </p:cNvPr>
            <p:cNvCxnSpPr>
              <a:cxnSpLocks/>
            </p:cNvCxnSpPr>
            <p:nvPr/>
          </p:nvCxnSpPr>
          <p:spPr>
            <a:xfrm>
              <a:off x="5229434" y="3200400"/>
              <a:ext cx="3337" cy="186885"/>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13C5B63-F70A-43EC-BB4E-D84645D1ED04}"/>
                </a:ext>
              </a:extLst>
            </p:cNvPr>
            <p:cNvCxnSpPr>
              <a:cxnSpLocks/>
            </p:cNvCxnSpPr>
            <p:nvPr/>
          </p:nvCxnSpPr>
          <p:spPr>
            <a:xfrm>
              <a:off x="6413964" y="4946699"/>
              <a:ext cx="13534" cy="132559"/>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87AF1B6-926E-49FB-B68C-2A758B39EAC7}"/>
                </a:ext>
              </a:extLst>
            </p:cNvPr>
            <p:cNvCxnSpPr>
              <a:cxnSpLocks/>
            </p:cNvCxnSpPr>
            <p:nvPr/>
          </p:nvCxnSpPr>
          <p:spPr>
            <a:xfrm>
              <a:off x="6593989" y="4864198"/>
              <a:ext cx="7045" cy="31184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94EF6C6-3550-4205-AA99-821B6A1084B0}"/>
                </a:ext>
              </a:extLst>
            </p:cNvPr>
            <p:cNvCxnSpPr>
              <a:cxnSpLocks/>
            </p:cNvCxnSpPr>
            <p:nvPr/>
          </p:nvCxnSpPr>
          <p:spPr>
            <a:xfrm>
              <a:off x="6787919" y="4805606"/>
              <a:ext cx="3336" cy="26697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BE55883B-A4DE-479E-88BC-B056C72EFB08}"/>
                </a:ext>
              </a:extLst>
            </p:cNvPr>
            <p:cNvCxnSpPr>
              <a:cxnSpLocks/>
            </p:cNvCxnSpPr>
            <p:nvPr/>
          </p:nvCxnSpPr>
          <p:spPr>
            <a:xfrm>
              <a:off x="7325583" y="4626873"/>
              <a:ext cx="3336" cy="26697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A64AEC1-C7D4-4AC2-B697-B6B875DA5F66}"/>
                </a:ext>
              </a:extLst>
            </p:cNvPr>
            <p:cNvCxnSpPr>
              <a:cxnSpLocks/>
            </p:cNvCxnSpPr>
            <p:nvPr/>
          </p:nvCxnSpPr>
          <p:spPr>
            <a:xfrm>
              <a:off x="7489478" y="4578292"/>
              <a:ext cx="3336" cy="26697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F7CBDBA-972B-4D61-A9E9-59DFF193E16C}"/>
                </a:ext>
              </a:extLst>
            </p:cNvPr>
            <p:cNvCxnSpPr>
              <a:cxnSpLocks/>
            </p:cNvCxnSpPr>
            <p:nvPr/>
          </p:nvCxnSpPr>
          <p:spPr>
            <a:xfrm>
              <a:off x="7139440" y="4676549"/>
              <a:ext cx="15573" cy="215825"/>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49519170-D625-4148-B911-7D611E799A93}"/>
                </a:ext>
              </a:extLst>
            </p:cNvPr>
            <p:cNvCxnSpPr>
              <a:cxnSpLocks/>
            </p:cNvCxnSpPr>
            <p:nvPr/>
          </p:nvCxnSpPr>
          <p:spPr>
            <a:xfrm>
              <a:off x="6979624" y="4871586"/>
              <a:ext cx="5191" cy="127579"/>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AA7BE83-A6AD-4A24-B618-C5B6BD74CF12}"/>
                </a:ext>
              </a:extLst>
            </p:cNvPr>
            <p:cNvCxnSpPr>
              <a:cxnSpLocks/>
            </p:cNvCxnSpPr>
            <p:nvPr/>
          </p:nvCxnSpPr>
          <p:spPr>
            <a:xfrm flipH="1">
              <a:off x="6971466" y="4717691"/>
              <a:ext cx="4078" cy="7790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sp>
        <p:nvSpPr>
          <p:cNvPr id="2" name="Text Placeholder 1"/>
          <p:cNvSpPr>
            <a:spLocks noGrp="1"/>
          </p:cNvSpPr>
          <p:nvPr>
            <p:ph type="body" sz="quarter" idx="10"/>
          </p:nvPr>
        </p:nvSpPr>
        <p:spPr>
          <a:xfrm>
            <a:off x="648667" y="689700"/>
            <a:ext cx="6515621" cy="651068"/>
          </a:xfrm>
        </p:spPr>
        <p:txBody>
          <a:bodyPr/>
          <a:lstStyle/>
          <a:p>
            <a:r>
              <a:rPr lang="en-GB" dirty="0">
                <a:solidFill>
                  <a:schemeClr val="tx1"/>
                </a:solidFill>
              </a:rPr>
              <a:t>Context</a:t>
            </a:r>
            <a:endParaRPr lang="da-DK" dirty="0">
              <a:solidFill>
                <a:schemeClr val="tx1"/>
              </a:solidFill>
            </a:endParaRPr>
          </a:p>
        </p:txBody>
      </p:sp>
      <p:pic>
        <p:nvPicPr>
          <p:cNvPr id="17" name="Picture 1" descr="UWE-Logo-Bottom.jpg">
            <a:extLst>
              <a:ext uri="{FF2B5EF4-FFF2-40B4-BE49-F238E27FC236}">
                <a16:creationId xmlns:a16="http://schemas.microsoft.com/office/drawing/2014/main" id="{B0B04BB4-3D09-44F2-9FDE-E0EA3E1369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6237312"/>
            <a:ext cx="1242753" cy="6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2">
            <a:extLst>
              <a:ext uri="{FF2B5EF4-FFF2-40B4-BE49-F238E27FC236}">
                <a16:creationId xmlns:a16="http://schemas.microsoft.com/office/drawing/2014/main" id="{8C29021C-75EC-4740-B7AB-97EAD49C6522}"/>
              </a:ext>
            </a:extLst>
          </p:cNvPr>
          <p:cNvSpPr>
            <a:spLocks noGrp="1"/>
          </p:cNvSpPr>
          <p:nvPr>
            <p:ph type="body" sz="quarter" idx="11"/>
          </p:nvPr>
        </p:nvSpPr>
        <p:spPr>
          <a:xfrm>
            <a:off x="6198714" y="1230904"/>
            <a:ext cx="2477742" cy="431626"/>
          </a:xfrm>
          <a:solidFill>
            <a:srgbClr val="FFFFFF">
              <a:alpha val="80000"/>
            </a:srgbClr>
          </a:solidFill>
        </p:spPr>
        <p:txBody>
          <a:bodyPr/>
          <a:lstStyle/>
          <a:p>
            <a:pPr marL="0" indent="0">
              <a:spcAft>
                <a:spcPts val="600"/>
              </a:spcAft>
              <a:buNone/>
            </a:pPr>
            <a:r>
              <a:rPr lang="da-DK" sz="2400" dirty="0">
                <a:solidFill>
                  <a:schemeClr val="accent3"/>
                </a:solidFill>
              </a:rPr>
              <a:t>Stiffeners on ribs</a:t>
            </a:r>
          </a:p>
          <a:p>
            <a:pPr marL="0" indent="0">
              <a:spcAft>
                <a:spcPts val="600"/>
              </a:spcAft>
              <a:buNone/>
            </a:pPr>
            <a:endParaRPr lang="da-DK" sz="2400" dirty="0">
              <a:solidFill>
                <a:schemeClr val="accent3"/>
              </a:solidFill>
            </a:endParaRPr>
          </a:p>
          <a:p>
            <a:pPr marL="0" indent="0">
              <a:spcAft>
                <a:spcPts val="600"/>
              </a:spcAft>
              <a:buNone/>
            </a:pPr>
            <a:endParaRPr lang="da-DK" sz="2400" dirty="0">
              <a:solidFill>
                <a:schemeClr val="accent3"/>
              </a:solidFill>
            </a:endParaRPr>
          </a:p>
        </p:txBody>
      </p:sp>
      <p:sp>
        <p:nvSpPr>
          <p:cNvPr id="9" name="Text Placeholder 2">
            <a:extLst>
              <a:ext uri="{FF2B5EF4-FFF2-40B4-BE49-F238E27FC236}">
                <a16:creationId xmlns:a16="http://schemas.microsoft.com/office/drawing/2014/main" id="{B788E43C-B2A8-4DD9-AA35-4F34B38FA9DC}"/>
              </a:ext>
            </a:extLst>
          </p:cNvPr>
          <p:cNvSpPr txBox="1">
            <a:spLocks/>
          </p:cNvSpPr>
          <p:nvPr/>
        </p:nvSpPr>
        <p:spPr>
          <a:xfrm>
            <a:off x="576660" y="1340767"/>
            <a:ext cx="4571404" cy="1152129"/>
          </a:xfrm>
          <a:prstGeom prst="rect">
            <a:avLst/>
          </a:prstGeom>
          <a:solidFill>
            <a:srgbClr val="FFFFFF">
              <a:alpha val="80000"/>
            </a:srgbClr>
          </a:solidFill>
        </p:spPr>
        <p:txBody>
          <a:bodyPr/>
          <a:lstStyle>
            <a:lvl1pPr marL="266700" indent="-266700" algn="l" defTabSz="606425" rtl="0" eaLnBrk="0" fontAlgn="base" hangingPunct="0">
              <a:spcBef>
                <a:spcPct val="20000"/>
              </a:spcBef>
              <a:spcAft>
                <a:spcPct val="0"/>
              </a:spcAft>
              <a:buClr>
                <a:srgbClr val="16818D"/>
              </a:buClr>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lgn="l" defTabSz="606425" rtl="0" eaLnBrk="0" fontAlgn="base" hangingPunct="0">
              <a:spcBef>
                <a:spcPct val="20000"/>
              </a:spcBef>
              <a:spcAft>
                <a:spcPct val="0"/>
              </a:spcAft>
              <a:buClr>
                <a:srgbClr val="16818D"/>
              </a:buClr>
              <a:buFont typeface="Courier New" panose="02070309020205020404" pitchFamily="49" charset="0"/>
              <a:buChar char="o"/>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8038" indent="-266700" algn="l" defTabSz="606425" rtl="0" eaLnBrk="0" fontAlgn="base" hangingPunct="0">
              <a:spcBef>
                <a:spcPct val="20000"/>
              </a:spcBef>
              <a:spcAft>
                <a:spcPct val="0"/>
              </a:spcAft>
              <a:buClr>
                <a:srgbClr val="16818D"/>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04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0025" indent="-301625" algn="l" defTabSz="606425" rtl="0" eaLnBrk="0" fontAlgn="base" hangingPunct="0">
              <a:spcBef>
                <a:spcPct val="20000"/>
              </a:spcBef>
              <a:spcAft>
                <a:spcPct val="0"/>
              </a:spcAft>
              <a:buFont typeface="Arial"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Aft>
                <a:spcPts val="600"/>
              </a:spcAft>
              <a:buNone/>
            </a:pPr>
            <a:r>
              <a:rPr lang="da-DK" dirty="0">
                <a:solidFill>
                  <a:srgbClr val="16818D"/>
                </a:solidFill>
              </a:rPr>
              <a:t>Internal stiffening members:</a:t>
            </a:r>
          </a:p>
          <a:p>
            <a:pPr marL="0" indent="0">
              <a:spcAft>
                <a:spcPts val="600"/>
              </a:spcAft>
              <a:buNone/>
            </a:pPr>
            <a:r>
              <a:rPr lang="da-DK" dirty="0">
                <a:solidFill>
                  <a:srgbClr val="16818D"/>
                </a:solidFill>
              </a:rPr>
              <a:t>Stringers (wing) and longerons (fuselage) are collectively called ‘stiffeners’.</a:t>
            </a:r>
          </a:p>
        </p:txBody>
      </p:sp>
      <p:grpSp>
        <p:nvGrpSpPr>
          <p:cNvPr id="39" name="Group 38">
            <a:extLst>
              <a:ext uri="{FF2B5EF4-FFF2-40B4-BE49-F238E27FC236}">
                <a16:creationId xmlns:a16="http://schemas.microsoft.com/office/drawing/2014/main" id="{CA5DD578-2806-4B4B-8A95-762B46B6A8D2}"/>
              </a:ext>
            </a:extLst>
          </p:cNvPr>
          <p:cNvGrpSpPr/>
          <p:nvPr/>
        </p:nvGrpSpPr>
        <p:grpSpPr>
          <a:xfrm>
            <a:off x="5437527" y="1662530"/>
            <a:ext cx="2000058" cy="1406430"/>
            <a:chOff x="5437527" y="1662530"/>
            <a:chExt cx="2000058" cy="1406430"/>
          </a:xfrm>
        </p:grpSpPr>
        <p:sp>
          <p:nvSpPr>
            <p:cNvPr id="35" name="Rectangle 34">
              <a:extLst>
                <a:ext uri="{FF2B5EF4-FFF2-40B4-BE49-F238E27FC236}">
                  <a16:creationId xmlns:a16="http://schemas.microsoft.com/office/drawing/2014/main" id="{57440A47-3204-46EE-A7DC-A0302F7FBF45}"/>
                </a:ext>
              </a:extLst>
            </p:cNvPr>
            <p:cNvSpPr/>
            <p:nvPr/>
          </p:nvSpPr>
          <p:spPr>
            <a:xfrm rot="8108931">
              <a:off x="5437527" y="2699796"/>
              <a:ext cx="1015670" cy="21902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15" name="Straight Arrow Connector 14">
              <a:extLst>
                <a:ext uri="{FF2B5EF4-FFF2-40B4-BE49-F238E27FC236}">
                  <a16:creationId xmlns:a16="http://schemas.microsoft.com/office/drawing/2014/main" id="{5DAC14D8-B01E-4315-8824-A5ED48A83B7A}"/>
                </a:ext>
              </a:extLst>
            </p:cNvPr>
            <p:cNvCxnSpPr>
              <a:cxnSpLocks/>
              <a:stCxn id="18" idx="2"/>
            </p:cNvCxnSpPr>
            <p:nvPr/>
          </p:nvCxnSpPr>
          <p:spPr>
            <a:xfrm flipH="1">
              <a:off x="5652121" y="1662530"/>
              <a:ext cx="1785464" cy="1406430"/>
            </a:xfrm>
            <a:prstGeom prst="straightConnector1">
              <a:avLst/>
            </a:prstGeom>
            <a:ln w="38100">
              <a:headEnd type="none" w="med" len="med"/>
              <a:tailEnd type="arrow" w="med" len="med"/>
            </a:ln>
          </p:spPr>
          <p:style>
            <a:lnRef idx="1">
              <a:schemeClr val="accent3"/>
            </a:lnRef>
            <a:fillRef idx="0">
              <a:schemeClr val="accent3"/>
            </a:fillRef>
            <a:effectRef idx="0">
              <a:schemeClr val="accent3"/>
            </a:effectRef>
            <a:fontRef idx="minor">
              <a:schemeClr val="tx1"/>
            </a:fontRef>
          </p:style>
        </p:cxnSp>
      </p:grpSp>
      <p:grpSp>
        <p:nvGrpSpPr>
          <p:cNvPr id="40" name="Group 39">
            <a:extLst>
              <a:ext uri="{FF2B5EF4-FFF2-40B4-BE49-F238E27FC236}">
                <a16:creationId xmlns:a16="http://schemas.microsoft.com/office/drawing/2014/main" id="{AC91971C-7EBF-4143-9703-016D66535CCE}"/>
              </a:ext>
            </a:extLst>
          </p:cNvPr>
          <p:cNvGrpSpPr/>
          <p:nvPr/>
        </p:nvGrpSpPr>
        <p:grpSpPr>
          <a:xfrm>
            <a:off x="7404935" y="1654546"/>
            <a:ext cx="219020" cy="2692559"/>
            <a:chOff x="7404935" y="1654546"/>
            <a:chExt cx="219020" cy="2692559"/>
          </a:xfrm>
        </p:grpSpPr>
        <p:sp>
          <p:nvSpPr>
            <p:cNvPr id="36" name="Rectangle 35">
              <a:extLst>
                <a:ext uri="{FF2B5EF4-FFF2-40B4-BE49-F238E27FC236}">
                  <a16:creationId xmlns:a16="http://schemas.microsoft.com/office/drawing/2014/main" id="{C2E21338-483C-49C0-BECB-37E2700202E8}"/>
                </a:ext>
              </a:extLst>
            </p:cNvPr>
            <p:cNvSpPr/>
            <p:nvPr/>
          </p:nvSpPr>
          <p:spPr>
            <a:xfrm rot="5400000">
              <a:off x="6872311" y="3595461"/>
              <a:ext cx="1284267" cy="21902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20" name="Straight Arrow Connector 19">
              <a:extLst>
                <a:ext uri="{FF2B5EF4-FFF2-40B4-BE49-F238E27FC236}">
                  <a16:creationId xmlns:a16="http://schemas.microsoft.com/office/drawing/2014/main" id="{47BAC4E4-1882-4F8D-B56B-56AF9B02A8C2}"/>
                </a:ext>
              </a:extLst>
            </p:cNvPr>
            <p:cNvCxnSpPr>
              <a:cxnSpLocks/>
            </p:cNvCxnSpPr>
            <p:nvPr/>
          </p:nvCxnSpPr>
          <p:spPr>
            <a:xfrm flipH="1">
              <a:off x="7512287" y="1654546"/>
              <a:ext cx="4313" cy="2692559"/>
            </a:xfrm>
            <a:prstGeom prst="straightConnector1">
              <a:avLst/>
            </a:pr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37078908"/>
      </p:ext>
    </p:extLst>
  </p:cSld>
  <p:clrMapOvr>
    <a:masterClrMapping/>
  </p:clrMapOvr>
  <p:transition spd="slow">
    <p:fad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7810831F2544D8A7E6DDAEB5BA513" ma:contentTypeVersion="0" ma:contentTypeDescription="Create a new document." ma:contentTypeScope="" ma:versionID="9c0d8ab86a9fa0b92fcddec66860f4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3ECC6E4-C16C-412D-A640-E5E2DAA02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4446</TotalTime>
  <Words>1997</Words>
  <Application>Microsoft Office PowerPoint</Application>
  <PresentationFormat>On-screen Show (4:3)</PresentationFormat>
  <Paragraphs>417</Paragraphs>
  <Slides>38</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Cambria Math</vt:lpstr>
      <vt:lpstr>Courier New</vt:lpstr>
      <vt:lpstr>Georgia</vt:lpstr>
      <vt:lpstr>Symbol</vt:lpstr>
      <vt:lpstr>Tahoma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Tutorial 1</vt:lpstr>
      <vt:lpstr>Tutorial 2</vt:lpstr>
      <vt:lpstr>Tutorial 3</vt:lpstr>
      <vt:lpstr>Tutorial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Mahdi Damghani</cp:lastModifiedBy>
  <cp:revision>303</cp:revision>
  <cp:lastPrinted>2016-07-06T09:23:49Z</cp:lastPrinted>
  <dcterms:created xsi:type="dcterms:W3CDTF">2016-04-27T08:33:48Z</dcterms:created>
  <dcterms:modified xsi:type="dcterms:W3CDTF">2021-01-05T09:47:32Z</dcterms:modified>
</cp:coreProperties>
</file>