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47"/>
  </p:notesMasterIdLst>
  <p:handoutMasterIdLst>
    <p:handoutMasterId r:id="rId48"/>
  </p:handoutMasterIdLst>
  <p:sldIdLst>
    <p:sldId id="256" r:id="rId2"/>
    <p:sldId id="284" r:id="rId3"/>
    <p:sldId id="257" r:id="rId4"/>
    <p:sldId id="285" r:id="rId5"/>
    <p:sldId id="320" r:id="rId6"/>
    <p:sldId id="321" r:id="rId7"/>
    <p:sldId id="330" r:id="rId8"/>
    <p:sldId id="286" r:id="rId9"/>
    <p:sldId id="287" r:id="rId10"/>
    <p:sldId id="288" r:id="rId11"/>
    <p:sldId id="290" r:id="rId12"/>
    <p:sldId id="291" r:id="rId13"/>
    <p:sldId id="292" r:id="rId14"/>
    <p:sldId id="322" r:id="rId15"/>
    <p:sldId id="323" r:id="rId16"/>
    <p:sldId id="325" r:id="rId17"/>
    <p:sldId id="326" r:id="rId18"/>
    <p:sldId id="324" r:id="rId19"/>
    <p:sldId id="293" r:id="rId20"/>
    <p:sldId id="294" r:id="rId21"/>
    <p:sldId id="295" r:id="rId22"/>
    <p:sldId id="289" r:id="rId23"/>
    <p:sldId id="296" r:id="rId24"/>
    <p:sldId id="297" r:id="rId25"/>
    <p:sldId id="298" r:id="rId26"/>
    <p:sldId id="299" r:id="rId27"/>
    <p:sldId id="300" r:id="rId28"/>
    <p:sldId id="306" r:id="rId29"/>
    <p:sldId id="327" r:id="rId30"/>
    <p:sldId id="328" r:id="rId31"/>
    <p:sldId id="318" r:id="rId32"/>
    <p:sldId id="319" r:id="rId33"/>
    <p:sldId id="329" r:id="rId34"/>
    <p:sldId id="301" r:id="rId35"/>
    <p:sldId id="302" r:id="rId36"/>
    <p:sldId id="307" r:id="rId37"/>
    <p:sldId id="303" r:id="rId38"/>
    <p:sldId id="310" r:id="rId39"/>
    <p:sldId id="311" r:id="rId40"/>
    <p:sldId id="312" r:id="rId41"/>
    <p:sldId id="313" r:id="rId42"/>
    <p:sldId id="316" r:id="rId43"/>
    <p:sldId id="317" r:id="rId44"/>
    <p:sldId id="314" r:id="rId45"/>
    <p:sldId id="315" r:id="rId46"/>
  </p:sldIdLst>
  <p:sldSz cx="4610100" cy="3460750"/>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59" autoAdjust="0"/>
  </p:normalViewPr>
  <p:slideViewPr>
    <p:cSldViewPr>
      <p:cViewPr varScale="1">
        <p:scale>
          <a:sx n="173" d="100"/>
          <a:sy n="173" d="100"/>
        </p:scale>
        <p:origin x="681" y="63"/>
      </p:cViewPr>
      <p:guideLst>
        <p:guide orient="horz" pos="2880"/>
        <p:guide pos="2160"/>
      </p:guideLst>
    </p:cSldViewPr>
  </p:slideViewPr>
  <p:notesTextViewPr>
    <p:cViewPr>
      <p:scale>
        <a:sx n="100" d="100"/>
        <a:sy n="100" d="100"/>
      </p:scale>
      <p:origin x="0" y="0"/>
    </p:cViewPr>
  </p:notesTextViewPr>
  <p:notesViewPr>
    <p:cSldViewPr>
      <p:cViewPr varScale="1">
        <p:scale>
          <a:sx n="95" d="100"/>
          <a:sy n="95" d="100"/>
        </p:scale>
        <p:origin x="855"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sz="quarter" idx="1"/>
          </p:nvPr>
        </p:nvSpPr>
        <p:spPr>
          <a:xfrm>
            <a:off x="5592472" y="0"/>
            <a:ext cx="4276795" cy="337107"/>
          </a:xfrm>
          <a:prstGeom prst="rect">
            <a:avLst/>
          </a:prstGeom>
        </p:spPr>
        <p:txBody>
          <a:bodyPr vert="horz" lIns="187406" tIns="93703" rIns="187406" bIns="93703" rtlCol="0"/>
          <a:lstStyle>
            <a:lvl1pPr algn="r">
              <a:defRPr sz="2500"/>
            </a:lvl1pPr>
          </a:lstStyle>
          <a:p>
            <a:fld id="{F99D5BCE-C254-4313-9DAB-5F0E1C0ABFD6}" type="datetimeFigureOut">
              <a:rPr lang="en-GB" smtClean="0"/>
              <a:t>12/09/2022</a:t>
            </a:fld>
            <a:endParaRPr lang="en-GB"/>
          </a:p>
        </p:txBody>
      </p:sp>
      <p:sp>
        <p:nvSpPr>
          <p:cNvPr id="4" name="Footer Placeholder 3"/>
          <p:cNvSpPr>
            <a:spLocks noGrp="1"/>
          </p:cNvSpPr>
          <p:nvPr>
            <p:ph type="ftr" sz="quarter" idx="2"/>
          </p:nvPr>
        </p:nvSpPr>
        <p:spPr>
          <a:xfrm>
            <a:off x="1"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5" name="Slide Number Placeholder 4"/>
          <p:cNvSpPr>
            <a:spLocks noGrp="1"/>
          </p:cNvSpPr>
          <p:nvPr>
            <p:ph type="sldNum" sz="quarter" idx="3"/>
          </p:nvPr>
        </p:nvSpPr>
        <p:spPr>
          <a:xfrm>
            <a:off x="5592472" y="6405009"/>
            <a:ext cx="4276795" cy="337104"/>
          </a:xfrm>
          <a:prstGeom prst="rect">
            <a:avLst/>
          </a:prstGeom>
        </p:spPr>
        <p:txBody>
          <a:bodyPr vert="horz" lIns="187406" tIns="93703" rIns="187406" bIns="93703" rtlCol="0" anchor="b"/>
          <a:lstStyle>
            <a:lvl1pPr algn="r">
              <a:defRPr sz="2500"/>
            </a:lvl1pPr>
          </a:lstStyle>
          <a:p>
            <a:fld id="{A12D4420-2376-4DB0-A3E7-81542D71CA89}" type="slidenum">
              <a:rPr lang="en-GB" smtClean="0"/>
              <a:t>‹#›</a:t>
            </a:fld>
            <a:endParaRPr lang="en-GB"/>
          </a:p>
        </p:txBody>
      </p:sp>
    </p:spTree>
    <p:extLst>
      <p:ext uri="{BB962C8B-B14F-4D97-AF65-F5344CB8AC3E}">
        <p14:creationId xmlns:p14="http://schemas.microsoft.com/office/powerpoint/2010/main" val="903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idx="1"/>
          </p:nvPr>
        </p:nvSpPr>
        <p:spPr>
          <a:xfrm>
            <a:off x="5592472" y="0"/>
            <a:ext cx="4276795" cy="337107"/>
          </a:xfrm>
          <a:prstGeom prst="rect">
            <a:avLst/>
          </a:prstGeom>
        </p:spPr>
        <p:txBody>
          <a:bodyPr vert="horz" lIns="187406" tIns="93703" rIns="187406" bIns="93703" rtlCol="0"/>
          <a:lstStyle>
            <a:lvl1pPr algn="r">
              <a:defRPr sz="2500"/>
            </a:lvl1pPr>
          </a:lstStyle>
          <a:p>
            <a:fld id="{9DDB8504-3135-4333-A2E5-E9F3D6A6E0DA}" type="datetimeFigureOut">
              <a:rPr lang="en-GB" smtClean="0"/>
              <a:pPr/>
              <a:t>12/09/2022</a:t>
            </a:fld>
            <a:endParaRPr lang="en-GB"/>
          </a:p>
        </p:txBody>
      </p:sp>
      <p:sp>
        <p:nvSpPr>
          <p:cNvPr id="4" name="Slide Image Placeholder 3"/>
          <p:cNvSpPr>
            <a:spLocks noGrp="1" noRot="1" noChangeAspect="1"/>
          </p:cNvSpPr>
          <p:nvPr>
            <p:ph type="sldImg" idx="2"/>
          </p:nvPr>
        </p:nvSpPr>
        <p:spPr>
          <a:xfrm>
            <a:off x="3424238" y="846138"/>
            <a:ext cx="3024187" cy="2271712"/>
          </a:xfrm>
          <a:prstGeom prst="rect">
            <a:avLst/>
          </a:prstGeom>
          <a:noFill/>
          <a:ln w="12700">
            <a:solidFill>
              <a:prstClr val="black"/>
            </a:solidFill>
          </a:ln>
        </p:spPr>
        <p:txBody>
          <a:bodyPr vert="horz" lIns="187406" tIns="93703" rIns="187406" bIns="93703" rtlCol="0" anchor="ctr"/>
          <a:lstStyle/>
          <a:p>
            <a:endParaRPr lang="en-GB"/>
          </a:p>
        </p:txBody>
      </p:sp>
      <p:sp>
        <p:nvSpPr>
          <p:cNvPr id="5" name="Notes Placeholder 4"/>
          <p:cNvSpPr>
            <a:spLocks noGrp="1"/>
          </p:cNvSpPr>
          <p:nvPr>
            <p:ph type="body" sz="quarter" idx="3"/>
          </p:nvPr>
        </p:nvSpPr>
        <p:spPr>
          <a:xfrm>
            <a:off x="985911" y="3244257"/>
            <a:ext cx="7900849" cy="2656639"/>
          </a:xfrm>
          <a:prstGeom prst="rect">
            <a:avLst/>
          </a:prstGeom>
        </p:spPr>
        <p:txBody>
          <a:bodyPr vert="horz" lIns="187406" tIns="93703" rIns="187406" bIns="937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7" name="Slide Number Placeholder 6"/>
          <p:cNvSpPr>
            <a:spLocks noGrp="1"/>
          </p:cNvSpPr>
          <p:nvPr>
            <p:ph type="sldNum" sz="quarter" idx="5"/>
          </p:nvPr>
        </p:nvSpPr>
        <p:spPr>
          <a:xfrm>
            <a:off x="5592472" y="6405009"/>
            <a:ext cx="4276795" cy="337104"/>
          </a:xfrm>
          <a:prstGeom prst="rect">
            <a:avLst/>
          </a:prstGeom>
        </p:spPr>
        <p:txBody>
          <a:bodyPr vert="horz" lIns="187406" tIns="93703" rIns="187406" bIns="93703" rtlCol="0" anchor="b"/>
          <a:lstStyle>
            <a:lvl1pPr algn="r">
              <a:defRPr sz="2500"/>
            </a:lvl1pPr>
          </a:lstStyle>
          <a:p>
            <a:fld id="{74DBFC15-24CD-4910-9E46-C5576D6F865A}" type="slidenum">
              <a:rPr lang="en-GB" smtClean="0"/>
              <a:pPr/>
              <a:t>‹#›</a:t>
            </a:fld>
            <a:endParaRPr lang="en-GB"/>
          </a:p>
        </p:txBody>
      </p:sp>
    </p:spTree>
    <p:extLst>
      <p:ext uri="{BB962C8B-B14F-4D97-AF65-F5344CB8AC3E}">
        <p14:creationId xmlns:p14="http://schemas.microsoft.com/office/powerpoint/2010/main" val="366174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https://www.youtube.com/watch?v=StQneURTciU</a:t>
            </a:r>
          </a:p>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6</a:t>
            </a:fld>
            <a:endParaRPr lang="en-GB"/>
          </a:p>
        </p:txBody>
      </p:sp>
    </p:spTree>
    <p:extLst>
      <p:ext uri="{BB962C8B-B14F-4D97-AF65-F5344CB8AC3E}">
        <p14:creationId xmlns:p14="http://schemas.microsoft.com/office/powerpoint/2010/main" val="14237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Conversion of the </a:t>
            </a:r>
            <a:r>
              <a:rPr lang="en-GB"/>
              <a:t>distributed loads</a:t>
            </a:r>
            <a:r>
              <a:rPr lang="en-GB" baseline="0"/>
              <a:t> </a:t>
            </a:r>
            <a:r>
              <a:rPr lang="en-GB"/>
              <a:t>into </a:t>
            </a:r>
            <a:r>
              <a:rPr lang="en-GB" dirty="0"/>
              <a:t>design loads (kg) at various sections for the </a:t>
            </a:r>
            <a:r>
              <a:rPr lang="en-GB"/>
              <a:t>load case</a:t>
            </a:r>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7</a:t>
            </a:fld>
            <a:endParaRPr lang="en-GB"/>
          </a:p>
        </p:txBody>
      </p:sp>
    </p:spTree>
    <p:extLst>
      <p:ext uri="{BB962C8B-B14F-4D97-AF65-F5344CB8AC3E}">
        <p14:creationId xmlns:p14="http://schemas.microsoft.com/office/powerpoint/2010/main" val="35426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10</a:t>
            </a:fld>
            <a:endParaRPr lang="en-GB"/>
          </a:p>
        </p:txBody>
      </p:sp>
    </p:spTree>
    <p:extLst>
      <p:ext uri="{BB962C8B-B14F-4D97-AF65-F5344CB8AC3E}">
        <p14:creationId xmlns:p14="http://schemas.microsoft.com/office/powerpoint/2010/main" val="389935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𝜌</m:t>
                    </m:r>
                  </m:oMath>
                </a14:m>
                <a:r>
                  <a:rPr lang="en-GB" dirty="0"/>
                  <a:t> is radius of curvature</a:t>
                </a:r>
              </a:p>
              <a:p>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oMath>
                </a14:m>
                <a:r>
                  <a:rPr lang="en-GB" dirty="0"/>
                  <a:t>is inclination of </a:t>
                </a:r>
                <a:r>
                  <a:rPr lang="en-GB" dirty="0" err="1"/>
                  <a:t>netral</a:t>
                </a:r>
                <a:r>
                  <a:rPr lang="en-GB" dirty="0"/>
                  <a:t> axis to x axis in clockwise direction</a:t>
                </a:r>
              </a:p>
            </p:txBody>
          </p:sp>
        </mc:Choice>
        <mc:Fallback xmlns="">
          <p:sp>
            <p:nvSpPr>
              <p:cNvPr id="3" name="Notes Placeholder 2"/>
              <p:cNvSpPr>
                <a:spLocks noGrp="1"/>
              </p:cNvSpPr>
              <p:nvPr>
                <p:ph type="body" idx="1"/>
              </p:nvPr>
            </p:nvSpPr>
            <p:spPr/>
            <p:txBody>
              <a:bodyPr/>
              <a:lstStyle/>
              <a:p>
                <a:r>
                  <a:rPr lang="en-GB" i="0" smtClean="0">
                    <a:latin typeface="Cambria Math" panose="02040503050406030204" pitchFamily="18" charset="0"/>
                    <a:ea typeface="Cambria Math" panose="02040503050406030204" pitchFamily="18" charset="0"/>
                  </a:rPr>
                  <a:t>𝜌</a:t>
                </a:r>
                <a:r>
                  <a:rPr lang="en-GB" dirty="0" smtClean="0"/>
                  <a:t> is radius of curvature</a:t>
                </a:r>
              </a:p>
              <a:p>
                <a:r>
                  <a:rPr lang="en-GB" i="0" smtClean="0">
                    <a:latin typeface="Cambria Math" panose="02040503050406030204" pitchFamily="18" charset="0"/>
                    <a:ea typeface="Cambria Math" panose="02040503050406030204" pitchFamily="18" charset="0"/>
                  </a:rPr>
                  <a:t>𝛼</a:t>
                </a:r>
                <a:r>
                  <a:rPr lang="en-GB" b="0" i="0" smtClean="0">
                    <a:latin typeface="Cambria Math" panose="02040503050406030204" pitchFamily="18" charset="0"/>
                    <a:ea typeface="Cambria Math" panose="02040503050406030204" pitchFamily="18" charset="0"/>
                  </a:rPr>
                  <a:t> </a:t>
                </a:r>
                <a:r>
                  <a:rPr lang="en-GB" dirty="0" smtClean="0"/>
                  <a:t>is inclination of </a:t>
                </a:r>
                <a:r>
                  <a:rPr lang="en-GB" dirty="0" err="1" smtClean="0"/>
                  <a:t>netral</a:t>
                </a:r>
                <a:r>
                  <a:rPr lang="en-GB" dirty="0" smtClean="0"/>
                  <a:t> axis to x axis in clockwise direction</a:t>
                </a:r>
                <a:endParaRPr lang="en-GB" dirty="0"/>
              </a:p>
            </p:txBody>
          </p:sp>
        </mc:Fallback>
      </mc:AlternateContent>
      <p:sp>
        <p:nvSpPr>
          <p:cNvPr id="4" name="Slide Number Placeholder 3"/>
          <p:cNvSpPr>
            <a:spLocks noGrp="1"/>
          </p:cNvSpPr>
          <p:nvPr>
            <p:ph type="sldNum" sz="quarter" idx="10"/>
          </p:nvPr>
        </p:nvSpPr>
        <p:spPr/>
        <p:txBody>
          <a:bodyPr/>
          <a:lstStyle/>
          <a:p>
            <a:fld id="{74DBFC15-24CD-4910-9E46-C5576D6F865A}" type="slidenum">
              <a:rPr lang="en-GB" smtClean="0"/>
              <a:pPr/>
              <a:t>24</a:t>
            </a:fld>
            <a:endParaRPr lang="en-GB"/>
          </a:p>
        </p:txBody>
      </p:sp>
    </p:spTree>
    <p:extLst>
      <p:ext uri="{BB962C8B-B14F-4D97-AF65-F5344CB8AC3E}">
        <p14:creationId xmlns:p14="http://schemas.microsoft.com/office/powerpoint/2010/main" val="427569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Therefore, for a section component having an axis of symmetry that is parallel to either of the</a:t>
            </a:r>
          </a:p>
          <a:p>
            <a:r>
              <a:rPr lang="en-GB" sz="1200" b="0" i="0" u="none" strike="noStrike" kern="1200" baseline="0" dirty="0">
                <a:solidFill>
                  <a:schemeClr val="tx1"/>
                </a:solidFill>
                <a:latin typeface="+mn-lt"/>
                <a:ea typeface="+mn-ea"/>
                <a:cs typeface="+mn-cs"/>
              </a:rPr>
              <a:t>section reference axes, the product second moment of area is the product of the coordinates of its</a:t>
            </a:r>
          </a:p>
          <a:p>
            <a:r>
              <a:rPr lang="en-GB" sz="1200" b="0" i="0" u="none" strike="noStrike" kern="1200" baseline="0" dirty="0">
                <a:solidFill>
                  <a:schemeClr val="tx1"/>
                </a:solidFill>
                <a:latin typeface="+mn-lt"/>
                <a:ea typeface="+mn-ea"/>
                <a:cs typeface="+mn-cs"/>
              </a:rPr>
              <a:t>centroid multiplied by its area.</a:t>
            </a:r>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30</a:t>
            </a:fld>
            <a:endParaRPr lang="en-GB"/>
          </a:p>
        </p:txBody>
      </p:sp>
    </p:spTree>
    <p:extLst>
      <p:ext uri="{BB962C8B-B14F-4D97-AF65-F5344CB8AC3E}">
        <p14:creationId xmlns:p14="http://schemas.microsoft.com/office/powerpoint/2010/main" val="271722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ib.in=112.98 N.mm</a:t>
            </a:r>
          </a:p>
          <a:p>
            <a:r>
              <a:rPr lang="en-GB" dirty="0"/>
              <a:t>1 Psi=0.00689476 MPa,-</a:t>
            </a:r>
            <a:r>
              <a:rPr lang="en-GB" dirty="0">
                <a:sym typeface="Wingdings" panose="05000000000000000000" pitchFamily="2" charset="2"/>
              </a:rPr>
              <a:t>-19908.9</a:t>
            </a:r>
            <a:r>
              <a:rPr lang="en-GB" baseline="0" dirty="0">
                <a:sym typeface="Wingdings" panose="05000000000000000000" pitchFamily="2" charset="2"/>
              </a:rPr>
              <a:t> psi=137.25 MPa</a:t>
            </a:r>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32</a:t>
            </a:fld>
            <a:endParaRPr lang="en-GB"/>
          </a:p>
        </p:txBody>
      </p:sp>
    </p:spTree>
    <p:extLst>
      <p:ext uri="{BB962C8B-B14F-4D97-AF65-F5344CB8AC3E}">
        <p14:creationId xmlns:p14="http://schemas.microsoft.com/office/powerpoint/2010/main" val="3236360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7A8B9290-4F1B-46A2-9499-1F5E575ACE22}" type="datetime1">
              <a:rPr lang="en-US" smtClean="0"/>
              <a:pPr/>
              <a:t>9/12/2022</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E3066535-ED83-4223-A3F0-62F990ACB6B5}" type="datetime1">
              <a:rPr lang="en-US" smtClean="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CBA45-FBBF-4A2E-A509-81D06606A985}"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2B104-2E02-40C4-B677-026C51190C76}"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F416B-9627-434E-B603-7AAE7A14E83F}"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3284E-E4E0-4B0B-85FB-F123D985F0E9}"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02FF9-5C02-48B1-BDBB-87874611E79D}"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4CADE-618B-4857-8177-8E2348AC9667}"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1040A-BB50-4935-9403-C71D832E75AE}"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862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3850" y="968375"/>
            <a:ext cx="3962400" cy="2026669"/>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204821" y="3330575"/>
            <a:ext cx="578926" cy="140994"/>
          </a:xfrm>
        </p:spPr>
        <p:txBody>
          <a:bodyPr/>
          <a:lstStyle/>
          <a:p>
            <a:fld id="{9E12C306-70F4-4AE8-AFB7-D3C7D182B7B6}" type="datetime1">
              <a:rPr lang="en-US" smtClean="0"/>
              <a:pPr/>
              <a:t>9/12/2022</a:t>
            </a:fld>
            <a:endParaRPr lang="en-US" dirty="0"/>
          </a:p>
        </p:txBody>
      </p:sp>
      <p:sp>
        <p:nvSpPr>
          <p:cNvPr id="5" name="Footer Placeholder 4"/>
          <p:cNvSpPr>
            <a:spLocks noGrp="1"/>
          </p:cNvSpPr>
          <p:nvPr>
            <p:ph type="ftr" sz="quarter" idx="11"/>
          </p:nvPr>
        </p:nvSpPr>
        <p:spPr>
          <a:xfrm>
            <a:off x="593336" y="3330575"/>
            <a:ext cx="2573603" cy="140994"/>
          </a:xfrm>
        </p:spPr>
        <p:txBody>
          <a:bodyPr/>
          <a:lstStyle/>
          <a:p>
            <a:endParaRPr lang="en-US" dirty="0"/>
          </a:p>
        </p:txBody>
      </p:sp>
      <p:sp>
        <p:nvSpPr>
          <p:cNvPr id="6" name="Slide Number Placeholder 5"/>
          <p:cNvSpPr>
            <a:spLocks noGrp="1"/>
          </p:cNvSpPr>
          <p:nvPr>
            <p:ph type="sldNum" sz="quarter" idx="12"/>
          </p:nvPr>
        </p:nvSpPr>
        <p:spPr>
          <a:xfrm>
            <a:off x="3821629" y="3330575"/>
            <a:ext cx="3884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C15A6-B076-4816-B119-14CD14710A55}" type="datetime1">
              <a:rPr lang="en-US" smtClean="0"/>
              <a:pPr/>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5F90F0-3C3C-45CE-B88C-F7ECE914EEC7}" type="datetime1">
              <a:rPr lang="en-US" smtClean="0"/>
              <a:pPr/>
              <a:t>9/12/2022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28CF56-4BF4-4F75-8990-EB2171168366}" type="datetime1">
              <a:rPr lang="en-US" smtClean="0"/>
              <a:pPr/>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AAB2C-E817-4DC9-9298-19D3F114A45C}" type="datetime1">
              <a:rPr lang="en-US" smtClean="0"/>
              <a:pPr/>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4B37-2D1E-4CC7-9A60-36C4E4043E68}" type="datetime1">
              <a:rPr lang="en-US" smtClean="0"/>
              <a:pPr/>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3C7273-E4A9-40F0-A34A-27C97E7C8853}" type="datetime1">
              <a:rPr lang="en-US" smtClean="0"/>
              <a:pPr/>
              <a:t>9/12/2022</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097A79D6-B0ED-4824-86BE-2F530F2C7ADF}" type="datetime1">
              <a:rPr lang="en-US" smtClean="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5628A461-D281-45A5-8F4D-041B070E494B}" type="datetime1">
              <a:rPr lang="en-US" smtClean="0"/>
              <a:pPr/>
              <a:t>9/12/2022</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4.wmf"/><Relationship Id="rId18" Type="http://schemas.openxmlformats.org/officeDocument/2006/relationships/oleObject" Target="../embeddings/oleObject9.bin"/><Relationship Id="rId3" Type="http://schemas.openxmlformats.org/officeDocument/2006/relationships/oleObject" Target="../embeddings/oleObject1.bin"/><Relationship Id="rId21" Type="http://schemas.openxmlformats.org/officeDocument/2006/relationships/image" Target="../media/image28.wmf"/><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image" Target="../media/image26.wmf"/><Relationship Id="rId25" Type="http://schemas.openxmlformats.org/officeDocument/2006/relationships/image" Target="../media/image30.wmf"/><Relationship Id="rId2" Type="http://schemas.openxmlformats.org/officeDocument/2006/relationships/image" Target="../media/image19.png"/><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oleObject" Target="../embeddings/oleObject5.bin"/><Relationship Id="rId24" Type="http://schemas.openxmlformats.org/officeDocument/2006/relationships/oleObject" Target="../embeddings/oleObject12.bin"/><Relationship Id="rId5" Type="http://schemas.openxmlformats.org/officeDocument/2006/relationships/oleObject" Target="../embeddings/oleObject2.bin"/><Relationship Id="rId15" Type="http://schemas.openxmlformats.org/officeDocument/2006/relationships/image" Target="../media/image25.wmf"/><Relationship Id="rId23" Type="http://schemas.openxmlformats.org/officeDocument/2006/relationships/image" Target="../media/image29.wmf"/><Relationship Id="rId10" Type="http://schemas.openxmlformats.org/officeDocument/2006/relationships/image" Target="../media/image23.wmf"/><Relationship Id="rId19" Type="http://schemas.openxmlformats.org/officeDocument/2006/relationships/image" Target="../media/image27.wmf"/><Relationship Id="rId4" Type="http://schemas.openxmlformats.org/officeDocument/2006/relationships/image" Target="../media/image20.wmf"/><Relationship Id="rId9" Type="http://schemas.openxmlformats.org/officeDocument/2006/relationships/oleObject" Target="../embeddings/oleObject4.bin"/><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9.wmf"/><Relationship Id="rId7" Type="http://schemas.openxmlformats.org/officeDocument/2006/relationships/image" Target="../media/image32.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3.wmf"/></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8.bin"/><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7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oleObject" Target="../embeddings/oleObject28.bin"/><Relationship Id="rId3" Type="http://schemas.openxmlformats.org/officeDocument/2006/relationships/oleObject" Target="../embeddings/oleObject24.bin"/><Relationship Id="rId7" Type="http://schemas.openxmlformats.org/officeDocument/2006/relationships/image" Target="../media/image72.png"/><Relationship Id="rId12" Type="http://schemas.openxmlformats.org/officeDocument/2006/relationships/image" Target="../media/image83.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1.wmf"/><Relationship Id="rId11" Type="http://schemas.openxmlformats.org/officeDocument/2006/relationships/oleObject" Target="../embeddings/oleObject27.bin"/><Relationship Id="rId5" Type="http://schemas.openxmlformats.org/officeDocument/2006/relationships/oleObject" Target="../embeddings/oleObject25.bin"/><Relationship Id="rId10" Type="http://schemas.openxmlformats.org/officeDocument/2006/relationships/image" Target="../media/image82.wmf"/><Relationship Id="rId4" Type="http://schemas.openxmlformats.org/officeDocument/2006/relationships/image" Target="../media/image80.wmf"/><Relationship Id="rId9" Type="http://schemas.openxmlformats.org/officeDocument/2006/relationships/oleObject" Target="../embeddings/oleObject26.bin"/><Relationship Id="rId14" Type="http://schemas.openxmlformats.org/officeDocument/2006/relationships/image" Target="../media/image84.wmf"/></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png"/><Relationship Id="rId7" Type="http://schemas.openxmlformats.org/officeDocument/2006/relationships/image" Target="../media/image87.png"/><Relationship Id="rId12" Type="http://schemas.openxmlformats.org/officeDocument/2006/relationships/image" Target="../media/image90.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6.wmf"/><Relationship Id="rId11" Type="http://schemas.openxmlformats.org/officeDocument/2006/relationships/oleObject" Target="../embeddings/oleObject31.bin"/><Relationship Id="rId5" Type="http://schemas.openxmlformats.org/officeDocument/2006/relationships/oleObject" Target="../embeddings/oleObject29.bin"/><Relationship Id="rId10" Type="http://schemas.openxmlformats.org/officeDocument/2006/relationships/image" Target="../media/image89.wmf"/><Relationship Id="rId4" Type="http://schemas.openxmlformats.org/officeDocument/2006/relationships/image" Target="../media/image66.png"/><Relationship Id="rId9"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wmf"/><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107.wmf"/><Relationship Id="rId5" Type="http://schemas.openxmlformats.org/officeDocument/2006/relationships/image" Target="../media/image103.png"/><Relationship Id="rId10" Type="http://schemas.openxmlformats.org/officeDocument/2006/relationships/oleObject" Target="../embeddings/oleObject33.bin"/><Relationship Id="rId4" Type="http://schemas.openxmlformats.org/officeDocument/2006/relationships/image" Target="../media/image102.pn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4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StQneURTciU"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442870"/>
            <a:ext cx="4045318" cy="244298"/>
          </a:xfrm>
          <a:prstGeom prst="rect">
            <a:avLst/>
          </a:prstGeom>
        </p:spPr>
        <p:txBody>
          <a:bodyPr vert="horz" wrap="square" lIns="0" tIns="0" rIns="0" bIns="0" rtlCol="0">
            <a:spAutoFit/>
          </a:bodyPr>
          <a:lstStyle/>
          <a:p>
            <a:pPr marR="5080" algn="ctr">
              <a:lnSpc>
                <a:spcPct val="106700"/>
              </a:lnSpc>
            </a:pPr>
            <a:r>
              <a:rPr lang="en-GB" spc="20" dirty="0"/>
              <a:t>Aero Structures</a:t>
            </a:r>
            <a:r>
              <a:rPr lang="en-GB" spc="5" dirty="0"/>
              <a:t>-</a:t>
            </a:r>
            <a:r>
              <a:rPr lang="en-GB" spc="-5" dirty="0"/>
              <a:t>Bending of section</a:t>
            </a:r>
            <a:endParaRPr spc="15" dirty="0"/>
          </a:p>
        </p:txBody>
      </p:sp>
      <p:sp>
        <p:nvSpPr>
          <p:cNvPr id="11" name="object 11"/>
          <p:cNvSpPr txBox="1"/>
          <p:nvPr/>
        </p:nvSpPr>
        <p:spPr>
          <a:xfrm>
            <a:off x="1709991" y="1677378"/>
            <a:ext cx="1280859" cy="769441"/>
          </a:xfrm>
          <a:prstGeom prst="rect">
            <a:avLst/>
          </a:prstGeom>
        </p:spPr>
        <p:txBody>
          <a:bodyPr vert="horz" wrap="square" lIns="0" tIns="0" rIns="0" bIns="0" rtlCol="0">
            <a:spAutoFit/>
          </a:bodyPr>
          <a:lstStyle/>
          <a:p>
            <a:pPr algn="ctr">
              <a:lnSpc>
                <a:spcPct val="100000"/>
              </a:lnSpc>
            </a:pPr>
            <a:r>
              <a:rPr lang="en-GB" sz="1000" spc="20" dirty="0">
                <a:latin typeface="Arial" panose="020B0604020202020204" pitchFamily="34" charset="0"/>
                <a:cs typeface="Arial" panose="020B0604020202020204" pitchFamily="34" charset="0"/>
              </a:rPr>
              <a:t>By</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err="1">
                <a:latin typeface="Arial" panose="020B0604020202020204" pitchFamily="34" charset="0"/>
                <a:cs typeface="Arial" panose="020B0604020202020204" pitchFamily="34" charset="0"/>
              </a:rPr>
              <a:t>Dr.</a:t>
            </a:r>
            <a:r>
              <a:rPr lang="en-GB" sz="1000" spc="20" dirty="0">
                <a:latin typeface="Arial" panose="020B0604020202020204" pitchFamily="34" charset="0"/>
                <a:cs typeface="Arial" panose="020B0604020202020204" pitchFamily="34" charset="0"/>
              </a:rPr>
              <a:t>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a:latin typeface="Arial" panose="020B0604020202020204" pitchFamily="34" charset="0"/>
                <a:cs typeface="Arial" panose="020B0604020202020204" pitchFamily="34" charset="0"/>
              </a:rPr>
              <a:t>2022-2023</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Symmetrical bending </a:t>
            </a:r>
          </a:p>
        </p:txBody>
      </p:sp>
      <p:sp>
        <p:nvSpPr>
          <p:cNvPr id="3" name="Content Placeholder 2"/>
          <p:cNvSpPr>
            <a:spLocks noGrp="1"/>
          </p:cNvSpPr>
          <p:nvPr>
            <p:ph idx="1"/>
          </p:nvPr>
        </p:nvSpPr>
        <p:spPr>
          <a:xfrm>
            <a:off x="323850" y="892175"/>
            <a:ext cx="3962400" cy="2026669"/>
          </a:xfrm>
        </p:spPr>
        <p:txBody>
          <a:bodyPr/>
          <a:lstStyle/>
          <a:p>
            <a:r>
              <a:rPr lang="en-GB" dirty="0"/>
              <a:t>From now on we consider sagging bending moment as negative moment</a:t>
            </a:r>
          </a:p>
          <a:p>
            <a:r>
              <a:rPr lang="en-GB" dirty="0"/>
              <a:t>Material follows Hooke’s law (linearly elastic)</a:t>
            </a:r>
          </a:p>
          <a:p>
            <a:r>
              <a:rPr lang="en-GB" dirty="0"/>
              <a:t>Material of the beam is homogenous</a:t>
            </a:r>
          </a:p>
          <a:p>
            <a:r>
              <a:rPr lang="en-GB" dirty="0"/>
              <a:t>Plain sections remain plain after bending</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646311" y="2187575"/>
            <a:ext cx="3319464" cy="926776"/>
          </a:xfrm>
          <a:prstGeom prst="rect">
            <a:avLst/>
          </a:prstGeom>
        </p:spPr>
      </p:pic>
      <p:pic>
        <p:nvPicPr>
          <p:cNvPr id="6" name="Picture 5"/>
          <p:cNvPicPr>
            <a:picLocks noChangeAspect="1"/>
          </p:cNvPicPr>
          <p:nvPr/>
        </p:nvPicPr>
        <p:blipFill>
          <a:blip r:embed="rId4"/>
          <a:stretch>
            <a:fillRect/>
          </a:stretch>
        </p:blipFill>
        <p:spPr>
          <a:xfrm>
            <a:off x="2000250" y="1120775"/>
            <a:ext cx="266700" cy="228600"/>
          </a:xfrm>
          <a:prstGeom prst="rect">
            <a:avLst/>
          </a:prstGeom>
        </p:spPr>
      </p:pic>
    </p:spTree>
    <p:extLst>
      <p:ext uri="{BB962C8B-B14F-4D97-AF65-F5344CB8AC3E}">
        <p14:creationId xmlns:p14="http://schemas.microsoft.com/office/powerpoint/2010/main" val="26342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Direct stress distribution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7" name="Content Placeholder 6"/>
          <p:cNvPicPr>
            <a:picLocks noGrp="1" noChangeAspect="1"/>
          </p:cNvPicPr>
          <p:nvPr>
            <p:ph idx="1"/>
          </p:nvPr>
        </p:nvPicPr>
        <p:blipFill>
          <a:blip r:embed="rId2" cstate="print"/>
          <a:stretch>
            <a:fillRect/>
          </a:stretch>
        </p:blipFill>
        <p:spPr>
          <a:xfrm>
            <a:off x="400050" y="968375"/>
            <a:ext cx="3820772" cy="2027238"/>
          </a:xfrm>
          <a:prstGeom prst="rect">
            <a:avLst/>
          </a:prstGeom>
          <a:ln w="12700">
            <a:solidFill>
              <a:schemeClr val="tx1"/>
            </a:solidFill>
          </a:ln>
        </p:spPr>
      </p:pic>
      <p:graphicFrame>
        <p:nvGraphicFramePr>
          <p:cNvPr id="8" name="Object 7"/>
          <p:cNvGraphicFramePr>
            <a:graphicFrameLocks noChangeAspect="1"/>
          </p:cNvGraphicFramePr>
          <p:nvPr/>
        </p:nvGraphicFramePr>
        <p:xfrm>
          <a:off x="2241550" y="2339975"/>
          <a:ext cx="139700" cy="139700"/>
        </p:xfrm>
        <a:graphic>
          <a:graphicData uri="http://schemas.openxmlformats.org/presentationml/2006/ole">
            <mc:AlternateContent xmlns:mc="http://schemas.openxmlformats.org/markup-compatibility/2006">
              <mc:Choice xmlns:v="urn:schemas-microsoft-com:vml" Requires="v">
                <p:oleObj name="Equation" r:id="rId3" imgW="126720" imgH="126720" progId="Equation.3">
                  <p:embed/>
                </p:oleObj>
              </mc:Choice>
              <mc:Fallback>
                <p:oleObj name="Equation" r:id="rId3" imgW="1267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 y="2339975"/>
                        <a:ext cx="139700" cy="139700"/>
                      </a:xfrm>
                      <a:prstGeom prst="rect">
                        <a:avLst/>
                      </a:prstGeom>
                      <a:solidFill>
                        <a:schemeClr val="bg1"/>
                      </a:solidFill>
                    </p:spPr>
                  </p:pic>
                </p:oleObj>
              </mc:Fallback>
            </mc:AlternateContent>
          </a:graphicData>
        </a:graphic>
      </p:graphicFrame>
      <p:graphicFrame>
        <p:nvGraphicFramePr>
          <p:cNvPr id="9" name="Object 8"/>
          <p:cNvGraphicFramePr>
            <a:graphicFrameLocks noChangeAspect="1"/>
          </p:cNvGraphicFramePr>
          <p:nvPr/>
        </p:nvGraphicFramePr>
        <p:xfrm>
          <a:off x="3287266" y="2479675"/>
          <a:ext cx="211583" cy="188913"/>
        </p:xfrm>
        <a:graphic>
          <a:graphicData uri="http://schemas.openxmlformats.org/presentationml/2006/ole">
            <mc:AlternateContent xmlns:mc="http://schemas.openxmlformats.org/markup-compatibility/2006">
              <mc:Choice xmlns:v="urn:schemas-microsoft-com:vml" Requires="v">
                <p:oleObj name="Equation" r:id="rId5" imgW="241200" imgH="215640" progId="Equation.3">
                  <p:embed/>
                </p:oleObj>
              </mc:Choice>
              <mc:Fallback>
                <p:oleObj name="Equation" r:id="rId5" imgW="2412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266" y="2479675"/>
                        <a:ext cx="211583" cy="188913"/>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nvGraphicFramePr>
        <p:xfrm>
          <a:off x="3685442" y="1757485"/>
          <a:ext cx="200025" cy="188913"/>
        </p:xfrm>
        <a:graphic>
          <a:graphicData uri="http://schemas.openxmlformats.org/presentationml/2006/ole">
            <mc:AlternateContent xmlns:mc="http://schemas.openxmlformats.org/markup-compatibility/2006">
              <mc:Choice xmlns:v="urn:schemas-microsoft-com:vml" Requires="v">
                <p:oleObj name="Equation" r:id="rId7" imgW="228600" imgH="215640" progId="Equation.3">
                  <p:embed/>
                </p:oleObj>
              </mc:Choice>
              <mc:Fallback>
                <p:oleObj name="Equation" r:id="rId7" imgW="2286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5442" y="1757485"/>
                        <a:ext cx="200025" cy="188913"/>
                      </a:xfrm>
                      <a:prstGeom prst="rect">
                        <a:avLst/>
                      </a:prstGeom>
                      <a:solidFill>
                        <a:schemeClr val="bg1"/>
                      </a:solidFill>
                    </p:spPr>
                  </p:pic>
                </p:oleObj>
              </mc:Fallback>
            </mc:AlternateContent>
          </a:graphicData>
        </a:graphic>
      </p:graphicFrame>
      <p:sp>
        <p:nvSpPr>
          <p:cNvPr id="13" name="Freeform 12"/>
          <p:cNvSpPr/>
          <p:nvPr/>
        </p:nvSpPr>
        <p:spPr>
          <a:xfrm>
            <a:off x="514692" y="1779521"/>
            <a:ext cx="1806898" cy="540244"/>
          </a:xfrm>
          <a:custGeom>
            <a:avLst/>
            <a:gdLst>
              <a:gd name="connsiteX0" fmla="*/ 0 w 1806898"/>
              <a:gd name="connsiteY0" fmla="*/ 32853 h 540244"/>
              <a:gd name="connsiteX1" fmla="*/ 334003 w 1806898"/>
              <a:gd name="connsiteY1" fmla="*/ 355904 h 540244"/>
              <a:gd name="connsiteX2" fmla="*/ 711809 w 1806898"/>
              <a:gd name="connsiteY2" fmla="*/ 492790 h 540244"/>
              <a:gd name="connsiteX3" fmla="*/ 1144369 w 1806898"/>
              <a:gd name="connsiteY3" fmla="*/ 498266 h 540244"/>
              <a:gd name="connsiteX4" fmla="*/ 1615258 w 1806898"/>
              <a:gd name="connsiteY4" fmla="*/ 240920 h 540244"/>
              <a:gd name="connsiteX5" fmla="*/ 1806898 w 1806898"/>
              <a:gd name="connsiteY5" fmla="*/ 0 h 54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898" h="540244">
                <a:moveTo>
                  <a:pt x="0" y="32853"/>
                </a:moveTo>
                <a:cubicBezTo>
                  <a:pt x="107684" y="156050"/>
                  <a:pt x="215368" y="279248"/>
                  <a:pt x="334003" y="355904"/>
                </a:cubicBezTo>
                <a:cubicBezTo>
                  <a:pt x="452638" y="432560"/>
                  <a:pt x="576748" y="469063"/>
                  <a:pt x="711809" y="492790"/>
                </a:cubicBezTo>
                <a:cubicBezTo>
                  <a:pt x="846870" y="516517"/>
                  <a:pt x="993794" y="540244"/>
                  <a:pt x="1144369" y="498266"/>
                </a:cubicBezTo>
                <a:cubicBezTo>
                  <a:pt x="1294944" y="456288"/>
                  <a:pt x="1504837" y="323964"/>
                  <a:pt x="1615258" y="240920"/>
                </a:cubicBezTo>
                <a:cubicBezTo>
                  <a:pt x="1725679" y="157876"/>
                  <a:pt x="1766288" y="78938"/>
                  <a:pt x="1806898" y="0"/>
                </a:cubicBezTo>
              </a:path>
            </a:pathLst>
          </a:cu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Arrow Connector 14"/>
          <p:cNvCxnSpPr/>
          <p:nvPr/>
        </p:nvCxnSpPr>
        <p:spPr>
          <a:xfrm rot="-120000" flipH="1">
            <a:off x="781050" y="1253524"/>
            <a:ext cx="629695" cy="803551"/>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107406" y="1655762"/>
            <a:ext cx="294084" cy="306388"/>
          </a:xfrm>
          <a:custGeom>
            <a:avLst/>
            <a:gdLst>
              <a:gd name="connsiteX0" fmla="*/ 273844 w 294084"/>
              <a:gd name="connsiteY0" fmla="*/ 306388 h 306388"/>
              <a:gd name="connsiteX1" fmla="*/ 285750 w 294084"/>
              <a:gd name="connsiteY1" fmla="*/ 187326 h 306388"/>
              <a:gd name="connsiteX2" fmla="*/ 223838 w 294084"/>
              <a:gd name="connsiteY2" fmla="*/ 84932 h 306388"/>
              <a:gd name="connsiteX3" fmla="*/ 126207 w 294084"/>
              <a:gd name="connsiteY3" fmla="*/ 13494 h 306388"/>
              <a:gd name="connsiteX4" fmla="*/ 69057 w 294084"/>
              <a:gd name="connsiteY4" fmla="*/ 3969 h 306388"/>
              <a:gd name="connsiteX5" fmla="*/ 28575 w 294084"/>
              <a:gd name="connsiteY5" fmla="*/ 3969 h 306388"/>
              <a:gd name="connsiteX6" fmla="*/ 0 w 294084"/>
              <a:gd name="connsiteY6" fmla="*/ 8732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84" h="306388">
                <a:moveTo>
                  <a:pt x="273844" y="306388"/>
                </a:moveTo>
                <a:cubicBezTo>
                  <a:pt x="283964" y="265311"/>
                  <a:pt x="294084" y="224235"/>
                  <a:pt x="285750" y="187326"/>
                </a:cubicBezTo>
                <a:cubicBezTo>
                  <a:pt x="277416" y="150417"/>
                  <a:pt x="250429" y="113904"/>
                  <a:pt x="223838" y="84932"/>
                </a:cubicBezTo>
                <a:cubicBezTo>
                  <a:pt x="197248" y="55960"/>
                  <a:pt x="152004" y="26988"/>
                  <a:pt x="126207" y="13494"/>
                </a:cubicBezTo>
                <a:cubicBezTo>
                  <a:pt x="100410" y="0"/>
                  <a:pt x="85329" y="5557"/>
                  <a:pt x="69057" y="3969"/>
                </a:cubicBezTo>
                <a:cubicBezTo>
                  <a:pt x="52785" y="2382"/>
                  <a:pt x="40084" y="3175"/>
                  <a:pt x="28575" y="3969"/>
                </a:cubicBezTo>
                <a:cubicBezTo>
                  <a:pt x="17066" y="4763"/>
                  <a:pt x="8533" y="6747"/>
                  <a:pt x="0" y="8732"/>
                </a:cubicBezTo>
              </a:path>
            </a:pathLst>
          </a:cu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450851" y="1638300"/>
            <a:ext cx="289718" cy="297656"/>
          </a:xfrm>
          <a:custGeom>
            <a:avLst/>
            <a:gdLst>
              <a:gd name="connsiteX0" fmla="*/ 1587 w 289718"/>
              <a:gd name="connsiteY0" fmla="*/ 297656 h 297656"/>
              <a:gd name="connsiteX1" fmla="*/ 1587 w 289718"/>
              <a:gd name="connsiteY1" fmla="*/ 240506 h 297656"/>
              <a:gd name="connsiteX2" fmla="*/ 11112 w 289718"/>
              <a:gd name="connsiteY2" fmla="*/ 161925 h 297656"/>
              <a:gd name="connsiteX3" fmla="*/ 39687 w 289718"/>
              <a:gd name="connsiteY3" fmla="*/ 109537 h 297656"/>
              <a:gd name="connsiteX4" fmla="*/ 70643 w 289718"/>
              <a:gd name="connsiteY4" fmla="*/ 64293 h 297656"/>
              <a:gd name="connsiteX5" fmla="*/ 161131 w 289718"/>
              <a:gd name="connsiteY5" fmla="*/ 19050 h 297656"/>
              <a:gd name="connsiteX6" fmla="*/ 234950 w 289718"/>
              <a:gd name="connsiteY6" fmla="*/ 2381 h 297656"/>
              <a:gd name="connsiteX7" fmla="*/ 289718 w 289718"/>
              <a:gd name="connsiteY7" fmla="*/ 4762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18" h="297656">
                <a:moveTo>
                  <a:pt x="1587" y="297656"/>
                </a:moveTo>
                <a:cubicBezTo>
                  <a:pt x="793" y="280392"/>
                  <a:pt x="0" y="263128"/>
                  <a:pt x="1587" y="240506"/>
                </a:cubicBezTo>
                <a:cubicBezTo>
                  <a:pt x="3174" y="217884"/>
                  <a:pt x="4762" y="183753"/>
                  <a:pt x="11112" y="161925"/>
                </a:cubicBezTo>
                <a:cubicBezTo>
                  <a:pt x="17462" y="140097"/>
                  <a:pt x="29765" y="125809"/>
                  <a:pt x="39687" y="109537"/>
                </a:cubicBezTo>
                <a:cubicBezTo>
                  <a:pt x="49609" y="93265"/>
                  <a:pt x="50402" y="79374"/>
                  <a:pt x="70643" y="64293"/>
                </a:cubicBezTo>
                <a:cubicBezTo>
                  <a:pt x="90884" y="49212"/>
                  <a:pt x="133747" y="29369"/>
                  <a:pt x="161131" y="19050"/>
                </a:cubicBezTo>
                <a:cubicBezTo>
                  <a:pt x="188516" y="8731"/>
                  <a:pt x="213519" y="4762"/>
                  <a:pt x="234950" y="2381"/>
                </a:cubicBezTo>
                <a:cubicBezTo>
                  <a:pt x="256381" y="0"/>
                  <a:pt x="273049" y="2381"/>
                  <a:pt x="289718" y="4762"/>
                </a:cubicBezTo>
              </a:path>
            </a:pathLst>
          </a:cu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1071563" y="2171700"/>
            <a:ext cx="604837" cy="66675"/>
          </a:xfrm>
          <a:custGeom>
            <a:avLst/>
            <a:gdLst>
              <a:gd name="connsiteX0" fmla="*/ 0 w 604837"/>
              <a:gd name="connsiteY0" fmla="*/ 0 h 66675"/>
              <a:gd name="connsiteX1" fmla="*/ 261937 w 604837"/>
              <a:gd name="connsiteY1" fmla="*/ 57150 h 66675"/>
              <a:gd name="connsiteX2" fmla="*/ 433387 w 604837"/>
              <a:gd name="connsiteY2" fmla="*/ 57150 h 66675"/>
              <a:gd name="connsiteX3" fmla="*/ 533400 w 604837"/>
              <a:gd name="connsiteY3" fmla="*/ 38100 h 66675"/>
              <a:gd name="connsiteX4" fmla="*/ 604837 w 604837"/>
              <a:gd name="connsiteY4" fmla="*/ 1905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837" h="66675">
                <a:moveTo>
                  <a:pt x="0" y="0"/>
                </a:moveTo>
                <a:cubicBezTo>
                  <a:pt x="94853" y="23812"/>
                  <a:pt x="189706" y="47625"/>
                  <a:pt x="261937" y="57150"/>
                </a:cubicBezTo>
                <a:cubicBezTo>
                  <a:pt x="334168" y="66675"/>
                  <a:pt x="388143" y="60325"/>
                  <a:pt x="433387" y="57150"/>
                </a:cubicBezTo>
                <a:cubicBezTo>
                  <a:pt x="478631" y="53975"/>
                  <a:pt x="504825" y="44450"/>
                  <a:pt x="533400" y="38100"/>
                </a:cubicBezTo>
                <a:cubicBezTo>
                  <a:pt x="561975" y="31750"/>
                  <a:pt x="596899" y="22225"/>
                  <a:pt x="604837" y="19050"/>
                </a:cubicBezTo>
              </a:path>
            </a:pathLst>
          </a:custGeom>
          <a:ln>
            <a:solidFill>
              <a:srgbClr val="FF0000"/>
            </a:solidFill>
            <a:prstDash val="dash"/>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34156" name="Object 12"/>
          <p:cNvGraphicFramePr>
            <a:graphicFrameLocks noChangeAspect="1"/>
          </p:cNvGraphicFramePr>
          <p:nvPr/>
        </p:nvGraphicFramePr>
        <p:xfrm>
          <a:off x="1389067" y="2139956"/>
          <a:ext cx="155575" cy="155575"/>
        </p:xfrm>
        <a:graphic>
          <a:graphicData uri="http://schemas.openxmlformats.org/presentationml/2006/ole">
            <mc:AlternateContent xmlns:mc="http://schemas.openxmlformats.org/markup-compatibility/2006">
              <mc:Choice xmlns:v="urn:schemas-microsoft-com:vml" Requires="v">
                <p:oleObj name="Equation" r:id="rId9" imgW="177480" imgH="177480" progId="Equation.3">
                  <p:embed/>
                </p:oleObj>
              </mc:Choice>
              <mc:Fallback>
                <p:oleObj name="Equation" r:id="rId9" imgW="1774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9067" y="2139956"/>
                        <a:ext cx="155575" cy="1555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26" name="Rectangular Callout 25"/>
          <p:cNvSpPr/>
          <p:nvPr/>
        </p:nvSpPr>
        <p:spPr>
          <a:xfrm>
            <a:off x="78825" y="837425"/>
            <a:ext cx="1219200" cy="533400"/>
          </a:xfrm>
          <a:prstGeom prst="wedgeRectCallout">
            <a:avLst>
              <a:gd name="adj1" fmla="val 21844"/>
              <a:gd name="adj2" fmla="val 168546"/>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tx1"/>
                </a:solidFill>
                <a:latin typeface="Arial" pitchFamily="34" charset="0"/>
                <a:cs typeface="Arial" pitchFamily="34" charset="0"/>
              </a:rPr>
              <a:t>Fibre ST has shortened in length whilst NQ increased in length so they have gone through strains</a:t>
            </a:r>
            <a:endParaRPr lang="en-GB" sz="700" dirty="0">
              <a:solidFill>
                <a:schemeClr val="tx1"/>
              </a:solidFill>
              <a:latin typeface="Times New Roman" pitchFamily="18" charset="0"/>
              <a:cs typeface="Times New Roman" pitchFamily="18" charset="0"/>
            </a:endParaRPr>
          </a:p>
        </p:txBody>
      </p:sp>
      <p:sp>
        <p:nvSpPr>
          <p:cNvPr id="27" name="Freeform 26"/>
          <p:cNvSpPr/>
          <p:nvPr/>
        </p:nvSpPr>
        <p:spPr>
          <a:xfrm>
            <a:off x="1081088" y="2102644"/>
            <a:ext cx="569118" cy="50800"/>
          </a:xfrm>
          <a:custGeom>
            <a:avLst/>
            <a:gdLst>
              <a:gd name="connsiteX0" fmla="*/ 0 w 569118"/>
              <a:gd name="connsiteY0" fmla="*/ 0 h 50800"/>
              <a:gd name="connsiteX1" fmla="*/ 104775 w 569118"/>
              <a:gd name="connsiteY1" fmla="*/ 33337 h 50800"/>
              <a:gd name="connsiteX2" fmla="*/ 285750 w 569118"/>
              <a:gd name="connsiteY2" fmla="*/ 50006 h 50800"/>
              <a:gd name="connsiteX3" fmla="*/ 402431 w 569118"/>
              <a:gd name="connsiteY3" fmla="*/ 38100 h 50800"/>
              <a:gd name="connsiteX4" fmla="*/ 521493 w 569118"/>
              <a:gd name="connsiteY4" fmla="*/ 11906 h 50800"/>
              <a:gd name="connsiteX5" fmla="*/ 569118 w 569118"/>
              <a:gd name="connsiteY5" fmla="*/ 2381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118" h="50800">
                <a:moveTo>
                  <a:pt x="0" y="0"/>
                </a:moveTo>
                <a:cubicBezTo>
                  <a:pt x="28575" y="12501"/>
                  <a:pt x="57150" y="25003"/>
                  <a:pt x="104775" y="33337"/>
                </a:cubicBezTo>
                <a:cubicBezTo>
                  <a:pt x="152400" y="41671"/>
                  <a:pt x="236141" y="49212"/>
                  <a:pt x="285750" y="50006"/>
                </a:cubicBezTo>
                <a:cubicBezTo>
                  <a:pt x="335359" y="50800"/>
                  <a:pt x="363141" y="44450"/>
                  <a:pt x="402431" y="38100"/>
                </a:cubicBezTo>
                <a:cubicBezTo>
                  <a:pt x="441721" y="31750"/>
                  <a:pt x="493712" y="17859"/>
                  <a:pt x="521493" y="11906"/>
                </a:cubicBezTo>
                <a:cubicBezTo>
                  <a:pt x="549274" y="5953"/>
                  <a:pt x="569118" y="2381"/>
                  <a:pt x="569118" y="2381"/>
                </a:cubicBezTo>
              </a:path>
            </a:pathLst>
          </a:cu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978694" y="2359819"/>
            <a:ext cx="752475" cy="76597"/>
          </a:xfrm>
          <a:custGeom>
            <a:avLst/>
            <a:gdLst>
              <a:gd name="connsiteX0" fmla="*/ 0 w 752475"/>
              <a:gd name="connsiteY0" fmla="*/ 0 h 76597"/>
              <a:gd name="connsiteX1" fmla="*/ 126206 w 752475"/>
              <a:gd name="connsiteY1" fmla="*/ 42862 h 76597"/>
              <a:gd name="connsiteX2" fmla="*/ 266700 w 752475"/>
              <a:gd name="connsiteY2" fmla="*/ 71437 h 76597"/>
              <a:gd name="connsiteX3" fmla="*/ 431006 w 752475"/>
              <a:gd name="connsiteY3" fmla="*/ 73819 h 76597"/>
              <a:gd name="connsiteX4" fmla="*/ 557212 w 752475"/>
              <a:gd name="connsiteY4" fmla="*/ 69056 h 76597"/>
              <a:gd name="connsiteX5" fmla="*/ 654844 w 752475"/>
              <a:gd name="connsiteY5" fmla="*/ 54769 h 76597"/>
              <a:gd name="connsiteX6" fmla="*/ 752475 w 752475"/>
              <a:gd name="connsiteY6" fmla="*/ 26194 h 7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6597">
                <a:moveTo>
                  <a:pt x="0" y="0"/>
                </a:moveTo>
                <a:cubicBezTo>
                  <a:pt x="40878" y="15478"/>
                  <a:pt x="81756" y="30956"/>
                  <a:pt x="126206" y="42862"/>
                </a:cubicBezTo>
                <a:cubicBezTo>
                  <a:pt x="170656" y="54768"/>
                  <a:pt x="215900" y="66278"/>
                  <a:pt x="266700" y="71437"/>
                </a:cubicBezTo>
                <a:cubicBezTo>
                  <a:pt x="317500" y="76597"/>
                  <a:pt x="382587" y="74216"/>
                  <a:pt x="431006" y="73819"/>
                </a:cubicBezTo>
                <a:cubicBezTo>
                  <a:pt x="479425" y="73422"/>
                  <a:pt x="519906" y="72231"/>
                  <a:pt x="557212" y="69056"/>
                </a:cubicBezTo>
                <a:cubicBezTo>
                  <a:pt x="594518" y="65881"/>
                  <a:pt x="622300" y="61913"/>
                  <a:pt x="654844" y="54769"/>
                </a:cubicBezTo>
                <a:cubicBezTo>
                  <a:pt x="687388" y="47625"/>
                  <a:pt x="735806" y="31750"/>
                  <a:pt x="752475" y="26194"/>
                </a:cubicBezTo>
              </a:path>
            </a:pathLst>
          </a:cu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ectangular Callout 28"/>
          <p:cNvSpPr/>
          <p:nvPr/>
        </p:nvSpPr>
        <p:spPr>
          <a:xfrm>
            <a:off x="1471613" y="844545"/>
            <a:ext cx="1219200" cy="404815"/>
          </a:xfrm>
          <a:prstGeom prst="wedgeRectCallout">
            <a:avLst>
              <a:gd name="adj1" fmla="val -12531"/>
              <a:gd name="adj2" fmla="val 266812"/>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tx1"/>
                </a:solidFill>
                <a:latin typeface="Arial" pitchFamily="34" charset="0"/>
                <a:cs typeface="Arial" pitchFamily="34" charset="0"/>
              </a:rPr>
              <a:t>Remember that the length of neutral axis does not change and remains as</a:t>
            </a:r>
            <a:endParaRPr lang="en-GB" sz="700" dirty="0">
              <a:solidFill>
                <a:schemeClr val="tx1"/>
              </a:solidFill>
              <a:latin typeface="Times New Roman" pitchFamily="18" charset="0"/>
              <a:cs typeface="Times New Roman" pitchFamily="18" charset="0"/>
            </a:endParaRPr>
          </a:p>
        </p:txBody>
      </p:sp>
      <p:graphicFrame>
        <p:nvGraphicFramePr>
          <p:cNvPr id="201735" name="Object 7"/>
          <p:cNvGraphicFramePr>
            <a:graphicFrameLocks noChangeAspect="1"/>
          </p:cNvGraphicFramePr>
          <p:nvPr/>
        </p:nvGraphicFramePr>
        <p:xfrm>
          <a:off x="2492371" y="1082671"/>
          <a:ext cx="155575" cy="155575"/>
        </p:xfrm>
        <a:graphic>
          <a:graphicData uri="http://schemas.openxmlformats.org/presentationml/2006/ole">
            <mc:AlternateContent xmlns:mc="http://schemas.openxmlformats.org/markup-compatibility/2006">
              <mc:Choice xmlns:v="urn:schemas-microsoft-com:vml" Requires="v">
                <p:oleObj name="Equation" r:id="rId11" imgW="177480" imgH="177480" progId="Equation.3">
                  <p:embed/>
                </p:oleObj>
              </mc:Choice>
              <mc:Fallback>
                <p:oleObj name="Equation" r:id="rId11" imgW="1774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2371" y="1082671"/>
                        <a:ext cx="155575" cy="1555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425450" y="2668582"/>
          <a:ext cx="1117600" cy="288131"/>
        </p:xfrm>
        <a:graphic>
          <a:graphicData uri="http://schemas.openxmlformats.org/presentationml/2006/ole">
            <mc:AlternateContent xmlns:mc="http://schemas.openxmlformats.org/markup-compatibility/2006">
              <mc:Choice xmlns:v="urn:schemas-microsoft-com:vml" Requires="v">
                <p:oleObj name="Equation" r:id="rId12" imgW="1625400" imgH="419040" progId="Equation.3">
                  <p:embed/>
                </p:oleObj>
              </mc:Choice>
              <mc:Fallback>
                <p:oleObj name="Equation" r:id="rId12" imgW="162540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 y="2668582"/>
                        <a:ext cx="1117600" cy="288131"/>
                      </a:xfrm>
                      <a:prstGeom prst="rect">
                        <a:avLst/>
                      </a:prstGeom>
                      <a:solidFill>
                        <a:srgbClr val="00FFFF"/>
                      </a:solidFill>
                      <a:ln w="9525">
                        <a:solidFill>
                          <a:schemeClr val="tx1"/>
                        </a:solidFill>
                        <a:miter lim="800000"/>
                        <a:headEnd/>
                        <a:tailEnd/>
                      </a:ln>
                    </p:spPr>
                  </p:pic>
                </p:oleObj>
              </mc:Fallback>
            </mc:AlternateContent>
          </a:graphicData>
        </a:graphic>
      </p:graphicFrame>
      <p:graphicFrame>
        <p:nvGraphicFramePr>
          <p:cNvPr id="201739" name="Object 11"/>
          <p:cNvGraphicFramePr>
            <a:graphicFrameLocks noChangeAspect="1"/>
          </p:cNvGraphicFramePr>
          <p:nvPr/>
        </p:nvGraphicFramePr>
        <p:xfrm>
          <a:off x="2601913" y="2673350"/>
          <a:ext cx="1047750" cy="271463"/>
        </p:xfrm>
        <a:graphic>
          <a:graphicData uri="http://schemas.openxmlformats.org/presentationml/2006/ole">
            <mc:AlternateContent xmlns:mc="http://schemas.openxmlformats.org/markup-compatibility/2006">
              <mc:Choice xmlns:v="urn:schemas-microsoft-com:vml" Requires="v">
                <p:oleObj name="Equation" r:id="rId14" imgW="1523880" imgH="393480" progId="Equation.3">
                  <p:embed/>
                </p:oleObj>
              </mc:Choice>
              <mc:Fallback>
                <p:oleObj name="Equation" r:id="rId14" imgW="152388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1913" y="2673350"/>
                        <a:ext cx="1047750" cy="271463"/>
                      </a:xfrm>
                      <a:prstGeom prst="rect">
                        <a:avLst/>
                      </a:prstGeom>
                      <a:solidFill>
                        <a:srgbClr val="00FFFF"/>
                      </a:solidFill>
                      <a:ln w="9525">
                        <a:solidFill>
                          <a:schemeClr val="tx1"/>
                        </a:solidFill>
                        <a:miter lim="800000"/>
                        <a:headEnd/>
                        <a:tailEnd/>
                      </a:ln>
                    </p:spPr>
                  </p:pic>
                </p:oleObj>
              </mc:Fallback>
            </mc:AlternateContent>
          </a:graphicData>
        </a:graphic>
      </p:graphicFrame>
      <p:graphicFrame>
        <p:nvGraphicFramePr>
          <p:cNvPr id="201740" name="Object 12"/>
          <p:cNvGraphicFramePr>
            <a:graphicFrameLocks noChangeAspect="1"/>
          </p:cNvGraphicFramePr>
          <p:nvPr/>
        </p:nvGraphicFramePr>
        <p:xfrm>
          <a:off x="417511" y="3025775"/>
          <a:ext cx="1187450" cy="271463"/>
        </p:xfrm>
        <a:graphic>
          <a:graphicData uri="http://schemas.openxmlformats.org/presentationml/2006/ole">
            <mc:AlternateContent xmlns:mc="http://schemas.openxmlformats.org/markup-compatibility/2006">
              <mc:Choice xmlns:v="urn:schemas-microsoft-com:vml" Requires="v">
                <p:oleObj name="Equation" r:id="rId16" imgW="1726920" imgH="393480" progId="Equation.3">
                  <p:embed/>
                </p:oleObj>
              </mc:Choice>
              <mc:Fallback>
                <p:oleObj name="Equation" r:id="rId16" imgW="1726920" imgH="393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511" y="3025775"/>
                        <a:ext cx="1187450" cy="271463"/>
                      </a:xfrm>
                      <a:prstGeom prst="rect">
                        <a:avLst/>
                      </a:prstGeom>
                      <a:solidFill>
                        <a:srgbClr val="00FFFF"/>
                      </a:solidFill>
                      <a:ln w="9525">
                        <a:solidFill>
                          <a:schemeClr val="tx1"/>
                        </a:solidFill>
                        <a:miter lim="800000"/>
                        <a:headEnd/>
                        <a:tailEnd/>
                      </a:ln>
                    </p:spPr>
                  </p:pic>
                </p:oleObj>
              </mc:Fallback>
            </mc:AlternateContent>
          </a:graphicData>
        </a:graphic>
      </p:graphicFrame>
      <p:sp>
        <p:nvSpPr>
          <p:cNvPr id="31" name="Rectangular Callout 30"/>
          <p:cNvSpPr/>
          <p:nvPr/>
        </p:nvSpPr>
        <p:spPr>
          <a:xfrm>
            <a:off x="2457450" y="1654175"/>
            <a:ext cx="1219200" cy="252415"/>
          </a:xfrm>
          <a:prstGeom prst="wedgeRectCallout">
            <a:avLst>
              <a:gd name="adj1" fmla="val -137141"/>
              <a:gd name="adj2" fmla="val 489563"/>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solidFill>
                  <a:schemeClr val="tx1"/>
                </a:solidFill>
                <a:latin typeface="Arial" pitchFamily="34" charset="0"/>
                <a:cs typeface="Arial" pitchFamily="34" charset="0"/>
              </a:rPr>
              <a:t>Positive y gives negative strain, i.e. compression</a:t>
            </a:r>
            <a:endParaRPr lang="en-GB" sz="700" dirty="0">
              <a:solidFill>
                <a:schemeClr val="tx1"/>
              </a:solidFill>
              <a:latin typeface="Times New Roman" pitchFamily="18" charset="0"/>
              <a:cs typeface="Times New Roman" pitchFamily="18" charset="0"/>
            </a:endParaRPr>
          </a:p>
        </p:txBody>
      </p:sp>
      <p:graphicFrame>
        <p:nvGraphicFramePr>
          <p:cNvPr id="201738" name="Object 10"/>
          <p:cNvGraphicFramePr>
            <a:graphicFrameLocks noChangeAspect="1"/>
          </p:cNvGraphicFramePr>
          <p:nvPr/>
        </p:nvGraphicFramePr>
        <p:xfrm>
          <a:off x="1619250" y="2671756"/>
          <a:ext cx="950912" cy="271462"/>
        </p:xfrm>
        <a:graphic>
          <a:graphicData uri="http://schemas.openxmlformats.org/presentationml/2006/ole">
            <mc:AlternateContent xmlns:mc="http://schemas.openxmlformats.org/markup-compatibility/2006">
              <mc:Choice xmlns:v="urn:schemas-microsoft-com:vml" Requires="v">
                <p:oleObj name="Equation" r:id="rId18" imgW="1384200" imgH="393480" progId="Equation.3">
                  <p:embed/>
                </p:oleObj>
              </mc:Choice>
              <mc:Fallback>
                <p:oleObj name="Equation" r:id="rId18" imgW="138420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9250" y="2671756"/>
                        <a:ext cx="950912" cy="271462"/>
                      </a:xfrm>
                      <a:prstGeom prst="rect">
                        <a:avLst/>
                      </a:prstGeom>
                      <a:solidFill>
                        <a:srgbClr val="00FFFF"/>
                      </a:solidFill>
                      <a:ln w="9525">
                        <a:solidFill>
                          <a:schemeClr val="tx1"/>
                        </a:solidFill>
                        <a:miter lim="800000"/>
                        <a:headEnd/>
                        <a:tailEnd/>
                      </a:ln>
                    </p:spPr>
                  </p:pic>
                </p:oleObj>
              </mc:Fallback>
            </mc:AlternateContent>
          </a:graphicData>
        </a:graphic>
      </p:graphicFrame>
      <p:graphicFrame>
        <p:nvGraphicFramePr>
          <p:cNvPr id="201741" name="Object 13"/>
          <p:cNvGraphicFramePr>
            <a:graphicFrameLocks noChangeAspect="1"/>
          </p:cNvGraphicFramePr>
          <p:nvPr/>
        </p:nvGraphicFramePr>
        <p:xfrm>
          <a:off x="1849437" y="3086100"/>
          <a:ext cx="531813" cy="149225"/>
        </p:xfrm>
        <a:graphic>
          <a:graphicData uri="http://schemas.openxmlformats.org/presentationml/2006/ole">
            <mc:AlternateContent xmlns:mc="http://schemas.openxmlformats.org/markup-compatibility/2006">
              <mc:Choice xmlns:v="urn:schemas-microsoft-com:vml" Requires="v">
                <p:oleObj name="Equation" r:id="rId20" imgW="774360" imgH="215640" progId="Equation.3">
                  <p:embed/>
                </p:oleObj>
              </mc:Choice>
              <mc:Fallback>
                <p:oleObj name="Equation" r:id="rId20" imgW="774360" imgH="215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9437" y="3086100"/>
                        <a:ext cx="531813" cy="149225"/>
                      </a:xfrm>
                      <a:prstGeom prst="rect">
                        <a:avLst/>
                      </a:prstGeom>
                      <a:solidFill>
                        <a:srgbClr val="00FF00"/>
                      </a:solidFill>
                      <a:ln w="9525">
                        <a:solidFill>
                          <a:schemeClr val="tx1"/>
                        </a:solidFill>
                        <a:miter lim="800000"/>
                        <a:headEnd/>
                        <a:tailEnd/>
                      </a:ln>
                    </p:spPr>
                  </p:pic>
                </p:oleObj>
              </mc:Fallback>
            </mc:AlternateContent>
          </a:graphicData>
        </a:graphic>
      </p:graphicFrame>
      <p:graphicFrame>
        <p:nvGraphicFramePr>
          <p:cNvPr id="201742" name="Object 14"/>
          <p:cNvGraphicFramePr>
            <a:graphicFrameLocks noChangeAspect="1"/>
          </p:cNvGraphicFramePr>
          <p:nvPr/>
        </p:nvGraphicFramePr>
        <p:xfrm>
          <a:off x="2408238" y="3036888"/>
          <a:ext cx="601662" cy="271462"/>
        </p:xfrm>
        <a:graphic>
          <a:graphicData uri="http://schemas.openxmlformats.org/presentationml/2006/ole">
            <mc:AlternateContent xmlns:mc="http://schemas.openxmlformats.org/markup-compatibility/2006">
              <mc:Choice xmlns:v="urn:schemas-microsoft-com:vml" Requires="v">
                <p:oleObj name="Equation" r:id="rId22" imgW="876240" imgH="393480" progId="Equation.3">
                  <p:embed/>
                </p:oleObj>
              </mc:Choice>
              <mc:Fallback>
                <p:oleObj name="Equation" r:id="rId22" imgW="87624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08238" y="3036888"/>
                        <a:ext cx="601662" cy="271462"/>
                      </a:xfrm>
                      <a:prstGeom prst="rect">
                        <a:avLst/>
                      </a:prstGeom>
                      <a:solidFill>
                        <a:srgbClr val="00FF00"/>
                      </a:solidFill>
                      <a:ln w="9525">
                        <a:solidFill>
                          <a:schemeClr val="tx1"/>
                        </a:solidFill>
                        <a:miter lim="800000"/>
                        <a:headEnd/>
                        <a:tailEnd/>
                      </a:ln>
                    </p:spPr>
                  </p:pic>
                </p:oleObj>
              </mc:Fallback>
            </mc:AlternateContent>
          </a:graphicData>
        </a:graphic>
      </p:graphicFrame>
      <p:cxnSp>
        <p:nvCxnSpPr>
          <p:cNvPr id="5" name="Straight Arrow Connector 4"/>
          <p:cNvCxnSpPr/>
          <p:nvPr/>
        </p:nvCxnSpPr>
        <p:spPr>
          <a:xfrm>
            <a:off x="1424575" y="1238246"/>
            <a:ext cx="225631" cy="864398"/>
          </a:xfrm>
          <a:prstGeom prst="straightConnector1">
            <a:avLst/>
          </a:prstGeom>
          <a:ln>
            <a:solidFill>
              <a:schemeClr val="accent1">
                <a:lumMod val="60000"/>
                <a:lumOff val="40000"/>
              </a:schemeClr>
            </a:solidFill>
            <a:tailEnd type="triangle"/>
          </a:ln>
        </p:spPr>
        <p:style>
          <a:lnRef idx="3">
            <a:schemeClr val="accent5"/>
          </a:lnRef>
          <a:fillRef idx="0">
            <a:schemeClr val="accent5"/>
          </a:fillRef>
          <a:effectRef idx="2">
            <a:schemeClr val="accent5"/>
          </a:effectRef>
          <a:fontRef idx="minor">
            <a:schemeClr val="tx1"/>
          </a:fontRef>
        </p:style>
      </p:cxnSp>
      <p:graphicFrame>
        <p:nvGraphicFramePr>
          <p:cNvPr id="6" name="Object 5"/>
          <p:cNvGraphicFramePr>
            <a:graphicFrameLocks noChangeAspect="1"/>
          </p:cNvGraphicFramePr>
          <p:nvPr/>
        </p:nvGraphicFramePr>
        <p:xfrm>
          <a:off x="1513475" y="1561240"/>
          <a:ext cx="248115" cy="136891"/>
        </p:xfrm>
        <a:graphic>
          <a:graphicData uri="http://schemas.openxmlformats.org/presentationml/2006/ole">
            <mc:AlternateContent xmlns:mc="http://schemas.openxmlformats.org/markup-compatibility/2006">
              <mc:Choice xmlns:v="urn:schemas-microsoft-com:vml" Requires="v">
                <p:oleObj name="Equation" r:id="rId24" imgW="368280" imgH="203040" progId="Equation.3">
                  <p:embed/>
                </p:oleObj>
              </mc:Choice>
              <mc:Fallback>
                <p:oleObj name="Equation" r:id="rId24" imgW="368280" imgH="203040" progId="Equation.3">
                  <p:embed/>
                  <p:pic>
                    <p:nvPicPr>
                      <p:cNvPr id="0" name=""/>
                      <p:cNvPicPr/>
                      <p:nvPr/>
                    </p:nvPicPr>
                    <p:blipFill>
                      <a:blip r:embed="rId25"/>
                      <a:stretch>
                        <a:fillRect/>
                      </a:stretch>
                    </p:blipFill>
                    <p:spPr>
                      <a:xfrm>
                        <a:off x="1513475" y="1561240"/>
                        <a:ext cx="248115" cy="136891"/>
                      </a:xfrm>
                      <a:prstGeom prst="rect">
                        <a:avLst/>
                      </a:prstGeom>
                      <a:solidFill>
                        <a:schemeClr val="accent1">
                          <a:lumMod val="60000"/>
                          <a:lumOff val="40000"/>
                        </a:schemeClr>
                      </a:solidFill>
                    </p:spPr>
                  </p:pic>
                </p:oleObj>
              </mc:Fallback>
            </mc:AlternateContent>
          </a:graphicData>
        </a:graphic>
      </p:graphicFrame>
    </p:spTree>
    <p:extLst>
      <p:ext uri="{BB962C8B-B14F-4D97-AF65-F5344CB8AC3E}">
        <p14:creationId xmlns:p14="http://schemas.microsoft.com/office/powerpoint/2010/main" val="210522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linds(horizontal)">
                                      <p:cBhvr>
                                        <p:cTn id="20" dur="500"/>
                                        <p:tgtEl>
                                          <p:spTgt spid="29"/>
                                        </p:tgtEl>
                                      </p:cBhvr>
                                    </p:animEffect>
                                  </p:childTnLst>
                                </p:cTn>
                              </p:par>
                              <p:par>
                                <p:cTn id="21" presetID="3" presetClass="entr" presetSubtype="10" fill="hold" nodeType="withEffect">
                                  <p:stCondLst>
                                    <p:cond delay="0"/>
                                  </p:stCondLst>
                                  <p:childTnLst>
                                    <p:set>
                                      <p:cBhvr>
                                        <p:cTn id="22" dur="1" fill="hold">
                                          <p:stCondLst>
                                            <p:cond delay="0"/>
                                          </p:stCondLst>
                                        </p:cTn>
                                        <p:tgtEl>
                                          <p:spTgt spid="201735"/>
                                        </p:tgtEl>
                                        <p:attrNameLst>
                                          <p:attrName>style.visibility</p:attrName>
                                        </p:attrNameLst>
                                      </p:cBhvr>
                                      <p:to>
                                        <p:strVal val="visible"/>
                                      </p:to>
                                    </p:set>
                                    <p:animEffect transition="in" filter="blinds(horizontal)">
                                      <p:cBhvr>
                                        <p:cTn id="23" dur="500"/>
                                        <p:tgtEl>
                                          <p:spTgt spid="20173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1738"/>
                                        </p:tgtEl>
                                        <p:attrNameLst>
                                          <p:attrName>style.visibility</p:attrName>
                                        </p:attrNameLst>
                                      </p:cBhvr>
                                      <p:to>
                                        <p:strVal val="visible"/>
                                      </p:to>
                                    </p:set>
                                    <p:animEffect transition="in" filter="blinds(horizontal)">
                                      <p:cBhvr>
                                        <p:cTn id="33" dur="500"/>
                                        <p:tgtEl>
                                          <p:spTgt spid="20173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1739"/>
                                        </p:tgtEl>
                                        <p:attrNameLst>
                                          <p:attrName>style.visibility</p:attrName>
                                        </p:attrNameLst>
                                      </p:cBhvr>
                                      <p:to>
                                        <p:strVal val="visible"/>
                                      </p:to>
                                    </p:set>
                                    <p:animEffect transition="in" filter="blinds(horizontal)">
                                      <p:cBhvr>
                                        <p:cTn id="38" dur="500"/>
                                        <p:tgtEl>
                                          <p:spTgt spid="20173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01740"/>
                                        </p:tgtEl>
                                        <p:attrNameLst>
                                          <p:attrName>style.visibility</p:attrName>
                                        </p:attrNameLst>
                                      </p:cBhvr>
                                      <p:to>
                                        <p:strVal val="visible"/>
                                      </p:to>
                                    </p:set>
                                    <p:animEffect transition="in" filter="blinds(horizontal)">
                                      <p:cBhvr>
                                        <p:cTn id="43" dur="500"/>
                                        <p:tgtEl>
                                          <p:spTgt spid="20174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linds(horizont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01741"/>
                                        </p:tgtEl>
                                        <p:attrNameLst>
                                          <p:attrName>style.visibility</p:attrName>
                                        </p:attrNameLst>
                                      </p:cBhvr>
                                      <p:to>
                                        <p:strVal val="visible"/>
                                      </p:to>
                                    </p:set>
                                    <p:animEffect transition="in" filter="blinds(horizontal)">
                                      <p:cBhvr>
                                        <p:cTn id="53" dur="500"/>
                                        <p:tgtEl>
                                          <p:spTgt spid="20174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01742"/>
                                        </p:tgtEl>
                                        <p:attrNameLst>
                                          <p:attrName>style.visibility</p:attrName>
                                        </p:attrNameLst>
                                      </p:cBhvr>
                                      <p:to>
                                        <p:strVal val="visible"/>
                                      </p:to>
                                    </p:set>
                                    <p:animEffect transition="in" filter="blinds(horizontal)">
                                      <p:cBhvr>
                                        <p:cTn id="58" dur="500"/>
                                        <p:tgtEl>
                                          <p:spTgt spid="201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Direct stress distribution </a:t>
            </a:r>
          </a:p>
        </p:txBody>
      </p:sp>
      <p:sp>
        <p:nvSpPr>
          <p:cNvPr id="3" name="Content Placeholder 2"/>
          <p:cNvSpPr>
            <a:spLocks noGrp="1"/>
          </p:cNvSpPr>
          <p:nvPr>
            <p:ph idx="1"/>
          </p:nvPr>
        </p:nvSpPr>
        <p:spPr/>
        <p:txBody>
          <a:bodyPr/>
          <a:lstStyle/>
          <a:p>
            <a:r>
              <a:rPr lang="en-GB" dirty="0"/>
              <a:t>Look at the beam cross section now;</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
        <p:nvSpPr>
          <p:cNvPr id="5" name="Rectangle 4"/>
          <p:cNvSpPr/>
          <p:nvPr/>
        </p:nvSpPr>
        <p:spPr>
          <a:xfrm>
            <a:off x="704850" y="1349375"/>
            <a:ext cx="685800" cy="10668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33450" y="1501775"/>
            <a:ext cx="152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dirty="0" err="1">
                <a:latin typeface="Arial" pitchFamily="34" charset="0"/>
                <a:cs typeface="Arial" pitchFamily="34" charset="0"/>
              </a:rPr>
              <a:t>dA</a:t>
            </a:r>
            <a:endParaRPr lang="en-GB" sz="600" dirty="0">
              <a:latin typeface="Arial" pitchFamily="34" charset="0"/>
              <a:cs typeface="Arial" pitchFamily="34" charset="0"/>
            </a:endParaRPr>
          </a:p>
        </p:txBody>
      </p:sp>
      <p:cxnSp>
        <p:nvCxnSpPr>
          <p:cNvPr id="8" name="Straight Connector 7"/>
          <p:cNvCxnSpPr/>
          <p:nvPr/>
        </p:nvCxnSpPr>
        <p:spPr>
          <a:xfrm>
            <a:off x="552450" y="2035175"/>
            <a:ext cx="1066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1043" y="2035175"/>
            <a:ext cx="838200" cy="215444"/>
          </a:xfrm>
          <a:prstGeom prst="rect">
            <a:avLst/>
          </a:prstGeom>
          <a:noFill/>
        </p:spPr>
        <p:txBody>
          <a:bodyPr wrap="square" rtlCol="0">
            <a:spAutoFit/>
          </a:bodyPr>
          <a:lstStyle/>
          <a:p>
            <a:r>
              <a:rPr lang="en-GB" sz="800" dirty="0">
                <a:latin typeface="Arial" pitchFamily="34" charset="0"/>
                <a:cs typeface="Arial" pitchFamily="34" charset="0"/>
              </a:rPr>
              <a:t>Neutral axis</a:t>
            </a:r>
          </a:p>
        </p:txBody>
      </p:sp>
      <p:cxnSp>
        <p:nvCxnSpPr>
          <p:cNvPr id="11" name="Straight Arrow Connector 10"/>
          <p:cNvCxnSpPr>
            <a:stCxn id="6" idx="3"/>
            <a:endCxn id="9" idx="0"/>
          </p:cNvCxnSpPr>
          <p:nvPr/>
        </p:nvCxnSpPr>
        <p:spPr>
          <a:xfrm>
            <a:off x="1085850" y="1577975"/>
            <a:ext cx="14293" cy="457200"/>
          </a:xfrm>
          <a:prstGeom prst="straightConnector1">
            <a:avLst/>
          </a:prstGeom>
          <a:ln>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8228" y="1672094"/>
            <a:ext cx="228600" cy="215444"/>
          </a:xfrm>
          <a:prstGeom prst="rect">
            <a:avLst/>
          </a:prstGeom>
          <a:noFill/>
        </p:spPr>
        <p:txBody>
          <a:bodyPr wrap="square" rtlCol="0">
            <a:spAutoFit/>
          </a:bodyPr>
          <a:lstStyle/>
          <a:p>
            <a:r>
              <a:rPr lang="en-GB" sz="800" i="1" dirty="0">
                <a:latin typeface="Times New Roman" pitchFamily="18" charset="0"/>
                <a:cs typeface="Times New Roman" pitchFamily="18" charset="0"/>
              </a:rPr>
              <a:t>y</a:t>
            </a:r>
          </a:p>
        </p:txBody>
      </p:sp>
      <p:graphicFrame>
        <p:nvGraphicFramePr>
          <p:cNvPr id="202754" name="Object 2"/>
          <p:cNvGraphicFramePr>
            <a:graphicFrameLocks noChangeAspect="1"/>
          </p:cNvGraphicFramePr>
          <p:nvPr/>
        </p:nvGraphicFramePr>
        <p:xfrm>
          <a:off x="1619250" y="1349375"/>
          <a:ext cx="601662" cy="271462"/>
        </p:xfrm>
        <a:graphic>
          <a:graphicData uri="http://schemas.openxmlformats.org/presentationml/2006/ole">
            <mc:AlternateContent xmlns:mc="http://schemas.openxmlformats.org/markup-compatibility/2006">
              <mc:Choice xmlns:v="urn:schemas-microsoft-com:vml" Requires="v">
                <p:oleObj name="Equation" r:id="rId2" imgW="876240" imgH="393480" progId="Equation.3">
                  <p:embed/>
                </p:oleObj>
              </mc:Choice>
              <mc:Fallback>
                <p:oleObj name="Equation" r:id="rId2" imgW="87624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49375"/>
                        <a:ext cx="601662" cy="271462"/>
                      </a:xfrm>
                      <a:prstGeom prst="rect">
                        <a:avLst/>
                      </a:prstGeom>
                      <a:solidFill>
                        <a:srgbClr val="00FF00"/>
                      </a:solidFill>
                      <a:ln w="9525">
                        <a:solidFill>
                          <a:schemeClr val="tx1"/>
                        </a:solidFill>
                        <a:miter lim="800000"/>
                        <a:headEnd/>
                        <a:tailEnd/>
                      </a:ln>
                    </p:spPr>
                  </p:pic>
                </p:oleObj>
              </mc:Fallback>
            </mc:AlternateContent>
          </a:graphicData>
        </a:graphic>
      </p:graphicFrame>
      <p:graphicFrame>
        <p:nvGraphicFramePr>
          <p:cNvPr id="202755" name="Object 3"/>
          <p:cNvGraphicFramePr>
            <a:graphicFrameLocks noChangeAspect="1"/>
          </p:cNvGraphicFramePr>
          <p:nvPr/>
        </p:nvGraphicFramePr>
        <p:xfrm>
          <a:off x="1619250" y="1695450"/>
          <a:ext cx="2144713" cy="298450"/>
        </p:xfrm>
        <a:graphic>
          <a:graphicData uri="http://schemas.openxmlformats.org/presentationml/2006/ole">
            <mc:AlternateContent xmlns:mc="http://schemas.openxmlformats.org/markup-compatibility/2006">
              <mc:Choice xmlns:v="urn:schemas-microsoft-com:vml" Requires="v">
                <p:oleObj name="Equation" r:id="rId4" imgW="3124080" imgH="431640" progId="Equation.3">
                  <p:embed/>
                </p:oleObj>
              </mc:Choice>
              <mc:Fallback>
                <p:oleObj name="Equation" r:id="rId4" imgW="31240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695450"/>
                        <a:ext cx="2144713" cy="298450"/>
                      </a:xfrm>
                      <a:prstGeom prst="rect">
                        <a:avLst/>
                      </a:prstGeom>
                      <a:solidFill>
                        <a:srgbClr val="00FF00"/>
                      </a:solidFill>
                      <a:ln w="9525">
                        <a:solidFill>
                          <a:schemeClr val="tx1"/>
                        </a:solidFill>
                        <a:miter lim="800000"/>
                        <a:headEnd/>
                        <a:tailEnd/>
                      </a:ln>
                    </p:spPr>
                  </p:pic>
                </p:oleObj>
              </mc:Fallback>
            </mc:AlternateContent>
          </a:graphicData>
        </a:graphic>
      </p:graphicFrame>
      <p:graphicFrame>
        <p:nvGraphicFramePr>
          <p:cNvPr id="202756" name="Object 4"/>
          <p:cNvGraphicFramePr>
            <a:graphicFrameLocks noChangeAspect="1"/>
          </p:cNvGraphicFramePr>
          <p:nvPr/>
        </p:nvGraphicFramePr>
        <p:xfrm>
          <a:off x="1620838" y="2065337"/>
          <a:ext cx="573088" cy="271463"/>
        </p:xfrm>
        <a:graphic>
          <a:graphicData uri="http://schemas.openxmlformats.org/presentationml/2006/ole">
            <mc:AlternateContent xmlns:mc="http://schemas.openxmlformats.org/markup-compatibility/2006">
              <mc:Choice xmlns:v="urn:schemas-microsoft-com:vml" Requires="v">
                <p:oleObj name="Equation" r:id="rId6" imgW="838080" imgH="393480" progId="Equation.3">
                  <p:embed/>
                </p:oleObj>
              </mc:Choice>
              <mc:Fallback>
                <p:oleObj name="Equation" r:id="rId6" imgW="8380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838" y="2065337"/>
                        <a:ext cx="573088" cy="271463"/>
                      </a:xfrm>
                      <a:prstGeom prst="rect">
                        <a:avLst/>
                      </a:prstGeom>
                      <a:solidFill>
                        <a:srgbClr val="00FF00"/>
                      </a:solidFill>
                      <a:ln w="9525">
                        <a:solidFill>
                          <a:schemeClr val="tx1"/>
                        </a:solidFill>
                        <a:miter lim="800000"/>
                        <a:headEnd/>
                        <a:tailEnd/>
                      </a:ln>
                    </p:spPr>
                  </p:pic>
                </p:oleObj>
              </mc:Fallback>
            </mc:AlternateContent>
          </a:graphicData>
        </a:graphic>
      </p:graphicFrame>
      <p:sp>
        <p:nvSpPr>
          <p:cNvPr id="19" name="Rectangle 18"/>
          <p:cNvSpPr/>
          <p:nvPr/>
        </p:nvSpPr>
        <p:spPr>
          <a:xfrm>
            <a:off x="781050" y="1806575"/>
            <a:ext cx="152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dirty="0" err="1">
                <a:latin typeface="Arial" pitchFamily="34" charset="0"/>
                <a:cs typeface="Arial" pitchFamily="34" charset="0"/>
              </a:rPr>
              <a:t>dA</a:t>
            </a:r>
            <a:endParaRPr lang="en-GB" sz="600" dirty="0">
              <a:latin typeface="Arial" pitchFamily="34" charset="0"/>
              <a:cs typeface="Arial" pitchFamily="34" charset="0"/>
            </a:endParaRPr>
          </a:p>
        </p:txBody>
      </p:sp>
      <p:cxnSp>
        <p:nvCxnSpPr>
          <p:cNvPr id="20" name="Straight Arrow Connector 19"/>
          <p:cNvCxnSpPr>
            <a:stCxn id="19" idx="3"/>
          </p:cNvCxnSpPr>
          <p:nvPr/>
        </p:nvCxnSpPr>
        <p:spPr>
          <a:xfrm>
            <a:off x="933450" y="1882775"/>
            <a:ext cx="0" cy="152400"/>
          </a:xfrm>
          <a:prstGeom prst="straightConnector1">
            <a:avLst/>
          </a:prstGeom>
          <a:ln>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5346" y="1829257"/>
            <a:ext cx="228600" cy="215444"/>
          </a:xfrm>
          <a:prstGeom prst="rect">
            <a:avLst/>
          </a:prstGeom>
          <a:noFill/>
        </p:spPr>
        <p:txBody>
          <a:bodyPr wrap="square" rtlCol="0">
            <a:spAutoFit/>
          </a:bodyPr>
          <a:lstStyle/>
          <a:p>
            <a:r>
              <a:rPr lang="en-GB" sz="800" i="1" dirty="0">
                <a:latin typeface="Times New Roman" pitchFamily="18" charset="0"/>
                <a:cs typeface="Times New Roman" pitchFamily="18" charset="0"/>
              </a:rPr>
              <a:t>y</a:t>
            </a:r>
          </a:p>
        </p:txBody>
      </p:sp>
      <p:graphicFrame>
        <p:nvGraphicFramePr>
          <p:cNvPr id="202758" name="Object 6"/>
          <p:cNvGraphicFramePr>
            <a:graphicFrameLocks noChangeAspect="1"/>
          </p:cNvGraphicFramePr>
          <p:nvPr/>
        </p:nvGraphicFramePr>
        <p:xfrm>
          <a:off x="2286000" y="2035175"/>
          <a:ext cx="1162050" cy="331787"/>
        </p:xfrm>
        <a:graphic>
          <a:graphicData uri="http://schemas.openxmlformats.org/presentationml/2006/ole">
            <mc:AlternateContent xmlns:mc="http://schemas.openxmlformats.org/markup-compatibility/2006">
              <mc:Choice xmlns:v="urn:schemas-microsoft-com:vml" Requires="v">
                <p:oleObj name="Equation" r:id="rId8" imgW="1701720" imgH="482400" progId="Equation.3">
                  <p:embed/>
                </p:oleObj>
              </mc:Choice>
              <mc:Fallback>
                <p:oleObj name="Equation" r:id="rId8" imgW="170172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035175"/>
                        <a:ext cx="1162050" cy="331787"/>
                      </a:xfrm>
                      <a:prstGeom prst="rect">
                        <a:avLst/>
                      </a:prstGeom>
                      <a:solidFill>
                        <a:srgbClr val="99CC00"/>
                      </a:solidFill>
                      <a:ln w="9525">
                        <a:solidFill>
                          <a:schemeClr val="tx1"/>
                        </a:solidFill>
                        <a:miter lim="800000"/>
                        <a:headEnd/>
                        <a:tailEnd/>
                      </a:ln>
                    </p:spPr>
                  </p:pic>
                </p:oleObj>
              </mc:Fallback>
            </mc:AlternateContent>
          </a:graphicData>
        </a:graphic>
      </p:graphicFrame>
      <p:cxnSp>
        <p:nvCxnSpPr>
          <p:cNvPr id="15" name="Straight Arrow Connector 14"/>
          <p:cNvCxnSpPr>
            <a:endCxn id="19" idx="1"/>
          </p:cNvCxnSpPr>
          <p:nvPr/>
        </p:nvCxnSpPr>
        <p:spPr>
          <a:xfrm flipV="1">
            <a:off x="476250" y="1882775"/>
            <a:ext cx="304800" cy="228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87346" y="2003862"/>
            <a:ext cx="228600" cy="215444"/>
          </a:xfrm>
          <a:prstGeom prst="rect">
            <a:avLst/>
          </a:prstGeom>
          <a:noFill/>
        </p:spPr>
        <p:txBody>
          <a:bodyPr wrap="square" rtlCol="0">
            <a:spAutoFit/>
          </a:bodyPr>
          <a:lstStyle/>
          <a:p>
            <a:r>
              <a:rPr lang="en-GB" sz="800" i="1" dirty="0">
                <a:latin typeface="Times New Roman" pitchFamily="18" charset="0"/>
                <a:cs typeface="Times New Roman" pitchFamily="18" charset="0"/>
              </a:rPr>
              <a:t>F</a:t>
            </a:r>
          </a:p>
        </p:txBody>
      </p:sp>
      <p:cxnSp>
        <p:nvCxnSpPr>
          <p:cNvPr id="25" name="Straight Arrow Connector 24"/>
          <p:cNvCxnSpPr/>
          <p:nvPr/>
        </p:nvCxnSpPr>
        <p:spPr>
          <a:xfrm flipV="1">
            <a:off x="652457" y="1548642"/>
            <a:ext cx="304800" cy="228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460575" y="1671053"/>
            <a:ext cx="228600" cy="215444"/>
          </a:xfrm>
          <a:prstGeom prst="rect">
            <a:avLst/>
          </a:prstGeom>
          <a:noFill/>
        </p:spPr>
        <p:txBody>
          <a:bodyPr wrap="square" rtlCol="0">
            <a:spAutoFit/>
          </a:bodyPr>
          <a:lstStyle/>
          <a:p>
            <a:r>
              <a:rPr lang="en-GB" sz="800" i="1" dirty="0">
                <a:latin typeface="Times New Roman" pitchFamily="18" charset="0"/>
                <a:cs typeface="Times New Roman" pitchFamily="18" charset="0"/>
              </a:rPr>
              <a:t>F</a:t>
            </a:r>
          </a:p>
        </p:txBody>
      </p:sp>
      <p:sp>
        <p:nvSpPr>
          <p:cNvPr id="7" name="Rectangular Callout 6"/>
          <p:cNvSpPr/>
          <p:nvPr/>
        </p:nvSpPr>
        <p:spPr>
          <a:xfrm>
            <a:off x="3600450" y="2366962"/>
            <a:ext cx="933450" cy="277813"/>
          </a:xfrm>
          <a:prstGeom prst="wedgeRectCallout">
            <a:avLst>
              <a:gd name="adj1" fmla="val -63830"/>
              <a:gd name="adj2" fmla="val -225264"/>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Second moment of area</a:t>
            </a:r>
          </a:p>
        </p:txBody>
      </p:sp>
      <p:graphicFrame>
        <p:nvGraphicFramePr>
          <p:cNvPr id="27" name="Object 6"/>
          <p:cNvGraphicFramePr>
            <a:graphicFrameLocks noChangeAspect="1"/>
          </p:cNvGraphicFramePr>
          <p:nvPr>
            <p:extLst>
              <p:ext uri="{D42A27DB-BD31-4B8C-83A1-F6EECF244321}">
                <p14:modId xmlns:p14="http://schemas.microsoft.com/office/powerpoint/2010/main" val="3871127099"/>
              </p:ext>
            </p:extLst>
          </p:nvPr>
        </p:nvGraphicFramePr>
        <p:xfrm>
          <a:off x="2286000" y="2408237"/>
          <a:ext cx="468313" cy="304800"/>
        </p:xfrm>
        <a:graphic>
          <a:graphicData uri="http://schemas.openxmlformats.org/presentationml/2006/ole">
            <mc:AlternateContent xmlns:mc="http://schemas.openxmlformats.org/markup-compatibility/2006">
              <mc:Choice xmlns:v="urn:schemas-microsoft-com:vml" Requires="v">
                <p:oleObj name="Equation" r:id="rId10" imgW="685800" imgH="444240" progId="Equation.3">
                  <p:embed/>
                </p:oleObj>
              </mc:Choice>
              <mc:Fallback>
                <p:oleObj name="Equation" r:id="rId10" imgW="685800" imgH="444240" progId="Equation.3">
                  <p:embed/>
                  <p:pic>
                    <p:nvPicPr>
                      <p:cNvPr id="0" name=""/>
                      <p:cNvPicPr>
                        <a:picLocks noChangeAspect="1" noChangeArrowheads="1"/>
                      </p:cNvPicPr>
                      <p:nvPr/>
                    </p:nvPicPr>
                    <p:blipFill>
                      <a:blip r:embed="rId11"/>
                      <a:srcRect/>
                      <a:stretch>
                        <a:fillRect/>
                      </a:stretch>
                    </p:blipFill>
                    <p:spPr bwMode="auto">
                      <a:xfrm>
                        <a:off x="2286000" y="2408237"/>
                        <a:ext cx="468313" cy="304800"/>
                      </a:xfrm>
                      <a:prstGeom prst="rect">
                        <a:avLst/>
                      </a:prstGeom>
                      <a:solidFill>
                        <a:srgbClr val="99CC00"/>
                      </a:solidFill>
                      <a:ln w="9525">
                        <a:solidFill>
                          <a:schemeClr val="tx1"/>
                        </a:solidFill>
                        <a:miter lim="800000"/>
                        <a:headEnd/>
                        <a:tailEnd/>
                      </a:ln>
                    </p:spPr>
                  </p:pic>
                </p:oleObj>
              </mc:Fallback>
            </mc:AlternateContent>
          </a:graphicData>
        </a:graphic>
      </p:graphicFrame>
      <p:sp>
        <p:nvSpPr>
          <p:cNvPr id="28" name="Rectangular Callout 27"/>
          <p:cNvSpPr/>
          <p:nvPr/>
        </p:nvSpPr>
        <p:spPr>
          <a:xfrm>
            <a:off x="1125996" y="2760873"/>
            <a:ext cx="933450" cy="277813"/>
          </a:xfrm>
          <a:prstGeom prst="wedgeRectCallout">
            <a:avLst>
              <a:gd name="adj1" fmla="val 37488"/>
              <a:gd name="adj2" fmla="val -259118"/>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Flexural rigidity</a:t>
            </a:r>
          </a:p>
        </p:txBody>
      </p:sp>
    </p:spTree>
    <p:extLst>
      <p:ext uri="{BB962C8B-B14F-4D97-AF65-F5344CB8AC3E}">
        <p14:creationId xmlns:p14="http://schemas.microsoft.com/office/powerpoint/2010/main" val="4335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blinds(horizontal)">
                                      <p:cBhvr>
                                        <p:cTn id="7" dur="5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2755"/>
                                        </p:tgtEl>
                                        <p:attrNameLst>
                                          <p:attrName>style.visibility</p:attrName>
                                        </p:attrNameLst>
                                      </p:cBhvr>
                                      <p:to>
                                        <p:strVal val="visible"/>
                                      </p:to>
                                    </p:set>
                                    <p:animEffect transition="in" filter="blinds(horizontal)">
                                      <p:cBhvr>
                                        <p:cTn id="12" dur="500"/>
                                        <p:tgtEl>
                                          <p:spTgt spid="20275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2756"/>
                                        </p:tgtEl>
                                        <p:attrNameLst>
                                          <p:attrName>style.visibility</p:attrName>
                                        </p:attrNameLst>
                                      </p:cBhvr>
                                      <p:to>
                                        <p:strVal val="visible"/>
                                      </p:to>
                                    </p:set>
                                    <p:animEffect transition="in" filter="blinds(horizontal)">
                                      <p:cBhvr>
                                        <p:cTn id="23" dur="500"/>
                                        <p:tgtEl>
                                          <p:spTgt spid="20275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02758"/>
                                        </p:tgtEl>
                                        <p:attrNameLst>
                                          <p:attrName>style.visibility</p:attrName>
                                        </p:attrNameLst>
                                      </p:cBhvr>
                                      <p:to>
                                        <p:strVal val="visible"/>
                                      </p:to>
                                    </p:set>
                                    <p:animEffect transition="in" filter="blinds(horizontal)">
                                      <p:cBhvr>
                                        <p:cTn id="34" dur="500"/>
                                        <p:tgtEl>
                                          <p:spTgt spid="20275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a:xfrm>
            <a:off x="323850" y="968375"/>
            <a:ext cx="2002712" cy="2026669"/>
          </a:xfrm>
        </p:spPr>
        <p:txBody>
          <a:bodyPr>
            <a:normAutofit lnSpcReduction="10000"/>
          </a:bodyPr>
          <a:lstStyle/>
          <a:p>
            <a:r>
              <a:rPr lang="en-US" dirty="0"/>
              <a:t>The cross section of a beam has the dimensions shown in the figure. If the beam is subjected to a negative bending moment of 100kNm applied in a vertical plane, determine the distribution of direct stress through the depth of the section.</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2326562" y="1044575"/>
            <a:ext cx="1959688" cy="1676400"/>
          </a:xfrm>
          <a:prstGeom prst="rect">
            <a:avLst/>
          </a:prstGeom>
          <a:ln>
            <a:solidFill>
              <a:schemeClr val="bg1">
                <a:lumMod val="50000"/>
              </a:schemeClr>
            </a:solidFill>
          </a:ln>
        </p:spPr>
      </p:pic>
    </p:spTree>
    <p:extLst>
      <p:ext uri="{BB962C8B-B14F-4D97-AF65-F5344CB8AC3E}">
        <p14:creationId xmlns:p14="http://schemas.microsoft.com/office/powerpoint/2010/main" val="160463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1 before solution</a:t>
            </a:r>
          </a:p>
        </p:txBody>
      </p:sp>
      <p:sp>
        <p:nvSpPr>
          <p:cNvPr id="3" name="Content Placeholder 2"/>
          <p:cNvSpPr>
            <a:spLocks noGrp="1"/>
          </p:cNvSpPr>
          <p:nvPr>
            <p:ph idx="1"/>
          </p:nvPr>
        </p:nvSpPr>
        <p:spPr>
          <a:xfrm>
            <a:off x="247650" y="815976"/>
            <a:ext cx="3962400" cy="1123645"/>
          </a:xfrm>
        </p:spPr>
        <p:txBody>
          <a:bodyPr>
            <a:normAutofit fontScale="92500"/>
          </a:bodyPr>
          <a:lstStyle/>
          <a:p>
            <a:r>
              <a:rPr lang="en-GB" dirty="0"/>
              <a:t>Centroid of a section, also known as centre of area or the centre of mass, represents the point about which the area of the section is evenly distributed</a:t>
            </a:r>
          </a:p>
          <a:p>
            <a:r>
              <a:rPr lang="en-GB" dirty="0"/>
              <a:t>If the area is doubly symmetric about two orthogonal axes, the centroid lies at the intersection of those axes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2429303" y="2057525"/>
            <a:ext cx="1868721" cy="900526"/>
          </a:xfrm>
          <a:prstGeom prst="rect">
            <a:avLst/>
          </a:prstGeom>
          <a:ln>
            <a:solidFill>
              <a:schemeClr val="bg1">
                <a:lumMod val="50000"/>
              </a:schemeClr>
            </a:solidFill>
          </a:ln>
        </p:spPr>
      </p:pic>
      <p:sp>
        <p:nvSpPr>
          <p:cNvPr id="6" name="Content Placeholder 2"/>
          <p:cNvSpPr txBox="1">
            <a:spLocks/>
          </p:cNvSpPr>
          <p:nvPr/>
        </p:nvSpPr>
        <p:spPr>
          <a:xfrm>
            <a:off x="247650" y="1882775"/>
            <a:ext cx="2293421" cy="1044450"/>
          </a:xfrm>
          <a:prstGeom prst="rect">
            <a:avLst/>
          </a:prstGeom>
        </p:spPr>
        <p:txBody>
          <a:bodyPr vert="horz" lIns="91440" tIns="45720" rIns="91440" bIns="45720" rtlCol="0" anchor="t">
            <a:normAutofit fontScale="925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dirty="0"/>
              <a:t>If the area is symmetric about only one axis, then the centroid lies somewhere along that axis (the other coordinate will need to be calculated)</a:t>
            </a:r>
          </a:p>
        </p:txBody>
      </p:sp>
      <p:sp>
        <p:nvSpPr>
          <p:cNvPr id="7" name="Oval 6"/>
          <p:cNvSpPr/>
          <p:nvPr/>
        </p:nvSpPr>
        <p:spPr>
          <a:xfrm>
            <a:off x="2638423" y="2432842"/>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093241" y="2425699"/>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3305174" y="2466179"/>
            <a:ext cx="381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811460" y="2463798"/>
            <a:ext cx="54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9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2 before solution</a:t>
            </a:r>
          </a:p>
        </p:txBody>
      </p:sp>
      <p:pic>
        <p:nvPicPr>
          <p:cNvPr id="5" name="Content Placeholder 4"/>
          <p:cNvPicPr>
            <a:picLocks noGrp="1" noChangeAspect="1"/>
          </p:cNvPicPr>
          <p:nvPr>
            <p:ph idx="1"/>
          </p:nvPr>
        </p:nvPicPr>
        <p:blipFill>
          <a:blip r:embed="rId2"/>
          <a:stretch>
            <a:fillRect/>
          </a:stretch>
        </p:blipFill>
        <p:spPr>
          <a:xfrm>
            <a:off x="1009650" y="856375"/>
            <a:ext cx="2590799" cy="225123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182529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3 before solution</a:t>
            </a:r>
          </a:p>
        </p:txBody>
      </p:sp>
      <p:sp>
        <p:nvSpPr>
          <p:cNvPr id="3" name="Content Placeholder 2"/>
          <p:cNvSpPr>
            <a:spLocks noGrp="1"/>
          </p:cNvSpPr>
          <p:nvPr>
            <p:ph idx="1"/>
          </p:nvPr>
        </p:nvSpPr>
        <p:spPr>
          <a:xfrm>
            <a:off x="323850" y="968375"/>
            <a:ext cx="1819178" cy="2026669"/>
          </a:xfrm>
        </p:spPr>
        <p:txBody>
          <a:bodyPr/>
          <a:lstStyle/>
          <a:p>
            <a:r>
              <a:rPr lang="en-GB" i="1" dirty="0"/>
              <a:t>I</a:t>
            </a:r>
            <a:r>
              <a:rPr lang="en-GB" i="1" baseline="-25000" dirty="0"/>
              <a:t>C</a:t>
            </a:r>
            <a:r>
              <a:rPr lang="en-GB" dirty="0"/>
              <a:t> is the second moment of area about an the axis going through centroid</a:t>
            </a:r>
          </a:p>
          <a:p>
            <a:r>
              <a:rPr lang="en-GB" dirty="0"/>
              <a:t>The second moment of area about NN is then;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2143028" y="968375"/>
            <a:ext cx="2079541" cy="790447"/>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552450" y="2416175"/>
            <a:ext cx="923927" cy="271403"/>
          </a:xfrm>
          <a:prstGeom prst="rect">
            <a:avLst/>
          </a:prstGeom>
          <a:ln>
            <a:solidFill>
              <a:schemeClr val="bg1">
                <a:lumMod val="50000"/>
              </a:schemeClr>
            </a:solidFill>
          </a:ln>
        </p:spPr>
      </p:pic>
    </p:spTree>
    <p:extLst>
      <p:ext uri="{BB962C8B-B14F-4D97-AF65-F5344CB8AC3E}">
        <p14:creationId xmlns:p14="http://schemas.microsoft.com/office/powerpoint/2010/main" val="225773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4 before solution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2458425" y="964187"/>
            <a:ext cx="1751625" cy="1346584"/>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419100" y="964187"/>
            <a:ext cx="1846326" cy="504978"/>
          </a:xfrm>
          <a:prstGeom prst="rect">
            <a:avLst/>
          </a:prstGeom>
          <a:ln>
            <a:solidFill>
              <a:schemeClr val="bg1">
                <a:lumMod val="50000"/>
              </a:schemeClr>
            </a:solidFill>
          </a:ln>
        </p:spPr>
      </p:pic>
      <p:pic>
        <p:nvPicPr>
          <p:cNvPr id="7" name="Picture 6"/>
          <p:cNvPicPr>
            <a:picLocks noChangeAspect="1"/>
          </p:cNvPicPr>
          <p:nvPr/>
        </p:nvPicPr>
        <p:blipFill>
          <a:blip r:embed="rId4"/>
          <a:stretch>
            <a:fillRect/>
          </a:stretch>
        </p:blipFill>
        <p:spPr>
          <a:xfrm>
            <a:off x="419101" y="1505287"/>
            <a:ext cx="590550" cy="310585"/>
          </a:xfrm>
          <a:prstGeom prst="rect">
            <a:avLst/>
          </a:prstGeom>
          <a:ln>
            <a:solidFill>
              <a:schemeClr val="bg1">
                <a:lumMod val="50000"/>
              </a:schemeClr>
            </a:solidFill>
          </a:ln>
        </p:spPr>
      </p:pic>
      <p:pic>
        <p:nvPicPr>
          <p:cNvPr id="8" name="Picture 7"/>
          <p:cNvPicPr>
            <a:picLocks noChangeAspect="1"/>
          </p:cNvPicPr>
          <p:nvPr/>
        </p:nvPicPr>
        <p:blipFill>
          <a:blip r:embed="rId5"/>
          <a:stretch>
            <a:fillRect/>
          </a:stretch>
        </p:blipFill>
        <p:spPr>
          <a:xfrm>
            <a:off x="1134038" y="1517721"/>
            <a:ext cx="600000" cy="285715"/>
          </a:xfrm>
          <a:prstGeom prst="rect">
            <a:avLst/>
          </a:prstGeom>
          <a:ln>
            <a:solidFill>
              <a:schemeClr val="bg1">
                <a:lumMod val="50000"/>
              </a:schemeClr>
            </a:solidFill>
          </a:ln>
        </p:spPr>
      </p:pic>
      <p:pic>
        <p:nvPicPr>
          <p:cNvPr id="9" name="Picture 8"/>
          <p:cNvPicPr>
            <a:picLocks noChangeAspect="1"/>
          </p:cNvPicPr>
          <p:nvPr/>
        </p:nvPicPr>
        <p:blipFill>
          <a:blip r:embed="rId6"/>
          <a:stretch>
            <a:fillRect/>
          </a:stretch>
        </p:blipFill>
        <p:spPr>
          <a:xfrm>
            <a:off x="419101" y="1881581"/>
            <a:ext cx="1581150" cy="384341"/>
          </a:xfrm>
          <a:prstGeom prst="rect">
            <a:avLst/>
          </a:prstGeom>
          <a:ln>
            <a:solidFill>
              <a:schemeClr val="bg1">
                <a:lumMod val="50000"/>
              </a:schemeClr>
            </a:solidFill>
          </a:ln>
        </p:spPr>
      </p:pic>
    </p:spTree>
    <p:extLst>
      <p:ext uri="{BB962C8B-B14F-4D97-AF65-F5344CB8AC3E}">
        <p14:creationId xmlns:p14="http://schemas.microsoft.com/office/powerpoint/2010/main" val="1574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5 before solution</a:t>
            </a:r>
          </a:p>
        </p:txBody>
      </p:sp>
      <p:sp>
        <p:nvSpPr>
          <p:cNvPr id="3" name="Content Placeholder 2"/>
          <p:cNvSpPr>
            <a:spLocks noGrp="1"/>
          </p:cNvSpPr>
          <p:nvPr>
            <p:ph idx="1"/>
          </p:nvPr>
        </p:nvSpPr>
        <p:spPr/>
        <p:txBody>
          <a:bodyPr/>
          <a:lstStyle/>
          <a:p>
            <a:r>
              <a:rPr lang="en-GB" dirty="0"/>
              <a:t>If the section is </a:t>
            </a:r>
            <a:r>
              <a:rPr lang="en-GB" i="1" dirty="0">
                <a:latin typeface="Times New Roman" panose="02020603050405020304" pitchFamily="18" charset="0"/>
                <a:cs typeface="Times New Roman" panose="02020603050405020304" pitchFamily="18" charset="0"/>
              </a:rPr>
              <a:t>symmetric</a:t>
            </a:r>
            <a:r>
              <a:rPr lang="en-GB" dirty="0"/>
              <a:t>, </a:t>
            </a:r>
            <a:r>
              <a:rPr lang="en-GB" i="1" dirty="0">
                <a:latin typeface="Times New Roman" panose="02020603050405020304" pitchFamily="18" charset="0"/>
                <a:cs typeface="Times New Roman" panose="02020603050405020304" pitchFamily="18" charset="0"/>
              </a:rPr>
              <a:t>isotropic</a:t>
            </a:r>
            <a:r>
              <a:rPr lang="en-GB" dirty="0"/>
              <a:t>, </a:t>
            </a:r>
            <a:r>
              <a:rPr lang="en-GB" i="1" dirty="0">
                <a:latin typeface="Times New Roman" panose="02020603050405020304" pitchFamily="18" charset="0"/>
                <a:cs typeface="Times New Roman" panose="02020603050405020304" pitchFamily="18" charset="0"/>
              </a:rPr>
              <a:t>is not curved before a bend occurs</a:t>
            </a:r>
            <a:r>
              <a:rPr lang="en-GB" dirty="0"/>
              <a:t>, and </a:t>
            </a:r>
            <a:r>
              <a:rPr lang="en-GB" i="1" dirty="0">
                <a:latin typeface="Times New Roman" panose="02020603050405020304" pitchFamily="18" charset="0"/>
                <a:cs typeface="Times New Roman" panose="02020603050405020304" pitchFamily="18" charset="0"/>
              </a:rPr>
              <a:t>stresses are linear </a:t>
            </a:r>
            <a:r>
              <a:rPr lang="en-GB" dirty="0"/>
              <a:t>below yield stress then the </a:t>
            </a:r>
            <a:r>
              <a:rPr lang="en-GB" b="1" dirty="0"/>
              <a:t>neutral axis</a:t>
            </a:r>
            <a:r>
              <a:rPr lang="en-GB" dirty="0"/>
              <a:t> is at the geometric </a:t>
            </a:r>
            <a:r>
              <a:rPr lang="en-GB" b="1" dirty="0"/>
              <a:t>centroid</a:t>
            </a:r>
          </a:p>
          <a:p>
            <a:r>
              <a:rPr lang="en-GB" dirty="0"/>
              <a:t>When stresses go beyond yield and material plasticity takes place then the location of neutral axis changes (beyond the scope of this lecture) as in majority of aerospace cases we do not allow material plasticity to happen (unless in </a:t>
            </a:r>
            <a:r>
              <a:rPr lang="en-GB" dirty="0" err="1"/>
              <a:t>buttstraps</a:t>
            </a:r>
            <a:r>
              <a:rPr lang="en-GB" dirty="0"/>
              <a:t> analysis to allow a higher Reserve Factor)</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300306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968375"/>
            <a:ext cx="2002712" cy="2026669"/>
          </a:xfrm>
        </p:spPr>
        <p:txBody>
          <a:bodyPr>
            <a:normAutofit/>
          </a:bodyPr>
          <a:lstStyle/>
          <a:p>
            <a:r>
              <a:rPr lang="en-GB" sz="1000" dirty="0"/>
              <a:t>The cross section is doubly symmetrical</a:t>
            </a:r>
          </a:p>
          <a:p>
            <a:r>
              <a:rPr lang="en-GB" sz="1000" dirty="0"/>
              <a:t>The centroid and the origin of the axis coincide at mid point of the web</a:t>
            </a:r>
          </a:p>
          <a:p>
            <a:endParaRPr lang="en-GB" sz="1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2326562" y="1044575"/>
            <a:ext cx="1959688" cy="1676400"/>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400051" y="2014679"/>
            <a:ext cx="1900755" cy="349048"/>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957469" y="2407391"/>
            <a:ext cx="1347581" cy="314565"/>
          </a:xfrm>
          <a:prstGeom prst="rect">
            <a:avLst/>
          </a:prstGeom>
          <a:ln>
            <a:solidFill>
              <a:schemeClr val="tx1"/>
            </a:solidFill>
          </a:ln>
        </p:spPr>
      </p:pic>
      <p:graphicFrame>
        <p:nvGraphicFramePr>
          <p:cNvPr id="8" name="Object 6"/>
          <p:cNvGraphicFramePr>
            <a:graphicFrameLocks noChangeAspect="1"/>
          </p:cNvGraphicFramePr>
          <p:nvPr>
            <p:extLst>
              <p:ext uri="{D42A27DB-BD31-4B8C-83A1-F6EECF244321}">
                <p14:modId xmlns:p14="http://schemas.microsoft.com/office/powerpoint/2010/main" val="302266589"/>
              </p:ext>
            </p:extLst>
          </p:nvPr>
        </p:nvGraphicFramePr>
        <p:xfrm>
          <a:off x="400051" y="2412273"/>
          <a:ext cx="468313" cy="304800"/>
        </p:xfrm>
        <a:graphic>
          <a:graphicData uri="http://schemas.openxmlformats.org/presentationml/2006/ole">
            <mc:AlternateContent xmlns:mc="http://schemas.openxmlformats.org/markup-compatibility/2006">
              <mc:Choice xmlns:v="urn:schemas-microsoft-com:vml" Requires="v">
                <p:oleObj name="Equation" r:id="rId5" imgW="685800" imgH="444240" progId="Equation.3">
                  <p:embed/>
                </p:oleObj>
              </mc:Choice>
              <mc:Fallback>
                <p:oleObj name="Equation" r:id="rId5" imgW="685800" imgH="444240" progId="Equation.3">
                  <p:embed/>
                  <p:pic>
                    <p:nvPicPr>
                      <p:cNvPr id="0" name=""/>
                      <p:cNvPicPr>
                        <a:picLocks noChangeAspect="1" noChangeArrowheads="1"/>
                      </p:cNvPicPr>
                      <p:nvPr/>
                    </p:nvPicPr>
                    <p:blipFill>
                      <a:blip r:embed="rId6"/>
                      <a:srcRect/>
                      <a:stretch>
                        <a:fillRect/>
                      </a:stretch>
                    </p:blipFill>
                    <p:spPr bwMode="auto">
                      <a:xfrm>
                        <a:off x="400051" y="2412273"/>
                        <a:ext cx="468313" cy="304800"/>
                      </a:xfrm>
                      <a:prstGeom prst="rect">
                        <a:avLst/>
                      </a:prstGeom>
                      <a:solidFill>
                        <a:srgbClr val="99CC00"/>
                      </a:solidFill>
                      <a:ln w="9525">
                        <a:solidFill>
                          <a:schemeClr val="tx1"/>
                        </a:solidFill>
                        <a:miter lim="800000"/>
                        <a:headEnd/>
                        <a:tailEnd/>
                      </a:ln>
                    </p:spPr>
                  </p:pic>
                </p:oleObj>
              </mc:Fallback>
            </mc:AlternateContent>
          </a:graphicData>
        </a:graphic>
      </p:graphicFrame>
      <p:pic>
        <p:nvPicPr>
          <p:cNvPr id="9" name="Picture 8"/>
          <p:cNvPicPr>
            <a:picLocks noChangeAspect="1"/>
          </p:cNvPicPr>
          <p:nvPr/>
        </p:nvPicPr>
        <p:blipFill>
          <a:blip r:embed="rId7"/>
          <a:stretch>
            <a:fillRect/>
          </a:stretch>
        </p:blipFill>
        <p:spPr>
          <a:xfrm>
            <a:off x="400051" y="2777347"/>
            <a:ext cx="1905000" cy="177030"/>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400051" y="3008787"/>
            <a:ext cx="1676399" cy="147120"/>
          </a:xfrm>
          <a:prstGeom prst="rect">
            <a:avLst/>
          </a:prstGeom>
          <a:ln>
            <a:solidFill>
              <a:schemeClr val="tx1"/>
            </a:solidFill>
          </a:ln>
        </p:spPr>
      </p:pic>
      <p:sp>
        <p:nvSpPr>
          <p:cNvPr id="11" name="Rectangle 10"/>
          <p:cNvSpPr/>
          <p:nvPr/>
        </p:nvSpPr>
        <p:spPr>
          <a:xfrm>
            <a:off x="3143250" y="1654175"/>
            <a:ext cx="381000" cy="228600"/>
          </a:xfrm>
          <a:prstGeom prst="rect">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0085557-EB01-4C38-8673-EA006BF0B4AE}"/>
              </a:ext>
            </a:extLst>
          </p:cNvPr>
          <p:cNvSpPr/>
          <p:nvPr/>
        </p:nvSpPr>
        <p:spPr>
          <a:xfrm>
            <a:off x="2958482" y="1251599"/>
            <a:ext cx="718168" cy="104400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999ACA-31D4-43C5-8D9E-E551DF639C56}"/>
              </a:ext>
            </a:extLst>
          </p:cNvPr>
          <p:cNvSpPr/>
          <p:nvPr/>
        </p:nvSpPr>
        <p:spPr>
          <a:xfrm>
            <a:off x="617826" y="2017475"/>
            <a:ext cx="468313" cy="348521"/>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B2AD6B-C5E1-4DAF-AFBB-E4D1C45AC572}"/>
              </a:ext>
            </a:extLst>
          </p:cNvPr>
          <p:cNvSpPr/>
          <p:nvPr/>
        </p:nvSpPr>
        <p:spPr>
          <a:xfrm>
            <a:off x="2969272" y="1355379"/>
            <a:ext cx="288000" cy="83698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923364D-CD4E-40C4-8A44-B01C91D87463}"/>
              </a:ext>
            </a:extLst>
          </p:cNvPr>
          <p:cNvSpPr/>
          <p:nvPr/>
        </p:nvSpPr>
        <p:spPr>
          <a:xfrm>
            <a:off x="3379941" y="1355379"/>
            <a:ext cx="288000" cy="83698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A00C6A-4414-4851-9396-D5AF6F1A07C2}"/>
              </a:ext>
            </a:extLst>
          </p:cNvPr>
          <p:cNvSpPr/>
          <p:nvPr/>
        </p:nvSpPr>
        <p:spPr>
          <a:xfrm>
            <a:off x="1159744" y="2020519"/>
            <a:ext cx="459506" cy="339572"/>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9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1619250" y="861725"/>
            <a:ext cx="1286882" cy="1811830"/>
          </a:xfrm>
          <a:prstGeom prst="rect">
            <a:avLst/>
          </a:prstGeom>
          <a:ln w="6350">
            <a:solidFill>
              <a:schemeClr val="tx1"/>
            </a:solidFill>
          </a:ln>
        </p:spPr>
      </p:pic>
      <p:sp>
        <p:nvSpPr>
          <p:cNvPr id="11" name="TextBox 10"/>
          <p:cNvSpPr txBox="1"/>
          <p:nvPr/>
        </p:nvSpPr>
        <p:spPr>
          <a:xfrm>
            <a:off x="409003" y="2662550"/>
            <a:ext cx="3868293" cy="553998"/>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Chapter 15 </a:t>
            </a:r>
          </a:p>
          <a:p>
            <a:pPr algn="ctr"/>
            <a:r>
              <a:rPr lang="en-GB" sz="1000" dirty="0">
                <a:latin typeface="Arial" panose="020B0604020202020204" pitchFamily="34" charset="0"/>
                <a:cs typeface="Arial" panose="020B0604020202020204" pitchFamily="34" charset="0"/>
              </a:rPr>
              <a:t>of </a:t>
            </a:r>
          </a:p>
          <a:p>
            <a:pPr algn="ctr"/>
            <a:r>
              <a:rPr lang="en-GB" sz="1000" dirty="0">
                <a:latin typeface="Arial" panose="020B0604020202020204" pitchFamily="34" charset="0"/>
                <a:cs typeface="Arial" panose="020B0604020202020204" pitchFamily="34" charset="0"/>
              </a:rPr>
              <a:t>Aircraft Structural Analysis</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6190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pic>
        <p:nvPicPr>
          <p:cNvPr id="5" name="Content Placeholder 4"/>
          <p:cNvPicPr>
            <a:picLocks noGrp="1" noChangeAspect="1"/>
          </p:cNvPicPr>
          <p:nvPr>
            <p:ph idx="1"/>
          </p:nvPr>
        </p:nvPicPr>
        <p:blipFill>
          <a:blip r:embed="rId2"/>
          <a:stretch>
            <a:fillRect/>
          </a:stretch>
        </p:blipFill>
        <p:spPr>
          <a:xfrm>
            <a:off x="389310" y="968375"/>
            <a:ext cx="3831479" cy="2027238"/>
          </a:xfrm>
          <a:prstGeom prst="rect">
            <a:avLst/>
          </a:prstGeom>
          <a:ln>
            <a:solidFill>
              <a:schemeClr val="bg1">
                <a:lumMod val="50000"/>
              </a:schemeClr>
            </a:solidFill>
          </a:ln>
        </p:spPr>
      </p:pic>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174386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 task/note</a:t>
            </a:r>
          </a:p>
        </p:txBody>
      </p:sp>
      <p:sp>
        <p:nvSpPr>
          <p:cNvPr id="3" name="Content Placeholder 2"/>
          <p:cNvSpPr>
            <a:spLocks noGrp="1"/>
          </p:cNvSpPr>
          <p:nvPr>
            <p:ph idx="1"/>
          </p:nvPr>
        </p:nvSpPr>
        <p:spPr/>
        <p:txBody>
          <a:bodyPr/>
          <a:lstStyle/>
          <a:p>
            <a:r>
              <a:rPr lang="en-GB" dirty="0">
                <a:solidFill>
                  <a:srgbClr val="FF0000"/>
                </a:solidFill>
              </a:rPr>
              <a:t>Go through example 15.3 on page 430 of Ref. [1]</a:t>
            </a:r>
          </a:p>
          <a:p>
            <a:r>
              <a:rPr lang="en-GB" dirty="0"/>
              <a:t>Now we will be looking at a very general bending of beams</a:t>
            </a:r>
          </a:p>
          <a:p>
            <a:r>
              <a:rPr lang="en-GB" dirty="0"/>
              <a:t>Remember that symmetrical bending was a special case of general bending and was outlined for better understanding of what is about to come in subsequent slides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302779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Unsymmetrical bending</a:t>
            </a:r>
          </a:p>
        </p:txBody>
      </p:sp>
      <p:sp>
        <p:nvSpPr>
          <p:cNvPr id="3" name="Content Placeholder 2"/>
          <p:cNvSpPr>
            <a:spLocks noGrp="1"/>
          </p:cNvSpPr>
          <p:nvPr>
            <p:ph idx="1"/>
          </p:nvPr>
        </p:nvSpPr>
        <p:spPr>
          <a:xfrm>
            <a:off x="292500" y="881823"/>
            <a:ext cx="1981200" cy="1239903"/>
          </a:xfrm>
        </p:spPr>
        <p:txBody>
          <a:bodyPr>
            <a:noAutofit/>
          </a:bodyPr>
          <a:lstStyle/>
          <a:p>
            <a:r>
              <a:rPr lang="en-GB" sz="1000" dirty="0"/>
              <a:t>Similar assumptions to those of symmetrical bending</a:t>
            </a:r>
          </a:p>
          <a:p>
            <a:r>
              <a:rPr lang="en-GB" sz="1000" dirty="0"/>
              <a:t>General shape cross section</a:t>
            </a:r>
          </a:p>
          <a:p>
            <a:r>
              <a:rPr lang="en-GB" sz="1000" dirty="0"/>
              <a:t>We shall first establish sign convention for forces, moments and torsions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5" name="Content Placeholder 7"/>
          <p:cNvPicPr>
            <a:picLocks noChangeAspect="1"/>
          </p:cNvPicPr>
          <p:nvPr/>
        </p:nvPicPr>
        <p:blipFill>
          <a:blip r:embed="rId2"/>
          <a:stretch>
            <a:fillRect/>
          </a:stretch>
        </p:blipFill>
        <p:spPr>
          <a:xfrm>
            <a:off x="2178775" y="881824"/>
            <a:ext cx="2133600" cy="1239903"/>
          </a:xfrm>
          <a:prstGeom prst="rect">
            <a:avLst/>
          </a:prstGeom>
          <a:ln>
            <a:solidFill>
              <a:schemeClr val="tx1"/>
            </a:solidFill>
          </a:ln>
        </p:spPr>
      </p:pic>
      <p:sp>
        <p:nvSpPr>
          <p:cNvPr id="6" name="Rectangle 5"/>
          <p:cNvSpPr/>
          <p:nvPr/>
        </p:nvSpPr>
        <p:spPr>
          <a:xfrm>
            <a:off x="292500" y="2191715"/>
            <a:ext cx="4019875" cy="861774"/>
          </a:xfrm>
          <a:prstGeom prst="rect">
            <a:avLst/>
          </a:prstGeom>
        </p:spPr>
        <p:txBody>
          <a:bodyPr wrap="square">
            <a:spAutoFit/>
          </a:bodyPr>
          <a:lstStyle/>
          <a:p>
            <a:pPr marL="171450" indent="-171450">
              <a:buFont typeface="Courier New" panose="02070309020205020404" pitchFamily="49" charset="0"/>
              <a:buChar char="o"/>
            </a:pPr>
            <a:r>
              <a:rPr lang="en-GB" sz="1000" dirty="0">
                <a:latin typeface="Arial" panose="020B0604020202020204" pitchFamily="34" charset="0"/>
                <a:cs typeface="Arial" panose="020B0604020202020204" pitchFamily="34" charset="0"/>
              </a:rPr>
              <a:t>Direct and shear loads are always positive in the direction of associated axis</a:t>
            </a:r>
          </a:p>
          <a:p>
            <a:pPr marL="171450" indent="-171450">
              <a:buFont typeface="Courier New" panose="02070309020205020404" pitchFamily="49" charset="0"/>
              <a:buChar char="o"/>
            </a:pPr>
            <a:endParaRPr lang="en-GB" sz="1000" dirty="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en-GB" sz="1000" dirty="0">
                <a:latin typeface="Arial" panose="020B0604020202020204" pitchFamily="34" charset="0"/>
                <a:cs typeface="Arial" panose="020B0604020202020204" pitchFamily="34" charset="0"/>
              </a:rPr>
              <a:t>Bending moments are positive if they bring about tension in positive </a:t>
            </a:r>
            <a:r>
              <a:rPr lang="en-GB" sz="1000" i="1" dirty="0" err="1">
                <a:latin typeface="Arial" panose="020B0604020202020204" pitchFamily="34" charset="0"/>
                <a:cs typeface="Arial" panose="020B0604020202020204" pitchFamily="34" charset="0"/>
              </a:rPr>
              <a:t>xy</a:t>
            </a:r>
            <a:r>
              <a:rPr lang="en-GB" sz="1000" dirty="0">
                <a:latin typeface="Arial" panose="020B0604020202020204" pitchFamily="34" charset="0"/>
                <a:cs typeface="Arial" panose="020B0604020202020204" pitchFamily="34" charset="0"/>
              </a:rPr>
              <a:t> quadrant of beam cross section</a:t>
            </a:r>
          </a:p>
        </p:txBody>
      </p:sp>
    </p:spTree>
    <p:extLst>
      <p:ext uri="{BB962C8B-B14F-4D97-AF65-F5344CB8AC3E}">
        <p14:creationId xmlns:p14="http://schemas.microsoft.com/office/powerpoint/2010/main" val="172713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Resolving moment into components</a:t>
            </a:r>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287277" y="847325"/>
            <a:ext cx="4038598" cy="137160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544264" y="2168442"/>
            <a:ext cx="742857" cy="414286"/>
          </a:xfrm>
          <a:prstGeom prst="rect">
            <a:avLst/>
          </a:prstGeom>
          <a:ln>
            <a:solidFill>
              <a:srgbClr val="FF0000"/>
            </a:solidFill>
          </a:ln>
        </p:spPr>
      </p:pic>
      <p:sp>
        <p:nvSpPr>
          <p:cNvPr id="7" name="TextBox 6"/>
          <p:cNvSpPr txBox="1"/>
          <p:nvPr/>
        </p:nvSpPr>
        <p:spPr>
          <a:xfrm>
            <a:off x="301970" y="2206308"/>
            <a:ext cx="3048000" cy="338554"/>
          </a:xfrm>
          <a:prstGeom prst="rect">
            <a:avLst/>
          </a:prstGeom>
          <a:solidFill>
            <a:schemeClr val="bg1"/>
          </a:solidFill>
          <a:ln>
            <a:solidFill>
              <a:srgbClr val="FF0000"/>
            </a:solidFill>
          </a:ln>
        </p:spPr>
        <p:txBody>
          <a:bodyPr wrap="square" rtlCol="0">
            <a:spAutoFit/>
          </a:bodyPr>
          <a:lstStyle/>
          <a:p>
            <a:r>
              <a:rPr lang="en-GB" sz="800" dirty="0">
                <a:latin typeface="Arial" panose="020B0604020202020204" pitchFamily="34" charset="0"/>
                <a:cs typeface="Arial" panose="020B0604020202020204" pitchFamily="34" charset="0"/>
              </a:rPr>
              <a:t>Bending applied in any longitudinal plane parallel to z axis maybe resolved into two components</a:t>
            </a:r>
          </a:p>
        </p:txBody>
      </p:sp>
      <p:cxnSp>
        <p:nvCxnSpPr>
          <p:cNvPr id="9" name="Straight Arrow Connector 8"/>
          <p:cNvCxnSpPr>
            <a:stCxn id="7" idx="3"/>
            <a:endCxn id="6" idx="1"/>
          </p:cNvCxnSpPr>
          <p:nvPr/>
        </p:nvCxnSpPr>
        <p:spPr>
          <a:xfrm>
            <a:off x="3349970" y="2375585"/>
            <a:ext cx="194294"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6165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distribution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320880" y="845150"/>
            <a:ext cx="3976578" cy="1676400"/>
          </a:xfrm>
          <a:prstGeom prst="rect">
            <a:avLst/>
          </a:prstGeom>
          <a:ln>
            <a:solidFill>
              <a:schemeClr val="tx1"/>
            </a:solidFill>
          </a:ln>
        </p:spPr>
      </p:pic>
      <p:cxnSp>
        <p:nvCxnSpPr>
          <p:cNvPr id="7" name="Straight Connector 6"/>
          <p:cNvCxnSpPr/>
          <p:nvPr/>
        </p:nvCxnSpPr>
        <p:spPr>
          <a:xfrm>
            <a:off x="365650" y="1304525"/>
            <a:ext cx="1679370" cy="1143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4850" y="1002775"/>
            <a:ext cx="457200" cy="2599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695450" y="1730375"/>
            <a:ext cx="457200" cy="3361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295725" y="1985100"/>
            <a:ext cx="152400" cy="208553"/>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a:stretch>
            <a:fillRect/>
          </a:stretch>
        </p:blipFill>
        <p:spPr>
          <a:xfrm>
            <a:off x="1510206" y="946047"/>
            <a:ext cx="517467" cy="175743"/>
          </a:xfrm>
          <a:prstGeom prst="rect">
            <a:avLst/>
          </a:prstGeom>
          <a:ln>
            <a:solidFill>
              <a:schemeClr val="accent1">
                <a:shade val="50000"/>
              </a:schemeClr>
            </a:solidFill>
          </a:ln>
        </p:spPr>
      </p:pic>
      <p:cxnSp>
        <p:nvCxnSpPr>
          <p:cNvPr id="14" name="Straight Arrow Connector 13"/>
          <p:cNvCxnSpPr>
            <a:stCxn id="12" idx="2"/>
          </p:cNvCxnSpPr>
          <p:nvPr/>
        </p:nvCxnSpPr>
        <p:spPr>
          <a:xfrm flipH="1">
            <a:off x="1448125" y="1121790"/>
            <a:ext cx="320815" cy="405530"/>
          </a:xfrm>
          <a:prstGeom prst="straightConnector1">
            <a:avLst/>
          </a:prstGeom>
          <a:ln>
            <a:headEnd type="none"/>
            <a:tailEnd type="arrow" w="sm" len="s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336555" y="2499491"/>
            <a:ext cx="471428" cy="323809"/>
          </a:xfrm>
          <a:prstGeom prst="rect">
            <a:avLst/>
          </a:prstGeom>
          <a:ln>
            <a:solidFill>
              <a:schemeClr val="accent1"/>
            </a:solidFill>
          </a:ln>
        </p:spPr>
      </p:pic>
      <p:pic>
        <p:nvPicPr>
          <p:cNvPr id="17" name="Picture 16"/>
          <p:cNvPicPr>
            <a:picLocks noChangeAspect="1"/>
          </p:cNvPicPr>
          <p:nvPr/>
        </p:nvPicPr>
        <p:blipFill>
          <a:blip r:embed="rId6"/>
          <a:stretch>
            <a:fillRect/>
          </a:stretch>
        </p:blipFill>
        <p:spPr>
          <a:xfrm>
            <a:off x="947774" y="2517588"/>
            <a:ext cx="460183" cy="287614"/>
          </a:xfrm>
          <a:prstGeom prst="rect">
            <a:avLst/>
          </a:prstGeom>
          <a:ln>
            <a:solidFill>
              <a:schemeClr val="accent1">
                <a:shade val="50000"/>
              </a:schemeClr>
            </a:solidFill>
          </a:ln>
        </p:spPr>
      </p:pic>
      <p:pic>
        <p:nvPicPr>
          <p:cNvPr id="18" name="Picture 17"/>
          <p:cNvPicPr>
            <a:picLocks noChangeAspect="1"/>
          </p:cNvPicPr>
          <p:nvPr/>
        </p:nvPicPr>
        <p:blipFill>
          <a:blip r:embed="rId7"/>
          <a:stretch>
            <a:fillRect/>
          </a:stretch>
        </p:blipFill>
        <p:spPr>
          <a:xfrm>
            <a:off x="336556" y="2899031"/>
            <a:ext cx="536370" cy="338146"/>
          </a:xfrm>
          <a:prstGeom prst="rect">
            <a:avLst/>
          </a:prstGeom>
          <a:ln>
            <a:solidFill>
              <a:schemeClr val="accent1">
                <a:shade val="50000"/>
              </a:schemeClr>
            </a:solidFill>
          </a:ln>
        </p:spPr>
      </p:pic>
      <p:sp>
        <p:nvSpPr>
          <p:cNvPr id="19" name="TextBox 18"/>
          <p:cNvSpPr txBox="1"/>
          <p:nvPr/>
        </p:nvSpPr>
        <p:spPr>
          <a:xfrm>
            <a:off x="336555" y="3240843"/>
            <a:ext cx="536371" cy="215444"/>
          </a:xfrm>
          <a:prstGeom prst="rect">
            <a:avLst/>
          </a:prstGeom>
          <a:solidFill>
            <a:srgbClr val="00B0F0"/>
          </a:solidFill>
          <a:ln>
            <a:noFill/>
          </a:ln>
        </p:spPr>
        <p:txBody>
          <a:bodyPr wrap="square" lIns="0" tIns="0" rIns="0" bIns="0" rtlCol="0">
            <a:spAutoFit/>
          </a:bodyPr>
          <a:lstStyle/>
          <a:p>
            <a:r>
              <a:rPr lang="en-GB" sz="700" dirty="0">
                <a:latin typeface="Arial" panose="020B0604020202020204" pitchFamily="34" charset="0"/>
                <a:cs typeface="Arial" panose="020B0604020202020204" pitchFamily="34" charset="0"/>
              </a:rPr>
              <a:t>Pure bending in the beam</a:t>
            </a:r>
          </a:p>
        </p:txBody>
      </p:sp>
      <p:pic>
        <p:nvPicPr>
          <p:cNvPr id="20" name="Picture 19"/>
          <p:cNvPicPr>
            <a:picLocks noChangeAspect="1"/>
          </p:cNvPicPr>
          <p:nvPr/>
        </p:nvPicPr>
        <p:blipFill>
          <a:blip r:embed="rId8"/>
          <a:stretch>
            <a:fillRect/>
          </a:stretch>
        </p:blipFill>
        <p:spPr>
          <a:xfrm>
            <a:off x="1107165" y="2912509"/>
            <a:ext cx="543170" cy="328334"/>
          </a:xfrm>
          <a:prstGeom prst="rect">
            <a:avLst/>
          </a:prstGeom>
          <a:ln>
            <a:solidFill>
              <a:schemeClr val="accent1">
                <a:shade val="50000"/>
              </a:schemeClr>
            </a:solidFill>
          </a:ln>
        </p:spPr>
      </p:pic>
      <p:cxnSp>
        <p:nvCxnSpPr>
          <p:cNvPr id="22" name="Straight Arrow Connector 21"/>
          <p:cNvCxnSpPr>
            <a:stCxn id="16" idx="3"/>
            <a:endCxn id="17" idx="1"/>
          </p:cNvCxnSpPr>
          <p:nvPr/>
        </p:nvCxnSpPr>
        <p:spPr>
          <a:xfrm flipV="1">
            <a:off x="807983" y="2661395"/>
            <a:ext cx="139791"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a:stCxn id="18" idx="3"/>
            <a:endCxn id="20" idx="1"/>
          </p:cNvCxnSpPr>
          <p:nvPr/>
        </p:nvCxnSpPr>
        <p:spPr>
          <a:xfrm>
            <a:off x="872926" y="3068104"/>
            <a:ext cx="234239" cy="857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a:stCxn id="17" idx="2"/>
            <a:endCxn id="20" idx="0"/>
          </p:cNvCxnSpPr>
          <p:nvPr/>
        </p:nvCxnSpPr>
        <p:spPr>
          <a:xfrm>
            <a:off x="1177866" y="2805202"/>
            <a:ext cx="200884" cy="1073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TextBox 28"/>
          <p:cNvSpPr txBox="1"/>
          <p:nvPr/>
        </p:nvSpPr>
        <p:spPr>
          <a:xfrm>
            <a:off x="1689717" y="2980925"/>
            <a:ext cx="1238903" cy="215444"/>
          </a:xfrm>
          <a:prstGeom prst="rect">
            <a:avLst/>
          </a:prstGeom>
          <a:solidFill>
            <a:srgbClr val="00B0F0"/>
          </a:solidFill>
          <a:ln>
            <a:noFill/>
          </a:ln>
        </p:spPr>
        <p:txBody>
          <a:bodyPr wrap="square" lIns="0" tIns="0" rIns="0" bIns="0" rtlCol="0">
            <a:spAutoFit/>
          </a:bodyPr>
          <a:lstStyle/>
          <a:p>
            <a:r>
              <a:rPr lang="en-GB" sz="700" dirty="0">
                <a:latin typeface="Arial" panose="020B0604020202020204" pitchFamily="34" charset="0"/>
                <a:cs typeface="Arial" panose="020B0604020202020204" pitchFamily="34" charset="0"/>
              </a:rPr>
              <a:t>The first moment of area about the neutral axis is zero </a:t>
            </a:r>
          </a:p>
        </p:txBody>
      </p:sp>
      <p:pic>
        <p:nvPicPr>
          <p:cNvPr id="30" name="Picture 29"/>
          <p:cNvPicPr>
            <a:picLocks noChangeAspect="1"/>
          </p:cNvPicPr>
          <p:nvPr/>
        </p:nvPicPr>
        <p:blipFill>
          <a:blip r:embed="rId9"/>
          <a:stretch>
            <a:fillRect/>
          </a:stretch>
        </p:blipFill>
        <p:spPr>
          <a:xfrm>
            <a:off x="3202117" y="2568830"/>
            <a:ext cx="1084133" cy="207190"/>
          </a:xfrm>
          <a:prstGeom prst="rect">
            <a:avLst/>
          </a:prstGeom>
          <a:ln>
            <a:solidFill>
              <a:srgbClr val="00B050"/>
            </a:solidFill>
          </a:ln>
        </p:spPr>
      </p:pic>
    </p:spTree>
    <p:extLst>
      <p:ext uri="{BB962C8B-B14F-4D97-AF65-F5344CB8AC3E}">
        <p14:creationId xmlns:p14="http://schemas.microsoft.com/office/powerpoint/2010/main" val="8487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9"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distribution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sp>
        <p:nvSpPr>
          <p:cNvPr id="6" name="Content Placeholder 5"/>
          <p:cNvSpPr>
            <a:spLocks noGrp="1"/>
          </p:cNvSpPr>
          <p:nvPr>
            <p:ph idx="1"/>
          </p:nvPr>
        </p:nvSpPr>
        <p:spPr>
          <a:xfrm>
            <a:off x="323850" y="815975"/>
            <a:ext cx="1905000" cy="2130699"/>
          </a:xfrm>
        </p:spPr>
        <p:txBody>
          <a:bodyPr>
            <a:normAutofit/>
          </a:bodyPr>
          <a:lstStyle/>
          <a:p>
            <a:r>
              <a:rPr lang="en-GB" sz="800" dirty="0"/>
              <a:t>Let’s assume that inclination of neutral axis with </a:t>
            </a:r>
            <a:r>
              <a:rPr lang="en-GB" sz="800" dirty="0" err="1"/>
              <a:t>Cx</a:t>
            </a:r>
            <a:r>
              <a:rPr lang="en-GB" sz="800" dirty="0"/>
              <a:t> axis is </a:t>
            </a:r>
            <a:r>
              <a:rPr lang="el-GR" sz="800" dirty="0"/>
              <a:t>α</a:t>
            </a:r>
            <a:r>
              <a:rPr lang="en-GB" sz="800" dirty="0"/>
              <a:t> (measured clockwise from </a:t>
            </a:r>
            <a:r>
              <a:rPr lang="en-GB" sz="800" dirty="0" err="1"/>
              <a:t>Cx</a:t>
            </a:r>
            <a:r>
              <a:rPr lang="en-GB" sz="800" dirty="0"/>
              <a:t>)</a:t>
            </a:r>
          </a:p>
        </p:txBody>
      </p:sp>
      <p:pic>
        <p:nvPicPr>
          <p:cNvPr id="7" name="Picture 6"/>
          <p:cNvPicPr>
            <a:picLocks noChangeAspect="1"/>
          </p:cNvPicPr>
          <p:nvPr/>
        </p:nvPicPr>
        <p:blipFill rotWithShape="1">
          <a:blip r:embed="rId2"/>
          <a:srcRect l="47980"/>
          <a:stretch/>
        </p:blipFill>
        <p:spPr>
          <a:xfrm>
            <a:off x="2228850" y="772000"/>
            <a:ext cx="2068608" cy="167640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521298" y="1283775"/>
            <a:ext cx="1084133" cy="207190"/>
          </a:xfrm>
          <a:prstGeom prst="rect">
            <a:avLst/>
          </a:prstGeom>
          <a:ln>
            <a:solidFill>
              <a:schemeClr val="bg1">
                <a:lumMod val="50000"/>
              </a:schemeClr>
            </a:solidFill>
          </a:ln>
        </p:spPr>
      </p:pic>
      <p:pic>
        <p:nvPicPr>
          <p:cNvPr id="9" name="Picture 8"/>
          <p:cNvPicPr>
            <a:picLocks noChangeAspect="1"/>
          </p:cNvPicPr>
          <p:nvPr/>
        </p:nvPicPr>
        <p:blipFill>
          <a:blip r:embed="rId4"/>
          <a:stretch>
            <a:fillRect/>
          </a:stretch>
        </p:blipFill>
        <p:spPr>
          <a:xfrm>
            <a:off x="521298" y="1528552"/>
            <a:ext cx="460183" cy="287614"/>
          </a:xfrm>
          <a:prstGeom prst="rect">
            <a:avLst/>
          </a:prstGeom>
          <a:ln>
            <a:solidFill>
              <a:schemeClr val="accent1">
                <a:shade val="50000"/>
              </a:schemeClr>
            </a:solidFill>
          </a:ln>
        </p:spPr>
      </p:pic>
      <p:pic>
        <p:nvPicPr>
          <p:cNvPr id="10" name="Picture 9"/>
          <p:cNvPicPr>
            <a:picLocks noChangeAspect="1"/>
          </p:cNvPicPr>
          <p:nvPr/>
        </p:nvPicPr>
        <p:blipFill>
          <a:blip r:embed="rId5"/>
          <a:stretch>
            <a:fillRect/>
          </a:stretch>
        </p:blipFill>
        <p:spPr>
          <a:xfrm>
            <a:off x="521298" y="1853753"/>
            <a:ext cx="1428590" cy="421114"/>
          </a:xfrm>
          <a:prstGeom prst="rect">
            <a:avLst/>
          </a:prstGeom>
          <a:ln>
            <a:solidFill>
              <a:schemeClr val="bg1">
                <a:lumMod val="50000"/>
              </a:schemeClr>
            </a:solidFill>
          </a:ln>
        </p:spPr>
      </p:pic>
      <p:pic>
        <p:nvPicPr>
          <p:cNvPr id="11" name="Picture 10"/>
          <p:cNvPicPr>
            <a:picLocks noChangeAspect="1"/>
          </p:cNvPicPr>
          <p:nvPr/>
        </p:nvPicPr>
        <p:blipFill>
          <a:blip r:embed="rId6"/>
          <a:stretch>
            <a:fillRect/>
          </a:stretch>
        </p:blipFill>
        <p:spPr>
          <a:xfrm>
            <a:off x="521298" y="2312454"/>
            <a:ext cx="1399962" cy="355856"/>
          </a:xfrm>
          <a:prstGeom prst="rect">
            <a:avLst/>
          </a:prstGeom>
          <a:ln>
            <a:solidFill>
              <a:schemeClr val="bg1">
                <a:lumMod val="50000"/>
              </a:schemeClr>
            </a:solidFill>
          </a:ln>
        </p:spPr>
      </p:pic>
      <p:pic>
        <p:nvPicPr>
          <p:cNvPr id="12" name="Picture 11"/>
          <p:cNvPicPr>
            <a:picLocks noChangeAspect="1"/>
          </p:cNvPicPr>
          <p:nvPr/>
        </p:nvPicPr>
        <p:blipFill>
          <a:blip r:embed="rId7"/>
          <a:stretch>
            <a:fillRect/>
          </a:stretch>
        </p:blipFill>
        <p:spPr>
          <a:xfrm>
            <a:off x="521298" y="2705897"/>
            <a:ext cx="2223790" cy="369889"/>
          </a:xfrm>
          <a:prstGeom prst="rect">
            <a:avLst/>
          </a:prstGeom>
          <a:ln>
            <a:solidFill>
              <a:schemeClr val="bg1">
                <a:lumMod val="50000"/>
              </a:schemeClr>
            </a:solidFill>
          </a:ln>
        </p:spPr>
      </p:pic>
      <p:pic>
        <p:nvPicPr>
          <p:cNvPr id="13" name="Picture 12"/>
          <p:cNvPicPr>
            <a:picLocks noChangeAspect="1"/>
          </p:cNvPicPr>
          <p:nvPr/>
        </p:nvPicPr>
        <p:blipFill>
          <a:blip r:embed="rId8"/>
          <a:stretch>
            <a:fillRect/>
          </a:stretch>
        </p:blipFill>
        <p:spPr>
          <a:xfrm>
            <a:off x="521298" y="3113375"/>
            <a:ext cx="2570969" cy="317452"/>
          </a:xfrm>
          <a:prstGeom prst="rect">
            <a:avLst/>
          </a:prstGeom>
          <a:ln>
            <a:solidFill>
              <a:schemeClr val="bg1">
                <a:lumMod val="50000"/>
              </a:schemeClr>
            </a:solidFill>
          </a:ln>
        </p:spPr>
      </p:pic>
      <p:cxnSp>
        <p:nvCxnSpPr>
          <p:cNvPr id="15" name="Elbow Connector 14"/>
          <p:cNvCxnSpPr>
            <a:stCxn id="8" idx="1"/>
            <a:endCxn id="9" idx="1"/>
          </p:cNvCxnSpPr>
          <p:nvPr/>
        </p:nvCxnSpPr>
        <p:spPr>
          <a:xfrm rot="10800000" flipV="1">
            <a:off x="521298" y="1387369"/>
            <a:ext cx="12700" cy="284989"/>
          </a:xfrm>
          <a:prstGeom prst="bentConnector3">
            <a:avLst>
              <a:gd name="adj1" fmla="val 180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Elbow Connector 15"/>
          <p:cNvCxnSpPr>
            <a:stCxn id="9" idx="3"/>
            <a:endCxn id="10" idx="3"/>
          </p:cNvCxnSpPr>
          <p:nvPr/>
        </p:nvCxnSpPr>
        <p:spPr>
          <a:xfrm>
            <a:off x="981481" y="1672359"/>
            <a:ext cx="968407" cy="391951"/>
          </a:xfrm>
          <a:prstGeom prst="bentConnector3">
            <a:avLst>
              <a:gd name="adj1" fmla="val 123606"/>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Elbow Connector 18"/>
          <p:cNvCxnSpPr>
            <a:stCxn id="10" idx="1"/>
            <a:endCxn id="11" idx="1"/>
          </p:cNvCxnSpPr>
          <p:nvPr/>
        </p:nvCxnSpPr>
        <p:spPr>
          <a:xfrm rot="10800000" flipV="1">
            <a:off x="521298" y="2064310"/>
            <a:ext cx="12700" cy="426072"/>
          </a:xfrm>
          <a:prstGeom prst="bentConnector3">
            <a:avLst>
              <a:gd name="adj1" fmla="val 180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2" name="Elbow Connector 21"/>
          <p:cNvCxnSpPr>
            <a:stCxn id="11" idx="3"/>
            <a:endCxn id="12" idx="3"/>
          </p:cNvCxnSpPr>
          <p:nvPr/>
        </p:nvCxnSpPr>
        <p:spPr>
          <a:xfrm>
            <a:off x="1921260" y="2490382"/>
            <a:ext cx="823828" cy="400460"/>
          </a:xfrm>
          <a:prstGeom prst="bentConnector3">
            <a:avLst>
              <a:gd name="adj1" fmla="val 127749"/>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Elbow Connector 24"/>
          <p:cNvCxnSpPr>
            <a:stCxn id="12" idx="1"/>
            <a:endCxn id="13" idx="1"/>
          </p:cNvCxnSpPr>
          <p:nvPr/>
        </p:nvCxnSpPr>
        <p:spPr>
          <a:xfrm rot="10800000" flipV="1">
            <a:off x="521298" y="2890841"/>
            <a:ext cx="12700" cy="381259"/>
          </a:xfrm>
          <a:prstGeom prst="bentConnector3">
            <a:avLst>
              <a:gd name="adj1" fmla="val 1800000"/>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46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80">
                                          <p:stCondLst>
                                            <p:cond delay="0"/>
                                          </p:stCondLst>
                                        </p:cTn>
                                        <p:tgtEl>
                                          <p:spTgt spid="16"/>
                                        </p:tgtEl>
                                      </p:cBhvr>
                                    </p:animEffect>
                                    <p:anim calcmode="lin" valueType="num">
                                      <p:cBhvr>
                                        <p:cTn id="5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3" dur="26">
                                          <p:stCondLst>
                                            <p:cond delay="650"/>
                                          </p:stCondLst>
                                        </p:cTn>
                                        <p:tgtEl>
                                          <p:spTgt spid="16"/>
                                        </p:tgtEl>
                                      </p:cBhvr>
                                      <p:to x="100000" y="60000"/>
                                    </p:animScale>
                                    <p:animScale>
                                      <p:cBhvr>
                                        <p:cTn id="64" dur="166" decel="50000">
                                          <p:stCondLst>
                                            <p:cond delay="676"/>
                                          </p:stCondLst>
                                        </p:cTn>
                                        <p:tgtEl>
                                          <p:spTgt spid="16"/>
                                        </p:tgtEl>
                                      </p:cBhvr>
                                      <p:to x="100000" y="100000"/>
                                    </p:animScale>
                                    <p:animScale>
                                      <p:cBhvr>
                                        <p:cTn id="65" dur="26">
                                          <p:stCondLst>
                                            <p:cond delay="1312"/>
                                          </p:stCondLst>
                                        </p:cTn>
                                        <p:tgtEl>
                                          <p:spTgt spid="16"/>
                                        </p:tgtEl>
                                      </p:cBhvr>
                                      <p:to x="100000" y="80000"/>
                                    </p:animScale>
                                    <p:animScale>
                                      <p:cBhvr>
                                        <p:cTn id="66" dur="166" decel="50000">
                                          <p:stCondLst>
                                            <p:cond delay="1338"/>
                                          </p:stCondLst>
                                        </p:cTn>
                                        <p:tgtEl>
                                          <p:spTgt spid="16"/>
                                        </p:tgtEl>
                                      </p:cBhvr>
                                      <p:to x="100000" y="100000"/>
                                    </p:animScale>
                                    <p:animScale>
                                      <p:cBhvr>
                                        <p:cTn id="67" dur="26">
                                          <p:stCondLst>
                                            <p:cond delay="1642"/>
                                          </p:stCondLst>
                                        </p:cTn>
                                        <p:tgtEl>
                                          <p:spTgt spid="16"/>
                                        </p:tgtEl>
                                      </p:cBhvr>
                                      <p:to x="100000" y="90000"/>
                                    </p:animScale>
                                    <p:animScale>
                                      <p:cBhvr>
                                        <p:cTn id="68" dur="166" decel="50000">
                                          <p:stCondLst>
                                            <p:cond delay="1668"/>
                                          </p:stCondLst>
                                        </p:cTn>
                                        <p:tgtEl>
                                          <p:spTgt spid="16"/>
                                        </p:tgtEl>
                                      </p:cBhvr>
                                      <p:to x="100000" y="100000"/>
                                    </p:animScale>
                                    <p:animScale>
                                      <p:cBhvr>
                                        <p:cTn id="69" dur="26">
                                          <p:stCondLst>
                                            <p:cond delay="1808"/>
                                          </p:stCondLst>
                                        </p:cTn>
                                        <p:tgtEl>
                                          <p:spTgt spid="16"/>
                                        </p:tgtEl>
                                      </p:cBhvr>
                                      <p:to x="100000" y="95000"/>
                                    </p:animScale>
                                    <p:animScale>
                                      <p:cBhvr>
                                        <p:cTn id="70" dur="166" decel="50000">
                                          <p:stCondLst>
                                            <p:cond delay="1834"/>
                                          </p:stCondLst>
                                        </p:cTn>
                                        <p:tgtEl>
                                          <p:spTgt spid="16"/>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80">
                                          <p:stCondLst>
                                            <p:cond delay="0"/>
                                          </p:stCondLst>
                                        </p:cTn>
                                        <p:tgtEl>
                                          <p:spTgt spid="10"/>
                                        </p:tgtEl>
                                      </p:cBhvr>
                                    </p:animEffect>
                                    <p:anim calcmode="lin" valueType="num">
                                      <p:cBhvr>
                                        <p:cTn id="7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gtEl>
                                      </p:cBhvr>
                                      <p:to x="100000" y="60000"/>
                                    </p:animScale>
                                    <p:animScale>
                                      <p:cBhvr>
                                        <p:cTn id="82" dur="166" decel="50000">
                                          <p:stCondLst>
                                            <p:cond delay="676"/>
                                          </p:stCondLst>
                                        </p:cTn>
                                        <p:tgtEl>
                                          <p:spTgt spid="10"/>
                                        </p:tgtEl>
                                      </p:cBhvr>
                                      <p:to x="100000" y="100000"/>
                                    </p:animScale>
                                    <p:animScale>
                                      <p:cBhvr>
                                        <p:cTn id="83" dur="26">
                                          <p:stCondLst>
                                            <p:cond delay="1312"/>
                                          </p:stCondLst>
                                        </p:cTn>
                                        <p:tgtEl>
                                          <p:spTgt spid="10"/>
                                        </p:tgtEl>
                                      </p:cBhvr>
                                      <p:to x="100000" y="80000"/>
                                    </p:animScale>
                                    <p:animScale>
                                      <p:cBhvr>
                                        <p:cTn id="84" dur="166" decel="50000">
                                          <p:stCondLst>
                                            <p:cond delay="1338"/>
                                          </p:stCondLst>
                                        </p:cTn>
                                        <p:tgtEl>
                                          <p:spTgt spid="10"/>
                                        </p:tgtEl>
                                      </p:cBhvr>
                                      <p:to x="100000" y="100000"/>
                                    </p:animScale>
                                    <p:animScale>
                                      <p:cBhvr>
                                        <p:cTn id="85" dur="26">
                                          <p:stCondLst>
                                            <p:cond delay="1642"/>
                                          </p:stCondLst>
                                        </p:cTn>
                                        <p:tgtEl>
                                          <p:spTgt spid="10"/>
                                        </p:tgtEl>
                                      </p:cBhvr>
                                      <p:to x="100000" y="90000"/>
                                    </p:animScale>
                                    <p:animScale>
                                      <p:cBhvr>
                                        <p:cTn id="86" dur="166" decel="50000">
                                          <p:stCondLst>
                                            <p:cond delay="1668"/>
                                          </p:stCondLst>
                                        </p:cTn>
                                        <p:tgtEl>
                                          <p:spTgt spid="10"/>
                                        </p:tgtEl>
                                      </p:cBhvr>
                                      <p:to x="100000" y="100000"/>
                                    </p:animScale>
                                    <p:animScale>
                                      <p:cBhvr>
                                        <p:cTn id="87" dur="26">
                                          <p:stCondLst>
                                            <p:cond delay="1808"/>
                                          </p:stCondLst>
                                        </p:cTn>
                                        <p:tgtEl>
                                          <p:spTgt spid="10"/>
                                        </p:tgtEl>
                                      </p:cBhvr>
                                      <p:to x="100000" y="95000"/>
                                    </p:animScale>
                                    <p:animScale>
                                      <p:cBhvr>
                                        <p:cTn id="88" dur="166" decel="50000">
                                          <p:stCondLst>
                                            <p:cond delay="1834"/>
                                          </p:stCondLst>
                                        </p:cTn>
                                        <p:tgtEl>
                                          <p:spTgt spid="1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80">
                                          <p:stCondLst>
                                            <p:cond delay="0"/>
                                          </p:stCondLst>
                                        </p:cTn>
                                        <p:tgtEl>
                                          <p:spTgt spid="19"/>
                                        </p:tgtEl>
                                      </p:cBhvr>
                                    </p:animEffect>
                                    <p:anim calcmode="lin" valueType="num">
                                      <p:cBhvr>
                                        <p:cTn id="9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7" dur="26">
                                          <p:stCondLst>
                                            <p:cond delay="650"/>
                                          </p:stCondLst>
                                        </p:cTn>
                                        <p:tgtEl>
                                          <p:spTgt spid="19"/>
                                        </p:tgtEl>
                                      </p:cBhvr>
                                      <p:to x="100000" y="60000"/>
                                    </p:animScale>
                                    <p:animScale>
                                      <p:cBhvr>
                                        <p:cTn id="98" dur="166" decel="50000">
                                          <p:stCondLst>
                                            <p:cond delay="676"/>
                                          </p:stCondLst>
                                        </p:cTn>
                                        <p:tgtEl>
                                          <p:spTgt spid="19"/>
                                        </p:tgtEl>
                                      </p:cBhvr>
                                      <p:to x="100000" y="100000"/>
                                    </p:animScale>
                                    <p:animScale>
                                      <p:cBhvr>
                                        <p:cTn id="99" dur="26">
                                          <p:stCondLst>
                                            <p:cond delay="1312"/>
                                          </p:stCondLst>
                                        </p:cTn>
                                        <p:tgtEl>
                                          <p:spTgt spid="19"/>
                                        </p:tgtEl>
                                      </p:cBhvr>
                                      <p:to x="100000" y="80000"/>
                                    </p:animScale>
                                    <p:animScale>
                                      <p:cBhvr>
                                        <p:cTn id="100" dur="166" decel="50000">
                                          <p:stCondLst>
                                            <p:cond delay="1338"/>
                                          </p:stCondLst>
                                        </p:cTn>
                                        <p:tgtEl>
                                          <p:spTgt spid="19"/>
                                        </p:tgtEl>
                                      </p:cBhvr>
                                      <p:to x="100000" y="100000"/>
                                    </p:animScale>
                                    <p:animScale>
                                      <p:cBhvr>
                                        <p:cTn id="101" dur="26">
                                          <p:stCondLst>
                                            <p:cond delay="1642"/>
                                          </p:stCondLst>
                                        </p:cTn>
                                        <p:tgtEl>
                                          <p:spTgt spid="19"/>
                                        </p:tgtEl>
                                      </p:cBhvr>
                                      <p:to x="100000" y="90000"/>
                                    </p:animScale>
                                    <p:animScale>
                                      <p:cBhvr>
                                        <p:cTn id="102" dur="166" decel="50000">
                                          <p:stCondLst>
                                            <p:cond delay="1668"/>
                                          </p:stCondLst>
                                        </p:cTn>
                                        <p:tgtEl>
                                          <p:spTgt spid="19"/>
                                        </p:tgtEl>
                                      </p:cBhvr>
                                      <p:to x="100000" y="100000"/>
                                    </p:animScale>
                                    <p:animScale>
                                      <p:cBhvr>
                                        <p:cTn id="103" dur="26">
                                          <p:stCondLst>
                                            <p:cond delay="1808"/>
                                          </p:stCondLst>
                                        </p:cTn>
                                        <p:tgtEl>
                                          <p:spTgt spid="19"/>
                                        </p:tgtEl>
                                      </p:cBhvr>
                                      <p:to x="100000" y="95000"/>
                                    </p:animScale>
                                    <p:animScale>
                                      <p:cBhvr>
                                        <p:cTn id="104" dur="166" decel="50000">
                                          <p:stCondLst>
                                            <p:cond delay="1834"/>
                                          </p:stCondLst>
                                        </p:cTn>
                                        <p:tgtEl>
                                          <p:spTgt spid="1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80">
                                          <p:stCondLst>
                                            <p:cond delay="0"/>
                                          </p:stCondLst>
                                        </p:cTn>
                                        <p:tgtEl>
                                          <p:spTgt spid="11"/>
                                        </p:tgtEl>
                                      </p:cBhvr>
                                    </p:animEffect>
                                    <p:anim calcmode="lin" valueType="num">
                                      <p:cBhvr>
                                        <p:cTn id="1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tgtEl>
                                      </p:cBhvr>
                                      <p:to x="100000" y="60000"/>
                                    </p:animScale>
                                    <p:animScale>
                                      <p:cBhvr>
                                        <p:cTn id="116" dur="166" decel="50000">
                                          <p:stCondLst>
                                            <p:cond delay="676"/>
                                          </p:stCondLst>
                                        </p:cTn>
                                        <p:tgtEl>
                                          <p:spTgt spid="11"/>
                                        </p:tgtEl>
                                      </p:cBhvr>
                                      <p:to x="100000" y="100000"/>
                                    </p:animScale>
                                    <p:animScale>
                                      <p:cBhvr>
                                        <p:cTn id="117" dur="26">
                                          <p:stCondLst>
                                            <p:cond delay="1312"/>
                                          </p:stCondLst>
                                        </p:cTn>
                                        <p:tgtEl>
                                          <p:spTgt spid="11"/>
                                        </p:tgtEl>
                                      </p:cBhvr>
                                      <p:to x="100000" y="80000"/>
                                    </p:animScale>
                                    <p:animScale>
                                      <p:cBhvr>
                                        <p:cTn id="118" dur="166" decel="50000">
                                          <p:stCondLst>
                                            <p:cond delay="1338"/>
                                          </p:stCondLst>
                                        </p:cTn>
                                        <p:tgtEl>
                                          <p:spTgt spid="11"/>
                                        </p:tgtEl>
                                      </p:cBhvr>
                                      <p:to x="100000" y="100000"/>
                                    </p:animScale>
                                    <p:animScale>
                                      <p:cBhvr>
                                        <p:cTn id="119" dur="26">
                                          <p:stCondLst>
                                            <p:cond delay="1642"/>
                                          </p:stCondLst>
                                        </p:cTn>
                                        <p:tgtEl>
                                          <p:spTgt spid="11"/>
                                        </p:tgtEl>
                                      </p:cBhvr>
                                      <p:to x="100000" y="90000"/>
                                    </p:animScale>
                                    <p:animScale>
                                      <p:cBhvr>
                                        <p:cTn id="120" dur="166" decel="50000">
                                          <p:stCondLst>
                                            <p:cond delay="1668"/>
                                          </p:stCondLst>
                                        </p:cTn>
                                        <p:tgtEl>
                                          <p:spTgt spid="11"/>
                                        </p:tgtEl>
                                      </p:cBhvr>
                                      <p:to x="100000" y="100000"/>
                                    </p:animScale>
                                    <p:animScale>
                                      <p:cBhvr>
                                        <p:cTn id="121" dur="26">
                                          <p:stCondLst>
                                            <p:cond delay="1808"/>
                                          </p:stCondLst>
                                        </p:cTn>
                                        <p:tgtEl>
                                          <p:spTgt spid="11"/>
                                        </p:tgtEl>
                                      </p:cBhvr>
                                      <p:to x="100000" y="95000"/>
                                    </p:animScale>
                                    <p:animScale>
                                      <p:cBhvr>
                                        <p:cTn id="122" dur="166" decel="50000">
                                          <p:stCondLst>
                                            <p:cond delay="1834"/>
                                          </p:stCondLst>
                                        </p:cTn>
                                        <p:tgtEl>
                                          <p:spTgt spid="11"/>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wipe(down)">
                                      <p:cBhvr>
                                        <p:cTn id="125" dur="580">
                                          <p:stCondLst>
                                            <p:cond delay="0"/>
                                          </p:stCondLst>
                                        </p:cTn>
                                        <p:tgtEl>
                                          <p:spTgt spid="22"/>
                                        </p:tgtEl>
                                      </p:cBhvr>
                                    </p:animEffect>
                                    <p:anim calcmode="lin" valueType="num">
                                      <p:cBhvr>
                                        <p:cTn id="1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1" dur="26">
                                          <p:stCondLst>
                                            <p:cond delay="650"/>
                                          </p:stCondLst>
                                        </p:cTn>
                                        <p:tgtEl>
                                          <p:spTgt spid="22"/>
                                        </p:tgtEl>
                                      </p:cBhvr>
                                      <p:to x="100000" y="60000"/>
                                    </p:animScale>
                                    <p:animScale>
                                      <p:cBhvr>
                                        <p:cTn id="132" dur="166" decel="50000">
                                          <p:stCondLst>
                                            <p:cond delay="676"/>
                                          </p:stCondLst>
                                        </p:cTn>
                                        <p:tgtEl>
                                          <p:spTgt spid="22"/>
                                        </p:tgtEl>
                                      </p:cBhvr>
                                      <p:to x="100000" y="100000"/>
                                    </p:animScale>
                                    <p:animScale>
                                      <p:cBhvr>
                                        <p:cTn id="133" dur="26">
                                          <p:stCondLst>
                                            <p:cond delay="1312"/>
                                          </p:stCondLst>
                                        </p:cTn>
                                        <p:tgtEl>
                                          <p:spTgt spid="22"/>
                                        </p:tgtEl>
                                      </p:cBhvr>
                                      <p:to x="100000" y="80000"/>
                                    </p:animScale>
                                    <p:animScale>
                                      <p:cBhvr>
                                        <p:cTn id="134" dur="166" decel="50000">
                                          <p:stCondLst>
                                            <p:cond delay="1338"/>
                                          </p:stCondLst>
                                        </p:cTn>
                                        <p:tgtEl>
                                          <p:spTgt spid="22"/>
                                        </p:tgtEl>
                                      </p:cBhvr>
                                      <p:to x="100000" y="100000"/>
                                    </p:animScale>
                                    <p:animScale>
                                      <p:cBhvr>
                                        <p:cTn id="135" dur="26">
                                          <p:stCondLst>
                                            <p:cond delay="1642"/>
                                          </p:stCondLst>
                                        </p:cTn>
                                        <p:tgtEl>
                                          <p:spTgt spid="22"/>
                                        </p:tgtEl>
                                      </p:cBhvr>
                                      <p:to x="100000" y="90000"/>
                                    </p:animScale>
                                    <p:animScale>
                                      <p:cBhvr>
                                        <p:cTn id="136" dur="166" decel="50000">
                                          <p:stCondLst>
                                            <p:cond delay="1668"/>
                                          </p:stCondLst>
                                        </p:cTn>
                                        <p:tgtEl>
                                          <p:spTgt spid="22"/>
                                        </p:tgtEl>
                                      </p:cBhvr>
                                      <p:to x="100000" y="100000"/>
                                    </p:animScale>
                                    <p:animScale>
                                      <p:cBhvr>
                                        <p:cTn id="137" dur="26">
                                          <p:stCondLst>
                                            <p:cond delay="1808"/>
                                          </p:stCondLst>
                                        </p:cTn>
                                        <p:tgtEl>
                                          <p:spTgt spid="22"/>
                                        </p:tgtEl>
                                      </p:cBhvr>
                                      <p:to x="100000" y="95000"/>
                                    </p:animScale>
                                    <p:animScale>
                                      <p:cBhvr>
                                        <p:cTn id="138" dur="166" decel="50000">
                                          <p:stCondLst>
                                            <p:cond delay="1834"/>
                                          </p:stCondLst>
                                        </p:cTn>
                                        <p:tgtEl>
                                          <p:spTgt spid="22"/>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wipe(down)">
                                      <p:cBhvr>
                                        <p:cTn id="143" dur="580">
                                          <p:stCondLst>
                                            <p:cond delay="0"/>
                                          </p:stCondLst>
                                        </p:cTn>
                                        <p:tgtEl>
                                          <p:spTgt spid="12"/>
                                        </p:tgtEl>
                                      </p:cBhvr>
                                    </p:animEffect>
                                    <p:anim calcmode="lin" valueType="num">
                                      <p:cBhvr>
                                        <p:cTn id="1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9" dur="26">
                                          <p:stCondLst>
                                            <p:cond delay="650"/>
                                          </p:stCondLst>
                                        </p:cTn>
                                        <p:tgtEl>
                                          <p:spTgt spid="12"/>
                                        </p:tgtEl>
                                      </p:cBhvr>
                                      <p:to x="100000" y="60000"/>
                                    </p:animScale>
                                    <p:animScale>
                                      <p:cBhvr>
                                        <p:cTn id="150" dur="166" decel="50000">
                                          <p:stCondLst>
                                            <p:cond delay="676"/>
                                          </p:stCondLst>
                                        </p:cTn>
                                        <p:tgtEl>
                                          <p:spTgt spid="12"/>
                                        </p:tgtEl>
                                      </p:cBhvr>
                                      <p:to x="100000" y="100000"/>
                                    </p:animScale>
                                    <p:animScale>
                                      <p:cBhvr>
                                        <p:cTn id="151" dur="26">
                                          <p:stCondLst>
                                            <p:cond delay="1312"/>
                                          </p:stCondLst>
                                        </p:cTn>
                                        <p:tgtEl>
                                          <p:spTgt spid="12"/>
                                        </p:tgtEl>
                                      </p:cBhvr>
                                      <p:to x="100000" y="80000"/>
                                    </p:animScale>
                                    <p:animScale>
                                      <p:cBhvr>
                                        <p:cTn id="152" dur="166" decel="50000">
                                          <p:stCondLst>
                                            <p:cond delay="1338"/>
                                          </p:stCondLst>
                                        </p:cTn>
                                        <p:tgtEl>
                                          <p:spTgt spid="12"/>
                                        </p:tgtEl>
                                      </p:cBhvr>
                                      <p:to x="100000" y="100000"/>
                                    </p:animScale>
                                    <p:animScale>
                                      <p:cBhvr>
                                        <p:cTn id="153" dur="26">
                                          <p:stCondLst>
                                            <p:cond delay="1642"/>
                                          </p:stCondLst>
                                        </p:cTn>
                                        <p:tgtEl>
                                          <p:spTgt spid="12"/>
                                        </p:tgtEl>
                                      </p:cBhvr>
                                      <p:to x="100000" y="90000"/>
                                    </p:animScale>
                                    <p:animScale>
                                      <p:cBhvr>
                                        <p:cTn id="154" dur="166" decel="50000">
                                          <p:stCondLst>
                                            <p:cond delay="1668"/>
                                          </p:stCondLst>
                                        </p:cTn>
                                        <p:tgtEl>
                                          <p:spTgt spid="12"/>
                                        </p:tgtEl>
                                      </p:cBhvr>
                                      <p:to x="100000" y="100000"/>
                                    </p:animScale>
                                    <p:animScale>
                                      <p:cBhvr>
                                        <p:cTn id="155" dur="26">
                                          <p:stCondLst>
                                            <p:cond delay="1808"/>
                                          </p:stCondLst>
                                        </p:cTn>
                                        <p:tgtEl>
                                          <p:spTgt spid="12"/>
                                        </p:tgtEl>
                                      </p:cBhvr>
                                      <p:to x="100000" y="95000"/>
                                    </p:animScale>
                                    <p:animScale>
                                      <p:cBhvr>
                                        <p:cTn id="156" dur="166" decel="50000">
                                          <p:stCondLst>
                                            <p:cond delay="1834"/>
                                          </p:stCondLst>
                                        </p:cTn>
                                        <p:tgtEl>
                                          <p:spTgt spid="12"/>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wipe(down)">
                                      <p:cBhvr>
                                        <p:cTn id="159" dur="580">
                                          <p:stCondLst>
                                            <p:cond delay="0"/>
                                          </p:stCondLst>
                                        </p:cTn>
                                        <p:tgtEl>
                                          <p:spTgt spid="25"/>
                                        </p:tgtEl>
                                      </p:cBhvr>
                                    </p:animEffect>
                                    <p:anim calcmode="lin" valueType="num">
                                      <p:cBhvr>
                                        <p:cTn id="16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5" dur="26">
                                          <p:stCondLst>
                                            <p:cond delay="650"/>
                                          </p:stCondLst>
                                        </p:cTn>
                                        <p:tgtEl>
                                          <p:spTgt spid="25"/>
                                        </p:tgtEl>
                                      </p:cBhvr>
                                      <p:to x="100000" y="60000"/>
                                    </p:animScale>
                                    <p:animScale>
                                      <p:cBhvr>
                                        <p:cTn id="166" dur="166" decel="50000">
                                          <p:stCondLst>
                                            <p:cond delay="676"/>
                                          </p:stCondLst>
                                        </p:cTn>
                                        <p:tgtEl>
                                          <p:spTgt spid="25"/>
                                        </p:tgtEl>
                                      </p:cBhvr>
                                      <p:to x="100000" y="100000"/>
                                    </p:animScale>
                                    <p:animScale>
                                      <p:cBhvr>
                                        <p:cTn id="167" dur="26">
                                          <p:stCondLst>
                                            <p:cond delay="1312"/>
                                          </p:stCondLst>
                                        </p:cTn>
                                        <p:tgtEl>
                                          <p:spTgt spid="25"/>
                                        </p:tgtEl>
                                      </p:cBhvr>
                                      <p:to x="100000" y="80000"/>
                                    </p:animScale>
                                    <p:animScale>
                                      <p:cBhvr>
                                        <p:cTn id="168" dur="166" decel="50000">
                                          <p:stCondLst>
                                            <p:cond delay="1338"/>
                                          </p:stCondLst>
                                        </p:cTn>
                                        <p:tgtEl>
                                          <p:spTgt spid="25"/>
                                        </p:tgtEl>
                                      </p:cBhvr>
                                      <p:to x="100000" y="100000"/>
                                    </p:animScale>
                                    <p:animScale>
                                      <p:cBhvr>
                                        <p:cTn id="169" dur="26">
                                          <p:stCondLst>
                                            <p:cond delay="1642"/>
                                          </p:stCondLst>
                                        </p:cTn>
                                        <p:tgtEl>
                                          <p:spTgt spid="25"/>
                                        </p:tgtEl>
                                      </p:cBhvr>
                                      <p:to x="100000" y="90000"/>
                                    </p:animScale>
                                    <p:animScale>
                                      <p:cBhvr>
                                        <p:cTn id="170" dur="166" decel="50000">
                                          <p:stCondLst>
                                            <p:cond delay="1668"/>
                                          </p:stCondLst>
                                        </p:cTn>
                                        <p:tgtEl>
                                          <p:spTgt spid="25"/>
                                        </p:tgtEl>
                                      </p:cBhvr>
                                      <p:to x="100000" y="100000"/>
                                    </p:animScale>
                                    <p:animScale>
                                      <p:cBhvr>
                                        <p:cTn id="171" dur="26">
                                          <p:stCondLst>
                                            <p:cond delay="1808"/>
                                          </p:stCondLst>
                                        </p:cTn>
                                        <p:tgtEl>
                                          <p:spTgt spid="25"/>
                                        </p:tgtEl>
                                      </p:cBhvr>
                                      <p:to x="100000" y="95000"/>
                                    </p:animScale>
                                    <p:animScale>
                                      <p:cBhvr>
                                        <p:cTn id="172" dur="166" decel="50000">
                                          <p:stCondLst>
                                            <p:cond delay="1834"/>
                                          </p:stCondLst>
                                        </p:cTn>
                                        <p:tgtEl>
                                          <p:spTgt spid="25"/>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1" presetClass="entr" presetSubtype="1" fill="hold" nodeType="clickEffect">
                                  <p:stCondLst>
                                    <p:cond delay="0"/>
                                  </p:stCondLst>
                                  <p:childTnLst>
                                    <p:set>
                                      <p:cBhvr>
                                        <p:cTn id="176" dur="1" fill="hold">
                                          <p:stCondLst>
                                            <p:cond delay="0"/>
                                          </p:stCondLst>
                                        </p:cTn>
                                        <p:tgtEl>
                                          <p:spTgt spid="13"/>
                                        </p:tgtEl>
                                        <p:attrNameLst>
                                          <p:attrName>style.visibility</p:attrName>
                                        </p:attrNameLst>
                                      </p:cBhvr>
                                      <p:to>
                                        <p:strVal val="visible"/>
                                      </p:to>
                                    </p:set>
                                    <p:animEffect transition="in" filter="wheel(1)">
                                      <p:cBhvr>
                                        <p:cTn id="17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distribution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420842" y="864344"/>
            <a:ext cx="2715441" cy="335291"/>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420842" y="1247194"/>
            <a:ext cx="1533334" cy="376191"/>
          </a:xfrm>
          <a:prstGeom prst="rect">
            <a:avLst/>
          </a:prstGeom>
          <a:ln>
            <a:solidFill>
              <a:schemeClr val="bg1">
                <a:lumMod val="50000"/>
              </a:schemeClr>
            </a:solidFill>
          </a:ln>
        </p:spPr>
      </p:pic>
      <p:sp>
        <p:nvSpPr>
          <p:cNvPr id="7" name="TextBox 6"/>
          <p:cNvSpPr txBox="1"/>
          <p:nvPr/>
        </p:nvSpPr>
        <p:spPr>
          <a:xfrm>
            <a:off x="3183963" y="924267"/>
            <a:ext cx="536371" cy="215444"/>
          </a:xfrm>
          <a:prstGeom prst="rect">
            <a:avLst/>
          </a:prstGeom>
          <a:solidFill>
            <a:srgbClr val="00B0F0"/>
          </a:solidFill>
          <a:ln>
            <a:noFill/>
          </a:ln>
        </p:spPr>
        <p:txBody>
          <a:bodyPr wrap="square" lIns="0" tIns="0" rIns="0" bIns="0" rtlCol="0">
            <a:spAutoFit/>
          </a:bodyPr>
          <a:lstStyle/>
          <a:p>
            <a:r>
              <a:rPr lang="en-GB" sz="700" dirty="0">
                <a:latin typeface="Arial" panose="020B0604020202020204" pitchFamily="34" charset="0"/>
                <a:cs typeface="Arial" panose="020B0604020202020204" pitchFamily="34" charset="0"/>
              </a:rPr>
              <a:t>Re-write in matrix format</a:t>
            </a:r>
          </a:p>
        </p:txBody>
      </p:sp>
      <p:pic>
        <p:nvPicPr>
          <p:cNvPr id="8" name="Picture 7"/>
          <p:cNvPicPr>
            <a:picLocks noChangeAspect="1"/>
          </p:cNvPicPr>
          <p:nvPr/>
        </p:nvPicPr>
        <p:blipFill>
          <a:blip r:embed="rId4"/>
          <a:stretch>
            <a:fillRect/>
          </a:stretch>
        </p:blipFill>
        <p:spPr>
          <a:xfrm>
            <a:off x="420842" y="1670944"/>
            <a:ext cx="1619045" cy="366666"/>
          </a:xfrm>
          <a:prstGeom prst="rect">
            <a:avLst/>
          </a:prstGeom>
          <a:ln>
            <a:solidFill>
              <a:schemeClr val="bg1">
                <a:lumMod val="50000"/>
              </a:schemeClr>
            </a:solidFill>
          </a:ln>
        </p:spPr>
      </p:pic>
      <p:pic>
        <p:nvPicPr>
          <p:cNvPr id="9" name="Picture 8"/>
          <p:cNvPicPr>
            <a:picLocks noChangeAspect="1"/>
          </p:cNvPicPr>
          <p:nvPr/>
        </p:nvPicPr>
        <p:blipFill>
          <a:blip r:embed="rId5"/>
          <a:stretch>
            <a:fillRect/>
          </a:stretch>
        </p:blipFill>
        <p:spPr>
          <a:xfrm>
            <a:off x="420841" y="2085170"/>
            <a:ext cx="2303325" cy="349569"/>
          </a:xfrm>
          <a:prstGeom prst="rect">
            <a:avLst/>
          </a:prstGeom>
          <a:ln>
            <a:solidFill>
              <a:schemeClr val="bg1">
                <a:lumMod val="50000"/>
              </a:schemeClr>
            </a:solidFill>
          </a:ln>
        </p:spPr>
      </p:pic>
      <p:pic>
        <p:nvPicPr>
          <p:cNvPr id="10" name="Picture 9"/>
          <p:cNvPicPr>
            <a:picLocks noChangeAspect="1"/>
          </p:cNvPicPr>
          <p:nvPr/>
        </p:nvPicPr>
        <p:blipFill>
          <a:blip r:embed="rId6"/>
          <a:stretch>
            <a:fillRect/>
          </a:stretch>
        </p:blipFill>
        <p:spPr>
          <a:xfrm>
            <a:off x="813589" y="2491798"/>
            <a:ext cx="2881057" cy="604418"/>
          </a:xfrm>
          <a:prstGeom prst="rect">
            <a:avLst/>
          </a:prstGeom>
          <a:ln w="19050">
            <a:solidFill>
              <a:srgbClr val="FF0000"/>
            </a:solidFill>
          </a:ln>
        </p:spPr>
      </p:pic>
      <p:cxnSp>
        <p:nvCxnSpPr>
          <p:cNvPr id="11" name="Elbow Connector 10"/>
          <p:cNvCxnSpPr>
            <a:stCxn id="5" idx="1"/>
            <a:endCxn id="6" idx="1"/>
          </p:cNvCxnSpPr>
          <p:nvPr/>
        </p:nvCxnSpPr>
        <p:spPr>
          <a:xfrm rot="10800000" flipV="1">
            <a:off x="420842" y="1031990"/>
            <a:ext cx="12700" cy="403300"/>
          </a:xfrm>
          <a:prstGeom prst="bentConnector3">
            <a:avLst>
              <a:gd name="adj1" fmla="val 105943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Elbow Connector 14"/>
          <p:cNvCxnSpPr>
            <a:stCxn id="6" idx="3"/>
            <a:endCxn id="8" idx="3"/>
          </p:cNvCxnSpPr>
          <p:nvPr/>
        </p:nvCxnSpPr>
        <p:spPr>
          <a:xfrm>
            <a:off x="1954176" y="1435290"/>
            <a:ext cx="85711" cy="418987"/>
          </a:xfrm>
          <a:prstGeom prst="bentConnector3">
            <a:avLst>
              <a:gd name="adj1" fmla="val 36671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Elbow Connector 17"/>
          <p:cNvCxnSpPr>
            <a:stCxn id="8" idx="1"/>
            <a:endCxn id="9" idx="1"/>
          </p:cNvCxnSpPr>
          <p:nvPr/>
        </p:nvCxnSpPr>
        <p:spPr>
          <a:xfrm rot="10800000" flipV="1">
            <a:off x="420842" y="1854277"/>
            <a:ext cx="1" cy="405678"/>
          </a:xfrm>
          <a:prstGeom prst="bentConnector3">
            <a:avLst>
              <a:gd name="adj1" fmla="val 2286010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Elbow Connector 20"/>
          <p:cNvCxnSpPr>
            <a:stCxn id="9" idx="3"/>
            <a:endCxn id="10" idx="3"/>
          </p:cNvCxnSpPr>
          <p:nvPr/>
        </p:nvCxnSpPr>
        <p:spPr>
          <a:xfrm>
            <a:off x="2724166" y="2259955"/>
            <a:ext cx="970480" cy="534052"/>
          </a:xfrm>
          <a:prstGeom prst="bentConnector3">
            <a:avLst>
              <a:gd name="adj1" fmla="val 123555"/>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201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Position of the neutral axis</a:t>
            </a:r>
          </a:p>
        </p:txBody>
      </p:sp>
      <p:sp>
        <p:nvSpPr>
          <p:cNvPr id="3" name="Content Placeholder 2"/>
          <p:cNvSpPr>
            <a:spLocks noGrp="1"/>
          </p:cNvSpPr>
          <p:nvPr>
            <p:ph idx="1"/>
          </p:nvPr>
        </p:nvSpPr>
        <p:spPr/>
        <p:txBody>
          <a:bodyPr/>
          <a:lstStyle/>
          <a:p>
            <a:r>
              <a:rPr lang="en-GB" dirty="0"/>
              <a:t>Stresses are zero on neutral axis, so;</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476250" y="1806575"/>
            <a:ext cx="1290476" cy="361905"/>
          </a:xfrm>
          <a:prstGeom prst="rect">
            <a:avLst/>
          </a:prstGeom>
          <a:ln>
            <a:solidFill>
              <a:schemeClr val="bg1">
                <a:lumMod val="50000"/>
              </a:schemeClr>
            </a:solidFill>
          </a:ln>
        </p:spPr>
      </p:pic>
      <p:pic>
        <p:nvPicPr>
          <p:cNvPr id="7" name="Picture 6"/>
          <p:cNvPicPr>
            <a:picLocks noChangeAspect="1"/>
          </p:cNvPicPr>
          <p:nvPr/>
        </p:nvPicPr>
        <p:blipFill>
          <a:blip r:embed="rId3"/>
          <a:stretch>
            <a:fillRect/>
          </a:stretch>
        </p:blipFill>
        <p:spPr>
          <a:xfrm>
            <a:off x="476251" y="2217177"/>
            <a:ext cx="1219200" cy="449431"/>
          </a:xfrm>
          <a:prstGeom prst="rect">
            <a:avLst/>
          </a:prstGeom>
          <a:ln>
            <a:solidFill>
              <a:schemeClr val="bg1">
                <a:lumMod val="50000"/>
              </a:schemeClr>
            </a:solidFill>
          </a:ln>
        </p:spPr>
      </p:pic>
      <p:pic>
        <p:nvPicPr>
          <p:cNvPr id="8" name="Picture 7"/>
          <p:cNvPicPr>
            <a:picLocks noChangeAspect="1"/>
          </p:cNvPicPr>
          <p:nvPr/>
        </p:nvPicPr>
        <p:blipFill rotWithShape="1">
          <a:blip r:embed="rId4"/>
          <a:srcRect l="47980"/>
          <a:stretch/>
        </p:blipFill>
        <p:spPr>
          <a:xfrm>
            <a:off x="2461099" y="1730374"/>
            <a:ext cx="1767565" cy="1432435"/>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476250" y="1349375"/>
            <a:ext cx="2438400" cy="425901"/>
          </a:xfrm>
          <a:prstGeom prst="rect">
            <a:avLst/>
          </a:prstGeom>
          <a:ln w="15875">
            <a:solidFill>
              <a:srgbClr val="FF0000"/>
            </a:solidFill>
          </a:ln>
        </p:spPr>
      </p:pic>
    </p:spTree>
    <p:extLst>
      <p:ext uri="{BB962C8B-B14F-4D97-AF65-F5344CB8AC3E}">
        <p14:creationId xmlns:p14="http://schemas.microsoft.com/office/powerpoint/2010/main" val="55398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of section property</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7" name="Picture 6"/>
          <p:cNvPicPr>
            <a:picLocks noChangeAspect="1"/>
          </p:cNvPicPr>
          <p:nvPr/>
        </p:nvPicPr>
        <p:blipFill>
          <a:blip r:embed="rId2"/>
          <a:stretch>
            <a:fillRect/>
          </a:stretch>
        </p:blipFill>
        <p:spPr>
          <a:xfrm>
            <a:off x="641853" y="864345"/>
            <a:ext cx="3402594" cy="1352793"/>
          </a:xfrm>
          <a:prstGeom prst="rect">
            <a:avLst/>
          </a:prstGeom>
          <a:ln>
            <a:solidFill>
              <a:schemeClr val="bg1">
                <a:lumMod val="50000"/>
              </a:schemeClr>
            </a:solidFill>
          </a:ln>
        </p:spPr>
      </p:pic>
      <p:pic>
        <p:nvPicPr>
          <p:cNvPr id="8" name="Picture 7"/>
          <p:cNvPicPr>
            <a:picLocks noChangeAspect="1"/>
          </p:cNvPicPr>
          <p:nvPr/>
        </p:nvPicPr>
        <p:blipFill>
          <a:blip r:embed="rId3"/>
          <a:stretch>
            <a:fillRect/>
          </a:stretch>
        </p:blipFill>
        <p:spPr>
          <a:xfrm>
            <a:off x="641853" y="2263775"/>
            <a:ext cx="780952" cy="414285"/>
          </a:xfrm>
          <a:prstGeom prst="rect">
            <a:avLst/>
          </a:prstGeom>
          <a:ln>
            <a:solidFill>
              <a:schemeClr val="bg1">
                <a:lumMod val="50000"/>
              </a:schemeClr>
            </a:solidFill>
          </a:ln>
        </p:spPr>
      </p:pic>
      <p:pic>
        <p:nvPicPr>
          <p:cNvPr id="9" name="Picture 8"/>
          <p:cNvPicPr>
            <a:picLocks noChangeAspect="1"/>
          </p:cNvPicPr>
          <p:nvPr/>
        </p:nvPicPr>
        <p:blipFill>
          <a:blip r:embed="rId4"/>
          <a:stretch>
            <a:fillRect/>
          </a:stretch>
        </p:blipFill>
        <p:spPr>
          <a:xfrm>
            <a:off x="1543050" y="2330724"/>
            <a:ext cx="1009543" cy="308472"/>
          </a:xfrm>
          <a:prstGeom prst="rect">
            <a:avLst/>
          </a:prstGeom>
          <a:ln>
            <a:solidFill>
              <a:schemeClr val="bg1">
                <a:lumMod val="50000"/>
              </a:schemeClr>
            </a:solidFill>
          </a:ln>
        </p:spPr>
      </p:pic>
      <p:pic>
        <p:nvPicPr>
          <p:cNvPr id="10" name="Picture 9"/>
          <p:cNvPicPr>
            <a:picLocks noChangeAspect="1"/>
          </p:cNvPicPr>
          <p:nvPr/>
        </p:nvPicPr>
        <p:blipFill rotWithShape="1">
          <a:blip r:embed="rId5"/>
          <a:srcRect t="25002"/>
          <a:stretch/>
        </p:blipFill>
        <p:spPr>
          <a:xfrm>
            <a:off x="2343150" y="2837287"/>
            <a:ext cx="793674" cy="228571"/>
          </a:xfrm>
          <a:prstGeom prst="rect">
            <a:avLst/>
          </a:prstGeom>
          <a:ln>
            <a:solidFill>
              <a:schemeClr val="bg1">
                <a:lumMod val="50000"/>
              </a:schemeClr>
            </a:solidFill>
          </a:ln>
        </p:spPr>
      </p:pic>
      <p:sp>
        <p:nvSpPr>
          <p:cNvPr id="11" name="TextBox 10"/>
          <p:cNvSpPr txBox="1"/>
          <p:nvPr/>
        </p:nvSpPr>
        <p:spPr>
          <a:xfrm>
            <a:off x="641853" y="2851577"/>
            <a:ext cx="824997" cy="215444"/>
          </a:xfrm>
          <a:prstGeom prst="rect">
            <a:avLst/>
          </a:prstGeom>
          <a:solidFill>
            <a:srgbClr val="00B0F0"/>
          </a:solidFill>
          <a:ln>
            <a:noFill/>
          </a:ln>
        </p:spPr>
        <p:txBody>
          <a:bodyPr wrap="square" lIns="0" tIns="0" rIns="0" bIns="0" rtlCol="0">
            <a:spAutoFit/>
          </a:bodyPr>
          <a:lstStyle/>
          <a:p>
            <a:r>
              <a:rPr lang="en-GB" sz="700" dirty="0">
                <a:latin typeface="Arial" panose="020B0604020202020204" pitchFamily="34" charset="0"/>
                <a:cs typeface="Arial" panose="020B0604020202020204" pitchFamily="34" charset="0"/>
              </a:rPr>
              <a:t>If CX or CY are axis of symmetry then</a:t>
            </a:r>
          </a:p>
        </p:txBody>
      </p:sp>
      <p:pic>
        <p:nvPicPr>
          <p:cNvPr id="12" name="Picture 11"/>
          <p:cNvPicPr>
            <a:picLocks noChangeAspect="1"/>
          </p:cNvPicPr>
          <p:nvPr/>
        </p:nvPicPr>
        <p:blipFill>
          <a:blip r:embed="rId6"/>
          <a:stretch>
            <a:fillRect/>
          </a:stretch>
        </p:blipFill>
        <p:spPr>
          <a:xfrm>
            <a:off x="1653423" y="2815854"/>
            <a:ext cx="503154" cy="271438"/>
          </a:xfrm>
          <a:prstGeom prst="rect">
            <a:avLst/>
          </a:prstGeom>
          <a:ln>
            <a:solidFill>
              <a:schemeClr val="bg1">
                <a:lumMod val="50000"/>
              </a:schemeClr>
            </a:solidFill>
          </a:ln>
        </p:spPr>
      </p:pic>
      <p:cxnSp>
        <p:nvCxnSpPr>
          <p:cNvPr id="14" name="Straight Arrow Connector 13"/>
          <p:cNvCxnSpPr>
            <a:stCxn id="11" idx="3"/>
            <a:endCxn id="12" idx="1"/>
          </p:cNvCxnSpPr>
          <p:nvPr/>
        </p:nvCxnSpPr>
        <p:spPr>
          <a:xfrm flipV="1">
            <a:off x="1466850" y="2951573"/>
            <a:ext cx="186573" cy="772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a:stCxn id="12" idx="3"/>
            <a:endCxn id="10" idx="1"/>
          </p:cNvCxnSpPr>
          <p:nvPr/>
        </p:nvCxnSpPr>
        <p:spPr>
          <a:xfrm>
            <a:off x="2156577" y="2951573"/>
            <a:ext cx="186573"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 name="Rectangle 2"/>
          <p:cNvSpPr/>
          <p:nvPr/>
        </p:nvSpPr>
        <p:spPr>
          <a:xfrm>
            <a:off x="641853" y="864345"/>
            <a:ext cx="1815597" cy="25643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FF0000"/>
                </a:solidFill>
                <a:latin typeface="Arial" panose="020B0604020202020204" pitchFamily="34" charset="0"/>
                <a:cs typeface="Arial" panose="020B0604020202020204" pitchFamily="34" charset="0"/>
              </a:rPr>
              <a:t>Product second moment of area</a:t>
            </a:r>
          </a:p>
        </p:txBody>
      </p:sp>
    </p:spTree>
    <p:extLst>
      <p:ext uri="{BB962C8B-B14F-4D97-AF65-F5344CB8AC3E}">
        <p14:creationId xmlns:p14="http://schemas.microsoft.com/office/powerpoint/2010/main" val="2096199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Example</a:t>
            </a:r>
          </a:p>
        </p:txBody>
      </p:sp>
      <p:sp>
        <p:nvSpPr>
          <p:cNvPr id="3" name="Content Placeholder 2"/>
          <p:cNvSpPr>
            <a:spLocks noGrp="1"/>
          </p:cNvSpPr>
          <p:nvPr>
            <p:ph idx="1"/>
          </p:nvPr>
        </p:nvSpPr>
        <p:spPr>
          <a:xfrm>
            <a:off x="323850" y="815975"/>
            <a:ext cx="3962400" cy="2026669"/>
          </a:xfrm>
        </p:spPr>
        <p:txBody>
          <a:bodyPr/>
          <a:lstStyle/>
          <a:p>
            <a:r>
              <a:rPr lang="en-GB" dirty="0"/>
              <a:t>Obtain product second moment of area for the following rectangle about an axis passing through its centroid (</a:t>
            </a:r>
            <a:r>
              <a:rPr lang="en-GB" i="1" dirty="0">
                <a:latin typeface="Times New Roman" panose="02020603050405020304" pitchFamily="18" charset="0"/>
                <a:cs typeface="Times New Roman" panose="02020603050405020304" pitchFamily="18" charset="0"/>
              </a:rPr>
              <a:t>H</a:t>
            </a:r>
            <a:r>
              <a:rPr lang="en-GB" dirty="0"/>
              <a:t>=height, </a:t>
            </a:r>
            <a:r>
              <a:rPr lang="en-GB" i="1" dirty="0">
                <a:latin typeface="Times New Roman" panose="02020603050405020304" pitchFamily="18" charset="0"/>
                <a:cs typeface="Times New Roman" panose="02020603050405020304" pitchFamily="18" charset="0"/>
              </a:rPr>
              <a:t>B</a:t>
            </a:r>
            <a:r>
              <a:rPr lang="en-GB" dirty="0"/>
              <a:t>=width).</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
        <p:nvSpPr>
          <p:cNvPr id="5" name="Rectangle 4"/>
          <p:cNvSpPr/>
          <p:nvPr/>
        </p:nvSpPr>
        <p:spPr>
          <a:xfrm>
            <a:off x="2914650" y="1654175"/>
            <a:ext cx="906979" cy="1219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3371850" y="2263775"/>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371850" y="1425575"/>
            <a:ext cx="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33851" y="21252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X</a:t>
            </a:r>
          </a:p>
        </p:txBody>
      </p:sp>
      <p:sp>
        <p:nvSpPr>
          <p:cNvPr id="11" name="TextBox 10"/>
          <p:cNvSpPr txBox="1"/>
          <p:nvPr/>
        </p:nvSpPr>
        <p:spPr>
          <a:xfrm>
            <a:off x="3254375" y="1200149"/>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Y</a:t>
            </a:r>
          </a:p>
        </p:txBody>
      </p:sp>
      <p:cxnSp>
        <p:nvCxnSpPr>
          <p:cNvPr id="13" name="Straight Arrow Connector 12"/>
          <p:cNvCxnSpPr/>
          <p:nvPr/>
        </p:nvCxnSpPr>
        <p:spPr>
          <a:xfrm>
            <a:off x="2914650" y="2949575"/>
            <a:ext cx="9069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38450" y="1654175"/>
            <a:ext cx="0" cy="1219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54375" y="2881171"/>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B</a:t>
            </a:r>
          </a:p>
        </p:txBody>
      </p:sp>
      <p:sp>
        <p:nvSpPr>
          <p:cNvPr id="19" name="TextBox 18"/>
          <p:cNvSpPr txBox="1"/>
          <p:nvPr/>
        </p:nvSpPr>
        <p:spPr>
          <a:xfrm>
            <a:off x="2651125" y="21113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H</a:t>
            </a:r>
          </a:p>
        </p:txBody>
      </p:sp>
      <p:graphicFrame>
        <p:nvGraphicFramePr>
          <p:cNvPr id="20" name="Object 19"/>
          <p:cNvGraphicFramePr>
            <a:graphicFrameLocks noChangeAspect="1"/>
          </p:cNvGraphicFramePr>
          <p:nvPr>
            <p:extLst>
              <p:ext uri="{D42A27DB-BD31-4B8C-83A1-F6EECF244321}">
                <p14:modId xmlns:p14="http://schemas.microsoft.com/office/powerpoint/2010/main" val="267305010"/>
              </p:ext>
            </p:extLst>
          </p:nvPr>
        </p:nvGraphicFramePr>
        <p:xfrm>
          <a:off x="419100" y="1501775"/>
          <a:ext cx="850900" cy="279400"/>
        </p:xfrm>
        <a:graphic>
          <a:graphicData uri="http://schemas.openxmlformats.org/presentationml/2006/ole">
            <mc:AlternateContent xmlns:mc="http://schemas.openxmlformats.org/markup-compatibility/2006">
              <mc:Choice xmlns:v="urn:schemas-microsoft-com:vml" Requires="v">
                <p:oleObj name="Equation" r:id="rId2" imgW="850680" imgH="279360" progId="Equation.3">
                  <p:embed/>
                </p:oleObj>
              </mc:Choice>
              <mc:Fallback>
                <p:oleObj name="Equation" r:id="rId2" imgW="850680" imgH="279360" progId="Equation.3">
                  <p:embed/>
                  <p:pic>
                    <p:nvPicPr>
                      <p:cNvPr id="0" name=""/>
                      <p:cNvPicPr/>
                      <p:nvPr/>
                    </p:nvPicPr>
                    <p:blipFill>
                      <a:blip r:embed="rId3"/>
                      <a:stretch>
                        <a:fillRect/>
                      </a:stretch>
                    </p:blipFill>
                    <p:spPr>
                      <a:xfrm>
                        <a:off x="419100" y="1501775"/>
                        <a:ext cx="850900" cy="279400"/>
                      </a:xfrm>
                      <a:prstGeom prst="rect">
                        <a:avLst/>
                      </a:prstGeom>
                      <a:ln>
                        <a:solidFill>
                          <a:schemeClr val="tx1"/>
                        </a:solidFill>
                      </a:ln>
                    </p:spPr>
                  </p:pic>
                </p:oleObj>
              </mc:Fallback>
            </mc:AlternateContent>
          </a:graphicData>
        </a:graphic>
      </p:graphicFrame>
      <p:sp>
        <p:nvSpPr>
          <p:cNvPr id="21" name="Rectangle 20"/>
          <p:cNvSpPr/>
          <p:nvPr/>
        </p:nvSpPr>
        <p:spPr>
          <a:xfrm>
            <a:off x="3524766" y="1775844"/>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i="1" dirty="0" err="1">
                <a:latin typeface="Times New Roman" panose="02020603050405020304" pitchFamily="18" charset="0"/>
                <a:cs typeface="Times New Roman" panose="02020603050405020304" pitchFamily="18" charset="0"/>
              </a:rPr>
              <a:t>dA</a:t>
            </a:r>
            <a:endParaRPr lang="en-GB" sz="800" i="1" dirty="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786092521"/>
              </p:ext>
            </p:extLst>
          </p:nvPr>
        </p:nvGraphicFramePr>
        <p:xfrm>
          <a:off x="3576082" y="1644933"/>
          <a:ext cx="170934" cy="125951"/>
        </p:xfrm>
        <a:graphic>
          <a:graphicData uri="http://schemas.openxmlformats.org/presentationml/2006/ole">
            <mc:AlternateContent xmlns:mc="http://schemas.openxmlformats.org/markup-compatibility/2006">
              <mc:Choice xmlns:v="urn:schemas-microsoft-com:vml" Requires="v">
                <p:oleObj name="Equation" r:id="rId4" imgW="241200" imgH="177480" progId="Equation.3">
                  <p:embed/>
                </p:oleObj>
              </mc:Choice>
              <mc:Fallback>
                <p:oleObj name="Equation" r:id="rId4" imgW="241200" imgH="177480" progId="Equation.3">
                  <p:embed/>
                  <p:pic>
                    <p:nvPicPr>
                      <p:cNvPr id="20" name="Object 19"/>
                      <p:cNvPicPr/>
                      <p:nvPr/>
                    </p:nvPicPr>
                    <p:blipFill>
                      <a:blip r:embed="rId5"/>
                      <a:stretch>
                        <a:fillRect/>
                      </a:stretch>
                    </p:blipFill>
                    <p:spPr>
                      <a:xfrm>
                        <a:off x="3576082" y="1644933"/>
                        <a:ext cx="170934" cy="125951"/>
                      </a:xfrm>
                      <a:prstGeom prst="rect">
                        <a:avLst/>
                      </a:prstGeom>
                      <a:ln>
                        <a:no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728125053"/>
              </p:ext>
            </p:extLst>
          </p:nvPr>
        </p:nvGraphicFramePr>
        <p:xfrm>
          <a:off x="3378200" y="1828800"/>
          <a:ext cx="161925" cy="127000"/>
        </p:xfrm>
        <a:graphic>
          <a:graphicData uri="http://schemas.openxmlformats.org/presentationml/2006/ole">
            <mc:AlternateContent xmlns:mc="http://schemas.openxmlformats.org/markup-compatibility/2006">
              <mc:Choice xmlns:v="urn:schemas-microsoft-com:vml" Requires="v">
                <p:oleObj name="Equation" r:id="rId6" imgW="228600" imgH="177480" progId="Equation.3">
                  <p:embed/>
                </p:oleObj>
              </mc:Choice>
              <mc:Fallback>
                <p:oleObj name="Equation" r:id="rId6" imgW="228600" imgH="177480" progId="Equation.3">
                  <p:embed/>
                  <p:pic>
                    <p:nvPicPr>
                      <p:cNvPr id="22" name="Object 21"/>
                      <p:cNvPicPr/>
                      <p:nvPr/>
                    </p:nvPicPr>
                    <p:blipFill>
                      <a:blip r:embed="rId7"/>
                      <a:stretch>
                        <a:fillRect/>
                      </a:stretch>
                    </p:blipFill>
                    <p:spPr>
                      <a:xfrm>
                        <a:off x="3378200" y="1828800"/>
                        <a:ext cx="161925" cy="127000"/>
                      </a:xfrm>
                      <a:prstGeom prst="rect">
                        <a:avLst/>
                      </a:prstGeom>
                      <a:ln>
                        <a:noFill/>
                      </a:ln>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96403782"/>
              </p:ext>
            </p:extLst>
          </p:nvPr>
        </p:nvGraphicFramePr>
        <p:xfrm>
          <a:off x="419100" y="1822450"/>
          <a:ext cx="1562100" cy="482600"/>
        </p:xfrm>
        <a:graphic>
          <a:graphicData uri="http://schemas.openxmlformats.org/presentationml/2006/ole">
            <mc:AlternateContent xmlns:mc="http://schemas.openxmlformats.org/markup-compatibility/2006">
              <mc:Choice xmlns:v="urn:schemas-microsoft-com:vml" Requires="v">
                <p:oleObj name="Equation" r:id="rId8" imgW="1562040" imgH="482400" progId="Equation.3">
                  <p:embed/>
                </p:oleObj>
              </mc:Choice>
              <mc:Fallback>
                <p:oleObj name="Equation" r:id="rId8" imgW="1562040" imgH="482400" progId="Equation.3">
                  <p:embed/>
                  <p:pic>
                    <p:nvPicPr>
                      <p:cNvPr id="20" name="Object 19"/>
                      <p:cNvPicPr/>
                      <p:nvPr/>
                    </p:nvPicPr>
                    <p:blipFill>
                      <a:blip r:embed="rId9"/>
                      <a:stretch>
                        <a:fillRect/>
                      </a:stretch>
                    </p:blipFill>
                    <p:spPr>
                      <a:xfrm>
                        <a:off x="419100" y="1822450"/>
                        <a:ext cx="1562100" cy="482600"/>
                      </a:xfrm>
                      <a:prstGeom prst="rect">
                        <a:avLst/>
                      </a:prstGeom>
                      <a:ln>
                        <a:solidFill>
                          <a:schemeClr val="tx1"/>
                        </a:solid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72183870"/>
              </p:ext>
            </p:extLst>
          </p:nvPr>
        </p:nvGraphicFramePr>
        <p:xfrm>
          <a:off x="419100" y="2355850"/>
          <a:ext cx="2209800" cy="736600"/>
        </p:xfrm>
        <a:graphic>
          <a:graphicData uri="http://schemas.openxmlformats.org/presentationml/2006/ole">
            <mc:AlternateContent xmlns:mc="http://schemas.openxmlformats.org/markup-compatibility/2006">
              <mc:Choice xmlns:v="urn:schemas-microsoft-com:vml" Requires="v">
                <p:oleObj name="Equation" r:id="rId10" imgW="2209680" imgH="736560" progId="Equation.3">
                  <p:embed/>
                </p:oleObj>
              </mc:Choice>
              <mc:Fallback>
                <p:oleObj name="Equation" r:id="rId10" imgW="2209680" imgH="736560" progId="Equation.3">
                  <p:embed/>
                  <p:pic>
                    <p:nvPicPr>
                      <p:cNvPr id="24" name="Object 23"/>
                      <p:cNvPicPr/>
                      <p:nvPr/>
                    </p:nvPicPr>
                    <p:blipFill>
                      <a:blip r:embed="rId11"/>
                      <a:stretch>
                        <a:fillRect/>
                      </a:stretch>
                    </p:blipFill>
                    <p:spPr>
                      <a:xfrm>
                        <a:off x="419100" y="2355850"/>
                        <a:ext cx="2209800" cy="736600"/>
                      </a:xfrm>
                      <a:prstGeom prst="rect">
                        <a:avLst/>
                      </a:prstGeom>
                      <a:ln>
                        <a:solidFill>
                          <a:schemeClr val="tx1"/>
                        </a:solidFill>
                      </a:ln>
                    </p:spPr>
                  </p:pic>
                </p:oleObj>
              </mc:Fallback>
            </mc:AlternateContent>
          </a:graphicData>
        </a:graphic>
      </p:graphicFrame>
      <p:sp>
        <p:nvSpPr>
          <p:cNvPr id="27" name="TextBox 26"/>
          <p:cNvSpPr txBox="1"/>
          <p:nvPr/>
        </p:nvSpPr>
        <p:spPr>
          <a:xfrm>
            <a:off x="3181350" y="21113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6648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par>
                                <p:cTn id="17" presetID="6"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Topics </a:t>
            </a:r>
          </a:p>
        </p:txBody>
      </p:sp>
      <p:sp>
        <p:nvSpPr>
          <p:cNvPr id="7" name="Content Placeholder 6"/>
          <p:cNvSpPr>
            <a:spLocks noGrp="1"/>
          </p:cNvSpPr>
          <p:nvPr>
            <p:ph idx="1"/>
          </p:nvPr>
        </p:nvSpPr>
        <p:spPr/>
        <p:txBody>
          <a:bodyPr/>
          <a:lstStyle/>
          <a:p>
            <a:r>
              <a:rPr lang="en-GB" dirty="0"/>
              <a:t>Familiarisation with the following concepts;</a:t>
            </a:r>
          </a:p>
          <a:p>
            <a:pPr lvl="1"/>
            <a:endParaRPr lang="en-GB" dirty="0"/>
          </a:p>
        </p:txBody>
      </p:sp>
      <p:sp>
        <p:nvSpPr>
          <p:cNvPr id="2" name="Slide Number Placeholder 1"/>
          <p:cNvSpPr>
            <a:spLocks noGrp="1"/>
          </p:cNvSpPr>
          <p:nvPr>
            <p:ph type="sldNum" sz="quarter" idx="12"/>
          </p:nvPr>
        </p:nvSpPr>
        <p:spPr/>
        <p:txBody>
          <a:bodyPr/>
          <a:lstStyle/>
          <a:p>
            <a:fld id="{6D22F896-40B5-4ADD-8801-0D06FADFA095}" type="slidenum">
              <a:rPr lang="en-US" smtClean="0"/>
              <a:pPr/>
              <a:t>3</a:t>
            </a:fld>
            <a:endParaRPr lang="en-US" dirty="0"/>
          </a:p>
        </p:txBody>
      </p:sp>
      <p:sp>
        <p:nvSpPr>
          <p:cNvPr id="3" name="Rectangle 2"/>
          <p:cNvSpPr/>
          <p:nvPr/>
        </p:nvSpPr>
        <p:spPr>
          <a:xfrm>
            <a:off x="438150" y="1425575"/>
            <a:ext cx="3695700" cy="954107"/>
          </a:xfrm>
          <a:prstGeom prst="rect">
            <a:avLst/>
          </a:prstGeom>
        </p:spPr>
        <p:txBody>
          <a:bodyPr wrap="square">
            <a:spAutoFit/>
          </a:bodyPr>
          <a:lstStyle/>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Symmetrical bending</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Second moment of inertia</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Stress distribution for symmetrical cross sections</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Unsymmetrical bending</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Stress distribution for unsymmetrical sections</a:t>
            </a:r>
          </a:p>
          <a:p>
            <a:pPr marL="177800" lvl="1" indent="-177800">
              <a:buFont typeface="Arial" panose="020B0604020202020204" pitchFamily="34" charset="0"/>
              <a:buChar char="•"/>
            </a:pPr>
            <a:r>
              <a:rPr lang="en-GB" sz="800" dirty="0">
                <a:latin typeface="Arial" panose="020B0604020202020204" pitchFamily="34" charset="0"/>
                <a:cs typeface="Arial" panose="020B0604020202020204" pitchFamily="34" charset="0"/>
              </a:rPr>
              <a:t>Equation of neutral axis for unsymmetrical bending</a:t>
            </a:r>
          </a:p>
          <a:p>
            <a:pPr marL="177800" lvl="1" indent="-1778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Example </a:t>
            </a:r>
          </a:p>
        </p:txBody>
      </p:sp>
      <p:sp>
        <p:nvSpPr>
          <p:cNvPr id="3" name="Content Placeholder 2"/>
          <p:cNvSpPr>
            <a:spLocks noGrp="1"/>
          </p:cNvSpPr>
          <p:nvPr>
            <p:ph idx="1"/>
          </p:nvPr>
        </p:nvSpPr>
        <p:spPr>
          <a:xfrm>
            <a:off x="323850" y="815975"/>
            <a:ext cx="3962400" cy="2026669"/>
          </a:xfrm>
        </p:spPr>
        <p:txBody>
          <a:bodyPr/>
          <a:lstStyle/>
          <a:p>
            <a:r>
              <a:rPr lang="en-GB" dirty="0"/>
              <a:t>Now consider rectangle of previous example. Obtain product second moment of area about axis </a:t>
            </a:r>
            <a:r>
              <a:rPr lang="en-GB" i="1" dirty="0" err="1">
                <a:latin typeface="Times New Roman" panose="02020603050405020304" pitchFamily="18" charset="0"/>
                <a:cs typeface="Times New Roman" panose="02020603050405020304" pitchFamily="18" charset="0"/>
              </a:rPr>
              <a:t>xy</a:t>
            </a:r>
            <a:r>
              <a:rPr lang="en-GB" dirty="0"/>
              <a:t>.</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sp>
        <p:nvSpPr>
          <p:cNvPr id="5" name="Rectangle 4"/>
          <p:cNvSpPr/>
          <p:nvPr/>
        </p:nvSpPr>
        <p:spPr>
          <a:xfrm>
            <a:off x="2914650" y="1654175"/>
            <a:ext cx="906979" cy="1219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3371850" y="2263775"/>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371850" y="1425575"/>
            <a:ext cx="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33851" y="21252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X</a:t>
            </a:r>
          </a:p>
        </p:txBody>
      </p:sp>
      <p:sp>
        <p:nvSpPr>
          <p:cNvPr id="9" name="TextBox 8"/>
          <p:cNvSpPr txBox="1"/>
          <p:nvPr/>
        </p:nvSpPr>
        <p:spPr>
          <a:xfrm>
            <a:off x="3254375" y="1200149"/>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Y</a:t>
            </a:r>
          </a:p>
        </p:txBody>
      </p:sp>
      <p:cxnSp>
        <p:nvCxnSpPr>
          <p:cNvPr id="10" name="Straight Arrow Connector 9"/>
          <p:cNvCxnSpPr/>
          <p:nvPr/>
        </p:nvCxnSpPr>
        <p:spPr>
          <a:xfrm>
            <a:off x="2914650" y="2949575"/>
            <a:ext cx="9069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38450" y="1654175"/>
            <a:ext cx="0" cy="1219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54375" y="2881171"/>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B</a:t>
            </a:r>
          </a:p>
        </p:txBody>
      </p:sp>
      <p:sp>
        <p:nvSpPr>
          <p:cNvPr id="13" name="Rectangle 12"/>
          <p:cNvSpPr/>
          <p:nvPr/>
        </p:nvSpPr>
        <p:spPr>
          <a:xfrm>
            <a:off x="3524766" y="1775844"/>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i="1" dirty="0" err="1">
                <a:latin typeface="Times New Roman" panose="02020603050405020304" pitchFamily="18" charset="0"/>
                <a:cs typeface="Times New Roman" panose="02020603050405020304" pitchFamily="18" charset="0"/>
              </a:rPr>
              <a:t>dA</a:t>
            </a:r>
            <a:endParaRPr lang="en-GB" sz="800" i="1" dirty="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357886847"/>
              </p:ext>
            </p:extLst>
          </p:nvPr>
        </p:nvGraphicFramePr>
        <p:xfrm>
          <a:off x="3594100" y="1644650"/>
          <a:ext cx="133350" cy="127000"/>
        </p:xfrm>
        <a:graphic>
          <a:graphicData uri="http://schemas.openxmlformats.org/presentationml/2006/ole">
            <mc:AlternateContent xmlns:mc="http://schemas.openxmlformats.org/markup-compatibility/2006">
              <mc:Choice xmlns:v="urn:schemas-microsoft-com:vml" Requires="v">
                <p:oleObj name="Equation" r:id="rId3" imgW="190440" imgH="177480" progId="Equation.3">
                  <p:embed/>
                </p:oleObj>
              </mc:Choice>
              <mc:Fallback>
                <p:oleObj name="Equation" r:id="rId3" imgW="190440" imgH="177480" progId="Equation.3">
                  <p:embed/>
                  <p:pic>
                    <p:nvPicPr>
                      <p:cNvPr id="22" name="Object 21"/>
                      <p:cNvPicPr/>
                      <p:nvPr/>
                    </p:nvPicPr>
                    <p:blipFill>
                      <a:blip r:embed="rId4"/>
                      <a:stretch>
                        <a:fillRect/>
                      </a:stretch>
                    </p:blipFill>
                    <p:spPr>
                      <a:xfrm>
                        <a:off x="3594100" y="1644650"/>
                        <a:ext cx="133350" cy="127000"/>
                      </a:xfrm>
                      <a:prstGeom prst="rect">
                        <a:avLst/>
                      </a:prstGeom>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7642590"/>
              </p:ext>
            </p:extLst>
          </p:nvPr>
        </p:nvGraphicFramePr>
        <p:xfrm>
          <a:off x="3387725" y="1820863"/>
          <a:ext cx="142875" cy="144462"/>
        </p:xfrm>
        <a:graphic>
          <a:graphicData uri="http://schemas.openxmlformats.org/presentationml/2006/ole">
            <mc:AlternateContent xmlns:mc="http://schemas.openxmlformats.org/markup-compatibility/2006">
              <mc:Choice xmlns:v="urn:schemas-microsoft-com:vml" Requires="v">
                <p:oleObj name="Equation" r:id="rId5" imgW="203040" imgH="203040" progId="Equation.3">
                  <p:embed/>
                </p:oleObj>
              </mc:Choice>
              <mc:Fallback>
                <p:oleObj name="Equation" r:id="rId5" imgW="203040" imgH="203040" progId="Equation.3">
                  <p:embed/>
                  <p:pic>
                    <p:nvPicPr>
                      <p:cNvPr id="23" name="Object 22"/>
                      <p:cNvPicPr/>
                      <p:nvPr/>
                    </p:nvPicPr>
                    <p:blipFill>
                      <a:blip r:embed="rId6"/>
                      <a:stretch>
                        <a:fillRect/>
                      </a:stretch>
                    </p:blipFill>
                    <p:spPr>
                      <a:xfrm>
                        <a:off x="3387725" y="1820863"/>
                        <a:ext cx="142875" cy="144462"/>
                      </a:xfrm>
                      <a:prstGeom prst="rect">
                        <a:avLst/>
                      </a:prstGeom>
                      <a:ln>
                        <a:noFill/>
                      </a:ln>
                    </p:spPr>
                  </p:pic>
                </p:oleObj>
              </mc:Fallback>
            </mc:AlternateContent>
          </a:graphicData>
        </a:graphic>
      </p:graphicFrame>
      <p:cxnSp>
        <p:nvCxnSpPr>
          <p:cNvPr id="16" name="Straight Arrow Connector 15"/>
          <p:cNvCxnSpPr/>
          <p:nvPr/>
        </p:nvCxnSpPr>
        <p:spPr>
          <a:xfrm>
            <a:off x="2914649" y="2887276"/>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14649" y="2049076"/>
            <a:ext cx="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44350" y="2641427"/>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x</a:t>
            </a:r>
          </a:p>
        </p:txBody>
      </p:sp>
      <p:sp>
        <p:nvSpPr>
          <p:cNvPr id="19" name="TextBox 18"/>
          <p:cNvSpPr txBox="1"/>
          <p:nvPr/>
        </p:nvSpPr>
        <p:spPr>
          <a:xfrm>
            <a:off x="2892425" y="19728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y</a:t>
            </a:r>
          </a:p>
        </p:txBody>
      </p:sp>
      <p:sp>
        <p:nvSpPr>
          <p:cNvPr id="20" name="TextBox 19"/>
          <p:cNvSpPr txBox="1"/>
          <p:nvPr/>
        </p:nvSpPr>
        <p:spPr>
          <a:xfrm>
            <a:off x="2651125" y="21113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H</a:t>
            </a:r>
          </a:p>
        </p:txBody>
      </p:sp>
      <p:sp>
        <p:nvSpPr>
          <p:cNvPr id="21" name="TextBox 20"/>
          <p:cNvSpPr txBox="1"/>
          <p:nvPr/>
        </p:nvSpPr>
        <p:spPr>
          <a:xfrm>
            <a:off x="3181350" y="2111375"/>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C</a:t>
            </a:r>
          </a:p>
        </p:txBody>
      </p:sp>
      <p:sp>
        <p:nvSpPr>
          <p:cNvPr id="22" name="TextBox 21"/>
          <p:cNvSpPr txBox="1"/>
          <p:nvPr/>
        </p:nvSpPr>
        <p:spPr>
          <a:xfrm>
            <a:off x="2867026" y="2658674"/>
            <a:ext cx="15240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o</a:t>
            </a:r>
          </a:p>
        </p:txBody>
      </p:sp>
      <p:pic>
        <p:nvPicPr>
          <p:cNvPr id="23" name="Picture 22"/>
          <p:cNvPicPr>
            <a:picLocks noChangeAspect="1"/>
          </p:cNvPicPr>
          <p:nvPr/>
        </p:nvPicPr>
        <p:blipFill>
          <a:blip r:embed="rId7"/>
          <a:stretch>
            <a:fillRect/>
          </a:stretch>
        </p:blipFill>
        <p:spPr>
          <a:xfrm>
            <a:off x="571499" y="1390786"/>
            <a:ext cx="1009543" cy="308472"/>
          </a:xfrm>
          <a:prstGeom prst="rect">
            <a:avLst/>
          </a:prstGeom>
          <a:ln>
            <a:solidFill>
              <a:schemeClr val="bg1">
                <a:lumMod val="50000"/>
              </a:schemeClr>
            </a:solidFill>
          </a:ln>
        </p:spPr>
      </p:pic>
      <p:pic>
        <p:nvPicPr>
          <p:cNvPr id="24" name="Picture 23"/>
          <p:cNvPicPr>
            <a:picLocks noChangeAspect="1"/>
          </p:cNvPicPr>
          <p:nvPr/>
        </p:nvPicPr>
        <p:blipFill rotWithShape="1">
          <a:blip r:embed="rId8"/>
          <a:srcRect l="55599" b="7818"/>
          <a:stretch/>
        </p:blipFill>
        <p:spPr>
          <a:xfrm>
            <a:off x="3654425" y="15875"/>
            <a:ext cx="939800" cy="775722"/>
          </a:xfrm>
          <a:prstGeom prst="rect">
            <a:avLst/>
          </a:prstGeom>
          <a:ln>
            <a:solidFill>
              <a:schemeClr val="bg1">
                <a:lumMod val="50000"/>
              </a:schemeClr>
            </a:solidFill>
          </a:ln>
        </p:spPr>
      </p:pic>
      <p:graphicFrame>
        <p:nvGraphicFramePr>
          <p:cNvPr id="25" name="Object 24"/>
          <p:cNvGraphicFramePr>
            <a:graphicFrameLocks noChangeAspect="1"/>
          </p:cNvGraphicFramePr>
          <p:nvPr>
            <p:extLst>
              <p:ext uri="{D42A27DB-BD31-4B8C-83A1-F6EECF244321}">
                <p14:modId xmlns:p14="http://schemas.microsoft.com/office/powerpoint/2010/main" val="596892860"/>
              </p:ext>
            </p:extLst>
          </p:nvPr>
        </p:nvGraphicFramePr>
        <p:xfrm>
          <a:off x="571499" y="1737347"/>
          <a:ext cx="1003300" cy="241300"/>
        </p:xfrm>
        <a:graphic>
          <a:graphicData uri="http://schemas.openxmlformats.org/presentationml/2006/ole">
            <mc:AlternateContent xmlns:mc="http://schemas.openxmlformats.org/markup-compatibility/2006">
              <mc:Choice xmlns:v="urn:schemas-microsoft-com:vml" Requires="v">
                <p:oleObj name="Equation" r:id="rId9" imgW="1002960" imgH="241200" progId="Equation.3">
                  <p:embed/>
                </p:oleObj>
              </mc:Choice>
              <mc:Fallback>
                <p:oleObj name="Equation" r:id="rId9" imgW="1002960" imgH="241200" progId="Equation.3">
                  <p:embed/>
                  <p:pic>
                    <p:nvPicPr>
                      <p:cNvPr id="20" name="Object 19"/>
                      <p:cNvPicPr/>
                      <p:nvPr/>
                    </p:nvPicPr>
                    <p:blipFill>
                      <a:blip r:embed="rId10"/>
                      <a:stretch>
                        <a:fillRect/>
                      </a:stretch>
                    </p:blipFill>
                    <p:spPr>
                      <a:xfrm>
                        <a:off x="571499" y="1737347"/>
                        <a:ext cx="1003300" cy="241300"/>
                      </a:xfrm>
                      <a:prstGeom prst="rect">
                        <a:avLst/>
                      </a:prstGeom>
                      <a:ln>
                        <a:solidFill>
                          <a:schemeClr val="tx1"/>
                        </a:solid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96595108"/>
              </p:ext>
            </p:extLst>
          </p:nvPr>
        </p:nvGraphicFramePr>
        <p:xfrm>
          <a:off x="571499" y="2486626"/>
          <a:ext cx="762000" cy="419100"/>
        </p:xfrm>
        <a:graphic>
          <a:graphicData uri="http://schemas.openxmlformats.org/presentationml/2006/ole">
            <mc:AlternateContent xmlns:mc="http://schemas.openxmlformats.org/markup-compatibility/2006">
              <mc:Choice xmlns:v="urn:schemas-microsoft-com:vml" Requires="v">
                <p:oleObj name="Equation" r:id="rId11" imgW="761760" imgH="419040" progId="Equation.3">
                  <p:embed/>
                </p:oleObj>
              </mc:Choice>
              <mc:Fallback>
                <p:oleObj name="Equation" r:id="rId11" imgW="761760" imgH="419040" progId="Equation.3">
                  <p:embed/>
                  <p:pic>
                    <p:nvPicPr>
                      <p:cNvPr id="26" name="Object 25"/>
                      <p:cNvPicPr/>
                      <p:nvPr/>
                    </p:nvPicPr>
                    <p:blipFill>
                      <a:blip r:embed="rId12"/>
                      <a:stretch>
                        <a:fillRect/>
                      </a:stretch>
                    </p:blipFill>
                    <p:spPr>
                      <a:xfrm>
                        <a:off x="571499" y="2486626"/>
                        <a:ext cx="762000" cy="419100"/>
                      </a:xfrm>
                      <a:prstGeom prst="rect">
                        <a:avLst/>
                      </a:prstGeom>
                      <a:ln>
                        <a:solidFill>
                          <a:schemeClr val="tx1"/>
                        </a:solidFill>
                      </a:ln>
                    </p:spPr>
                  </p:pic>
                </p:oleObj>
              </mc:Fallback>
            </mc:AlternateContent>
          </a:graphicData>
        </a:graphic>
      </p:graphicFrame>
      <p:sp>
        <p:nvSpPr>
          <p:cNvPr id="28" name="Rectangular Callout 27"/>
          <p:cNvSpPr/>
          <p:nvPr/>
        </p:nvSpPr>
        <p:spPr>
          <a:xfrm>
            <a:off x="1390650" y="3025775"/>
            <a:ext cx="1905000" cy="375297"/>
          </a:xfrm>
          <a:prstGeom prst="wedgeRectCallout">
            <a:avLst>
              <a:gd name="adj1" fmla="val -38666"/>
              <a:gd name="adj2" fmla="val -352884"/>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To avoid confusion: </a:t>
            </a:r>
            <a:r>
              <a:rPr lang="en-GB" sz="800" i="1" dirty="0">
                <a:solidFill>
                  <a:schemeClr val="tx1"/>
                </a:solidFill>
                <a:latin typeface="Times New Roman" panose="02020603050405020304" pitchFamily="18" charset="0"/>
                <a:cs typeface="Times New Roman" panose="02020603050405020304" pitchFamily="18" charset="0"/>
              </a:rPr>
              <a:t>a</a:t>
            </a:r>
            <a:r>
              <a:rPr lang="en-GB" sz="800" dirty="0">
                <a:solidFill>
                  <a:schemeClr val="tx1"/>
                </a:solidFill>
                <a:latin typeface="Arial" panose="020B0604020202020204" pitchFamily="34" charset="0"/>
                <a:cs typeface="Arial" panose="020B0604020202020204" pitchFamily="34" charset="0"/>
              </a:rPr>
              <a:t> and </a:t>
            </a:r>
            <a:r>
              <a:rPr lang="en-GB" sz="800" i="1" dirty="0">
                <a:solidFill>
                  <a:schemeClr val="tx1"/>
                </a:solidFill>
                <a:latin typeface="Times New Roman" panose="02020603050405020304" pitchFamily="18" charset="0"/>
                <a:cs typeface="Times New Roman" panose="02020603050405020304" pitchFamily="18" charset="0"/>
              </a:rPr>
              <a:t>b</a:t>
            </a:r>
            <a:r>
              <a:rPr lang="en-GB" sz="800" dirty="0">
                <a:solidFill>
                  <a:schemeClr val="tx1"/>
                </a:solidFill>
                <a:latin typeface="Arial" panose="020B0604020202020204" pitchFamily="34" charset="0"/>
                <a:cs typeface="Arial" panose="020B0604020202020204" pitchFamily="34" charset="0"/>
              </a:rPr>
              <a:t> are coordinates of centroid system (</a:t>
            </a:r>
            <a:r>
              <a:rPr lang="en-GB" sz="800" i="1" dirty="0">
                <a:solidFill>
                  <a:schemeClr val="tx1"/>
                </a:solidFill>
                <a:latin typeface="Times New Roman" panose="02020603050405020304" pitchFamily="18" charset="0"/>
                <a:cs typeface="Times New Roman" panose="02020603050405020304" pitchFamily="18" charset="0"/>
              </a:rPr>
              <a:t>XCY</a:t>
            </a:r>
            <a:r>
              <a:rPr lang="en-GB" sz="800" dirty="0">
                <a:solidFill>
                  <a:schemeClr val="tx1"/>
                </a:solidFill>
                <a:latin typeface="Arial" panose="020B0604020202020204" pitchFamily="34" charset="0"/>
                <a:cs typeface="Arial" panose="020B0604020202020204" pitchFamily="34" charset="0"/>
              </a:rPr>
              <a:t>) in the intended system (</a:t>
            </a:r>
            <a:r>
              <a:rPr lang="en-GB" sz="800" i="1" dirty="0" err="1">
                <a:solidFill>
                  <a:schemeClr val="tx1"/>
                </a:solidFill>
                <a:latin typeface="Times New Roman" panose="02020603050405020304" pitchFamily="18" charset="0"/>
                <a:cs typeface="Times New Roman" panose="02020603050405020304" pitchFamily="18" charset="0"/>
              </a:rPr>
              <a:t>xoy</a:t>
            </a:r>
            <a:r>
              <a:rPr lang="en-GB" sz="800" dirty="0">
                <a:solidFill>
                  <a:schemeClr val="tx1"/>
                </a:solidFill>
                <a:latin typeface="Arial" panose="020B0604020202020204" pitchFamily="34" charset="0"/>
                <a:cs typeface="Arial" panose="020B0604020202020204" pitchFamily="34" charset="0"/>
              </a:rPr>
              <a:t>)</a:t>
            </a:r>
          </a:p>
        </p:txBody>
      </p:sp>
      <p:graphicFrame>
        <p:nvGraphicFramePr>
          <p:cNvPr id="26" name="Object 25"/>
          <p:cNvGraphicFramePr>
            <a:graphicFrameLocks noChangeAspect="1"/>
          </p:cNvGraphicFramePr>
          <p:nvPr>
            <p:extLst>
              <p:ext uri="{D42A27DB-BD31-4B8C-83A1-F6EECF244321}">
                <p14:modId xmlns:p14="http://schemas.microsoft.com/office/powerpoint/2010/main" val="2309808322"/>
              </p:ext>
            </p:extLst>
          </p:nvPr>
        </p:nvGraphicFramePr>
        <p:xfrm>
          <a:off x="571499" y="2016736"/>
          <a:ext cx="1562100" cy="431800"/>
        </p:xfrm>
        <a:graphic>
          <a:graphicData uri="http://schemas.openxmlformats.org/presentationml/2006/ole">
            <mc:AlternateContent xmlns:mc="http://schemas.openxmlformats.org/markup-compatibility/2006">
              <mc:Choice xmlns:v="urn:schemas-microsoft-com:vml" Requires="v">
                <p:oleObj name="Equation" r:id="rId13" imgW="1562040" imgH="431640" progId="Equation.3">
                  <p:embed/>
                </p:oleObj>
              </mc:Choice>
              <mc:Fallback>
                <p:oleObj name="Equation" r:id="rId13" imgW="1562040" imgH="431640" progId="Equation.3">
                  <p:embed/>
                  <p:pic>
                    <p:nvPicPr>
                      <p:cNvPr id="25" name="Object 24"/>
                      <p:cNvPicPr/>
                      <p:nvPr/>
                    </p:nvPicPr>
                    <p:blipFill>
                      <a:blip r:embed="rId14"/>
                      <a:stretch>
                        <a:fillRect/>
                      </a:stretch>
                    </p:blipFill>
                    <p:spPr>
                      <a:xfrm>
                        <a:off x="571499" y="2016736"/>
                        <a:ext cx="1562100" cy="431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4976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lstStyle/>
          <a:p>
            <a:r>
              <a:rPr lang="en-GB" dirty="0"/>
              <a:t>Determine the bending stress at point A. The section properties are as follow;</a:t>
            </a:r>
          </a:p>
          <a:p>
            <a:pPr lvl="1"/>
            <a:r>
              <a:rPr lang="en-GB" dirty="0"/>
              <a:t>I</a:t>
            </a:r>
            <a:r>
              <a:rPr lang="en-GB" baseline="-25000" dirty="0"/>
              <a:t>x</a:t>
            </a:r>
            <a:r>
              <a:rPr lang="en-GB" dirty="0"/>
              <a:t>=0.202 in</a:t>
            </a:r>
            <a:r>
              <a:rPr lang="en-GB" baseline="30000" dirty="0"/>
              <a:t>4</a:t>
            </a:r>
          </a:p>
          <a:p>
            <a:pPr lvl="1"/>
            <a:r>
              <a:rPr lang="en-GB" dirty="0" err="1"/>
              <a:t>I</a:t>
            </a:r>
            <a:r>
              <a:rPr lang="en-GB" baseline="-25000" dirty="0" err="1"/>
              <a:t>y</a:t>
            </a:r>
            <a:r>
              <a:rPr lang="en-GB" dirty="0"/>
              <a:t>=0.0346 in</a:t>
            </a:r>
            <a:r>
              <a:rPr lang="en-GB" baseline="30000" dirty="0"/>
              <a:t>4</a:t>
            </a:r>
          </a:p>
          <a:p>
            <a:pPr lvl="1"/>
            <a:r>
              <a:rPr lang="en-GB" dirty="0" err="1"/>
              <a:t>I</a:t>
            </a:r>
            <a:r>
              <a:rPr lang="en-GB" baseline="-25000" dirty="0" err="1"/>
              <a:t>xy</a:t>
            </a:r>
            <a:r>
              <a:rPr lang="en-GB" dirty="0"/>
              <a:t>=-0.0606 in</a:t>
            </a:r>
            <a:r>
              <a:rPr lang="en-GB" baseline="30000" dirty="0"/>
              <a:t>4</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2000250" y="1433576"/>
            <a:ext cx="2209800" cy="1668399"/>
          </a:xfrm>
          <a:prstGeom prst="rect">
            <a:avLst/>
          </a:prstGeom>
          <a:ln>
            <a:solidFill>
              <a:schemeClr val="bg1">
                <a:lumMod val="50000"/>
              </a:schemeClr>
            </a:solidFill>
          </a:ln>
        </p:spPr>
      </p:pic>
    </p:spTree>
    <p:extLst>
      <p:ext uri="{BB962C8B-B14F-4D97-AF65-F5344CB8AC3E}">
        <p14:creationId xmlns:p14="http://schemas.microsoft.com/office/powerpoint/2010/main" val="4268535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6" name="Picture 5"/>
          <p:cNvPicPr>
            <a:picLocks noChangeAspect="1"/>
          </p:cNvPicPr>
          <p:nvPr/>
        </p:nvPicPr>
        <p:blipFill>
          <a:blip r:embed="rId3"/>
          <a:stretch>
            <a:fillRect/>
          </a:stretch>
        </p:blipFill>
        <p:spPr>
          <a:xfrm>
            <a:off x="2228850" y="1433576"/>
            <a:ext cx="2057400" cy="1553337"/>
          </a:xfrm>
          <a:prstGeom prst="rect">
            <a:avLst/>
          </a:prstGeom>
          <a:ln>
            <a:solidFill>
              <a:schemeClr val="bg1">
                <a:lumMod val="50000"/>
              </a:schemeClr>
            </a:solidFill>
          </a:ln>
        </p:spPr>
      </p:pic>
      <p:pic>
        <p:nvPicPr>
          <p:cNvPr id="8" name="Picture 7"/>
          <p:cNvPicPr>
            <a:picLocks noChangeAspect="1"/>
          </p:cNvPicPr>
          <p:nvPr/>
        </p:nvPicPr>
        <p:blipFill>
          <a:blip r:embed="rId4"/>
          <a:stretch>
            <a:fillRect/>
          </a:stretch>
        </p:blipFill>
        <p:spPr>
          <a:xfrm>
            <a:off x="393610" y="1264796"/>
            <a:ext cx="2057400" cy="431623"/>
          </a:xfrm>
          <a:prstGeom prst="rect">
            <a:avLst/>
          </a:prstGeom>
          <a:ln w="19050">
            <a:solidFill>
              <a:srgbClr val="FF0000"/>
            </a:solidFill>
          </a:ln>
        </p:spPr>
      </p:pic>
      <p:graphicFrame>
        <p:nvGraphicFramePr>
          <p:cNvPr id="10" name="Object 9"/>
          <p:cNvGraphicFramePr>
            <a:graphicFrameLocks noChangeAspect="1"/>
          </p:cNvGraphicFramePr>
          <p:nvPr>
            <p:extLst>
              <p:ext uri="{D42A27DB-BD31-4B8C-83A1-F6EECF244321}">
                <p14:modId xmlns:p14="http://schemas.microsoft.com/office/powerpoint/2010/main" val="1847740422"/>
              </p:ext>
            </p:extLst>
          </p:nvPr>
        </p:nvGraphicFramePr>
        <p:xfrm>
          <a:off x="393610" y="1755283"/>
          <a:ext cx="1400175" cy="161925"/>
        </p:xfrm>
        <a:graphic>
          <a:graphicData uri="http://schemas.openxmlformats.org/presentationml/2006/ole">
            <mc:AlternateContent xmlns:mc="http://schemas.openxmlformats.org/markup-compatibility/2006">
              <mc:Choice xmlns:v="urn:schemas-microsoft-com:vml" Requires="v">
                <p:oleObj name="Equation" r:id="rId5" imgW="1866600" imgH="215640" progId="Equation.3">
                  <p:embed/>
                </p:oleObj>
              </mc:Choice>
              <mc:Fallback>
                <p:oleObj name="Equation" r:id="rId5" imgW="1866600" imgH="215640" progId="Equation.3">
                  <p:embed/>
                  <p:pic>
                    <p:nvPicPr>
                      <p:cNvPr id="10" name="Object 9"/>
                      <p:cNvPicPr/>
                      <p:nvPr/>
                    </p:nvPicPr>
                    <p:blipFill>
                      <a:blip r:embed="rId6"/>
                      <a:stretch>
                        <a:fillRect/>
                      </a:stretch>
                    </p:blipFill>
                    <p:spPr>
                      <a:xfrm>
                        <a:off x="393610" y="1755283"/>
                        <a:ext cx="1400175" cy="161925"/>
                      </a:xfrm>
                      <a:prstGeom prst="rect">
                        <a:avLst/>
                      </a:prstGeom>
                      <a:ln>
                        <a:solidFill>
                          <a:schemeClr val="bg1">
                            <a:lumMod val="50000"/>
                          </a:schemeClr>
                        </a:solidFill>
                      </a:ln>
                    </p:spPr>
                  </p:pic>
                </p:oleObj>
              </mc:Fallback>
            </mc:AlternateContent>
          </a:graphicData>
        </a:graphic>
      </p:graphicFrame>
      <p:pic>
        <p:nvPicPr>
          <p:cNvPr id="11" name="Picture 10"/>
          <p:cNvPicPr>
            <a:picLocks noChangeAspect="1"/>
          </p:cNvPicPr>
          <p:nvPr/>
        </p:nvPicPr>
        <p:blipFill>
          <a:blip r:embed="rId7"/>
          <a:stretch>
            <a:fillRect/>
          </a:stretch>
        </p:blipFill>
        <p:spPr>
          <a:xfrm>
            <a:off x="321917" y="2201076"/>
            <a:ext cx="1961693" cy="155625"/>
          </a:xfrm>
          <a:prstGeom prst="rect">
            <a:avLst/>
          </a:prstGeom>
          <a:ln>
            <a:solidFill>
              <a:schemeClr val="bg1">
                <a:lumMod val="50000"/>
              </a:schemeClr>
            </a:solidFill>
          </a:ln>
        </p:spPr>
      </p:pic>
      <p:pic>
        <p:nvPicPr>
          <p:cNvPr id="12" name="Picture 11"/>
          <p:cNvPicPr>
            <a:picLocks noChangeAspect="1"/>
          </p:cNvPicPr>
          <p:nvPr/>
        </p:nvPicPr>
        <p:blipFill>
          <a:blip r:embed="rId8"/>
          <a:stretch>
            <a:fillRect/>
          </a:stretch>
        </p:blipFill>
        <p:spPr>
          <a:xfrm>
            <a:off x="321917" y="2355984"/>
            <a:ext cx="1288992" cy="165138"/>
          </a:xfrm>
          <a:prstGeom prst="rect">
            <a:avLst/>
          </a:prstGeom>
          <a:ln>
            <a:solidFill>
              <a:schemeClr val="bg1">
                <a:lumMod val="50000"/>
              </a:schemeClr>
            </a:solidFill>
          </a:ln>
        </p:spPr>
      </p:pic>
      <p:graphicFrame>
        <p:nvGraphicFramePr>
          <p:cNvPr id="13" name="Object 12"/>
          <p:cNvGraphicFramePr>
            <a:graphicFrameLocks noChangeAspect="1"/>
          </p:cNvGraphicFramePr>
          <p:nvPr>
            <p:extLst>
              <p:ext uri="{D42A27DB-BD31-4B8C-83A1-F6EECF244321}">
                <p14:modId xmlns:p14="http://schemas.microsoft.com/office/powerpoint/2010/main" val="3675735550"/>
              </p:ext>
            </p:extLst>
          </p:nvPr>
        </p:nvGraphicFramePr>
        <p:xfrm>
          <a:off x="393610" y="2574925"/>
          <a:ext cx="893763" cy="168275"/>
        </p:xfrm>
        <a:graphic>
          <a:graphicData uri="http://schemas.openxmlformats.org/presentationml/2006/ole">
            <mc:AlternateContent xmlns:mc="http://schemas.openxmlformats.org/markup-compatibility/2006">
              <mc:Choice xmlns:v="urn:schemas-microsoft-com:vml" Requires="v">
                <p:oleObj name="Equation" r:id="rId9" imgW="1143000" imgH="215640" progId="Equation.3">
                  <p:embed/>
                </p:oleObj>
              </mc:Choice>
              <mc:Fallback>
                <p:oleObj name="Equation" r:id="rId9" imgW="1143000" imgH="215640" progId="Equation.3">
                  <p:embed/>
                  <p:pic>
                    <p:nvPicPr>
                      <p:cNvPr id="13" name="Object 12"/>
                      <p:cNvPicPr/>
                      <p:nvPr/>
                    </p:nvPicPr>
                    <p:blipFill>
                      <a:blip r:embed="rId10"/>
                      <a:stretch>
                        <a:fillRect/>
                      </a:stretch>
                    </p:blipFill>
                    <p:spPr>
                      <a:xfrm>
                        <a:off x="393610" y="2574925"/>
                        <a:ext cx="893763" cy="168275"/>
                      </a:xfrm>
                      <a:prstGeom prst="rect">
                        <a:avLst/>
                      </a:prstGeom>
                      <a:ln>
                        <a:solidFill>
                          <a:schemeClr val="bg1">
                            <a:lumMod val="50000"/>
                          </a:schemeClr>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05132965"/>
              </p:ext>
            </p:extLst>
          </p:nvPr>
        </p:nvGraphicFramePr>
        <p:xfrm>
          <a:off x="393610" y="848175"/>
          <a:ext cx="2114550" cy="381000"/>
        </p:xfrm>
        <a:graphic>
          <a:graphicData uri="http://schemas.openxmlformats.org/presentationml/2006/ole">
            <mc:AlternateContent xmlns:mc="http://schemas.openxmlformats.org/markup-compatibility/2006">
              <mc:Choice xmlns:v="urn:schemas-microsoft-com:vml" Requires="v">
                <p:oleObj name="Equation" r:id="rId11" imgW="2819160" imgH="507960" progId="Equation.3">
                  <p:embed/>
                </p:oleObj>
              </mc:Choice>
              <mc:Fallback>
                <p:oleObj name="Equation" r:id="rId11" imgW="2819160" imgH="507960" progId="Equation.3">
                  <p:embed/>
                  <p:pic>
                    <p:nvPicPr>
                      <p:cNvPr id="10" name="Object 9"/>
                      <p:cNvPicPr/>
                      <p:nvPr/>
                    </p:nvPicPr>
                    <p:blipFill>
                      <a:blip r:embed="rId12"/>
                      <a:stretch>
                        <a:fillRect/>
                      </a:stretch>
                    </p:blipFill>
                    <p:spPr>
                      <a:xfrm>
                        <a:off x="393610" y="848175"/>
                        <a:ext cx="2114550" cy="381000"/>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180038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Content Placeholder 2"/>
          <p:cNvSpPr>
            <a:spLocks noGrp="1"/>
          </p:cNvSpPr>
          <p:nvPr>
            <p:ph idx="1"/>
          </p:nvPr>
        </p:nvSpPr>
        <p:spPr/>
        <p:txBody>
          <a:bodyPr/>
          <a:lstStyle/>
          <a:p>
            <a:r>
              <a:rPr lang="en-GB" dirty="0"/>
              <a:t>For the sake of demonstration, in the previous example the location of neutral axis was given</a:t>
            </a:r>
          </a:p>
          <a:p>
            <a:r>
              <a:rPr lang="en-GB" dirty="0"/>
              <a:t>However, this is never the case and students are required to find the location of neutral axis themselves</a:t>
            </a:r>
          </a:p>
          <a:p>
            <a:r>
              <a:rPr lang="en-GB" dirty="0"/>
              <a:t>See the next problem</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227876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lstStyle/>
          <a:p>
            <a:r>
              <a:rPr lang="en-US" dirty="0"/>
              <a:t>A beam having the cross section shown in the figure is subjected to a bending moment of 1500Nm in a vertical plane. Calculate the maximum direct stress due to bending stating the point at which </a:t>
            </a:r>
            <a:r>
              <a:rPr lang="en-GB" dirty="0"/>
              <a:t>it acts.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1578329" y="1819039"/>
            <a:ext cx="1529641" cy="1280035"/>
          </a:xfrm>
          <a:prstGeom prst="rect">
            <a:avLst/>
          </a:prstGeom>
        </p:spPr>
      </p:pic>
    </p:spTree>
    <p:extLst>
      <p:ext uri="{BB962C8B-B14F-4D97-AF65-F5344CB8AC3E}">
        <p14:creationId xmlns:p14="http://schemas.microsoft.com/office/powerpoint/2010/main" val="1782662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5"/>
            <a:ext cx="3962400" cy="2026669"/>
          </a:xfrm>
        </p:spPr>
        <p:txBody>
          <a:bodyPr/>
          <a:lstStyle/>
          <a:p>
            <a:r>
              <a:rPr lang="en-GB" dirty="0"/>
              <a:t>Find centroid location</a:t>
            </a:r>
          </a:p>
          <a:p>
            <a:r>
              <a:rPr lang="en-GB" dirty="0"/>
              <a:t>Take moment of areas about line AB</a:t>
            </a:r>
          </a:p>
          <a:p>
            <a:endParaRPr lang="en-GB" dirty="0"/>
          </a:p>
          <a:p>
            <a:endParaRPr lang="en-GB" dirty="0"/>
          </a:p>
          <a:p>
            <a:endParaRPr lang="en-GB" dirty="0"/>
          </a:p>
          <a:p>
            <a:r>
              <a:rPr lang="en-GB" dirty="0"/>
              <a:t>Calculate second moment of inertia</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443222" y="1306333"/>
            <a:ext cx="2623828" cy="212333"/>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3116814" y="900153"/>
            <a:ext cx="1474235" cy="1224365"/>
          </a:xfrm>
          <a:prstGeom prst="rect">
            <a:avLst/>
          </a:prstGeom>
          <a:ln>
            <a:solidFill>
              <a:schemeClr val="bg1">
                <a:lumMod val="50000"/>
              </a:schemeClr>
            </a:solidFill>
          </a:ln>
        </p:spPr>
      </p:pic>
      <p:pic>
        <p:nvPicPr>
          <p:cNvPr id="7" name="Picture 6"/>
          <p:cNvPicPr>
            <a:picLocks noChangeAspect="1"/>
          </p:cNvPicPr>
          <p:nvPr/>
        </p:nvPicPr>
        <p:blipFill>
          <a:blip r:embed="rId4"/>
          <a:stretch>
            <a:fillRect/>
          </a:stretch>
        </p:blipFill>
        <p:spPr>
          <a:xfrm>
            <a:off x="443222" y="1501775"/>
            <a:ext cx="690474" cy="223809"/>
          </a:xfrm>
          <a:prstGeom prst="rect">
            <a:avLst/>
          </a:prstGeom>
          <a:ln>
            <a:solidFill>
              <a:schemeClr val="bg1">
                <a:lumMod val="50000"/>
              </a:schemeClr>
            </a:solidFill>
          </a:ln>
        </p:spPr>
      </p:pic>
      <p:pic>
        <p:nvPicPr>
          <p:cNvPr id="8" name="Picture 7"/>
          <p:cNvPicPr>
            <a:picLocks noChangeAspect="1"/>
          </p:cNvPicPr>
          <p:nvPr/>
        </p:nvPicPr>
        <p:blipFill>
          <a:blip r:embed="rId5"/>
          <a:stretch>
            <a:fillRect/>
          </a:stretch>
        </p:blipFill>
        <p:spPr>
          <a:xfrm>
            <a:off x="443222" y="1768499"/>
            <a:ext cx="2461904" cy="190476"/>
          </a:xfrm>
          <a:prstGeom prst="rect">
            <a:avLst/>
          </a:prstGeom>
          <a:ln>
            <a:solidFill>
              <a:schemeClr val="bg1">
                <a:lumMod val="50000"/>
              </a:schemeClr>
            </a:solidFill>
          </a:ln>
        </p:spPr>
      </p:pic>
      <p:pic>
        <p:nvPicPr>
          <p:cNvPr id="9" name="Picture 8"/>
          <p:cNvPicPr>
            <a:picLocks noChangeAspect="1"/>
          </p:cNvPicPr>
          <p:nvPr/>
        </p:nvPicPr>
        <p:blipFill>
          <a:blip r:embed="rId6"/>
          <a:stretch>
            <a:fillRect/>
          </a:stretch>
        </p:blipFill>
        <p:spPr>
          <a:xfrm>
            <a:off x="443222" y="1938075"/>
            <a:ext cx="600000" cy="161905"/>
          </a:xfrm>
          <a:prstGeom prst="rect">
            <a:avLst/>
          </a:prstGeom>
          <a:ln>
            <a:solidFill>
              <a:schemeClr val="bg1">
                <a:lumMod val="50000"/>
              </a:schemeClr>
            </a:solidFill>
          </a:ln>
        </p:spPr>
      </p:pic>
      <p:pic>
        <p:nvPicPr>
          <p:cNvPr id="10" name="Picture 9"/>
          <p:cNvPicPr>
            <a:picLocks noChangeAspect="1"/>
          </p:cNvPicPr>
          <p:nvPr/>
        </p:nvPicPr>
        <p:blipFill>
          <a:blip r:embed="rId7"/>
          <a:stretch>
            <a:fillRect/>
          </a:stretch>
        </p:blipFill>
        <p:spPr>
          <a:xfrm>
            <a:off x="434113" y="2353652"/>
            <a:ext cx="2480122" cy="1088918"/>
          </a:xfrm>
          <a:prstGeom prst="rect">
            <a:avLst/>
          </a:prstGeom>
          <a:ln>
            <a:solidFill>
              <a:schemeClr val="bg1">
                <a:lumMod val="50000"/>
              </a:schemeClr>
            </a:solidFill>
          </a:ln>
        </p:spPr>
      </p:pic>
      <p:sp>
        <p:nvSpPr>
          <p:cNvPr id="11" name="Rectangle 10"/>
          <p:cNvSpPr/>
          <p:nvPr/>
        </p:nvSpPr>
        <p:spPr>
          <a:xfrm>
            <a:off x="434113" y="1306333"/>
            <a:ext cx="499337" cy="19544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480319" y="1148163"/>
            <a:ext cx="1038104" cy="108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759776" y="1256163"/>
            <a:ext cx="145473" cy="70281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39307" y="1305179"/>
            <a:ext cx="373846" cy="209648"/>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3462336" y="1148163"/>
            <a:ext cx="1066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3387" y="1752958"/>
            <a:ext cx="499337" cy="19544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38581" y="1751804"/>
            <a:ext cx="373846" cy="209648"/>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8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1771650" y="1001816"/>
            <a:ext cx="2437012" cy="2023959"/>
          </a:xfrm>
          <a:prstGeom prst="rect">
            <a:avLst/>
          </a:prstGeom>
          <a:ln>
            <a:solidFill>
              <a:schemeClr val="bg1">
                <a:lumMod val="50000"/>
              </a:schemeClr>
            </a:solidFill>
          </a:ln>
        </p:spPr>
      </p:pic>
      <p:pic>
        <p:nvPicPr>
          <p:cNvPr id="6" name="Picture 5"/>
          <p:cNvPicPr>
            <a:picLocks noChangeAspect="1"/>
          </p:cNvPicPr>
          <p:nvPr/>
        </p:nvPicPr>
        <p:blipFill rotWithShape="1">
          <a:blip r:embed="rId3"/>
          <a:srcRect t="73904" r="23751"/>
          <a:stretch/>
        </p:blipFill>
        <p:spPr>
          <a:xfrm>
            <a:off x="247650" y="1068106"/>
            <a:ext cx="1891066" cy="284159"/>
          </a:xfrm>
          <a:prstGeom prst="rect">
            <a:avLst/>
          </a:prstGeom>
          <a:ln>
            <a:solidFill>
              <a:schemeClr val="bg1">
                <a:lumMod val="50000"/>
              </a:schemeClr>
            </a:solidFill>
          </a:ln>
        </p:spPr>
      </p:pic>
      <p:cxnSp>
        <p:nvCxnSpPr>
          <p:cNvPr id="8" name="Straight Connector 7"/>
          <p:cNvCxnSpPr/>
          <p:nvPr/>
        </p:nvCxnSpPr>
        <p:spPr>
          <a:xfrm>
            <a:off x="2954275" y="1333700"/>
            <a:ext cx="0" cy="152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54275" y="2013795"/>
            <a:ext cx="265175" cy="0"/>
          </a:xfrm>
          <a:prstGeom prst="straightConnector1">
            <a:avLst/>
          </a:prstGeom>
          <a:ln>
            <a:solidFill>
              <a:srgbClr val="0070C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54275" y="1969425"/>
            <a:ext cx="341375" cy="215444"/>
          </a:xfrm>
          <a:prstGeom prst="rect">
            <a:avLst/>
          </a:prstGeom>
          <a:noFill/>
        </p:spPr>
        <p:txBody>
          <a:bodyPr wrap="square" rtlCol="0">
            <a:spAutoFit/>
          </a:bodyPr>
          <a:lstStyle/>
          <a:p>
            <a:r>
              <a:rPr lang="en-GB" sz="800" dirty="0">
                <a:solidFill>
                  <a:srgbClr val="0070C0"/>
                </a:solidFill>
                <a:latin typeface="Arial" panose="020B0604020202020204" pitchFamily="34" charset="0"/>
                <a:cs typeface="Arial" panose="020B0604020202020204" pitchFamily="34" charset="0"/>
              </a:rPr>
              <a:t>12</a:t>
            </a:r>
          </a:p>
        </p:txBody>
      </p:sp>
      <p:sp>
        <p:nvSpPr>
          <p:cNvPr id="13" name="Rectangle 12"/>
          <p:cNvSpPr/>
          <p:nvPr/>
        </p:nvSpPr>
        <p:spPr>
          <a:xfrm>
            <a:off x="2857174" y="1577974"/>
            <a:ext cx="188975" cy="112732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28802" y="2118236"/>
            <a:ext cx="45719" cy="46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3524250" y="1853061"/>
            <a:ext cx="0" cy="311977"/>
          </a:xfrm>
          <a:prstGeom prst="straightConnector1">
            <a:avLst/>
          </a:prstGeom>
          <a:ln>
            <a:solidFill>
              <a:srgbClr val="0070C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68265" y="1901327"/>
            <a:ext cx="410154" cy="215444"/>
          </a:xfrm>
          <a:prstGeom prst="rect">
            <a:avLst/>
          </a:prstGeom>
          <a:noFill/>
        </p:spPr>
        <p:txBody>
          <a:bodyPr wrap="square" rtlCol="0">
            <a:spAutoFit/>
          </a:bodyPr>
          <a:lstStyle/>
          <a:p>
            <a:r>
              <a:rPr lang="en-GB" sz="800" dirty="0">
                <a:solidFill>
                  <a:srgbClr val="0070C0"/>
                </a:solidFill>
                <a:latin typeface="Arial" panose="020B0604020202020204" pitchFamily="34" charset="0"/>
                <a:cs typeface="Arial" panose="020B0604020202020204" pitchFamily="34" charset="0"/>
              </a:rPr>
              <a:t>26.4</a:t>
            </a:r>
          </a:p>
        </p:txBody>
      </p:sp>
      <p:sp>
        <p:nvSpPr>
          <p:cNvPr id="19" name="Rectangle 18"/>
          <p:cNvSpPr/>
          <p:nvPr/>
        </p:nvSpPr>
        <p:spPr>
          <a:xfrm>
            <a:off x="1193183" y="1044575"/>
            <a:ext cx="945533" cy="17593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389633" y="1417448"/>
            <a:ext cx="1678468" cy="17593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0248" y="1055460"/>
            <a:ext cx="701802" cy="175932"/>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3306862" y="1333700"/>
            <a:ext cx="0" cy="289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281281" y="1481100"/>
            <a:ext cx="45719" cy="46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4"/>
          <a:srcRect t="25002"/>
          <a:stretch/>
        </p:blipFill>
        <p:spPr>
          <a:xfrm>
            <a:off x="247650" y="853255"/>
            <a:ext cx="609600" cy="175559"/>
          </a:xfrm>
          <a:prstGeom prst="rect">
            <a:avLst/>
          </a:prstGeom>
          <a:ln>
            <a:solidFill>
              <a:schemeClr val="bg1">
                <a:lumMod val="50000"/>
              </a:schemeClr>
            </a:solidFill>
          </a:ln>
        </p:spPr>
      </p:pic>
      <p:sp>
        <p:nvSpPr>
          <p:cNvPr id="26" name="Rectangular Callout 25"/>
          <p:cNvSpPr/>
          <p:nvPr/>
        </p:nvSpPr>
        <p:spPr>
          <a:xfrm>
            <a:off x="781050" y="2077147"/>
            <a:ext cx="817299" cy="286100"/>
          </a:xfrm>
          <a:prstGeom prst="wedgeRectCallout">
            <a:avLst>
              <a:gd name="adj1" fmla="val 60242"/>
              <a:gd name="adj2" fmla="val -34889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a=-12mm</a:t>
            </a:r>
          </a:p>
          <a:p>
            <a:pPr algn="ctr"/>
            <a:r>
              <a:rPr lang="en-GB" sz="800" dirty="0">
                <a:solidFill>
                  <a:schemeClr val="tx1"/>
                </a:solidFill>
                <a:latin typeface="Arial" panose="020B0604020202020204" pitchFamily="34" charset="0"/>
                <a:cs typeface="Arial" panose="020B0604020202020204" pitchFamily="34" charset="0"/>
              </a:rPr>
              <a:t>b=-26.4mm</a:t>
            </a:r>
          </a:p>
        </p:txBody>
      </p:sp>
      <p:pic>
        <p:nvPicPr>
          <p:cNvPr id="27" name="Picture 26"/>
          <p:cNvPicPr>
            <a:picLocks noChangeAspect="1"/>
          </p:cNvPicPr>
          <p:nvPr/>
        </p:nvPicPr>
        <p:blipFill rotWithShape="1">
          <a:blip r:embed="rId5"/>
          <a:srcRect l="57839" b="13451"/>
          <a:stretch/>
        </p:blipFill>
        <p:spPr>
          <a:xfrm>
            <a:off x="101274" y="2573558"/>
            <a:ext cx="1015725" cy="828973"/>
          </a:xfrm>
          <a:prstGeom prst="rect">
            <a:avLst/>
          </a:prstGeom>
          <a:ln>
            <a:solidFill>
              <a:schemeClr val="bg1">
                <a:lumMod val="50000"/>
              </a:schemeClr>
            </a:solidFill>
          </a:ln>
        </p:spPr>
      </p:pic>
      <p:cxnSp>
        <p:nvCxnSpPr>
          <p:cNvPr id="28" name="Straight Arrow Connector 27"/>
          <p:cNvCxnSpPr/>
          <p:nvPr/>
        </p:nvCxnSpPr>
        <p:spPr>
          <a:xfrm>
            <a:off x="3519710" y="1512225"/>
            <a:ext cx="0" cy="311977"/>
          </a:xfrm>
          <a:prstGeom prst="straightConnector1">
            <a:avLst/>
          </a:prstGeom>
          <a:ln>
            <a:solidFill>
              <a:srgbClr val="0070C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63725" y="1560491"/>
            <a:ext cx="410154" cy="215444"/>
          </a:xfrm>
          <a:prstGeom prst="rect">
            <a:avLst/>
          </a:prstGeom>
          <a:noFill/>
        </p:spPr>
        <p:txBody>
          <a:bodyPr wrap="square" rtlCol="0">
            <a:spAutoFit/>
          </a:bodyPr>
          <a:lstStyle/>
          <a:p>
            <a:r>
              <a:rPr lang="en-GB" sz="800" dirty="0">
                <a:solidFill>
                  <a:srgbClr val="0070C0"/>
                </a:solidFill>
                <a:latin typeface="Arial" panose="020B0604020202020204" pitchFamily="34" charset="0"/>
                <a:cs typeface="Arial" panose="020B0604020202020204" pitchFamily="34" charset="0"/>
              </a:rPr>
              <a:t>17.6</a:t>
            </a:r>
          </a:p>
        </p:txBody>
      </p:sp>
      <p:cxnSp>
        <p:nvCxnSpPr>
          <p:cNvPr id="30" name="Straight Arrow Connector 29"/>
          <p:cNvCxnSpPr/>
          <p:nvPr/>
        </p:nvCxnSpPr>
        <p:spPr>
          <a:xfrm flipH="1">
            <a:off x="3219450" y="1370275"/>
            <a:ext cx="108000" cy="0"/>
          </a:xfrm>
          <a:prstGeom prst="straightConnector1">
            <a:avLst/>
          </a:prstGeom>
          <a:ln>
            <a:solidFill>
              <a:srgbClr val="0070C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71315" y="1140264"/>
            <a:ext cx="410154" cy="215444"/>
          </a:xfrm>
          <a:prstGeom prst="rect">
            <a:avLst/>
          </a:prstGeom>
          <a:noFill/>
        </p:spPr>
        <p:txBody>
          <a:bodyPr wrap="square" rtlCol="0">
            <a:spAutoFit/>
          </a:bodyPr>
          <a:lstStyle/>
          <a:p>
            <a:r>
              <a:rPr lang="en-GB" sz="800" dirty="0">
                <a:solidFill>
                  <a:srgbClr val="0070C0"/>
                </a:solidFill>
                <a:latin typeface="Arial" panose="020B0604020202020204" pitchFamily="34" charset="0"/>
                <a:cs typeface="Arial" panose="020B0604020202020204" pitchFamily="34" charset="0"/>
              </a:rPr>
              <a:t>8</a:t>
            </a:r>
          </a:p>
        </p:txBody>
      </p:sp>
      <p:sp>
        <p:nvSpPr>
          <p:cNvPr id="33" name="Rectangular Callout 32"/>
          <p:cNvSpPr/>
          <p:nvPr/>
        </p:nvSpPr>
        <p:spPr>
          <a:xfrm>
            <a:off x="459051" y="1580736"/>
            <a:ext cx="817299" cy="286100"/>
          </a:xfrm>
          <a:prstGeom prst="wedgeRectCallout">
            <a:avLst>
              <a:gd name="adj1" fmla="val 26998"/>
              <a:gd name="adj2" fmla="val -17721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a=+8mm</a:t>
            </a:r>
          </a:p>
          <a:p>
            <a:pPr algn="ctr"/>
            <a:r>
              <a:rPr lang="en-GB" sz="800" dirty="0">
                <a:solidFill>
                  <a:schemeClr val="tx1"/>
                </a:solidFill>
                <a:latin typeface="Arial" panose="020B0604020202020204" pitchFamily="34" charset="0"/>
                <a:cs typeface="Arial" panose="020B0604020202020204" pitchFamily="34" charset="0"/>
              </a:rPr>
              <a:t>b=+17.6mm</a:t>
            </a:r>
          </a:p>
        </p:txBody>
      </p:sp>
    </p:spTree>
    <p:extLst>
      <p:ext uri="{BB962C8B-B14F-4D97-AF65-F5344CB8AC3E}">
        <p14:creationId xmlns:p14="http://schemas.microsoft.com/office/powerpoint/2010/main" val="3772502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5"/>
            <a:ext cx="3962400" cy="2026669"/>
          </a:xfrm>
        </p:spPr>
        <p:txBody>
          <a:bodyPr>
            <a:normAutofit lnSpcReduction="10000"/>
          </a:bodyPr>
          <a:lstStyle/>
          <a:p>
            <a:r>
              <a:rPr lang="en-GB" dirty="0" err="1"/>
              <a:t>M</a:t>
            </a:r>
            <a:r>
              <a:rPr lang="en-GB" baseline="-25000" dirty="0" err="1"/>
              <a:t>x</a:t>
            </a:r>
            <a:r>
              <a:rPr lang="en-GB" dirty="0"/>
              <a:t>=1500Nm</a:t>
            </a:r>
          </a:p>
          <a:p>
            <a:r>
              <a:rPr lang="en-GB" dirty="0"/>
              <a:t>M</a:t>
            </a:r>
            <a:r>
              <a:rPr lang="en-GB" baseline="-25000" dirty="0"/>
              <a:t>y</a:t>
            </a:r>
            <a:r>
              <a:rPr lang="en-GB" dirty="0"/>
              <a:t>=0</a:t>
            </a:r>
          </a:p>
          <a:p>
            <a:r>
              <a:rPr lang="en-GB" dirty="0" err="1"/>
              <a:t>I</a:t>
            </a:r>
            <a:r>
              <a:rPr lang="en-GB" baseline="-25000" dirty="0" err="1"/>
              <a:t>xx</a:t>
            </a:r>
            <a:r>
              <a:rPr lang="en-GB" dirty="0"/>
              <a:t>=1.09x10</a:t>
            </a:r>
            <a:r>
              <a:rPr lang="en-GB" baseline="30000" dirty="0"/>
              <a:t>6</a:t>
            </a:r>
            <a:r>
              <a:rPr lang="en-GB" dirty="0"/>
              <a:t>mm</a:t>
            </a:r>
            <a:r>
              <a:rPr lang="en-GB" baseline="30000" dirty="0"/>
              <a:t>4		</a:t>
            </a:r>
            <a:r>
              <a:rPr lang="en-GB" dirty="0" err="1"/>
              <a:t>I</a:t>
            </a:r>
            <a:r>
              <a:rPr lang="en-GB" baseline="-25000" dirty="0" err="1"/>
              <a:t>yy</a:t>
            </a:r>
            <a:r>
              <a:rPr lang="en-GB" dirty="0"/>
              <a:t>=1.31x10</a:t>
            </a:r>
            <a:r>
              <a:rPr lang="en-GB" baseline="30000" dirty="0"/>
              <a:t>6</a:t>
            </a:r>
            <a:r>
              <a:rPr lang="en-GB" dirty="0"/>
              <a:t>mm</a:t>
            </a:r>
            <a:r>
              <a:rPr lang="en-GB" baseline="30000" dirty="0"/>
              <a:t>4 </a:t>
            </a:r>
            <a:r>
              <a:rPr lang="en-GB" dirty="0" err="1"/>
              <a:t>I</a:t>
            </a:r>
            <a:r>
              <a:rPr lang="en-GB" baseline="-25000" dirty="0" err="1"/>
              <a:t>xy</a:t>
            </a:r>
            <a:r>
              <a:rPr lang="en-GB" dirty="0"/>
              <a:t>=0.34x10</a:t>
            </a:r>
            <a:r>
              <a:rPr lang="en-GB" baseline="30000" dirty="0"/>
              <a:t>6</a:t>
            </a:r>
            <a:r>
              <a:rPr lang="en-GB" dirty="0"/>
              <a:t>mm</a:t>
            </a:r>
            <a:r>
              <a:rPr lang="en-GB" baseline="30000" dirty="0"/>
              <a:t>4</a:t>
            </a:r>
          </a:p>
          <a:p>
            <a:endParaRPr lang="en-GB" baseline="30000" dirty="0"/>
          </a:p>
          <a:p>
            <a:endParaRPr lang="en-GB" baseline="30000" dirty="0"/>
          </a:p>
          <a:p>
            <a:endParaRPr lang="en-GB" baseline="30000" dirty="0"/>
          </a:p>
          <a:p>
            <a:r>
              <a:rPr lang="en-GB" dirty="0"/>
              <a:t>Point F will have maximum stress</a:t>
            </a:r>
          </a:p>
          <a:p>
            <a:pPr lvl="1"/>
            <a:r>
              <a:rPr lang="en-GB" dirty="0"/>
              <a:t>x=-8mm, y=-66.4mm</a:t>
            </a:r>
          </a:p>
          <a:p>
            <a:pPr marL="0" indent="0">
              <a:buNone/>
            </a:pPr>
            <a:endParaRPr lang="en-GB" baseline="30000" dirty="0"/>
          </a:p>
          <a:p>
            <a:endParaRPr lang="en-GB" baseline="30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5" name="Picture 4"/>
          <p:cNvPicPr>
            <a:picLocks noChangeAspect="1"/>
          </p:cNvPicPr>
          <p:nvPr/>
        </p:nvPicPr>
        <p:blipFill>
          <a:blip r:embed="rId2"/>
          <a:stretch>
            <a:fillRect/>
          </a:stretch>
        </p:blipFill>
        <p:spPr>
          <a:xfrm>
            <a:off x="552451" y="1806575"/>
            <a:ext cx="2057400" cy="431623"/>
          </a:xfrm>
          <a:prstGeom prst="rect">
            <a:avLst/>
          </a:prstGeom>
          <a:ln w="19050">
            <a:solidFill>
              <a:srgbClr val="FF0000"/>
            </a:solidFill>
          </a:ln>
        </p:spPr>
      </p:pic>
      <p:pic>
        <p:nvPicPr>
          <p:cNvPr id="6" name="Picture 5"/>
          <p:cNvPicPr>
            <a:picLocks noChangeAspect="1"/>
          </p:cNvPicPr>
          <p:nvPr/>
        </p:nvPicPr>
        <p:blipFill>
          <a:blip r:embed="rId3"/>
          <a:stretch>
            <a:fillRect/>
          </a:stretch>
        </p:blipFill>
        <p:spPr>
          <a:xfrm>
            <a:off x="3002052" y="1915671"/>
            <a:ext cx="1013787" cy="213429"/>
          </a:xfrm>
          <a:prstGeom prst="rect">
            <a:avLst/>
          </a:prstGeom>
          <a:ln>
            <a:solidFill>
              <a:schemeClr val="bg1">
                <a:lumMod val="50000"/>
              </a:schemeClr>
            </a:solidFill>
          </a:ln>
        </p:spPr>
      </p:pic>
      <p:cxnSp>
        <p:nvCxnSpPr>
          <p:cNvPr id="8" name="Straight Arrow Connector 7"/>
          <p:cNvCxnSpPr>
            <a:stCxn id="5" idx="3"/>
            <a:endCxn id="6" idx="1"/>
          </p:cNvCxnSpPr>
          <p:nvPr/>
        </p:nvCxnSpPr>
        <p:spPr>
          <a:xfrm flipV="1">
            <a:off x="2609851" y="2022386"/>
            <a:ext cx="392201"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9" name="Picture 8"/>
          <p:cNvPicPr>
            <a:picLocks noChangeAspect="1"/>
          </p:cNvPicPr>
          <p:nvPr/>
        </p:nvPicPr>
        <p:blipFill>
          <a:blip r:embed="rId4"/>
          <a:stretch>
            <a:fillRect/>
          </a:stretch>
        </p:blipFill>
        <p:spPr>
          <a:xfrm>
            <a:off x="3162916" y="2247554"/>
            <a:ext cx="1409628" cy="1170708"/>
          </a:xfrm>
          <a:prstGeom prst="rect">
            <a:avLst/>
          </a:prstGeom>
          <a:ln>
            <a:solidFill>
              <a:schemeClr val="bg1">
                <a:lumMod val="50000"/>
              </a:schemeClr>
            </a:solidFill>
          </a:ln>
        </p:spPr>
      </p:pic>
      <p:pic>
        <p:nvPicPr>
          <p:cNvPr id="10" name="Picture 9"/>
          <p:cNvPicPr>
            <a:picLocks noChangeAspect="1"/>
          </p:cNvPicPr>
          <p:nvPr/>
        </p:nvPicPr>
        <p:blipFill>
          <a:blip r:embed="rId5"/>
          <a:stretch>
            <a:fillRect/>
          </a:stretch>
        </p:blipFill>
        <p:spPr>
          <a:xfrm>
            <a:off x="552451" y="2773600"/>
            <a:ext cx="1942866" cy="237902"/>
          </a:xfrm>
          <a:prstGeom prst="rect">
            <a:avLst/>
          </a:prstGeom>
          <a:ln>
            <a:solidFill>
              <a:schemeClr val="bg1">
                <a:lumMod val="50000"/>
              </a:schemeClr>
            </a:solidFill>
          </a:ln>
        </p:spPr>
      </p:pic>
    </p:spTree>
    <p:extLst>
      <p:ext uri="{BB962C8B-B14F-4D97-AF65-F5344CB8AC3E}">
        <p14:creationId xmlns:p14="http://schemas.microsoft.com/office/powerpoint/2010/main" val="18031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a:xfrm>
            <a:off x="235801" y="802429"/>
            <a:ext cx="2057400" cy="2438400"/>
          </a:xfrm>
        </p:spPr>
        <p:txBody>
          <a:bodyPr>
            <a:normAutofit fontScale="92500" lnSpcReduction="10000"/>
          </a:bodyPr>
          <a:lstStyle/>
          <a:p>
            <a:r>
              <a:rPr lang="en-GB" dirty="0"/>
              <a:t>Figure shows the section of an angle purlin. A bending moment of 3000Nm is applied to the purlin in a plane at an angle of 30</a:t>
            </a:r>
            <a:r>
              <a:rPr lang="en-GB" baseline="30000" dirty="0"/>
              <a:t>o</a:t>
            </a:r>
            <a:r>
              <a:rPr lang="en-GB" dirty="0"/>
              <a:t> to the vertical </a:t>
            </a:r>
            <a:r>
              <a:rPr lang="en-GB" sz="1400" i="1" dirty="0">
                <a:latin typeface="Times New Roman" panose="02020603050405020304" pitchFamily="18" charset="0"/>
                <a:cs typeface="Times New Roman" panose="02020603050405020304" pitchFamily="18" charset="0"/>
              </a:rPr>
              <a:t>y</a:t>
            </a:r>
            <a:r>
              <a:rPr lang="en-GB" dirty="0"/>
              <a:t> axis. If the sense of the bending moment is such that its components </a:t>
            </a:r>
            <a:r>
              <a:rPr lang="en-GB" dirty="0" err="1"/>
              <a:t>M</a:t>
            </a:r>
            <a:r>
              <a:rPr lang="en-GB" baseline="-25000" dirty="0" err="1"/>
              <a:t>x</a:t>
            </a:r>
            <a:r>
              <a:rPr lang="en-GB" dirty="0"/>
              <a:t> and M</a:t>
            </a:r>
            <a:r>
              <a:rPr lang="en-GB" baseline="-25000" dirty="0"/>
              <a:t>y</a:t>
            </a:r>
            <a:r>
              <a:rPr lang="en-GB" dirty="0"/>
              <a:t> both produce tension in the positive </a:t>
            </a:r>
            <a:r>
              <a:rPr lang="en-GB" sz="1400" i="1" dirty="0" err="1">
                <a:latin typeface="Times New Roman" panose="02020603050405020304" pitchFamily="18" charset="0"/>
                <a:cs typeface="Times New Roman" panose="02020603050405020304" pitchFamily="18" charset="0"/>
              </a:rPr>
              <a:t>xy</a:t>
            </a:r>
            <a:r>
              <a:rPr lang="en-GB" dirty="0"/>
              <a:t> quadrant, calculate the maximum direct stress in the purlin, stating clearly the point at which it acts.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2228850" y="855094"/>
            <a:ext cx="2057400" cy="2219675"/>
          </a:xfrm>
          <a:prstGeom prst="rect">
            <a:avLst/>
          </a:prstGeom>
          <a:ln>
            <a:solidFill>
              <a:schemeClr val="tx1"/>
            </a:solidFill>
          </a:ln>
        </p:spPr>
      </p:pic>
    </p:spTree>
    <p:extLst>
      <p:ext uri="{BB962C8B-B14F-4D97-AF65-F5344CB8AC3E}">
        <p14:creationId xmlns:p14="http://schemas.microsoft.com/office/powerpoint/2010/main" val="4147858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7" name="Content Placeholder 6"/>
          <p:cNvSpPr>
            <a:spLocks noGrp="1"/>
          </p:cNvSpPr>
          <p:nvPr>
            <p:ph idx="1"/>
          </p:nvPr>
        </p:nvSpPr>
        <p:spPr>
          <a:xfrm>
            <a:off x="323850" y="968375"/>
            <a:ext cx="1828800" cy="2026669"/>
          </a:xfrm>
        </p:spPr>
        <p:txBody>
          <a:bodyPr/>
          <a:lstStyle/>
          <a:p>
            <a:endParaRPr lang="en-GB" dirty="0"/>
          </a:p>
          <a:p>
            <a:r>
              <a:rPr lang="en-GB" dirty="0"/>
              <a:t>Where is the location of centroid?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290407" y="857571"/>
            <a:ext cx="1951272" cy="401581"/>
          </a:xfrm>
          <a:prstGeom prst="rect">
            <a:avLst/>
          </a:prstGeom>
          <a:ln>
            <a:solidFill>
              <a:schemeClr val="bg1">
                <a:lumMod val="50000"/>
              </a:schemeClr>
            </a:solidFill>
          </a:ln>
        </p:spPr>
      </p:pic>
      <p:pic>
        <p:nvPicPr>
          <p:cNvPr id="6" name="Picture 5"/>
          <p:cNvPicPr>
            <a:picLocks noChangeAspect="1"/>
          </p:cNvPicPr>
          <p:nvPr/>
        </p:nvPicPr>
        <p:blipFill>
          <a:blip r:embed="rId3"/>
          <a:stretch>
            <a:fillRect/>
          </a:stretch>
        </p:blipFill>
        <p:spPr>
          <a:xfrm>
            <a:off x="2415520" y="855094"/>
            <a:ext cx="1870729" cy="201828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90407" y="1723201"/>
            <a:ext cx="2641658" cy="282066"/>
          </a:xfrm>
          <a:prstGeom prst="rect">
            <a:avLst/>
          </a:prstGeom>
          <a:ln>
            <a:solidFill>
              <a:schemeClr val="bg1">
                <a:lumMod val="50000"/>
              </a:schemeClr>
            </a:solidFill>
          </a:ln>
        </p:spPr>
      </p:pic>
      <p:pic>
        <p:nvPicPr>
          <p:cNvPr id="9" name="Picture 8"/>
          <p:cNvPicPr>
            <a:picLocks noChangeAspect="1"/>
          </p:cNvPicPr>
          <p:nvPr/>
        </p:nvPicPr>
        <p:blipFill>
          <a:blip r:embed="rId5"/>
          <a:stretch>
            <a:fillRect/>
          </a:stretch>
        </p:blipFill>
        <p:spPr>
          <a:xfrm>
            <a:off x="324133" y="1958975"/>
            <a:ext cx="761717" cy="290485"/>
          </a:xfrm>
          <a:prstGeom prst="rect">
            <a:avLst/>
          </a:prstGeom>
          <a:ln>
            <a:solidFill>
              <a:schemeClr val="bg1">
                <a:lumMod val="50000"/>
              </a:schemeClr>
            </a:solidFill>
          </a:ln>
        </p:spPr>
      </p:pic>
      <p:cxnSp>
        <p:nvCxnSpPr>
          <p:cNvPr id="11" name="Straight Arrow Connector 10"/>
          <p:cNvCxnSpPr/>
          <p:nvPr/>
        </p:nvCxnSpPr>
        <p:spPr>
          <a:xfrm>
            <a:off x="2762250" y="2111375"/>
            <a:ext cx="4572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78587450"/>
              </p:ext>
            </p:extLst>
          </p:nvPr>
        </p:nvGraphicFramePr>
        <p:xfrm>
          <a:off x="2927350" y="2138467"/>
          <a:ext cx="139700" cy="228600"/>
        </p:xfrm>
        <a:graphic>
          <a:graphicData uri="http://schemas.openxmlformats.org/presentationml/2006/ole">
            <mc:AlternateContent xmlns:mc="http://schemas.openxmlformats.org/markup-compatibility/2006">
              <mc:Choice xmlns:v="urn:schemas-microsoft-com:vml" Requires="v">
                <p:oleObj name="Equation" r:id="rId6" imgW="139680" imgH="228600" progId="Equation.3">
                  <p:embed/>
                </p:oleObj>
              </mc:Choice>
              <mc:Fallback>
                <p:oleObj name="Equation" r:id="rId6" imgW="139680" imgH="228600" progId="Equation.3">
                  <p:embed/>
                  <p:pic>
                    <p:nvPicPr>
                      <p:cNvPr id="0" name=""/>
                      <p:cNvPicPr/>
                      <p:nvPr/>
                    </p:nvPicPr>
                    <p:blipFill>
                      <a:blip r:embed="rId7"/>
                      <a:stretch>
                        <a:fillRect/>
                      </a:stretch>
                    </p:blipFill>
                    <p:spPr>
                      <a:xfrm>
                        <a:off x="2927350" y="2138467"/>
                        <a:ext cx="139700" cy="228600"/>
                      </a:xfrm>
                      <a:prstGeom prst="rect">
                        <a:avLst/>
                      </a:prstGeom>
                      <a:solidFill>
                        <a:srgbClr val="FFFF00"/>
                      </a:solidFill>
                    </p:spPr>
                  </p:pic>
                </p:oleObj>
              </mc:Fallback>
            </mc:AlternateContent>
          </a:graphicData>
        </a:graphic>
      </p:graphicFrame>
      <p:pic>
        <p:nvPicPr>
          <p:cNvPr id="13" name="Picture 12"/>
          <p:cNvPicPr>
            <a:picLocks noChangeAspect="1"/>
          </p:cNvPicPr>
          <p:nvPr/>
        </p:nvPicPr>
        <p:blipFill>
          <a:blip r:embed="rId8"/>
          <a:stretch>
            <a:fillRect/>
          </a:stretch>
        </p:blipFill>
        <p:spPr>
          <a:xfrm>
            <a:off x="290407" y="2318110"/>
            <a:ext cx="2592918" cy="155265"/>
          </a:xfrm>
          <a:prstGeom prst="rect">
            <a:avLst/>
          </a:prstGeom>
          <a:ln>
            <a:solidFill>
              <a:schemeClr val="bg1">
                <a:lumMod val="50000"/>
              </a:schemeClr>
            </a:solidFill>
          </a:ln>
        </p:spPr>
      </p:pic>
      <p:pic>
        <p:nvPicPr>
          <p:cNvPr id="14" name="Picture 13"/>
          <p:cNvPicPr>
            <a:picLocks noChangeAspect="1"/>
          </p:cNvPicPr>
          <p:nvPr/>
        </p:nvPicPr>
        <p:blipFill>
          <a:blip r:embed="rId9"/>
          <a:stretch>
            <a:fillRect/>
          </a:stretch>
        </p:blipFill>
        <p:spPr>
          <a:xfrm>
            <a:off x="323850" y="2464164"/>
            <a:ext cx="796115" cy="256811"/>
          </a:xfrm>
          <a:prstGeom prst="rect">
            <a:avLst/>
          </a:prstGeom>
          <a:ln>
            <a:solidFill>
              <a:schemeClr val="bg1">
                <a:lumMod val="50000"/>
              </a:schemeClr>
            </a:solidFill>
          </a:ln>
        </p:spPr>
      </p:pic>
      <p:cxnSp>
        <p:nvCxnSpPr>
          <p:cNvPr id="15" name="Straight Arrow Connector 14"/>
          <p:cNvCxnSpPr/>
          <p:nvPr/>
        </p:nvCxnSpPr>
        <p:spPr>
          <a:xfrm flipV="1">
            <a:off x="3655060" y="1349375"/>
            <a:ext cx="0" cy="508086"/>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473355607"/>
              </p:ext>
            </p:extLst>
          </p:nvPr>
        </p:nvGraphicFramePr>
        <p:xfrm>
          <a:off x="3481915" y="1448860"/>
          <a:ext cx="152400" cy="266700"/>
        </p:xfrm>
        <a:graphic>
          <a:graphicData uri="http://schemas.openxmlformats.org/presentationml/2006/ole">
            <mc:AlternateContent xmlns:mc="http://schemas.openxmlformats.org/markup-compatibility/2006">
              <mc:Choice xmlns:v="urn:schemas-microsoft-com:vml" Requires="v">
                <p:oleObj name="Equation" r:id="rId10" imgW="152280" imgH="266400" progId="Equation.3">
                  <p:embed/>
                </p:oleObj>
              </mc:Choice>
              <mc:Fallback>
                <p:oleObj name="Equation" r:id="rId10" imgW="152280" imgH="266400" progId="Equation.3">
                  <p:embed/>
                  <p:pic>
                    <p:nvPicPr>
                      <p:cNvPr id="12" name="Object 11"/>
                      <p:cNvPicPr/>
                      <p:nvPr/>
                    </p:nvPicPr>
                    <p:blipFill>
                      <a:blip r:embed="rId11"/>
                      <a:stretch>
                        <a:fillRect/>
                      </a:stretch>
                    </p:blipFill>
                    <p:spPr>
                      <a:xfrm>
                        <a:off x="3481915" y="1448860"/>
                        <a:ext cx="152400" cy="2667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5481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pic>
        <p:nvPicPr>
          <p:cNvPr id="6" name="Content Placeholder 5"/>
          <p:cNvPicPr>
            <a:picLocks noGrp="1" noChangeAspect="1"/>
          </p:cNvPicPr>
          <p:nvPr>
            <p:ph idx="1"/>
          </p:nvPr>
        </p:nvPicPr>
        <p:blipFill>
          <a:blip r:embed="rId2"/>
          <a:stretch>
            <a:fillRect/>
          </a:stretch>
        </p:blipFill>
        <p:spPr>
          <a:xfrm>
            <a:off x="781050" y="843031"/>
            <a:ext cx="3048000" cy="2286000"/>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
        <p:nvSpPr>
          <p:cNvPr id="7" name="Rectangle 6"/>
          <p:cNvSpPr/>
          <p:nvPr/>
        </p:nvSpPr>
        <p:spPr>
          <a:xfrm>
            <a:off x="704850" y="843031"/>
            <a:ext cx="838200" cy="353944"/>
          </a:xfrm>
          <a:prstGeom prst="rect">
            <a:avLst/>
          </a:prstGeom>
          <a:solidFill>
            <a:srgbClr val="FFFF00">
              <a:alpha val="4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76250" y="2416175"/>
            <a:ext cx="762000" cy="152400"/>
          </a:xfrm>
          <a:prstGeom prst="rect">
            <a:avLst/>
          </a:prstGeom>
          <a:solidFill>
            <a:srgbClr val="FFFF00">
              <a:alpha val="4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Floor beams</a:t>
            </a:r>
          </a:p>
        </p:txBody>
      </p:sp>
      <p:cxnSp>
        <p:nvCxnSpPr>
          <p:cNvPr id="10" name="Straight Connector 9"/>
          <p:cNvCxnSpPr>
            <a:stCxn id="8" idx="0"/>
          </p:cNvCxnSpPr>
          <p:nvPr/>
        </p:nvCxnSpPr>
        <p:spPr>
          <a:xfrm flipV="1">
            <a:off x="857250" y="1958975"/>
            <a:ext cx="381000" cy="457200"/>
          </a:xfrm>
          <a:prstGeom prst="line">
            <a:avLst/>
          </a:prstGeom>
        </p:spPr>
        <p:style>
          <a:lnRef idx="1">
            <a:schemeClr val="dk1"/>
          </a:lnRef>
          <a:fillRef idx="0">
            <a:schemeClr val="dk1"/>
          </a:fillRef>
          <a:effectRef idx="0">
            <a:schemeClr val="dk1"/>
          </a:effectRef>
          <a:fontRef idx="minor">
            <a:schemeClr val="tx1"/>
          </a:fontRef>
        </p:style>
      </p:cxnSp>
      <p:sp>
        <p:nvSpPr>
          <p:cNvPr id="15" name="Rectangular Callout 14"/>
          <p:cNvSpPr/>
          <p:nvPr/>
        </p:nvSpPr>
        <p:spPr>
          <a:xfrm>
            <a:off x="3371850" y="2187575"/>
            <a:ext cx="1066800" cy="381000"/>
          </a:xfrm>
          <a:prstGeom prst="wedgeRectCallout">
            <a:avLst>
              <a:gd name="adj1" fmla="val -240989"/>
              <a:gd name="adj2" fmla="val -124014"/>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They are subjected to bending loads</a:t>
            </a:r>
          </a:p>
        </p:txBody>
      </p:sp>
      <p:sp>
        <p:nvSpPr>
          <p:cNvPr id="16" name="Rectangular Callout 15"/>
          <p:cNvSpPr/>
          <p:nvPr/>
        </p:nvSpPr>
        <p:spPr>
          <a:xfrm>
            <a:off x="3371850" y="2579619"/>
            <a:ext cx="1066800" cy="381000"/>
          </a:xfrm>
          <a:prstGeom prst="wedgeRectCallout">
            <a:avLst>
              <a:gd name="adj1" fmla="val -244907"/>
              <a:gd name="adj2" fmla="val -220014"/>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They could cause </a:t>
            </a:r>
            <a:r>
              <a:rPr lang="en-GB" sz="800" dirty="0">
                <a:solidFill>
                  <a:srgbClr val="7030A0"/>
                </a:solidFill>
                <a:latin typeface="Arial" panose="020B0604020202020204" pitchFamily="34" charset="0"/>
                <a:cs typeface="Arial" panose="020B0604020202020204" pitchFamily="34" charset="0"/>
              </a:rPr>
              <a:t>sagging</a:t>
            </a:r>
            <a:r>
              <a:rPr lang="en-GB" sz="800" dirty="0">
                <a:solidFill>
                  <a:schemeClr val="tx1"/>
                </a:solidFill>
                <a:latin typeface="Arial" panose="020B0604020202020204" pitchFamily="34" charset="0"/>
                <a:cs typeface="Arial" panose="020B0604020202020204" pitchFamily="34" charset="0"/>
              </a:rPr>
              <a:t> or </a:t>
            </a:r>
            <a:r>
              <a:rPr lang="en-GB" sz="800" dirty="0">
                <a:solidFill>
                  <a:srgbClr val="FF0000"/>
                </a:solidFill>
                <a:latin typeface="Arial" panose="020B0604020202020204" pitchFamily="34" charset="0"/>
                <a:cs typeface="Arial" panose="020B0604020202020204" pitchFamily="34" charset="0"/>
              </a:rPr>
              <a:t>hogging</a:t>
            </a:r>
            <a:r>
              <a:rPr lang="en-GB" sz="800" dirty="0">
                <a:solidFill>
                  <a:schemeClr val="tx1"/>
                </a:solidFill>
                <a:latin typeface="Arial" panose="020B0604020202020204" pitchFamily="34" charset="0"/>
                <a:cs typeface="Arial" panose="020B0604020202020204" pitchFamily="34" charset="0"/>
              </a:rPr>
              <a:t> shape</a:t>
            </a:r>
          </a:p>
        </p:txBody>
      </p:sp>
      <p:pic>
        <p:nvPicPr>
          <p:cNvPr id="17" name="Picture 16"/>
          <p:cNvPicPr>
            <a:picLocks noChangeAspect="1"/>
          </p:cNvPicPr>
          <p:nvPr/>
        </p:nvPicPr>
        <p:blipFill>
          <a:blip r:embed="rId3"/>
          <a:stretch>
            <a:fillRect/>
          </a:stretch>
        </p:blipFill>
        <p:spPr>
          <a:xfrm>
            <a:off x="4233928" y="2874569"/>
            <a:ext cx="325772" cy="223791"/>
          </a:xfrm>
          <a:prstGeom prst="rect">
            <a:avLst/>
          </a:prstGeom>
          <a:ln w="25400">
            <a:solidFill>
              <a:srgbClr val="7030A0"/>
            </a:solidFill>
          </a:ln>
        </p:spPr>
      </p:pic>
      <p:pic>
        <p:nvPicPr>
          <p:cNvPr id="18" name="Picture 17"/>
          <p:cNvPicPr>
            <a:picLocks noChangeAspect="1"/>
          </p:cNvPicPr>
          <p:nvPr/>
        </p:nvPicPr>
        <p:blipFill>
          <a:blip r:embed="rId4"/>
          <a:stretch>
            <a:fillRect/>
          </a:stretch>
        </p:blipFill>
        <p:spPr>
          <a:xfrm>
            <a:off x="4233928" y="3159502"/>
            <a:ext cx="325772" cy="247273"/>
          </a:xfrm>
          <a:prstGeom prst="rect">
            <a:avLst/>
          </a:prstGeom>
          <a:ln w="25400">
            <a:solidFill>
              <a:srgbClr val="FF0000"/>
            </a:solidFill>
          </a:ln>
        </p:spPr>
      </p:pic>
    </p:spTree>
    <p:extLst>
      <p:ext uri="{BB962C8B-B14F-4D97-AF65-F5344CB8AC3E}">
        <p14:creationId xmlns:p14="http://schemas.microsoft.com/office/powerpoint/2010/main" val="20510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a:xfrm>
            <a:off x="323850" y="892175"/>
            <a:ext cx="3962400" cy="2026669"/>
          </a:xfrm>
        </p:spPr>
        <p:txBody>
          <a:bodyPr/>
          <a:lstStyle/>
          <a:p>
            <a:r>
              <a:rPr lang="en-GB" dirty="0"/>
              <a:t>The second moments of area are;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389976" y="1141094"/>
            <a:ext cx="3362874" cy="1377496"/>
          </a:xfrm>
          <a:prstGeom prst="rect">
            <a:avLst/>
          </a:prstGeom>
          <a:ln>
            <a:solidFill>
              <a:schemeClr val="bg1">
                <a:lumMod val="50000"/>
              </a:schemeClr>
            </a:solidFill>
          </a:ln>
        </p:spPr>
      </p:pic>
      <p:pic>
        <p:nvPicPr>
          <p:cNvPr id="12" name="Picture 11"/>
          <p:cNvPicPr>
            <a:picLocks noChangeAspect="1"/>
          </p:cNvPicPr>
          <p:nvPr/>
        </p:nvPicPr>
        <p:blipFill>
          <a:blip r:embed="rId3"/>
          <a:stretch>
            <a:fillRect/>
          </a:stretch>
        </p:blipFill>
        <p:spPr>
          <a:xfrm>
            <a:off x="3295650" y="1958975"/>
            <a:ext cx="1224868" cy="1323847"/>
          </a:xfrm>
          <a:prstGeom prst="rect">
            <a:avLst/>
          </a:prstGeom>
        </p:spPr>
      </p:pic>
    </p:spTree>
    <p:extLst>
      <p:ext uri="{BB962C8B-B14F-4D97-AF65-F5344CB8AC3E}">
        <p14:creationId xmlns:p14="http://schemas.microsoft.com/office/powerpoint/2010/main" val="3864705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a:xfrm>
            <a:off x="323850" y="770506"/>
            <a:ext cx="4286250" cy="2026669"/>
          </a:xfrm>
        </p:spPr>
        <p:txBody>
          <a:bodyPr/>
          <a:lstStyle/>
          <a:p>
            <a:r>
              <a:rPr lang="en-GB" dirty="0"/>
              <a:t>Plug in all the previous values in the following equation;</a:t>
            </a:r>
          </a:p>
          <a:p>
            <a:endParaRPr lang="en-GB" dirty="0"/>
          </a:p>
          <a:p>
            <a:endParaRPr lang="en-GB" dirty="0"/>
          </a:p>
          <a:p>
            <a:r>
              <a:rPr lang="en-GB" dirty="0"/>
              <a:t>Max stress occurs always </a:t>
            </a:r>
          </a:p>
          <a:p>
            <a:pPr marL="0" indent="0">
              <a:buNone/>
            </a:pPr>
            <a:r>
              <a:rPr lang="en-GB" dirty="0"/>
              <a:t>   at the outermost corners;</a:t>
            </a:r>
          </a:p>
          <a:p>
            <a:pPr lvl="1"/>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323850" y="1044575"/>
            <a:ext cx="2057400" cy="431623"/>
          </a:xfrm>
          <a:prstGeom prst="rect">
            <a:avLst/>
          </a:prstGeom>
          <a:ln w="19050">
            <a:solidFill>
              <a:srgbClr val="FF0000"/>
            </a:solidFill>
          </a:ln>
        </p:spPr>
      </p:pic>
      <p:cxnSp>
        <p:nvCxnSpPr>
          <p:cNvPr id="6" name="Straight Arrow Connector 5"/>
          <p:cNvCxnSpPr>
            <a:stCxn id="5" idx="3"/>
            <a:endCxn id="7" idx="1"/>
          </p:cNvCxnSpPr>
          <p:nvPr/>
        </p:nvCxnSpPr>
        <p:spPr>
          <a:xfrm flipV="1">
            <a:off x="2381250" y="1260386"/>
            <a:ext cx="814495"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7" name="Picture 6"/>
          <p:cNvPicPr>
            <a:picLocks noChangeAspect="1"/>
          </p:cNvPicPr>
          <p:nvPr/>
        </p:nvPicPr>
        <p:blipFill>
          <a:blip r:embed="rId3"/>
          <a:stretch>
            <a:fillRect/>
          </a:stretch>
        </p:blipFill>
        <p:spPr>
          <a:xfrm>
            <a:off x="3195745" y="1133863"/>
            <a:ext cx="1090505" cy="253045"/>
          </a:xfrm>
          <a:prstGeom prst="rect">
            <a:avLst/>
          </a:prstGeom>
          <a:ln>
            <a:solidFill>
              <a:schemeClr val="bg1">
                <a:lumMod val="50000"/>
              </a:schemeClr>
            </a:solidFill>
          </a:ln>
        </p:spPr>
      </p:pic>
      <p:pic>
        <p:nvPicPr>
          <p:cNvPr id="8" name="Picture 7"/>
          <p:cNvPicPr>
            <a:picLocks noChangeAspect="1"/>
          </p:cNvPicPr>
          <p:nvPr/>
        </p:nvPicPr>
        <p:blipFill>
          <a:blip r:embed="rId4"/>
          <a:stretch>
            <a:fillRect/>
          </a:stretch>
        </p:blipFill>
        <p:spPr>
          <a:xfrm>
            <a:off x="2727861" y="1425575"/>
            <a:ext cx="1558389" cy="1681305"/>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199171" y="2180802"/>
            <a:ext cx="2491219" cy="878847"/>
          </a:xfrm>
          <a:prstGeom prst="rect">
            <a:avLst/>
          </a:prstGeom>
          <a:ln>
            <a:solidFill>
              <a:schemeClr val="bg1">
                <a:lumMod val="50000"/>
              </a:schemeClr>
            </a:solidFill>
          </a:ln>
        </p:spPr>
      </p:pic>
    </p:spTree>
    <p:extLst>
      <p:ext uri="{BB962C8B-B14F-4D97-AF65-F5344CB8AC3E}">
        <p14:creationId xmlns:p14="http://schemas.microsoft.com/office/powerpoint/2010/main" val="23984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 moment of area for thin-walled sections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557109" y="864345"/>
            <a:ext cx="3572081" cy="1834431"/>
          </a:xfrm>
          <a:prstGeom prst="rect">
            <a:avLst/>
          </a:prstGeom>
        </p:spPr>
      </p:pic>
      <p:pic>
        <p:nvPicPr>
          <p:cNvPr id="6" name="Picture 5"/>
          <p:cNvPicPr>
            <a:picLocks noChangeAspect="1"/>
          </p:cNvPicPr>
          <p:nvPr/>
        </p:nvPicPr>
        <p:blipFill>
          <a:blip r:embed="rId3"/>
          <a:stretch>
            <a:fillRect/>
          </a:stretch>
        </p:blipFill>
        <p:spPr>
          <a:xfrm>
            <a:off x="1643135" y="2568575"/>
            <a:ext cx="1400028" cy="426838"/>
          </a:xfrm>
          <a:prstGeom prst="rect">
            <a:avLst/>
          </a:prstGeom>
        </p:spPr>
      </p:pic>
    </p:spTree>
    <p:extLst>
      <p:ext uri="{BB962C8B-B14F-4D97-AF65-F5344CB8AC3E}">
        <p14:creationId xmlns:p14="http://schemas.microsoft.com/office/powerpoint/2010/main" val="2653428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 moment of area for thin-walled sections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5" name="Picture 4"/>
          <p:cNvPicPr>
            <a:picLocks noChangeAspect="1"/>
          </p:cNvPicPr>
          <p:nvPr/>
        </p:nvPicPr>
        <p:blipFill>
          <a:blip r:embed="rId2"/>
          <a:stretch>
            <a:fillRect/>
          </a:stretch>
        </p:blipFill>
        <p:spPr>
          <a:xfrm>
            <a:off x="1390650" y="864345"/>
            <a:ext cx="1952380" cy="1671428"/>
          </a:xfrm>
          <a:prstGeom prst="rect">
            <a:avLst/>
          </a:prstGeom>
        </p:spPr>
      </p:pic>
      <p:pic>
        <p:nvPicPr>
          <p:cNvPr id="6" name="Picture 5"/>
          <p:cNvPicPr>
            <a:picLocks noChangeAspect="1"/>
          </p:cNvPicPr>
          <p:nvPr/>
        </p:nvPicPr>
        <p:blipFill>
          <a:blip r:embed="rId3"/>
          <a:stretch>
            <a:fillRect/>
          </a:stretch>
        </p:blipFill>
        <p:spPr>
          <a:xfrm>
            <a:off x="628650" y="2644775"/>
            <a:ext cx="971438" cy="428879"/>
          </a:xfrm>
          <a:prstGeom prst="rect">
            <a:avLst/>
          </a:prstGeom>
        </p:spPr>
      </p:pic>
      <p:pic>
        <p:nvPicPr>
          <p:cNvPr id="7" name="Picture 6"/>
          <p:cNvPicPr>
            <a:picLocks noChangeAspect="1"/>
          </p:cNvPicPr>
          <p:nvPr/>
        </p:nvPicPr>
        <p:blipFill>
          <a:blip r:embed="rId4"/>
          <a:stretch>
            <a:fillRect/>
          </a:stretch>
        </p:blipFill>
        <p:spPr>
          <a:xfrm>
            <a:off x="1784379" y="2655360"/>
            <a:ext cx="985724" cy="407708"/>
          </a:xfrm>
          <a:prstGeom prst="rect">
            <a:avLst/>
          </a:prstGeom>
        </p:spPr>
      </p:pic>
      <p:pic>
        <p:nvPicPr>
          <p:cNvPr id="8" name="Picture 7"/>
          <p:cNvPicPr>
            <a:picLocks noChangeAspect="1"/>
          </p:cNvPicPr>
          <p:nvPr/>
        </p:nvPicPr>
        <p:blipFill>
          <a:blip r:embed="rId5"/>
          <a:stretch>
            <a:fillRect/>
          </a:stretch>
        </p:blipFill>
        <p:spPr>
          <a:xfrm>
            <a:off x="2954394" y="2674007"/>
            <a:ext cx="1027056" cy="370414"/>
          </a:xfrm>
          <a:prstGeom prst="rect">
            <a:avLst/>
          </a:prstGeom>
        </p:spPr>
      </p:pic>
      <p:sp>
        <p:nvSpPr>
          <p:cNvPr id="9" name="Rectangular Callout 8"/>
          <p:cNvSpPr/>
          <p:nvPr/>
        </p:nvSpPr>
        <p:spPr>
          <a:xfrm>
            <a:off x="476250" y="968375"/>
            <a:ext cx="838200" cy="609600"/>
          </a:xfrm>
          <a:prstGeom prst="wedgeRectCallout">
            <a:avLst>
              <a:gd name="adj1" fmla="val 105089"/>
              <a:gd name="adj2" fmla="val 505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You will need this for your coursework</a:t>
            </a:r>
          </a:p>
        </p:txBody>
      </p:sp>
    </p:spTree>
    <p:extLst>
      <p:ext uri="{BB962C8B-B14F-4D97-AF65-F5344CB8AC3E}">
        <p14:creationId xmlns:p14="http://schemas.microsoft.com/office/powerpoint/2010/main" val="148382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6" name="Content Placeholder 5"/>
          <p:cNvPicPr>
            <a:picLocks noGrp="1" noChangeAspect="1"/>
          </p:cNvPicPr>
          <p:nvPr>
            <p:ph idx="1"/>
          </p:nvPr>
        </p:nvPicPr>
        <p:blipFill>
          <a:blip r:embed="rId2"/>
          <a:stretch>
            <a:fillRect/>
          </a:stretch>
        </p:blipFill>
        <p:spPr>
          <a:xfrm>
            <a:off x="323850" y="824651"/>
            <a:ext cx="3962400" cy="2021632"/>
          </a:xfrm>
          <a:prstGeom prst="rect">
            <a:avLst/>
          </a:prstGeom>
        </p:spPr>
      </p:pic>
      <p:sp>
        <p:nvSpPr>
          <p:cNvPr id="7" name="Rectangle 6"/>
          <p:cNvSpPr/>
          <p:nvPr/>
        </p:nvSpPr>
        <p:spPr>
          <a:xfrm>
            <a:off x="303531" y="2839621"/>
            <a:ext cx="4114800" cy="338554"/>
          </a:xfrm>
          <a:prstGeom prst="rect">
            <a:avLst/>
          </a:prstGeom>
        </p:spPr>
        <p:txBody>
          <a:bodyPr wrap="square">
            <a:spAutoFit/>
          </a:bodyPr>
          <a:lstStyle/>
          <a:p>
            <a:r>
              <a:rPr lang="en-GB" sz="800" dirty="0">
                <a:latin typeface="Arial" panose="020B0604020202020204" pitchFamily="34" charset="0"/>
                <a:cs typeface="Arial" panose="020B0604020202020204" pitchFamily="34" charset="0"/>
              </a:rPr>
              <a:t>(see P15.2 of Ref [1] on page 472 for answers. You may also refer to “Bending_Tutorial_Solution.pdf” uploaded on BB for detailed solution). </a:t>
            </a:r>
          </a:p>
        </p:txBody>
      </p:sp>
    </p:spTree>
    <p:extLst>
      <p:ext uri="{BB962C8B-B14F-4D97-AF65-F5344CB8AC3E}">
        <p14:creationId xmlns:p14="http://schemas.microsoft.com/office/powerpoint/2010/main" val="1179814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pic>
        <p:nvPicPr>
          <p:cNvPr id="6" name="Content Placeholder 5"/>
          <p:cNvPicPr>
            <a:picLocks noGrp="1" noChangeAspect="1"/>
          </p:cNvPicPr>
          <p:nvPr>
            <p:ph idx="1"/>
          </p:nvPr>
        </p:nvPicPr>
        <p:blipFill>
          <a:blip r:embed="rId2"/>
          <a:stretch>
            <a:fillRect/>
          </a:stretch>
        </p:blipFill>
        <p:spPr>
          <a:xfrm>
            <a:off x="323850" y="864236"/>
            <a:ext cx="3962400" cy="561339"/>
          </a:xfrm>
          <a:prstGeom prst="rect">
            <a:avLst/>
          </a:prstGeom>
        </p:spPr>
      </p:pic>
      <p:pic>
        <p:nvPicPr>
          <p:cNvPr id="7" name="Picture 6"/>
          <p:cNvPicPr>
            <a:picLocks noChangeAspect="1"/>
          </p:cNvPicPr>
          <p:nvPr/>
        </p:nvPicPr>
        <p:blipFill>
          <a:blip r:embed="rId3"/>
          <a:stretch>
            <a:fillRect/>
          </a:stretch>
        </p:blipFill>
        <p:spPr>
          <a:xfrm>
            <a:off x="2821542" y="1173694"/>
            <a:ext cx="1464708" cy="1914306"/>
          </a:xfrm>
          <a:prstGeom prst="rect">
            <a:avLst/>
          </a:prstGeom>
        </p:spPr>
      </p:pic>
      <p:sp>
        <p:nvSpPr>
          <p:cNvPr id="8" name="Rectangle 7"/>
          <p:cNvSpPr/>
          <p:nvPr/>
        </p:nvSpPr>
        <p:spPr>
          <a:xfrm>
            <a:off x="303531" y="2492375"/>
            <a:ext cx="2611119" cy="461665"/>
          </a:xfrm>
          <a:prstGeom prst="rect">
            <a:avLst/>
          </a:prstGeom>
        </p:spPr>
        <p:txBody>
          <a:bodyPr wrap="square">
            <a:spAutoFit/>
          </a:bodyPr>
          <a:lstStyle/>
          <a:p>
            <a:r>
              <a:rPr lang="en-GB" sz="800" dirty="0">
                <a:latin typeface="Arial" panose="020B0604020202020204" pitchFamily="34" charset="0"/>
                <a:cs typeface="Arial" panose="020B0604020202020204" pitchFamily="34" charset="0"/>
              </a:rPr>
              <a:t>(see P15.5 of Ref [1] on page 473 for answers. You may also refer to “Bending_Tutorial_Solution.pdf” uploaded on BB for detailed solution). </a:t>
            </a:r>
          </a:p>
        </p:txBody>
      </p:sp>
    </p:spTree>
    <p:extLst>
      <p:ext uri="{BB962C8B-B14F-4D97-AF65-F5344CB8AC3E}">
        <p14:creationId xmlns:p14="http://schemas.microsoft.com/office/powerpoint/2010/main" val="70762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7170" name="Picture 2" descr="Image result for wing bend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5381" y="968375"/>
            <a:ext cx="3039337" cy="202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5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Watch wing flexing </a:t>
            </a:r>
            <a:r>
              <a:rPr lang="en-GB" sz="800" dirty="0"/>
              <a:t>(https://www.youtube.com/watch?v=StQneURTciU)</a:t>
            </a:r>
          </a:p>
        </p:txBody>
      </p:sp>
      <p:pic>
        <p:nvPicPr>
          <p:cNvPr id="5" name="StQneURTciU"/>
          <p:cNvPicPr>
            <a:picLocks noGrp="1" noRot="1" noChangeAspect="1"/>
          </p:cNvPicPr>
          <p:nvPr>
            <p:ph idx="1"/>
            <a:videoFile r:link="rId1"/>
          </p:nvPr>
        </p:nvPicPr>
        <p:blipFill>
          <a:blip r:embed="rId4"/>
          <a:stretch>
            <a:fillRect/>
          </a:stretch>
        </p:blipFill>
        <p:spPr>
          <a:xfrm>
            <a:off x="312562" y="864345"/>
            <a:ext cx="3978009" cy="2237630"/>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304250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Load distribution at different sections of a wing (modelled as a cantilevered structure)</a:t>
            </a:r>
          </a:p>
        </p:txBody>
      </p:sp>
      <p:pic>
        <p:nvPicPr>
          <p:cNvPr id="5" name="Content Placeholder 4"/>
          <p:cNvPicPr>
            <a:picLocks noGrp="1" noChangeAspect="1"/>
          </p:cNvPicPr>
          <p:nvPr>
            <p:ph idx="1"/>
          </p:nvPr>
        </p:nvPicPr>
        <p:blipFill>
          <a:blip r:embed="rId3"/>
          <a:stretch>
            <a:fillRect/>
          </a:stretch>
        </p:blipFill>
        <p:spPr>
          <a:xfrm>
            <a:off x="323850" y="828191"/>
            <a:ext cx="3898216" cy="1349842"/>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Picture 5"/>
          <p:cNvPicPr>
            <a:picLocks noChangeAspect="1"/>
          </p:cNvPicPr>
          <p:nvPr/>
        </p:nvPicPr>
        <p:blipFill>
          <a:blip r:embed="rId4"/>
          <a:stretch>
            <a:fillRect/>
          </a:stretch>
        </p:blipFill>
        <p:spPr>
          <a:xfrm>
            <a:off x="361106" y="2178032"/>
            <a:ext cx="3835125" cy="1012825"/>
          </a:xfrm>
          <a:prstGeom prst="rect">
            <a:avLst/>
          </a:prstGeom>
        </p:spPr>
      </p:pic>
    </p:spTree>
    <p:extLst>
      <p:ext uri="{BB962C8B-B14F-4D97-AF65-F5344CB8AC3E}">
        <p14:creationId xmlns:p14="http://schemas.microsoft.com/office/powerpoint/2010/main" val="5962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pic>
        <p:nvPicPr>
          <p:cNvPr id="5" name="Content Placeholder 4"/>
          <p:cNvPicPr>
            <a:picLocks noGrp="1" noChangeAspect="1"/>
          </p:cNvPicPr>
          <p:nvPr>
            <p:ph idx="1"/>
          </p:nvPr>
        </p:nvPicPr>
        <p:blipFill>
          <a:blip r:embed="rId2"/>
          <a:stretch>
            <a:fillRect/>
          </a:stretch>
        </p:blipFill>
        <p:spPr>
          <a:xfrm>
            <a:off x="323850" y="1073690"/>
            <a:ext cx="3962400" cy="181660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
        <p:nvSpPr>
          <p:cNvPr id="6" name="TextBox 5"/>
          <p:cNvSpPr txBox="1"/>
          <p:nvPr/>
        </p:nvSpPr>
        <p:spPr>
          <a:xfrm rot="1897097">
            <a:off x="2625594" y="1590043"/>
            <a:ext cx="1447800" cy="215444"/>
          </a:xfrm>
          <a:prstGeom prst="rect">
            <a:avLst/>
          </a:prstGeom>
          <a:noFill/>
        </p:spPr>
        <p:txBody>
          <a:bodyPr wrap="square" rtlCol="0">
            <a:spAutoFit/>
          </a:bodyPr>
          <a:lstStyle/>
          <a:p>
            <a:pPr algn="ctr"/>
            <a:r>
              <a:rPr lang="en-GB" sz="800" dirty="0">
                <a:solidFill>
                  <a:srgbClr val="FF0000"/>
                </a:solidFill>
                <a:latin typeface="Arial" panose="020B0604020202020204" pitchFamily="34" charset="0"/>
                <a:cs typeface="Arial" panose="020B0604020202020204" pitchFamily="34" charset="0"/>
              </a:rPr>
              <a:t>Tensile on top fibres</a:t>
            </a:r>
          </a:p>
        </p:txBody>
      </p:sp>
      <p:sp>
        <p:nvSpPr>
          <p:cNvPr id="7" name="TextBox 6"/>
          <p:cNvSpPr txBox="1"/>
          <p:nvPr/>
        </p:nvSpPr>
        <p:spPr>
          <a:xfrm rot="2327447">
            <a:off x="2704330" y="2372825"/>
            <a:ext cx="1096977" cy="338554"/>
          </a:xfrm>
          <a:prstGeom prst="rect">
            <a:avLst/>
          </a:prstGeom>
          <a:noFill/>
        </p:spPr>
        <p:txBody>
          <a:bodyPr wrap="square" rtlCol="0">
            <a:spAutoFit/>
          </a:bodyPr>
          <a:lstStyle/>
          <a:p>
            <a:pPr algn="ctr"/>
            <a:r>
              <a:rPr lang="en-GB" sz="800" dirty="0">
                <a:solidFill>
                  <a:srgbClr val="FF0000"/>
                </a:solidFill>
                <a:latin typeface="Arial" panose="020B0604020202020204" pitchFamily="34" charset="0"/>
                <a:cs typeface="Arial" panose="020B0604020202020204" pitchFamily="34" charset="0"/>
              </a:rPr>
              <a:t>compressive on bottom fibres</a:t>
            </a:r>
          </a:p>
        </p:txBody>
      </p:sp>
      <p:sp>
        <p:nvSpPr>
          <p:cNvPr id="8" name="Freeform 7"/>
          <p:cNvSpPr/>
          <p:nvPr/>
        </p:nvSpPr>
        <p:spPr>
          <a:xfrm>
            <a:off x="2429691" y="1614569"/>
            <a:ext cx="1583219" cy="903950"/>
          </a:xfrm>
          <a:custGeom>
            <a:avLst/>
            <a:gdLst>
              <a:gd name="connsiteX0" fmla="*/ 0 w 1583219"/>
              <a:gd name="connsiteY0" fmla="*/ 0 h 903950"/>
              <a:gd name="connsiteX1" fmla="*/ 412787 w 1583219"/>
              <a:gd name="connsiteY1" fmla="*/ 135854 h 903950"/>
              <a:gd name="connsiteX2" fmla="*/ 1045029 w 1583219"/>
              <a:gd name="connsiteY2" fmla="*/ 501614 h 903950"/>
              <a:gd name="connsiteX3" fmla="*/ 1583219 w 1583219"/>
              <a:gd name="connsiteY3" fmla="*/ 903950 h 903950"/>
            </a:gdLst>
            <a:ahLst/>
            <a:cxnLst>
              <a:cxn ang="0">
                <a:pos x="connsiteX0" y="connsiteY0"/>
              </a:cxn>
              <a:cxn ang="0">
                <a:pos x="connsiteX1" y="connsiteY1"/>
              </a:cxn>
              <a:cxn ang="0">
                <a:pos x="connsiteX2" y="connsiteY2"/>
              </a:cxn>
              <a:cxn ang="0">
                <a:pos x="connsiteX3" y="connsiteY3"/>
              </a:cxn>
            </a:cxnLst>
            <a:rect l="l" t="t" r="r" b="b"/>
            <a:pathLst>
              <a:path w="1583219" h="903950">
                <a:moveTo>
                  <a:pt x="0" y="0"/>
                </a:moveTo>
                <a:cubicBezTo>
                  <a:pt x="119308" y="26126"/>
                  <a:pt x="238616" y="52252"/>
                  <a:pt x="412787" y="135854"/>
                </a:cubicBezTo>
                <a:cubicBezTo>
                  <a:pt x="586958" y="219456"/>
                  <a:pt x="849957" y="373598"/>
                  <a:pt x="1045029" y="501614"/>
                </a:cubicBezTo>
                <a:cubicBezTo>
                  <a:pt x="1240101" y="629630"/>
                  <a:pt x="1411660" y="766790"/>
                  <a:pt x="1583219" y="903950"/>
                </a:cubicBezTo>
              </a:path>
            </a:pathLst>
          </a:cu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9" name="TextBox 8"/>
          <p:cNvSpPr txBox="1"/>
          <p:nvPr/>
        </p:nvSpPr>
        <p:spPr>
          <a:xfrm>
            <a:off x="1099730" y="1216951"/>
            <a:ext cx="1447800" cy="461665"/>
          </a:xfrm>
          <a:prstGeom prst="rect">
            <a:avLst/>
          </a:prstGeom>
          <a:noFill/>
        </p:spPr>
        <p:txBody>
          <a:bodyPr wrap="square" rtlCol="0">
            <a:spAutoFit/>
          </a:bodyPr>
          <a:lstStyle/>
          <a:p>
            <a:pPr algn="ctr"/>
            <a:r>
              <a:rPr lang="en-GB" sz="800" dirty="0">
                <a:solidFill>
                  <a:srgbClr val="FF0000"/>
                </a:solidFill>
                <a:latin typeface="Arial" panose="020B0604020202020204" pitchFamily="34" charset="0"/>
                <a:cs typeface="Arial" panose="020B0604020202020204" pitchFamily="34" charset="0"/>
              </a:rPr>
              <a:t>Somewhere fibres are neither in compression nor in tension “neutral plane”</a:t>
            </a:r>
          </a:p>
        </p:txBody>
      </p:sp>
      <p:cxnSp>
        <p:nvCxnSpPr>
          <p:cNvPr id="11" name="Straight Connector 10"/>
          <p:cNvCxnSpPr/>
          <p:nvPr/>
        </p:nvCxnSpPr>
        <p:spPr>
          <a:xfrm>
            <a:off x="1041000" y="1659380"/>
            <a:ext cx="0" cy="5851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182275" y="1689414"/>
            <a:ext cx="78050" cy="5551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1566" y="1735187"/>
            <a:ext cx="1029569"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800" dirty="0">
                <a:solidFill>
                  <a:srgbClr val="0070C0"/>
                </a:solidFill>
                <a:latin typeface="Arial" panose="020B0604020202020204" pitchFamily="34" charset="0"/>
                <a:cs typeface="Arial" panose="020B0604020202020204" pitchFamily="34" charset="0"/>
              </a:rPr>
              <a:t>Straight lines remain straight (green lines)</a:t>
            </a:r>
          </a:p>
        </p:txBody>
      </p:sp>
    </p:spTree>
    <p:extLst>
      <p:ext uri="{BB962C8B-B14F-4D97-AF65-F5344CB8AC3E}">
        <p14:creationId xmlns:p14="http://schemas.microsoft.com/office/powerpoint/2010/main" val="27999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Symmetrical bending</a:t>
            </a:r>
          </a:p>
        </p:txBody>
      </p:sp>
      <p:sp>
        <p:nvSpPr>
          <p:cNvPr id="3" name="Content Placeholder 2"/>
          <p:cNvSpPr>
            <a:spLocks noGrp="1"/>
          </p:cNvSpPr>
          <p:nvPr>
            <p:ph idx="1"/>
          </p:nvPr>
        </p:nvSpPr>
        <p:spPr>
          <a:xfrm>
            <a:off x="323850" y="815975"/>
            <a:ext cx="3962400" cy="914400"/>
          </a:xfrm>
        </p:spPr>
        <p:txBody>
          <a:bodyPr>
            <a:normAutofit fontScale="92500" lnSpcReduction="20000"/>
          </a:bodyPr>
          <a:lstStyle/>
          <a:p>
            <a:r>
              <a:rPr lang="en-GB" dirty="0"/>
              <a:t>Let’s look at symmetrical bending (special case of general bending) to enable us understand un-symmetrical bending later on</a:t>
            </a:r>
          </a:p>
          <a:p>
            <a:r>
              <a:rPr lang="en-GB" dirty="0"/>
              <a:t>Occurs for either singly or doubly symmetrical cross sections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752902" y="1654175"/>
            <a:ext cx="3104295" cy="1495942"/>
          </a:xfrm>
          <a:prstGeom prst="rect">
            <a:avLst/>
          </a:prstGeom>
          <a:ln>
            <a:solidFill>
              <a:schemeClr val="bg1">
                <a:lumMod val="50000"/>
              </a:schemeClr>
            </a:solidFill>
          </a:ln>
        </p:spPr>
      </p:pic>
    </p:spTree>
    <p:extLst>
      <p:ext uri="{BB962C8B-B14F-4D97-AF65-F5344CB8AC3E}">
        <p14:creationId xmlns:p14="http://schemas.microsoft.com/office/powerpoint/2010/main" val="21592024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7080</TotalTime>
  <Words>1373</Words>
  <Application>Microsoft Office PowerPoint</Application>
  <PresentationFormat>Custom</PresentationFormat>
  <Paragraphs>234</Paragraphs>
  <Slides>45</Slides>
  <Notes>6</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Cambria Math</vt:lpstr>
      <vt:lpstr>Courier New</vt:lpstr>
      <vt:lpstr>Garamond</vt:lpstr>
      <vt:lpstr>Times New Roman</vt:lpstr>
      <vt:lpstr>Organic</vt:lpstr>
      <vt:lpstr>Equation</vt:lpstr>
      <vt:lpstr>Aero Structures-Bending of section</vt:lpstr>
      <vt:lpstr>Suggested Readings</vt:lpstr>
      <vt:lpstr>Topics </vt:lpstr>
      <vt:lpstr>Introduction </vt:lpstr>
      <vt:lpstr>Introduction </vt:lpstr>
      <vt:lpstr>Watch wing flexing (https://www.youtube.com/watch?v=StQneURTciU)</vt:lpstr>
      <vt:lpstr>Load distribution at different sections of a wing (modelled as a cantilevered structure)</vt:lpstr>
      <vt:lpstr>Introduction </vt:lpstr>
      <vt:lpstr>Symmetrical bending</vt:lpstr>
      <vt:lpstr>Symmetrical bending </vt:lpstr>
      <vt:lpstr>Direct stress distribution </vt:lpstr>
      <vt:lpstr>Direct stress distribution </vt:lpstr>
      <vt:lpstr>Example </vt:lpstr>
      <vt:lpstr>Reminder 1 before solution</vt:lpstr>
      <vt:lpstr>Reminder 2 before solution</vt:lpstr>
      <vt:lpstr>Reminder 3 before solution</vt:lpstr>
      <vt:lpstr>Reminder 4 before solution</vt:lpstr>
      <vt:lpstr>Reminder 5 before solution</vt:lpstr>
      <vt:lpstr>Solution </vt:lpstr>
      <vt:lpstr>Solution </vt:lpstr>
      <vt:lpstr>Students task/note</vt:lpstr>
      <vt:lpstr>Unsymmetrical bending</vt:lpstr>
      <vt:lpstr>Resolving moment into components</vt:lpstr>
      <vt:lpstr>Stress distribution </vt:lpstr>
      <vt:lpstr>Stress distribution </vt:lpstr>
      <vt:lpstr>Stress distribution</vt:lpstr>
      <vt:lpstr>Position of the neutral axis</vt:lpstr>
      <vt:lpstr>Reminder of section property</vt:lpstr>
      <vt:lpstr>Reminder Example</vt:lpstr>
      <vt:lpstr>Reminder Example </vt:lpstr>
      <vt:lpstr>Example</vt:lpstr>
      <vt:lpstr>Solution </vt:lpstr>
      <vt:lpstr>Note </vt:lpstr>
      <vt:lpstr>Example</vt:lpstr>
      <vt:lpstr>Solution </vt:lpstr>
      <vt:lpstr>Reminder</vt:lpstr>
      <vt:lpstr>Solution </vt:lpstr>
      <vt:lpstr>Example </vt:lpstr>
      <vt:lpstr>Solution </vt:lpstr>
      <vt:lpstr>Solution</vt:lpstr>
      <vt:lpstr>Solution</vt:lpstr>
      <vt:lpstr>Second moment of area for thin-walled sections</vt:lpstr>
      <vt:lpstr>Second moment of area for thin-walled sections</vt:lpstr>
      <vt:lpstr>Tutorial 1</vt:lpstr>
      <vt:lpstr>Tutorial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637</cp:revision>
  <cp:lastPrinted>2016-11-24T07:43:46Z</cp:lastPrinted>
  <dcterms:created xsi:type="dcterms:W3CDTF">2016-07-14T08:35:22Z</dcterms:created>
  <dcterms:modified xsi:type="dcterms:W3CDTF">2022-09-12T13:22:23Z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ies>
</file>