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8" r:id="rId3"/>
    <p:sldId id="259" r:id="rId4"/>
    <p:sldId id="266" r:id="rId5"/>
    <p:sldId id="273" r:id="rId6"/>
    <p:sldId id="260" r:id="rId7"/>
    <p:sldId id="261" r:id="rId8"/>
    <p:sldId id="262" r:id="rId9"/>
    <p:sldId id="263" r:id="rId10"/>
    <p:sldId id="264" r:id="rId11"/>
    <p:sldId id="280" r:id="rId12"/>
    <p:sldId id="267" r:id="rId13"/>
    <p:sldId id="268" r:id="rId14"/>
    <p:sldId id="270" r:id="rId15"/>
    <p:sldId id="271" r:id="rId16"/>
    <p:sldId id="272" r:id="rId17"/>
    <p:sldId id="269" r:id="rId18"/>
    <p:sldId id="274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8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9" r:id="rId50"/>
    <p:sldId id="308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D0755A-19BA-B6C9-BE6F-9F50259BD1B6}" v="12" dt="2024-07-18T09:21:01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30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6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di Damghani" userId="239dcfb6f59b0d06" providerId="Windows Live" clId="Web-{44D0755A-19BA-B6C9-BE6F-9F50259BD1B6}"/>
    <pc:docChg chg="addSld modSld">
      <pc:chgData name="Mahdi Damghani" userId="239dcfb6f59b0d06" providerId="Windows Live" clId="Web-{44D0755A-19BA-B6C9-BE6F-9F50259BD1B6}" dt="2024-07-18T09:20:59.054" v="8"/>
      <pc:docMkLst>
        <pc:docMk/>
      </pc:docMkLst>
      <pc:sldChg chg="addSp delSp modSp">
        <pc:chgData name="Mahdi Damghani" userId="239dcfb6f59b0d06" providerId="Windows Live" clId="Web-{44D0755A-19BA-B6C9-BE6F-9F50259BD1B6}" dt="2024-07-18T09:20:59.054" v="8"/>
        <pc:sldMkLst>
          <pc:docMk/>
          <pc:sldMk cId="498863543" sldId="319"/>
        </pc:sldMkLst>
        <pc:spChg chg="del">
          <ac:chgData name="Mahdi Damghani" userId="239dcfb6f59b0d06" providerId="Windows Live" clId="Web-{44D0755A-19BA-B6C9-BE6F-9F50259BD1B6}" dt="2024-07-18T09:20:52.929" v="7"/>
          <ac:spMkLst>
            <pc:docMk/>
            <pc:sldMk cId="498863543" sldId="319"/>
            <ac:spMk id="2" creationId="{0B7A74FA-2031-8F38-5BB8-B2BC41F79C28}"/>
          </ac:spMkLst>
        </pc:spChg>
        <pc:spChg chg="add mod">
          <ac:chgData name="Mahdi Damghani" userId="239dcfb6f59b0d06" providerId="Windows Live" clId="Web-{44D0755A-19BA-B6C9-BE6F-9F50259BD1B6}" dt="2024-07-18T09:20:52.929" v="7"/>
          <ac:spMkLst>
            <pc:docMk/>
            <pc:sldMk cId="498863543" sldId="319"/>
            <ac:spMk id="5" creationId="{BD1C2EF9-3C13-3D98-5266-78BDAA721742}"/>
          </ac:spMkLst>
        </pc:spChg>
        <pc:picChg chg="add mod">
          <ac:chgData name="Mahdi Damghani" userId="239dcfb6f59b0d06" providerId="Windows Live" clId="Web-{44D0755A-19BA-B6C9-BE6F-9F50259BD1B6}" dt="2024-07-18T09:20:59.054" v="8"/>
          <ac:picMkLst>
            <pc:docMk/>
            <pc:sldMk cId="498863543" sldId="319"/>
            <ac:picMk id="6" creationId="{C77A759C-DE08-28D7-8E79-6D5194CDBA37}"/>
          </ac:picMkLst>
        </pc:picChg>
        <pc:picChg chg="del">
          <ac:chgData name="Mahdi Damghani" userId="239dcfb6f59b0d06" providerId="Windows Live" clId="Web-{44D0755A-19BA-B6C9-BE6F-9F50259BD1B6}" dt="2024-07-18T09:20:49.304" v="6"/>
          <ac:picMkLst>
            <pc:docMk/>
            <pc:sldMk cId="498863543" sldId="319"/>
            <ac:picMk id="8" creationId="{D603ACBD-EEF7-4C1E-BA4C-88DC6E89D85B}"/>
          </ac:picMkLst>
        </pc:picChg>
      </pc:sldChg>
      <pc:sldChg chg="addSp delSp modSp">
        <pc:chgData name="Mahdi Damghani" userId="239dcfb6f59b0d06" providerId="Windows Live" clId="Web-{44D0755A-19BA-B6C9-BE6F-9F50259BD1B6}" dt="2024-07-18T09:20:27.225" v="1"/>
        <pc:sldMkLst>
          <pc:docMk/>
          <pc:sldMk cId="4083099183" sldId="320"/>
        </pc:sldMkLst>
        <pc:picChg chg="add del mod">
          <ac:chgData name="Mahdi Damghani" userId="239dcfb6f59b0d06" providerId="Windows Live" clId="Web-{44D0755A-19BA-B6C9-BE6F-9F50259BD1B6}" dt="2024-07-18T09:20:27.225" v="1"/>
          <ac:picMkLst>
            <pc:docMk/>
            <pc:sldMk cId="4083099183" sldId="320"/>
            <ac:picMk id="3" creationId="{F5E0974F-B5BB-76C5-09B6-2AF4AC288FFE}"/>
          </ac:picMkLst>
        </pc:picChg>
      </pc:sldChg>
      <pc:sldChg chg="addSp delSp modSp new">
        <pc:chgData name="Mahdi Damghani" userId="239dcfb6f59b0d06" providerId="Windows Live" clId="Web-{44D0755A-19BA-B6C9-BE6F-9F50259BD1B6}" dt="2024-07-18T09:20:41.132" v="5"/>
        <pc:sldMkLst>
          <pc:docMk/>
          <pc:sldMk cId="1350834328" sldId="321"/>
        </pc:sldMkLst>
        <pc:spChg chg="del">
          <ac:chgData name="Mahdi Damghani" userId="239dcfb6f59b0d06" providerId="Windows Live" clId="Web-{44D0755A-19BA-B6C9-BE6F-9F50259BD1B6}" dt="2024-07-18T09:20:38.975" v="4"/>
          <ac:spMkLst>
            <pc:docMk/>
            <pc:sldMk cId="1350834328" sldId="321"/>
            <ac:spMk id="2" creationId="{82CFA102-9F71-6725-D80C-705C8F18BC66}"/>
          </ac:spMkLst>
        </pc:spChg>
        <pc:spChg chg="del">
          <ac:chgData name="Mahdi Damghani" userId="239dcfb6f59b0d06" providerId="Windows Live" clId="Web-{44D0755A-19BA-B6C9-BE6F-9F50259BD1B6}" dt="2024-07-18T09:20:36.022" v="3"/>
          <ac:spMkLst>
            <pc:docMk/>
            <pc:sldMk cId="1350834328" sldId="321"/>
            <ac:spMk id="3" creationId="{B1846F8E-A8E7-8BD9-397B-96827A367B44}"/>
          </ac:spMkLst>
        </pc:spChg>
        <pc:picChg chg="add mod">
          <ac:chgData name="Mahdi Damghani" userId="239dcfb6f59b0d06" providerId="Windows Live" clId="Web-{44D0755A-19BA-B6C9-BE6F-9F50259BD1B6}" dt="2024-07-18T09:20:41.132" v="5"/>
          <ac:picMkLst>
            <pc:docMk/>
            <pc:sldMk cId="1350834328" sldId="321"/>
            <ac:picMk id="5" creationId="{11E0C131-FAFD-7C3B-97DE-9D7C479EA5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4F9F26-30A3-0178-AE7A-E7FD47FF1D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5FF49-3A0B-135C-1E90-3FB81E5283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964EB-2792-45D5-8ECD-3DDFB9860DEC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420DA-2713-0A00-EDF8-DBB116481A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C3DB8-0137-AB39-100A-6CE737503F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B6CD6-BBF1-42FA-AC92-20F6533EE6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74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E6412-AA5B-4FD0-8F98-31459D3A745D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C7BFA-5A14-4681-B8A8-B3F0F0465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5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C763-99D5-4467-96AB-86339B48EE92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8AB82-18C1-A8A4-9A7B-9A56D659F8AA}"/>
              </a:ext>
            </a:extLst>
          </p:cNvPr>
          <p:cNvSpPr txBox="1"/>
          <p:nvPr userDrawn="1"/>
        </p:nvSpPr>
        <p:spPr>
          <a:xfrm>
            <a:off x="0" y="6626653"/>
            <a:ext cx="121920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5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95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95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6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5520-5D6A-4815-B05B-971D1156BA72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3F2F9-D53C-70E3-E249-BD4C5D5623C8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7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5E34-BCD0-4237-9F66-7991A0406D0E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02111-F57E-4F1A-BE78-6848D6362215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58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6659-B291-4B25-8F24-1D1F97E2D7F1}" type="datetime1">
              <a:rPr lang="en-GB" smtClean="0"/>
              <a:t>18/07/2024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34450-C30C-1CCC-37F7-22266FDB43EE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47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F658A-71B1-42E4-BCE1-908C2C1831C4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D59F8-50F1-50EA-7399-7C65D8315072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6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9563-C215-477B-B1E4-EA0CC8A839CB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5FF5C-7FA4-8E62-ABCF-7D3D59E33C06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9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A48C-11DB-4006-9080-E43C4D199639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E766-FCA3-4ED4-A267-6482D28853C2}"/>
              </a:ext>
            </a:extLst>
          </p:cNvPr>
          <p:cNvSpPr txBox="1"/>
          <p:nvPr userDrawn="1"/>
        </p:nvSpPr>
        <p:spPr>
          <a:xfrm>
            <a:off x="0" y="6626653"/>
            <a:ext cx="121920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5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95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95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8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50DF-E0F1-4B35-AFEB-1996A019E8A3}" type="datetime1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7FFC96-62B1-8A20-CDE4-A82AF7452CBD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3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6CE2-2C09-4329-AD2C-918422AE9016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6F5DD-BD65-E487-B8DA-50B7A733A2F9}"/>
              </a:ext>
            </a:extLst>
          </p:cNvPr>
          <p:cNvSpPr txBox="1"/>
          <p:nvPr userDrawn="1"/>
        </p:nvSpPr>
        <p:spPr>
          <a:xfrm>
            <a:off x="0" y="6626653"/>
            <a:ext cx="121920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5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95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95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1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F16E-A98E-45EB-B2C7-57DCD0957281}" type="datetime1">
              <a:rPr lang="en-GB" smtClean="0"/>
              <a:t>18/07/2024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EBD2B-136A-6C00-A996-99664EAD9B6B}"/>
              </a:ext>
            </a:extLst>
          </p:cNvPr>
          <p:cNvSpPr txBox="1"/>
          <p:nvPr userDrawn="1"/>
        </p:nvSpPr>
        <p:spPr>
          <a:xfrm>
            <a:off x="0" y="6626653"/>
            <a:ext cx="121920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5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95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95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1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7706-AD30-4516-96A9-B665C53AE9BB}" type="datetime1">
              <a:rPr lang="en-GB" smtClean="0"/>
              <a:t>18/07/2024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FC9D3-23DC-0E32-75BA-A31AD68013E7}"/>
              </a:ext>
            </a:extLst>
          </p:cNvPr>
          <p:cNvSpPr txBox="1"/>
          <p:nvPr userDrawn="1"/>
        </p:nvSpPr>
        <p:spPr>
          <a:xfrm>
            <a:off x="0" y="6626653"/>
            <a:ext cx="12192000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5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95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95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2A91-DA41-4BFF-A89F-ED92068ADB9E}" type="datetime1">
              <a:rPr lang="en-GB" smtClean="0"/>
              <a:t>18/07/2024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0985C-B33D-B48F-B659-BE9ED593458D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0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E117-9857-4A23-8A01-A8955029DC68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F5520-5E62-6C32-5821-37C2B72B09FF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1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3BECC7EA-3FB6-4F80-98B6-B56CB255C7C2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183E3AC-4BFB-4F71-8C6B-E1F9A9D61AA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93005-F155-41B0-3712-3D3E4E855A75}"/>
              </a:ext>
            </a:extLst>
          </p:cNvPr>
          <p:cNvSpPr txBox="1"/>
          <p:nvPr userDrawn="1"/>
        </p:nvSpPr>
        <p:spPr>
          <a:xfrm>
            <a:off x="306324" y="6452917"/>
            <a:ext cx="11791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document and its contents is subject to COPYRIGHT protection for Damghani Stress Engineering (DSE) Ltd. </a:t>
            </a:r>
            <a:r>
              <a:rPr lang="en-US" sz="1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Unauthorized retention, duplication, distribution, or modification of copyrighted materials is strictly prohibited by law.</a:t>
            </a:r>
            <a:endParaRPr lang="en-US" sz="1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2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3C461D0-4805-4EFA-BE77-F6080DA44838}" type="datetime1">
              <a:rPr lang="en-GB" smtClean="0"/>
              <a:t>18/07/2024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183E3AC-4BFB-4F71-8C6B-E1F9A9D61A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02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0D61-4EB0-281B-14BE-26B50B5E44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500" dirty="0"/>
              <a:t>Test Methods of Composite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902BF1-7F8D-3B55-2572-21BE9C10EF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By </a:t>
            </a:r>
            <a:r>
              <a:rPr lang="en-GB" dirty="0" err="1"/>
              <a:t>Dr.</a:t>
            </a:r>
            <a:r>
              <a:rPr lang="en-GB" dirty="0"/>
              <a:t> Mahdi Damghani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BFABA-E122-381D-50ED-E75AA82D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09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4967-C108-5313-FE84-69F5736F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Typical failure modes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AEEEA-F056-93FF-478E-0DA7576C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10D1B-14CB-80B1-58CE-E58C6A313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4" t="38855" r="10784" b="23783"/>
          <a:stretch/>
        </p:blipFill>
        <p:spPr>
          <a:xfrm>
            <a:off x="327258" y="4302493"/>
            <a:ext cx="4732890" cy="2347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F40A2-660F-2EC3-7902-28CD850E8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9" t="2124" r="16566" b="61912"/>
          <a:stretch/>
        </p:blipFill>
        <p:spPr>
          <a:xfrm>
            <a:off x="327258" y="1588956"/>
            <a:ext cx="4604241" cy="2542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FCB7B-4FE0-131C-4BE0-5480BC053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52" t="78825" r="3340" b="1398"/>
          <a:stretch/>
        </p:blipFill>
        <p:spPr>
          <a:xfrm>
            <a:off x="5643716" y="4302493"/>
            <a:ext cx="2314335" cy="2044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330F2-E34B-9CE0-D59D-851D81EAF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54" t="78472" r="35657" b="1752"/>
          <a:stretch/>
        </p:blipFill>
        <p:spPr>
          <a:xfrm>
            <a:off x="8345434" y="2086425"/>
            <a:ext cx="2444817" cy="19772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5B9A17-58F9-1A18-CA69-7AA1F89AD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" t="78932" r="70675" b="-1"/>
          <a:stretch/>
        </p:blipFill>
        <p:spPr>
          <a:xfrm>
            <a:off x="5643716" y="2086425"/>
            <a:ext cx="2444817" cy="20598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33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5D4F-31AF-EC55-AD86-393C33FF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Illustration &amp; typical stress-strain behaviour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4D67-2FA5-920F-860D-E939C200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11</a:t>
            </a:fld>
            <a:endParaRPr lang="en-GB"/>
          </a:p>
        </p:txBody>
      </p:sp>
      <p:pic>
        <p:nvPicPr>
          <p:cNvPr id="2050" name="Picture 2" descr="Laminate composite specimen during the tension test on Instron machine ...">
            <a:extLst>
              <a:ext uri="{FF2B5EF4-FFF2-40B4-BE49-F238E27FC236}">
                <a16:creationId xmlns:a16="http://schemas.microsoft.com/office/drawing/2014/main" id="{2FC1742A-02C5-D498-AE3E-17BD0453F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r="2796" b="1272"/>
          <a:stretch/>
        </p:blipFill>
        <p:spPr bwMode="auto">
          <a:xfrm>
            <a:off x="451514" y="2021304"/>
            <a:ext cx="4534722" cy="45046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DD3C7-7B0B-F0CC-4347-B7C2EDA6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25" y="2021305"/>
            <a:ext cx="4674210" cy="45046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887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4187464" y="2690336"/>
            <a:ext cx="381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srgbClr val="00B050"/>
                </a:solidFill>
              </a:rPr>
              <a:t>Compressive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118225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Compressive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3410/D 3410M - 03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ISO 14126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DIN 35375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the ultimate compressive strength.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the ultimate compressive strain at fracture.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compressive modulus of elasticity.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Poisson’s ratio in compression.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transition strain.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53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FDC2-409E-4313-1CEA-88E2DD71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694"/>
            <a:ext cx="10571998" cy="970450"/>
          </a:xfrm>
        </p:spPr>
        <p:txBody>
          <a:bodyPr/>
          <a:lstStyle/>
          <a:p>
            <a:r>
              <a:rPr lang="en-GB" dirty="0"/>
              <a:t>Compressive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 based on 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dirty="0">
                <a:solidFill>
                  <a:srgbClr val="FFFF00"/>
                </a:solidFill>
              </a:rPr>
              <a:t>D 3410/D 3410M - 03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1C49-B40B-30AD-5717-D13A7ED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ED4BE-48AC-1991-09AA-E7EDFBBBA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7"/>
          <a:stretch/>
        </p:blipFill>
        <p:spPr>
          <a:xfrm>
            <a:off x="3279888" y="3113974"/>
            <a:ext cx="4247068" cy="35180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9719A-A064-BEDA-A170-869A818AB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0" y="3113975"/>
            <a:ext cx="2935705" cy="3505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AD665-B376-3E32-3FD2-0A4BDF3F0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8" b="10601"/>
          <a:stretch/>
        </p:blipFill>
        <p:spPr>
          <a:xfrm>
            <a:off x="256360" y="2058591"/>
            <a:ext cx="11679280" cy="9704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7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FDC2-409E-4313-1CEA-88E2DD71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694"/>
            <a:ext cx="10571998" cy="970450"/>
          </a:xfrm>
        </p:spPr>
        <p:txBody>
          <a:bodyPr/>
          <a:lstStyle/>
          <a:p>
            <a:r>
              <a:rPr lang="en-GB" dirty="0"/>
              <a:t>Compressive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 based on 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dirty="0">
                <a:solidFill>
                  <a:srgbClr val="FFFF00"/>
                </a:solidFill>
              </a:rPr>
              <a:t>D 3410/D 3410M – 03-</a:t>
            </a:r>
            <a:r>
              <a:rPr lang="en-GB" sz="2000" dirty="0">
                <a:solidFill>
                  <a:srgbClr val="FFC000"/>
                </a:solidFill>
              </a:rPr>
              <a:t>Minimum required thickness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1C49-B40B-30AD-5717-D13A7ED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1A6172-C8EB-C1E5-E03D-165B8812C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"/>
          <a:stretch/>
        </p:blipFill>
        <p:spPr>
          <a:xfrm>
            <a:off x="2887579" y="2045825"/>
            <a:ext cx="7016993" cy="44933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3004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C105-DE73-FB0A-918F-72EF1189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Compressive testing-</a:t>
            </a:r>
            <a:br>
              <a:rPr lang="en-GB" dirty="0"/>
            </a:br>
            <a:r>
              <a:rPr lang="en-GB" sz="3000" dirty="0">
                <a:solidFill>
                  <a:srgbClr val="00B050"/>
                </a:solidFill>
              </a:rPr>
              <a:t>acceptable</a:t>
            </a:r>
            <a:r>
              <a:rPr lang="en-GB" sz="3000" dirty="0">
                <a:solidFill>
                  <a:srgbClr val="FFFF00"/>
                </a:solidFill>
              </a:rPr>
              <a:t> vs </a:t>
            </a:r>
            <a:r>
              <a:rPr lang="en-GB" sz="3000" dirty="0">
                <a:solidFill>
                  <a:srgbClr val="C00000"/>
                </a:solidFill>
              </a:rPr>
              <a:t>unacceptable</a:t>
            </a:r>
            <a:r>
              <a:rPr lang="en-GB" sz="3000" dirty="0">
                <a:solidFill>
                  <a:srgbClr val="FFFF00"/>
                </a:solidFill>
              </a:rPr>
              <a:t> failure modes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3FB7-CBB2-1040-4316-CC89CADD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90736-900F-96B9-19D5-02502C8D2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60"/>
          <a:stretch/>
        </p:blipFill>
        <p:spPr>
          <a:xfrm>
            <a:off x="6339052" y="2452838"/>
            <a:ext cx="5483770" cy="1984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C9D69-86BE-34E6-FB0D-1AFBE552B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67"/>
          <a:stretch/>
        </p:blipFill>
        <p:spPr>
          <a:xfrm>
            <a:off x="689479" y="2452838"/>
            <a:ext cx="5406521" cy="3880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D3F15F-867C-F817-A0E7-A0D2110C8418}"/>
              </a:ext>
            </a:extLst>
          </p:cNvPr>
          <p:cNvSpPr/>
          <p:nvPr/>
        </p:nvSpPr>
        <p:spPr>
          <a:xfrm>
            <a:off x="909699" y="6177745"/>
            <a:ext cx="2218512" cy="146053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EC0BC9-6644-361D-E4B9-53F8E15F66FF}"/>
              </a:ext>
            </a:extLst>
          </p:cNvPr>
          <p:cNvSpPr/>
          <p:nvPr/>
        </p:nvSpPr>
        <p:spPr>
          <a:xfrm>
            <a:off x="3464348" y="6177744"/>
            <a:ext cx="2320435" cy="14605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10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25F8-4240-A0AC-78AD-2E406FBD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Compressive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Illustration &amp;</a:t>
            </a:r>
            <a:r>
              <a:rPr lang="en-GB" dirty="0"/>
              <a:t> </a:t>
            </a:r>
            <a:r>
              <a:rPr lang="en-GB" sz="3000" dirty="0">
                <a:solidFill>
                  <a:srgbClr val="FFFF00"/>
                </a:solidFill>
              </a:rPr>
              <a:t>typical stress-strain behaviour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8D037-4871-0B92-D494-9D112076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17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AB209D-64DB-FE91-0D5A-AAA73DA2A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926" y="1934827"/>
            <a:ext cx="4841508" cy="4578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00" name="Picture 4" descr="A Practical Guide to Compression Testing of Composites | R-TECH Materials">
            <a:extLst>
              <a:ext uri="{FF2B5EF4-FFF2-40B4-BE49-F238E27FC236}">
                <a16:creationId xmlns:a16="http://schemas.microsoft.com/office/drawing/2014/main" id="{E49C5CA5-E673-7298-37B8-468F0E220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" y="1938889"/>
            <a:ext cx="4988991" cy="45743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2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3569507" y="2459504"/>
            <a:ext cx="50529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V-Notched Beam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5519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V-Notched testing-</a:t>
            </a:r>
            <a:br>
              <a:rPr lang="en-GB" dirty="0"/>
            </a:br>
            <a:r>
              <a:rPr lang="en-GB" sz="3000" dirty="0" err="1">
                <a:solidFill>
                  <a:srgbClr val="FFFF00"/>
                </a:solidFill>
              </a:rPr>
              <a:t>Iosipescu</a:t>
            </a:r>
            <a:r>
              <a:rPr lang="en-GB" sz="3000" dirty="0">
                <a:solidFill>
                  <a:srgbClr val="FFFF00"/>
                </a:solidFill>
              </a:rPr>
              <a:t> shear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5379/D 5379M - 12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ISO 15310:2009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ultimate shear strength.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ultimate shear strain.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the shear modulus of composite plies.</a:t>
            </a:r>
          </a:p>
          <a:p>
            <a:r>
              <a:rPr lang="en-GB" b="1" dirty="0"/>
              <a:t>Important note:</a:t>
            </a:r>
          </a:p>
          <a:p>
            <a:pPr lvl="1"/>
            <a:r>
              <a:rPr lang="en-GB" dirty="0">
                <a:solidFill>
                  <a:srgbClr val="FFC000"/>
                </a:solidFill>
              </a:rPr>
              <a:t>There are no standard test methods that can produce a perfectly pure shear stress condition to failure for every material, although some test methods can come acceptably close for a specific material for a given engineering purpose.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2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0C9D-514B-1C7D-AC9A-C63F277E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D5636-C44F-95A5-C65E-FD4BB1724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9509"/>
            <a:ext cx="5745717" cy="3593776"/>
          </a:xfrm>
        </p:spPr>
        <p:txBody>
          <a:bodyPr anchor="t" anchorCtr="0">
            <a:normAutofit/>
          </a:bodyPr>
          <a:lstStyle/>
          <a:p>
            <a:r>
              <a:rPr lang="en-GB" dirty="0"/>
              <a:t>Tensile testing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Longitudinal tension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Transverse tension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Off-axis tension</a:t>
            </a:r>
          </a:p>
          <a:p>
            <a:r>
              <a:rPr lang="en-GB" dirty="0"/>
              <a:t>Compressive testing</a:t>
            </a:r>
          </a:p>
          <a:p>
            <a:r>
              <a:rPr lang="en-GB" dirty="0"/>
              <a:t>V-notched beam testing</a:t>
            </a:r>
          </a:p>
          <a:p>
            <a:r>
              <a:rPr lang="en-GB" dirty="0"/>
              <a:t>Open hole tension testing</a:t>
            </a:r>
          </a:p>
          <a:p>
            <a:r>
              <a:rPr lang="en-GB" dirty="0"/>
              <a:t>Open hole compression testing</a:t>
            </a:r>
          </a:p>
          <a:p>
            <a:r>
              <a:rPr lang="en-GB" dirty="0"/>
              <a:t>Short beam shear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CA432-A51C-B539-3102-26BB9C0A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58C1F8-AFE3-686F-4513-727E7C6DD870}"/>
              </a:ext>
            </a:extLst>
          </p:cNvPr>
          <p:cNvSpPr txBox="1">
            <a:spLocks/>
          </p:cNvSpPr>
          <p:nvPr/>
        </p:nvSpPr>
        <p:spPr>
          <a:xfrm>
            <a:off x="5447899" y="2229508"/>
            <a:ext cx="5934100" cy="35937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Flexural testing</a:t>
            </a:r>
          </a:p>
          <a:p>
            <a:r>
              <a:rPr lang="en-GB" dirty="0"/>
              <a:t>Mode-I interlaminar fracture toughness testing</a:t>
            </a:r>
          </a:p>
          <a:p>
            <a:r>
              <a:rPr lang="en-GB" dirty="0"/>
              <a:t>Mode-II interlaminar fracture toughness testing</a:t>
            </a:r>
          </a:p>
          <a:p>
            <a:r>
              <a:rPr lang="en-GB" dirty="0"/>
              <a:t>Single lap shear strength testing</a:t>
            </a:r>
          </a:p>
        </p:txBody>
      </p:sp>
    </p:spTree>
    <p:extLst>
      <p:ext uri="{BB962C8B-B14F-4D97-AF65-F5344CB8AC3E}">
        <p14:creationId xmlns:p14="http://schemas.microsoft.com/office/powerpoint/2010/main" val="3522572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6DC5-F50E-DFEE-0123-68075C20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V-Notched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9AFC9-2E63-08F9-9CF8-051636EF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273C5-BF77-9712-DE8B-16BCB422C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045" y="5323909"/>
            <a:ext cx="2191351" cy="1396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A2DAC-2709-094C-0625-B76407765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5" y="2222287"/>
            <a:ext cx="4098809" cy="34960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5B2E2-42C6-D4DE-D6B0-DC4BFC5F2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150" y="2222287"/>
            <a:ext cx="3637628" cy="3496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AEC62-CC95-6B57-7B45-2F3D78838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6"/>
          <a:stretch/>
        </p:blipFill>
        <p:spPr>
          <a:xfrm>
            <a:off x="8861046" y="89520"/>
            <a:ext cx="3222287" cy="2208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B0F91-0848-94E6-9148-6D630B7B99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978"/>
          <a:stretch/>
        </p:blipFill>
        <p:spPr>
          <a:xfrm>
            <a:off x="8861045" y="2366833"/>
            <a:ext cx="3222287" cy="1147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582FAB-4BB4-E0D9-963E-FAD646F97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1045" y="3583435"/>
            <a:ext cx="3222287" cy="16712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904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91A87-74F0-F8A7-9355-60EA5512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V-Notched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Illustration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45752-0188-DD37-FFCC-1A08F8F1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21</a:t>
            </a:fld>
            <a:endParaRPr lang="en-GB"/>
          </a:p>
        </p:txBody>
      </p:sp>
      <p:pic>
        <p:nvPicPr>
          <p:cNvPr id="1026" name="Picture 2" descr="ASTM D5379 Test Fixture – Tensile Grips">
            <a:extLst>
              <a:ext uri="{FF2B5EF4-FFF2-40B4-BE49-F238E27FC236}">
                <a16:creationId xmlns:a16="http://schemas.microsoft.com/office/drawing/2014/main" id="{31C4BB48-794A-5A4F-FEA6-906BEE429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10666" r="26468" b="10315"/>
          <a:stretch/>
        </p:blipFill>
        <p:spPr bwMode="auto">
          <a:xfrm>
            <a:off x="8533584" y="2222287"/>
            <a:ext cx="2675824" cy="44049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TM D5379 Shear Strain Distribution ">
            <a:extLst>
              <a:ext uri="{FF2B5EF4-FFF2-40B4-BE49-F238E27FC236}">
                <a16:creationId xmlns:a16="http://schemas.microsoft.com/office/drawing/2014/main" id="{170024DD-3F1A-F78B-8986-955D3B5B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" y="2222287"/>
            <a:ext cx="5939562" cy="44049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TM D5379 Specimen After Testing">
            <a:extLst>
              <a:ext uri="{FF2B5EF4-FFF2-40B4-BE49-F238E27FC236}">
                <a16:creationId xmlns:a16="http://schemas.microsoft.com/office/drawing/2014/main" id="{B4DA010D-10EB-D052-B251-5B0DDCFD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07" y="210708"/>
            <a:ext cx="4932064" cy="14988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69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25F8-4240-A0AC-78AD-2E406FBD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V-Notched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Typical stress-strain behaviour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8D037-4871-0B92-D494-9D112076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0EC75-9128-000F-6B78-44B963A5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617" y="2062481"/>
            <a:ext cx="5620534" cy="43440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2261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3385962" y="2413337"/>
            <a:ext cx="54200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Open Hole Tension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182865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hole tension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test method is also known as Open Hole Tension (OHT)</a:t>
            </a:r>
          </a:p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5766/D 5766M - 11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ISO 527-4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EN 6034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open-hole tensile strength of multidirectional polymer matrix composite laminates reinforced by high-modulus fibres (balanced and symmetric laminates).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Uses D 3039/D3039 M as the baseline approach.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ultimate tensile strength of plate containing a circular cut-out.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7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hole tension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B02E5-2E24-510C-0AF7-34FF1C94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6871873" cy="3636511"/>
          </a:xfrm>
        </p:spPr>
        <p:txBody>
          <a:bodyPr/>
          <a:lstStyle/>
          <a:p>
            <a:r>
              <a:rPr lang="en-GB" dirty="0"/>
              <a:t>For geometrical details refer to ASTM D 3039/ D 3039 M</a:t>
            </a:r>
          </a:p>
          <a:p>
            <a:r>
              <a:rPr lang="en-GB" dirty="0"/>
              <a:t>Nominal thickness of laminate is 2.5 mm with the permissible range of 2 to 4 mm.</a:t>
            </a:r>
          </a:p>
          <a:p>
            <a:r>
              <a:rPr lang="en-GB" dirty="0"/>
              <a:t>Two configurations are proposed: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Config A: </a:t>
            </a:r>
            <a:r>
              <a:rPr lang="en-GB" b="1" dirty="0">
                <a:solidFill>
                  <a:srgbClr val="FFC000"/>
                </a:solidFill>
              </a:rPr>
              <a:t>w = 36 ± 1 mm, L = 200-300 mm, D = 6 ± 0.06 mm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Config B: </a:t>
            </a:r>
            <a:r>
              <a:rPr lang="en-GB" b="1" dirty="0">
                <a:solidFill>
                  <a:srgbClr val="FFC000"/>
                </a:solidFill>
              </a:rPr>
              <a:t>w = 36 ± 1 mm, L = 150-200 mm, D = 6 ± 0.06 mm. </a:t>
            </a:r>
            <a:r>
              <a:rPr lang="en-GB" b="1" dirty="0">
                <a:solidFill>
                  <a:srgbClr val="00B050"/>
                </a:solidFill>
              </a:rPr>
              <a:t>Limited to quasi-isotropic laminates,</a:t>
            </a:r>
            <a:r>
              <a:rPr lang="en-GB" b="1" dirty="0">
                <a:solidFill>
                  <a:srgbClr val="FFC000"/>
                </a:solidFill>
              </a:rPr>
              <a:t> </a:t>
            </a:r>
            <a:r>
              <a:rPr lang="en-GB" b="1" dirty="0">
                <a:solidFill>
                  <a:srgbClr val="00B0F0"/>
                </a:solidFill>
              </a:rPr>
              <a:t>grip length = 35-55 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5BB01-3B21-FC77-18E9-5A77B2DE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3060" y="2002054"/>
            <a:ext cx="3406348" cy="44901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2209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C288-6244-B1D5-1957-2D69A264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Open hole tension testing-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2500" dirty="0">
                <a:solidFill>
                  <a:srgbClr val="FFFF00"/>
                </a:solidFill>
              </a:rPr>
              <a:t>Illustration &amp;</a:t>
            </a:r>
            <a:r>
              <a:rPr lang="en-GB" sz="2500" dirty="0"/>
              <a:t> </a:t>
            </a:r>
            <a:r>
              <a:rPr lang="en-GB" sz="2500" dirty="0">
                <a:solidFill>
                  <a:srgbClr val="FFFF00"/>
                </a:solidFill>
              </a:rPr>
              <a:t>typical stress-strain behaviour</a:t>
            </a:r>
            <a:endParaRPr lang="en-GB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5299A-AB2D-3C9A-6BD5-76FB4F4B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60E29-6343-CD55-BBB2-14E653A4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050" y="1948328"/>
            <a:ext cx="6046049" cy="4635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6B4C4-293F-9E93-5699-D1D938B5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0" y="4186989"/>
            <a:ext cx="5865863" cy="2397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2A888-AFAD-4D57-D071-4D4283E9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1" y="1948328"/>
            <a:ext cx="5874197" cy="2130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92B13-00F3-5123-927F-5A53978D8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225" y="168297"/>
            <a:ext cx="3852874" cy="1622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0166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2590071" y="2413337"/>
            <a:ext cx="70118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Open Hole Compression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04932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hole tension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test method is also known as Open Hole Compression (OHC)</a:t>
            </a:r>
          </a:p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6484/D 6484M - 20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ISO 12817:2013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EN 6036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open-hole compressive strength of multidirectional polymer matrix composite laminates reinforced by high-modulus fibres (balanced and symmetric laminates).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measure ultimate compressive strength of plate containing a circular cut-out.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586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hole compression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 </a:t>
            </a: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29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5BA37-C943-0851-EC8A-873D17CF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77" y="2195526"/>
            <a:ext cx="4723030" cy="387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C2CEA-265B-DF54-172A-E380850F8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5705" y="2170640"/>
            <a:ext cx="6664915" cy="39039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7162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A</a:t>
            </a:r>
            <a:r>
              <a:rPr lang="en-GB" dirty="0"/>
              <a:t>merican </a:t>
            </a:r>
            <a:r>
              <a:rPr lang="en-GB" b="1" dirty="0">
                <a:solidFill>
                  <a:srgbClr val="FFFF00"/>
                </a:solidFill>
              </a:rPr>
              <a:t>S</a:t>
            </a:r>
            <a:r>
              <a:rPr lang="en-GB" dirty="0"/>
              <a:t>ociety for </a:t>
            </a:r>
            <a:r>
              <a:rPr lang="en-GB" b="1" dirty="0">
                <a:solidFill>
                  <a:srgbClr val="FFFF00"/>
                </a:solidFill>
              </a:rPr>
              <a:t>T</a:t>
            </a:r>
            <a:r>
              <a:rPr lang="en-GB" dirty="0"/>
              <a:t>esting and </a:t>
            </a:r>
            <a:r>
              <a:rPr lang="en-GB" b="1" dirty="0">
                <a:solidFill>
                  <a:srgbClr val="FFFF00"/>
                </a:solidFill>
              </a:rPr>
              <a:t>M</a:t>
            </a:r>
            <a:r>
              <a:rPr lang="en-GB" dirty="0"/>
              <a:t>aterials (</a:t>
            </a:r>
            <a:r>
              <a:rPr lang="en-GB" b="1" dirty="0">
                <a:solidFill>
                  <a:srgbClr val="FFFF00"/>
                </a:solidFill>
              </a:rPr>
              <a:t>ASTM</a:t>
            </a:r>
            <a:r>
              <a:rPr lang="en-GB" dirty="0"/>
              <a:t>)</a:t>
            </a:r>
          </a:p>
          <a:p>
            <a:r>
              <a:rPr lang="en-GB" b="1" dirty="0"/>
              <a:t>I</a:t>
            </a:r>
            <a:r>
              <a:rPr lang="en-GB" dirty="0"/>
              <a:t>nternational </a:t>
            </a:r>
            <a:r>
              <a:rPr lang="en-GB" b="1" dirty="0"/>
              <a:t>O</a:t>
            </a:r>
            <a:r>
              <a:rPr lang="en-GB" dirty="0"/>
              <a:t>rganisation for </a:t>
            </a:r>
            <a:r>
              <a:rPr lang="en-GB" b="1" dirty="0"/>
              <a:t>S</a:t>
            </a:r>
            <a:r>
              <a:rPr lang="en-GB" dirty="0"/>
              <a:t>tandardisation (</a:t>
            </a:r>
            <a:r>
              <a:rPr lang="en-GB" b="1" dirty="0">
                <a:solidFill>
                  <a:srgbClr val="FFFF00"/>
                </a:solidFill>
              </a:rPr>
              <a:t>ISO</a:t>
            </a:r>
            <a:r>
              <a:rPr lang="en-GB" dirty="0"/>
              <a:t>) 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ISO</a:t>
            </a:r>
            <a:r>
              <a:rPr lang="en-GB" dirty="0"/>
              <a:t> is not an acronym and ISO is derived from Greek word </a:t>
            </a:r>
            <a:r>
              <a:rPr lang="en-GB" dirty="0">
                <a:solidFill>
                  <a:srgbClr val="FFFF00"/>
                </a:solidFill>
              </a:rPr>
              <a:t>isos</a:t>
            </a:r>
            <a:r>
              <a:rPr lang="en-GB" dirty="0"/>
              <a:t> meaning equal which reflects the organisation's goal of equalising standards worldwide.</a:t>
            </a:r>
          </a:p>
          <a:p>
            <a:r>
              <a:rPr lang="en-GB" b="1" dirty="0" err="1">
                <a:solidFill>
                  <a:srgbClr val="FFFF00"/>
                </a:solidFill>
              </a:rPr>
              <a:t>D</a:t>
            </a:r>
            <a:r>
              <a:rPr lang="en-GB" dirty="0" err="1"/>
              <a:t>eutsches</a:t>
            </a:r>
            <a:r>
              <a:rPr lang="en-GB" dirty="0"/>
              <a:t> </a:t>
            </a:r>
            <a:r>
              <a:rPr lang="en-GB" b="1" dirty="0" err="1">
                <a:solidFill>
                  <a:srgbClr val="FFFF00"/>
                </a:solidFill>
              </a:rPr>
              <a:t>I</a:t>
            </a:r>
            <a:r>
              <a:rPr lang="en-GB" dirty="0" err="1"/>
              <a:t>nstitut</a:t>
            </a:r>
            <a:r>
              <a:rPr lang="en-GB" dirty="0"/>
              <a:t> f</a:t>
            </a:r>
            <a:r>
              <a:rPr lang="en-GB" sz="1600" dirty="0"/>
              <a:t>ü</a:t>
            </a:r>
            <a:r>
              <a:rPr lang="en-GB" dirty="0"/>
              <a:t>r </a:t>
            </a:r>
            <a:r>
              <a:rPr lang="en-GB" b="1" dirty="0" err="1">
                <a:solidFill>
                  <a:srgbClr val="FFFF00"/>
                </a:solidFill>
              </a:rPr>
              <a:t>N</a:t>
            </a:r>
            <a:r>
              <a:rPr lang="en-GB" dirty="0" err="1"/>
              <a:t>ormung</a:t>
            </a:r>
            <a:r>
              <a:rPr lang="en-GB" dirty="0"/>
              <a:t> (</a:t>
            </a:r>
            <a:r>
              <a:rPr lang="en-GB" b="1" dirty="0">
                <a:solidFill>
                  <a:srgbClr val="FFFF00"/>
                </a:solidFill>
              </a:rPr>
              <a:t>DIN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German institute for standardisation</a:t>
            </a:r>
          </a:p>
          <a:p>
            <a:r>
              <a:rPr lang="en-GB" b="1" dirty="0">
                <a:solidFill>
                  <a:srgbClr val="FFFF00"/>
                </a:solidFill>
              </a:rPr>
              <a:t>J</a:t>
            </a:r>
            <a:r>
              <a:rPr lang="en-GB" dirty="0"/>
              <a:t>apanese </a:t>
            </a:r>
            <a:r>
              <a:rPr lang="en-GB" b="1" dirty="0">
                <a:solidFill>
                  <a:srgbClr val="FFFF00"/>
                </a:solidFill>
              </a:rPr>
              <a:t>I</a:t>
            </a:r>
            <a:r>
              <a:rPr lang="en-GB" dirty="0"/>
              <a:t>ndustrial </a:t>
            </a:r>
            <a:r>
              <a:rPr lang="en-GB" b="1" dirty="0">
                <a:solidFill>
                  <a:srgbClr val="FFFF00"/>
                </a:solidFill>
              </a:rPr>
              <a:t>S</a:t>
            </a:r>
            <a:r>
              <a:rPr lang="en-GB" dirty="0"/>
              <a:t>tandard (</a:t>
            </a:r>
            <a:r>
              <a:rPr lang="en-GB" b="1" dirty="0">
                <a:solidFill>
                  <a:srgbClr val="FFFF00"/>
                </a:solidFill>
              </a:rPr>
              <a:t>JIS</a:t>
            </a:r>
            <a:r>
              <a:rPr lang="en-GB" dirty="0"/>
              <a:t>)</a:t>
            </a:r>
          </a:p>
          <a:p>
            <a:r>
              <a:rPr lang="en-GB" dirty="0"/>
              <a:t>In all the testing outlined henceforth, the loading rate (quasi-static) is </a:t>
            </a:r>
            <a:r>
              <a:rPr lang="en-GB" dirty="0">
                <a:solidFill>
                  <a:srgbClr val="FFFF00"/>
                </a:solidFill>
              </a:rPr>
              <a:t>1 mm/min </a:t>
            </a:r>
            <a:r>
              <a:rPr lang="en-GB" dirty="0"/>
              <a:t>but the standard needs to be referred to in case of deviations.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731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hole compression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A8765-C1DF-76DF-2A4A-BF3168390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430" y="1944303"/>
            <a:ext cx="4506262" cy="4562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B94EA-69CF-03AA-A40C-D3248DF58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16" y="2220495"/>
            <a:ext cx="2811093" cy="167535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BAC02-A928-0AD6-F13D-1775C8C41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75" y="2234097"/>
            <a:ext cx="2811092" cy="164814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6646C-FF21-79DA-2BB2-84193B8B4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852" y="4167049"/>
            <a:ext cx="2863821" cy="169788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5740C9-DC3D-3560-E142-EF3399C1F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06" y="4167049"/>
            <a:ext cx="2344961" cy="169788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3E07B-C3B3-0045-32FD-706B3805A0DD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022367" y="3058171"/>
            <a:ext cx="391849" cy="1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253854-4E08-34FD-4B6D-132DB8FBF3BE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4819763" y="3895848"/>
            <a:ext cx="0" cy="271201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9D8E98D-CECB-4B5A-7886-0E5BBCAEAAB3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flipH="1">
            <a:off x="3022367" y="5015994"/>
            <a:ext cx="365485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6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C288-6244-B1D5-1957-2D69A264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Open hole tension testing-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2500" dirty="0">
                <a:solidFill>
                  <a:srgbClr val="FFFF00"/>
                </a:solidFill>
              </a:rPr>
              <a:t>Illustration &amp;</a:t>
            </a:r>
            <a:r>
              <a:rPr lang="en-GB" sz="2500" dirty="0"/>
              <a:t> </a:t>
            </a:r>
            <a:r>
              <a:rPr lang="en-GB" sz="2500" dirty="0">
                <a:solidFill>
                  <a:srgbClr val="FFFF00"/>
                </a:solidFill>
              </a:rPr>
              <a:t>typical stress-strain behaviour</a:t>
            </a:r>
            <a:endParaRPr lang="en-GB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5299A-AB2D-3C9A-6BD5-76FB4F4B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60E29-6343-CD55-BBB2-14E653A4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050" y="1948328"/>
            <a:ext cx="6046049" cy="4635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6B4C4-293F-9E93-5699-D1D938B5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0" y="4186989"/>
            <a:ext cx="5865863" cy="2397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2A888-AFAD-4D57-D071-4D4283E9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1" y="1948328"/>
            <a:ext cx="5874197" cy="2130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92B13-00F3-5123-927F-5A53978D8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225" y="168297"/>
            <a:ext cx="3852874" cy="1622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5315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3551878" y="2413337"/>
            <a:ext cx="50882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Short Beam Shear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175394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beam shear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2344/D 2344M - 20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ISO 14130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EN 2563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In most cases, because of the complexity of internal stresses and the variety of failure modes that can occur in this specimen, it is not generally possible to relate the short-beam strength to any one material property. However, failures are normally dominated by resin and interlaminar properties, and the test results have been found to be repeatable for a given specimen geometry, material system, and stacking sequence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Used for quality control and process specification purposes.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Used for comparative testing of composite materials, if failures occur consistently in the same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72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Short beam shear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dirty="0">
                <a:solidFill>
                  <a:srgbClr val="FFFF00"/>
                </a:solidFill>
              </a:rPr>
              <a:t> </a:t>
            </a: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A5B1B-3D2B-1851-447A-27D5C3E2E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14" y="2106609"/>
            <a:ext cx="3927981" cy="26979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3DE63-009D-24EE-D1C5-38BBEC54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4" y="4881551"/>
            <a:ext cx="3927981" cy="1386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22" name="Picture 2" descr="IMG_2729">
            <a:extLst>
              <a:ext uri="{FF2B5EF4-FFF2-40B4-BE49-F238E27FC236}">
                <a16:creationId xmlns:a16="http://schemas.microsoft.com/office/drawing/2014/main" id="{50C9F854-EF23-EFF2-2C0A-19DB85B5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4" y="2106610"/>
            <a:ext cx="6013222" cy="40107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8EEC6-6BC3-CCA4-3A6E-99E48FF7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222" y="4463929"/>
            <a:ext cx="3710776" cy="1798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79078C-ED45-D405-00C2-D2C9513F5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088" y="232850"/>
            <a:ext cx="3980798" cy="1406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74B9A1-7C3F-EBF8-8B77-B5FA4F4033D1}"/>
              </a:ext>
            </a:extLst>
          </p:cNvPr>
          <p:cNvSpPr/>
          <p:nvPr/>
        </p:nvSpPr>
        <p:spPr>
          <a:xfrm>
            <a:off x="4612222" y="1709293"/>
            <a:ext cx="4312119" cy="1550991"/>
          </a:xfrm>
          <a:prstGeom prst="rect">
            <a:avLst/>
          </a:prstGeom>
          <a:solidFill>
            <a:schemeClr val="accent4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 to thickness ratio = 4.0</a:t>
            </a: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 length to thickness ratio = 6.0</a:t>
            </a: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 width to thickness ratio = 2.0</a:t>
            </a:r>
          </a:p>
          <a:p>
            <a:r>
              <a:rPr lang="en-GB" sz="1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loading nose and side supports should overhang the specimen width by at least 2mm at each side.</a:t>
            </a:r>
          </a:p>
        </p:txBody>
      </p:sp>
    </p:spTree>
    <p:extLst>
      <p:ext uri="{BB962C8B-B14F-4D97-AF65-F5344CB8AC3E}">
        <p14:creationId xmlns:p14="http://schemas.microsoft.com/office/powerpoint/2010/main" val="2561009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Short beam shear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Typical failure modes</a:t>
            </a:r>
            <a:endParaRPr lang="en-GB" sz="30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7BD7D-5386-2244-CC2A-5E7F2226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42" y="2329649"/>
            <a:ext cx="5648914" cy="40768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9713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4924851" y="2413337"/>
            <a:ext cx="23423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Flexural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3820505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Flexural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7264/D 7264M - 07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ISO 14125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EN 2562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flexural properties (including strength, stiffness, and load/deflection behaviour) of polymer matrix composite materials using 3- or 4- point bending test.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This is a long beam test as opposed to short beam test.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Flexural properties can be used for quality control.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These procedures can be useful in the evaluation of multiple environmental conditions to determine which are design drivers and may require further testing.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10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466225-F804-2610-C985-C52252EA5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25" y="2246459"/>
            <a:ext cx="10343948" cy="43326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Flexural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dirty="0">
                <a:solidFill>
                  <a:srgbClr val="FFFF00"/>
                </a:solidFill>
              </a:rPr>
              <a:t> </a:t>
            </a: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45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Flexural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dirty="0">
                <a:solidFill>
                  <a:srgbClr val="FFFF00"/>
                </a:solidFill>
              </a:rPr>
              <a:t> </a:t>
            </a: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39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00DF6-885B-AEF8-46D3-E2F9C76B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1" y="2213248"/>
            <a:ext cx="5125494" cy="20014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5F696-BF6E-B5A1-CDED-1BA62384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72" y="4278412"/>
            <a:ext cx="5125494" cy="23451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00151-796E-9AFE-6B58-45523DAA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29" y="63206"/>
            <a:ext cx="3716315" cy="1756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099D0-8B57-326F-214F-49F374B6F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896"/>
          <a:stretch/>
        </p:blipFill>
        <p:spPr>
          <a:xfrm>
            <a:off x="5518482" y="2213248"/>
            <a:ext cx="4224927" cy="911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11437-E336-831A-AEC4-A2BA2B4FEA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72" r="22867"/>
          <a:stretch/>
        </p:blipFill>
        <p:spPr>
          <a:xfrm>
            <a:off x="3936731" y="4310939"/>
            <a:ext cx="1472666" cy="5481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D1AB0-E8C3-621E-B956-ACCEE96C8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1" r="36476" b="69522"/>
          <a:stretch/>
        </p:blipFill>
        <p:spPr>
          <a:xfrm>
            <a:off x="4121320" y="2244382"/>
            <a:ext cx="1259202" cy="681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BA93B-0735-AE29-0CF8-F45E70091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409" y="2252527"/>
            <a:ext cx="920819" cy="581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DE4DA3-ED93-97D0-5820-FA66F1C60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481" y="3203546"/>
            <a:ext cx="4224927" cy="990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DB781A-5A87-568F-10A8-11F00C6F5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312" y="4310939"/>
            <a:ext cx="854561" cy="5486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542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5052284" y="2690336"/>
            <a:ext cx="20874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dirty="0">
                <a:solidFill>
                  <a:srgbClr val="00B050"/>
                </a:solidFill>
              </a:rPr>
              <a:t>Tensile</a:t>
            </a:r>
          </a:p>
          <a:p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3620437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Flexural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endParaRPr lang="en-GB" sz="30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40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EE9AEF-EF40-77ED-1A71-52A47B006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1" y="2309261"/>
            <a:ext cx="3966299" cy="3799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A6F80-0495-B1BF-738D-57C5E9EA4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598" y="2309260"/>
            <a:ext cx="3962081" cy="37997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20634-1FB6-0014-A9A2-AA36C695B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02" y="2309260"/>
            <a:ext cx="3761514" cy="37997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C61F8633-AB51-C4ED-ED9E-B07CFA4879E1}"/>
              </a:ext>
            </a:extLst>
          </p:cNvPr>
          <p:cNvSpPr/>
          <p:nvPr/>
        </p:nvSpPr>
        <p:spPr>
          <a:xfrm>
            <a:off x="6096000" y="4533499"/>
            <a:ext cx="1835217" cy="866273"/>
          </a:xfrm>
          <a:prstGeom prst="wedgeRectCallout">
            <a:avLst>
              <a:gd name="adj1" fmla="val -102358"/>
              <a:gd name="adj2" fmla="val 59551"/>
            </a:avLst>
          </a:pr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bg1"/>
                </a:solidFill>
              </a:rPr>
              <a:t>AC</a:t>
            </a:r>
            <a:r>
              <a:rPr lang="en-GB" sz="1000" dirty="0">
                <a:solidFill>
                  <a:schemeClr val="bg1"/>
                </a:solidFill>
              </a:rPr>
              <a:t> is due to slack and alignment or seating of the specimen and should be excluded from material behaviour studies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D0678470-0A3D-6015-8C6A-C69F100F9CC2}"/>
              </a:ext>
            </a:extLst>
          </p:cNvPr>
          <p:cNvSpPr/>
          <p:nvPr/>
        </p:nvSpPr>
        <p:spPr>
          <a:xfrm>
            <a:off x="4835089" y="1705678"/>
            <a:ext cx="1835217" cy="1143801"/>
          </a:xfrm>
          <a:prstGeom prst="wedgeRectCallout">
            <a:avLst>
              <a:gd name="adj1" fmla="val -33652"/>
              <a:gd name="adj2" fmla="val 27009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/>
                </a:solidFill>
              </a:rPr>
              <a:t>For correct values of flexural modulus and deflection at failure, this must be compensated for to give </a:t>
            </a:r>
            <a:r>
              <a:rPr lang="en-GB" sz="1000" b="1" dirty="0">
                <a:solidFill>
                  <a:schemeClr val="bg1"/>
                </a:solidFill>
              </a:rPr>
              <a:t>correct zero point </a:t>
            </a:r>
            <a:r>
              <a:rPr lang="en-GB" sz="1000" dirty="0">
                <a:solidFill>
                  <a:schemeClr val="bg1"/>
                </a:solidFill>
              </a:rPr>
              <a:t>on the deflection or extension axis.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62C45F8A-76E4-EA58-5692-6BEA1F7EF9C0}"/>
              </a:ext>
            </a:extLst>
          </p:cNvPr>
          <p:cNvSpPr/>
          <p:nvPr/>
        </p:nvSpPr>
        <p:spPr>
          <a:xfrm>
            <a:off x="4039403" y="5991537"/>
            <a:ext cx="881471" cy="554029"/>
          </a:xfrm>
          <a:prstGeom prst="wedgeRectCallout">
            <a:avLst>
              <a:gd name="adj1" fmla="val 62430"/>
              <a:gd name="adj2" fmla="val -68441"/>
            </a:avLst>
          </a:prstGeom>
          <a:solidFill>
            <a:srgbClr val="FFFF00">
              <a:alpha val="8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/>
                </a:solidFill>
              </a:rPr>
              <a:t>Correct </a:t>
            </a:r>
            <a:r>
              <a:rPr lang="en-GB" sz="1000" b="1" dirty="0">
                <a:solidFill>
                  <a:schemeClr val="bg1"/>
                </a:solidFill>
              </a:rPr>
              <a:t>ZERO</a:t>
            </a:r>
            <a:r>
              <a:rPr lang="en-GB" sz="1000" dirty="0">
                <a:solidFill>
                  <a:schemeClr val="bg1"/>
                </a:solidFill>
              </a:rPr>
              <a:t> point.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9BDA9-71E3-82DE-BFE2-E92CB947864C}"/>
              </a:ext>
            </a:extLst>
          </p:cNvPr>
          <p:cNvSpPr txBox="1"/>
          <p:nvPr/>
        </p:nvSpPr>
        <p:spPr>
          <a:xfrm>
            <a:off x="5991252" y="4063722"/>
            <a:ext cx="212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Type A Hookean response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A7A789-AFCC-6BD8-4911-049D003FC6D7}"/>
              </a:ext>
            </a:extLst>
          </p:cNvPr>
          <p:cNvSpPr txBox="1"/>
          <p:nvPr/>
        </p:nvSpPr>
        <p:spPr>
          <a:xfrm>
            <a:off x="8730844" y="2313256"/>
            <a:ext cx="2478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Type B Non-Hookean response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DA282C8D-0882-4504-7BAC-2B133F19807D}"/>
              </a:ext>
            </a:extLst>
          </p:cNvPr>
          <p:cNvSpPr/>
          <p:nvPr/>
        </p:nvSpPr>
        <p:spPr>
          <a:xfrm>
            <a:off x="8040167" y="5991537"/>
            <a:ext cx="881471" cy="554029"/>
          </a:xfrm>
          <a:prstGeom prst="wedgeRectCallout">
            <a:avLst>
              <a:gd name="adj1" fmla="val 62430"/>
              <a:gd name="adj2" fmla="val -68441"/>
            </a:avLst>
          </a:prstGeom>
          <a:solidFill>
            <a:srgbClr val="00B0F0">
              <a:alpha val="8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/>
                </a:solidFill>
              </a:rPr>
              <a:t>Correct </a:t>
            </a:r>
            <a:r>
              <a:rPr lang="en-GB" sz="1000" b="1" dirty="0">
                <a:solidFill>
                  <a:schemeClr val="bg1"/>
                </a:solidFill>
              </a:rPr>
              <a:t>ZERO</a:t>
            </a:r>
            <a:r>
              <a:rPr lang="en-GB" sz="1000" dirty="0">
                <a:solidFill>
                  <a:schemeClr val="bg1"/>
                </a:solidFill>
              </a:rPr>
              <a:t> point.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A0560EC8-4B0F-CCF8-6A38-FE2E2B52858A}"/>
              </a:ext>
            </a:extLst>
          </p:cNvPr>
          <p:cNvSpPr/>
          <p:nvPr/>
        </p:nvSpPr>
        <p:spPr>
          <a:xfrm>
            <a:off x="10144362" y="4436131"/>
            <a:ext cx="1835217" cy="866273"/>
          </a:xfrm>
          <a:prstGeom prst="wedgeRectCallout">
            <a:avLst>
              <a:gd name="adj1" fmla="val -102358"/>
              <a:gd name="adj2" fmla="val 59551"/>
            </a:avLst>
          </a:prstGeom>
          <a:solidFill>
            <a:srgbClr val="00B0F0">
              <a:alpha val="4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bg1"/>
                </a:solidFill>
              </a:rPr>
              <a:t>AH’</a:t>
            </a:r>
            <a:r>
              <a:rPr lang="en-GB" sz="1000" dirty="0">
                <a:solidFill>
                  <a:schemeClr val="bg1"/>
                </a:solidFill>
              </a:rPr>
              <a:t> is due to slack and alignment or seating of the specimen and should be excluded from material behaviour studies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9B3A60D7-9620-6C62-803E-AC0E85F59B49}"/>
              </a:ext>
            </a:extLst>
          </p:cNvPr>
          <p:cNvSpPr/>
          <p:nvPr/>
        </p:nvSpPr>
        <p:spPr>
          <a:xfrm>
            <a:off x="9095874" y="3171341"/>
            <a:ext cx="816383" cy="369077"/>
          </a:xfrm>
          <a:prstGeom prst="wedgeRectCallout">
            <a:avLst>
              <a:gd name="adj1" fmla="val 70039"/>
              <a:gd name="adj2" fmla="val 100460"/>
            </a:avLst>
          </a:prstGeom>
          <a:solidFill>
            <a:srgbClr val="00B0F0">
              <a:alpha val="4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/>
                </a:solidFill>
              </a:rPr>
              <a:t>Tangent line at H’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1E309C94-6FE1-9435-2113-ED619028D8D9}"/>
              </a:ext>
            </a:extLst>
          </p:cNvPr>
          <p:cNvSpPr/>
          <p:nvPr/>
        </p:nvSpPr>
        <p:spPr>
          <a:xfrm>
            <a:off x="10871749" y="2583021"/>
            <a:ext cx="1124046" cy="690939"/>
          </a:xfrm>
          <a:prstGeom prst="wedgeRectCallout">
            <a:avLst>
              <a:gd name="adj1" fmla="val -61255"/>
              <a:gd name="adj2" fmla="val 145921"/>
            </a:avLst>
          </a:prstGeom>
          <a:solidFill>
            <a:srgbClr val="00B0F0">
              <a:alpha val="4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/>
                </a:solidFill>
              </a:rPr>
              <a:t>Flexural chord modulus is the slope of this line (</a:t>
            </a:r>
            <a:r>
              <a:rPr lang="en-GB" sz="1000" b="1" dirty="0">
                <a:solidFill>
                  <a:schemeClr val="bg1"/>
                </a:solidFill>
              </a:rPr>
              <a:t>B’G’</a:t>
            </a:r>
            <a:r>
              <a:rPr lang="en-GB" sz="1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2571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1746091" y="2344087"/>
            <a:ext cx="869981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Mode-I Interlaminate Fracture 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Toughness 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758520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Mode-I interlaminate </a:t>
            </a:r>
            <a:br>
              <a:rPr lang="en-GB" dirty="0"/>
            </a:br>
            <a:r>
              <a:rPr lang="en-GB" dirty="0"/>
              <a:t>fracture toughness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7B804-DD0F-EA9B-893D-AA0831DD61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Also known as Double Cantilever Beam (DCB) test. </a:t>
                </a:r>
              </a:p>
              <a:p>
                <a:r>
                  <a:rPr lang="en-GB" dirty="0"/>
                  <a:t>The existing standards are:</a:t>
                </a:r>
              </a:p>
              <a:p>
                <a:pPr lvl="1"/>
                <a:r>
                  <a:rPr lang="en-GB" b="1" dirty="0">
                    <a:solidFill>
                      <a:srgbClr val="FFFF00"/>
                    </a:solidFill>
                  </a:rPr>
                  <a:t>ASTM D 5528 - 13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ISO 15024</a:t>
                </a:r>
              </a:p>
              <a:p>
                <a:r>
                  <a:rPr lang="en-GB" dirty="0"/>
                  <a:t>Objectives: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determine opening mode-I interlaminar fracture toughness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𝐼𝑐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Establish quantitatively the effect of fibre surface treatment, local variations in fibre volume fraction, and processing and environmental variables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𝐼𝑐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develop delamination failure criteria for composite damage tolerance and durability analyses.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For unidirectional CFRP and GFRP.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7B804-DD0F-EA9B-893D-AA0831DD61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FAC2E-92BC-7687-C0B7-3ADFD9DC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17" y="28875"/>
            <a:ext cx="3279390" cy="18091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B14478-84D3-0E91-E407-08F0A2D51259}"/>
              </a:ext>
            </a:extLst>
          </p:cNvPr>
          <p:cNvSpPr/>
          <p:nvPr/>
        </p:nvSpPr>
        <p:spPr>
          <a:xfrm>
            <a:off x="9041522" y="1417638"/>
            <a:ext cx="468238" cy="418313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42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Mode-I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endParaRPr lang="en-GB" sz="3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AFB2B-7AFB-C0DC-80AE-9B0AEE1E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" y="2260037"/>
            <a:ext cx="7708491" cy="30451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741FC-CDC0-6EDF-2DAB-761E5505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074" y="2260037"/>
            <a:ext cx="1334931" cy="590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D534D-72DA-C93A-FBD0-C406262E2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074" y="2879092"/>
            <a:ext cx="3506706" cy="6417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6CA7C-632B-0B5B-FEFA-B8BFFE9F61BF}"/>
              </a:ext>
            </a:extLst>
          </p:cNvPr>
          <p:cNvSpPr txBox="1"/>
          <p:nvPr/>
        </p:nvSpPr>
        <p:spPr>
          <a:xfrm>
            <a:off x="7731819" y="1890705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Strain energy release rate: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CD5EF-F27A-E0A6-D402-C0670A470C28}"/>
              </a:ext>
            </a:extLst>
          </p:cNvPr>
          <p:cNvSpPr txBox="1"/>
          <p:nvPr/>
        </p:nvSpPr>
        <p:spPr>
          <a:xfrm>
            <a:off x="7740250" y="3549751"/>
            <a:ext cx="357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GB" sz="1200" dirty="0">
                <a:solidFill>
                  <a:srgbClr val="FFFF00"/>
                </a:solidFill>
              </a:rPr>
              <a:t> is the loss of energy in the test specimen per unit of specimen width for an infinitesimal increase of delamination length </a:t>
            </a:r>
            <a:r>
              <a:rPr lang="en-GB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GB" sz="1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AB0DC-B25A-9DE2-84AB-9FFADC52D2D5}"/>
              </a:ext>
            </a:extLst>
          </p:cNvPr>
          <p:cNvSpPr txBox="1"/>
          <p:nvPr/>
        </p:nvSpPr>
        <p:spPr>
          <a:xfrm>
            <a:off x="29496" y="5371019"/>
            <a:ext cx="2861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&gt; 125 mm </a:t>
            </a:r>
          </a:p>
          <a:p>
            <a:r>
              <a:rPr lang="en-GB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mm &lt; b &lt; 25 mm</a:t>
            </a:r>
          </a:p>
          <a:p>
            <a:r>
              <a:rPr lang="en-GB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 &lt; h &lt; 5 mm</a:t>
            </a:r>
          </a:p>
          <a:p>
            <a:r>
              <a:rPr lang="en-GB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b="1" i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50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DAFE84-C864-8AA8-8BA9-6B53AAAD5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516" y="4178122"/>
            <a:ext cx="1670620" cy="1164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3B5E13-1C24-5E74-3DBC-52DC39388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516" y="5399604"/>
            <a:ext cx="3915321" cy="571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ABBA7-FA0D-1616-9B6A-06F5FE950FD4}"/>
              </a:ext>
            </a:extLst>
          </p:cNvPr>
          <p:cNvSpPr txBox="1"/>
          <p:nvPr/>
        </p:nvSpPr>
        <p:spPr>
          <a:xfrm>
            <a:off x="9491136" y="4155956"/>
            <a:ext cx="2405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criterion is for material with high interlaminar fracture toughness to avoid bending of laminate.</a:t>
            </a:r>
          </a:p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(we need to make sure energy is consumed by delamination only)</a:t>
            </a:r>
            <a:endParaRPr lang="en-GB" sz="12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6D0F32-C5E8-879B-F007-AFC1F2CB2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620000">
            <a:off x="2253025" y="4208278"/>
            <a:ext cx="1685086" cy="581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7FD89-6EC2-0C3D-23C0-54BF2A5A5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80000">
            <a:off x="5903569" y="4214178"/>
            <a:ext cx="1831193" cy="4588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B07EA-671D-9738-65B5-3ED617761F98}"/>
              </a:ext>
            </a:extLst>
          </p:cNvPr>
          <p:cNvSpPr txBox="1"/>
          <p:nvPr/>
        </p:nvSpPr>
        <p:spPr>
          <a:xfrm>
            <a:off x="2547669" y="5398048"/>
            <a:ext cx="40167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Loading (speed of 1-5 mm/min) is stopped if the length of delamination becomes 3 mm-5 mm then unload (with speed of 25 mm/min). Then re-load again. Do the same until final delamination length is achieved</a:t>
            </a:r>
          </a:p>
        </p:txBody>
      </p:sp>
    </p:spTree>
    <p:extLst>
      <p:ext uri="{BB962C8B-B14F-4D97-AF65-F5344CB8AC3E}">
        <p14:creationId xmlns:p14="http://schemas.microsoft.com/office/powerpoint/2010/main" val="3747748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Mode-I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Test set-up</a:t>
            </a:r>
            <a:endParaRPr lang="en-GB" sz="3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44</a:t>
            </a:fld>
            <a:endParaRPr lang="en-GB"/>
          </a:p>
        </p:txBody>
      </p:sp>
      <p:pic>
        <p:nvPicPr>
          <p:cNvPr id="2050" name="Picture 2" descr="34: DCB test specimen undergoing mode I interlaminar fracture toughness ...">
            <a:extLst>
              <a:ext uri="{FF2B5EF4-FFF2-40B4-BE49-F238E27FC236}">
                <a16:creationId xmlns:a16="http://schemas.microsoft.com/office/drawing/2014/main" id="{DC148ED1-540D-3F22-90FB-8237D0C0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4" y="2579570"/>
            <a:ext cx="4841228" cy="30699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5F16B-30A9-0665-1A71-A03BFD56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11" y="2002907"/>
            <a:ext cx="5176867" cy="4223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CC6BBF-A9D2-1FE2-F319-F5A29EAB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972" y="1501469"/>
            <a:ext cx="1151501" cy="642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A6BA9F-010D-5C38-AAE2-208AE246A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972" y="2189514"/>
            <a:ext cx="2802852" cy="9704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0592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Mode-I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Resistance curve (R curve)</a:t>
            </a:r>
            <a:endParaRPr lang="en-GB" sz="3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E3940BD-E906-0549-949A-52FCF72AE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3" y="2222287"/>
            <a:ext cx="4470574" cy="36387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For each delamination length, G</a:t>
            </a:r>
            <a:r>
              <a:rPr lang="en-GB" baseline="-25000" dirty="0"/>
              <a:t>I</a:t>
            </a:r>
            <a:r>
              <a:rPr lang="en-GB" dirty="0"/>
              <a:t> is plotted.</a:t>
            </a:r>
          </a:p>
          <a:p>
            <a:r>
              <a:rPr lang="en-GB" dirty="0"/>
              <a:t>A resistance-type fracture behaviour typically develops where the calculated </a:t>
            </a:r>
            <a:r>
              <a:rPr lang="en-GB" dirty="0" err="1"/>
              <a:t>G</a:t>
            </a:r>
            <a:r>
              <a:rPr lang="en-GB" baseline="-25000" dirty="0" err="1"/>
              <a:t>Ic</a:t>
            </a:r>
            <a:r>
              <a:rPr lang="en-GB" dirty="0"/>
              <a:t> first increases monotonically, and then stabilizes with further delamination growth.</a:t>
            </a:r>
          </a:p>
          <a:p>
            <a:r>
              <a:rPr lang="en-GB" dirty="0"/>
              <a:t>The principal reason for the observed resistance to delamination is the development of fibre bridging.</a:t>
            </a:r>
          </a:p>
          <a:p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230242-39B0-E81C-23C0-DEB6796795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B1D76-53A3-044E-DD75-AB540763A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42" y="2076906"/>
            <a:ext cx="6540546" cy="4059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CC6BBF-A9D2-1FE2-F319-F5A29EAB3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331" y="2281073"/>
            <a:ext cx="1151501" cy="642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30614F-9125-4A4E-71D6-BC3452185D2F}"/>
              </a:ext>
            </a:extLst>
          </p:cNvPr>
          <p:cNvCxnSpPr>
            <a:cxnSpLocks/>
          </p:cNvCxnSpPr>
          <p:nvPr/>
        </p:nvCxnSpPr>
        <p:spPr>
          <a:xfrm>
            <a:off x="6525929" y="3624227"/>
            <a:ext cx="4215865" cy="0"/>
          </a:xfrm>
          <a:prstGeom prst="line">
            <a:avLst/>
          </a:prstGeom>
          <a:ln w="444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324BBC5-A481-71D1-0477-E31CCD7C267C}"/>
              </a:ext>
            </a:extLst>
          </p:cNvPr>
          <p:cNvSpPr/>
          <p:nvPr/>
        </p:nvSpPr>
        <p:spPr>
          <a:xfrm>
            <a:off x="7318408" y="1691653"/>
            <a:ext cx="1623462" cy="970450"/>
          </a:xfrm>
          <a:prstGeom prst="wedgeRectCallout">
            <a:avLst>
              <a:gd name="adj1" fmla="val -2754"/>
              <a:gd name="adj2" fmla="val 13932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/>
                </a:solidFill>
              </a:rPr>
              <a:t>The critical energy release rate or fracture toughness is the point of deviation from linearity.</a:t>
            </a:r>
          </a:p>
        </p:txBody>
      </p:sp>
      <p:pic>
        <p:nvPicPr>
          <p:cNvPr id="4098" name="Picture 2" descr="CFRP Sample during DCB Test Exhibiting Fibre Bridging. | Download ...">
            <a:extLst>
              <a:ext uri="{FF2B5EF4-FFF2-40B4-BE49-F238E27FC236}">
                <a16:creationId xmlns:a16="http://schemas.microsoft.com/office/drawing/2014/main" id="{0DF05797-7505-FB34-624D-ABE99F12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79" y="5532080"/>
            <a:ext cx="4011608" cy="108549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8E28D5C-045B-4B6C-76C3-8641A4C4D330}"/>
              </a:ext>
            </a:extLst>
          </p:cNvPr>
          <p:cNvSpPr/>
          <p:nvPr/>
        </p:nvSpPr>
        <p:spPr>
          <a:xfrm>
            <a:off x="2367433" y="5802109"/>
            <a:ext cx="504187" cy="483190"/>
          </a:xfrm>
          <a:prstGeom prst="ellips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303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1665140" y="2344087"/>
            <a:ext cx="886172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Mode-II Interlaminate Fracture 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Toughness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683436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Mode-II interlaminate </a:t>
            </a:r>
            <a:br>
              <a:rPr lang="en-GB" dirty="0"/>
            </a:br>
            <a:r>
              <a:rPr lang="en-GB" dirty="0"/>
              <a:t>fracture toughness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7B804-DD0F-EA9B-893D-AA0831DD61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Also known as End Notched Flexure (ENF) test. </a:t>
                </a:r>
              </a:p>
              <a:p>
                <a:r>
                  <a:rPr lang="en-GB" dirty="0"/>
                  <a:t>The existing standards are:</a:t>
                </a:r>
              </a:p>
              <a:p>
                <a:pPr lvl="1"/>
                <a:r>
                  <a:rPr lang="en-GB" b="1" dirty="0">
                    <a:solidFill>
                      <a:srgbClr val="FFFF00"/>
                    </a:solidFill>
                  </a:rPr>
                  <a:t>ASTM D 7905  / D 7905 M - 19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ISO 15114</a:t>
                </a:r>
              </a:p>
              <a:p>
                <a:r>
                  <a:rPr lang="en-GB" dirty="0"/>
                  <a:t>Objectives: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determine shearing mode-II interlaminar fracture toughness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𝐼𝐼𝑐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Establish quantitatively the effect of fibre surface treatment, local variations in fibre volume fraction, and processing and environmental variables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𝐼𝐼𝑐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develop delamination failure criteria for composite damage tolerance and durability analyses.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For unidirectional CFRP and GFRP.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7B804-DD0F-EA9B-893D-AA0831DD61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FAC2E-92BC-7687-C0B7-3ADFD9DC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17" y="28875"/>
            <a:ext cx="3279390" cy="1809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FE2774-6412-6D03-DB54-5F4ACBB84D73}"/>
              </a:ext>
            </a:extLst>
          </p:cNvPr>
          <p:cNvSpPr/>
          <p:nvPr/>
        </p:nvSpPr>
        <p:spPr>
          <a:xfrm>
            <a:off x="9965548" y="1417638"/>
            <a:ext cx="785871" cy="418313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02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747832"/>
            <a:ext cx="10571998" cy="970450"/>
          </a:xfrm>
        </p:spPr>
        <p:txBody>
          <a:bodyPr/>
          <a:lstStyle/>
          <a:p>
            <a:r>
              <a:rPr lang="en-GB" dirty="0"/>
              <a:t>Mode-II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6CA7C-632B-0B5B-FEFA-B8BFFE9F61BF}"/>
              </a:ext>
            </a:extLst>
          </p:cNvPr>
          <p:cNvSpPr txBox="1"/>
          <p:nvPr/>
        </p:nvSpPr>
        <p:spPr>
          <a:xfrm>
            <a:off x="5728568" y="1860347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Strain energy release rate: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A82BB-4E7B-325D-6BA1-2D9CE8E5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" y="2238807"/>
            <a:ext cx="5495405" cy="2023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2A5B3E-B793-CF8B-AE1D-1151D181B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" y="4332687"/>
            <a:ext cx="5482205" cy="22317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6AB739-5518-87FD-4945-BB5D52365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392" y="2258074"/>
            <a:ext cx="1527431" cy="57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ACD598-4006-C86D-FC1F-61F71D3B2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393" y="2879092"/>
            <a:ext cx="3506706" cy="619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FDBCD-EF28-2568-E53A-7C77B2941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393" y="3543633"/>
            <a:ext cx="3361455" cy="3020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AB0DC-B25A-9DE2-84AB-9FFADC52D2D5}"/>
              </a:ext>
            </a:extLst>
          </p:cNvPr>
          <p:cNvSpPr txBox="1"/>
          <p:nvPr/>
        </p:nvSpPr>
        <p:spPr>
          <a:xfrm>
            <a:off x="3140819" y="4400209"/>
            <a:ext cx="2861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4.7 mm &lt; r</a:t>
            </a:r>
            <a:r>
              <a:rPr lang="en-GB" b="1" i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9.6 mm</a:t>
            </a:r>
          </a:p>
          <a:p>
            <a:r>
              <a:rPr lang="en-GB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 mm &lt; r</a:t>
            </a:r>
            <a:r>
              <a:rPr lang="en-GB" b="1" i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6.4 mm </a:t>
            </a:r>
          </a:p>
          <a:p>
            <a:r>
              <a:rPr lang="en-GB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2FF73D-B05F-C175-B963-86CA0614D3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88" t="3955" r="1705"/>
          <a:stretch/>
        </p:blipFill>
        <p:spPr>
          <a:xfrm>
            <a:off x="8801050" y="5820822"/>
            <a:ext cx="3361455" cy="10083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86D022-8F3F-1FBE-25C1-6A9F58A82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466" y="2229679"/>
            <a:ext cx="1727533" cy="6653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718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747832"/>
            <a:ext cx="10571998" cy="970450"/>
          </a:xfrm>
        </p:spPr>
        <p:txBody>
          <a:bodyPr/>
          <a:lstStyle/>
          <a:p>
            <a:r>
              <a:rPr lang="en-GB" dirty="0"/>
              <a:t>Mode-II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Specimen geometry and Test set-up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 for </a:t>
            </a:r>
            <a:r>
              <a:rPr lang="en-GB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 Industrial Standard</a:t>
            </a:r>
            <a:r>
              <a:rPr lang="en-GB" sz="3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49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EBD61-22E9-7856-FE4D-F353B8A8F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14" y="3247301"/>
            <a:ext cx="8311368" cy="3124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10B41-775B-6FAB-F6AC-328E99060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5" y="1984066"/>
            <a:ext cx="2031804" cy="1194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F5621-6386-FC13-3BF6-D2DC7C70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569" y="2477727"/>
            <a:ext cx="3907858" cy="700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792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7B804-DD0F-EA9B-893D-AA0831DD61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The existing standards are:</a:t>
                </a:r>
              </a:p>
              <a:p>
                <a:pPr lvl="1"/>
                <a:r>
                  <a:rPr lang="en-GB" b="1" dirty="0">
                    <a:solidFill>
                      <a:srgbClr val="FFFF00"/>
                    </a:solidFill>
                  </a:rPr>
                  <a:t>ASTM D 3039/D 3039 M - 00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ISO 527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NF T 51-034</a:t>
                </a:r>
              </a:p>
              <a:p>
                <a:r>
                  <a:rPr lang="en-GB" dirty="0"/>
                  <a:t>Objectives: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measure the ultimate tensile strength.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measure the ultimate tensile elongation at fracture.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obtain tensile Young’s homogenised modulus of elasticity of plies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).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obtain in-plane shear homogenised modulus of elasticity of plies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).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To obtain Poisson’s ratio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𝑇𝐿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).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7B804-DD0F-EA9B-893D-AA0831DD61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893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Mode-I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Test set-up</a:t>
            </a:r>
            <a:endParaRPr lang="en-GB" sz="3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50</a:t>
            </a:fld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C7C138-332A-B942-38EE-EA9F6F09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55" y="2579570"/>
            <a:ext cx="3256848" cy="2846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2EACD80-B752-CBE9-B125-6671200F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7" y="2579570"/>
            <a:ext cx="6576716" cy="28464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90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Mode-I interlaminate fracture toughness testing-</a:t>
            </a:r>
            <a:r>
              <a:rPr lang="en-GB" sz="3000" dirty="0">
                <a:solidFill>
                  <a:srgbClr val="FFFF00"/>
                </a:solidFill>
              </a:rPr>
              <a:t>Compliance test for </a:t>
            </a:r>
            <a:r>
              <a:rPr lang="en-GB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3000" dirty="0">
                <a:solidFill>
                  <a:srgbClr val="FFFF00"/>
                </a:solidFill>
              </a:rPr>
              <a:t> determination</a:t>
            </a:r>
            <a:endParaRPr lang="en-GB" sz="3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BA6CD-8F33-E546-4A76-2F511B36C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14" y="4971493"/>
            <a:ext cx="1727533" cy="665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029A4-354A-8D22-AF81-232AE576C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2" y="2229679"/>
            <a:ext cx="6609308" cy="2462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B5BB6-BA52-95AB-4228-4865335EC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151" y="2229281"/>
            <a:ext cx="4847219" cy="3096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8894D-D7FB-6450-D424-79DE09F5D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311" y="3725056"/>
            <a:ext cx="1590897" cy="476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9FEA66-143A-E36C-EEB5-322A5E152A1B}"/>
              </a:ext>
            </a:extLst>
          </p:cNvPr>
          <p:cNvSpPr txBox="1"/>
          <p:nvPr/>
        </p:nvSpPr>
        <p:spPr>
          <a:xfrm>
            <a:off x="2179047" y="4726724"/>
            <a:ext cx="4914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The compliance calibration (CC) method is performed on the non-pre cracked (NPC) fracture tests.</a:t>
            </a:r>
          </a:p>
          <a:p>
            <a:endParaRPr lang="en-GB" sz="1200" dirty="0">
              <a:solidFill>
                <a:srgbClr val="FFFF00"/>
              </a:solidFill>
            </a:endParaRPr>
          </a:p>
          <a:p>
            <a:r>
              <a:rPr lang="en-GB" sz="1200" dirty="0">
                <a:solidFill>
                  <a:srgbClr val="FFFF00"/>
                </a:solidFill>
              </a:rPr>
              <a:t>This method involves loading the specimens at different crack lengths to obtain a value of compliance from each test.</a:t>
            </a:r>
          </a:p>
          <a:p>
            <a:endParaRPr lang="en-GB" sz="1200" dirty="0">
              <a:solidFill>
                <a:srgbClr val="FFFF00"/>
              </a:solidFill>
            </a:endParaRPr>
          </a:p>
          <a:p>
            <a:r>
              <a:rPr lang="en-GB" sz="1200" dirty="0">
                <a:solidFill>
                  <a:srgbClr val="FFFF00"/>
                </a:solidFill>
              </a:rPr>
              <a:t>For each test </a:t>
            </a:r>
            <a:r>
              <a:rPr lang="en-GB" sz="1200" b="1" dirty="0">
                <a:solidFill>
                  <a:srgbClr val="FFFF00"/>
                </a:solidFill>
              </a:rPr>
              <a:t>C</a:t>
            </a:r>
            <a:r>
              <a:rPr lang="en-GB" sz="1200" dirty="0">
                <a:solidFill>
                  <a:srgbClr val="FFFF00"/>
                </a:solidFill>
              </a:rPr>
              <a:t>ompliance (C) is obtained (inverse of stiffness or inverse of slope of load displacement graph).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E67536-D10D-EE3B-6EC5-F0160F77282C}"/>
              </a:ext>
            </a:extLst>
          </p:cNvPr>
          <p:cNvCxnSpPr/>
          <p:nvPr/>
        </p:nvCxnSpPr>
        <p:spPr>
          <a:xfrm flipV="1">
            <a:off x="6766560" y="4081112"/>
            <a:ext cx="1617044" cy="201168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599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2893841" y="2344087"/>
            <a:ext cx="640431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50"/>
                </a:solidFill>
              </a:rPr>
              <a:t>Adhesively Bonded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Single Lap Shear Joint </a:t>
            </a:r>
          </a:p>
          <a:p>
            <a:pPr algn="ctr"/>
            <a:r>
              <a:rPr lang="en-GB" sz="4500" b="1" dirty="0">
                <a:solidFill>
                  <a:srgbClr val="00B05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4089623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lap shear joint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3164 - 03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shear strength of single lap shear joints employing plastic adherends.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4803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747832"/>
            <a:ext cx="10571998" cy="970450"/>
          </a:xfrm>
        </p:spPr>
        <p:txBody>
          <a:bodyPr/>
          <a:lstStyle/>
          <a:p>
            <a:r>
              <a:rPr lang="en-GB" dirty="0"/>
              <a:t>Single lap shear joint testing</a:t>
            </a:r>
            <a:r>
              <a:rPr lang="en-GB" sz="3200" dirty="0"/>
              <a:t>-</a:t>
            </a:r>
            <a:br>
              <a:rPr lang="en-GB" sz="3200" dirty="0"/>
            </a:br>
            <a:r>
              <a:rPr lang="en-GB" sz="3000" dirty="0">
                <a:solidFill>
                  <a:srgbClr val="FFFF00"/>
                </a:solidFill>
              </a:rPr>
              <a:t>Specimen geometry</a:t>
            </a:r>
            <a:endParaRPr lang="en-GB" sz="30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988AC-D204-5F7D-7B8B-7D9D6E2F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707" y="2271561"/>
            <a:ext cx="5519542" cy="40539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A0F1E-E38B-B205-6F8C-F761CFC2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2" y="2271560"/>
            <a:ext cx="5483939" cy="4053901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80C7E1-5A1F-9FC3-D7E4-4FD3D2D72B28}"/>
                  </a:ext>
                </a:extLst>
              </p:cNvPr>
              <p:cNvSpPr txBox="1"/>
              <p:nvPr/>
            </p:nvSpPr>
            <p:spPr>
              <a:xfrm>
                <a:off x="8359541" y="2340482"/>
                <a:ext cx="950132" cy="51674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𝐿𝐵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80C7E1-5A1F-9FC3-D7E4-4FD3D2D72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41" y="2340482"/>
                <a:ext cx="950132" cy="5167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46B0186-DFD5-5695-4E06-09E66FA65CA9}"/>
              </a:ext>
            </a:extLst>
          </p:cNvPr>
          <p:cNvSpPr txBox="1"/>
          <p:nvPr/>
        </p:nvSpPr>
        <p:spPr>
          <a:xfrm>
            <a:off x="3051209" y="3261178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</a:rPr>
              <a:t>D</a:t>
            </a:r>
            <a:r>
              <a:rPr lang="en-GB" dirty="0" err="1"/>
              <a:t>eutsches</a:t>
            </a:r>
            <a:r>
              <a:rPr lang="en-GB" dirty="0"/>
              <a:t> </a:t>
            </a:r>
            <a:r>
              <a:rPr lang="en-GB" b="1" dirty="0" err="1">
                <a:solidFill>
                  <a:srgbClr val="FFFF00"/>
                </a:solidFill>
              </a:rPr>
              <a:t>I</a:t>
            </a:r>
            <a:r>
              <a:rPr lang="en-GB" dirty="0" err="1"/>
              <a:t>nstitut</a:t>
            </a:r>
            <a:r>
              <a:rPr lang="en-GB" dirty="0"/>
              <a:t> f</a:t>
            </a:r>
            <a:r>
              <a:rPr lang="en-GB" sz="1600" dirty="0"/>
              <a:t>ü</a:t>
            </a:r>
            <a:r>
              <a:rPr lang="en-GB" dirty="0"/>
              <a:t>r </a:t>
            </a:r>
            <a:r>
              <a:rPr lang="en-GB" b="1" dirty="0" err="1">
                <a:solidFill>
                  <a:srgbClr val="FFFF00"/>
                </a:solidFill>
              </a:rPr>
              <a:t>N</a:t>
            </a:r>
            <a:r>
              <a:rPr lang="en-GB" dirty="0" err="1"/>
              <a:t>ormung</a:t>
            </a:r>
            <a:r>
              <a:rPr lang="en-GB" dirty="0"/>
              <a:t> (</a:t>
            </a:r>
            <a:r>
              <a:rPr lang="en-GB" b="1" dirty="0">
                <a:solidFill>
                  <a:srgbClr val="FFFF00"/>
                </a:solidFill>
              </a:rPr>
              <a:t>DIN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7657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2279090" y="1997839"/>
            <a:ext cx="76338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FFF00"/>
                </a:solidFill>
              </a:rPr>
              <a:t>Tests Specific to</a:t>
            </a:r>
          </a:p>
          <a:p>
            <a:pPr algn="ctr"/>
            <a:r>
              <a:rPr lang="en-GB" sz="6000" b="1" dirty="0">
                <a:solidFill>
                  <a:srgbClr val="FFFF00"/>
                </a:solidFill>
              </a:rPr>
              <a:t>Composite </a:t>
            </a:r>
          </a:p>
          <a:p>
            <a:pPr algn="ctr"/>
            <a:r>
              <a:rPr lang="en-GB" sz="6000" b="1" dirty="0">
                <a:solidFill>
                  <a:srgbClr val="FFFF00"/>
                </a:solidFill>
              </a:rPr>
              <a:t>Sandwich Structures</a:t>
            </a:r>
          </a:p>
        </p:txBody>
      </p:sp>
    </p:spTree>
    <p:extLst>
      <p:ext uri="{BB962C8B-B14F-4D97-AF65-F5344CB8AC3E}">
        <p14:creationId xmlns:p14="http://schemas.microsoft.com/office/powerpoint/2010/main" val="2496314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4924851" y="2413337"/>
            <a:ext cx="23423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F0"/>
                </a:solidFill>
              </a:rPr>
              <a:t>Flexural</a:t>
            </a:r>
          </a:p>
          <a:p>
            <a:pPr algn="ctr"/>
            <a:r>
              <a:rPr lang="en-GB" sz="4500" b="1" dirty="0">
                <a:solidFill>
                  <a:srgbClr val="00B0F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3640072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Flexural testing-</a:t>
            </a:r>
            <a:r>
              <a:rPr lang="en-GB" sz="3000" dirty="0">
                <a:solidFill>
                  <a:srgbClr val="FFFF00"/>
                </a:solidFill>
              </a:rPr>
              <a:t>Sandwich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D 7250/D 7250M – 20</a:t>
            </a:r>
          </a:p>
          <a:p>
            <a:r>
              <a:rPr lang="en-GB" b="1" dirty="0"/>
              <a:t>Important Note:</a:t>
            </a:r>
          </a:p>
          <a:p>
            <a:pPr lvl="1"/>
            <a:r>
              <a:rPr lang="en-GB" b="1" dirty="0">
                <a:solidFill>
                  <a:srgbClr val="FFC000"/>
                </a:solidFill>
              </a:rPr>
              <a:t>This standard is limited to sandwich beams exhibiting linear force-displacement response. This practice uses test results obtained from C393/C393M (for the core material) or D 7249/D 7249 M.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sandwich flexural stiffness.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core shear strength and shear modulus.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facing’s compressive and tensile strengths.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051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Flexural testing-</a:t>
            </a:r>
            <a:r>
              <a:rPr lang="en-GB" sz="3000" dirty="0">
                <a:solidFill>
                  <a:srgbClr val="FFFF00"/>
                </a:solidFill>
              </a:rPr>
              <a:t>Sandwich structures</a:t>
            </a:r>
            <a:br>
              <a:rPr lang="en-GB" dirty="0"/>
            </a:br>
            <a:r>
              <a:rPr lang="en-GB" sz="2000" dirty="0">
                <a:solidFill>
                  <a:srgbClr val="00B0F0"/>
                </a:solidFill>
              </a:rPr>
              <a:t>Specimen geometry and test set-up</a:t>
            </a:r>
            <a:r>
              <a:rPr lang="en-GB" sz="3000" dirty="0">
                <a:solidFill>
                  <a:srgbClr val="FFFF00"/>
                </a:solidFill>
              </a:rPr>
              <a:t> </a:t>
            </a:r>
            <a:r>
              <a:rPr lang="en-GB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A397C-6750-BA75-1CC2-29AEF1C1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6" y="2454442"/>
            <a:ext cx="3383520" cy="33053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81437-C80E-F1D3-039A-6843B7860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196"/>
          <a:stretch/>
        </p:blipFill>
        <p:spPr>
          <a:xfrm>
            <a:off x="3526583" y="2459336"/>
            <a:ext cx="3171438" cy="33004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19F73-A075-8B81-721B-C80BC17DF6F9}"/>
              </a:ext>
            </a:extLst>
          </p:cNvPr>
          <p:cNvSpPr txBox="1"/>
          <p:nvPr/>
        </p:nvSpPr>
        <p:spPr>
          <a:xfrm>
            <a:off x="6997566" y="2618072"/>
            <a:ext cx="343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For detailed formulation see </a:t>
            </a:r>
          </a:p>
          <a:p>
            <a:r>
              <a:rPr lang="en-GB" dirty="0">
                <a:solidFill>
                  <a:srgbClr val="FFFF00"/>
                </a:solidFill>
              </a:rPr>
              <a:t>The snapshot in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2475749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630071"/>
            <a:ext cx="4706755" cy="970450"/>
          </a:xfrm>
        </p:spPr>
        <p:txBody>
          <a:bodyPr/>
          <a:lstStyle/>
          <a:p>
            <a:r>
              <a:rPr lang="en-GB" dirty="0"/>
              <a:t>Flexural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Sandwich structures</a:t>
            </a:r>
            <a:br>
              <a:rPr lang="en-GB" dirty="0"/>
            </a:br>
            <a:r>
              <a:rPr lang="en-GB" sz="2000" dirty="0">
                <a:solidFill>
                  <a:srgbClr val="00B0F0"/>
                </a:solidFill>
              </a:rPr>
              <a:t>Specimen geometry and test set-up</a:t>
            </a:r>
            <a:endParaRPr lang="en-GB" sz="20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A397C-6750-BA75-1CC2-29AEF1C1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" y="1706179"/>
            <a:ext cx="2552991" cy="2413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81437-C80E-F1D3-039A-6843B7860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196"/>
          <a:stretch/>
        </p:blipFill>
        <p:spPr>
          <a:xfrm>
            <a:off x="45694" y="4164645"/>
            <a:ext cx="2552991" cy="26463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B9139-1878-7DA9-370E-8C5576338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468" y="539363"/>
            <a:ext cx="4836388" cy="61066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AAB8F-3DF3-E2D3-EAE7-B0826B279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332" y="539363"/>
            <a:ext cx="2188314" cy="35964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0AABEC93-4B00-61DA-52F1-98B8FD3AEC66}"/>
              </a:ext>
            </a:extLst>
          </p:cNvPr>
          <p:cNvSpPr/>
          <p:nvPr/>
        </p:nvSpPr>
        <p:spPr>
          <a:xfrm>
            <a:off x="3051487" y="4890017"/>
            <a:ext cx="1482290" cy="1337912"/>
          </a:xfrm>
          <a:prstGeom prst="notched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3D40E-A74A-8155-DE01-94AAC7EA3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297" y="2239102"/>
            <a:ext cx="2368216" cy="18802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309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FDC2-409E-4313-1CEA-88E2DD71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testing-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3000" dirty="0">
                <a:solidFill>
                  <a:srgbClr val="FFFF00"/>
                </a:solidFill>
              </a:rPr>
              <a:t>Longitudinal tension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9D9803-4F2A-D770-9EF2-C0E09036C0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5277288" cy="363651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A load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is applied </a:t>
                </a:r>
                <a:r>
                  <a:rPr lang="en-GB" dirty="0">
                    <a:solidFill>
                      <a:srgbClr val="FFC000"/>
                    </a:solidFill>
                  </a:rPr>
                  <a:t>in the direction of the fibres</a:t>
                </a:r>
                <a:r>
                  <a:rPr lang="en-GB" dirty="0"/>
                  <a:t> (unidirectional composite) or in the warp direction (cloth reinforced composite) on the cross-section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of the test specimen.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Outputs: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Elongation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of the longitudinal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Elongation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of the transverse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9D9803-4F2A-D770-9EF2-C0E09036C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5277288" cy="363651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1C49-B40B-30AD-5717-D13A7ED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511BF-134D-9CB1-0C65-B6F7FF480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075" y="3650380"/>
            <a:ext cx="952986" cy="6477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9D02D-537C-AF03-68F3-F981D40FD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241" y="2347003"/>
            <a:ext cx="5790558" cy="2811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09DA3-4504-E454-FE47-5108C4785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241" y="5227587"/>
            <a:ext cx="2428537" cy="688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0968A-D552-0A12-8A45-905DA47E6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3417" y="5227587"/>
            <a:ext cx="3096382" cy="7015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718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EF0D-855B-AB5C-58C0-A7B1BF01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Flexural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Sandwich structures-</a:t>
            </a:r>
            <a:r>
              <a:rPr lang="en-GB" sz="2000" dirty="0">
                <a:solidFill>
                  <a:srgbClr val="00B0F0"/>
                </a:solidFill>
              </a:rPr>
              <a:t>Typical response and correction for nonlinear portion</a:t>
            </a: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CF07B-63DA-8601-8166-C6C5F1D1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60</a:t>
            </a:fld>
            <a:endParaRPr lang="en-GB"/>
          </a:p>
        </p:txBody>
      </p:sp>
      <p:pic>
        <p:nvPicPr>
          <p:cNvPr id="2050" name="Picture 2" descr="A diagram of a sandwich structure&#10;&#10;Description automatically generated">
            <a:extLst>
              <a:ext uri="{FF2B5EF4-FFF2-40B4-BE49-F238E27FC236}">
                <a16:creationId xmlns:a16="http://schemas.microsoft.com/office/drawing/2014/main" id="{AA2EA278-25C7-E2B5-3968-7E9E0F30C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9" b="7877"/>
          <a:stretch/>
        </p:blipFill>
        <p:spPr bwMode="auto">
          <a:xfrm>
            <a:off x="802398" y="2253330"/>
            <a:ext cx="10407010" cy="390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B5502130-1AFC-B131-FF10-70F372DEA685}"/>
              </a:ext>
            </a:extLst>
          </p:cNvPr>
          <p:cNvSpPr/>
          <p:nvPr/>
        </p:nvSpPr>
        <p:spPr>
          <a:xfrm>
            <a:off x="3600127" y="2571664"/>
            <a:ext cx="1482290" cy="1337912"/>
          </a:xfrm>
          <a:prstGeom prst="notched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627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2646979" y="1536174"/>
            <a:ext cx="68980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F0"/>
                </a:solidFill>
              </a:rPr>
              <a:t>Core Shear Properties of</a:t>
            </a:r>
          </a:p>
          <a:p>
            <a:pPr algn="ctr"/>
            <a:r>
              <a:rPr lang="en-GB" sz="4500" b="1" dirty="0">
                <a:solidFill>
                  <a:srgbClr val="00B0F0"/>
                </a:solidFill>
              </a:rPr>
              <a:t>Sandwich Construction</a:t>
            </a:r>
          </a:p>
          <a:p>
            <a:pPr algn="ctr"/>
            <a:r>
              <a:rPr lang="en-GB" sz="4500" b="1" dirty="0">
                <a:solidFill>
                  <a:srgbClr val="00B0F0"/>
                </a:solidFill>
              </a:rPr>
              <a:t>by Beam Flexure</a:t>
            </a:r>
          </a:p>
          <a:p>
            <a:pPr algn="ctr"/>
            <a:r>
              <a:rPr lang="en-GB" sz="4500" b="1" dirty="0">
                <a:solidFill>
                  <a:srgbClr val="00B0F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060743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Flexural testing-</a:t>
            </a:r>
            <a:r>
              <a:rPr lang="en-GB" sz="3000" dirty="0">
                <a:solidFill>
                  <a:srgbClr val="FFFF00"/>
                </a:solidFill>
              </a:rPr>
              <a:t>Sandwich structures-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00B0F0"/>
                </a:solidFill>
              </a:rPr>
              <a:t>Core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C 393/D 393M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the core shear properties of flat sandwich constructions subjected to flexure in such a manner that the applied moments produce curvature of the sandwich facing planes.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011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68569"/>
            <a:ext cx="10571998" cy="970450"/>
          </a:xfrm>
        </p:spPr>
        <p:txBody>
          <a:bodyPr/>
          <a:lstStyle/>
          <a:p>
            <a:r>
              <a:rPr lang="en-GB" dirty="0"/>
              <a:t>Flexural testing-</a:t>
            </a:r>
            <a:r>
              <a:rPr lang="en-GB" sz="3000" dirty="0">
                <a:solidFill>
                  <a:srgbClr val="FFFF00"/>
                </a:solidFill>
              </a:rPr>
              <a:t>Sandwich structures-</a:t>
            </a:r>
            <a:br>
              <a:rPr lang="en-GB" dirty="0"/>
            </a:br>
            <a:r>
              <a:rPr lang="en-GB" sz="2000" dirty="0">
                <a:solidFill>
                  <a:srgbClr val="00B0F0"/>
                </a:solidFill>
              </a:rPr>
              <a:t>Core material-</a:t>
            </a:r>
            <a:r>
              <a:rPr lang="en-GB" sz="2000" dirty="0">
                <a:solidFill>
                  <a:srgbClr val="002060"/>
                </a:solidFill>
              </a:rPr>
              <a:t>Specimen geometry and test set-up</a:t>
            </a:r>
            <a:r>
              <a:rPr lang="en-GB" sz="3000" dirty="0">
                <a:solidFill>
                  <a:srgbClr val="002060"/>
                </a:solidFill>
              </a:rPr>
              <a:t> </a:t>
            </a:r>
            <a:r>
              <a:rPr lang="en-GB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63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C19F73-A075-8B81-721B-C80BC17DF6F9}"/>
              </a:ext>
            </a:extLst>
          </p:cNvPr>
          <p:cNvSpPr txBox="1"/>
          <p:nvPr/>
        </p:nvSpPr>
        <p:spPr>
          <a:xfrm>
            <a:off x="3051207" y="3392996"/>
            <a:ext cx="5834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Non-standard tests are kept for historical record in the standard.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C1E84-37F8-81FE-C9DB-B3EDBDFE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756" y="2261936"/>
            <a:ext cx="2805485" cy="4307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699E4-C904-25CA-764C-870AD091C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560" y="2261936"/>
            <a:ext cx="5772333" cy="11142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5E529B-9393-8329-6207-331D53D30E01}"/>
              </a:ext>
            </a:extLst>
          </p:cNvPr>
          <p:cNvSpPr/>
          <p:nvPr/>
        </p:nvSpPr>
        <p:spPr>
          <a:xfrm>
            <a:off x="3031560" y="2454442"/>
            <a:ext cx="5772333" cy="462013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DADC04-826F-F5B2-F9A5-951988213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560" y="4723898"/>
            <a:ext cx="2951919" cy="1816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C35DAE-8551-C266-C0A8-86C3F3DA31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9743" t="16000" r="12797" b="13738"/>
          <a:stretch/>
        </p:blipFill>
        <p:spPr>
          <a:xfrm>
            <a:off x="10806761" y="19250"/>
            <a:ext cx="1365989" cy="18382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8A32C-2399-F231-EA17-82C46F115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874" y="4723898"/>
            <a:ext cx="1266431" cy="553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73928-768E-EDDB-B7F6-66C9557A6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7103" y="4723898"/>
            <a:ext cx="1169486" cy="553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15471-5C1D-0E68-CED4-67C29EF7A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8741" y="5499327"/>
            <a:ext cx="2547848" cy="10414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0DFAD3-17AB-7274-811E-D933A392F2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6760" y="4723898"/>
            <a:ext cx="3425867" cy="18168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99264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12D7-20D1-B127-ED4A-C553BD4C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AE5DB-CFA3-2010-D39F-F2552CB687C7}"/>
              </a:ext>
            </a:extLst>
          </p:cNvPr>
          <p:cNvSpPr txBox="1"/>
          <p:nvPr/>
        </p:nvSpPr>
        <p:spPr>
          <a:xfrm>
            <a:off x="1211490" y="2344087"/>
            <a:ext cx="976902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B0F0"/>
                </a:solidFill>
              </a:rPr>
              <a:t>Flatwise Compressive Properties of</a:t>
            </a:r>
          </a:p>
          <a:p>
            <a:pPr algn="ctr"/>
            <a:r>
              <a:rPr lang="en-GB" sz="4500" b="1" dirty="0">
                <a:solidFill>
                  <a:srgbClr val="00B0F0"/>
                </a:solidFill>
              </a:rPr>
              <a:t>Sandwich Cores</a:t>
            </a:r>
          </a:p>
          <a:p>
            <a:pPr algn="ctr"/>
            <a:r>
              <a:rPr lang="en-GB" sz="4500" b="1" dirty="0">
                <a:solidFill>
                  <a:srgbClr val="00B0F0"/>
                </a:solidFill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19360726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415A-1021-6691-B003-74336D14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Compressive testing-</a:t>
            </a:r>
            <a:r>
              <a:rPr lang="en-GB" sz="3000" dirty="0">
                <a:solidFill>
                  <a:srgbClr val="FFFF00"/>
                </a:solidFill>
              </a:rPr>
              <a:t>Sandwich structures-</a:t>
            </a:r>
            <a:br>
              <a:rPr lang="en-GB" sz="3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00B0F0"/>
                </a:solidFill>
              </a:rPr>
              <a:t>Core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B804-DD0F-EA9B-893D-AA0831DD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existing standards are:</a:t>
            </a:r>
          </a:p>
          <a:p>
            <a:pPr lvl="1"/>
            <a:r>
              <a:rPr lang="en-GB" b="1" dirty="0">
                <a:solidFill>
                  <a:srgbClr val="FFFF00"/>
                </a:solidFill>
              </a:rPr>
              <a:t>ASTM C 365/C 365M</a:t>
            </a:r>
          </a:p>
          <a:p>
            <a:r>
              <a:rPr lang="en-GB" dirty="0"/>
              <a:t>Objectives:</a:t>
            </a:r>
          </a:p>
          <a:p>
            <a:pPr lvl="1"/>
            <a:r>
              <a:rPr lang="en-GB" dirty="0">
                <a:solidFill>
                  <a:srgbClr val="FFFF00"/>
                </a:solidFill>
              </a:rPr>
              <a:t>To determine compressive strength and modulus of sandwich cores.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9DD63-3C86-7E28-6F52-41FC430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12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A74FA-2031-8F38-5BB8-B2BC41F7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894710"/>
            <a:ext cx="7370439" cy="970450"/>
          </a:xfrm>
        </p:spPr>
        <p:txBody>
          <a:bodyPr/>
          <a:lstStyle/>
          <a:p>
            <a:r>
              <a:rPr lang="en-GB" dirty="0"/>
              <a:t>Compressive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Sandwich structures-</a:t>
            </a:r>
            <a:br>
              <a:rPr lang="en-GB" dirty="0"/>
            </a:br>
            <a:r>
              <a:rPr lang="en-GB" sz="2000" dirty="0">
                <a:solidFill>
                  <a:srgbClr val="00B0F0"/>
                </a:solidFill>
              </a:rPr>
              <a:t>Core material-</a:t>
            </a:r>
            <a:br>
              <a:rPr lang="en-GB" sz="2000" dirty="0">
                <a:solidFill>
                  <a:srgbClr val="00B0F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Specimen geometry and test set-up</a:t>
            </a:r>
            <a:r>
              <a:rPr lang="en-GB" sz="3000" dirty="0">
                <a:solidFill>
                  <a:srgbClr val="002060"/>
                </a:solidFill>
              </a:rPr>
              <a:t> </a:t>
            </a:r>
            <a:r>
              <a:rPr lang="en-GB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(dims are in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DB45-114D-B10B-4805-6C3039A8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ACF2D-41DA-22E2-2965-2AAAE8BC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77" y="2290071"/>
            <a:ext cx="2495482" cy="42029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158EF-2D9E-57C8-6203-CA845ED6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31" y="2290072"/>
            <a:ext cx="4166215" cy="901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A5984-0C99-57B9-B562-B4FE96ED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31" y="3548821"/>
            <a:ext cx="1276528" cy="457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30DE31-895B-B567-D106-641276D2A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231" y="4034960"/>
            <a:ext cx="4166215" cy="564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138B34-E1F2-3F3B-E4FC-0E820E7F2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31" y="4821533"/>
            <a:ext cx="1577020" cy="379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937C3B-189D-E338-5110-C223C96D2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231" y="5226083"/>
            <a:ext cx="3769091" cy="118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F727E3-731E-6258-87DD-A3D0BBB4C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8661" y="4376941"/>
            <a:ext cx="3598604" cy="424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1F91D4-7501-85A1-E0A9-138C646F1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8661" y="4819507"/>
            <a:ext cx="4431668" cy="1586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E1A6B-5EF2-A37D-30C7-139AF24F0D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8661" y="1936264"/>
            <a:ext cx="3058004" cy="24187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1497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FDC2-409E-4313-1CEA-88E2DD71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Transverse tension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9D9803-4F2A-D770-9EF2-C0E09036C0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5154048" cy="363651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A load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is applied </a:t>
                </a:r>
                <a:r>
                  <a:rPr lang="en-GB" dirty="0">
                    <a:solidFill>
                      <a:srgbClr val="FFC000"/>
                    </a:solidFill>
                  </a:rPr>
                  <a:t>in the direction transverse to the fibres </a:t>
                </a:r>
                <a:r>
                  <a:rPr lang="en-GB" dirty="0"/>
                  <a:t>(unidirectional composite) or in the weft direction (cloth reinforced composite) on the cross-section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of the test specimen.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Outputs: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Elongation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of the longitudinal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Elongation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of the transverse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9D9803-4F2A-D770-9EF2-C0E09036C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5154048" cy="363651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1C49-B40B-30AD-5717-D13A7ED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A4A77-67CF-53C1-E67F-7A305DC7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61" y="3630910"/>
            <a:ext cx="1030553" cy="681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C06B9-F503-6AC0-0CC6-4A7323780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241" y="2347004"/>
            <a:ext cx="5790558" cy="27995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10838A-BC45-8346-6D08-7E33F69C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937" y="5234860"/>
            <a:ext cx="3217861" cy="681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8D3C96-B50B-7C40-F0DD-FFB00A07D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242" y="5227587"/>
            <a:ext cx="1288463" cy="6964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196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FDC2-409E-4313-1CEA-88E2DD71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Off-axis tension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9D9803-4F2A-D770-9EF2-C0E09036C0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5154048" cy="3636511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 load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is applied to measure shear modulus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GB" dirty="0"/>
                  <a:t> in tension test </a:t>
                </a:r>
                <a:r>
                  <a:rPr lang="en-GB" dirty="0">
                    <a:solidFill>
                      <a:srgbClr val="FFC000"/>
                    </a:solidFill>
                  </a:rPr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to the direction of fibres</a:t>
                </a:r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Outputs: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Elongation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FF00"/>
                    </a:solidFill>
                  </a:rPr>
                  <a:t> of the longitudinal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sub>
                    </m:sSub>
                  </m:oMath>
                </a14:m>
                <a:endParaRPr lang="en-GB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9D9803-4F2A-D770-9EF2-C0E09036C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5154048" cy="363651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1C49-B40B-30AD-5717-D13A7ED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AFEBA-CB8E-7085-53E8-DC5B99FE0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44" y="3399243"/>
            <a:ext cx="996942" cy="667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E5BD1-FAB1-D1FA-E7F9-E2CFA86BB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241" y="5227588"/>
            <a:ext cx="1779353" cy="584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0C7FE-2F8A-981C-499A-71252D2F6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240" y="2342279"/>
            <a:ext cx="5790558" cy="2841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F3E65-6471-5D31-244D-4EBB25D3C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240" y="5855973"/>
            <a:ext cx="4012415" cy="642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56791-5305-B633-E340-BE3283F3F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240" y="1684659"/>
            <a:ext cx="4039164" cy="809738"/>
          </a:xfrm>
          <a:prstGeom prst="rect">
            <a:avLst/>
          </a:prstGeom>
          <a:ln w="3492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730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A29902-C5A2-8157-F76C-3DD39411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5" y="2195859"/>
            <a:ext cx="5034012" cy="2921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DFDC2-409E-4313-1CEA-88E2DD71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Tensile testing-</a:t>
            </a:r>
            <a:br>
              <a:rPr lang="en-GB" dirty="0"/>
            </a:br>
            <a:r>
              <a:rPr lang="en-GB" sz="3000" dirty="0">
                <a:solidFill>
                  <a:srgbClr val="FFFF00"/>
                </a:solidFill>
              </a:rPr>
              <a:t>Specimen geometry based on D 3039/D 3039M-00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1C49-B40B-30AD-5717-D13A7ED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3E3AC-4BFB-4F71-8C6B-E1F9A9D61AA6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E24DB-06E1-CE56-299F-08F815442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4"/>
          <a:stretch/>
        </p:blipFill>
        <p:spPr>
          <a:xfrm>
            <a:off x="173255" y="5207267"/>
            <a:ext cx="10210087" cy="14037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9C383-9533-A38F-6BA4-0A122FCF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820" y="2195859"/>
            <a:ext cx="4923522" cy="292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4BB513-3B7D-FB08-6230-578220C59D01}"/>
              </a:ext>
            </a:extLst>
          </p:cNvPr>
          <p:cNvSpPr/>
          <p:nvPr/>
        </p:nvSpPr>
        <p:spPr>
          <a:xfrm>
            <a:off x="1872225" y="4902797"/>
            <a:ext cx="1310545" cy="219117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659DA6-2737-A1BF-C4DD-7EABE2DDAB72}"/>
              </a:ext>
            </a:extLst>
          </p:cNvPr>
          <p:cNvSpPr/>
          <p:nvPr/>
        </p:nvSpPr>
        <p:spPr>
          <a:xfrm>
            <a:off x="6737673" y="4902797"/>
            <a:ext cx="1665181" cy="219117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44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37134</TotalTime>
  <Words>2282</Words>
  <Application>Microsoft Office PowerPoint</Application>
  <PresentationFormat>Widescreen</PresentationFormat>
  <Paragraphs>340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Aptos</vt:lpstr>
      <vt:lpstr>Arial</vt:lpstr>
      <vt:lpstr>Cambria Math</vt:lpstr>
      <vt:lpstr>Century Gothic</vt:lpstr>
      <vt:lpstr>Times New Roman</vt:lpstr>
      <vt:lpstr>Wingdings 2</vt:lpstr>
      <vt:lpstr>Quotable</vt:lpstr>
      <vt:lpstr>Test Methods of Composite Materials</vt:lpstr>
      <vt:lpstr>Testing types</vt:lpstr>
      <vt:lpstr>Notes</vt:lpstr>
      <vt:lpstr>PowerPoint Presentation</vt:lpstr>
      <vt:lpstr>Tensile testing</vt:lpstr>
      <vt:lpstr>Tensile testing- Longitudinal tension</vt:lpstr>
      <vt:lpstr>Tensile testing- Transverse tension</vt:lpstr>
      <vt:lpstr>Tensile testing- Off-axis tension</vt:lpstr>
      <vt:lpstr>Tensile testing- Specimen geometry based on D 3039/D 3039M-00</vt:lpstr>
      <vt:lpstr>Tensile testing- Typical failure modes</vt:lpstr>
      <vt:lpstr>Tensile testing- Illustration &amp; typical stress-strain behaviour</vt:lpstr>
      <vt:lpstr>PowerPoint Presentation</vt:lpstr>
      <vt:lpstr>Compressive testing</vt:lpstr>
      <vt:lpstr>Compressive testing- Specimen geometry and test set-up based on  D 3410/D 3410M - 03</vt:lpstr>
      <vt:lpstr>Compressive testing- Specimen geometry and test set-up based on  D 3410/D 3410M – 03-Minimum required thickness</vt:lpstr>
      <vt:lpstr>Compressive testing- acceptable vs unacceptable failure modes</vt:lpstr>
      <vt:lpstr>Compressive testing- Illustration &amp; typical stress-strain behaviour</vt:lpstr>
      <vt:lpstr>PowerPoint Presentation</vt:lpstr>
      <vt:lpstr>V-Notched testing- Iosipescu shear test</vt:lpstr>
      <vt:lpstr>V-Notched testing- Specimen geometry and test set-up</vt:lpstr>
      <vt:lpstr>V-Notched testing- Illustration</vt:lpstr>
      <vt:lpstr>V-Notched testing- Typical stress-strain behaviour</vt:lpstr>
      <vt:lpstr>PowerPoint Presentation</vt:lpstr>
      <vt:lpstr>Open hole tension testing</vt:lpstr>
      <vt:lpstr>Open hole tension testing- Specimen geometry and test set-up</vt:lpstr>
      <vt:lpstr>Open hole tension testing- Illustration &amp; typical stress-strain behaviour</vt:lpstr>
      <vt:lpstr>PowerPoint Presentation</vt:lpstr>
      <vt:lpstr>Open hole tension testing</vt:lpstr>
      <vt:lpstr>Open hole compression testing- Specimen geometry and test set-up (dims are in mm)</vt:lpstr>
      <vt:lpstr>Open hole compression testing- Specimen geometry and test set-up</vt:lpstr>
      <vt:lpstr>Open hole tension testing- Illustration &amp; typical stress-strain behaviour</vt:lpstr>
      <vt:lpstr>PowerPoint Presentation</vt:lpstr>
      <vt:lpstr>Short beam shear testing</vt:lpstr>
      <vt:lpstr>Short beam shear testing- Specimen geometry and test set-up  (dims are in mm)</vt:lpstr>
      <vt:lpstr>Short beam shear testing- Typical failure modes</vt:lpstr>
      <vt:lpstr>PowerPoint Presentation</vt:lpstr>
      <vt:lpstr>Flexural testing</vt:lpstr>
      <vt:lpstr>Flexural testing- Specimen geometry and test set-up  (dims are in mm)</vt:lpstr>
      <vt:lpstr>Flexural testing- Specimen geometry and test set-up  (dims are in mm)</vt:lpstr>
      <vt:lpstr>Flexural testing- Specimen geometry and test set-up</vt:lpstr>
      <vt:lpstr>PowerPoint Presentation</vt:lpstr>
      <vt:lpstr>Mode-I interlaminate  fracture toughness testing</vt:lpstr>
      <vt:lpstr>Mode-I interlaminate fracture toughness testing-Specimen geometry and Test set-up</vt:lpstr>
      <vt:lpstr>Mode-I interlaminate fracture toughness testing-Test set-up</vt:lpstr>
      <vt:lpstr>Mode-I interlaminate fracture toughness testing-Resistance curve (R curve)</vt:lpstr>
      <vt:lpstr>PowerPoint Presentation</vt:lpstr>
      <vt:lpstr>Mode-II interlaminate  fracture toughness testing</vt:lpstr>
      <vt:lpstr>Mode-II interlaminate fracture toughness testing-Specimen geometry and Test set-up (dims are in mm)</vt:lpstr>
      <vt:lpstr>Mode-II interlaminate fracture toughness testing-Specimen geometry and Test set-up (dims are in mm for Japanese Industrial Standard)</vt:lpstr>
      <vt:lpstr>Mode-I interlaminate fracture toughness testing-Test set-up</vt:lpstr>
      <vt:lpstr>Mode-I interlaminate fracture toughness testing-Compliance test for m determination</vt:lpstr>
      <vt:lpstr>PowerPoint Presentation</vt:lpstr>
      <vt:lpstr>Single lap shear joint testing</vt:lpstr>
      <vt:lpstr>Single lap shear joint testing- Specimen geometry</vt:lpstr>
      <vt:lpstr>PowerPoint Presentation</vt:lpstr>
      <vt:lpstr>PowerPoint Presentation</vt:lpstr>
      <vt:lpstr>Flexural testing-Sandwich structures</vt:lpstr>
      <vt:lpstr>Flexural testing-Sandwich structures Specimen geometry and test set-up (dims are in mm)</vt:lpstr>
      <vt:lpstr>Flexural testing- Sandwich structures Specimen geometry and test set-up</vt:lpstr>
      <vt:lpstr>Flexural testing- Sandwich structures-Typical response and correction for nonlinear portion</vt:lpstr>
      <vt:lpstr>PowerPoint Presentation</vt:lpstr>
      <vt:lpstr>Flexural testing-Sandwich structures- Core material</vt:lpstr>
      <vt:lpstr>Flexural testing-Sandwich structures- Core material-Specimen geometry and test set-up (dims are in mm)</vt:lpstr>
      <vt:lpstr>PowerPoint Presentation</vt:lpstr>
      <vt:lpstr>Compressive testing-Sandwich structures- Core material</vt:lpstr>
      <vt:lpstr>Compressive testing- Sandwich structures- Core material- Specimen geometry and test set-up (dims are in mm)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Methods of Composite Materials</dc:title>
  <dc:creator>Mahdi Damghani</dc:creator>
  <cp:lastModifiedBy>Mahdi Damghani</cp:lastModifiedBy>
  <cp:revision>203</cp:revision>
  <dcterms:created xsi:type="dcterms:W3CDTF">2024-06-04T09:17:46Z</dcterms:created>
  <dcterms:modified xsi:type="dcterms:W3CDTF">2024-07-18T14:09:24Z</dcterms:modified>
</cp:coreProperties>
</file>