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57" r:id="rId3"/>
    <p:sldId id="308" r:id="rId4"/>
    <p:sldId id="310" r:id="rId5"/>
    <p:sldId id="258" r:id="rId6"/>
    <p:sldId id="260" r:id="rId7"/>
    <p:sldId id="259" r:id="rId8"/>
    <p:sldId id="261" r:id="rId9"/>
    <p:sldId id="266" r:id="rId10"/>
    <p:sldId id="263" r:id="rId11"/>
    <p:sldId id="264" r:id="rId12"/>
    <p:sldId id="265" r:id="rId13"/>
    <p:sldId id="262" r:id="rId14"/>
    <p:sldId id="268" r:id="rId15"/>
    <p:sldId id="309" r:id="rId16"/>
    <p:sldId id="267" r:id="rId17"/>
    <p:sldId id="269" r:id="rId18"/>
    <p:sldId id="270" r:id="rId19"/>
    <p:sldId id="271" r:id="rId20"/>
    <p:sldId id="272" r:id="rId21"/>
    <p:sldId id="273" r:id="rId22"/>
    <p:sldId id="274" r:id="rId23"/>
    <p:sldId id="276" r:id="rId24"/>
    <p:sldId id="275" r:id="rId25"/>
    <p:sldId id="277" r:id="rId26"/>
    <p:sldId id="279" r:id="rId27"/>
    <p:sldId id="280" r:id="rId28"/>
    <p:sldId id="281" r:id="rId29"/>
    <p:sldId id="282" r:id="rId30"/>
    <p:sldId id="284" r:id="rId31"/>
    <p:sldId id="285" r:id="rId32"/>
    <p:sldId id="286" r:id="rId33"/>
    <p:sldId id="278" r:id="rId34"/>
    <p:sldId id="287" r:id="rId35"/>
    <p:sldId id="289" r:id="rId36"/>
    <p:sldId id="288" r:id="rId37"/>
    <p:sldId id="291" r:id="rId38"/>
    <p:sldId id="290" r:id="rId39"/>
    <p:sldId id="292" r:id="rId40"/>
    <p:sldId id="300" r:id="rId41"/>
    <p:sldId id="301" r:id="rId42"/>
    <p:sldId id="294" r:id="rId43"/>
    <p:sldId id="295" r:id="rId44"/>
    <p:sldId id="296" r:id="rId45"/>
    <p:sldId id="297" r:id="rId46"/>
    <p:sldId id="298" r:id="rId47"/>
    <p:sldId id="299" r:id="rId48"/>
    <p:sldId id="302" r:id="rId49"/>
    <p:sldId id="304" r:id="rId50"/>
    <p:sldId id="305" r:id="rId51"/>
    <p:sldId id="306" r:id="rId52"/>
    <p:sldId id="303" r:id="rId53"/>
    <p:sldId id="307"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26154" autoAdjust="0"/>
  </p:normalViewPr>
  <p:slideViewPr>
    <p:cSldViewPr snapToGrid="0">
      <p:cViewPr varScale="1">
        <p:scale>
          <a:sx n="15" d="100"/>
          <a:sy n="15" d="100"/>
        </p:scale>
        <p:origin x="2572" y="24"/>
      </p:cViewPr>
      <p:guideLst/>
    </p:cSldViewPr>
  </p:slideViewPr>
  <p:notesTextViewPr>
    <p:cViewPr>
      <p:scale>
        <a:sx n="1" d="1"/>
        <a:sy n="1" d="1"/>
      </p:scale>
      <p:origin x="0" y="-404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7E6412-AA5B-4FD0-8F98-31459D3A745D}"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C7BFA-5A14-4681-B8A8-B3F0F046586E}" type="slidenum">
              <a:rPr lang="en-GB" smtClean="0"/>
              <a:t>‹#›</a:t>
            </a:fld>
            <a:endParaRPr lang="en-GB"/>
          </a:p>
        </p:txBody>
      </p:sp>
    </p:spTree>
    <p:extLst>
      <p:ext uri="{BB962C8B-B14F-4D97-AF65-F5344CB8AC3E}">
        <p14:creationId xmlns:p14="http://schemas.microsoft.com/office/powerpoint/2010/main" val="740759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1</a:t>
            </a:fld>
            <a:endParaRPr lang="en-GB"/>
          </a:p>
        </p:txBody>
      </p:sp>
    </p:spTree>
    <p:extLst>
      <p:ext uri="{BB962C8B-B14F-4D97-AF65-F5344CB8AC3E}">
        <p14:creationId xmlns:p14="http://schemas.microsoft.com/office/powerpoint/2010/main" val="53446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Definition</a:t>
            </a:r>
            <a:br>
              <a:rPr lang="en-GB" dirty="0"/>
            </a:br>
            <a:r>
              <a:rPr lang="en-GB" dirty="0"/>
              <a:t>“Mats are sheets of fibres—either continuous filaments or chopped strands—laid down in random orientations within a single plane. Unlike a woven fabric, there’s no deliberate pattern. The fibres are lightly bonded with a binder that can dissolve or soften during resin infusion so the mat stays intact until we wet it out.”</a:t>
            </a:r>
          </a:p>
          <a:p>
            <a:br>
              <a:rPr lang="en-GB" dirty="0"/>
            </a:br>
            <a:endParaRPr lang="en-GB" dirty="0"/>
          </a:p>
          <a:p>
            <a:r>
              <a:rPr lang="en-GB" b="1" dirty="0"/>
              <a:t>Key property</a:t>
            </a:r>
            <a:br>
              <a:rPr lang="en-GB" dirty="0"/>
            </a:br>
            <a:r>
              <a:rPr lang="en-GB" dirty="0"/>
              <a:t>“Because the fibres point in all directions, the mat behaves almost </a:t>
            </a:r>
            <a:r>
              <a:rPr lang="en-GB" dirty="0" err="1"/>
              <a:t>isotropically</a:t>
            </a:r>
            <a:r>
              <a:rPr lang="en-GB" dirty="0"/>
              <a:t> in its own plane. That means the mechanical properties—stiffness, strength—are roughly the same no matter which way you pull, which is quite different from a unidirectional tape where properties are very directional.”</a:t>
            </a:r>
          </a:p>
          <a:p>
            <a:br>
              <a:rPr lang="en-GB" dirty="0"/>
            </a:br>
            <a:endParaRPr lang="en-GB" dirty="0"/>
          </a:p>
          <a:p>
            <a:r>
              <a:rPr lang="en-GB" b="1" dirty="0"/>
              <a:t>Types of mats</a:t>
            </a:r>
            <a:br>
              <a:rPr lang="en-GB" dirty="0"/>
            </a:br>
            <a:r>
              <a:rPr lang="en-GB" dirty="0"/>
              <a:t>“We usually talk about two commercial types.</a:t>
            </a:r>
            <a:br>
              <a:rPr lang="en-GB" dirty="0"/>
            </a:br>
            <a:r>
              <a:rPr lang="en-GB" dirty="0"/>
              <a:t>• </a:t>
            </a:r>
            <a:r>
              <a:rPr lang="en-GB" i="1" dirty="0"/>
              <a:t>Chopped-strand mats</a:t>
            </a:r>
            <a:r>
              <a:rPr lang="en-GB" dirty="0"/>
              <a:t>—these are made from short pieces of glass or carbon fibre. They’re stiff, not very </a:t>
            </a:r>
            <a:r>
              <a:rPr lang="en-GB" dirty="0" err="1"/>
              <a:t>drapable</a:t>
            </a:r>
            <a:r>
              <a:rPr lang="en-GB" dirty="0"/>
              <a:t>, and give good bulk but limited directional strength.</a:t>
            </a:r>
            <a:br>
              <a:rPr lang="en-GB" dirty="0"/>
            </a:br>
            <a:r>
              <a:rPr lang="en-GB" dirty="0"/>
              <a:t>• </a:t>
            </a:r>
            <a:r>
              <a:rPr lang="en-GB" i="1" dirty="0"/>
              <a:t>Continuous-strand mats</a:t>
            </a:r>
            <a:r>
              <a:rPr lang="en-GB" dirty="0"/>
              <a:t>—these use long continuous filaments that loop and swirl. They can stretch and drape, so they conform to complex mould shapes and curves much more easily.”</a:t>
            </a:r>
          </a:p>
          <a:p>
            <a:br>
              <a:rPr lang="en-GB" dirty="0"/>
            </a:br>
            <a:endParaRPr lang="en-GB" dirty="0"/>
          </a:p>
          <a:p>
            <a:r>
              <a:rPr lang="en-GB" b="1" dirty="0"/>
              <a:t>Design implications</a:t>
            </a:r>
            <a:br>
              <a:rPr lang="en-GB" dirty="0"/>
            </a:br>
            <a:r>
              <a:rPr lang="en-GB" dirty="0"/>
              <a:t>“So if you need an inexpensive reinforcement for a part with gentle curves and you don’t need high directional strength—think boat hulls, panels, fairings—a chopped-strand mat is ideal. If you’re trying to cover complex geometry and need better in-plane properties, a continuous-strand mat lets you do that without breaking fibres.”</a:t>
            </a:r>
          </a:p>
          <a:p>
            <a:br>
              <a:rPr lang="en-GB" dirty="0"/>
            </a:br>
            <a:endParaRPr lang="en-GB" dirty="0"/>
          </a:p>
          <a:p>
            <a:r>
              <a:rPr lang="en-GB" b="1" dirty="0"/>
              <a:t>Wrap-up</a:t>
            </a:r>
            <a:br>
              <a:rPr lang="en-GB" dirty="0"/>
            </a:br>
            <a:r>
              <a:rPr lang="en-GB" dirty="0"/>
              <a:t>“The takeaway is that mats are the go-to when you want quasi-isotropic reinforcement, fast lay-up, and the ability to fill space, but you accept lower strength and stiffness than carefully oriented fabrics or tapes.”</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10</a:t>
            </a:fld>
            <a:endParaRPr lang="en-GB"/>
          </a:p>
        </p:txBody>
      </p:sp>
    </p:spTree>
    <p:extLst>
      <p:ext uri="{BB962C8B-B14F-4D97-AF65-F5344CB8AC3E}">
        <p14:creationId xmlns:p14="http://schemas.microsoft.com/office/powerpoint/2010/main" val="958720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Basic structure</a:t>
            </a:r>
            <a:br>
              <a:rPr lang="en-GB" dirty="0"/>
            </a:br>
            <a:r>
              <a:rPr lang="en-GB" dirty="0"/>
              <a:t>“Woven fabrics are made from two perpendicular sets of fibres.</a:t>
            </a:r>
            <a:br>
              <a:rPr lang="en-GB" dirty="0"/>
            </a:br>
            <a:r>
              <a:rPr lang="en-GB" dirty="0"/>
              <a:t>• The </a:t>
            </a:r>
            <a:r>
              <a:rPr lang="en-GB" i="1" dirty="0"/>
              <a:t>warp</a:t>
            </a:r>
            <a:r>
              <a:rPr lang="en-GB" dirty="0"/>
              <a:t> runs lengthwise—the long direction of the roll.</a:t>
            </a:r>
            <a:br>
              <a:rPr lang="en-GB" dirty="0"/>
            </a:br>
            <a:r>
              <a:rPr lang="en-GB" dirty="0"/>
              <a:t>• The </a:t>
            </a:r>
            <a:r>
              <a:rPr lang="en-GB" i="1" dirty="0"/>
              <a:t>weft</a:t>
            </a:r>
            <a:r>
              <a:rPr lang="en-GB" dirty="0"/>
              <a:t>, sometimes called the </a:t>
            </a:r>
            <a:r>
              <a:rPr lang="en-GB" i="1" dirty="0"/>
              <a:t>fill</a:t>
            </a:r>
            <a:r>
              <a:rPr lang="en-GB" dirty="0"/>
              <a:t>, runs crosswise.</a:t>
            </a:r>
            <a:br>
              <a:rPr lang="en-GB" dirty="0"/>
            </a:br>
            <a:r>
              <a:rPr lang="en-GB" dirty="0"/>
              <a:t>The warp provides continuous strength along the roll, while the weft locks everything together across the width.”</a:t>
            </a:r>
          </a:p>
          <a:p>
            <a:br>
              <a:rPr lang="en-GB" dirty="0"/>
            </a:br>
            <a:endParaRPr lang="en-GB" dirty="0"/>
          </a:p>
          <a:p>
            <a:r>
              <a:rPr lang="en-GB" b="1" dirty="0"/>
              <a:t>Weave types</a:t>
            </a:r>
            <a:br>
              <a:rPr lang="en-GB" dirty="0"/>
            </a:br>
            <a:r>
              <a:rPr lang="en-GB" dirty="0"/>
              <a:t>“By changing the way warp and weft interlace, we create different mechanical behaviours and drape characteristics. Look at the figures:</a:t>
            </a:r>
          </a:p>
          <a:p>
            <a:r>
              <a:rPr lang="en-GB" dirty="0"/>
              <a:t>Plain weave or taffeta: a simple over-under pattern. It gives excellent stability and resists fraying, but it’s stiff and not very </a:t>
            </a:r>
            <a:r>
              <a:rPr lang="en-GB" dirty="0" err="1"/>
              <a:t>drapable</a:t>
            </a:r>
            <a:r>
              <a:rPr lang="en-GB" dirty="0"/>
              <a:t>.</a:t>
            </a:r>
          </a:p>
          <a:p>
            <a:r>
              <a:rPr lang="en-GB" dirty="0"/>
              <a:t>2×2 twill: each weft passes over two warp strands, then under two. This produces the familiar diagonal rib and more flexibility—ideal when we need the fabric to conform to complex shapes.</a:t>
            </a:r>
          </a:p>
          <a:p>
            <a:r>
              <a:rPr lang="en-GB" dirty="0"/>
              <a:t>8-shaft satin: long floats of yarn produce a smooth surface and high drape, often used for aerospace skins where we need a good surface finish.</a:t>
            </a:r>
          </a:p>
          <a:p>
            <a:r>
              <a:rPr lang="en-GB" dirty="0"/>
              <a:t>Cross-ply weave: essentially two layers oriented at 0 and 90 degrees for balanced properties.</a:t>
            </a:r>
          </a:p>
          <a:p>
            <a:r>
              <a:rPr lang="en-GB" dirty="0"/>
              <a:t>Unidirectional: technically not a traditional “weave,” but a fabric where almost all fibres run in one direction and a light transverse thread just holds them together. This maximises strength along a single axis.”</a:t>
            </a:r>
          </a:p>
          <a:p>
            <a:br>
              <a:rPr lang="en-GB" dirty="0"/>
            </a:br>
            <a:endParaRPr lang="en-GB" dirty="0"/>
          </a:p>
          <a:p>
            <a:r>
              <a:rPr lang="en-GB" b="1" dirty="0"/>
              <a:t>Design implications</a:t>
            </a:r>
            <a:br>
              <a:rPr lang="en-GB" dirty="0"/>
            </a:br>
            <a:r>
              <a:rPr lang="en-GB" dirty="0"/>
              <a:t>“Choice of weave influences resin flow, surface finish, and how stresses transfer between fibres. Plain weave resists distortion, twill is easier to drape, satin gives high fibre straightness and smoothness, and unidirectional offers the highest directional stiffness.”</a:t>
            </a:r>
          </a:p>
          <a:p>
            <a:br>
              <a:rPr lang="en-GB" dirty="0"/>
            </a:br>
            <a:endParaRPr lang="en-GB" dirty="0"/>
          </a:p>
          <a:p>
            <a:r>
              <a:rPr lang="en-GB" b="1" dirty="0"/>
              <a:t>Wrap-up</a:t>
            </a:r>
            <a:br>
              <a:rPr lang="en-GB" dirty="0"/>
            </a:br>
            <a:r>
              <a:rPr lang="en-GB" dirty="0"/>
              <a:t>“So when you specify a composite lay-up, you’re not just choosing carbon or glass—you’re also choosing the weave, which directly sets how the laminate will handle loads and conform to a mould.”</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11</a:t>
            </a:fld>
            <a:endParaRPr lang="en-GB"/>
          </a:p>
        </p:txBody>
      </p:sp>
    </p:spTree>
    <p:extLst>
      <p:ext uri="{BB962C8B-B14F-4D97-AF65-F5344CB8AC3E}">
        <p14:creationId xmlns:p14="http://schemas.microsoft.com/office/powerpoint/2010/main" val="454278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Plain weave</a:t>
            </a:r>
            <a:br>
              <a:rPr lang="en-GB" dirty="0"/>
            </a:br>
            <a:r>
              <a:rPr lang="en-GB" dirty="0"/>
              <a:t>“Start with the simplest: the </a:t>
            </a:r>
            <a:r>
              <a:rPr lang="en-GB" i="1" dirty="0"/>
              <a:t>plain weave</a:t>
            </a:r>
            <a:r>
              <a:rPr lang="en-GB" dirty="0"/>
              <a:t>, sometimes called taffeta.</a:t>
            </a:r>
            <a:br>
              <a:rPr lang="en-GB" dirty="0"/>
            </a:br>
            <a:r>
              <a:rPr lang="en-GB" dirty="0"/>
              <a:t>Warp and weft alternate one over, one under.</a:t>
            </a:r>
            <a:br>
              <a:rPr lang="en-GB" dirty="0"/>
            </a:br>
            <a:r>
              <a:rPr lang="en-GB" dirty="0"/>
              <a:t>Because the fibres are locked in tightly and evenly, the mechanical properties are virtually identical in the warp and weft directions, giving balanced strength.</a:t>
            </a:r>
            <a:br>
              <a:rPr lang="en-GB" dirty="0"/>
            </a:br>
            <a:r>
              <a:rPr lang="en-GB" dirty="0"/>
              <a:t>But that tight interlacing also makes it the least </a:t>
            </a:r>
            <a:r>
              <a:rPr lang="en-GB" dirty="0" err="1"/>
              <a:t>drapable</a:t>
            </a:r>
            <a:r>
              <a:rPr lang="en-GB" dirty="0"/>
              <a:t>—hard to form over compound curves.”</a:t>
            </a:r>
          </a:p>
          <a:p>
            <a:br>
              <a:rPr lang="en-GB" dirty="0"/>
            </a:br>
            <a:endParaRPr lang="en-GB" dirty="0"/>
          </a:p>
          <a:p>
            <a:r>
              <a:rPr lang="en-GB" b="1" dirty="0"/>
              <a:t>Twill weave (2×1 or 2×2)</a:t>
            </a:r>
            <a:br>
              <a:rPr lang="en-GB" dirty="0"/>
            </a:br>
            <a:r>
              <a:rPr lang="en-GB" dirty="0"/>
              <a:t>“Next is </a:t>
            </a:r>
            <a:r>
              <a:rPr lang="en-GB" i="1" dirty="0"/>
              <a:t>twill</a:t>
            </a:r>
            <a:r>
              <a:rPr lang="en-GB" dirty="0"/>
              <a:t>. You’ll notice the diagonal pattern in the figure.</a:t>
            </a:r>
            <a:br>
              <a:rPr lang="en-GB" dirty="0"/>
            </a:br>
            <a:r>
              <a:rPr lang="en-GB" dirty="0"/>
              <a:t>Here the weft goes over one and under two warps for a 2×1, or over two and under two for a 2×2.</a:t>
            </a:r>
            <a:br>
              <a:rPr lang="en-GB" dirty="0"/>
            </a:br>
            <a:r>
              <a:rPr lang="en-GB" dirty="0"/>
              <a:t>That extra float gives better drape and flexibility, so it’s easier to fit complex shapes while still keeping good in-plane strength.</a:t>
            </a:r>
            <a:br>
              <a:rPr lang="en-GB" dirty="0"/>
            </a:br>
            <a:r>
              <a:rPr lang="en-GB" dirty="0"/>
              <a:t>Many aerospace and automotive skins use 2×2 twill for precisely that reason.”</a:t>
            </a:r>
          </a:p>
          <a:p>
            <a:br>
              <a:rPr lang="en-GB" dirty="0"/>
            </a:br>
            <a:endParaRPr lang="en-GB" dirty="0"/>
          </a:p>
          <a:p>
            <a:r>
              <a:rPr lang="en-GB" b="1" dirty="0"/>
              <a:t>Satin weave (4 or 8)</a:t>
            </a:r>
            <a:br>
              <a:rPr lang="en-GB" dirty="0"/>
            </a:br>
            <a:r>
              <a:rPr lang="en-GB" dirty="0"/>
              <a:t>“Push the floats even longer and you have </a:t>
            </a:r>
            <a:r>
              <a:rPr lang="en-GB" i="1" dirty="0"/>
              <a:t>satin weaves</a:t>
            </a:r>
            <a:r>
              <a:rPr lang="en-GB" dirty="0"/>
              <a:t>—4-shaft or 8-shaft in the examples.</a:t>
            </a:r>
            <a:br>
              <a:rPr lang="en-GB" dirty="0"/>
            </a:br>
            <a:r>
              <a:rPr lang="en-GB" dirty="0"/>
              <a:t>Warp fibres pass over 4 or 8 weft threads before dipping under.</a:t>
            </a:r>
            <a:br>
              <a:rPr lang="en-GB" dirty="0"/>
            </a:br>
            <a:r>
              <a:rPr lang="en-GB" dirty="0"/>
              <a:t>The result is a very smooth surface and exceptional ability to conform to complex moulds, such as wing skins, but with a little less interlacing stability than plain or twill.”</a:t>
            </a:r>
          </a:p>
          <a:p>
            <a:br>
              <a:rPr lang="en-GB" dirty="0"/>
            </a:br>
            <a:endParaRPr lang="en-GB" dirty="0"/>
          </a:p>
          <a:p>
            <a:r>
              <a:rPr lang="en-GB" b="1" dirty="0"/>
              <a:t>Cross-ply weave</a:t>
            </a:r>
            <a:br>
              <a:rPr lang="en-GB" dirty="0"/>
            </a:br>
            <a:r>
              <a:rPr lang="en-GB" dirty="0"/>
              <a:t>“Here layers are woven at 0 and 90 degrees and held by fine stitching or binder threads.</a:t>
            </a:r>
            <a:br>
              <a:rPr lang="en-GB" dirty="0"/>
            </a:br>
            <a:r>
              <a:rPr lang="en-GB" dirty="0"/>
              <a:t>It’s a way to create quasi-isotropic laminates in a single fabric, giving high stiffness and strength in both principal directions.”</a:t>
            </a:r>
          </a:p>
          <a:p>
            <a:br>
              <a:rPr lang="en-GB" dirty="0"/>
            </a:br>
            <a:endParaRPr lang="en-GB" dirty="0"/>
          </a:p>
          <a:p>
            <a:r>
              <a:rPr lang="en-GB" b="1" dirty="0"/>
              <a:t>Unidirectional weave</a:t>
            </a:r>
            <a:br>
              <a:rPr lang="en-GB" dirty="0"/>
            </a:br>
            <a:r>
              <a:rPr lang="en-GB" dirty="0"/>
              <a:t>“Finally, </a:t>
            </a:r>
            <a:r>
              <a:rPr lang="en-GB" i="1" dirty="0"/>
              <a:t>unidirectional</a:t>
            </a:r>
            <a:r>
              <a:rPr lang="en-GB" dirty="0"/>
              <a:t> fabric isn’t a true weave.</a:t>
            </a:r>
            <a:br>
              <a:rPr lang="en-GB" dirty="0"/>
            </a:br>
            <a:r>
              <a:rPr lang="en-GB" dirty="0"/>
              <a:t>Almost all fibres run in one direction with a light cross thread just to hold them together.</a:t>
            </a:r>
            <a:br>
              <a:rPr lang="en-GB" dirty="0"/>
            </a:br>
            <a:r>
              <a:rPr lang="en-GB" dirty="0"/>
              <a:t>It provides the highest strength and stiffness along that primary axis and is the go-to when you need maximum performance in a single load direction.”</a:t>
            </a:r>
          </a:p>
          <a:p>
            <a:br>
              <a:rPr lang="en-GB" dirty="0"/>
            </a:br>
            <a:endParaRPr lang="en-GB" dirty="0"/>
          </a:p>
          <a:p>
            <a:r>
              <a:rPr lang="en-GB" b="1" dirty="0"/>
              <a:t>Closing</a:t>
            </a:r>
            <a:br>
              <a:rPr lang="en-GB" dirty="0"/>
            </a:br>
            <a:r>
              <a:rPr lang="en-GB" dirty="0"/>
              <a:t>“The key takeaway: weave style controls fibre alignment, drapability, surface finish, and resin flow.</a:t>
            </a:r>
            <a:br>
              <a:rPr lang="en-GB" dirty="0"/>
            </a:br>
            <a:r>
              <a:rPr lang="en-GB" dirty="0"/>
              <a:t>When you design a composite lay-up, you choose not only the fibre type but also the weave that best balances strength, formability, and manufacturing ease.”</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12</a:t>
            </a:fld>
            <a:endParaRPr lang="en-GB"/>
          </a:p>
        </p:txBody>
      </p:sp>
    </p:spTree>
    <p:extLst>
      <p:ext uri="{BB962C8B-B14F-4D97-AF65-F5344CB8AC3E}">
        <p14:creationId xmlns:p14="http://schemas.microsoft.com/office/powerpoint/2010/main" val="994190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Opening</a:t>
            </a:r>
            <a:br>
              <a:rPr lang="en-GB" dirty="0"/>
            </a:br>
            <a:r>
              <a:rPr lang="en-GB" dirty="0"/>
              <a:t>“Now we move into </a:t>
            </a:r>
            <a:r>
              <a:rPr lang="en-GB" i="1" dirty="0"/>
              <a:t>laminate theory</a:t>
            </a:r>
            <a:r>
              <a:rPr lang="en-GB" dirty="0"/>
              <a:t>, the backbone of mechanical analysis for continuous fibre-reinforced polymer composites, or CFRPs.”</a:t>
            </a:r>
          </a:p>
          <a:p>
            <a:br>
              <a:rPr lang="en-GB" dirty="0"/>
            </a:br>
            <a:endParaRPr lang="en-GB" dirty="0"/>
          </a:p>
          <a:p>
            <a:r>
              <a:rPr lang="en-GB" b="1" dirty="0"/>
              <a:t>Purpose</a:t>
            </a:r>
            <a:br>
              <a:rPr lang="en-GB" dirty="0"/>
            </a:br>
            <a:r>
              <a:rPr lang="en-GB" dirty="0"/>
              <a:t>“This section introduces the fundamentals of how a composite laminate carries load, using classical elasticity as our starting point.</a:t>
            </a:r>
            <a:br>
              <a:rPr lang="en-GB" dirty="0"/>
            </a:br>
            <a:r>
              <a:rPr lang="en-GB" dirty="0"/>
              <a:t>We’re not solving the full 3-D continuum just yet—we start with simplifying assumptions to keep the maths tractable and to highlight the dominant behaviour.”</a:t>
            </a:r>
          </a:p>
          <a:p>
            <a:br>
              <a:rPr lang="en-GB" dirty="0"/>
            </a:br>
            <a:endParaRPr lang="en-GB" dirty="0"/>
          </a:p>
          <a:p>
            <a:r>
              <a:rPr lang="en-GB" b="1" dirty="0"/>
              <a:t>Simplified assumptions</a:t>
            </a:r>
            <a:br>
              <a:rPr lang="en-GB" dirty="0"/>
            </a:br>
            <a:r>
              <a:rPr lang="en-GB" dirty="0"/>
              <a:t>“Two key simplifications guide the classical laminate theory:</a:t>
            </a:r>
          </a:p>
          <a:p>
            <a:r>
              <a:rPr lang="en-GB" b="1" dirty="0"/>
              <a:t>Thin-laminate assumption</a:t>
            </a:r>
            <a:br>
              <a:rPr lang="en-GB" dirty="0"/>
            </a:br>
            <a:r>
              <a:rPr lang="en-GB" dirty="0"/>
              <a:t>We treat each laminate as thin relative to its in-plane dimensions.</a:t>
            </a:r>
            <a:br>
              <a:rPr lang="en-GB" dirty="0"/>
            </a:br>
            <a:r>
              <a:rPr lang="en-GB" dirty="0"/>
              <a:t>That lets us neglect through-thickness stresses and assume that plane sections remain plane after deformation.</a:t>
            </a:r>
          </a:p>
          <a:p>
            <a:r>
              <a:rPr lang="en-GB" b="1" dirty="0"/>
              <a:t>Two-dimensional elastic behaviour</a:t>
            </a:r>
            <a:br>
              <a:rPr lang="en-GB" dirty="0"/>
            </a:br>
            <a:r>
              <a:rPr lang="en-GB" dirty="0"/>
              <a:t>Because through-thickness stresses are small, we model each ply with 2-D orthotropic elasticity.</a:t>
            </a:r>
            <a:br>
              <a:rPr lang="en-GB" dirty="0"/>
            </a:br>
            <a:r>
              <a:rPr lang="en-GB" dirty="0"/>
              <a:t>This means we consider only in-plane stresses—normal and shear in the x-y plane—and their coupling to bending.”</a:t>
            </a:r>
          </a:p>
          <a:p>
            <a:br>
              <a:rPr lang="en-GB" dirty="0"/>
            </a:br>
            <a:endParaRPr lang="en-GB" dirty="0"/>
          </a:p>
          <a:p>
            <a:r>
              <a:rPr lang="en-GB" b="1" dirty="0"/>
              <a:t>Implication</a:t>
            </a:r>
            <a:br>
              <a:rPr lang="en-GB" dirty="0"/>
            </a:br>
            <a:r>
              <a:rPr lang="en-GB" dirty="0"/>
              <a:t>“These assumptions allow us to build the A-B-D matrices you’ll see later, which relate in-plane forces and bending moments to strains and curvatures.</a:t>
            </a:r>
            <a:br>
              <a:rPr lang="en-GB" dirty="0"/>
            </a:br>
            <a:r>
              <a:rPr lang="en-GB" dirty="0"/>
              <a:t>It’s a powerful framework that captures how stacking sequence, fibre orientation, and material properties combine to give the overall laminate response.”</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13</a:t>
            </a:fld>
            <a:endParaRPr lang="en-GB"/>
          </a:p>
        </p:txBody>
      </p:sp>
    </p:spTree>
    <p:extLst>
      <p:ext uri="{BB962C8B-B14F-4D97-AF65-F5344CB8AC3E}">
        <p14:creationId xmlns:p14="http://schemas.microsoft.com/office/powerpoint/2010/main" val="3344070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a:t>
            </a:r>
            <a:br>
              <a:rPr lang="en-GB" dirty="0"/>
            </a:br>
            <a:r>
              <a:rPr lang="en-GB" dirty="0"/>
              <a:t>“Before we jump deeper into laminate mechanics, let’s pause for a quick </a:t>
            </a:r>
            <a:r>
              <a:rPr lang="en-GB" i="1" dirty="0"/>
              <a:t>elastic theory reminder</a:t>
            </a:r>
            <a:r>
              <a:rPr lang="en-GB" dirty="0"/>
              <a:t>—a refresher on stress sign conventions and the stress tensor.”</a:t>
            </a:r>
          </a:p>
          <a:p>
            <a:br>
              <a:rPr lang="en-GB" dirty="0"/>
            </a:br>
            <a:endParaRPr lang="en-GB" dirty="0"/>
          </a:p>
          <a:p>
            <a:r>
              <a:rPr lang="en-GB" b="1" dirty="0"/>
              <a:t>Direct stresses</a:t>
            </a:r>
            <a:br>
              <a:rPr lang="en-GB" dirty="0"/>
            </a:br>
            <a:r>
              <a:rPr lang="en-GB" dirty="0"/>
              <a:t>“Start with the normal or direct stresses, the σ11, σ22, σ33 on the cube faces.</a:t>
            </a:r>
            <a:br>
              <a:rPr lang="en-GB" dirty="0"/>
            </a:br>
            <a:r>
              <a:rPr lang="en-GB" dirty="0"/>
              <a:t>By convention, these are positive when they act </a:t>
            </a:r>
            <a:r>
              <a:rPr lang="en-GB" i="1" dirty="0"/>
              <a:t>outward</a:t>
            </a:r>
            <a:r>
              <a:rPr lang="en-GB" dirty="0"/>
              <a:t> from the surface.</a:t>
            </a:r>
            <a:br>
              <a:rPr lang="en-GB" dirty="0"/>
            </a:br>
            <a:r>
              <a:rPr lang="en-GB" dirty="0"/>
              <a:t>In other words, tensile stresses—pulling the face away from the body—are positive.</a:t>
            </a:r>
            <a:br>
              <a:rPr lang="en-GB" dirty="0"/>
            </a:br>
            <a:r>
              <a:rPr lang="en-GB" dirty="0"/>
              <a:t>Compressive stresses, pushing in, are negative.”</a:t>
            </a:r>
          </a:p>
          <a:p>
            <a:br>
              <a:rPr lang="en-GB" dirty="0"/>
            </a:br>
            <a:endParaRPr lang="en-GB" dirty="0"/>
          </a:p>
          <a:p>
            <a:r>
              <a:rPr lang="en-GB" b="1" dirty="0"/>
              <a:t>Shear stresses</a:t>
            </a:r>
            <a:br>
              <a:rPr lang="en-GB" dirty="0"/>
            </a:br>
            <a:r>
              <a:rPr lang="en-GB" dirty="0"/>
              <a:t>“Now for the shear components, like σ12 or σ13.</a:t>
            </a:r>
            <a:br>
              <a:rPr lang="en-GB" dirty="0"/>
            </a:br>
            <a:r>
              <a:rPr lang="en-GB" dirty="0"/>
              <a:t>These are positive if they act in the positive direction of the axis they’re named for, on the plane whose normal is the first subscript.</a:t>
            </a:r>
            <a:br>
              <a:rPr lang="en-GB" dirty="0"/>
            </a:br>
            <a:r>
              <a:rPr lang="en-GB" dirty="0"/>
              <a:t>So σ12 is the shear stress acting in the x2 direction on the plane whose normal is x1.</a:t>
            </a:r>
            <a:br>
              <a:rPr lang="en-GB" dirty="0"/>
            </a:br>
            <a:r>
              <a:rPr lang="en-GB" dirty="0"/>
              <a:t>Think ‘first index = plane normal, second index = direction of action.’”</a:t>
            </a:r>
          </a:p>
          <a:p>
            <a:br>
              <a:rPr lang="en-GB" dirty="0"/>
            </a:br>
            <a:endParaRPr lang="en-GB" dirty="0"/>
          </a:p>
          <a:p>
            <a:r>
              <a:rPr lang="en-GB" b="1" dirty="0"/>
              <a:t>Visualising the cube</a:t>
            </a:r>
            <a:br>
              <a:rPr lang="en-GB" dirty="0"/>
            </a:br>
            <a:r>
              <a:rPr lang="en-GB" dirty="0"/>
              <a:t>“On the right, each face of the cube shows the stresses.</a:t>
            </a:r>
            <a:br>
              <a:rPr lang="en-GB" dirty="0"/>
            </a:br>
            <a:r>
              <a:rPr lang="en-GB" dirty="0"/>
              <a:t>The arrows coming off each face are the traction vectors T(e1), T(e2), T(e3).</a:t>
            </a:r>
            <a:br>
              <a:rPr lang="en-GB" dirty="0"/>
            </a:br>
            <a:r>
              <a:rPr lang="en-GB" dirty="0"/>
              <a:t>Together these nine components form the stress tensor, which we’ll use in two-dimensional form when we analyse a thin laminate.”</a:t>
            </a:r>
          </a:p>
          <a:p>
            <a:br>
              <a:rPr lang="en-GB" dirty="0"/>
            </a:br>
            <a:endParaRPr lang="en-GB" dirty="0"/>
          </a:p>
          <a:p>
            <a:r>
              <a:rPr lang="en-GB" b="1" dirty="0"/>
              <a:t>Why it matters</a:t>
            </a:r>
            <a:br>
              <a:rPr lang="en-GB" dirty="0"/>
            </a:br>
            <a:r>
              <a:rPr lang="en-GB" dirty="0"/>
              <a:t>“Getting these signs right is critical.</a:t>
            </a:r>
            <a:br>
              <a:rPr lang="en-GB" dirty="0"/>
            </a:br>
            <a:r>
              <a:rPr lang="en-GB" dirty="0"/>
              <a:t>If you reverse a sign convention in composite calculations, you can predict the wrong failure mode or incorrectly transform stresses between coordinate systems.”</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14</a:t>
            </a:fld>
            <a:endParaRPr lang="en-GB"/>
          </a:p>
        </p:txBody>
      </p:sp>
    </p:spTree>
    <p:extLst>
      <p:ext uri="{BB962C8B-B14F-4D97-AF65-F5344CB8AC3E}">
        <p14:creationId xmlns:p14="http://schemas.microsoft.com/office/powerpoint/2010/main" val="2979039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Opening</a:t>
                </a:r>
                <a:br>
                  <a:rPr lang="en-GB" dirty="0"/>
                </a:br>
                <a:r>
                  <a:rPr lang="en-GB" dirty="0"/>
                  <a:t>“Before we dive deeper into composite stress analysis, let’s revisit a cornerstone of elasticity—</a:t>
                </a:r>
                <a:r>
                  <a:rPr lang="en-GB" i="1" dirty="0"/>
                  <a:t>Hooke’s law</a:t>
                </a:r>
                <a:r>
                  <a:rPr lang="en-GB" dirty="0"/>
                  <a:t>.”</a:t>
                </a:r>
              </a:p>
              <a:p>
                <a:br>
                  <a:rPr lang="en-GB" dirty="0"/>
                </a:br>
                <a:endParaRPr lang="en-GB" dirty="0"/>
              </a:p>
              <a:p>
                <a:r>
                  <a:rPr lang="en-GB" b="1" dirty="0"/>
                  <a:t>Concept</a:t>
                </a:r>
                <a:br>
                  <a:rPr lang="en-GB" dirty="0"/>
                </a:br>
                <a:r>
                  <a:rPr lang="en-GB" dirty="0"/>
                  <a:t>“For materials that respond linearly, force and displacement are proportional.</a:t>
                </a:r>
                <a:br>
                  <a:rPr lang="en-GB" dirty="0"/>
                </a:br>
                <a:r>
                  <a:rPr lang="en-GB" dirty="0"/>
                  <a:t>If you double the force on a spring, the displacement doubles.</a:t>
                </a:r>
                <a:br>
                  <a:rPr lang="en-GB" dirty="0"/>
                </a:br>
                <a:r>
                  <a:rPr lang="en-GB" dirty="0"/>
                  <a:t>This is captured by the familiar equation </a:t>
                </a:r>
                <a14:m>
                  <m:oMath xmlns:m="http://schemas.openxmlformats.org/officeDocument/2006/math">
                    <m:r>
                      <a:rPr lang="en-GB" sz="1200" i="1" kern="1200">
                        <a:solidFill>
                          <a:schemeClr val="tx1"/>
                        </a:solidFill>
                        <a:latin typeface="Cambria Math" panose="02040503050406030204" pitchFamily="18" charset="0"/>
                        <a:ea typeface="+mn-ea"/>
                        <a:cs typeface="+mn-cs"/>
                      </a:rPr>
                      <m:t>𝐹</m:t>
                    </m:r>
                    <m:r>
                      <a:rPr lang="en-GB" sz="1200" i="0" kern="1200">
                        <a:solidFill>
                          <a:schemeClr val="tx1"/>
                        </a:solidFill>
                        <a:latin typeface="Cambria Math" panose="02040503050406030204" pitchFamily="18" charset="0"/>
                        <a:ea typeface="+mn-ea"/>
                        <a:cs typeface="+mn-cs"/>
                      </a:rPr>
                      <m:t>=</m:t>
                    </m:r>
                    <m:r>
                      <a:rPr lang="en-GB" sz="1200" i="1" kern="1200">
                        <a:solidFill>
                          <a:schemeClr val="tx1"/>
                        </a:solidFill>
                        <a:latin typeface="Cambria Math" panose="02040503050406030204" pitchFamily="18" charset="0"/>
                        <a:ea typeface="+mn-ea"/>
                        <a:cs typeface="+mn-cs"/>
                      </a:rPr>
                      <m:t>𝑘𝑥</m:t>
                    </m:r>
                  </m:oMath>
                </a14:m>
                <a:r>
                  <a:rPr lang="en-GB" dirty="0"/>
                  <a:t>, where </a:t>
                </a:r>
                <a14:m>
                  <m:oMath xmlns:m="http://schemas.openxmlformats.org/officeDocument/2006/math">
                    <m:r>
                      <a:rPr lang="en-GB" sz="1200" i="1" kern="1200">
                        <a:solidFill>
                          <a:schemeClr val="tx1"/>
                        </a:solidFill>
                        <a:latin typeface="Cambria Math" panose="02040503050406030204" pitchFamily="18" charset="0"/>
                        <a:ea typeface="+mn-ea"/>
                        <a:cs typeface="+mn-cs"/>
                      </a:rPr>
                      <m:t>𝑘</m:t>
                    </m:r>
                  </m:oMath>
                </a14:m>
                <a:r>
                  <a:rPr lang="en-GB" dirty="0"/>
                  <a:t>is the spring constant.”</a:t>
                </a:r>
              </a:p>
              <a:p>
                <a:br>
                  <a:rPr lang="en-GB" dirty="0"/>
                </a:br>
                <a:endParaRPr lang="en-GB" dirty="0"/>
              </a:p>
              <a:p>
                <a:r>
                  <a:rPr lang="en-GB" b="1" dirty="0"/>
                  <a:t>From force–displacement to stress–strain</a:t>
                </a:r>
                <a:br>
                  <a:rPr lang="en-GB" dirty="0"/>
                </a:br>
                <a:r>
                  <a:rPr lang="en-GB" dirty="0"/>
                  <a:t>“Scale that idea up to a solid material.</a:t>
                </a:r>
                <a:br>
                  <a:rPr lang="en-GB" dirty="0"/>
                </a:br>
                <a:r>
                  <a:rPr lang="en-GB" dirty="0"/>
                  <a:t>Instead of a single wire or spring, we talk about </a:t>
                </a:r>
                <a:r>
                  <a:rPr lang="en-GB" i="1" dirty="0"/>
                  <a:t>stress</a:t>
                </a:r>
                <a:r>
                  <a:rPr lang="en-GB" dirty="0"/>
                  <a:t>—force per unit area—and </a:t>
                </a:r>
                <a:r>
                  <a:rPr lang="en-GB" i="1" dirty="0"/>
                  <a:t>strain</a:t>
                </a:r>
                <a:r>
                  <a:rPr lang="en-GB" dirty="0"/>
                  <a:t>—the fractional change in length.</a:t>
                </a:r>
                <a:br>
                  <a:rPr lang="en-GB" dirty="0"/>
                </a:br>
                <a:r>
                  <a:rPr lang="en-GB" dirty="0"/>
                  <a:t>The same proportionality applies:</a:t>
                </a:r>
              </a:p>
              <a:p>
                <a:pPr/>
                <a14:m>
                  <m:oMathPara xmlns:m="http://schemas.openxmlformats.org/officeDocument/2006/math">
                    <m:oMathParaPr>
                      <m:jc m:val="centerGroup"/>
                    </m:oMathParaPr>
                    <m:oMath xmlns:m="http://schemas.openxmlformats.org/officeDocument/2006/math">
                      <m:r>
                        <a:rPr lang="en-GB" sz="1200" i="1" kern="1200">
                          <a:solidFill>
                            <a:schemeClr val="tx1"/>
                          </a:solidFill>
                          <a:latin typeface="Cambria Math" panose="02040503050406030204" pitchFamily="18" charset="0"/>
                          <a:ea typeface="+mn-ea"/>
                          <a:cs typeface="+mn-cs"/>
                        </a:rPr>
                        <m:t>𝜎</m:t>
                      </m:r>
                      <m:r>
                        <a:rPr lang="en-GB" sz="1200" i="0" kern="1200">
                          <a:solidFill>
                            <a:schemeClr val="tx1"/>
                          </a:solidFill>
                          <a:latin typeface="Cambria Math" panose="02040503050406030204" pitchFamily="18" charset="0"/>
                          <a:ea typeface="+mn-ea"/>
                          <a:cs typeface="+mn-cs"/>
                        </a:rPr>
                        <m:t>=</m:t>
                      </m:r>
                      <m:r>
                        <a:rPr lang="en-GB" sz="1200" i="1" kern="1200">
                          <a:solidFill>
                            <a:schemeClr val="tx1"/>
                          </a:solidFill>
                          <a:latin typeface="Cambria Math" panose="02040503050406030204" pitchFamily="18" charset="0"/>
                          <a:ea typeface="+mn-ea"/>
                          <a:cs typeface="+mn-cs"/>
                        </a:rPr>
                        <m:t>𝐸</m:t>
                      </m:r>
                      <m:r>
                        <m:rPr>
                          <m:nor/>
                        </m:rPr>
                        <a:rPr lang="en-GB" sz="1200" b="0" i="1" kern="1200">
                          <a:solidFill>
                            <a:schemeClr val="tx1"/>
                          </a:solidFill>
                          <a:latin typeface="+mn-lt"/>
                          <a:ea typeface="+mn-ea"/>
                          <a:cs typeface="+mn-cs"/>
                        </a:rPr>
                        <m:t> </m:t>
                      </m:r>
                      <m:r>
                        <a:rPr lang="en-GB" sz="1200" b="0" i="1" kern="1200">
                          <a:solidFill>
                            <a:schemeClr val="tx1"/>
                          </a:solidFill>
                          <a:latin typeface="Cambria Math" panose="02040503050406030204" pitchFamily="18" charset="0"/>
                          <a:ea typeface="+mn-ea"/>
                          <a:cs typeface="+mn-cs"/>
                        </a:rPr>
                        <m:t>𝜀</m:t>
                      </m:r>
                    </m:oMath>
                  </m:oMathPara>
                </a14:m>
                <a:endParaRPr lang="en-GB" b="0" dirty="0"/>
              </a:p>
              <a:p>
                <a:r>
                  <a:rPr lang="en-GB" dirty="0"/>
                  <a:t>where </a:t>
                </a:r>
                <a14:m>
                  <m:oMath xmlns:m="http://schemas.openxmlformats.org/officeDocument/2006/math">
                    <m:r>
                      <a:rPr lang="en-GB" sz="1200" i="1" kern="1200">
                        <a:solidFill>
                          <a:schemeClr val="tx1"/>
                        </a:solidFill>
                        <a:latin typeface="Cambria Math" panose="02040503050406030204" pitchFamily="18" charset="0"/>
                        <a:ea typeface="+mn-ea"/>
                        <a:cs typeface="+mn-cs"/>
                      </a:rPr>
                      <m:t>𝐸</m:t>
                    </m:r>
                  </m:oMath>
                </a14:m>
                <a:r>
                  <a:rPr lang="en-GB" dirty="0"/>
                  <a:t>is the Young’s modulus.</a:t>
                </a:r>
                <a:br>
                  <a:rPr lang="en-GB" dirty="0"/>
                </a:br>
                <a:r>
                  <a:rPr lang="en-GB" dirty="0"/>
                  <a:t>So doubling the strain doubles the stress, as long as we stay in the elastic region.”</a:t>
                </a:r>
              </a:p>
              <a:p>
                <a:br>
                  <a:rPr lang="en-GB" dirty="0"/>
                </a:br>
                <a:endParaRPr lang="en-GB" dirty="0"/>
              </a:p>
              <a:p>
                <a:r>
                  <a:rPr lang="en-GB" b="1" dirty="0"/>
                  <a:t>Visual on the slide</a:t>
                </a:r>
                <a:br>
                  <a:rPr lang="en-GB" dirty="0"/>
                </a:br>
                <a:r>
                  <a:rPr lang="en-GB" dirty="0"/>
                  <a:t>“Look at the right side:</a:t>
                </a:r>
                <a:br>
                  <a:rPr lang="en-GB" dirty="0"/>
                </a:br>
                <a:r>
                  <a:rPr lang="en-GB" dirty="0"/>
                  <a:t>– The first spring is unloaded.</a:t>
                </a:r>
                <a:br>
                  <a:rPr lang="en-GB" dirty="0"/>
                </a:br>
                <a:r>
                  <a:rPr lang="en-GB" dirty="0"/>
                  <a:t>– Add a force </a:t>
                </a:r>
                <a14:m>
                  <m:oMath xmlns:m="http://schemas.openxmlformats.org/officeDocument/2006/math">
                    <m:r>
                      <a:rPr lang="en-GB" sz="1200" i="1" kern="1200">
                        <a:solidFill>
                          <a:schemeClr val="tx1"/>
                        </a:solidFill>
                        <a:latin typeface="Cambria Math" panose="02040503050406030204" pitchFamily="18" charset="0"/>
                        <a:ea typeface="+mn-ea"/>
                        <a:cs typeface="+mn-cs"/>
                      </a:rPr>
                      <m:t>𝐹</m:t>
                    </m:r>
                  </m:oMath>
                </a14:m>
                <a:r>
                  <a:rPr lang="en-GB" dirty="0"/>
                  <a:t>, it stretches by </a:t>
                </a:r>
                <a14:m>
                  <m:oMath xmlns:m="http://schemas.openxmlformats.org/officeDocument/2006/math">
                    <m:r>
                      <a:rPr lang="en-GB" sz="1200" i="1" kern="1200">
                        <a:solidFill>
                          <a:schemeClr val="tx1"/>
                        </a:solidFill>
                        <a:latin typeface="Cambria Math" panose="02040503050406030204" pitchFamily="18" charset="0"/>
                        <a:ea typeface="+mn-ea"/>
                        <a:cs typeface="+mn-cs"/>
                      </a:rPr>
                      <m:t>𝑥</m:t>
                    </m:r>
                  </m:oMath>
                </a14:m>
                <a:r>
                  <a:rPr lang="en-GB" dirty="0"/>
                  <a:t>.</a:t>
                </a:r>
                <a:br>
                  <a:rPr lang="en-GB" dirty="0"/>
                </a:br>
                <a:r>
                  <a:rPr lang="en-GB" dirty="0"/>
                  <a:t>– Double the force to </a:t>
                </a:r>
                <a14:m>
                  <m:oMath xmlns:m="http://schemas.openxmlformats.org/officeDocument/2006/math">
                    <m:r>
                      <a:rPr lang="en-GB" sz="1200" kern="1200">
                        <a:solidFill>
                          <a:schemeClr val="tx1"/>
                        </a:solidFill>
                        <a:latin typeface="Cambria Math" panose="02040503050406030204" pitchFamily="18" charset="0"/>
                        <a:ea typeface="+mn-ea"/>
                        <a:cs typeface="+mn-cs"/>
                      </a:rPr>
                      <m:t>2</m:t>
                    </m:r>
                    <m:r>
                      <a:rPr lang="en-GB" sz="1200" i="1" kern="1200">
                        <a:solidFill>
                          <a:schemeClr val="tx1"/>
                        </a:solidFill>
                        <a:latin typeface="Cambria Math" panose="02040503050406030204" pitchFamily="18" charset="0"/>
                        <a:ea typeface="+mn-ea"/>
                        <a:cs typeface="+mn-cs"/>
                      </a:rPr>
                      <m:t>𝐹</m:t>
                    </m:r>
                  </m:oMath>
                </a14:m>
                <a:r>
                  <a:rPr lang="en-GB" dirty="0"/>
                  <a:t>, the stretch doubles to </a:t>
                </a:r>
                <a14:m>
                  <m:oMath xmlns:m="http://schemas.openxmlformats.org/officeDocument/2006/math">
                    <m:r>
                      <a:rPr lang="en-GB" sz="1200" kern="1200">
                        <a:solidFill>
                          <a:schemeClr val="tx1"/>
                        </a:solidFill>
                        <a:latin typeface="Cambria Math" panose="02040503050406030204" pitchFamily="18" charset="0"/>
                        <a:ea typeface="+mn-ea"/>
                        <a:cs typeface="+mn-cs"/>
                      </a:rPr>
                      <m:t>2</m:t>
                    </m:r>
                    <m:r>
                      <a:rPr lang="en-GB" sz="1200" i="1" kern="1200">
                        <a:solidFill>
                          <a:schemeClr val="tx1"/>
                        </a:solidFill>
                        <a:latin typeface="Cambria Math" panose="02040503050406030204" pitchFamily="18" charset="0"/>
                        <a:ea typeface="+mn-ea"/>
                        <a:cs typeface="+mn-cs"/>
                      </a:rPr>
                      <m:t>𝑥</m:t>
                    </m:r>
                  </m:oMath>
                </a14:m>
                <a:r>
                  <a:rPr lang="en-GB" dirty="0"/>
                  <a:t>.</a:t>
                </a:r>
                <a:br>
                  <a:rPr lang="en-GB" dirty="0"/>
                </a:br>
                <a:r>
                  <a:rPr lang="en-GB" dirty="0"/>
                  <a:t>That’s the linear response we assume for many metals and for composite fibres in their elastic range.”</a:t>
                </a:r>
              </a:p>
              <a:p>
                <a:br>
                  <a:rPr lang="en-GB" dirty="0"/>
                </a:br>
                <a:endParaRPr lang="en-GB" dirty="0"/>
              </a:p>
              <a:p>
                <a:r>
                  <a:rPr lang="en-GB" b="1" dirty="0"/>
                  <a:t>Key reminder</a:t>
                </a:r>
                <a:br>
                  <a:rPr lang="en-GB" dirty="0"/>
                </a:br>
                <a:r>
                  <a:rPr lang="en-GB" dirty="0"/>
                  <a:t>“This relationship is the foundation for the laminate theory we’re building toward.</a:t>
                </a:r>
                <a:br>
                  <a:rPr lang="en-GB" dirty="0"/>
                </a:br>
                <a:r>
                  <a:rPr lang="en-GB" dirty="0"/>
                  <a:t>Once we know </a:t>
                </a:r>
                <a14:m>
                  <m:oMath xmlns:m="http://schemas.openxmlformats.org/officeDocument/2006/math">
                    <m:r>
                      <a:rPr lang="en-GB" sz="1200" i="1" kern="1200">
                        <a:solidFill>
                          <a:schemeClr val="tx1"/>
                        </a:solidFill>
                        <a:latin typeface="Cambria Math" panose="02040503050406030204" pitchFamily="18" charset="0"/>
                        <a:ea typeface="+mn-ea"/>
                        <a:cs typeface="+mn-cs"/>
                      </a:rPr>
                      <m:t>𝐸</m:t>
                    </m:r>
                    <m:r>
                      <a:rPr lang="en-GB" sz="1200" b="0" i="0" kern="1200" smtClean="0">
                        <a:solidFill>
                          <a:schemeClr val="tx1"/>
                        </a:solidFill>
                        <a:latin typeface="Cambria Math" panose="02040503050406030204" pitchFamily="18" charset="0"/>
                        <a:ea typeface="+mn-ea"/>
                        <a:cs typeface="+mn-cs"/>
                      </a:rPr>
                      <m:t>, </m:t>
                    </m:r>
                  </m:oMath>
                </a14:m>
                <a:r>
                  <a:rPr lang="en-GB" dirty="0"/>
                  <a:t>for a given ply direction, we can predict stresses from measured strains and vice versa—essential for design and failure analysis.”</a:t>
                </a:r>
              </a:p>
              <a:p>
                <a:endParaRPr lang="en-GB" dirty="0"/>
              </a:p>
            </p:txBody>
          </p:sp>
        </mc:Choice>
        <mc:Fallback xmlns="">
          <p:sp>
            <p:nvSpPr>
              <p:cNvPr id="3" name="Notes Placeholder 2"/>
              <p:cNvSpPr>
                <a:spLocks noGrp="1"/>
              </p:cNvSpPr>
              <p:nvPr>
                <p:ph type="body" idx="1"/>
              </p:nvPr>
            </p:nvSpPr>
            <p:spPr/>
            <p:txBody>
              <a:bodyPr/>
              <a:lstStyle/>
              <a:p>
                <a:r>
                  <a:rPr lang="en-GB" b="1" dirty="0"/>
                  <a:t>Opening</a:t>
                </a:r>
                <a:br>
                  <a:rPr lang="en-GB" dirty="0"/>
                </a:br>
                <a:r>
                  <a:rPr lang="en-GB" dirty="0"/>
                  <a:t>“Before we dive deeper into composite stress analysis, let’s revisit a cornerstone of elasticity—</a:t>
                </a:r>
                <a:r>
                  <a:rPr lang="en-GB" i="1" dirty="0"/>
                  <a:t>Hooke’s law</a:t>
                </a:r>
                <a:r>
                  <a:rPr lang="en-GB" dirty="0"/>
                  <a:t>.”</a:t>
                </a:r>
              </a:p>
              <a:p>
                <a:br>
                  <a:rPr lang="en-GB" dirty="0"/>
                </a:br>
                <a:endParaRPr lang="en-GB" dirty="0"/>
              </a:p>
              <a:p>
                <a:r>
                  <a:rPr lang="en-GB" b="1" dirty="0"/>
                  <a:t>Concept</a:t>
                </a:r>
                <a:br>
                  <a:rPr lang="en-GB" dirty="0"/>
                </a:br>
                <a:r>
                  <a:rPr lang="en-GB" dirty="0"/>
                  <a:t>“For materials that respond linearly, force and displacement are proportional.</a:t>
                </a:r>
                <a:br>
                  <a:rPr lang="en-GB" dirty="0"/>
                </a:br>
                <a:r>
                  <a:rPr lang="en-GB" dirty="0"/>
                  <a:t>If you double the force on a spring, the displacement doubles.</a:t>
                </a:r>
                <a:br>
                  <a:rPr lang="en-GB" dirty="0"/>
                </a:br>
                <a:r>
                  <a:rPr lang="en-GB" dirty="0"/>
                  <a:t>This is captured by the familiar equation </a:t>
                </a:r>
                <a:r>
                  <a:rPr lang="en-GB" sz="1200" i="0" kern="1200">
                    <a:solidFill>
                      <a:schemeClr val="tx1"/>
                    </a:solidFill>
                    <a:latin typeface="+mn-lt"/>
                    <a:ea typeface="+mn-ea"/>
                    <a:cs typeface="+mn-cs"/>
                  </a:rPr>
                  <a:t>𝐹=𝑘𝑥</a:t>
                </a:r>
                <a:r>
                  <a:rPr lang="en-GB" dirty="0"/>
                  <a:t>, where </a:t>
                </a:r>
                <a:r>
                  <a:rPr lang="en-GB" sz="1200" i="0" kern="1200">
                    <a:solidFill>
                      <a:schemeClr val="tx1"/>
                    </a:solidFill>
                    <a:latin typeface="+mn-lt"/>
                    <a:ea typeface="+mn-ea"/>
                    <a:cs typeface="+mn-cs"/>
                  </a:rPr>
                  <a:t>𝑘</a:t>
                </a:r>
                <a:r>
                  <a:rPr lang="en-GB" dirty="0"/>
                  <a:t>is the spring constant.”</a:t>
                </a:r>
              </a:p>
              <a:p>
                <a:br>
                  <a:rPr lang="en-GB" dirty="0"/>
                </a:br>
                <a:endParaRPr lang="en-GB" dirty="0"/>
              </a:p>
              <a:p>
                <a:r>
                  <a:rPr lang="en-GB" b="1" dirty="0"/>
                  <a:t>From force–displacement to stress–strain</a:t>
                </a:r>
                <a:br>
                  <a:rPr lang="en-GB" dirty="0"/>
                </a:br>
                <a:r>
                  <a:rPr lang="en-GB" dirty="0"/>
                  <a:t>“Scale that idea up to a solid material.</a:t>
                </a:r>
                <a:br>
                  <a:rPr lang="en-GB" dirty="0"/>
                </a:br>
                <a:r>
                  <a:rPr lang="en-GB" dirty="0"/>
                  <a:t>Instead of a single wire or spring, we talk about </a:t>
                </a:r>
                <a:r>
                  <a:rPr lang="en-GB" i="1" dirty="0"/>
                  <a:t>stress</a:t>
                </a:r>
                <a:r>
                  <a:rPr lang="en-GB" dirty="0"/>
                  <a:t>—force per unit area—and </a:t>
                </a:r>
                <a:r>
                  <a:rPr lang="en-GB" i="1" dirty="0"/>
                  <a:t>strain</a:t>
                </a:r>
                <a:r>
                  <a:rPr lang="en-GB" dirty="0"/>
                  <a:t>—the fractional change in length.</a:t>
                </a:r>
                <a:br>
                  <a:rPr lang="en-GB" dirty="0"/>
                </a:br>
                <a:r>
                  <a:rPr lang="en-GB" dirty="0"/>
                  <a:t>The same proportionality applies:</a:t>
                </a:r>
              </a:p>
              <a:p>
                <a:r>
                  <a:rPr lang="en-GB" sz="1200" i="0" kern="1200">
                    <a:solidFill>
                      <a:schemeClr val="tx1"/>
                    </a:solidFill>
                    <a:latin typeface="+mn-lt"/>
                    <a:ea typeface="+mn-ea"/>
                    <a:cs typeface="+mn-cs"/>
                  </a:rPr>
                  <a:t>𝜎=𝐸</a:t>
                </a:r>
                <a:r>
                  <a:rPr lang="en-GB"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mn-lt"/>
                    <a:ea typeface="+mn-ea"/>
                    <a:cs typeface="+mn-cs"/>
                  </a:rPr>
                  <a:t>" 𝜀</a:t>
                </a:r>
                <a:endParaRPr lang="en-GB" b="0" dirty="0"/>
              </a:p>
              <a:p>
                <a:r>
                  <a:rPr lang="en-GB" dirty="0"/>
                  <a:t>where </a:t>
                </a:r>
                <a:r>
                  <a:rPr lang="en-GB" sz="1200" i="0" kern="1200">
                    <a:solidFill>
                      <a:schemeClr val="tx1"/>
                    </a:solidFill>
                    <a:latin typeface="+mn-lt"/>
                    <a:ea typeface="+mn-ea"/>
                    <a:cs typeface="+mn-cs"/>
                  </a:rPr>
                  <a:t>𝐸</a:t>
                </a:r>
                <a:r>
                  <a:rPr lang="en-GB" dirty="0"/>
                  <a:t>is the Young’s modulus.</a:t>
                </a:r>
                <a:br>
                  <a:rPr lang="en-GB" dirty="0"/>
                </a:br>
                <a:r>
                  <a:rPr lang="en-GB" dirty="0"/>
                  <a:t>So doubling the strain doubles the stress, as long as we stay in the elastic region.”</a:t>
                </a:r>
              </a:p>
              <a:p>
                <a:br>
                  <a:rPr lang="en-GB" dirty="0"/>
                </a:br>
                <a:endParaRPr lang="en-GB" dirty="0"/>
              </a:p>
              <a:p>
                <a:r>
                  <a:rPr lang="en-GB" b="1" dirty="0"/>
                  <a:t>Visual on the slide</a:t>
                </a:r>
                <a:br>
                  <a:rPr lang="en-GB" dirty="0"/>
                </a:br>
                <a:r>
                  <a:rPr lang="en-GB" dirty="0"/>
                  <a:t>“Look at the right side:</a:t>
                </a:r>
                <a:br>
                  <a:rPr lang="en-GB" dirty="0"/>
                </a:br>
                <a:r>
                  <a:rPr lang="en-GB" dirty="0"/>
                  <a:t>– The first spring is unloaded.</a:t>
                </a:r>
                <a:br>
                  <a:rPr lang="en-GB" dirty="0"/>
                </a:br>
                <a:r>
                  <a:rPr lang="en-GB" dirty="0"/>
                  <a:t>– Add a force </a:t>
                </a:r>
                <a:r>
                  <a:rPr lang="en-GB" sz="1200" i="0" kern="1200">
                    <a:solidFill>
                      <a:schemeClr val="tx1"/>
                    </a:solidFill>
                    <a:latin typeface="+mn-lt"/>
                    <a:ea typeface="+mn-ea"/>
                    <a:cs typeface="+mn-cs"/>
                  </a:rPr>
                  <a:t>𝐹</a:t>
                </a:r>
                <a:r>
                  <a:rPr lang="en-GB" dirty="0"/>
                  <a:t>, it stretches by </a:t>
                </a:r>
                <a:r>
                  <a:rPr lang="en-GB" sz="1200" i="0" kern="1200">
                    <a:solidFill>
                      <a:schemeClr val="tx1"/>
                    </a:solidFill>
                    <a:latin typeface="+mn-lt"/>
                    <a:ea typeface="+mn-ea"/>
                    <a:cs typeface="+mn-cs"/>
                  </a:rPr>
                  <a:t>𝑥</a:t>
                </a:r>
                <a:r>
                  <a:rPr lang="en-GB" dirty="0"/>
                  <a:t>.</a:t>
                </a:r>
                <a:br>
                  <a:rPr lang="en-GB" dirty="0"/>
                </a:br>
                <a:r>
                  <a:rPr lang="en-GB" dirty="0"/>
                  <a:t>– Double the force to </a:t>
                </a:r>
                <a:r>
                  <a:rPr lang="en-GB" sz="1200" i="0" kern="1200">
                    <a:solidFill>
                      <a:schemeClr val="tx1"/>
                    </a:solidFill>
                    <a:latin typeface="+mn-lt"/>
                    <a:ea typeface="+mn-ea"/>
                    <a:cs typeface="+mn-cs"/>
                  </a:rPr>
                  <a:t>2𝐹</a:t>
                </a:r>
                <a:r>
                  <a:rPr lang="en-GB" dirty="0"/>
                  <a:t>, the stretch doubles to </a:t>
                </a:r>
                <a:r>
                  <a:rPr lang="en-GB" sz="1200" i="0" kern="1200">
                    <a:solidFill>
                      <a:schemeClr val="tx1"/>
                    </a:solidFill>
                    <a:latin typeface="+mn-lt"/>
                    <a:ea typeface="+mn-ea"/>
                    <a:cs typeface="+mn-cs"/>
                  </a:rPr>
                  <a:t>2𝑥</a:t>
                </a:r>
                <a:r>
                  <a:rPr lang="en-GB" dirty="0"/>
                  <a:t>.</a:t>
                </a:r>
                <a:br>
                  <a:rPr lang="en-GB" dirty="0"/>
                </a:br>
                <a:r>
                  <a:rPr lang="en-GB" dirty="0"/>
                  <a:t>That’s the linear response we assume for many metals and for composite fibres in their elastic range.”</a:t>
                </a:r>
              </a:p>
              <a:p>
                <a:br>
                  <a:rPr lang="en-GB" dirty="0"/>
                </a:br>
                <a:endParaRPr lang="en-GB" dirty="0"/>
              </a:p>
              <a:p>
                <a:r>
                  <a:rPr lang="en-GB" b="1" dirty="0"/>
                  <a:t>Key reminder</a:t>
                </a:r>
                <a:br>
                  <a:rPr lang="en-GB" dirty="0"/>
                </a:br>
                <a:r>
                  <a:rPr lang="en-GB" dirty="0"/>
                  <a:t>“This relationship is the foundation for the laminate theory we’re building toward.</a:t>
                </a:r>
                <a:br>
                  <a:rPr lang="en-GB" dirty="0"/>
                </a:br>
                <a:r>
                  <a:rPr lang="en-GB" dirty="0"/>
                  <a:t>Once we know </a:t>
                </a:r>
                <a:r>
                  <a:rPr lang="en-GB" sz="1200" i="0" kern="1200">
                    <a:solidFill>
                      <a:schemeClr val="tx1"/>
                    </a:solidFill>
                    <a:latin typeface="+mn-lt"/>
                    <a:ea typeface="+mn-ea"/>
                    <a:cs typeface="+mn-cs"/>
                  </a:rPr>
                  <a:t>𝐸</a:t>
                </a:r>
                <a:r>
                  <a:rPr lang="en-GB" sz="1200" b="0" i="0" kern="1200">
                    <a:solidFill>
                      <a:schemeClr val="tx1"/>
                    </a:solidFill>
                    <a:latin typeface="Cambria Math" panose="02040503050406030204" pitchFamily="18" charset="0"/>
                    <a:ea typeface="+mn-ea"/>
                    <a:cs typeface="+mn-cs"/>
                  </a:rPr>
                  <a:t>, </a:t>
                </a:r>
                <a:r>
                  <a:rPr lang="en-GB" dirty="0"/>
                  <a:t>for a given ply direction, we can predict stresses from measured strains and vice versa—essential for design and failure analysis.”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15</a:t>
            </a:fld>
            <a:endParaRPr lang="en-GB"/>
          </a:p>
        </p:txBody>
      </p:sp>
    </p:spTree>
    <p:extLst>
      <p:ext uri="{BB962C8B-B14F-4D97-AF65-F5344CB8AC3E}">
        <p14:creationId xmlns:p14="http://schemas.microsoft.com/office/powerpoint/2010/main" val="2224401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Opening</a:t>
                </a:r>
                <a:br>
                  <a:rPr lang="en-GB" dirty="0"/>
                </a:br>
                <a:r>
                  <a:rPr lang="en-GB" dirty="0"/>
                  <a:t>“Moving deeper into elastic theory, we introduce the </a:t>
                </a:r>
                <a:r>
                  <a:rPr lang="en-GB" i="1" dirty="0"/>
                  <a:t>stiffness matrix</a:t>
                </a:r>
                <a:r>
                  <a:rPr lang="en-GB" dirty="0"/>
                  <a:t>—the mathematical backbone that links stress and strain in three dimensions.”</a:t>
                </a:r>
              </a:p>
              <a:p>
                <a:br>
                  <a:rPr lang="en-GB" dirty="0"/>
                </a:br>
                <a:endParaRPr lang="en-GB" dirty="0"/>
              </a:p>
              <a:p>
                <a:r>
                  <a:rPr lang="en-GB" b="1" dirty="0"/>
                  <a:t>Generalised Hooke’s law</a:t>
                </a:r>
                <a:br>
                  <a:rPr lang="en-GB" dirty="0"/>
                </a:br>
                <a:r>
                  <a:rPr lang="en-GB" dirty="0"/>
                  <a:t>“Recall that in simple tension we wrote </a:t>
                </a:r>
                <a:r>
                  <a:rPr lang="el-GR" dirty="0"/>
                  <a:t>σ = </a:t>
                </a:r>
                <a:r>
                  <a:rPr lang="en-GB" dirty="0"/>
                  <a:t>E </a:t>
                </a:r>
                <a:r>
                  <a:rPr lang="el-GR" dirty="0"/>
                  <a:t>ε.</a:t>
                </a:r>
                <a:br>
                  <a:rPr lang="el-GR" dirty="0"/>
                </a:br>
                <a:r>
                  <a:rPr lang="en-GB" dirty="0"/>
                  <a:t>For a fully anisotropic solid we need the tensor form:</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𝑖</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𝐶</m:t>
                          </m:r>
                        </m:e>
                        <m:sub>
                          <m:r>
                            <a:rPr lang="ar-AE" sz="1200" i="1" kern="1200">
                              <a:solidFill>
                                <a:schemeClr val="tx1"/>
                              </a:solidFill>
                              <a:latin typeface="Cambria Math" panose="02040503050406030204" pitchFamily="18" charset="0"/>
                              <a:ea typeface="+mn-ea"/>
                              <a:cs typeface="+mn-cs"/>
                            </a:rPr>
                            <m:t>𝑖𝑗</m:t>
                          </m:r>
                        </m:sub>
                      </m:sSub>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𝜀</m:t>
                          </m:r>
                        </m:e>
                        <m:sub>
                          <m:r>
                            <a:rPr lang="ar-AE" sz="1200" b="0" i="1" kern="1200">
                              <a:solidFill>
                                <a:schemeClr val="tx1"/>
                              </a:solidFill>
                              <a:latin typeface="Cambria Math" panose="02040503050406030204" pitchFamily="18" charset="0"/>
                              <a:ea typeface="+mn-ea"/>
                              <a:cs typeface="+mn-cs"/>
                            </a:rPr>
                            <m:t>𝑗</m:t>
                          </m:r>
                        </m:sub>
                      </m:sSub>
                    </m:oMath>
                  </m:oMathPara>
                </a14:m>
                <a:endParaRPr lang="ar-AE" b="0" dirty="0"/>
              </a:p>
              <a:p>
                <a:r>
                  <a:rPr lang="en-GB" dirty="0"/>
                  <a:t>Here </a:t>
                </a:r>
                <a:r>
                  <a:rPr lang="el-GR" dirty="0"/>
                  <a:t>σ </a:t>
                </a:r>
                <a:r>
                  <a:rPr lang="en-GB" dirty="0"/>
                  <a:t>is the stress vector, </a:t>
                </a:r>
                <a:r>
                  <a:rPr lang="el-GR" dirty="0"/>
                  <a:t>ε </a:t>
                </a:r>
                <a:r>
                  <a:rPr lang="en-GB" dirty="0"/>
                  <a:t>is the strain vector, and C is the stiffness matrix that holds all the elastic constants.”</a:t>
                </a:r>
              </a:p>
              <a:p>
                <a:br>
                  <a:rPr lang="en-GB" dirty="0"/>
                </a:br>
                <a:endParaRPr lang="en-GB" dirty="0"/>
              </a:p>
              <a:p>
                <a:r>
                  <a:rPr lang="en-GB" b="1" dirty="0"/>
                  <a:t>Anisotropic material</a:t>
                </a:r>
                <a:br>
                  <a:rPr lang="en-GB" dirty="0"/>
                </a:br>
                <a:r>
                  <a:rPr lang="en-GB" dirty="0"/>
                  <a:t>“In the most general case—no planes of symmetry—the material could respond differently along every direction and shear combination.</a:t>
                </a:r>
                <a:br>
                  <a:rPr lang="en-GB" dirty="0"/>
                </a:br>
                <a:r>
                  <a:rPr lang="en-GB" dirty="0"/>
                  <a:t>That means six independent stress components and six independent strain components, so C is a 6×6 matrix with 36 coefficients.”</a:t>
                </a:r>
              </a:p>
              <a:p>
                <a:br>
                  <a:rPr lang="en-GB" dirty="0"/>
                </a:br>
                <a:endParaRPr lang="en-GB" dirty="0"/>
              </a:p>
              <a:p>
                <a:r>
                  <a:rPr lang="en-GB" b="1" dirty="0"/>
                  <a:t>Symmetry of the matrix</a:t>
                </a:r>
                <a:br>
                  <a:rPr lang="en-GB" dirty="0"/>
                </a:br>
                <a:r>
                  <a:rPr lang="en-GB" dirty="0"/>
                  <a:t>“But energy conservation requires C to be symmetric.</a:t>
                </a:r>
                <a:br>
                  <a:rPr lang="en-GB" dirty="0"/>
                </a:br>
                <a:r>
                  <a:rPr lang="en-GB" dirty="0"/>
                  <a:t>That cuts the number of unique elastic constants from 36 to 21, as highlighted on the slide.</a:t>
                </a:r>
                <a:br>
                  <a:rPr lang="en-GB" dirty="0"/>
                </a:br>
                <a:r>
                  <a:rPr lang="en-GB" dirty="0"/>
                  <a:t>So </a:t>
                </a:r>
                <a:r>
                  <a:rPr lang="en-GB" dirty="0" err="1"/>
                  <a:t>Cij</a:t>
                </a:r>
                <a:r>
                  <a:rPr lang="en-GB" dirty="0"/>
                  <a:t> = </a:t>
                </a:r>
                <a:r>
                  <a:rPr lang="en-GB" dirty="0" err="1"/>
                  <a:t>Cji</a:t>
                </a:r>
                <a:r>
                  <a:rPr lang="en-GB" dirty="0"/>
                  <a:t>, which halves the experimental work needed to characterise a material.”</a:t>
                </a:r>
              </a:p>
              <a:p>
                <a:br>
                  <a:rPr lang="en-GB" dirty="0"/>
                </a:br>
                <a:endParaRPr lang="en-GB" dirty="0"/>
              </a:p>
              <a:p>
                <a:r>
                  <a:rPr lang="en-GB" b="1" dirty="0"/>
                  <a:t>Visual cue</a:t>
                </a:r>
                <a:br>
                  <a:rPr lang="en-GB" dirty="0"/>
                </a:br>
                <a:r>
                  <a:rPr lang="en-GB" dirty="0"/>
                  <a:t>“On the cube to the right you see the stress components </a:t>
                </a:r>
                <a:r>
                  <a:rPr lang="el-GR" dirty="0"/>
                  <a:t>σ11, σ22, σ33, </a:t>
                </a:r>
                <a:r>
                  <a:rPr lang="en-GB" dirty="0"/>
                  <a:t>and the shear terms like </a:t>
                </a:r>
                <a:r>
                  <a:rPr lang="el-GR" dirty="0"/>
                  <a:t>σ12 </a:t>
                </a:r>
                <a:r>
                  <a:rPr lang="en-GB" dirty="0"/>
                  <a:t>and </a:t>
                </a:r>
                <a:r>
                  <a:rPr lang="el-GR" dirty="0"/>
                  <a:t>σ23.</a:t>
                </a:r>
                <a:br>
                  <a:rPr lang="el-GR" dirty="0"/>
                </a:br>
                <a:r>
                  <a:rPr lang="en-GB" dirty="0"/>
                  <a:t>These populate the stress vector.</a:t>
                </a:r>
                <a:br>
                  <a:rPr lang="en-GB" dirty="0"/>
                </a:br>
                <a:r>
                  <a:rPr lang="en-GB" dirty="0"/>
                  <a:t>Each is linearly related to all six strains through the C matrix.”</a:t>
                </a:r>
              </a:p>
              <a:p>
                <a:br>
                  <a:rPr lang="en-GB" dirty="0"/>
                </a:br>
                <a:endParaRPr lang="en-GB" dirty="0"/>
              </a:p>
              <a:p>
                <a:r>
                  <a:rPr lang="en-GB" b="1" dirty="0"/>
                  <a:t>Why it matters for composites</a:t>
                </a:r>
                <a:br>
                  <a:rPr lang="en-GB" dirty="0"/>
                </a:br>
                <a:r>
                  <a:rPr lang="en-GB" dirty="0"/>
                  <a:t>“For composites like CFRP, additional material symmetries—orthotropy, transversely isotropy—reduce the unknowns even further.</a:t>
                </a:r>
                <a:br>
                  <a:rPr lang="en-GB" dirty="0"/>
                </a:br>
                <a:r>
                  <a:rPr lang="en-GB" dirty="0"/>
                  <a:t>We’ll exploit those reductions to simplify the stiffness matrix for plies and then build up the laminate stiffness matrices A, B, and D.”</a:t>
                </a:r>
              </a:p>
              <a:p>
                <a:endParaRPr lang="en-GB" dirty="0"/>
              </a:p>
              <a:p>
                <a:endParaRPr lang="en-GB" dirty="0"/>
              </a:p>
              <a:p>
                <a:endParaRPr lang="en-GB" dirty="0"/>
              </a:p>
              <a:p>
                <a:r>
                  <a:rPr lang="en-GB" b="1" dirty="0"/>
                  <a:t>Note:</a:t>
                </a:r>
              </a:p>
              <a:p>
                <a:endParaRPr lang="en-GB" dirty="0"/>
              </a:p>
              <a:p>
                <a:r>
                  <a:rPr lang="en-GB" dirty="0"/>
                  <a:t>For ordinary engineering solids—metals, polymers, ceramics, fibre composites—the stiffness matrix is always symmetric. That symmetry follows from two very general requirements:</a:t>
                </a:r>
              </a:p>
              <a:p>
                <a:r>
                  <a:rPr lang="en-GB" dirty="0"/>
                  <a:t>the existence of a strain-energy function, and</a:t>
                </a:r>
              </a:p>
              <a:p>
                <a:r>
                  <a:rPr lang="en-GB" dirty="0"/>
                  <a:t>Maxwell–Betti reciprocity (work done is independent of loading path).</a:t>
                </a:r>
              </a:p>
              <a:p>
                <a:r>
                  <a:rPr lang="en-GB" dirty="0"/>
                  <a:t>To break that symmetry a material must violate one of those conditions. Several research-grade examples exist, but they are not conventional structural materials:</a:t>
                </a:r>
              </a:p>
              <a:p>
                <a:r>
                  <a:rPr lang="en-GB" b="1" dirty="0"/>
                  <a:t>Active or “odd” elastic media</a:t>
                </a:r>
                <a:r>
                  <a:rPr lang="en-GB" dirty="0"/>
                  <a:t> – Suspensions of self-propelled particles, active gels, or specially driven metamaterials can display </a:t>
                </a:r>
                <a:r>
                  <a:rPr lang="en-GB" i="1" dirty="0"/>
                  <a:t>odd elasticity</a:t>
                </a:r>
                <a:r>
                  <a:rPr lang="en-GB" dirty="0"/>
                  <a:t>, where internal energy is continually supplied and the elastic tensor gains antisymmetric parts. (Chen et al., </a:t>
                </a:r>
                <a:r>
                  <a:rPr lang="en-GB" i="1" dirty="0"/>
                  <a:t>Nature Physics</a:t>
                </a:r>
                <a:r>
                  <a:rPr lang="en-GB" dirty="0"/>
                  <a:t> 2021).</a:t>
                </a:r>
              </a:p>
              <a:p>
                <a:r>
                  <a:rPr lang="en-GB" b="1" dirty="0"/>
                  <a:t>Nonreciprocal/gyroscopic lattices</a:t>
                </a:r>
                <a:r>
                  <a:rPr lang="en-GB" dirty="0"/>
                  <a:t> – Mechanical metamaterials with rotating masses or gyroscopic elements break time-reversal symmetry and show effective nonsymmetric stiffness under dynamic excitation (Nash et al., </a:t>
                </a:r>
                <a:r>
                  <a:rPr lang="en-GB" i="1" dirty="0"/>
                  <a:t>PNAS</a:t>
                </a:r>
                <a:r>
                  <a:rPr lang="en-GB" dirty="0"/>
                  <a:t> 2015).</a:t>
                </a:r>
              </a:p>
              <a:p>
                <a:r>
                  <a:rPr lang="en-GB" b="1" dirty="0"/>
                  <a:t>Willis-type dynamic composites</a:t>
                </a:r>
                <a:r>
                  <a:rPr lang="en-GB" dirty="0"/>
                  <a:t> – Periodic media under high-frequency loading can exhibit effective constitutive relations with coupling terms that are not symmetric, though the underlying constituents remain ordinary (Milton &amp; Willis, </a:t>
                </a:r>
                <a:r>
                  <a:rPr lang="en-GB" i="1" dirty="0"/>
                  <a:t>Proc. R. Soc. A</a:t>
                </a:r>
                <a:r>
                  <a:rPr lang="en-GB" dirty="0"/>
                  <a:t> 2007).</a:t>
                </a:r>
              </a:p>
              <a:p>
                <a:r>
                  <a:rPr lang="en-GB" b="1" dirty="0" err="1"/>
                  <a:t>Cosserat</a:t>
                </a:r>
                <a:r>
                  <a:rPr lang="en-GB" b="1" dirty="0"/>
                  <a:t> or micropolar solids</a:t>
                </a:r>
                <a:r>
                  <a:rPr lang="en-GB" dirty="0"/>
                  <a:t> – Engineered lattices with couple-stresses and micro-rotations possess asymmetric stress and need extra moduli beyond the classical 6×6 matrix.</a:t>
                </a:r>
              </a:p>
              <a:p>
                <a:r>
                  <a:rPr lang="en-GB" dirty="0"/>
                  <a:t>So yes, materials with an </a:t>
                </a:r>
                <a:r>
                  <a:rPr lang="en-GB" i="1" dirty="0"/>
                  <a:t>effective</a:t>
                </a:r>
                <a:r>
                  <a:rPr lang="en-GB" dirty="0"/>
                  <a:t> nonsymmetric stiffness matrix exist, but they are exotic active or architected metamaterials, not everyday metals, ceramics, or polymer composites. For all passive, static engineering materials you design with, the classical 6×6 stiffness matrix remains symmetric.</a:t>
                </a:r>
              </a:p>
              <a:p>
                <a:endParaRPr lang="en-GB" dirty="0"/>
              </a:p>
              <a:p>
                <a:endParaRPr lang="en-GB" dirty="0"/>
              </a:p>
            </p:txBody>
          </p:sp>
        </mc:Choice>
        <mc:Fallback xmlns="">
          <p:sp>
            <p:nvSpPr>
              <p:cNvPr id="3" name="Notes Placeholder 2"/>
              <p:cNvSpPr>
                <a:spLocks noGrp="1"/>
              </p:cNvSpPr>
              <p:nvPr>
                <p:ph type="body" idx="1"/>
              </p:nvPr>
            </p:nvSpPr>
            <p:spPr/>
            <p:txBody>
              <a:bodyPr/>
              <a:lstStyle/>
              <a:p>
                <a:r>
                  <a:rPr lang="en-GB" b="1" dirty="0"/>
                  <a:t>Opening</a:t>
                </a:r>
                <a:br>
                  <a:rPr lang="en-GB" dirty="0"/>
                </a:br>
                <a:r>
                  <a:rPr lang="en-GB" dirty="0"/>
                  <a:t>“Moving deeper into elastic theory, we introduce the </a:t>
                </a:r>
                <a:r>
                  <a:rPr lang="en-GB" i="1" dirty="0"/>
                  <a:t>stiffness matrix</a:t>
                </a:r>
                <a:r>
                  <a:rPr lang="en-GB" dirty="0"/>
                  <a:t>—the mathematical backbone that links stress and strain in three dimensions.”</a:t>
                </a:r>
              </a:p>
              <a:p>
                <a:br>
                  <a:rPr lang="en-GB" dirty="0"/>
                </a:br>
                <a:endParaRPr lang="en-GB" dirty="0"/>
              </a:p>
              <a:p>
                <a:r>
                  <a:rPr lang="en-GB" b="1" dirty="0"/>
                  <a:t>Generalised Hooke’s law</a:t>
                </a:r>
                <a:br>
                  <a:rPr lang="en-GB" dirty="0"/>
                </a:br>
                <a:r>
                  <a:rPr lang="en-GB" dirty="0"/>
                  <a:t>“Recall that in simple tension we wrote </a:t>
                </a:r>
                <a:r>
                  <a:rPr lang="el-GR" dirty="0"/>
                  <a:t>σ = </a:t>
                </a:r>
                <a:r>
                  <a:rPr lang="en-GB" dirty="0"/>
                  <a:t>E </a:t>
                </a:r>
                <a:r>
                  <a:rPr lang="el-GR" dirty="0"/>
                  <a:t>ε.</a:t>
                </a:r>
                <a:br>
                  <a:rPr lang="el-GR" dirty="0"/>
                </a:br>
                <a:r>
                  <a:rPr lang="en-GB" dirty="0"/>
                  <a:t>For a fully anisotropic solid we need the tensor form:</a:t>
                </a:r>
              </a:p>
              <a:p>
                <a:r>
                  <a:rPr lang="ar-AE" sz="1200" i="0" kern="1200">
                    <a:solidFill>
                      <a:schemeClr val="tx1"/>
                    </a:solidFill>
                    <a:latin typeface="+mn-lt"/>
                    <a:ea typeface="+mn-ea"/>
                    <a:cs typeface="+mn-cs"/>
                  </a:rPr>
                  <a:t>𝜎_𝑖=𝐶_𝑖𝑗</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𝜀_𝑗</a:t>
                </a:r>
                <a:endParaRPr lang="ar-AE" b="0" dirty="0"/>
              </a:p>
              <a:p>
                <a:r>
                  <a:rPr lang="en-GB" dirty="0"/>
                  <a:t>Here </a:t>
                </a:r>
                <a:r>
                  <a:rPr lang="el-GR" dirty="0"/>
                  <a:t>σ </a:t>
                </a:r>
                <a:r>
                  <a:rPr lang="en-GB" dirty="0"/>
                  <a:t>is the stress vector, </a:t>
                </a:r>
                <a:r>
                  <a:rPr lang="el-GR" dirty="0"/>
                  <a:t>ε </a:t>
                </a:r>
                <a:r>
                  <a:rPr lang="en-GB" dirty="0"/>
                  <a:t>is the strain vector, and C is the stiffness matrix that holds all the elastic constants.”</a:t>
                </a:r>
              </a:p>
              <a:p>
                <a:br>
                  <a:rPr lang="en-GB" dirty="0"/>
                </a:br>
                <a:endParaRPr lang="en-GB" dirty="0"/>
              </a:p>
              <a:p>
                <a:r>
                  <a:rPr lang="en-GB" b="1" dirty="0"/>
                  <a:t>Anisotropic material</a:t>
                </a:r>
                <a:br>
                  <a:rPr lang="en-GB" dirty="0"/>
                </a:br>
                <a:r>
                  <a:rPr lang="en-GB" dirty="0"/>
                  <a:t>“In the most general case—no planes of symmetry—the material could respond differently along every direction and shear combination.</a:t>
                </a:r>
                <a:br>
                  <a:rPr lang="en-GB" dirty="0"/>
                </a:br>
                <a:r>
                  <a:rPr lang="en-GB" dirty="0"/>
                  <a:t>That means six independent stress components and six independent strain components, so C is a 6×6 matrix with 36 coefficients.”</a:t>
                </a:r>
              </a:p>
              <a:p>
                <a:br>
                  <a:rPr lang="en-GB" dirty="0"/>
                </a:br>
                <a:endParaRPr lang="en-GB" dirty="0"/>
              </a:p>
              <a:p>
                <a:r>
                  <a:rPr lang="en-GB" b="1" dirty="0"/>
                  <a:t>Symmetry of the matrix</a:t>
                </a:r>
                <a:br>
                  <a:rPr lang="en-GB" dirty="0"/>
                </a:br>
                <a:r>
                  <a:rPr lang="en-GB" dirty="0"/>
                  <a:t>“But energy conservation requires C to be symmetric.</a:t>
                </a:r>
                <a:br>
                  <a:rPr lang="en-GB" dirty="0"/>
                </a:br>
                <a:r>
                  <a:rPr lang="en-GB" dirty="0"/>
                  <a:t>That cuts the number of unique elastic constants from 36 to 21, as highlighted on the slide.</a:t>
                </a:r>
                <a:br>
                  <a:rPr lang="en-GB" dirty="0"/>
                </a:br>
                <a:r>
                  <a:rPr lang="en-GB" dirty="0"/>
                  <a:t>So </a:t>
                </a:r>
                <a:r>
                  <a:rPr lang="en-GB" dirty="0" err="1"/>
                  <a:t>Cij</a:t>
                </a:r>
                <a:r>
                  <a:rPr lang="en-GB" dirty="0"/>
                  <a:t> = </a:t>
                </a:r>
                <a:r>
                  <a:rPr lang="en-GB" dirty="0" err="1"/>
                  <a:t>Cji</a:t>
                </a:r>
                <a:r>
                  <a:rPr lang="en-GB" dirty="0"/>
                  <a:t>, which halves the experimental work needed to characterise a material.”</a:t>
                </a:r>
              </a:p>
              <a:p>
                <a:br>
                  <a:rPr lang="en-GB" dirty="0"/>
                </a:br>
                <a:endParaRPr lang="en-GB" dirty="0"/>
              </a:p>
              <a:p>
                <a:r>
                  <a:rPr lang="en-GB" b="1" dirty="0"/>
                  <a:t>Visual cue</a:t>
                </a:r>
                <a:br>
                  <a:rPr lang="en-GB" dirty="0"/>
                </a:br>
                <a:r>
                  <a:rPr lang="en-GB" dirty="0"/>
                  <a:t>“On the cube to the right you see the stress components </a:t>
                </a:r>
                <a:r>
                  <a:rPr lang="el-GR" dirty="0"/>
                  <a:t>σ11, σ22, σ33, </a:t>
                </a:r>
                <a:r>
                  <a:rPr lang="en-GB" dirty="0"/>
                  <a:t>and the shear terms like </a:t>
                </a:r>
                <a:r>
                  <a:rPr lang="el-GR" dirty="0"/>
                  <a:t>σ12 </a:t>
                </a:r>
                <a:r>
                  <a:rPr lang="en-GB" dirty="0"/>
                  <a:t>and </a:t>
                </a:r>
                <a:r>
                  <a:rPr lang="el-GR" dirty="0"/>
                  <a:t>σ23.</a:t>
                </a:r>
                <a:br>
                  <a:rPr lang="el-GR" dirty="0"/>
                </a:br>
                <a:r>
                  <a:rPr lang="en-GB" dirty="0"/>
                  <a:t>These populate the stress vector.</a:t>
                </a:r>
                <a:br>
                  <a:rPr lang="en-GB" dirty="0"/>
                </a:br>
                <a:r>
                  <a:rPr lang="en-GB" dirty="0"/>
                  <a:t>Each is linearly related to all six strains through the C matrix.”</a:t>
                </a:r>
              </a:p>
              <a:p>
                <a:br>
                  <a:rPr lang="en-GB" dirty="0"/>
                </a:br>
                <a:endParaRPr lang="en-GB" dirty="0"/>
              </a:p>
              <a:p>
                <a:r>
                  <a:rPr lang="en-GB" b="1" dirty="0"/>
                  <a:t>Why it matters for composites</a:t>
                </a:r>
                <a:br>
                  <a:rPr lang="en-GB" dirty="0"/>
                </a:br>
                <a:r>
                  <a:rPr lang="en-GB" dirty="0"/>
                  <a:t>“For composites like CFRP, additional material symmetries—orthotropy, transversely isotropy—reduce the unknowns even further.</a:t>
                </a:r>
                <a:br>
                  <a:rPr lang="en-GB" dirty="0"/>
                </a:br>
                <a:r>
                  <a:rPr lang="en-GB" dirty="0"/>
                  <a:t>We’ll exploit those reductions to simplify the stiffness matrix for plies and then build up the laminate stiffness matrices A, B, and D.”</a:t>
                </a:r>
              </a:p>
              <a:p>
                <a:endParaRPr lang="en-GB" dirty="0"/>
              </a:p>
              <a:p>
                <a:endParaRPr lang="en-GB" dirty="0"/>
              </a:p>
              <a:p>
                <a:endParaRPr lang="en-GB" dirty="0"/>
              </a:p>
              <a:p>
                <a:r>
                  <a:rPr lang="en-GB" b="1" dirty="0"/>
                  <a:t>Note:</a:t>
                </a:r>
              </a:p>
              <a:p>
                <a:endParaRPr lang="en-GB" dirty="0"/>
              </a:p>
              <a:p>
                <a:r>
                  <a:rPr lang="en-GB" dirty="0"/>
                  <a:t>For ordinary engineering solids—metals, polymers, ceramics, fibre composites—the stiffness matrix is always symmetric. That symmetry follows from two very general requirements:</a:t>
                </a:r>
              </a:p>
              <a:p>
                <a:r>
                  <a:rPr lang="en-GB" dirty="0"/>
                  <a:t>the existence of a strain-energy function, and</a:t>
                </a:r>
              </a:p>
              <a:p>
                <a:r>
                  <a:rPr lang="en-GB" dirty="0"/>
                  <a:t>Maxwell–Betti reciprocity (work done is independent of loading path).</a:t>
                </a:r>
              </a:p>
              <a:p>
                <a:r>
                  <a:rPr lang="en-GB" dirty="0"/>
                  <a:t>To break that symmetry a material must violate one of those conditions. Several research-grade examples exist, but they are not conventional structural materials:</a:t>
                </a:r>
              </a:p>
              <a:p>
                <a:r>
                  <a:rPr lang="en-GB" b="1" dirty="0"/>
                  <a:t>Active or “odd” elastic media</a:t>
                </a:r>
                <a:r>
                  <a:rPr lang="en-GB" dirty="0"/>
                  <a:t> – Suspensions of self-propelled particles, active gels, or specially driven metamaterials can display </a:t>
                </a:r>
                <a:r>
                  <a:rPr lang="en-GB" i="1" dirty="0"/>
                  <a:t>odd elasticity</a:t>
                </a:r>
                <a:r>
                  <a:rPr lang="en-GB" dirty="0"/>
                  <a:t>, where internal energy is continually supplied and the elastic tensor gains antisymmetric parts. (Chen et al., </a:t>
                </a:r>
                <a:r>
                  <a:rPr lang="en-GB" i="1" dirty="0"/>
                  <a:t>Nature Physics</a:t>
                </a:r>
                <a:r>
                  <a:rPr lang="en-GB" dirty="0"/>
                  <a:t> 2021).</a:t>
                </a:r>
              </a:p>
              <a:p>
                <a:r>
                  <a:rPr lang="en-GB" b="1" dirty="0"/>
                  <a:t>Nonreciprocal/gyroscopic lattices</a:t>
                </a:r>
                <a:r>
                  <a:rPr lang="en-GB" dirty="0"/>
                  <a:t> – Mechanical metamaterials with rotating masses or gyroscopic elements break time-reversal symmetry and show effective nonsymmetric stiffness under dynamic excitation (Nash et al., </a:t>
                </a:r>
                <a:r>
                  <a:rPr lang="en-GB" i="1" dirty="0"/>
                  <a:t>PNAS</a:t>
                </a:r>
                <a:r>
                  <a:rPr lang="en-GB" dirty="0"/>
                  <a:t> 2015).</a:t>
                </a:r>
              </a:p>
              <a:p>
                <a:r>
                  <a:rPr lang="en-GB" b="1" dirty="0"/>
                  <a:t>Willis-type dynamic composites</a:t>
                </a:r>
                <a:r>
                  <a:rPr lang="en-GB" dirty="0"/>
                  <a:t> – Periodic media under high-frequency loading can exhibit effective constitutive relations with coupling terms that are not symmetric, though the underlying constituents remain ordinary (Milton &amp; Willis, </a:t>
                </a:r>
                <a:r>
                  <a:rPr lang="en-GB" i="1" dirty="0"/>
                  <a:t>Proc. R. Soc. A</a:t>
                </a:r>
                <a:r>
                  <a:rPr lang="en-GB" dirty="0"/>
                  <a:t> 2007).</a:t>
                </a:r>
              </a:p>
              <a:p>
                <a:r>
                  <a:rPr lang="en-GB" b="1" dirty="0" err="1"/>
                  <a:t>Cosserat</a:t>
                </a:r>
                <a:r>
                  <a:rPr lang="en-GB" b="1" dirty="0"/>
                  <a:t> or micropolar solids</a:t>
                </a:r>
                <a:r>
                  <a:rPr lang="en-GB" dirty="0"/>
                  <a:t> – Engineered lattices with couple-stresses and micro-rotations possess asymmetric stress and need extra moduli beyond the classical 6×6 matrix.</a:t>
                </a:r>
              </a:p>
              <a:p>
                <a:r>
                  <a:rPr lang="en-GB" dirty="0"/>
                  <a:t>So yes, materials with an </a:t>
                </a:r>
                <a:r>
                  <a:rPr lang="en-GB" i="1" dirty="0"/>
                  <a:t>effective</a:t>
                </a:r>
                <a:r>
                  <a:rPr lang="en-GB" dirty="0"/>
                  <a:t> nonsymmetric stiffness matrix exist, but they are exotic active or architected metamaterials, not everyday metals, ceramics, or polymer composites. For all passive, static engineering materials you design with, the classical 6×6 stiffness matrix remains symmetric.</a:t>
                </a:r>
              </a:p>
              <a:p>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16</a:t>
            </a:fld>
            <a:endParaRPr lang="en-GB"/>
          </a:p>
        </p:txBody>
      </p:sp>
    </p:spTree>
    <p:extLst>
      <p:ext uri="{BB962C8B-B14F-4D97-AF65-F5344CB8AC3E}">
        <p14:creationId xmlns:p14="http://schemas.microsoft.com/office/powerpoint/2010/main" val="3572024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a:t>
            </a:r>
            <a:br>
              <a:rPr lang="en-GB" dirty="0"/>
            </a:br>
            <a:r>
              <a:rPr lang="en-GB" dirty="0"/>
              <a:t>“Having seen the fully anisotropic stiffness matrix with 21 independent constants, let’s look at what happens when a material has symmetry—specifically </a:t>
            </a:r>
            <a:r>
              <a:rPr lang="en-GB" i="1" dirty="0"/>
              <a:t>orthotropic</a:t>
            </a:r>
            <a:r>
              <a:rPr lang="en-GB" dirty="0"/>
              <a:t> symmetry.”</a:t>
            </a:r>
          </a:p>
          <a:p>
            <a:br>
              <a:rPr lang="en-GB" dirty="0"/>
            </a:br>
            <a:endParaRPr lang="en-GB" dirty="0"/>
          </a:p>
          <a:p>
            <a:r>
              <a:rPr lang="en-GB" b="1" dirty="0"/>
              <a:t>Material symmetry cuts down constants</a:t>
            </a:r>
            <a:br>
              <a:rPr lang="en-GB" dirty="0"/>
            </a:br>
            <a:r>
              <a:rPr lang="en-GB" dirty="0"/>
              <a:t>“When planes of material symmetry exist, many coupling terms in the stiffness matrix drop to zero or become equal.</a:t>
            </a:r>
            <a:br>
              <a:rPr lang="en-GB" dirty="0"/>
            </a:br>
            <a:r>
              <a:rPr lang="en-GB" dirty="0"/>
              <a:t>For an orthotropic material—one with three mutually perpendicular planes of symmetry—the independent elastic constants shrink from 21 to just 9.”</a:t>
            </a:r>
          </a:p>
          <a:p>
            <a:br>
              <a:rPr lang="en-GB" dirty="0"/>
            </a:br>
            <a:endParaRPr lang="en-GB" dirty="0"/>
          </a:p>
          <a:p>
            <a:r>
              <a:rPr lang="en-GB" b="1" dirty="0"/>
              <a:t>Matrix form</a:t>
            </a:r>
            <a:br>
              <a:rPr lang="en-GB" dirty="0"/>
            </a:br>
            <a:r>
              <a:rPr lang="en-GB" dirty="0"/>
              <a:t>“On the left you can see the 6×6 stiffness matrix [C].</a:t>
            </a:r>
            <a:br>
              <a:rPr lang="en-GB" dirty="0"/>
            </a:br>
            <a:r>
              <a:rPr lang="en-GB" dirty="0"/>
              <a:t>Notice the zeros in the off-diagonal shear–normal coupling blocks.</a:t>
            </a:r>
            <a:br>
              <a:rPr lang="en-GB" dirty="0"/>
            </a:br>
            <a:r>
              <a:rPr lang="en-GB" dirty="0"/>
              <a:t>Those zeros represent directions where stress and strain are uncoupled because of the orthotropic symmetry.”</a:t>
            </a:r>
          </a:p>
          <a:p>
            <a:br>
              <a:rPr lang="en-GB" dirty="0"/>
            </a:br>
            <a:endParaRPr lang="en-GB" dirty="0"/>
          </a:p>
          <a:p>
            <a:r>
              <a:rPr lang="en-GB" b="1" dirty="0"/>
              <a:t>Definition of orthotropy</a:t>
            </a:r>
            <a:br>
              <a:rPr lang="en-GB" dirty="0"/>
            </a:br>
            <a:r>
              <a:rPr lang="en-GB" dirty="0"/>
              <a:t>“A material is orthotropic if its mechanical properties are unique and independent along three perpendicular directions.</a:t>
            </a:r>
            <a:br>
              <a:rPr lang="en-GB" dirty="0"/>
            </a:br>
            <a:r>
              <a:rPr lang="en-GB" dirty="0"/>
              <a:t>That means the 1, 2, and 3 axes shown in the figure are principal material directions—properties along each are different, but there’s no coupling between them.”</a:t>
            </a:r>
          </a:p>
          <a:p>
            <a:br>
              <a:rPr lang="en-GB" dirty="0"/>
            </a:br>
            <a:endParaRPr lang="en-GB" dirty="0"/>
          </a:p>
          <a:p>
            <a:r>
              <a:rPr lang="en-GB" b="1" dirty="0"/>
              <a:t>Examples</a:t>
            </a:r>
            <a:br>
              <a:rPr lang="en-GB" dirty="0"/>
            </a:br>
            <a:r>
              <a:rPr lang="en-GB" dirty="0"/>
              <a:t>“Classic examples include:</a:t>
            </a:r>
            <a:br>
              <a:rPr lang="en-GB" dirty="0"/>
            </a:br>
            <a:r>
              <a:rPr lang="en-GB" dirty="0"/>
              <a:t>• Wood, which has different stiffness along grain, across grain, and through the thickness.</a:t>
            </a:r>
            <a:br>
              <a:rPr lang="en-GB" dirty="0"/>
            </a:br>
            <a:r>
              <a:rPr lang="en-GB" dirty="0"/>
              <a:t>• Continuous-fibre composites such as CFRP laminates, where fibre, transverse, and through-thickness properties differ.</a:t>
            </a:r>
            <a:br>
              <a:rPr lang="en-GB" dirty="0"/>
            </a:br>
            <a:r>
              <a:rPr lang="en-GB" dirty="0"/>
              <a:t>• Rolled or extruded metals, where processing creates strong directionality.”</a:t>
            </a:r>
          </a:p>
          <a:p>
            <a:br>
              <a:rPr lang="en-GB" dirty="0"/>
            </a:br>
            <a:endParaRPr lang="en-GB" dirty="0"/>
          </a:p>
          <a:p>
            <a:r>
              <a:rPr lang="en-GB" b="1" dirty="0"/>
              <a:t>Key point</a:t>
            </a:r>
            <a:br>
              <a:rPr lang="en-GB" dirty="0"/>
            </a:br>
            <a:r>
              <a:rPr lang="en-GB" dirty="0"/>
              <a:t>“By recognising and exploiting material symmetry, we greatly simplify analysis and reduce the amount of experimental testing needed to characterise a material—from 21 independent stiffness constants down to just 9.”</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17</a:t>
            </a:fld>
            <a:endParaRPr lang="en-GB"/>
          </a:p>
        </p:txBody>
      </p:sp>
    </p:spTree>
    <p:extLst>
      <p:ext uri="{BB962C8B-B14F-4D97-AF65-F5344CB8AC3E}">
        <p14:creationId xmlns:p14="http://schemas.microsoft.com/office/powerpoint/2010/main" val="320674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“Having covered the stiffness matrix [C], we now look at its inverse—the </a:t>
                </a:r>
                <a:r>
                  <a:rPr lang="en-GB" i="1" dirty="0"/>
                  <a:t>compliance matrix</a:t>
                </a:r>
                <a:r>
                  <a:rPr lang="en-GB" dirty="0"/>
                  <a:t>, noted [S].”</a:t>
                </a:r>
              </a:p>
              <a:p>
                <a:br>
                  <a:rPr lang="en-GB" dirty="0"/>
                </a:br>
                <a:endParaRPr lang="en-GB" dirty="0"/>
              </a:p>
              <a:p>
                <a:pPr/>
                <a:r>
                  <a:rPr lang="en-GB" b="1" dirty="0"/>
                  <a:t>From stiffness to compliance</a:t>
                </a:r>
                <a:br>
                  <a:rPr lang="en-GB" dirty="0"/>
                </a:br>
                <a:r>
                  <a:rPr lang="en-GB" dirty="0"/>
                  <a:t>“Generalised Hooke’s law can be rearranged from</a:t>
                </a:r>
                <a:br>
                  <a:rPr lang="en-GB" dirty="0"/>
                </a:b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𝑖</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𝐶</m:t>
                          </m:r>
                        </m:e>
                        <m:sub>
                          <m:r>
                            <a:rPr lang="ar-AE" sz="1200" i="1" kern="1200">
                              <a:solidFill>
                                <a:schemeClr val="tx1"/>
                              </a:solidFill>
                              <a:latin typeface="Cambria Math" panose="02040503050406030204" pitchFamily="18" charset="0"/>
                              <a:ea typeface="+mn-ea"/>
                              <a:cs typeface="+mn-cs"/>
                            </a:rPr>
                            <m:t>𝑖𝑗</m:t>
                          </m:r>
                        </m:sub>
                      </m:sSub>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𝜀</m:t>
                          </m:r>
                        </m:e>
                        <m:sub>
                          <m:r>
                            <a:rPr lang="ar-AE" sz="1200" b="0" i="1" kern="1200">
                              <a:solidFill>
                                <a:schemeClr val="tx1"/>
                              </a:solidFill>
                              <a:latin typeface="Cambria Math" panose="02040503050406030204" pitchFamily="18" charset="0"/>
                              <a:ea typeface="+mn-ea"/>
                              <a:cs typeface="+mn-cs"/>
                            </a:rPr>
                            <m:t>𝑗</m:t>
                          </m:r>
                        </m:sub>
                      </m:sSub>
                    </m:oMath>
                  </m:oMathPara>
                </a14:m>
                <a:br>
                  <a:rPr lang="ar-AE" dirty="0"/>
                </a:br>
                <a:r>
                  <a:rPr lang="en-GB" dirty="0"/>
                  <a:t>to give strain as a function of stress:</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𝑖</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1" kern="1200">
                              <a:solidFill>
                                <a:schemeClr val="tx1"/>
                              </a:solidFill>
                              <a:latin typeface="Cambria Math" panose="02040503050406030204" pitchFamily="18" charset="0"/>
                              <a:ea typeface="+mn-ea"/>
                              <a:cs typeface="+mn-cs"/>
                            </a:rPr>
                            <m:t>𝑖𝑗</m:t>
                          </m:r>
                        </m:sub>
                      </m:sSub>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𝜎</m:t>
                          </m:r>
                        </m:e>
                        <m:sub>
                          <m:r>
                            <a:rPr lang="ar-AE" sz="1200" b="0" i="1" kern="1200">
                              <a:solidFill>
                                <a:schemeClr val="tx1"/>
                              </a:solidFill>
                              <a:latin typeface="Cambria Math" panose="02040503050406030204" pitchFamily="18" charset="0"/>
                              <a:ea typeface="+mn-ea"/>
                              <a:cs typeface="+mn-cs"/>
                            </a:rPr>
                            <m:t>𝑗</m:t>
                          </m:r>
                        </m:sub>
                      </m:sSub>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where [S] is simply the inverse of [C].</a:t>
                </a:r>
                <a:br>
                  <a:rPr lang="en-GB" dirty="0"/>
                </a:br>
                <a:r>
                  <a:rPr lang="en-GB" dirty="0"/>
                  <a:t>Every entry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1" kern="1200">
                            <a:solidFill>
                              <a:schemeClr val="tx1"/>
                            </a:solidFill>
                            <a:latin typeface="Cambria Math" panose="02040503050406030204" pitchFamily="18" charset="0"/>
                            <a:ea typeface="+mn-ea"/>
                            <a:cs typeface="+mn-cs"/>
                          </a:rPr>
                          <m:t>𝑖𝑗</m:t>
                        </m:r>
                      </m:sub>
                    </m:sSub>
                  </m:oMath>
                </a14:m>
                <a:r>
                  <a:rPr lang="en-GB" dirty="0"/>
                  <a:t> tells you how much strain in the i-direction results from a unit stress in the j-direction.”</a:t>
                </a:r>
              </a:p>
              <a:p>
                <a:br>
                  <a:rPr lang="en-GB" dirty="0"/>
                </a:br>
                <a:endParaRPr lang="en-GB" dirty="0"/>
              </a:p>
              <a:p>
                <a:r>
                  <a:rPr lang="en-GB" b="1" dirty="0"/>
                  <a:t>Matrix structure</a:t>
                </a:r>
                <a:br>
                  <a:rPr lang="en-GB" dirty="0"/>
                </a:br>
                <a:r>
                  <a:rPr lang="en-GB" dirty="0"/>
                  <a:t>“On the left you see the full 6×6 form for a completely anisotropic solid.</a:t>
                </a:r>
                <a:br>
                  <a:rPr lang="en-GB" dirty="0"/>
                </a:br>
                <a:r>
                  <a:rPr lang="en-GB" dirty="0"/>
                  <a:t>The diagonal terms, like S11 or S22, represent the familiar direct relationships—extension along one axis due to stress along the same axis.</a:t>
                </a:r>
                <a:br>
                  <a:rPr lang="en-GB" dirty="0"/>
                </a:br>
                <a:r>
                  <a:rPr lang="en-GB" dirty="0"/>
                  <a:t>The off-diagonal terms capture coupling between directions.”</a:t>
                </a:r>
              </a:p>
              <a:p>
                <a:br>
                  <a:rPr lang="en-GB" dirty="0"/>
                </a:br>
                <a:endParaRPr lang="en-GB" dirty="0"/>
              </a:p>
              <a:p>
                <a:r>
                  <a:rPr lang="en-GB" b="1" dirty="0"/>
                  <a:t>Coupling effects</a:t>
                </a:r>
                <a:br>
                  <a:rPr lang="en-GB" dirty="0"/>
                </a:br>
                <a:r>
                  <a:rPr lang="en-GB" dirty="0"/>
                  <a:t>“Check the highlighted blocks on the right:</a:t>
                </a:r>
              </a:p>
              <a:p>
                <a:r>
                  <a:rPr lang="en-GB" b="1" dirty="0"/>
                  <a:t>Extension–extension coupling</a:t>
                </a:r>
                <a:r>
                  <a:rPr lang="en-GB" dirty="0"/>
                  <a:t>: terms like S12 show that stress in direction 2 can cause strain in direction 1.</a:t>
                </a:r>
              </a:p>
              <a:p>
                <a:r>
                  <a:rPr lang="en-GB" b="1" dirty="0"/>
                  <a:t>Shear–extension coupling</a:t>
                </a:r>
                <a:r>
                  <a:rPr lang="en-GB" dirty="0"/>
                  <a:t>: terms S14, S15, etc., indicate that a pure shear stress can produce a normal strain.</a:t>
                </a:r>
              </a:p>
              <a:p>
                <a:r>
                  <a:rPr lang="en-GB" b="1" dirty="0"/>
                  <a:t>Shear–shear coupling</a:t>
                </a:r>
                <a:r>
                  <a:rPr lang="en-GB" dirty="0"/>
                  <a:t>: off-diagonal shear terms represent interaction between different shear planes.</a:t>
                </a:r>
              </a:p>
              <a:p>
                <a:r>
                  <a:rPr lang="en-GB" dirty="0"/>
                  <a:t>Such couplings are pronounced in anisotropic composites such as unidirectional CFRP.”</a:t>
                </a:r>
              </a:p>
              <a:p>
                <a:br>
                  <a:rPr lang="en-GB" dirty="0"/>
                </a:br>
                <a:endParaRPr lang="en-GB" dirty="0"/>
              </a:p>
              <a:p>
                <a:r>
                  <a:rPr lang="en-GB" b="1" dirty="0"/>
                  <a:t>Key point</a:t>
                </a:r>
                <a:br>
                  <a:rPr lang="en-GB" dirty="0"/>
                </a:br>
                <a:r>
                  <a:rPr lang="en-GB" dirty="0"/>
                  <a:t>“The compliance matrix is powerful because it tells you directly how an applied stress state transforms into measurable strains, which is exactly what we use in strain-gauge experiments or laminate analysis.”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“Having covered the stiffness matrix [C], we now look at its inverse—the </a:t>
                </a:r>
                <a:r>
                  <a:rPr lang="en-GB" i="1" dirty="0"/>
                  <a:t>compliance matrix</a:t>
                </a:r>
                <a:r>
                  <a:rPr lang="en-GB" dirty="0"/>
                  <a:t>, noted [S].”</a:t>
                </a:r>
              </a:p>
              <a:p>
                <a:br>
                  <a:rPr lang="en-GB" dirty="0"/>
                </a:br>
                <a:endParaRPr lang="en-GB" dirty="0"/>
              </a:p>
              <a:p>
                <a:r>
                  <a:rPr lang="en-GB" b="1" dirty="0"/>
                  <a:t>From stiffness to compliance</a:t>
                </a:r>
                <a:br>
                  <a:rPr lang="en-GB" dirty="0"/>
                </a:br>
                <a:r>
                  <a:rPr lang="en-GB" dirty="0"/>
                  <a:t>“Generalised Hooke’s law can be rearranged from</a:t>
                </a:r>
                <a:br>
                  <a:rPr lang="en-GB" dirty="0"/>
                </a:br>
                <a:r>
                  <a:rPr lang="ar-AE" sz="1200" i="0" kern="1200">
                    <a:solidFill>
                      <a:schemeClr val="tx1"/>
                    </a:solidFill>
                    <a:latin typeface="+mn-lt"/>
                    <a:ea typeface="+mn-ea"/>
                    <a:cs typeface="+mn-cs"/>
                  </a:rPr>
                  <a:t>𝜎_𝑖=𝐶_𝑖𝑗</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𝜀_𝑗</a:t>
                </a:r>
                <a:br>
                  <a:rPr lang="ar-AE" dirty="0"/>
                </a:br>
                <a:r>
                  <a:rPr lang="en-GB" dirty="0"/>
                  <a:t>to give strain as a function of stress:</a:t>
                </a:r>
              </a:p>
              <a:p>
                <a:r>
                  <a:rPr lang="ar-AE" sz="1200" i="0" kern="1200">
                    <a:solidFill>
                      <a:schemeClr val="tx1"/>
                    </a:solidFill>
                    <a:latin typeface="+mn-lt"/>
                    <a:ea typeface="+mn-ea"/>
                    <a:cs typeface="+mn-cs"/>
                  </a:rPr>
                  <a:t>𝜀_𝑖=𝑆_𝑖𝑗</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𝜎_𝑗,</a:t>
                </a:r>
                <a:endParaRPr lang="ar-AE" b="0" dirty="0"/>
              </a:p>
              <a:p>
                <a:r>
                  <a:rPr lang="en-GB" dirty="0"/>
                  <a:t>where [S] is simply the inverse of [C].</a:t>
                </a:r>
                <a:br>
                  <a:rPr lang="en-GB" dirty="0"/>
                </a:br>
                <a:r>
                  <a:rPr lang="en-GB" dirty="0"/>
                  <a:t>Every entry </a:t>
                </a:r>
                <a:r>
                  <a:rPr lang="ar-AE" sz="1200" i="0" kern="1200">
                    <a:solidFill>
                      <a:schemeClr val="tx1"/>
                    </a:solidFill>
                    <a:latin typeface="+mn-lt"/>
                    <a:ea typeface="+mn-ea"/>
                    <a:cs typeface="+mn-cs"/>
                  </a:rPr>
                  <a:t>𝑆_𝑖𝑗</a:t>
                </a:r>
                <a:r>
                  <a:rPr lang="en-GB" dirty="0"/>
                  <a:t> tells you how much strain in the i-direction results from a unit stress in the j-direction.”</a:t>
                </a:r>
              </a:p>
              <a:p>
                <a:br>
                  <a:rPr lang="en-GB" dirty="0"/>
                </a:br>
                <a:endParaRPr lang="en-GB" dirty="0"/>
              </a:p>
              <a:p>
                <a:r>
                  <a:rPr lang="en-GB" b="1" dirty="0"/>
                  <a:t>Matrix structure</a:t>
                </a:r>
                <a:br>
                  <a:rPr lang="en-GB" dirty="0"/>
                </a:br>
                <a:r>
                  <a:rPr lang="en-GB" dirty="0"/>
                  <a:t>“On the left you see the full 6×6 form for a completely anisotropic solid.</a:t>
                </a:r>
                <a:br>
                  <a:rPr lang="en-GB" dirty="0"/>
                </a:br>
                <a:r>
                  <a:rPr lang="en-GB" dirty="0"/>
                  <a:t>The diagonal terms, like S11 or S22, represent the familiar direct relationships—extension along one axis due to stress along the same axis.</a:t>
                </a:r>
                <a:br>
                  <a:rPr lang="en-GB" dirty="0"/>
                </a:br>
                <a:r>
                  <a:rPr lang="en-GB" dirty="0"/>
                  <a:t>The off-diagonal terms capture coupling between directions.”</a:t>
                </a:r>
              </a:p>
              <a:p>
                <a:br>
                  <a:rPr lang="en-GB" dirty="0"/>
                </a:br>
                <a:endParaRPr lang="en-GB" dirty="0"/>
              </a:p>
              <a:p>
                <a:r>
                  <a:rPr lang="en-GB" b="1" dirty="0"/>
                  <a:t>Coupling effects</a:t>
                </a:r>
                <a:br>
                  <a:rPr lang="en-GB" dirty="0"/>
                </a:br>
                <a:r>
                  <a:rPr lang="en-GB" dirty="0"/>
                  <a:t>“Check the highlighted blocks on the right:</a:t>
                </a:r>
              </a:p>
              <a:p>
                <a:r>
                  <a:rPr lang="en-GB" b="1" dirty="0"/>
                  <a:t>Extension–extension coupling</a:t>
                </a:r>
                <a:r>
                  <a:rPr lang="en-GB" dirty="0"/>
                  <a:t>: terms like S12 show that stress in direction 2 can cause strain in direction 1.</a:t>
                </a:r>
              </a:p>
              <a:p>
                <a:r>
                  <a:rPr lang="en-GB" b="1" dirty="0"/>
                  <a:t>Shear–extension coupling</a:t>
                </a:r>
                <a:r>
                  <a:rPr lang="en-GB" dirty="0"/>
                  <a:t>: terms S14, S15, etc., indicate that a pure shear stress can produce a normal strain.</a:t>
                </a:r>
              </a:p>
              <a:p>
                <a:r>
                  <a:rPr lang="en-GB" b="1" dirty="0"/>
                  <a:t>Shear–shear coupling</a:t>
                </a:r>
                <a:r>
                  <a:rPr lang="en-GB" dirty="0"/>
                  <a:t>: off-diagonal shear terms represent interaction between different shear planes.</a:t>
                </a:r>
              </a:p>
              <a:p>
                <a:r>
                  <a:rPr lang="en-GB" dirty="0"/>
                  <a:t>Such couplings are pronounced in anisotropic composites such as unidirectional CFRP.”</a:t>
                </a:r>
              </a:p>
              <a:p>
                <a:br>
                  <a:rPr lang="en-GB" dirty="0"/>
                </a:br>
                <a:endParaRPr lang="en-GB" dirty="0"/>
              </a:p>
              <a:p>
                <a:r>
                  <a:rPr lang="en-GB" b="1" dirty="0"/>
                  <a:t>Key point</a:t>
                </a:r>
                <a:br>
                  <a:rPr lang="en-GB" dirty="0"/>
                </a:br>
                <a:r>
                  <a:rPr lang="en-GB" dirty="0"/>
                  <a:t>“The compliance matrix is powerful because it tells you directly how an applied stress state transforms into measurable strains, which is exactly what we use in strain-gauge experiments or laminate analysis.”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18</a:t>
            </a:fld>
            <a:endParaRPr lang="en-GB"/>
          </a:p>
        </p:txBody>
      </p:sp>
    </p:spTree>
    <p:extLst>
      <p:ext uri="{BB962C8B-B14F-4D97-AF65-F5344CB8AC3E}">
        <p14:creationId xmlns:p14="http://schemas.microsoft.com/office/powerpoint/2010/main" val="1019228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“We’ve defined the compliance matrix [S] as the inverse of the stiffness matrix.</a:t>
                </a:r>
                <a:br>
                  <a:rPr lang="en-GB" dirty="0"/>
                </a:br>
                <a:r>
                  <a:rPr lang="en-GB" dirty="0"/>
                  <a:t>Now let’s express [S] directly in terms of the engineering constants we measure in the lab.”</a:t>
                </a:r>
              </a:p>
              <a:p>
                <a:br>
                  <a:rPr lang="en-GB" dirty="0"/>
                </a:br>
                <a:endParaRPr lang="en-GB" dirty="0"/>
              </a:p>
              <a:p>
                <a:r>
                  <a:rPr lang="en-GB" b="1" dirty="0"/>
                  <a:t>Engineering constants</a:t>
                </a:r>
                <a:br>
                  <a:rPr lang="en-GB" dirty="0"/>
                </a:br>
                <a:r>
                  <a:rPr lang="en-GB" dirty="0"/>
                  <a:t>“Each entry of [S] can be written with familiar properties:</a:t>
                </a:r>
              </a:p>
              <a:p>
                <a:r>
                  <a:rPr lang="en-GB" b="1" dirty="0"/>
                  <a:t>E</a:t>
                </a:r>
                <a:r>
                  <a:rPr lang="en-GB" dirty="0"/>
                  <a:t> – the Young’s moduli along the principal material axes (E₁, E₂, E₃).</a:t>
                </a:r>
              </a:p>
              <a:p>
                <a:r>
                  <a:rPr lang="en-GB" b="1" dirty="0"/>
                  <a:t>G</a:t>
                </a:r>
                <a:r>
                  <a:rPr lang="en-GB" dirty="0"/>
                  <a:t> – the shear moduli for the three orthogonal shear planes (G₄, G₅, G₆).</a:t>
                </a:r>
              </a:p>
              <a:p>
                <a:r>
                  <a:rPr lang="en-GB" b="1" dirty="0"/>
                  <a:t>ν</a:t>
                </a:r>
                <a:r>
                  <a:rPr lang="en-GB" dirty="0"/>
                  <a:t> – the Poisson’s ratios, like ν₁₂ or ν₂₃, which describe how a material contracts laterally when stretched longitudinally.”</a:t>
                </a:r>
              </a:p>
              <a:p>
                <a:br>
                  <a:rPr lang="en-GB" dirty="0"/>
                </a:br>
                <a:endParaRPr lang="en-GB" dirty="0"/>
              </a:p>
              <a:p>
                <a:r>
                  <a:rPr lang="en-GB" b="1" dirty="0"/>
                  <a:t>Coupling coefficients</a:t>
                </a:r>
                <a:br>
                  <a:rPr lang="en-GB" dirty="0"/>
                </a:br>
                <a:r>
                  <a:rPr lang="en-GB" dirty="0"/>
                  <a:t>“Anisotropic materials can also have special coupling terms:</a:t>
                </a:r>
              </a:p>
              <a:p>
                <a:r>
                  <a:rPr lang="en-GB" b="1" dirty="0"/>
                  <a:t>η</a:t>
                </a:r>
                <a:r>
                  <a:rPr lang="en-GB" dirty="0"/>
                  <a:t> – the </a:t>
                </a:r>
                <a:r>
                  <a:rPr lang="en-GB" dirty="0" err="1"/>
                  <a:t>Lekhnitskii</a:t>
                </a:r>
                <a:r>
                  <a:rPr lang="en-GB" dirty="0"/>
                  <a:t> coefficients, which capture shear–extension coupling.</a:t>
                </a:r>
              </a:p>
              <a:p>
                <a:r>
                  <a:rPr lang="en-GB" b="1" dirty="0"/>
                  <a:t>μ</a:t>
                </a:r>
                <a:r>
                  <a:rPr lang="en-GB" dirty="0"/>
                  <a:t> – the </a:t>
                </a:r>
                <a:r>
                  <a:rPr lang="en-GB" dirty="0" err="1"/>
                  <a:t>Chenstov</a:t>
                </a:r>
                <a:r>
                  <a:rPr lang="en-GB" dirty="0"/>
                  <a:t> coefficients, which represent shear–shear coupling.</a:t>
                </a:r>
              </a:p>
              <a:p>
                <a:r>
                  <a:rPr lang="en-GB" dirty="0"/>
                  <a:t>These appear as the η and μ terms off the diagonal in the matrix.”</a:t>
                </a:r>
              </a:p>
              <a:p>
                <a:br>
                  <a:rPr lang="en-GB" dirty="0"/>
                </a:br>
                <a:endParaRPr lang="en-GB" dirty="0"/>
              </a:p>
              <a:p>
                <a:r>
                  <a:rPr lang="en-GB" b="1" dirty="0"/>
                  <a:t>Matrix layout</a:t>
                </a:r>
                <a:br>
                  <a:rPr lang="en-GB" dirty="0"/>
                </a:br>
                <a:r>
                  <a:rPr lang="en-GB" dirty="0"/>
                  <a:t>“Notice the pattern:</a:t>
                </a:r>
                <a:br>
                  <a:rPr lang="en-GB" dirty="0"/>
                </a:br>
                <a:r>
                  <a:rPr lang="en-GB" dirty="0"/>
                  <a:t>– The top-left 3×3 block shows normal strains related to normal stresses, with the familiar 1/E on the diagonal and the negative Poisson ratios off-diagonal.</a:t>
                </a:r>
                <a:br>
                  <a:rPr lang="en-GB" dirty="0"/>
                </a:br>
                <a:r>
                  <a:rPr lang="en-GB" dirty="0"/>
                  <a:t>– The lower-right block involves the inverse shear moduli 1/G along the diagonal.</a:t>
                </a:r>
                <a:br>
                  <a:rPr lang="en-GB" dirty="0"/>
                </a:br>
                <a:r>
                  <a:rPr lang="en-GB" dirty="0"/>
                  <a:t>– The off-diagonal η and μ terms show how shear and normal responses couple in a fully anisotropic medium.”</a:t>
                </a:r>
              </a:p>
              <a:p>
                <a:br>
                  <a:rPr lang="en-GB" dirty="0"/>
                </a:br>
                <a:endParaRPr lang="en-GB" dirty="0"/>
              </a:p>
              <a:p>
                <a:r>
                  <a:rPr lang="en-GB" b="1" dirty="0"/>
                  <a:t>Key takeaway</a:t>
                </a:r>
                <a:br>
                  <a:rPr lang="en-GB" dirty="0"/>
                </a:br>
                <a:r>
                  <a:rPr lang="en-GB" dirty="0"/>
                  <a:t>“This form of the compliance matrix lets you plug in directly measurable constants—E, G, ν—from experiments, plus analytically derived coupling coefficients, to predict strain for any applied stress.</a:t>
                </a:r>
                <a:br>
                  <a:rPr lang="en-GB" dirty="0"/>
                </a:br>
                <a:r>
                  <a:rPr lang="en-GB" dirty="0"/>
                  <a:t>For orthotropic composites many η and μ terms drop out, simplifying the matrix dramatically.”</a:t>
                </a:r>
              </a:p>
              <a:p>
                <a:endParaRPr lang="en-GB" dirty="0"/>
              </a:p>
              <a:p>
                <a:r>
                  <a:rPr lang="en-GB" b="1" dirty="0"/>
                  <a:t>***Note:</a:t>
                </a:r>
              </a:p>
              <a:p>
                <a:endParaRPr lang="en-GB" dirty="0"/>
              </a:p>
              <a:p>
                <a:r>
                  <a:rPr lang="en-GB" b="1" dirty="0"/>
                  <a:t>1. </a:t>
                </a:r>
                <a:r>
                  <a:rPr lang="en-GB" b="1" dirty="0" err="1"/>
                  <a:t>Lekhnitskii</a:t>
                </a:r>
                <a:r>
                  <a:rPr lang="en-GB" b="1" dirty="0"/>
                  <a:t> shear-extension coupling </a:t>
                </a:r>
                <a14:m>
                  <m:oMath xmlns:m="http://schemas.openxmlformats.org/officeDocument/2006/math">
                    <m:r>
                      <a:rPr lang="en-GB" sz="1200" i="1" kern="1200">
                        <a:solidFill>
                          <a:schemeClr val="tx1"/>
                        </a:solidFill>
                        <a:latin typeface="Cambria Math" panose="02040503050406030204" pitchFamily="18" charset="0"/>
                        <a:ea typeface="+mn-ea"/>
                        <a:cs typeface="+mn-cs"/>
                      </a:rPr>
                      <m:t>𝜂</m:t>
                    </m:r>
                  </m:oMath>
                </a14:m>
                <a:endParaRPr lang="en-GB" b="1" dirty="0"/>
              </a:p>
              <a:p>
                <a:r>
                  <a:rPr lang="en-GB" i="1" dirty="0"/>
                  <a:t>Origin</a:t>
                </a:r>
                <a:br>
                  <a:rPr lang="en-GB" dirty="0"/>
                </a:br>
                <a:r>
                  <a:rPr lang="en-GB" dirty="0"/>
                  <a:t>Named after </a:t>
                </a:r>
                <a:r>
                  <a:rPr lang="en-GB" b="1" dirty="0"/>
                  <a:t>S. G. </a:t>
                </a:r>
                <a:r>
                  <a:rPr lang="en-GB" b="1" dirty="0" err="1"/>
                  <a:t>Lekhnitskii</a:t>
                </a:r>
                <a:r>
                  <a:rPr lang="en-GB" dirty="0"/>
                  <a:t>, who developed the anisotropic elasticity framework used for layered composites (</a:t>
                </a:r>
                <a:r>
                  <a:rPr lang="en-GB" i="1" dirty="0"/>
                  <a:t>Anisotropic Plates</a:t>
                </a:r>
                <a:r>
                  <a:rPr lang="en-GB" dirty="0"/>
                  <a:t>, Gordon &amp; Breach, 1968).</a:t>
                </a:r>
              </a:p>
              <a:p>
                <a:r>
                  <a:rPr lang="en-GB" i="1" dirty="0"/>
                  <a:t>Meaning</a:t>
                </a:r>
                <a:br>
                  <a:rPr lang="en-GB" dirty="0"/>
                </a:br>
                <a:r>
                  <a:rPr lang="en-GB" dirty="0"/>
                  <a:t>In a fully anisotropic (triclinic) solid, an in-plane shear stress (for example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0" kern="1200">
                            <a:solidFill>
                              <a:schemeClr val="tx1"/>
                            </a:solidFill>
                            <a:latin typeface="Cambria Math" panose="02040503050406030204" pitchFamily="18" charset="0"/>
                            <a:ea typeface="+mn-ea"/>
                            <a:cs typeface="+mn-cs"/>
                          </a:rPr>
                          <m:t>23</m:t>
                        </m:r>
                      </m:sub>
                    </m:sSub>
                  </m:oMath>
                </a14:m>
                <a:r>
                  <a:rPr lang="ar-AE" dirty="0"/>
                  <a:t>) </a:t>
                </a:r>
                <a:r>
                  <a:rPr lang="en-GB" dirty="0"/>
                  <a:t>can produce a </a:t>
                </a:r>
                <a:r>
                  <a:rPr lang="en-GB" i="1" dirty="0"/>
                  <a:t>normal</a:t>
                </a:r>
                <a:r>
                  <a:rPr lang="en-GB" dirty="0"/>
                  <a:t> strain (for example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11</m:t>
                        </m:r>
                      </m:sub>
                    </m:sSub>
                  </m:oMath>
                </a14:m>
                <a:r>
                  <a:rPr lang="ar-AE" dirty="0"/>
                  <a:t>) </a:t>
                </a:r>
                <a:r>
                  <a:rPr lang="en-GB" dirty="0"/>
                  <a:t>even when no direct normal stress is applied.</a:t>
                </a:r>
                <a:br>
                  <a:rPr lang="en-GB" dirty="0"/>
                </a:br>
                <a:r>
                  <a:rPr lang="en-GB" dirty="0"/>
                  <a:t>This cross-effect is called </a:t>
                </a:r>
                <a:r>
                  <a:rPr lang="en-GB" b="1" dirty="0"/>
                  <a:t>shear–extension coupling</a:t>
                </a:r>
                <a:r>
                  <a:rPr lang="en-GB" dirty="0"/>
                  <a:t>.</a:t>
                </a:r>
              </a:p>
              <a:p>
                <a:r>
                  <a:rPr lang="en-GB" i="1" dirty="0"/>
                  <a:t>Appearance in compliance matrix</a:t>
                </a:r>
                <a:br>
                  <a:rPr lang="en-GB" dirty="0"/>
                </a:br>
                <a:r>
                  <a:rPr lang="en-GB" dirty="0"/>
                  <a:t>The </a:t>
                </a:r>
                <a14:m>
                  <m:oMath xmlns:m="http://schemas.openxmlformats.org/officeDocument/2006/math">
                    <m:r>
                      <a:rPr lang="en-GB" sz="1200" i="1" kern="1200">
                        <a:solidFill>
                          <a:schemeClr val="tx1"/>
                        </a:solidFill>
                        <a:latin typeface="Cambria Math" panose="02040503050406030204" pitchFamily="18" charset="0"/>
                        <a:ea typeface="+mn-ea"/>
                        <a:cs typeface="+mn-cs"/>
                      </a:rPr>
                      <m:t>𝜂</m:t>
                    </m:r>
                  </m:oMath>
                </a14:m>
                <a:r>
                  <a:rPr lang="en-GB" dirty="0"/>
                  <a:t>terms occupy positions such as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14</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15</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16</m:t>
                        </m:r>
                      </m:sub>
                    </m:sSub>
                  </m:oMath>
                </a14:m>
                <a:r>
                  <a:rPr lang="en-GB" dirty="0"/>
                  <a:t>etc. in the 6 × 6 compliance matrix:</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𝑖</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1" kern="1200">
                              <a:solidFill>
                                <a:schemeClr val="tx1"/>
                              </a:solidFill>
                              <a:latin typeface="Cambria Math" panose="02040503050406030204" pitchFamily="18" charset="0"/>
                              <a:ea typeface="+mn-ea"/>
                              <a:cs typeface="+mn-cs"/>
                            </a:rPr>
                            <m:t>𝑖𝑗</m:t>
                          </m:r>
                        </m:sub>
                      </m:sSub>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𝜎</m:t>
                          </m:r>
                        </m:e>
                        <m:sub>
                          <m:r>
                            <a:rPr lang="ar-AE" sz="1200" b="0" i="1" kern="1200">
                              <a:solidFill>
                                <a:schemeClr val="tx1"/>
                              </a:solidFill>
                              <a:latin typeface="Cambria Math" panose="02040503050406030204" pitchFamily="18" charset="0"/>
                              <a:ea typeface="+mn-ea"/>
                              <a:cs typeface="+mn-cs"/>
                            </a:rPr>
                            <m:t>𝑗</m:t>
                          </m:r>
                        </m:sub>
                      </m:sSub>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where an off-diagonal coefficient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𝜂</m:t>
                        </m:r>
                      </m:e>
                      <m:sub>
                        <m:r>
                          <a:rPr lang="ar-AE" sz="1200" i="0" kern="1200">
                            <a:solidFill>
                              <a:schemeClr val="tx1"/>
                            </a:solidFill>
                            <a:latin typeface="Cambria Math" panose="02040503050406030204" pitchFamily="18" charset="0"/>
                            <a:ea typeface="+mn-ea"/>
                            <a:cs typeface="+mn-cs"/>
                          </a:rPr>
                          <m:t>41</m:t>
                        </m:r>
                      </m:sub>
                    </m:sSub>
                  </m:oMath>
                </a14:m>
                <a:r>
                  <a:rPr lang="en-GB" dirty="0"/>
                  <a:t>means “shear strain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0" kern="1200">
                            <a:solidFill>
                              <a:schemeClr val="tx1"/>
                            </a:solidFill>
                            <a:latin typeface="Cambria Math" panose="02040503050406030204" pitchFamily="18" charset="0"/>
                            <a:ea typeface="+mn-ea"/>
                            <a:cs typeface="+mn-cs"/>
                          </a:rPr>
                          <m:t>23</m:t>
                        </m:r>
                      </m:sub>
                    </m:sSub>
                  </m:oMath>
                </a14:m>
                <a:r>
                  <a:rPr lang="en-GB" dirty="0"/>
                  <a:t>produced per unit normal stress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11</m:t>
                        </m:r>
                      </m:sub>
                    </m:sSub>
                  </m:oMath>
                </a14:m>
                <a:r>
                  <a:rPr lang="ar-AE" dirty="0"/>
                  <a:t>.”</a:t>
                </a:r>
              </a:p>
              <a:p>
                <a:r>
                  <a:rPr lang="en-GB" i="1" dirty="0"/>
                  <a:t>Analytical determination</a:t>
                </a:r>
                <a:br>
                  <a:rPr lang="en-GB" dirty="0"/>
                </a:br>
                <a:r>
                  <a:rPr lang="en-GB" dirty="0"/>
                  <a:t>For a crystal or composite with no planes of symmetry, these coefficients are derived from the fundamental stiffness tensor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𝐶</m:t>
                        </m:r>
                      </m:e>
                      <m:sub>
                        <m:r>
                          <a:rPr lang="ar-AE" sz="1200" i="1" kern="1200">
                            <a:solidFill>
                              <a:schemeClr val="tx1"/>
                            </a:solidFill>
                            <a:latin typeface="Cambria Math" panose="02040503050406030204" pitchFamily="18" charset="0"/>
                            <a:ea typeface="+mn-ea"/>
                            <a:cs typeface="+mn-cs"/>
                          </a:rPr>
                          <m:t>𝑖𝑗𝑘𝑙</m:t>
                        </m:r>
                      </m:sub>
                    </m:sSub>
                  </m:oMath>
                </a14:m>
                <a:r>
                  <a:rPr lang="en-GB" dirty="0"/>
                  <a:t>by tensor inversion:</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𝜂</m:t>
                          </m:r>
                        </m:e>
                        <m:sub>
                          <m:r>
                            <a:rPr lang="ar-AE" sz="1200" i="0" kern="1200">
                              <a:solidFill>
                                <a:schemeClr val="tx1"/>
                              </a:solidFill>
                              <a:latin typeface="Cambria Math" panose="02040503050406030204" pitchFamily="18" charset="0"/>
                              <a:ea typeface="+mn-ea"/>
                              <a:cs typeface="+mn-cs"/>
                            </a:rPr>
                            <m:t>41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41</m:t>
                          </m:r>
                        </m:sub>
                      </m:sSub>
                      <m:r>
                        <a:rPr lang="ar-AE" sz="1200" i="0" kern="1200">
                          <a:solidFill>
                            <a:schemeClr val="tx1"/>
                          </a:solidFill>
                          <a:latin typeface="Cambria Math" panose="02040503050406030204" pitchFamily="18" charset="0"/>
                          <a:ea typeface="+mn-ea"/>
                          <a:cs typeface="+mn-cs"/>
                        </a:rPr>
                        <m:t>=</m:t>
                      </m:r>
                      <m:d>
                        <m:dPr>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𝐶</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0" kern="1200">
                                  <a:solidFill>
                                    <a:schemeClr val="tx1"/>
                                  </a:solidFill>
                                  <a:latin typeface="Cambria Math" panose="02040503050406030204" pitchFamily="18" charset="0"/>
                                  <a:ea typeface="+mn-ea"/>
                                  <a:cs typeface="+mn-cs"/>
                                </a:rPr>
                                <m:t>41</m:t>
                              </m:r>
                            </m:sub>
                          </m:sSub>
                          <m:r>
                            <a:rPr lang="ar-AE" sz="1200" i="0" kern="1200">
                              <a:solidFill>
                                <a:schemeClr val="tx1"/>
                              </a:solidFill>
                              <a:latin typeface="Cambria Math" panose="02040503050406030204" pitchFamily="18" charset="0"/>
                              <a:ea typeface="+mn-ea"/>
                              <a:cs typeface="+mn-cs"/>
                            </a:rPr>
                            <m:t>.</m:t>
                          </m:r>
                        </m:e>
                      </m:d>
                    </m:oMath>
                  </m:oMathPara>
                </a14:m>
                <a:endParaRPr lang="ar-AE" dirty="0"/>
              </a:p>
              <a:p>
                <a:r>
                  <a:rPr lang="en-GB" dirty="0"/>
                  <a:t>Because they involve no simple experiment (you can’t independently apply a “pure” state to isolate them), they are usually calculated from single-crystal or ply-level elastic constants once those are measured.</a:t>
                </a:r>
              </a:p>
              <a:p>
                <a:r>
                  <a:rPr lang="en-GB" i="1" dirty="0"/>
                  <a:t>References</a:t>
                </a:r>
                <a:br>
                  <a:rPr lang="en-GB" dirty="0"/>
                </a:br>
                <a:r>
                  <a:rPr lang="en-GB" dirty="0"/>
                  <a:t>– </a:t>
                </a:r>
                <a:r>
                  <a:rPr lang="en-GB" dirty="0" err="1"/>
                  <a:t>Lekhnitskii</a:t>
                </a:r>
                <a:r>
                  <a:rPr lang="en-GB" dirty="0"/>
                  <a:t>, </a:t>
                </a:r>
                <a:r>
                  <a:rPr lang="en-GB" i="1" dirty="0"/>
                  <a:t>Anisotropic Plates</a:t>
                </a:r>
                <a:r>
                  <a:rPr lang="en-GB" dirty="0"/>
                  <a:t> (1968)</a:t>
                </a:r>
                <a:br>
                  <a:rPr lang="en-GB" dirty="0"/>
                </a:br>
                <a:r>
                  <a:rPr lang="en-GB" dirty="0"/>
                  <a:t>– Jones, </a:t>
                </a:r>
                <a:r>
                  <a:rPr lang="en-GB" i="1" dirty="0"/>
                  <a:t>Mechanics of Composite Materials</a:t>
                </a:r>
                <a:r>
                  <a:rPr lang="en-GB" dirty="0"/>
                  <a:t>, 2nd ed., Ch. 2–3.</a:t>
                </a:r>
              </a:p>
              <a:p>
                <a:br>
                  <a:rPr lang="en-GB" dirty="0"/>
                </a:br>
                <a:endParaRPr lang="en-GB" dirty="0"/>
              </a:p>
              <a:p>
                <a:r>
                  <a:rPr lang="en-GB" b="1" dirty="0"/>
                  <a:t>2. </a:t>
                </a:r>
                <a:r>
                  <a:rPr lang="en-GB" b="1" dirty="0" err="1"/>
                  <a:t>Chenstov</a:t>
                </a:r>
                <a:r>
                  <a:rPr lang="en-GB" b="1" dirty="0"/>
                  <a:t> shear-shear coupling </a:t>
                </a:r>
                <a14:m>
                  <m:oMath xmlns:m="http://schemas.openxmlformats.org/officeDocument/2006/math">
                    <m:r>
                      <a:rPr lang="en-GB" sz="1200" i="1" kern="1200">
                        <a:solidFill>
                          <a:schemeClr val="tx1"/>
                        </a:solidFill>
                        <a:latin typeface="Cambria Math" panose="02040503050406030204" pitchFamily="18" charset="0"/>
                        <a:ea typeface="+mn-ea"/>
                        <a:cs typeface="+mn-cs"/>
                      </a:rPr>
                      <m:t>𝜇</m:t>
                    </m:r>
                  </m:oMath>
                </a14:m>
                <a:endParaRPr lang="en-GB" b="1" dirty="0"/>
              </a:p>
              <a:p>
                <a:r>
                  <a:rPr lang="en-GB" i="1" dirty="0"/>
                  <a:t>Origin</a:t>
                </a:r>
                <a:br>
                  <a:rPr lang="en-GB" dirty="0"/>
                </a:br>
                <a:r>
                  <a:rPr lang="en-GB" dirty="0"/>
                  <a:t>Associated with </a:t>
                </a:r>
                <a:r>
                  <a:rPr lang="en-GB" b="1" dirty="0"/>
                  <a:t>M. M. </a:t>
                </a:r>
                <a:r>
                  <a:rPr lang="en-GB" b="1" dirty="0" err="1"/>
                  <a:t>Chentsov</a:t>
                </a:r>
                <a:r>
                  <a:rPr lang="en-GB" b="1" dirty="0"/>
                  <a:t> (also transliterated </a:t>
                </a:r>
                <a:r>
                  <a:rPr lang="en-GB" b="1" dirty="0" err="1"/>
                  <a:t>Chenstov</a:t>
                </a:r>
                <a:r>
                  <a:rPr lang="en-GB" b="1" dirty="0"/>
                  <a:t>)</a:t>
                </a:r>
                <a:r>
                  <a:rPr lang="en-GB" dirty="0"/>
                  <a:t>, who extended </a:t>
                </a:r>
                <a:r>
                  <a:rPr lang="en-GB" dirty="0" err="1"/>
                  <a:t>Lekhnitskii’s</a:t>
                </a:r>
                <a:r>
                  <a:rPr lang="en-GB" dirty="0"/>
                  <a:t> work to the general coupling of </a:t>
                </a:r>
                <a:r>
                  <a:rPr lang="en-GB" i="1" dirty="0"/>
                  <a:t>different</a:t>
                </a:r>
                <a:r>
                  <a:rPr lang="en-GB" dirty="0"/>
                  <a:t> shear planes.</a:t>
                </a:r>
              </a:p>
              <a:p>
                <a:r>
                  <a:rPr lang="en-GB" i="1" dirty="0"/>
                  <a:t>Meaning</a:t>
                </a:r>
                <a:br>
                  <a:rPr lang="en-GB" dirty="0"/>
                </a:br>
                <a:r>
                  <a:rPr lang="en-GB" dirty="0"/>
                  <a:t>These coefficients quantify how a shear stress in one plane causes shear strain in a </a:t>
                </a:r>
                <a:r>
                  <a:rPr lang="en-GB" i="1" dirty="0"/>
                  <a:t>different</a:t>
                </a:r>
                <a:r>
                  <a:rPr lang="en-GB" dirty="0"/>
                  <a:t> plane—for example,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0" kern="1200">
                            <a:solidFill>
                              <a:schemeClr val="tx1"/>
                            </a:solidFill>
                            <a:latin typeface="Cambria Math" panose="02040503050406030204" pitchFamily="18" charset="0"/>
                            <a:ea typeface="+mn-ea"/>
                            <a:cs typeface="+mn-cs"/>
                          </a:rPr>
                          <m:t>23</m:t>
                        </m:r>
                      </m:sub>
                    </m:sSub>
                  </m:oMath>
                </a14:m>
                <a:r>
                  <a:rPr lang="en-GB" dirty="0"/>
                  <a:t>causing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0" kern="1200">
                            <a:solidFill>
                              <a:schemeClr val="tx1"/>
                            </a:solidFill>
                            <a:latin typeface="Cambria Math" panose="02040503050406030204" pitchFamily="18" charset="0"/>
                            <a:ea typeface="+mn-ea"/>
                            <a:cs typeface="+mn-cs"/>
                          </a:rPr>
                          <m:t>13</m:t>
                        </m:r>
                      </m:sub>
                    </m:sSub>
                  </m:oMath>
                </a14:m>
                <a:r>
                  <a:rPr lang="ar-AE" dirty="0"/>
                  <a:t>.</a:t>
                </a:r>
                <a:br>
                  <a:rPr lang="ar-AE" dirty="0"/>
                </a:br>
                <a:r>
                  <a:rPr lang="en-GB" dirty="0"/>
                  <a:t>That is </a:t>
                </a:r>
                <a:r>
                  <a:rPr lang="en-GB" b="1" dirty="0"/>
                  <a:t>shear–shear coupling</a:t>
                </a:r>
                <a:r>
                  <a:rPr lang="en-GB" dirty="0"/>
                  <a:t>.</a:t>
                </a:r>
              </a:p>
              <a:p>
                <a:r>
                  <a:rPr lang="en-GB" i="1" dirty="0"/>
                  <a:t>Appearance in matrix</a:t>
                </a:r>
                <a:br>
                  <a:rPr lang="en-GB" dirty="0"/>
                </a:br>
                <a:r>
                  <a:rPr lang="en-GB" dirty="0"/>
                  <a:t>They are the off-diagonal terms in the 3 × 3 shear block of [S], e.g.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45</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46</m:t>
                        </m:r>
                      </m:sub>
                    </m:sSub>
                  </m:oMath>
                </a14:m>
                <a:r>
                  <a:rPr lang="ar-AE" dirty="0"/>
                  <a:t>.</a:t>
                </a:r>
                <a:br>
                  <a:rPr lang="ar-AE" dirty="0"/>
                </a:br>
                <a:r>
                  <a:rPr lang="en-GB" dirty="0"/>
                  <a:t>A value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𝜇</m:t>
                        </m:r>
                      </m:e>
                      <m:sub>
                        <m:r>
                          <a:rPr lang="ar-AE" sz="1200" i="0" kern="1200">
                            <a:solidFill>
                              <a:schemeClr val="tx1"/>
                            </a:solidFill>
                            <a:latin typeface="Cambria Math" panose="02040503050406030204" pitchFamily="18" charset="0"/>
                            <a:ea typeface="+mn-ea"/>
                            <a:cs typeface="+mn-cs"/>
                          </a:rPr>
                          <m:t>45</m:t>
                        </m:r>
                      </m:sub>
                    </m:sSub>
                  </m:oMath>
                </a14:m>
                <a:r>
                  <a:rPr lang="en-GB" dirty="0"/>
                  <a:t>represents strain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0" kern="1200">
                            <a:solidFill>
                              <a:schemeClr val="tx1"/>
                            </a:solidFill>
                            <a:latin typeface="Cambria Math" panose="02040503050406030204" pitchFamily="18" charset="0"/>
                            <a:ea typeface="+mn-ea"/>
                            <a:cs typeface="+mn-cs"/>
                          </a:rPr>
                          <m:t>23</m:t>
                        </m:r>
                      </m:sub>
                    </m:sSub>
                  </m:oMath>
                </a14:m>
                <a:r>
                  <a:rPr lang="en-GB" dirty="0"/>
                  <a:t>per unit stress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0" kern="1200">
                            <a:solidFill>
                              <a:schemeClr val="tx1"/>
                            </a:solidFill>
                            <a:latin typeface="Cambria Math" panose="02040503050406030204" pitchFamily="18" charset="0"/>
                            <a:ea typeface="+mn-ea"/>
                            <a:cs typeface="+mn-cs"/>
                          </a:rPr>
                          <m:t>13</m:t>
                        </m:r>
                      </m:sub>
                    </m:sSub>
                  </m:oMath>
                </a14:m>
                <a:r>
                  <a:rPr lang="ar-AE" dirty="0"/>
                  <a:t>.</a:t>
                </a:r>
              </a:p>
              <a:p>
                <a:r>
                  <a:rPr lang="en-GB" i="1" dirty="0"/>
                  <a:t>Analytical determination</a:t>
                </a:r>
                <a:br>
                  <a:rPr lang="en-GB" dirty="0"/>
                </a:br>
                <a:r>
                  <a:rPr lang="en-GB" dirty="0"/>
                  <a:t>Again obtained from the inverse stiffness tensor.</a:t>
                </a:r>
                <a:br>
                  <a:rPr lang="en-GB" dirty="0"/>
                </a:br>
                <a:r>
                  <a:rPr lang="en-GB" dirty="0"/>
                  <a:t>Given the full 21 independent elastic constants for a triclinic material, the sub-matrix for shear components is inverted to give </a:t>
                </a:r>
                <a14:m>
                  <m:oMath xmlns:m="http://schemas.openxmlformats.org/officeDocument/2006/math">
                    <m:r>
                      <a:rPr lang="en-GB" sz="1200" i="1" kern="1200">
                        <a:solidFill>
                          <a:schemeClr val="tx1"/>
                        </a:solidFill>
                        <a:latin typeface="Cambria Math" panose="02040503050406030204" pitchFamily="18" charset="0"/>
                        <a:ea typeface="+mn-ea"/>
                        <a:cs typeface="+mn-cs"/>
                      </a:rPr>
                      <m:t>𝜇</m:t>
                    </m:r>
                  </m:oMath>
                </a14:m>
                <a:r>
                  <a:rPr lang="en-GB" dirty="0"/>
                  <a:t>.</a:t>
                </a:r>
              </a:p>
              <a:p>
                <a:r>
                  <a:rPr lang="en-GB" i="1" dirty="0"/>
                  <a:t>References</a:t>
                </a:r>
                <a:br>
                  <a:rPr lang="en-GB" dirty="0"/>
                </a:br>
                <a:r>
                  <a:rPr lang="en-GB" dirty="0"/>
                  <a:t>– Ting, </a:t>
                </a:r>
                <a:r>
                  <a:rPr lang="en-GB" i="1" dirty="0"/>
                  <a:t>Anisotropic Elasticity: Theory and Applications</a:t>
                </a:r>
                <a:r>
                  <a:rPr lang="en-GB" dirty="0"/>
                  <a:t> (1996), Sect. 2.2–2.4.</a:t>
                </a:r>
                <a:br>
                  <a:rPr lang="en-GB" dirty="0"/>
                </a:br>
                <a:r>
                  <a:rPr lang="en-GB" dirty="0"/>
                  <a:t>– Jones, </a:t>
                </a:r>
                <a:r>
                  <a:rPr lang="en-GB" i="1" dirty="0"/>
                  <a:t>Mechanics of Composite Materials</a:t>
                </a:r>
                <a:r>
                  <a:rPr lang="en-GB" dirty="0"/>
                  <a:t>, Appendix on triclinic elasticity.</a:t>
                </a:r>
              </a:p>
              <a:p>
                <a:br>
                  <a:rPr lang="en-GB" dirty="0"/>
                </a:br>
                <a:endParaRPr lang="en-GB" dirty="0"/>
              </a:p>
              <a:p>
                <a:r>
                  <a:rPr lang="en-GB" b="1" dirty="0"/>
                  <a:t>Engineering relevance</a:t>
                </a:r>
              </a:p>
              <a:p>
                <a:r>
                  <a:rPr lang="en-GB" dirty="0"/>
                  <a:t>Most engineering composites (orthotropic laminas, isotropic metals) have enough symmetry that </a:t>
                </a:r>
                <a:r>
                  <a:rPr lang="en-GB" b="1" dirty="0"/>
                  <a:t>all </a:t>
                </a:r>
                <a14:m>
                  <m:oMath xmlns:m="http://schemas.openxmlformats.org/officeDocument/2006/math">
                    <m:r>
                      <a:rPr lang="en-GB" sz="1200" i="1" kern="1200">
                        <a:solidFill>
                          <a:schemeClr val="tx1"/>
                        </a:solidFill>
                        <a:latin typeface="Cambria Math" panose="02040503050406030204" pitchFamily="18" charset="0"/>
                        <a:ea typeface="+mn-ea"/>
                        <a:cs typeface="+mn-cs"/>
                      </a:rPr>
                      <m:t>𝜂</m:t>
                    </m:r>
                  </m:oMath>
                </a14:m>
                <a:r>
                  <a:rPr lang="en-GB" b="1" dirty="0"/>
                  <a:t>and </a:t>
                </a:r>
                <a14:m>
                  <m:oMath xmlns:m="http://schemas.openxmlformats.org/officeDocument/2006/math">
                    <m:r>
                      <a:rPr lang="en-GB" sz="1200" i="1" kern="1200">
                        <a:solidFill>
                          <a:schemeClr val="tx1"/>
                        </a:solidFill>
                        <a:latin typeface="Cambria Math" panose="02040503050406030204" pitchFamily="18" charset="0"/>
                        <a:ea typeface="+mn-ea"/>
                        <a:cs typeface="+mn-cs"/>
                      </a:rPr>
                      <m:t>𝜇</m:t>
                    </m:r>
                  </m:oMath>
                </a14:m>
                <a:r>
                  <a:rPr lang="en-GB" b="1" dirty="0"/>
                  <a:t>terms are zero</a:t>
                </a:r>
                <a:r>
                  <a:rPr lang="en-GB" dirty="0"/>
                  <a:t>.</a:t>
                </a:r>
                <a:br>
                  <a:rPr lang="en-GB" dirty="0"/>
                </a:br>
                <a:r>
                  <a:rPr lang="en-GB" dirty="0"/>
                  <a:t>They matter only in materials with the least symmetry—triclinic single crystals, low-symmetry polymer crystals, or specially tailored metamaterials.</a:t>
                </a:r>
              </a:p>
              <a:p>
                <a:r>
                  <a:rPr lang="en-GB" dirty="0"/>
                  <a:t>So, </a:t>
                </a:r>
                <a14:m>
                  <m:oMath xmlns:m="http://schemas.openxmlformats.org/officeDocument/2006/math">
                    <m:r>
                      <a:rPr lang="en-GB" sz="1200" i="1" kern="1200">
                        <a:solidFill>
                          <a:schemeClr val="tx1"/>
                        </a:solidFill>
                        <a:latin typeface="Cambria Math" panose="02040503050406030204" pitchFamily="18" charset="0"/>
                        <a:ea typeface="+mn-ea"/>
                        <a:cs typeface="+mn-cs"/>
                      </a:rPr>
                      <m:t>𝜂</m:t>
                    </m:r>
                  </m:oMath>
                </a14:m>
                <a:r>
                  <a:rPr lang="en-GB" dirty="0"/>
                  <a:t>and </a:t>
                </a:r>
                <a14:m>
                  <m:oMath xmlns:m="http://schemas.openxmlformats.org/officeDocument/2006/math">
                    <m:r>
                      <a:rPr lang="en-GB" sz="1200" i="1" kern="1200">
                        <a:solidFill>
                          <a:schemeClr val="tx1"/>
                        </a:solidFill>
                        <a:latin typeface="Cambria Math" panose="02040503050406030204" pitchFamily="18" charset="0"/>
                        <a:ea typeface="+mn-ea"/>
                        <a:cs typeface="+mn-cs"/>
                      </a:rPr>
                      <m:t>𝜇</m:t>
                    </m:r>
                  </m:oMath>
                </a14:m>
                <a:r>
                  <a:rPr lang="en-GB" dirty="0"/>
                  <a:t>are formal placeholders in the general compliance matrix. They remind us that in the absolute most general anisotropic solid, normal and shear </a:t>
                </a:r>
                <a:r>
                  <a:rPr lang="en-GB" dirty="0" err="1"/>
                  <a:t>behaviors</a:t>
                </a:r>
                <a:r>
                  <a:rPr lang="en-GB" dirty="0"/>
                  <a:t> can couple in every possible way, and those couplings can be computed once the full stiffness tensor is known.</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“We’ve defined the compliance matrix [S] as the inverse of the stiffness matrix.</a:t>
                </a:r>
                <a:br>
                  <a:rPr lang="en-GB" dirty="0"/>
                </a:br>
                <a:r>
                  <a:rPr lang="en-GB" dirty="0"/>
                  <a:t>Now let’s express [S] directly in terms of the engineering constants we measure in the lab.”</a:t>
                </a:r>
              </a:p>
              <a:p>
                <a:br>
                  <a:rPr lang="en-GB" dirty="0"/>
                </a:br>
                <a:endParaRPr lang="en-GB" dirty="0"/>
              </a:p>
              <a:p>
                <a:r>
                  <a:rPr lang="en-GB" b="1" dirty="0"/>
                  <a:t>Engineering constants</a:t>
                </a:r>
                <a:br>
                  <a:rPr lang="en-GB" dirty="0"/>
                </a:br>
                <a:r>
                  <a:rPr lang="en-GB" dirty="0"/>
                  <a:t>“Each entry of [S] can be written with familiar properties:</a:t>
                </a:r>
              </a:p>
              <a:p>
                <a:r>
                  <a:rPr lang="en-GB" b="1" dirty="0"/>
                  <a:t>E</a:t>
                </a:r>
                <a:r>
                  <a:rPr lang="en-GB" dirty="0"/>
                  <a:t> – the Young’s moduli along the principal material axes (E₁, E₂, E₃).</a:t>
                </a:r>
              </a:p>
              <a:p>
                <a:r>
                  <a:rPr lang="en-GB" b="1" dirty="0"/>
                  <a:t>G</a:t>
                </a:r>
                <a:r>
                  <a:rPr lang="en-GB" dirty="0"/>
                  <a:t> – the shear moduli for the three orthogonal shear planes (G₄, G₅, G₆).</a:t>
                </a:r>
              </a:p>
              <a:p>
                <a:r>
                  <a:rPr lang="en-GB" b="1" dirty="0"/>
                  <a:t>ν</a:t>
                </a:r>
                <a:r>
                  <a:rPr lang="en-GB" dirty="0"/>
                  <a:t> – the Poisson’s ratios, like ν₁₂ or ν₂₃, which describe how a material contracts laterally when stretched longitudinally.”</a:t>
                </a:r>
              </a:p>
              <a:p>
                <a:br>
                  <a:rPr lang="en-GB" dirty="0"/>
                </a:br>
                <a:endParaRPr lang="en-GB" dirty="0"/>
              </a:p>
              <a:p>
                <a:r>
                  <a:rPr lang="en-GB" b="1" dirty="0"/>
                  <a:t>Coupling coefficients</a:t>
                </a:r>
                <a:br>
                  <a:rPr lang="en-GB" dirty="0"/>
                </a:br>
                <a:r>
                  <a:rPr lang="en-GB" dirty="0"/>
                  <a:t>“Anisotropic materials can also have special coupling terms:</a:t>
                </a:r>
              </a:p>
              <a:p>
                <a:r>
                  <a:rPr lang="en-GB" b="1" dirty="0"/>
                  <a:t>η</a:t>
                </a:r>
                <a:r>
                  <a:rPr lang="en-GB" dirty="0"/>
                  <a:t> – the </a:t>
                </a:r>
                <a:r>
                  <a:rPr lang="en-GB" dirty="0" err="1"/>
                  <a:t>Lekhnitskii</a:t>
                </a:r>
                <a:r>
                  <a:rPr lang="en-GB" dirty="0"/>
                  <a:t> coefficients, which capture shear–extension coupling.</a:t>
                </a:r>
              </a:p>
              <a:p>
                <a:r>
                  <a:rPr lang="en-GB" b="1" dirty="0"/>
                  <a:t>μ</a:t>
                </a:r>
                <a:r>
                  <a:rPr lang="en-GB" dirty="0"/>
                  <a:t> – the </a:t>
                </a:r>
                <a:r>
                  <a:rPr lang="en-GB" dirty="0" err="1"/>
                  <a:t>Chenstov</a:t>
                </a:r>
                <a:r>
                  <a:rPr lang="en-GB" dirty="0"/>
                  <a:t> coefficients, which represent shear–shear coupling.</a:t>
                </a:r>
              </a:p>
              <a:p>
                <a:r>
                  <a:rPr lang="en-GB" dirty="0"/>
                  <a:t>These appear as the η and μ terms off the diagonal in the matrix.”</a:t>
                </a:r>
              </a:p>
              <a:p>
                <a:br>
                  <a:rPr lang="en-GB" dirty="0"/>
                </a:br>
                <a:endParaRPr lang="en-GB" dirty="0"/>
              </a:p>
              <a:p>
                <a:r>
                  <a:rPr lang="en-GB" b="1" dirty="0"/>
                  <a:t>Matrix layout</a:t>
                </a:r>
                <a:br>
                  <a:rPr lang="en-GB" dirty="0"/>
                </a:br>
                <a:r>
                  <a:rPr lang="en-GB" dirty="0"/>
                  <a:t>“Notice the pattern:</a:t>
                </a:r>
                <a:br>
                  <a:rPr lang="en-GB" dirty="0"/>
                </a:br>
                <a:r>
                  <a:rPr lang="en-GB" dirty="0"/>
                  <a:t>– The top-left 3×3 block shows normal strains related to normal stresses, with the familiar 1/E on the diagonal and the negative Poisson ratios off-diagonal.</a:t>
                </a:r>
                <a:br>
                  <a:rPr lang="en-GB" dirty="0"/>
                </a:br>
                <a:r>
                  <a:rPr lang="en-GB" dirty="0"/>
                  <a:t>– The lower-right block involves the inverse shear moduli 1/G along the diagonal.</a:t>
                </a:r>
                <a:br>
                  <a:rPr lang="en-GB" dirty="0"/>
                </a:br>
                <a:r>
                  <a:rPr lang="en-GB" dirty="0"/>
                  <a:t>– The off-diagonal η and μ terms show how shear and normal responses couple in a fully anisotropic medium.”</a:t>
                </a:r>
              </a:p>
              <a:p>
                <a:br>
                  <a:rPr lang="en-GB" dirty="0"/>
                </a:br>
                <a:endParaRPr lang="en-GB" dirty="0"/>
              </a:p>
              <a:p>
                <a:r>
                  <a:rPr lang="en-GB" b="1" dirty="0"/>
                  <a:t>Key takeaway</a:t>
                </a:r>
                <a:br>
                  <a:rPr lang="en-GB" dirty="0"/>
                </a:br>
                <a:r>
                  <a:rPr lang="en-GB" dirty="0"/>
                  <a:t>“This form of the compliance matrix lets you plug in directly measurable constants—E, G, ν—from experiments, plus analytically derived coupling coefficients, to predict strain for any applied stress.</a:t>
                </a:r>
                <a:br>
                  <a:rPr lang="en-GB" dirty="0"/>
                </a:br>
                <a:r>
                  <a:rPr lang="en-GB" dirty="0"/>
                  <a:t>For orthotropic composites many η and μ terms drop out, simplifying the matrix dramatically.”</a:t>
                </a:r>
              </a:p>
              <a:p>
                <a:endParaRPr lang="en-GB" dirty="0"/>
              </a:p>
              <a:p>
                <a:r>
                  <a:rPr lang="en-GB" b="1" dirty="0"/>
                  <a:t>***Note:</a:t>
                </a:r>
              </a:p>
              <a:p>
                <a:endParaRPr lang="en-GB" dirty="0"/>
              </a:p>
              <a:p>
                <a:r>
                  <a:rPr lang="en-GB" b="1" dirty="0"/>
                  <a:t>1. </a:t>
                </a:r>
                <a:r>
                  <a:rPr lang="en-GB" b="1" dirty="0" err="1"/>
                  <a:t>Lekhnitskii</a:t>
                </a:r>
                <a:r>
                  <a:rPr lang="en-GB" b="1" dirty="0"/>
                  <a:t> shear-extension coupling </a:t>
                </a:r>
                <a:r>
                  <a:rPr lang="en-GB" sz="1200" i="0" kern="1200">
                    <a:solidFill>
                      <a:schemeClr val="tx1"/>
                    </a:solidFill>
                    <a:latin typeface="+mn-lt"/>
                    <a:ea typeface="+mn-ea"/>
                    <a:cs typeface="+mn-cs"/>
                  </a:rPr>
                  <a:t>𝜂</a:t>
                </a:r>
                <a:endParaRPr lang="en-GB" b="1" dirty="0"/>
              </a:p>
              <a:p>
                <a:r>
                  <a:rPr lang="en-GB" i="1" dirty="0"/>
                  <a:t>Origin</a:t>
                </a:r>
                <a:br>
                  <a:rPr lang="en-GB" dirty="0"/>
                </a:br>
                <a:r>
                  <a:rPr lang="en-GB" dirty="0"/>
                  <a:t>Named after </a:t>
                </a:r>
                <a:r>
                  <a:rPr lang="en-GB" b="1" dirty="0"/>
                  <a:t>S. G. </a:t>
                </a:r>
                <a:r>
                  <a:rPr lang="en-GB" b="1" dirty="0" err="1"/>
                  <a:t>Lekhnitskii</a:t>
                </a:r>
                <a:r>
                  <a:rPr lang="en-GB" dirty="0"/>
                  <a:t>, who developed the anisotropic elasticity framework used for layered composites (</a:t>
                </a:r>
                <a:r>
                  <a:rPr lang="en-GB" i="1" dirty="0"/>
                  <a:t>Anisotropic Plates</a:t>
                </a:r>
                <a:r>
                  <a:rPr lang="en-GB" dirty="0"/>
                  <a:t>, Gordon &amp; Breach, 1968).</a:t>
                </a:r>
              </a:p>
              <a:p>
                <a:r>
                  <a:rPr lang="en-GB" i="1" dirty="0"/>
                  <a:t>Meaning</a:t>
                </a:r>
                <a:br>
                  <a:rPr lang="en-GB" dirty="0"/>
                </a:br>
                <a:r>
                  <a:rPr lang="en-GB" dirty="0"/>
                  <a:t>In a fully anisotropic (triclinic) solid, an in-plane shear stress (for example </a:t>
                </a:r>
                <a:r>
                  <a:rPr lang="ar-AE" sz="1200" i="0" kern="1200">
                    <a:solidFill>
                      <a:schemeClr val="tx1"/>
                    </a:solidFill>
                    <a:latin typeface="+mn-lt"/>
                    <a:ea typeface="+mn-ea"/>
                    <a:cs typeface="+mn-cs"/>
                  </a:rPr>
                  <a:t>𝜏_23</a:t>
                </a:r>
                <a:r>
                  <a:rPr lang="ar-AE" dirty="0"/>
                  <a:t>) </a:t>
                </a:r>
                <a:r>
                  <a:rPr lang="en-GB" dirty="0"/>
                  <a:t>can produce a </a:t>
                </a:r>
                <a:r>
                  <a:rPr lang="en-GB" i="1" dirty="0"/>
                  <a:t>normal</a:t>
                </a:r>
                <a:r>
                  <a:rPr lang="en-GB" dirty="0"/>
                  <a:t> strain (for example </a:t>
                </a:r>
                <a:r>
                  <a:rPr lang="ar-AE" sz="1200" i="0" kern="1200">
                    <a:solidFill>
                      <a:schemeClr val="tx1"/>
                    </a:solidFill>
                    <a:latin typeface="+mn-lt"/>
                    <a:ea typeface="+mn-ea"/>
                    <a:cs typeface="+mn-cs"/>
                  </a:rPr>
                  <a:t>𝜀_11</a:t>
                </a:r>
                <a:r>
                  <a:rPr lang="ar-AE" dirty="0"/>
                  <a:t>) </a:t>
                </a:r>
                <a:r>
                  <a:rPr lang="en-GB" dirty="0"/>
                  <a:t>even when no direct normal stress is applied.</a:t>
                </a:r>
                <a:br>
                  <a:rPr lang="en-GB" dirty="0"/>
                </a:br>
                <a:r>
                  <a:rPr lang="en-GB" dirty="0"/>
                  <a:t>This cross-effect is called </a:t>
                </a:r>
                <a:r>
                  <a:rPr lang="en-GB" b="1" dirty="0"/>
                  <a:t>shear–extension coupling</a:t>
                </a:r>
                <a:r>
                  <a:rPr lang="en-GB" dirty="0"/>
                  <a:t>.</a:t>
                </a:r>
              </a:p>
              <a:p>
                <a:r>
                  <a:rPr lang="en-GB" i="1" dirty="0"/>
                  <a:t>Appearance in compliance matrix</a:t>
                </a:r>
                <a:br>
                  <a:rPr lang="en-GB" dirty="0"/>
                </a:br>
                <a:r>
                  <a:rPr lang="en-GB" dirty="0"/>
                  <a:t>The </a:t>
                </a:r>
                <a:r>
                  <a:rPr lang="en-GB" sz="1200" i="0" kern="1200">
                    <a:solidFill>
                      <a:schemeClr val="tx1"/>
                    </a:solidFill>
                    <a:latin typeface="+mn-lt"/>
                    <a:ea typeface="+mn-ea"/>
                    <a:cs typeface="+mn-cs"/>
                  </a:rPr>
                  <a:t>𝜂</a:t>
                </a:r>
                <a:r>
                  <a:rPr lang="en-GB" dirty="0"/>
                  <a:t>terms occupy positions such as </a:t>
                </a:r>
                <a:r>
                  <a:rPr lang="ar-AE" sz="1200" i="0" kern="1200">
                    <a:solidFill>
                      <a:schemeClr val="tx1"/>
                    </a:solidFill>
                    <a:latin typeface="+mn-lt"/>
                    <a:ea typeface="+mn-ea"/>
                    <a:cs typeface="+mn-cs"/>
                  </a:rPr>
                  <a:t>𝑆_14,𝑆_15,𝑆_16</a:t>
                </a:r>
                <a:r>
                  <a:rPr lang="en-GB" dirty="0"/>
                  <a:t>etc. in the 6 × 6 compliance matrix:</a:t>
                </a:r>
              </a:p>
              <a:p>
                <a:r>
                  <a:rPr lang="ar-AE" sz="1200" i="0" kern="1200">
                    <a:solidFill>
                      <a:schemeClr val="tx1"/>
                    </a:solidFill>
                    <a:latin typeface="+mn-lt"/>
                    <a:ea typeface="+mn-ea"/>
                    <a:cs typeface="+mn-cs"/>
                  </a:rPr>
                  <a:t>𝜀_𝑖=𝑆_𝑖𝑗</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𝜎_𝑗,</a:t>
                </a:r>
                <a:endParaRPr lang="ar-AE" b="0" dirty="0"/>
              </a:p>
              <a:p>
                <a:r>
                  <a:rPr lang="en-GB" dirty="0"/>
                  <a:t>where an off-diagonal coefficient </a:t>
                </a:r>
                <a:r>
                  <a:rPr lang="ar-AE" sz="1200" i="0" kern="1200">
                    <a:solidFill>
                      <a:schemeClr val="tx1"/>
                    </a:solidFill>
                    <a:latin typeface="+mn-lt"/>
                    <a:ea typeface="+mn-ea"/>
                    <a:cs typeface="+mn-cs"/>
                  </a:rPr>
                  <a:t>𝜂_41</a:t>
                </a:r>
                <a:r>
                  <a:rPr lang="en-GB" dirty="0"/>
                  <a:t>means “shear strain </a:t>
                </a:r>
                <a:r>
                  <a:rPr lang="ar-AE" sz="1200" i="0" kern="1200">
                    <a:solidFill>
                      <a:schemeClr val="tx1"/>
                    </a:solidFill>
                    <a:latin typeface="+mn-lt"/>
                    <a:ea typeface="+mn-ea"/>
                    <a:cs typeface="+mn-cs"/>
                  </a:rPr>
                  <a:t>𝛾_23</a:t>
                </a:r>
                <a:r>
                  <a:rPr lang="en-GB" dirty="0"/>
                  <a:t>produced per unit normal stress </a:t>
                </a:r>
                <a:r>
                  <a:rPr lang="ar-AE" sz="1200" i="0" kern="1200">
                    <a:solidFill>
                      <a:schemeClr val="tx1"/>
                    </a:solidFill>
                    <a:latin typeface="+mn-lt"/>
                    <a:ea typeface="+mn-ea"/>
                    <a:cs typeface="+mn-cs"/>
                  </a:rPr>
                  <a:t>𝜎_11</a:t>
                </a:r>
                <a:r>
                  <a:rPr lang="ar-AE" dirty="0"/>
                  <a:t>.”</a:t>
                </a:r>
              </a:p>
              <a:p>
                <a:r>
                  <a:rPr lang="en-GB" i="1" dirty="0"/>
                  <a:t>Analytical determination</a:t>
                </a:r>
                <a:br>
                  <a:rPr lang="en-GB" dirty="0"/>
                </a:br>
                <a:r>
                  <a:rPr lang="en-GB" dirty="0"/>
                  <a:t>For a crystal or composite with no planes of symmetry, these coefficients are derived from the fundamental stiffness tensor </a:t>
                </a:r>
                <a:r>
                  <a:rPr lang="ar-AE" sz="1200" i="0" kern="1200">
                    <a:solidFill>
                      <a:schemeClr val="tx1"/>
                    </a:solidFill>
                    <a:latin typeface="+mn-lt"/>
                    <a:ea typeface="+mn-ea"/>
                    <a:cs typeface="+mn-cs"/>
                  </a:rPr>
                  <a:t>𝐶_𝑖𝑗𝑘𝑙</a:t>
                </a:r>
                <a:r>
                  <a:rPr lang="en-GB" dirty="0"/>
                  <a:t>by tensor inversion:</a:t>
                </a:r>
              </a:p>
              <a:p>
                <a:r>
                  <a:rPr lang="ar-AE" sz="1200" i="0" kern="1200">
                    <a:solidFill>
                      <a:schemeClr val="tx1"/>
                    </a:solidFill>
                    <a:latin typeface="+mn-lt"/>
                    <a:ea typeface="+mn-ea"/>
                    <a:cs typeface="+mn-cs"/>
                  </a:rPr>
                  <a:t>𝜂_41=𝑆_41=(𝐶^(−1) ├ )┤_41.┤</a:t>
                </a:r>
                <a:endParaRPr lang="ar-AE" dirty="0"/>
              </a:p>
              <a:p>
                <a:r>
                  <a:rPr lang="en-GB" dirty="0"/>
                  <a:t>Because they involve no simple experiment (you can’t independently apply a “pure” state to isolate them), they are usually calculated from single-crystal or ply-level elastic constants once those are measured.</a:t>
                </a:r>
              </a:p>
              <a:p>
                <a:r>
                  <a:rPr lang="en-GB" i="1" dirty="0"/>
                  <a:t>References</a:t>
                </a:r>
                <a:br>
                  <a:rPr lang="en-GB" dirty="0"/>
                </a:br>
                <a:r>
                  <a:rPr lang="en-GB" dirty="0"/>
                  <a:t>– </a:t>
                </a:r>
                <a:r>
                  <a:rPr lang="en-GB" dirty="0" err="1"/>
                  <a:t>Lekhnitskii</a:t>
                </a:r>
                <a:r>
                  <a:rPr lang="en-GB" dirty="0"/>
                  <a:t>, </a:t>
                </a:r>
                <a:r>
                  <a:rPr lang="en-GB" i="1" dirty="0"/>
                  <a:t>Anisotropic Plates</a:t>
                </a:r>
                <a:r>
                  <a:rPr lang="en-GB" dirty="0"/>
                  <a:t> (1968)</a:t>
                </a:r>
                <a:br>
                  <a:rPr lang="en-GB" dirty="0"/>
                </a:br>
                <a:r>
                  <a:rPr lang="en-GB" dirty="0"/>
                  <a:t>– Jones, </a:t>
                </a:r>
                <a:r>
                  <a:rPr lang="en-GB" i="1" dirty="0"/>
                  <a:t>Mechanics of Composite Materials</a:t>
                </a:r>
                <a:r>
                  <a:rPr lang="en-GB" dirty="0"/>
                  <a:t>, 2nd ed., Ch. 2–3.</a:t>
                </a:r>
              </a:p>
              <a:p>
                <a:br>
                  <a:rPr lang="en-GB" dirty="0"/>
                </a:br>
                <a:endParaRPr lang="en-GB" dirty="0"/>
              </a:p>
              <a:p>
                <a:r>
                  <a:rPr lang="en-GB" b="1" dirty="0"/>
                  <a:t>2. </a:t>
                </a:r>
                <a:r>
                  <a:rPr lang="en-GB" b="1" dirty="0" err="1"/>
                  <a:t>Chenstov</a:t>
                </a:r>
                <a:r>
                  <a:rPr lang="en-GB" b="1" dirty="0"/>
                  <a:t> shear-shear coupling </a:t>
                </a:r>
                <a:r>
                  <a:rPr lang="en-GB" sz="1200" i="0" kern="1200">
                    <a:solidFill>
                      <a:schemeClr val="tx1"/>
                    </a:solidFill>
                    <a:latin typeface="+mn-lt"/>
                    <a:ea typeface="+mn-ea"/>
                    <a:cs typeface="+mn-cs"/>
                  </a:rPr>
                  <a:t>𝜇</a:t>
                </a:r>
                <a:endParaRPr lang="en-GB" b="1" dirty="0"/>
              </a:p>
              <a:p>
                <a:r>
                  <a:rPr lang="en-GB" i="1" dirty="0"/>
                  <a:t>Origin</a:t>
                </a:r>
                <a:br>
                  <a:rPr lang="en-GB" dirty="0"/>
                </a:br>
                <a:r>
                  <a:rPr lang="en-GB" dirty="0"/>
                  <a:t>Associated with </a:t>
                </a:r>
                <a:r>
                  <a:rPr lang="en-GB" b="1" dirty="0"/>
                  <a:t>M. M. </a:t>
                </a:r>
                <a:r>
                  <a:rPr lang="en-GB" b="1" dirty="0" err="1"/>
                  <a:t>Chentsov</a:t>
                </a:r>
                <a:r>
                  <a:rPr lang="en-GB" b="1" dirty="0"/>
                  <a:t> (also transliterated </a:t>
                </a:r>
                <a:r>
                  <a:rPr lang="en-GB" b="1" dirty="0" err="1"/>
                  <a:t>Chenstov</a:t>
                </a:r>
                <a:r>
                  <a:rPr lang="en-GB" b="1" dirty="0"/>
                  <a:t>)</a:t>
                </a:r>
                <a:r>
                  <a:rPr lang="en-GB" dirty="0"/>
                  <a:t>, who extended </a:t>
                </a:r>
                <a:r>
                  <a:rPr lang="en-GB" dirty="0" err="1"/>
                  <a:t>Lekhnitskii’s</a:t>
                </a:r>
                <a:r>
                  <a:rPr lang="en-GB" dirty="0"/>
                  <a:t> work to the general coupling of </a:t>
                </a:r>
                <a:r>
                  <a:rPr lang="en-GB" i="1" dirty="0"/>
                  <a:t>different</a:t>
                </a:r>
                <a:r>
                  <a:rPr lang="en-GB" dirty="0"/>
                  <a:t> shear planes.</a:t>
                </a:r>
              </a:p>
              <a:p>
                <a:r>
                  <a:rPr lang="en-GB" i="1" dirty="0"/>
                  <a:t>Meaning</a:t>
                </a:r>
                <a:br>
                  <a:rPr lang="en-GB" dirty="0"/>
                </a:br>
                <a:r>
                  <a:rPr lang="en-GB" dirty="0"/>
                  <a:t>These coefficients quantify how a shear stress in one plane causes shear strain in a </a:t>
                </a:r>
                <a:r>
                  <a:rPr lang="en-GB" i="1" dirty="0"/>
                  <a:t>different</a:t>
                </a:r>
                <a:r>
                  <a:rPr lang="en-GB" dirty="0"/>
                  <a:t> plane—for example, </a:t>
                </a:r>
                <a:r>
                  <a:rPr lang="ar-AE" sz="1200" i="0" kern="1200">
                    <a:solidFill>
                      <a:schemeClr val="tx1"/>
                    </a:solidFill>
                    <a:latin typeface="+mn-lt"/>
                    <a:ea typeface="+mn-ea"/>
                    <a:cs typeface="+mn-cs"/>
                  </a:rPr>
                  <a:t>𝜏_23</a:t>
                </a:r>
                <a:r>
                  <a:rPr lang="en-GB" dirty="0"/>
                  <a:t>causing </a:t>
                </a:r>
                <a:r>
                  <a:rPr lang="ar-AE" sz="1200" i="0" kern="1200">
                    <a:solidFill>
                      <a:schemeClr val="tx1"/>
                    </a:solidFill>
                    <a:latin typeface="+mn-lt"/>
                    <a:ea typeface="+mn-ea"/>
                    <a:cs typeface="+mn-cs"/>
                  </a:rPr>
                  <a:t>𝛾_13</a:t>
                </a:r>
                <a:r>
                  <a:rPr lang="ar-AE" dirty="0"/>
                  <a:t>.</a:t>
                </a:r>
                <a:br>
                  <a:rPr lang="ar-AE" dirty="0"/>
                </a:br>
                <a:r>
                  <a:rPr lang="en-GB" dirty="0"/>
                  <a:t>That is </a:t>
                </a:r>
                <a:r>
                  <a:rPr lang="en-GB" b="1" dirty="0"/>
                  <a:t>shear–shear coupling</a:t>
                </a:r>
                <a:r>
                  <a:rPr lang="en-GB" dirty="0"/>
                  <a:t>.</a:t>
                </a:r>
              </a:p>
              <a:p>
                <a:r>
                  <a:rPr lang="en-GB" i="1" dirty="0"/>
                  <a:t>Appearance in matrix</a:t>
                </a:r>
                <a:br>
                  <a:rPr lang="en-GB" dirty="0"/>
                </a:br>
                <a:r>
                  <a:rPr lang="en-GB" dirty="0"/>
                  <a:t>They are the off-diagonal terms in the 3 × 3 shear block of [S], e.g. </a:t>
                </a:r>
                <a:r>
                  <a:rPr lang="ar-AE" sz="1200" i="0" kern="1200">
                    <a:solidFill>
                      <a:schemeClr val="tx1"/>
                    </a:solidFill>
                    <a:latin typeface="+mn-lt"/>
                    <a:ea typeface="+mn-ea"/>
                    <a:cs typeface="+mn-cs"/>
                  </a:rPr>
                  <a:t>𝑆_45,𝑆_46</a:t>
                </a:r>
                <a:r>
                  <a:rPr lang="ar-AE" dirty="0"/>
                  <a:t>.</a:t>
                </a:r>
                <a:br>
                  <a:rPr lang="ar-AE" dirty="0"/>
                </a:br>
                <a:r>
                  <a:rPr lang="en-GB" dirty="0"/>
                  <a:t>A value </a:t>
                </a:r>
                <a:r>
                  <a:rPr lang="ar-AE" sz="1200" i="0" kern="1200">
                    <a:solidFill>
                      <a:schemeClr val="tx1"/>
                    </a:solidFill>
                    <a:latin typeface="+mn-lt"/>
                    <a:ea typeface="+mn-ea"/>
                    <a:cs typeface="+mn-cs"/>
                  </a:rPr>
                  <a:t>𝜇_45</a:t>
                </a:r>
                <a:r>
                  <a:rPr lang="en-GB" dirty="0"/>
                  <a:t>represents strain </a:t>
                </a:r>
                <a:r>
                  <a:rPr lang="ar-AE" sz="1200" i="0" kern="1200">
                    <a:solidFill>
                      <a:schemeClr val="tx1"/>
                    </a:solidFill>
                    <a:latin typeface="+mn-lt"/>
                    <a:ea typeface="+mn-ea"/>
                    <a:cs typeface="+mn-cs"/>
                  </a:rPr>
                  <a:t>𝛾_23</a:t>
                </a:r>
                <a:r>
                  <a:rPr lang="en-GB" dirty="0"/>
                  <a:t>per unit stress </a:t>
                </a:r>
                <a:r>
                  <a:rPr lang="ar-AE" sz="1200" i="0" kern="1200">
                    <a:solidFill>
                      <a:schemeClr val="tx1"/>
                    </a:solidFill>
                    <a:latin typeface="+mn-lt"/>
                    <a:ea typeface="+mn-ea"/>
                    <a:cs typeface="+mn-cs"/>
                  </a:rPr>
                  <a:t>𝜏_13</a:t>
                </a:r>
                <a:r>
                  <a:rPr lang="ar-AE" dirty="0"/>
                  <a:t>.</a:t>
                </a:r>
              </a:p>
              <a:p>
                <a:r>
                  <a:rPr lang="en-GB" i="1" dirty="0"/>
                  <a:t>Analytical determination</a:t>
                </a:r>
                <a:br>
                  <a:rPr lang="en-GB" dirty="0"/>
                </a:br>
                <a:r>
                  <a:rPr lang="en-GB" dirty="0"/>
                  <a:t>Again obtained from the inverse stiffness tensor.</a:t>
                </a:r>
                <a:br>
                  <a:rPr lang="en-GB" dirty="0"/>
                </a:br>
                <a:r>
                  <a:rPr lang="en-GB" dirty="0"/>
                  <a:t>Given the full 21 independent elastic constants for a triclinic material, the sub-matrix for shear components is inverted to give </a:t>
                </a:r>
                <a:r>
                  <a:rPr lang="en-GB" sz="1200" i="0" kern="1200">
                    <a:solidFill>
                      <a:schemeClr val="tx1"/>
                    </a:solidFill>
                    <a:latin typeface="+mn-lt"/>
                    <a:ea typeface="+mn-ea"/>
                    <a:cs typeface="+mn-cs"/>
                  </a:rPr>
                  <a:t>𝜇</a:t>
                </a:r>
                <a:r>
                  <a:rPr lang="en-GB" dirty="0"/>
                  <a:t>.</a:t>
                </a:r>
              </a:p>
              <a:p>
                <a:r>
                  <a:rPr lang="en-GB" i="1" dirty="0"/>
                  <a:t>References</a:t>
                </a:r>
                <a:br>
                  <a:rPr lang="en-GB" dirty="0"/>
                </a:br>
                <a:r>
                  <a:rPr lang="en-GB" dirty="0"/>
                  <a:t>– Ting, </a:t>
                </a:r>
                <a:r>
                  <a:rPr lang="en-GB" i="1" dirty="0"/>
                  <a:t>Anisotropic Elasticity: Theory and Applications</a:t>
                </a:r>
                <a:r>
                  <a:rPr lang="en-GB" dirty="0"/>
                  <a:t> (1996), Sect. 2.2–2.4.</a:t>
                </a:r>
                <a:br>
                  <a:rPr lang="en-GB" dirty="0"/>
                </a:br>
                <a:r>
                  <a:rPr lang="en-GB" dirty="0"/>
                  <a:t>– Jones, </a:t>
                </a:r>
                <a:r>
                  <a:rPr lang="en-GB" i="1" dirty="0"/>
                  <a:t>Mechanics of Composite Materials</a:t>
                </a:r>
                <a:r>
                  <a:rPr lang="en-GB" dirty="0"/>
                  <a:t>, Appendix on triclinic elasticity.</a:t>
                </a:r>
              </a:p>
              <a:p>
                <a:br>
                  <a:rPr lang="en-GB" dirty="0"/>
                </a:br>
                <a:endParaRPr lang="en-GB" dirty="0"/>
              </a:p>
              <a:p>
                <a:r>
                  <a:rPr lang="en-GB" b="1" dirty="0"/>
                  <a:t>Engineering relevance</a:t>
                </a:r>
              </a:p>
              <a:p>
                <a:r>
                  <a:rPr lang="en-GB" dirty="0"/>
                  <a:t>Most engineering composites (orthotropic laminas, isotropic metals) have enough symmetry that </a:t>
                </a:r>
                <a:r>
                  <a:rPr lang="en-GB" b="1" dirty="0"/>
                  <a:t>all </a:t>
                </a:r>
                <a:r>
                  <a:rPr lang="en-GB" sz="1200" i="0" kern="1200">
                    <a:solidFill>
                      <a:schemeClr val="tx1"/>
                    </a:solidFill>
                    <a:latin typeface="+mn-lt"/>
                    <a:ea typeface="+mn-ea"/>
                    <a:cs typeface="+mn-cs"/>
                  </a:rPr>
                  <a:t>𝜂</a:t>
                </a:r>
                <a:r>
                  <a:rPr lang="en-GB" b="1" dirty="0"/>
                  <a:t>and </a:t>
                </a:r>
                <a:r>
                  <a:rPr lang="en-GB" sz="1200" i="0" kern="1200">
                    <a:solidFill>
                      <a:schemeClr val="tx1"/>
                    </a:solidFill>
                    <a:latin typeface="+mn-lt"/>
                    <a:ea typeface="+mn-ea"/>
                    <a:cs typeface="+mn-cs"/>
                  </a:rPr>
                  <a:t>𝜇</a:t>
                </a:r>
                <a:r>
                  <a:rPr lang="en-GB" b="1" dirty="0"/>
                  <a:t>terms are zero</a:t>
                </a:r>
                <a:r>
                  <a:rPr lang="en-GB" dirty="0"/>
                  <a:t>.</a:t>
                </a:r>
                <a:br>
                  <a:rPr lang="en-GB" dirty="0"/>
                </a:br>
                <a:r>
                  <a:rPr lang="en-GB" dirty="0"/>
                  <a:t>They matter only in materials with the least symmetry—triclinic single crystals, low-symmetry polymer crystals, or specially tailored metamaterials.</a:t>
                </a:r>
              </a:p>
              <a:p>
                <a:r>
                  <a:rPr lang="en-GB" dirty="0"/>
                  <a:t>So, </a:t>
                </a:r>
                <a:r>
                  <a:rPr lang="en-GB" sz="1200" i="0" kern="1200">
                    <a:solidFill>
                      <a:schemeClr val="tx1"/>
                    </a:solidFill>
                    <a:latin typeface="+mn-lt"/>
                    <a:ea typeface="+mn-ea"/>
                    <a:cs typeface="+mn-cs"/>
                  </a:rPr>
                  <a:t>𝜂</a:t>
                </a:r>
                <a:r>
                  <a:rPr lang="en-GB" dirty="0"/>
                  <a:t>and </a:t>
                </a:r>
                <a:r>
                  <a:rPr lang="en-GB" sz="1200" i="0" kern="1200">
                    <a:solidFill>
                      <a:schemeClr val="tx1"/>
                    </a:solidFill>
                    <a:latin typeface="+mn-lt"/>
                    <a:ea typeface="+mn-ea"/>
                    <a:cs typeface="+mn-cs"/>
                  </a:rPr>
                  <a:t>𝜇</a:t>
                </a:r>
                <a:r>
                  <a:rPr lang="en-GB" dirty="0"/>
                  <a:t>are formal placeholders in the general compliance matrix. They remind us that in the absolute most general anisotropic solid, normal and shear </a:t>
                </a:r>
                <a:r>
                  <a:rPr lang="en-GB" dirty="0" err="1"/>
                  <a:t>behaviors</a:t>
                </a:r>
                <a:r>
                  <a:rPr lang="en-GB" dirty="0"/>
                  <a:t> can couple in every possible way, and those couplings can be computed once the full stiffness tensor is known.</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19</a:t>
            </a:fld>
            <a:endParaRPr lang="en-GB"/>
          </a:p>
        </p:txBody>
      </p:sp>
    </p:spTree>
    <p:extLst>
      <p:ext uri="{BB962C8B-B14F-4D97-AF65-F5344CB8AC3E}">
        <p14:creationId xmlns:p14="http://schemas.microsoft.com/office/powerpoint/2010/main" val="120204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a:t>
            </a:r>
          </a:p>
          <a:p>
            <a:r>
              <a:rPr lang="en-GB" dirty="0"/>
              <a:t>“This slide introduces the fundamental idea of composite materials: a combination of strong reinforcement and a weaker matrix, engineered to achieve properties unattainable by either alone.”</a:t>
            </a:r>
          </a:p>
          <a:p>
            <a:br>
              <a:rPr lang="en-GB" dirty="0"/>
            </a:br>
            <a:endParaRPr lang="en-GB" dirty="0"/>
          </a:p>
          <a:p>
            <a:r>
              <a:rPr lang="en-GB" b="1" dirty="0"/>
              <a:t>Concept</a:t>
            </a:r>
          </a:p>
          <a:p>
            <a:r>
              <a:rPr lang="en-GB" b="1" dirty="0"/>
              <a:t>Reinforcement (fibres or particles):</a:t>
            </a:r>
            <a:r>
              <a:rPr lang="en-GB" dirty="0"/>
              <a:t> carries most of the load, providing stiffness and strength.</a:t>
            </a:r>
          </a:p>
          <a:p>
            <a:r>
              <a:rPr lang="en-GB" b="1" dirty="0"/>
              <a:t>Matrix (polymer, metal, or ceramic):</a:t>
            </a:r>
            <a:r>
              <a:rPr lang="en-GB" dirty="0"/>
              <a:t> surrounds the reinforcement and has two key roles:</a:t>
            </a:r>
          </a:p>
          <a:p>
            <a:pPr lvl="1"/>
            <a:r>
              <a:rPr lang="en-GB" dirty="0"/>
              <a:t>Distributes and supports the fibres.</a:t>
            </a:r>
          </a:p>
          <a:p>
            <a:pPr lvl="1"/>
            <a:r>
              <a:rPr lang="en-GB" dirty="0"/>
              <a:t>Transfers external load into the reinforcement.</a:t>
            </a:r>
          </a:p>
          <a:p>
            <a:r>
              <a:rPr lang="en-GB" dirty="0"/>
              <a:t>This synergy is what gives composites their superior performance-to-weight ratio.</a:t>
            </a:r>
          </a:p>
          <a:p>
            <a:br>
              <a:rPr lang="en-GB" dirty="0"/>
            </a:br>
            <a:endParaRPr lang="en-GB" dirty="0"/>
          </a:p>
          <a:p>
            <a:r>
              <a:rPr lang="en-GB" b="1" dirty="0"/>
              <a:t>Details</a:t>
            </a:r>
          </a:p>
          <a:p>
            <a:r>
              <a:rPr lang="en-GB" dirty="0"/>
              <a:t>The figure illustrates fibres (dark regions) embedded in a matrix (lighter region).</a:t>
            </a:r>
          </a:p>
          <a:p>
            <a:r>
              <a:rPr lang="en-GB" dirty="0"/>
              <a:t>The table highlights the main families of composites:</a:t>
            </a:r>
          </a:p>
          <a:p>
            <a:pPr lvl="1"/>
            <a:r>
              <a:rPr lang="en-GB" b="1" dirty="0"/>
              <a:t>Organic matrix composites</a:t>
            </a:r>
            <a:r>
              <a:rPr lang="en-GB" dirty="0"/>
              <a:t> (paper, plastics, laminates).</a:t>
            </a:r>
          </a:p>
          <a:p>
            <a:pPr lvl="1"/>
            <a:r>
              <a:rPr lang="en-GB" b="1" dirty="0"/>
              <a:t>Mineral matrix composites</a:t>
            </a:r>
            <a:r>
              <a:rPr lang="en-GB" dirty="0"/>
              <a:t> (concrete, carbon–carbon, ceramics).</a:t>
            </a:r>
          </a:p>
          <a:p>
            <a:pPr lvl="1"/>
            <a:r>
              <a:rPr lang="en-GB" b="1" dirty="0"/>
              <a:t>Metallic matrix composites</a:t>
            </a:r>
            <a:r>
              <a:rPr lang="en-GB" dirty="0"/>
              <a:t> (aluminium with boron or carbon).</a:t>
            </a:r>
          </a:p>
          <a:p>
            <a:pPr lvl="1"/>
            <a:r>
              <a:rPr lang="en-GB" b="1" dirty="0"/>
              <a:t>Sandwich structures</a:t>
            </a:r>
            <a:r>
              <a:rPr lang="en-GB" dirty="0"/>
              <a:t> (skins and cores for stiffness-to-weight efficiency).</a:t>
            </a:r>
          </a:p>
          <a:p>
            <a:r>
              <a:rPr lang="en-GB" dirty="0"/>
              <a:t>Applications span from </a:t>
            </a:r>
            <a:r>
              <a:rPr lang="en-GB" b="1" dirty="0"/>
              <a:t>packaging and construction</a:t>
            </a:r>
            <a:r>
              <a:rPr lang="en-GB" dirty="0"/>
              <a:t> to </a:t>
            </a:r>
            <a:r>
              <a:rPr lang="en-GB" b="1" dirty="0"/>
              <a:t>aerospace and automotive</a:t>
            </a:r>
            <a:r>
              <a:rPr lang="en-GB" dirty="0"/>
              <a:t>, showing the versatility of composites.</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2</a:t>
            </a:fld>
            <a:endParaRPr lang="en-GB"/>
          </a:p>
        </p:txBody>
      </p:sp>
    </p:spTree>
    <p:extLst>
      <p:ext uri="{BB962C8B-B14F-4D97-AF65-F5344CB8AC3E}">
        <p14:creationId xmlns:p14="http://schemas.microsoft.com/office/powerpoint/2010/main" val="182503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“Now we simplify the compliance matrix for </a:t>
                </a:r>
                <a:r>
                  <a:rPr lang="en-GB" i="1" dirty="0"/>
                  <a:t>plane-stress</a:t>
                </a:r>
                <a:r>
                  <a:rPr lang="en-GB" dirty="0"/>
                  <a:t> conditions—exactly what we use for thin laminated plates.”</a:t>
                </a:r>
              </a:p>
              <a:p>
                <a:br>
                  <a:rPr lang="en-GB" dirty="0"/>
                </a:br>
                <a:endParaRPr lang="en-GB" dirty="0"/>
              </a:p>
              <a:p>
                <a:r>
                  <a:rPr lang="en-GB" b="1" dirty="0"/>
                  <a:t>Concept</a:t>
                </a:r>
                <a:br>
                  <a:rPr lang="en-GB" dirty="0"/>
                </a:br>
                <a:r>
                  <a:rPr lang="en-GB" dirty="0"/>
                  <a:t>“For thin composite panels the through-thickness normal and transverse shear stresses are negligible.</a:t>
                </a:r>
                <a:br>
                  <a:rPr lang="en-GB" dirty="0"/>
                </a:br>
                <a:r>
                  <a:rPr lang="en-GB" dirty="0"/>
                  <a:t>So we set</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3</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23</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31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a14:m>
                <a:r>
                  <a:rPr lang="ar-AE" dirty="0"/>
                  <a:t>.</a:t>
                </a:r>
                <a:br>
                  <a:rPr lang="ar-AE" dirty="0"/>
                </a:br>
                <a:r>
                  <a:rPr lang="en-GB" dirty="0"/>
                  <a:t>That collapses the 6×6 compliance relationship down to just the in-plane components.”</a:t>
                </a:r>
              </a:p>
              <a:p>
                <a:br>
                  <a:rPr lang="en-GB" dirty="0"/>
                </a:br>
                <a:endParaRPr lang="en-GB" dirty="0"/>
              </a:p>
              <a:p>
                <a:pPr/>
                <a:r>
                  <a:rPr lang="en-GB" b="1" dirty="0"/>
                  <a:t>Reduced strain relations</a:t>
                </a:r>
                <a:br>
                  <a:rPr lang="en-GB" dirty="0"/>
                </a:br>
                <a:r>
                  <a:rPr lang="en-GB" dirty="0"/>
                  <a:t>“The only remaining strains are the in-plane normal strains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2</m:t>
                        </m:r>
                      </m:sub>
                    </m:sSub>
                  </m:oMath>
                </a14:m>
                <a:r>
                  <a:rPr lang="en-GB" dirty="0"/>
                  <a:t> and the in-plane shear strain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0" kern="1200">
                            <a:solidFill>
                              <a:schemeClr val="tx1"/>
                            </a:solidFill>
                            <a:latin typeface="Cambria Math" panose="02040503050406030204" pitchFamily="18" charset="0"/>
                            <a:ea typeface="+mn-ea"/>
                            <a:cs typeface="+mn-cs"/>
                          </a:rPr>
                          <m:t>6</m:t>
                        </m:r>
                      </m:sub>
                    </m:sSub>
                  </m:oMath>
                </a14:m>
                <a:r>
                  <a:rPr lang="ar-AE" dirty="0"/>
                  <a:t>.</a:t>
                </a:r>
                <a:br>
                  <a:rPr lang="ar-AE" dirty="0"/>
                </a:br>
                <a:r>
                  <a:rPr lang="en-GB" dirty="0"/>
                  <a:t>Through-thickness strain is given by</a:t>
                </a:r>
                <a:br>
                  <a:rPr lang="en-GB" dirty="0"/>
                </a:b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3</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13</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23</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2</m:t>
                          </m:r>
                        </m:sub>
                      </m:sSub>
                    </m:oMath>
                  </m:oMathPara>
                </a14:m>
                <a:br>
                  <a:rPr lang="ar-AE" dirty="0"/>
                </a:br>
                <a:r>
                  <a:rPr lang="en-GB" dirty="0"/>
                  <a:t>but it doesn’t feed back into the in-plane response.”</a:t>
                </a:r>
              </a:p>
              <a:p>
                <a:br>
                  <a:rPr lang="en-GB" dirty="0"/>
                </a:br>
                <a:endParaRPr lang="en-GB" dirty="0"/>
              </a:p>
              <a:p>
                <a:r>
                  <a:rPr lang="en-GB" b="1" dirty="0"/>
                  <a:t>Resulting matrix</a:t>
                </a:r>
                <a:br>
                  <a:rPr lang="en-GB" dirty="0"/>
                </a:br>
                <a:r>
                  <a:rPr lang="en-GB" dirty="0"/>
                  <a:t>“The compliance matrix therefore reduces to</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1</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2</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0" kern="1200">
                                        <a:solidFill>
                                          <a:schemeClr val="tx1"/>
                                        </a:solidFill>
                                        <a:latin typeface="Cambria Math" panose="02040503050406030204" pitchFamily="18" charset="0"/>
                                        <a:ea typeface="+mn-ea"/>
                                        <a:cs typeface="+mn-cs"/>
                                      </a:rPr>
                                      <m:t>6</m:t>
                                    </m:r>
                                  </m:sub>
                                </m:sSub>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16</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22</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26</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16</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26</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1</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2</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6</m:t>
                                    </m:r>
                                  </m:sub>
                                </m:sSub>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If we express it with engineering constants you see the familiar 1/E terms on the diagonal and Poisson ratios in the off-diagonals, plus any shear-extension couplings </a:t>
                </a:r>
                <a14:m>
                  <m:oMath xmlns:m="http://schemas.openxmlformats.org/officeDocument/2006/math">
                    <m:r>
                      <a:rPr lang="en-GB" sz="1200" i="1" kern="1200">
                        <a:solidFill>
                          <a:schemeClr val="tx1"/>
                        </a:solidFill>
                        <a:latin typeface="Cambria Math" panose="02040503050406030204" pitchFamily="18" charset="0"/>
                        <a:ea typeface="+mn-ea"/>
                        <a:cs typeface="+mn-cs"/>
                      </a:rPr>
                      <m:t>𝜂</m:t>
                    </m:r>
                  </m:oMath>
                </a14:m>
                <a:r>
                  <a:rPr lang="en-GB" dirty="0"/>
                  <a:t> if the laminate is fully anisotropic.”</a:t>
                </a:r>
              </a:p>
              <a:p>
                <a:br>
                  <a:rPr lang="en-GB" dirty="0"/>
                </a:br>
                <a:endParaRPr lang="en-GB" dirty="0"/>
              </a:p>
              <a:p>
                <a:r>
                  <a:rPr lang="en-GB" b="1" dirty="0"/>
                  <a:t>Engineering relevance</a:t>
                </a:r>
                <a:br>
                  <a:rPr lang="en-GB" dirty="0"/>
                </a:br>
                <a:r>
                  <a:rPr lang="en-GB" dirty="0"/>
                  <a:t>“This 3×3 form is exactly what we use in classical laminate theory to build the A, B and D matrices for composite plate analysis.”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“Now we simplify the compliance matrix for </a:t>
                </a:r>
                <a:r>
                  <a:rPr lang="en-GB" i="1" dirty="0"/>
                  <a:t>plane-stress</a:t>
                </a:r>
                <a:r>
                  <a:rPr lang="en-GB" dirty="0"/>
                  <a:t> conditions—exactly what we use for thin laminated plates.”</a:t>
                </a:r>
              </a:p>
              <a:p>
                <a:br>
                  <a:rPr lang="en-GB" dirty="0"/>
                </a:br>
                <a:endParaRPr lang="en-GB" dirty="0"/>
              </a:p>
              <a:p>
                <a:r>
                  <a:rPr lang="en-GB" b="1" dirty="0"/>
                  <a:t>Concept</a:t>
                </a:r>
                <a:br>
                  <a:rPr lang="en-GB" dirty="0"/>
                </a:br>
                <a:r>
                  <a:rPr lang="en-GB" dirty="0"/>
                  <a:t>“For thin composite panels the through-thickness normal and transverse shear stresses are negligible.</a:t>
                </a:r>
                <a:br>
                  <a:rPr lang="en-GB" dirty="0"/>
                </a:br>
                <a:r>
                  <a:rPr lang="en-GB" dirty="0"/>
                  <a:t>So we set</a:t>
                </a:r>
                <a:br>
                  <a:rPr lang="en-GB" dirty="0"/>
                </a:br>
                <a:r>
                  <a:rPr lang="ar-AE" sz="1200" i="0" kern="1200">
                    <a:solidFill>
                      <a:schemeClr val="tx1"/>
                    </a:solidFill>
                    <a:latin typeface="+mn-lt"/>
                    <a:ea typeface="+mn-ea"/>
                    <a:cs typeface="+mn-cs"/>
                  </a:rPr>
                  <a:t>𝜎_3=𝜎_23=𝜎_31=0</a:t>
                </a:r>
                <a:r>
                  <a:rPr lang="ar-AE" dirty="0"/>
                  <a:t>.</a:t>
                </a:r>
                <a:br>
                  <a:rPr lang="ar-AE" dirty="0"/>
                </a:br>
                <a:r>
                  <a:rPr lang="en-GB" dirty="0"/>
                  <a:t>That collapses the 6×6 compliance relationship down to just the in-plane components.”</a:t>
                </a:r>
              </a:p>
              <a:p>
                <a:br>
                  <a:rPr lang="en-GB" dirty="0"/>
                </a:br>
                <a:endParaRPr lang="en-GB" dirty="0"/>
              </a:p>
              <a:p>
                <a:r>
                  <a:rPr lang="en-GB" b="1" dirty="0"/>
                  <a:t>Reduced strain relations</a:t>
                </a:r>
                <a:br>
                  <a:rPr lang="en-GB" dirty="0"/>
                </a:br>
                <a:r>
                  <a:rPr lang="en-GB" dirty="0"/>
                  <a:t>“The only remaining strains are the in-plane normal strains </a:t>
                </a:r>
                <a:r>
                  <a:rPr lang="ar-AE" sz="1200" i="0" kern="1200">
                    <a:solidFill>
                      <a:schemeClr val="tx1"/>
                    </a:solidFill>
                    <a:latin typeface="+mn-lt"/>
                    <a:ea typeface="+mn-ea"/>
                    <a:cs typeface="+mn-cs"/>
                  </a:rPr>
                  <a:t>𝜀_1,𝜀_2</a:t>
                </a:r>
                <a:r>
                  <a:rPr lang="en-GB" dirty="0"/>
                  <a:t>and the in-plane shear strain </a:t>
                </a:r>
                <a:r>
                  <a:rPr lang="ar-AE" sz="1200" i="0" kern="1200">
                    <a:solidFill>
                      <a:schemeClr val="tx1"/>
                    </a:solidFill>
                    <a:latin typeface="+mn-lt"/>
                    <a:ea typeface="+mn-ea"/>
                    <a:cs typeface="+mn-cs"/>
                  </a:rPr>
                  <a:t>𝛾_6</a:t>
                </a:r>
                <a:r>
                  <a:rPr lang="ar-AE" dirty="0"/>
                  <a:t>.</a:t>
                </a:r>
                <a:br>
                  <a:rPr lang="ar-AE" dirty="0"/>
                </a:br>
                <a:r>
                  <a:rPr lang="en-GB" dirty="0"/>
                  <a:t>Through-thickness strain is given by</a:t>
                </a:r>
                <a:br>
                  <a:rPr lang="en-GB" dirty="0"/>
                </a:br>
                <a:r>
                  <a:rPr lang="ar-AE" sz="1200" i="0" kern="1200">
                    <a:solidFill>
                      <a:schemeClr val="tx1"/>
                    </a:solidFill>
                    <a:latin typeface="+mn-lt"/>
                    <a:ea typeface="+mn-ea"/>
                    <a:cs typeface="+mn-cs"/>
                  </a:rPr>
                  <a:t>𝜀_3=𝑆_13 𝜎_1+𝑆_23 𝜎_2</a:t>
                </a:r>
                <a:br>
                  <a:rPr lang="ar-AE" dirty="0"/>
                </a:br>
                <a:r>
                  <a:rPr lang="en-GB" dirty="0"/>
                  <a:t>but it doesn’t feed back into the in-plane response.”</a:t>
                </a:r>
              </a:p>
              <a:p>
                <a:br>
                  <a:rPr lang="en-GB" dirty="0"/>
                </a:br>
                <a:endParaRPr lang="en-GB" dirty="0"/>
              </a:p>
              <a:p>
                <a:r>
                  <a:rPr lang="en-GB" b="1" dirty="0"/>
                  <a:t>Resulting matrix</a:t>
                </a:r>
                <a:br>
                  <a:rPr lang="en-GB" dirty="0"/>
                </a:br>
                <a:r>
                  <a:rPr lang="en-GB" dirty="0"/>
                  <a:t>“The compliance matrix therefore reduces to</a:t>
                </a:r>
              </a:p>
              <a:p>
                <a:r>
                  <a:rPr lang="ar-AE" sz="1200" i="0" kern="1200">
                    <a:solidFill>
                      <a:schemeClr val="tx1"/>
                    </a:solidFill>
                    <a:latin typeface="+mn-lt"/>
                    <a:ea typeface="+mn-ea"/>
                    <a:cs typeface="+mn-cs"/>
                  </a:rPr>
                  <a:t>[■(𝜀_1@𝜀_2@𝛾_6 )]=[■(𝑆_11&amp;𝑆_12&amp;𝑆_16@𝑆_12&amp;𝑆_22&amp;𝑆_26@𝑆_16&amp;𝑆_26&amp;𝑆_66 )][■(𝜎_1@𝜎_2@𝜎_6 )].</a:t>
                </a:r>
                <a:endParaRPr lang="ar-AE" dirty="0"/>
              </a:p>
              <a:p>
                <a:r>
                  <a:rPr lang="en-GB" dirty="0"/>
                  <a:t>If we express it with engineering constants you see the familiar 1/E terms on the diagonal and Poisson ratios in the off-diagonals, plus any shear-extension couplings </a:t>
                </a:r>
                <a:r>
                  <a:rPr lang="en-GB" sz="1200" i="0" kern="1200">
                    <a:solidFill>
                      <a:schemeClr val="tx1"/>
                    </a:solidFill>
                    <a:latin typeface="+mn-lt"/>
                    <a:ea typeface="+mn-ea"/>
                    <a:cs typeface="+mn-cs"/>
                  </a:rPr>
                  <a:t>𝜂</a:t>
                </a:r>
                <a:r>
                  <a:rPr lang="en-GB" dirty="0"/>
                  <a:t> if the laminate is fully anisotropic.”</a:t>
                </a:r>
              </a:p>
              <a:p>
                <a:br>
                  <a:rPr lang="en-GB" dirty="0"/>
                </a:br>
                <a:endParaRPr lang="en-GB" dirty="0"/>
              </a:p>
              <a:p>
                <a:r>
                  <a:rPr lang="en-GB" b="1" dirty="0"/>
                  <a:t>Engineering relevance</a:t>
                </a:r>
                <a:br>
                  <a:rPr lang="en-GB" dirty="0"/>
                </a:br>
                <a:r>
                  <a:rPr lang="en-GB" dirty="0"/>
                  <a:t>“This 3×3 form is exactly what we use in classical laminate theory to build the A, B and D matrices for composite plate analysis.”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20</a:t>
            </a:fld>
            <a:endParaRPr lang="en-GB"/>
          </a:p>
        </p:txBody>
      </p:sp>
    </p:spTree>
    <p:extLst>
      <p:ext uri="{BB962C8B-B14F-4D97-AF65-F5344CB8AC3E}">
        <p14:creationId xmlns:p14="http://schemas.microsoft.com/office/powerpoint/2010/main" val="261761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wraps up our move from the general anisotropic case to the special case of an </a:t>
                </a:r>
                <a:r>
                  <a:rPr lang="en-GB" b="1" dirty="0"/>
                  <a:t>orthotropic lamina</a:t>
                </a:r>
                <a:r>
                  <a:rPr lang="en-GB" dirty="0"/>
                  <a:t>—the single composite ply with three mutually perpendicular planes of symmetry.”</a:t>
                </a:r>
              </a:p>
              <a:p>
                <a:br>
                  <a:rPr lang="en-GB" dirty="0"/>
                </a:br>
                <a:endParaRPr lang="en-GB" dirty="0"/>
              </a:p>
              <a:p>
                <a:r>
                  <a:rPr lang="en-GB" b="1" dirty="0"/>
                  <a:t>Concept</a:t>
                </a:r>
                <a:br>
                  <a:rPr lang="en-GB" dirty="0"/>
                </a:br>
                <a:r>
                  <a:rPr lang="en-GB" dirty="0"/>
                  <a:t>“Because of that symmetry, all shear–extension couplings vanish and the in-plane elastic behaviour can be described with only four independent engineering constants:</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𝐺</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oMath>
                </a14:m>
                <a:r>
                  <a:rPr lang="ar-AE" dirty="0"/>
                  <a:t>(</a:t>
                </a:r>
                <a:r>
                  <a:rPr lang="en-GB" dirty="0"/>
                  <a:t> with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21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12</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oMath>
                </a14:m>
                <a:r>
                  <a:rPr lang="ar-AE" dirty="0"/>
                  <a:t>).</a:t>
                </a:r>
                <a:br>
                  <a:rPr lang="ar-AE" dirty="0"/>
                </a:br>
                <a:r>
                  <a:rPr lang="en-GB" dirty="0"/>
                  <a:t>That greatly simplifies both the compliance matrix and the stiffness matrix used in laminate theory.”</a:t>
                </a:r>
              </a:p>
              <a:p>
                <a:br>
                  <a:rPr lang="en-GB" dirty="0"/>
                </a:br>
                <a:endParaRPr lang="en-GB" dirty="0"/>
              </a:p>
              <a:p>
                <a:r>
                  <a:rPr lang="en-GB" b="1" dirty="0"/>
                  <a:t>Details</a:t>
                </a:r>
                <a:br>
                  <a:rPr lang="en-GB" dirty="0"/>
                </a:br>
                <a:endParaRPr lang="en-GB" dirty="0"/>
              </a:p>
              <a:p>
                <a:r>
                  <a:rPr lang="en-GB" i="1" dirty="0"/>
                  <a:t>Compliance form</a:t>
                </a:r>
                <a:endParaRPr lang="en-GB" dirty="0"/>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1</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2</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0" kern="1200">
                                        <a:solidFill>
                                          <a:schemeClr val="tx1"/>
                                        </a:solidFill>
                                        <a:latin typeface="Cambria Math" panose="02040503050406030204" pitchFamily="18" charset="0"/>
                                        <a:ea typeface="+mn-ea"/>
                                        <a:cs typeface="+mn-cs"/>
                                      </a:rPr>
                                      <m:t>12</m:t>
                                    </m:r>
                                  </m:sub>
                                </m:sSub>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e>
                              <m:e>
                                <m:r>
                                  <a:rPr lang="ar-AE" sz="1200" i="0" kern="1200">
                                    <a:solidFill>
                                      <a:schemeClr val="tx1"/>
                                    </a:solidFill>
                                    <a:latin typeface="Cambria Math" panose="02040503050406030204" pitchFamily="18" charset="0"/>
                                    <a:ea typeface="+mn-ea"/>
                                    <a:cs typeface="+mn-cs"/>
                                  </a:rPr>
                                  <m:t>0</m:t>
                                </m:r>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22</m:t>
                                    </m:r>
                                  </m:sub>
                                </m:sSub>
                              </m:e>
                              <m:e>
                                <m:r>
                                  <a:rPr lang="ar-AE" sz="1200" i="0" kern="1200">
                                    <a:solidFill>
                                      <a:schemeClr val="tx1"/>
                                    </a:solidFill>
                                    <a:latin typeface="Cambria Math" panose="02040503050406030204" pitchFamily="18" charset="0"/>
                                    <a:ea typeface="+mn-ea"/>
                                    <a:cs typeface="+mn-cs"/>
                                  </a:rPr>
                                  <m:t>0</m:t>
                                </m:r>
                              </m:e>
                            </m:mr>
                            <m:mr>
                              <m:e>
                                <m:r>
                                  <a:rPr lang="ar-AE" sz="1200" i="0" kern="1200">
                                    <a:solidFill>
                                      <a:schemeClr val="tx1"/>
                                    </a:solidFill>
                                    <a:latin typeface="Cambria Math" panose="02040503050406030204" pitchFamily="18" charset="0"/>
                                    <a:ea typeface="+mn-ea"/>
                                    <a:cs typeface="+mn-cs"/>
                                  </a:rPr>
                                  <m:t>0</m:t>
                                </m:r>
                              </m:e>
                              <m:e>
                                <m:r>
                                  <a:rPr lang="ar-AE" sz="1200" i="0" kern="1200">
                                    <a:solidFill>
                                      <a:schemeClr val="tx1"/>
                                    </a:solidFill>
                                    <a:latin typeface="Cambria Math" panose="02040503050406030204" pitchFamily="18" charset="0"/>
                                    <a:ea typeface="+mn-ea"/>
                                    <a:cs typeface="+mn-cs"/>
                                  </a:rPr>
                                  <m:t>0</m:t>
                                </m:r>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1</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2</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12</m:t>
                                    </m:r>
                                  </m:sub>
                                </m:sSub>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where</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𝑆</m:t>
                        </m:r>
                      </m:e>
                      <m:sub>
                        <m:r>
                          <a:rPr lang="ar-AE" sz="1200" b="0" i="0" kern="1200">
                            <a:solidFill>
                              <a:schemeClr val="tx1"/>
                            </a:solidFill>
                            <a:latin typeface="Cambria Math" panose="02040503050406030204" pitchFamily="18" charset="0"/>
                            <a:ea typeface="+mn-ea"/>
                            <a:cs typeface="+mn-cs"/>
                          </a:rPr>
                          <m:t>22</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𝑆</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1</m:t>
                        </m:r>
                      </m:sub>
                    </m:sSub>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𝑆</m:t>
                        </m:r>
                      </m:e>
                      <m:sub>
                        <m:r>
                          <a:rPr lang="ar-AE" sz="1200" b="0" i="0" kern="1200">
                            <a:solidFill>
                              <a:schemeClr val="tx1"/>
                            </a:solidFill>
                            <a:latin typeface="Cambria Math" panose="02040503050406030204" pitchFamily="18" charset="0"/>
                            <a:ea typeface="+mn-ea"/>
                            <a:cs typeface="+mn-cs"/>
                          </a:rPr>
                          <m:t>66</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𝐺</m:t>
                        </m:r>
                      </m:e>
                      <m:sub>
                        <m:r>
                          <a:rPr lang="ar-AE" sz="1200" b="0" i="0" kern="1200">
                            <a:solidFill>
                              <a:schemeClr val="tx1"/>
                            </a:solidFill>
                            <a:latin typeface="Cambria Math" panose="02040503050406030204" pitchFamily="18" charset="0"/>
                            <a:ea typeface="+mn-ea"/>
                            <a:cs typeface="+mn-cs"/>
                          </a:rPr>
                          <m:t>12</m:t>
                        </m:r>
                      </m:sub>
                    </m:sSub>
                  </m:oMath>
                </a14:m>
                <a:r>
                  <a:rPr lang="ar-AE" dirty="0"/>
                  <a:t>.</a:t>
                </a:r>
              </a:p>
              <a:p>
                <a:endParaRPr lang="en-GB" i="1" dirty="0"/>
              </a:p>
              <a:p>
                <a:r>
                  <a:rPr lang="en-GB" i="1" dirty="0"/>
                  <a:t>Reduced stiffness form</a:t>
                </a:r>
                <a:br>
                  <a:rPr lang="en-GB" dirty="0"/>
                </a:br>
                <a:r>
                  <a:rPr lang="en-GB" dirty="0"/>
                  <a:t>Inverting gives</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1</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2</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0" kern="1200">
                                        <a:solidFill>
                                          <a:schemeClr val="tx1"/>
                                        </a:solidFill>
                                        <a:latin typeface="Cambria Math" panose="02040503050406030204" pitchFamily="18" charset="0"/>
                                        <a:ea typeface="+mn-ea"/>
                                        <a:cs typeface="+mn-cs"/>
                                      </a:rPr>
                                      <m:t>12</m:t>
                                    </m:r>
                                  </m:sub>
                                </m:sSub>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e>
                              <m:e>
                                <m:r>
                                  <a:rPr lang="ar-AE" sz="1200" i="0" kern="1200">
                                    <a:solidFill>
                                      <a:schemeClr val="tx1"/>
                                    </a:solidFill>
                                    <a:latin typeface="Cambria Math" panose="02040503050406030204" pitchFamily="18" charset="0"/>
                                    <a:ea typeface="+mn-ea"/>
                                    <a:cs typeface="+mn-cs"/>
                                  </a:rPr>
                                  <m:t>0</m:t>
                                </m:r>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e>
                              <m:e>
                                <m:r>
                                  <a:rPr lang="ar-AE" sz="1200" i="0" kern="1200">
                                    <a:solidFill>
                                      <a:schemeClr val="tx1"/>
                                    </a:solidFill>
                                    <a:latin typeface="Cambria Math" panose="02040503050406030204" pitchFamily="18" charset="0"/>
                                    <a:ea typeface="+mn-ea"/>
                                    <a:cs typeface="+mn-cs"/>
                                  </a:rPr>
                                  <m:t>0</m:t>
                                </m:r>
                              </m:e>
                            </m:mr>
                            <m:mr>
                              <m:e>
                                <m:r>
                                  <a:rPr lang="ar-AE" sz="1200" i="0" kern="1200">
                                    <a:solidFill>
                                      <a:schemeClr val="tx1"/>
                                    </a:solidFill>
                                    <a:latin typeface="Cambria Math" panose="02040503050406030204" pitchFamily="18" charset="0"/>
                                    <a:ea typeface="+mn-ea"/>
                                    <a:cs typeface="+mn-cs"/>
                                  </a:rPr>
                                  <m:t>0</m:t>
                                </m:r>
                              </m:e>
                              <m:e>
                                <m:r>
                                  <a:rPr lang="ar-AE" sz="1200" i="0" kern="1200">
                                    <a:solidFill>
                                      <a:schemeClr val="tx1"/>
                                    </a:solidFill>
                                    <a:latin typeface="Cambria Math" panose="02040503050406030204" pitchFamily="18" charset="0"/>
                                    <a:ea typeface="+mn-ea"/>
                                    <a:cs typeface="+mn-cs"/>
                                  </a:rPr>
                                  <m:t>0</m:t>
                                </m:r>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1</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0" kern="1200">
                                        <a:solidFill>
                                          <a:schemeClr val="tx1"/>
                                        </a:solidFill>
                                        <a:latin typeface="Cambria Math" panose="02040503050406030204" pitchFamily="18" charset="0"/>
                                        <a:ea typeface="+mn-ea"/>
                                        <a:cs typeface="+mn-cs"/>
                                      </a:rPr>
                                      <m:t>2</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0" kern="1200">
                                        <a:solidFill>
                                          <a:schemeClr val="tx1"/>
                                        </a:solidFill>
                                        <a:latin typeface="Cambria Math" panose="02040503050406030204" pitchFamily="18" charset="0"/>
                                        <a:ea typeface="+mn-ea"/>
                                        <a:cs typeface="+mn-cs"/>
                                      </a:rPr>
                                      <m:t>12</m:t>
                                    </m:r>
                                  </m:sub>
                                </m:sSub>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with</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num>
                        <m:den>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12</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21</m:t>
                              </m:r>
                            </m:sub>
                          </m:sSub>
                        </m:den>
                      </m:f>
                      <m:r>
                        <a:rPr lang="ar-AE" sz="120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22</m:t>
                          </m:r>
                        </m:sub>
                      </m:sSub>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num>
                        <m:den>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21</m:t>
                              </m:r>
                            </m:sub>
                          </m:sSub>
                        </m:den>
                      </m:f>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num>
                        <m:den>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21</m:t>
                              </m:r>
                            </m:sub>
                          </m:sSub>
                        </m:den>
                      </m:f>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66</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𝐺</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These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1" kern="1200">
                            <a:solidFill>
                              <a:schemeClr val="tx1"/>
                            </a:solidFill>
                            <a:latin typeface="Cambria Math" panose="02040503050406030204" pitchFamily="18" charset="0"/>
                            <a:ea typeface="+mn-ea"/>
                            <a:cs typeface="+mn-cs"/>
                          </a:rPr>
                          <m:t>𝑖𝑗</m:t>
                        </m:r>
                      </m:sub>
                    </m:sSub>
                  </m:oMath>
                </a14:m>
                <a:r>
                  <a:rPr lang="en-GB" dirty="0"/>
                  <a:t> values are the reduced stiffness terms used to build the laminate A, B and D matrices.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wraps up our move from the general anisotropic case to the special case of an </a:t>
                </a:r>
                <a:r>
                  <a:rPr lang="en-GB" b="1" dirty="0"/>
                  <a:t>orthotropic lamina</a:t>
                </a:r>
                <a:r>
                  <a:rPr lang="en-GB" dirty="0"/>
                  <a:t>—the single composite ply with three mutually perpendicular planes of symmetry.”</a:t>
                </a:r>
              </a:p>
              <a:p>
                <a:br>
                  <a:rPr lang="en-GB" dirty="0"/>
                </a:br>
                <a:endParaRPr lang="en-GB" dirty="0"/>
              </a:p>
              <a:p>
                <a:r>
                  <a:rPr lang="en-GB" b="1" dirty="0"/>
                  <a:t>Concept</a:t>
                </a:r>
                <a:br>
                  <a:rPr lang="en-GB" dirty="0"/>
                </a:br>
                <a:r>
                  <a:rPr lang="en-GB" dirty="0"/>
                  <a:t>“Because of that symmetry, all shear–extension couplings vanish and the in-plane elastic behaviour can be described with only four independent engineering constants:</a:t>
                </a:r>
                <a:br>
                  <a:rPr lang="en-GB" dirty="0"/>
                </a:br>
                <a:r>
                  <a:rPr lang="ar-AE" sz="1200" i="0" kern="1200">
                    <a:solidFill>
                      <a:schemeClr val="tx1"/>
                    </a:solidFill>
                    <a:latin typeface="+mn-lt"/>
                    <a:ea typeface="+mn-ea"/>
                    <a:cs typeface="+mn-cs"/>
                  </a:rPr>
                  <a:t>𝐸_1,</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𝐸_2,</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𝐺_12,</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𝜈_12</a:t>
                </a:r>
                <a:r>
                  <a:rPr lang="ar-AE" dirty="0"/>
                  <a:t>(</a:t>
                </a:r>
                <a:r>
                  <a:rPr lang="en-GB" dirty="0"/>
                  <a:t>with </a:t>
                </a:r>
                <a:r>
                  <a:rPr lang="ar-AE" sz="1200" i="0" kern="1200">
                    <a:solidFill>
                      <a:schemeClr val="tx1"/>
                    </a:solidFill>
                    <a:latin typeface="+mn-lt"/>
                    <a:ea typeface="+mn-ea"/>
                    <a:cs typeface="+mn-cs"/>
                  </a:rPr>
                  <a:t>𝜈_21=𝜈_12 𝐸_2/𝐸_1</a:t>
                </a:r>
                <a:r>
                  <a:rPr lang="ar-AE" dirty="0"/>
                  <a:t>).</a:t>
                </a:r>
                <a:br>
                  <a:rPr lang="ar-AE" dirty="0"/>
                </a:br>
                <a:r>
                  <a:rPr lang="en-GB" dirty="0"/>
                  <a:t>That greatly simplifies both the compliance matrix and the stiffness matrix used in laminate theory.”</a:t>
                </a:r>
              </a:p>
              <a:p>
                <a:br>
                  <a:rPr lang="en-GB" dirty="0"/>
                </a:br>
                <a:endParaRPr lang="en-GB" dirty="0"/>
              </a:p>
              <a:p>
                <a:r>
                  <a:rPr lang="en-GB" b="1" dirty="0"/>
                  <a:t>Details</a:t>
                </a:r>
                <a:br>
                  <a:rPr lang="en-GB" dirty="0"/>
                </a:br>
                <a:r>
                  <a:rPr lang="en-GB" i="1" dirty="0"/>
                  <a:t>Compliance form</a:t>
                </a:r>
                <a:endParaRPr lang="en-GB" dirty="0"/>
              </a:p>
              <a:p>
                <a:r>
                  <a:rPr lang="ar-AE" sz="1200" i="0" kern="1200">
                    <a:solidFill>
                      <a:schemeClr val="tx1"/>
                    </a:solidFill>
                    <a:latin typeface="+mn-lt"/>
                    <a:ea typeface="+mn-ea"/>
                    <a:cs typeface="+mn-cs"/>
                  </a:rPr>
                  <a:t>[■(𝜀_1@𝜀_2@𝛾_12 )]=[■(𝑆_11&amp;𝑆_12&amp;0@𝑆_12&amp;𝑆_22&amp;0@0&amp;0&amp;𝑆_66 )][■(𝜎_1@𝜎_2@𝜎_12 )],</a:t>
                </a:r>
                <a:endParaRPr lang="ar-AE" dirty="0"/>
              </a:p>
              <a:p>
                <a:r>
                  <a:rPr lang="en-GB" dirty="0"/>
                  <a:t>where</a:t>
                </a:r>
                <a:br>
                  <a:rPr lang="en-GB" dirty="0"/>
                </a:br>
                <a:r>
                  <a:rPr lang="ar-AE" sz="1200" i="0" kern="1200">
                    <a:solidFill>
                      <a:schemeClr val="tx1"/>
                    </a:solidFill>
                    <a:latin typeface="+mn-lt"/>
                    <a:ea typeface="+mn-ea"/>
                    <a:cs typeface="+mn-cs"/>
                  </a:rPr>
                  <a:t>𝑆_11=1/𝐸_1,</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𝑆_22=1/𝐸_2,</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𝑆_12=−𝜈_12/𝐸_1,</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𝑆_66=1/𝐺_12</a:t>
                </a:r>
                <a:r>
                  <a:rPr lang="ar-AE" dirty="0"/>
                  <a:t>.</a:t>
                </a:r>
              </a:p>
              <a:p>
                <a:r>
                  <a:rPr lang="en-GB" i="1" dirty="0"/>
                  <a:t>Reduced stiffness form</a:t>
                </a:r>
                <a:br>
                  <a:rPr lang="en-GB" dirty="0"/>
                </a:br>
                <a:r>
                  <a:rPr lang="en-GB" dirty="0"/>
                  <a:t>Inverting gives</a:t>
                </a:r>
              </a:p>
              <a:p>
                <a:r>
                  <a:rPr lang="ar-AE" sz="1200" i="0" kern="1200">
                    <a:solidFill>
                      <a:schemeClr val="tx1"/>
                    </a:solidFill>
                    <a:latin typeface="+mn-lt"/>
                    <a:ea typeface="+mn-ea"/>
                    <a:cs typeface="+mn-cs"/>
                  </a:rPr>
                  <a:t>[■(𝜎_1@𝜎_2@𝜏_12 )]=[■(𝑄_11&amp;𝑄_12&amp;0@𝑄_12&amp;𝑄_22&amp;0@0&amp;0&amp;𝑄_66 )][■(𝜀_1@𝜀_2@𝛾_12 )],</a:t>
                </a:r>
                <a:endParaRPr lang="ar-AE" dirty="0"/>
              </a:p>
              <a:p>
                <a:r>
                  <a:rPr lang="en-GB" dirty="0"/>
                  <a:t>with</a:t>
                </a:r>
              </a:p>
              <a:p>
                <a:r>
                  <a:rPr lang="ar-AE" sz="1200" i="0" kern="1200">
                    <a:solidFill>
                      <a:schemeClr val="tx1"/>
                    </a:solidFill>
                    <a:latin typeface="+mn-lt"/>
                    <a:ea typeface="+mn-ea"/>
                    <a:cs typeface="+mn-cs"/>
                  </a:rPr>
                  <a:t>𝑄_11=𝐸_1/(1−𝜈_12 𝜈_21 ),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𝑄_22=𝐸_2/(1−𝜈_12 𝜈_21 ),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𝑄_12=(𝜈_12 𝐸_2)/(1−𝜈_12 𝜈_21 ),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𝑄_66=𝐺_12.</a:t>
                </a:r>
                <a:endParaRPr lang="ar-AE" b="0" dirty="0"/>
              </a:p>
              <a:p>
                <a:r>
                  <a:rPr lang="en-GB" dirty="0"/>
                  <a:t>These </a:t>
                </a:r>
                <a:r>
                  <a:rPr lang="ar-AE" sz="1200" i="0" kern="1200">
                    <a:solidFill>
                      <a:schemeClr val="tx1"/>
                    </a:solidFill>
                    <a:latin typeface="+mn-lt"/>
                    <a:ea typeface="+mn-ea"/>
                    <a:cs typeface="+mn-cs"/>
                  </a:rPr>
                  <a:t>𝑄_𝑖𝑗</a:t>
                </a:r>
                <a:r>
                  <a:rPr lang="en-GB" dirty="0"/>
                  <a:t>values are the reduced stiffness terms used to build the laminate A, B and D matrices.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21</a:t>
            </a:fld>
            <a:endParaRPr lang="en-GB"/>
          </a:p>
        </p:txBody>
      </p:sp>
    </p:spTree>
    <p:extLst>
      <p:ext uri="{BB962C8B-B14F-4D97-AF65-F5344CB8AC3E}">
        <p14:creationId xmlns:p14="http://schemas.microsoft.com/office/powerpoint/2010/main" val="303116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introduces </a:t>
                </a:r>
                <a:r>
                  <a:rPr lang="en-GB" i="1" dirty="0"/>
                  <a:t>ply orientation transformations</a:t>
                </a:r>
                <a:r>
                  <a:rPr lang="en-GB" dirty="0"/>
                  <a:t>—the mathematics we use to move between a lamina’s material axes (1–2) and the global laminate axes (x–y).”</a:t>
                </a:r>
              </a:p>
              <a:p>
                <a:br>
                  <a:rPr lang="en-GB" dirty="0"/>
                </a:br>
                <a:endParaRPr lang="en-GB" dirty="0"/>
              </a:p>
              <a:p>
                <a:r>
                  <a:rPr lang="en-GB" b="1" dirty="0"/>
                  <a:t>Concept</a:t>
                </a:r>
                <a:br>
                  <a:rPr lang="en-GB" dirty="0"/>
                </a:br>
                <a:r>
                  <a:rPr lang="en-GB" dirty="0"/>
                  <a:t>“In a laminate, each ply can be laid at an angle </a:t>
                </a:r>
                <a:r>
                  <a:rPr lang="el-GR" dirty="0"/>
                  <a:t>θ </a:t>
                </a:r>
                <a:r>
                  <a:rPr lang="en-GB" dirty="0"/>
                  <a:t>relative to the global reference.</a:t>
                </a:r>
                <a:br>
                  <a:rPr lang="en-GB" dirty="0"/>
                </a:br>
                <a:r>
                  <a:rPr lang="en-GB" dirty="0"/>
                  <a:t>To analyse the entire laminate, we must transform stresses and strains from the local fibre axes (1, 2) to the global axes (x, y).</a:t>
                </a:r>
                <a:br>
                  <a:rPr lang="en-GB" dirty="0"/>
                </a:br>
                <a:r>
                  <a:rPr lang="en-GB" dirty="0"/>
                  <a:t>This requires the transformation matrix </a:t>
                </a:r>
                <a:r>
                  <a:rPr lang="en-GB" b="1" dirty="0"/>
                  <a:t>T</a:t>
                </a:r>
                <a:r>
                  <a:rPr lang="en-GB" dirty="0"/>
                  <a:t> and its inverse.”</a:t>
                </a:r>
              </a:p>
              <a:p>
                <a:br>
                  <a:rPr lang="en-GB" dirty="0"/>
                </a:br>
                <a:endParaRPr lang="en-GB" dirty="0"/>
              </a:p>
              <a:p>
                <a:r>
                  <a:rPr lang="en-GB" b="1" dirty="0"/>
                  <a:t>Details</a:t>
                </a:r>
                <a:br>
                  <a:rPr lang="en-GB" dirty="0"/>
                </a:br>
                <a:r>
                  <a:rPr lang="en-GB" i="1" dirty="0"/>
                  <a:t>Stress transformation</a:t>
                </a:r>
                <a:endParaRPr lang="en-GB" dirty="0"/>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𝑦</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1" kern="1200">
                                        <a:solidFill>
                                          <a:schemeClr val="tx1"/>
                                        </a:solidFill>
                                        <a:latin typeface="Cambria Math" panose="02040503050406030204" pitchFamily="18" charset="0"/>
                                        <a:ea typeface="+mn-ea"/>
                                        <a:cs typeface="+mn-cs"/>
                                      </a:rPr>
                                      <m:t>𝑥𝑦</m:t>
                                    </m:r>
                                  </m:sub>
                                </m:sSub>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e>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e>
                              <m:e>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r>
                                      <a:rPr lang="ar-AE" sz="1200" i="1" kern="1200">
                                        <a:solidFill>
                                          <a:schemeClr val="tx1"/>
                                        </a:solidFill>
                                        <a:latin typeface="Cambria Math" panose="02040503050406030204" pitchFamily="18" charset="0"/>
                                        <a:ea typeface="+mn-ea"/>
                                        <a:cs typeface="+mn-cs"/>
                                      </a:rPr>
                                      <m:t>𝜃</m:t>
                                    </m:r>
                                  </m:e>
                                </m:func>
                              </m:e>
                            </m:mr>
                            <m:mr>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e>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e>
                              <m:e>
                                <m:r>
                                  <a:rPr lang="ar-AE" sz="1200" i="0" kern="1200">
                                    <a:solidFill>
                                      <a:schemeClr val="tx1"/>
                                    </a:solidFill>
                                    <a:latin typeface="Cambria Math" panose="02040503050406030204" pitchFamily="18" charset="0"/>
                                    <a:ea typeface="+mn-ea"/>
                                    <a:cs typeface="+mn-cs"/>
                                  </a:rPr>
                                  <m:t>2</m:t>
                                </m:r>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r>
                                      <a:rPr lang="ar-AE" sz="1200" i="1" kern="1200">
                                        <a:solidFill>
                                          <a:schemeClr val="tx1"/>
                                        </a:solidFill>
                                        <a:latin typeface="Cambria Math" panose="02040503050406030204" pitchFamily="18" charset="0"/>
                                        <a:ea typeface="+mn-ea"/>
                                        <a:cs typeface="+mn-cs"/>
                                      </a:rPr>
                                      <m:t>𝜃</m:t>
                                    </m:r>
                                  </m:e>
                                </m:func>
                              </m:e>
                            </m:mr>
                            <m:m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r>
                                      <a:rPr lang="ar-AE" sz="1200" i="1" kern="1200">
                                        <a:solidFill>
                                          <a:schemeClr val="tx1"/>
                                        </a:solidFill>
                                        <a:latin typeface="Cambria Math" panose="02040503050406030204" pitchFamily="18" charset="0"/>
                                        <a:ea typeface="+mn-ea"/>
                                        <a:cs typeface="+mn-cs"/>
                                      </a:rPr>
                                      <m:t>𝜃</m:t>
                                    </m:r>
                                  </m:e>
                                </m:func>
                              </m:e>
                              <m:e>
                                <m:r>
                                  <a:rPr lang="ar-AE" sz="1200" i="0" kern="1200">
                                    <a:solidFill>
                                      <a:schemeClr val="tx1"/>
                                    </a:solidFill>
                                    <a:latin typeface="Cambria Math" panose="02040503050406030204" pitchFamily="18" charset="0"/>
                                    <a:ea typeface="+mn-ea"/>
                                    <a:cs typeface="+mn-cs"/>
                                  </a:rPr>
                                  <m:t>−</m:t>
                                </m:r>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r>
                                      <a:rPr lang="ar-AE" sz="1200" i="1" kern="1200">
                                        <a:solidFill>
                                          <a:schemeClr val="tx1"/>
                                        </a:solidFill>
                                        <a:latin typeface="Cambria Math" panose="02040503050406030204" pitchFamily="18" charset="0"/>
                                        <a:ea typeface="+mn-ea"/>
                                        <a:cs typeface="+mn-cs"/>
                                      </a:rPr>
                                      <m:t>𝜃</m:t>
                                    </m:r>
                                  </m:e>
                                </m:func>
                              </m:e>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1</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0" kern="1200">
                                        <a:solidFill>
                                          <a:schemeClr val="tx1"/>
                                        </a:solidFill>
                                        <a:latin typeface="Cambria Math" panose="02040503050406030204" pitchFamily="18" charset="0"/>
                                        <a:ea typeface="+mn-ea"/>
                                        <a:cs typeface="+mn-cs"/>
                                      </a:rPr>
                                      <m:t>2</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0" kern="1200">
                                        <a:solidFill>
                                          <a:schemeClr val="tx1"/>
                                        </a:solidFill>
                                        <a:latin typeface="Cambria Math" panose="02040503050406030204" pitchFamily="18" charset="0"/>
                                        <a:ea typeface="+mn-ea"/>
                                        <a:cs typeface="+mn-cs"/>
                                      </a:rPr>
                                      <m:t>12</m:t>
                                    </m:r>
                                  </m:sub>
                                </m:sSub>
                              </m:e>
                            </m:mr>
                          </m:m>
                        </m:e>
                      </m:d>
                      <m:r>
                        <a:rPr lang="ar-AE" sz="1200" i="0" kern="1200">
                          <a:solidFill>
                            <a:schemeClr val="tx1"/>
                          </a:solidFill>
                          <a:latin typeface="Cambria Math" panose="02040503050406030204" pitchFamily="18" charset="0"/>
                          <a:ea typeface="+mn-ea"/>
                          <a:cs typeface="+mn-cs"/>
                        </a:rPr>
                        <m:t>.</m:t>
                      </m:r>
                    </m:oMath>
                  </m:oMathPara>
                </a14:m>
                <a:endParaRPr lang="ar-AE" dirty="0"/>
              </a:p>
              <a:p>
                <a:pPr/>
                <a:r>
                  <a:rPr lang="en-GB" i="1" dirty="0"/>
                  <a:t>Matrix shorthand</a:t>
                </a:r>
                <a:br>
                  <a:rPr lang="en-GB" dirty="0"/>
                </a:br>
                <a:r>
                  <a:rPr lang="en-GB" dirty="0"/>
                  <a:t>This is compactly written as</a:t>
                </a:r>
                <a:br>
                  <a:rPr lang="en-GB" dirty="0"/>
                </a:b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𝜎</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𝑇</m:t>
                              </m:r>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𝜎</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0" kern="1200">
                                          <a:solidFill>
                                            <a:schemeClr val="tx1"/>
                                          </a:solidFill>
                                          <a:latin typeface="Cambria Math" panose="02040503050406030204" pitchFamily="18" charset="0"/>
                                          <a:ea typeface="+mn-ea"/>
                                          <a:cs typeface="+mn-cs"/>
                                        </a:rPr>
                                        <m:t>1</m:t>
                                      </m:r>
                                    </m:sub>
                                  </m:sSub>
                                </m:e>
                              </m:d>
                            </m:e>
                          </m:d>
                        </m:e>
                      </m:d>
                    </m:oMath>
                  </m:oMathPara>
                </a14:m>
                <a:br>
                  <a:rPr lang="ar-AE" dirty="0"/>
                </a:br>
                <a:r>
                  <a:rPr lang="en-GB" dirty="0"/>
                  <a:t>and similarly for strains</a:t>
                </a:r>
                <a:br>
                  <a:rPr lang="en-GB" dirty="0"/>
                </a:b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𝜀</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𝑇</m:t>
                            </m:r>
                          </m:e>
                        </m:d>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𝜀</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0" kern="1200">
                                    <a:solidFill>
                                      <a:schemeClr val="tx1"/>
                                    </a:solidFill>
                                    <a:latin typeface="Cambria Math" panose="02040503050406030204" pitchFamily="18" charset="0"/>
                                    <a:ea typeface="+mn-ea"/>
                                    <a:cs typeface="+mn-cs"/>
                                  </a:rPr>
                                  <m:t>1</m:t>
                                </m:r>
                              </m:sub>
                            </m:sSub>
                          </m:e>
                        </m:d>
                      </m:e>
                    </m:d>
                  </m:oMath>
                </a14:m>
                <a:r>
                  <a:rPr lang="ar-AE" dirty="0"/>
                  <a:t>.</a:t>
                </a:r>
              </a:p>
              <a:p>
                <a:r>
                  <a:rPr lang="en-GB" i="1" dirty="0"/>
                  <a:t>Transformation matrix</a:t>
                </a:r>
                <a:endParaRPr lang="en-GB" dirty="0"/>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𝑇</m:t>
                          </m:r>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𝑐</m:t>
                                    </m:r>
                                  </m:e>
                                  <m:sup>
                                    <m:r>
                                      <a:rPr lang="ar-AE" sz="1200" i="0" kern="1200">
                                        <a:solidFill>
                                          <a:schemeClr val="tx1"/>
                                        </a:solidFill>
                                        <a:latin typeface="Cambria Math" panose="02040503050406030204" pitchFamily="18" charset="0"/>
                                        <a:ea typeface="+mn-ea"/>
                                        <a:cs typeface="+mn-cs"/>
                                      </a:rPr>
                                      <m:t>2</m:t>
                                    </m:r>
                                  </m:sup>
                                </m:sSup>
                              </m:e>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𝑠</m:t>
                                    </m:r>
                                  </m:e>
                                  <m:sup>
                                    <m:r>
                                      <a:rPr lang="ar-AE" sz="1200" i="0" kern="1200">
                                        <a:solidFill>
                                          <a:schemeClr val="tx1"/>
                                        </a:solidFill>
                                        <a:latin typeface="Cambria Math" panose="02040503050406030204" pitchFamily="18" charset="0"/>
                                        <a:ea typeface="+mn-ea"/>
                                        <a:cs typeface="+mn-cs"/>
                                      </a:rPr>
                                      <m:t>2</m:t>
                                    </m:r>
                                  </m:sup>
                                </m:sSup>
                              </m:e>
                              <m:e>
                                <m:r>
                                  <a:rPr lang="ar-AE" sz="1200" i="0" kern="1200">
                                    <a:solidFill>
                                      <a:schemeClr val="tx1"/>
                                    </a:solidFill>
                                    <a:latin typeface="Cambria Math" panose="02040503050406030204" pitchFamily="18" charset="0"/>
                                    <a:ea typeface="+mn-ea"/>
                                    <a:cs typeface="+mn-cs"/>
                                  </a:rPr>
                                  <m:t>2</m:t>
                                </m:r>
                                <m:r>
                                  <a:rPr lang="ar-AE" sz="1200" i="1" kern="1200">
                                    <a:solidFill>
                                      <a:schemeClr val="tx1"/>
                                    </a:solidFill>
                                    <a:latin typeface="Cambria Math" panose="02040503050406030204" pitchFamily="18" charset="0"/>
                                    <a:ea typeface="+mn-ea"/>
                                    <a:cs typeface="+mn-cs"/>
                                  </a:rPr>
                                  <m:t>𝑐𝑠</m:t>
                                </m:r>
                              </m:e>
                            </m:mr>
                            <m:m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𝑠</m:t>
                                    </m:r>
                                  </m:e>
                                  <m:sup>
                                    <m:r>
                                      <a:rPr lang="ar-AE" sz="1200" i="0" kern="1200">
                                        <a:solidFill>
                                          <a:schemeClr val="tx1"/>
                                        </a:solidFill>
                                        <a:latin typeface="Cambria Math" panose="02040503050406030204" pitchFamily="18" charset="0"/>
                                        <a:ea typeface="+mn-ea"/>
                                        <a:cs typeface="+mn-cs"/>
                                      </a:rPr>
                                      <m:t>2</m:t>
                                    </m:r>
                                  </m:sup>
                                </m:sSup>
                              </m:e>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𝑐</m:t>
                                    </m:r>
                                  </m:e>
                                  <m:sup>
                                    <m:r>
                                      <a:rPr lang="ar-AE" sz="1200" i="0" kern="1200">
                                        <a:solidFill>
                                          <a:schemeClr val="tx1"/>
                                        </a:solidFill>
                                        <a:latin typeface="Cambria Math" panose="02040503050406030204" pitchFamily="18" charset="0"/>
                                        <a:ea typeface="+mn-ea"/>
                                        <a:cs typeface="+mn-cs"/>
                                      </a:rPr>
                                      <m:t>2</m:t>
                                    </m:r>
                                  </m:sup>
                                </m:sSup>
                              </m:e>
                              <m:e>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r>
                                  <a:rPr lang="ar-AE" sz="1200" i="1" kern="1200">
                                    <a:solidFill>
                                      <a:schemeClr val="tx1"/>
                                    </a:solidFill>
                                    <a:latin typeface="Cambria Math" panose="02040503050406030204" pitchFamily="18" charset="0"/>
                                    <a:ea typeface="+mn-ea"/>
                                    <a:cs typeface="+mn-cs"/>
                                  </a:rPr>
                                  <m:t>𝑐𝑠</m:t>
                                </m:r>
                              </m:e>
                            </m:mr>
                            <m:mr>
                              <m:e>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𝑐𝑠</m:t>
                                </m:r>
                              </m:e>
                              <m:e>
                                <m:r>
                                  <a:rPr lang="ar-AE" sz="1200" i="1" kern="1200">
                                    <a:solidFill>
                                      <a:schemeClr val="tx1"/>
                                    </a:solidFill>
                                    <a:latin typeface="Cambria Math" panose="02040503050406030204" pitchFamily="18" charset="0"/>
                                    <a:ea typeface="+mn-ea"/>
                                    <a:cs typeface="+mn-cs"/>
                                  </a:rPr>
                                  <m:t>𝑐𝑠</m:t>
                                </m:r>
                              </m:e>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𝑐</m:t>
                                    </m:r>
                                  </m:e>
                                  <m:sup>
                                    <m:r>
                                      <a:rPr lang="ar-AE" sz="1200" i="0" kern="1200">
                                        <a:solidFill>
                                          <a:schemeClr val="tx1"/>
                                        </a:solidFill>
                                        <a:latin typeface="Cambria Math" panose="02040503050406030204" pitchFamily="18" charset="0"/>
                                        <a:ea typeface="+mn-ea"/>
                                        <a:cs typeface="+mn-cs"/>
                                      </a:rPr>
                                      <m:t>2</m:t>
                                    </m:r>
                                  </m:sup>
                                </m:sSup>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𝑠</m:t>
                                    </m:r>
                                  </m:e>
                                  <m:sup>
                                    <m:r>
                                      <a:rPr lang="ar-AE" sz="1200" i="0" kern="1200">
                                        <a:solidFill>
                                          <a:schemeClr val="tx1"/>
                                        </a:solidFill>
                                        <a:latin typeface="Cambria Math" panose="02040503050406030204" pitchFamily="18" charset="0"/>
                                        <a:ea typeface="+mn-ea"/>
                                        <a:cs typeface="+mn-cs"/>
                                      </a:rPr>
                                      <m:t>2</m:t>
                                    </m:r>
                                  </m:sup>
                                </m:sSup>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with </a:t>
                </a:r>
                <a14:m>
                  <m:oMath xmlns:m="http://schemas.openxmlformats.org/officeDocument/2006/math">
                    <m:r>
                      <a:rPr lang="en-GB" sz="1200" i="1" kern="1200">
                        <a:solidFill>
                          <a:schemeClr val="tx1"/>
                        </a:solidFill>
                        <a:latin typeface="Cambria Math" panose="02040503050406030204" pitchFamily="18" charset="0"/>
                        <a:ea typeface="+mn-ea"/>
                        <a:cs typeface="+mn-cs"/>
                      </a:rPr>
                      <m:t>𝑐</m:t>
                    </m:r>
                    <m:r>
                      <a:rPr lang="en-GB" sz="1200" i="0" kern="1200">
                        <a:solidFill>
                          <a:schemeClr val="tx1"/>
                        </a:solidFill>
                        <a:latin typeface="Cambria Math" panose="02040503050406030204" pitchFamily="18" charset="0"/>
                        <a:ea typeface="+mn-ea"/>
                        <a:cs typeface="+mn-cs"/>
                      </a:rPr>
                      <m:t>=</m:t>
                    </m:r>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r>
                      <a:rPr lang="ar-AE" sz="120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r>
                      <a:rPr lang="ar-AE" sz="1200" b="0" i="1" kern="1200">
                        <a:solidFill>
                          <a:schemeClr val="tx1"/>
                        </a:solidFill>
                        <a:latin typeface="Cambria Math" panose="02040503050406030204" pitchFamily="18" charset="0"/>
                        <a:ea typeface="+mn-ea"/>
                        <a:cs typeface="+mn-cs"/>
                      </a:rPr>
                      <m:t>𝑠</m:t>
                    </m:r>
                    <m:r>
                      <a:rPr lang="ar-AE" sz="1200" b="0" i="0" kern="1200">
                        <a:solidFill>
                          <a:schemeClr val="tx1"/>
                        </a:solidFill>
                        <a:latin typeface="Cambria Math" panose="02040503050406030204" pitchFamily="18" charset="0"/>
                        <a:ea typeface="+mn-ea"/>
                        <a:cs typeface="+mn-cs"/>
                      </a:rPr>
                      <m:t>=</m:t>
                    </m:r>
                    <m:func>
                      <m:funcPr>
                        <m:ctrlPr>
                          <a:rPr lang="ar-AE" sz="1200" b="0" i="1" kern="1200">
                            <a:solidFill>
                              <a:schemeClr val="tx1"/>
                            </a:solidFill>
                            <a:latin typeface="Cambria Math" panose="02040503050406030204" pitchFamily="18" charset="0"/>
                            <a:ea typeface="+mn-ea"/>
                            <a:cs typeface="+mn-cs"/>
                          </a:rPr>
                        </m:ctrlPr>
                      </m:funcPr>
                      <m:fName>
                        <m:r>
                          <m:rPr>
                            <m:sty m:val="p"/>
                          </m:rPr>
                          <a:rPr lang="en-GB" sz="1200" b="0" i="0" kern="1200">
                            <a:solidFill>
                              <a:schemeClr val="tx1"/>
                            </a:solidFill>
                            <a:latin typeface="Cambria Math" panose="02040503050406030204" pitchFamily="18" charset="0"/>
                            <a:ea typeface="+mn-ea"/>
                            <a:cs typeface="+mn-cs"/>
                          </a:rPr>
                          <m:t>sin</m:t>
                        </m:r>
                      </m:fName>
                      <m:e>
                        <m:r>
                          <a:rPr lang="ar-AE" sz="1200" b="0" i="1" kern="1200">
                            <a:solidFill>
                              <a:schemeClr val="tx1"/>
                            </a:solidFill>
                            <a:latin typeface="Cambria Math" panose="02040503050406030204" pitchFamily="18" charset="0"/>
                            <a:ea typeface="+mn-ea"/>
                            <a:cs typeface="+mn-cs"/>
                          </a:rPr>
                          <m:t>𝜃</m:t>
                        </m:r>
                      </m:e>
                    </m:func>
                  </m:oMath>
                </a14:m>
                <a:r>
                  <a:rPr lang="ar-AE" dirty="0"/>
                  <a:t>.</a:t>
                </a:r>
              </a:p>
              <a:p>
                <a:r>
                  <a:rPr lang="en-GB" i="1" dirty="0"/>
                  <a:t>Diagram</a:t>
                </a:r>
                <a:br>
                  <a:rPr lang="en-GB" dirty="0"/>
                </a:br>
                <a:r>
                  <a:rPr lang="en-GB" dirty="0"/>
                  <a:t>The figure shows local axes 1–2 rotated by </a:t>
                </a:r>
                <a:r>
                  <a:rPr lang="el-GR" dirty="0"/>
                  <a:t>θ </a:t>
                </a:r>
                <a:r>
                  <a:rPr lang="en-GB" dirty="0"/>
                  <a:t>relative to the global x–y axes of the panel.</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introduces </a:t>
                </a:r>
                <a:r>
                  <a:rPr lang="en-GB" i="1" dirty="0"/>
                  <a:t>ply orientation transformations</a:t>
                </a:r>
                <a:r>
                  <a:rPr lang="en-GB" dirty="0"/>
                  <a:t>—the mathematics we use to move between a lamina’s material axes (1–2) and the global laminate axes (x–y).”</a:t>
                </a:r>
              </a:p>
              <a:p>
                <a:br>
                  <a:rPr lang="en-GB" dirty="0"/>
                </a:br>
                <a:endParaRPr lang="en-GB" dirty="0"/>
              </a:p>
              <a:p>
                <a:r>
                  <a:rPr lang="en-GB" b="1" dirty="0"/>
                  <a:t>Concept</a:t>
                </a:r>
                <a:br>
                  <a:rPr lang="en-GB" dirty="0"/>
                </a:br>
                <a:r>
                  <a:rPr lang="en-GB" dirty="0"/>
                  <a:t>“In a laminate, each ply can be laid at an angle </a:t>
                </a:r>
                <a:r>
                  <a:rPr lang="el-GR" dirty="0"/>
                  <a:t>θ </a:t>
                </a:r>
                <a:r>
                  <a:rPr lang="en-GB" dirty="0"/>
                  <a:t>relative to the global reference.</a:t>
                </a:r>
                <a:br>
                  <a:rPr lang="en-GB" dirty="0"/>
                </a:br>
                <a:r>
                  <a:rPr lang="en-GB" dirty="0"/>
                  <a:t>To analyse the entire laminate, we must transform stresses and strains from the local fibre axes (1, 2) to the global axes (x, y).</a:t>
                </a:r>
                <a:br>
                  <a:rPr lang="en-GB" dirty="0"/>
                </a:br>
                <a:r>
                  <a:rPr lang="en-GB" dirty="0"/>
                  <a:t>This requires the transformation matrix </a:t>
                </a:r>
                <a:r>
                  <a:rPr lang="en-GB" b="1" dirty="0"/>
                  <a:t>T</a:t>
                </a:r>
                <a:r>
                  <a:rPr lang="en-GB" dirty="0"/>
                  <a:t> and its inverse.”</a:t>
                </a:r>
              </a:p>
              <a:p>
                <a:br>
                  <a:rPr lang="en-GB" dirty="0"/>
                </a:br>
                <a:endParaRPr lang="en-GB" dirty="0"/>
              </a:p>
              <a:p>
                <a:r>
                  <a:rPr lang="en-GB" b="1" dirty="0"/>
                  <a:t>Details</a:t>
                </a:r>
                <a:br>
                  <a:rPr lang="en-GB" dirty="0"/>
                </a:br>
                <a:r>
                  <a:rPr lang="en-GB" i="1" dirty="0"/>
                  <a:t>Stress transformation</a:t>
                </a:r>
                <a:endParaRPr lang="en-GB" dirty="0"/>
              </a:p>
              <a:p>
                <a:r>
                  <a:rPr lang="ar-AE" sz="1200" i="0" kern="1200">
                    <a:solidFill>
                      <a:schemeClr val="tx1"/>
                    </a:solidFill>
                    <a:latin typeface="+mn-lt"/>
                    <a:ea typeface="+mn-ea"/>
                    <a:cs typeface="+mn-cs"/>
                  </a:rPr>
                  <a:t>[■(𝜎_𝑥@𝜎_𝑦@𝜏_𝑥𝑦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𝜃&amp;〖</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𝜃&amp;−2</a:t>
                </a:r>
                <a:r>
                  <a:rPr lang="en-GB" sz="1200" i="0" kern="1200">
                    <a:solidFill>
                      <a:schemeClr val="tx1"/>
                    </a:solidFill>
                    <a:latin typeface="+mn-lt"/>
                    <a:ea typeface="+mn-ea"/>
                    <a:cs typeface="+mn-cs"/>
                  </a:rPr>
                  <a:t> cos</a:t>
                </a:r>
                <a:r>
                  <a:rPr lang="ar-AE" sz="1200" i="0" kern="1200">
                    <a:solidFill>
                      <a:schemeClr val="tx1"/>
                    </a:solidFill>
                    <a:latin typeface="+mn-lt"/>
                    <a:ea typeface="+mn-ea"/>
                    <a:cs typeface="+mn-cs"/>
                  </a:rPr>
                  <a:t>⁡𝜃 </a:t>
                </a:r>
                <a:r>
                  <a:rPr lang="en-GB" sz="1200" i="0" kern="1200">
                    <a:solidFill>
                      <a:schemeClr val="tx1"/>
                    </a:solidFill>
                    <a:latin typeface="+mn-lt"/>
                    <a:ea typeface="+mn-ea"/>
                    <a:cs typeface="+mn-cs"/>
                  </a:rPr>
                  <a:t> sin</a:t>
                </a:r>
                <a:r>
                  <a:rPr lang="ar-AE" sz="1200" i="0" kern="1200">
                    <a:solidFill>
                      <a:schemeClr val="tx1"/>
                    </a:solidFill>
                    <a:latin typeface="+mn-lt"/>
                    <a:ea typeface="+mn-ea"/>
                    <a:cs typeface="+mn-cs"/>
                  </a:rPr>
                  <a:t>⁡𝜃@〖</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𝜃&amp;〖</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𝜃&amp;2</a:t>
                </a:r>
                <a:r>
                  <a:rPr lang="en-GB" sz="1200" i="0" kern="1200">
                    <a:solidFill>
                      <a:schemeClr val="tx1"/>
                    </a:solidFill>
                    <a:latin typeface="+mn-lt"/>
                    <a:ea typeface="+mn-ea"/>
                    <a:cs typeface="+mn-cs"/>
                  </a:rPr>
                  <a:t> cos</a:t>
                </a:r>
                <a:r>
                  <a:rPr lang="ar-AE" sz="1200" i="0" kern="1200">
                    <a:solidFill>
                      <a:schemeClr val="tx1"/>
                    </a:solidFill>
                    <a:latin typeface="+mn-lt"/>
                    <a:ea typeface="+mn-ea"/>
                    <a:cs typeface="+mn-cs"/>
                  </a:rPr>
                  <a:t>⁡𝜃 </a:t>
                </a:r>
                <a:r>
                  <a:rPr lang="en-GB" sz="1200" i="0" kern="1200">
                    <a:solidFill>
                      <a:schemeClr val="tx1"/>
                    </a:solidFill>
                    <a:latin typeface="+mn-lt"/>
                    <a:ea typeface="+mn-ea"/>
                    <a:cs typeface="+mn-cs"/>
                  </a:rPr>
                  <a:t> sin</a:t>
                </a:r>
                <a:r>
                  <a:rPr lang="ar-AE" sz="1200" i="0" kern="1200">
                    <a:solidFill>
                      <a:schemeClr val="tx1"/>
                    </a:solidFill>
                    <a:latin typeface="+mn-lt"/>
                    <a:ea typeface="+mn-ea"/>
                    <a:cs typeface="+mn-cs"/>
                  </a:rPr>
                  <a:t>⁡𝜃@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⁡𝜃 </a:t>
                </a:r>
                <a:r>
                  <a:rPr lang="en-GB" sz="1200" i="0" kern="1200">
                    <a:solidFill>
                      <a:schemeClr val="tx1"/>
                    </a:solidFill>
                    <a:latin typeface="+mn-lt"/>
                    <a:ea typeface="+mn-ea"/>
                    <a:cs typeface="+mn-cs"/>
                  </a:rPr>
                  <a:t> sin</a:t>
                </a:r>
                <a:r>
                  <a:rPr lang="ar-AE" sz="1200" i="0" kern="1200">
                    <a:solidFill>
                      <a:schemeClr val="tx1"/>
                    </a:solidFill>
                    <a:latin typeface="+mn-lt"/>
                    <a:ea typeface="+mn-ea"/>
                    <a:cs typeface="+mn-cs"/>
                  </a:rPr>
                  <a:t>⁡𝜃&amp;−</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⁡𝜃 </a:t>
                </a:r>
                <a:r>
                  <a:rPr lang="en-GB" sz="1200" i="0" kern="1200">
                    <a:solidFill>
                      <a:schemeClr val="tx1"/>
                    </a:solidFill>
                    <a:latin typeface="+mn-lt"/>
                    <a:ea typeface="+mn-ea"/>
                    <a:cs typeface="+mn-cs"/>
                  </a:rPr>
                  <a:t> sin</a:t>
                </a:r>
                <a:r>
                  <a:rPr lang="ar-AE" sz="1200" i="0" kern="1200">
                    <a:solidFill>
                      <a:schemeClr val="tx1"/>
                    </a:solidFill>
                    <a:latin typeface="+mn-lt"/>
                    <a:ea typeface="+mn-ea"/>
                    <a:cs typeface="+mn-cs"/>
                  </a:rPr>
                  <a:t>⁡𝜃&amp;〖</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𝜃)][■(𝜎_1@𝜎_2@𝜏_12 )].</a:t>
                </a:r>
                <a:endParaRPr lang="ar-AE" dirty="0"/>
              </a:p>
              <a:p>
                <a:r>
                  <a:rPr lang="en-GB" i="1" dirty="0"/>
                  <a:t>Matrix shorthand</a:t>
                </a:r>
                <a:br>
                  <a:rPr lang="en-GB" dirty="0"/>
                </a:br>
                <a:r>
                  <a:rPr lang="en-GB" dirty="0"/>
                  <a:t>This is compactly written as</a:t>
                </a:r>
                <a:br>
                  <a:rPr lang="en-GB" dirty="0"/>
                </a:br>
                <a:r>
                  <a:rPr lang="ar-AE" sz="1200" i="0" kern="1200">
                    <a:solidFill>
                      <a:schemeClr val="tx1"/>
                    </a:solidFill>
                    <a:latin typeface="+mn-lt"/>
                    <a:ea typeface="+mn-ea"/>
                    <a:cs typeface="+mn-cs"/>
                  </a:rPr>
                  <a:t>{𝜎├ }┤_𝑥=[𝑇├ ]┤^(−1) {𝜎├ }┤_1 ┤┤┤</a:t>
                </a:r>
                <a:br>
                  <a:rPr lang="ar-AE" dirty="0"/>
                </a:br>
                <a:r>
                  <a:rPr lang="en-GB" dirty="0"/>
                  <a:t>and similarly for strains</a:t>
                </a:r>
                <a:br>
                  <a:rPr lang="en-GB" dirty="0"/>
                </a:br>
                <a:r>
                  <a:rPr lang="ar-AE" sz="1200" i="0" kern="1200">
                    <a:solidFill>
                      <a:schemeClr val="tx1"/>
                    </a:solidFill>
                    <a:latin typeface="+mn-lt"/>
                    <a:ea typeface="+mn-ea"/>
                    <a:cs typeface="+mn-cs"/>
                  </a:rPr>
                  <a:t>{𝜀├ }┤_𝑥=[𝑇]{𝜀├ }┤_1 ┤┤</a:t>
                </a:r>
                <a:r>
                  <a:rPr lang="ar-AE" dirty="0"/>
                  <a:t>.</a:t>
                </a:r>
              </a:p>
              <a:p>
                <a:r>
                  <a:rPr lang="en-GB" i="1" dirty="0"/>
                  <a:t>Transformation matrix</a:t>
                </a:r>
                <a:endParaRPr lang="en-GB" dirty="0"/>
              </a:p>
              <a:p>
                <a:r>
                  <a:rPr lang="ar-AE" sz="1200" i="0" kern="1200">
                    <a:solidFill>
                      <a:schemeClr val="tx1"/>
                    </a:solidFill>
                    <a:latin typeface="+mn-lt"/>
                    <a:ea typeface="+mn-ea"/>
                    <a:cs typeface="+mn-cs"/>
                  </a:rPr>
                  <a:t>[𝑇]=[■(𝑐^2&amp;𝑠^2&amp;2𝑐𝑠@𝑠^2&amp;𝑐^2&amp;−2𝑐𝑠@−𝑐𝑠&amp;𝑐𝑠&amp;𝑐^2−𝑠^2 )],</a:t>
                </a:r>
                <a:endParaRPr lang="ar-AE" dirty="0"/>
              </a:p>
              <a:p>
                <a:r>
                  <a:rPr lang="en-GB" dirty="0"/>
                  <a:t>with </a:t>
                </a:r>
                <a:r>
                  <a:rPr lang="en-GB" sz="1200" i="0" kern="1200">
                    <a:solidFill>
                      <a:schemeClr val="tx1"/>
                    </a:solidFill>
                    <a:latin typeface="+mn-lt"/>
                    <a:ea typeface="+mn-ea"/>
                    <a:cs typeface="+mn-cs"/>
                  </a:rPr>
                  <a:t>𝑐=cos</a:t>
                </a:r>
                <a:r>
                  <a:rPr lang="ar-AE" sz="1200" i="0" kern="1200">
                    <a:solidFill>
                      <a:schemeClr val="tx1"/>
                    </a:solidFill>
                    <a:latin typeface="+mn-lt"/>
                    <a:ea typeface="+mn-ea"/>
                    <a:cs typeface="+mn-cs"/>
                  </a:rPr>
                  <a:t>⁡𝜃,</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𝑠=</a:t>
                </a:r>
                <a:r>
                  <a:rPr lang="en-GB" sz="1200" b="0" i="0" kern="1200">
                    <a:solidFill>
                      <a:schemeClr val="tx1"/>
                    </a:solidFill>
                    <a:latin typeface="+mn-lt"/>
                    <a:ea typeface="+mn-ea"/>
                    <a:cs typeface="+mn-cs"/>
                  </a:rPr>
                  <a:t>sin</a:t>
                </a:r>
                <a:r>
                  <a:rPr lang="ar-AE" sz="1200" b="0" i="0" kern="1200">
                    <a:solidFill>
                      <a:schemeClr val="tx1"/>
                    </a:solidFill>
                    <a:latin typeface="+mn-lt"/>
                    <a:ea typeface="+mn-ea"/>
                    <a:cs typeface="+mn-cs"/>
                  </a:rPr>
                  <a:t>⁡𝜃</a:t>
                </a:r>
                <a:r>
                  <a:rPr lang="ar-AE" dirty="0"/>
                  <a:t>.</a:t>
                </a:r>
              </a:p>
              <a:p>
                <a:r>
                  <a:rPr lang="en-GB" i="1" dirty="0"/>
                  <a:t>Diagram</a:t>
                </a:r>
                <a:br>
                  <a:rPr lang="en-GB" dirty="0"/>
                </a:br>
                <a:r>
                  <a:rPr lang="en-GB" dirty="0"/>
                  <a:t>The figure shows local axes 1–2 rotated by </a:t>
                </a:r>
                <a:r>
                  <a:rPr lang="el-GR" dirty="0"/>
                  <a:t>θ </a:t>
                </a:r>
                <a:r>
                  <a:rPr lang="en-GB" dirty="0"/>
                  <a:t>relative to the global x–y axes of the panel.</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22</a:t>
            </a:fld>
            <a:endParaRPr lang="en-GB"/>
          </a:p>
        </p:txBody>
      </p:sp>
    </p:spTree>
    <p:extLst>
      <p:ext uri="{BB962C8B-B14F-4D97-AF65-F5344CB8AC3E}">
        <p14:creationId xmlns:p14="http://schemas.microsoft.com/office/powerpoint/2010/main" val="4246614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shows how we obtain the </a:t>
                </a:r>
                <a:r>
                  <a:rPr lang="en-GB" b="1" dirty="0"/>
                  <a:t>transformed reduced stiffness matrix</a:t>
                </a:r>
                <a:r>
                  <a:rPr lang="en-GB" dirty="0"/>
                  <a:t>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d>
                  </m:oMath>
                </a14:m>
                <a:r>
                  <a:rPr lang="en-GB" dirty="0"/>
                  <a:t>for a lamina oriented at an angle </a:t>
                </a:r>
                <a:r>
                  <a:rPr lang="el-GR" dirty="0"/>
                  <a:t>θ </a:t>
                </a:r>
                <a:r>
                  <a:rPr lang="en-GB" dirty="0"/>
                  <a:t>to the global x–y axes.”</a:t>
                </a:r>
              </a:p>
              <a:p>
                <a:br>
                  <a:rPr lang="en-GB" dirty="0"/>
                </a:br>
                <a:endParaRPr lang="en-GB" dirty="0"/>
              </a:p>
              <a:p>
                <a:r>
                  <a:rPr lang="en-GB" b="1" dirty="0"/>
                  <a:t>Concept</a:t>
                </a:r>
                <a:br>
                  <a:rPr lang="en-GB" dirty="0"/>
                </a:br>
                <a:r>
                  <a:rPr lang="en-GB" dirty="0"/>
                  <a:t>“When a ply is rotated, the local 1–2 stiffnesses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𝑄</m:t>
                        </m:r>
                      </m:e>
                    </m:d>
                  </m:oMath>
                </a14:m>
                <a:r>
                  <a:rPr lang="en-GB" dirty="0"/>
                  <a:t>must be expressed in the global axes to analyse the whole laminate.</a:t>
                </a:r>
                <a:br>
                  <a:rPr lang="en-GB" dirty="0"/>
                </a:br>
                <a:r>
                  <a:rPr lang="en-GB" dirty="0"/>
                  <a:t>We do this with the transformation</a:t>
                </a:r>
              </a:p>
              <a:p>
                <a:r>
                  <a:rPr lang="en-GB" dirty="0"/>
                  <a:t>where [T] is the stress–strain transformation matrix from the previous slide.”</a:t>
                </a:r>
              </a:p>
              <a:p>
                <a:br>
                  <a:rPr lang="en-GB" dirty="0"/>
                </a:br>
                <a:endParaRPr lang="en-GB" dirty="0"/>
              </a:p>
              <a:p>
                <a:r>
                  <a:rPr lang="en-GB" b="1" dirty="0"/>
                  <a:t>Details</a:t>
                </a:r>
                <a:br>
                  <a:rPr lang="en-GB" dirty="0"/>
                </a:br>
                <a:r>
                  <a:rPr lang="en-GB" i="1" dirty="0"/>
                  <a:t>Stress–strain relation in global coordinates</a:t>
                </a:r>
                <a:endParaRPr lang="en-GB" dirty="0"/>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𝑦</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1" kern="1200">
                                        <a:solidFill>
                                          <a:schemeClr val="tx1"/>
                                        </a:solidFill>
                                        <a:latin typeface="Cambria Math" panose="02040503050406030204" pitchFamily="18" charset="0"/>
                                        <a:ea typeface="+mn-ea"/>
                                        <a:cs typeface="+mn-cs"/>
                                      </a:rPr>
                                      <m:t>𝑥𝑦</m:t>
                                    </m:r>
                                  </m:sub>
                                </m:sSub>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11</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16</m:t>
                                    </m:r>
                                  </m:sub>
                                </m:sSub>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22</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26</m:t>
                                    </m:r>
                                  </m:sub>
                                </m:sSub>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16</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26</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66</m:t>
                                    </m:r>
                                  </m:sub>
                                </m:sSub>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𝑥</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𝑦</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𝑥𝑦</m:t>
                                    </m:r>
                                  </m:sub>
                                </m:sSub>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i="1" dirty="0"/>
                  <a:t>Transformed stiffness terms</a:t>
                </a:r>
                <a:endParaRPr lang="en-GB" dirty="0"/>
              </a:p>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11</m:t>
                                </m:r>
                              </m:sub>
                            </m:sSub>
                          </m:e>
                          <m:e>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12</m:t>
                                </m:r>
                              </m:sub>
                            </m:sSub>
                          </m:e>
                          <m:e>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d>
                              <m:dPr>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e>
                            </m:d>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22</m:t>
                                </m:r>
                              </m:sub>
                            </m:sSub>
                          </m:e>
                          <m:e>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16</m:t>
                                </m:r>
                              </m:sub>
                            </m:sSub>
                          </m:e>
                          <m:e>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3</m:t>
                                </m:r>
                              </m:sup>
                            </m:sSup>
                            <m:r>
                              <a:rPr lang="ar-AE" sz="1200" i="1" kern="1200">
                                <a:solidFill>
                                  <a:schemeClr val="tx1"/>
                                </a:solidFill>
                                <a:latin typeface="Cambria Math" panose="02040503050406030204" pitchFamily="18" charset="0"/>
                                <a:ea typeface="+mn-ea"/>
                                <a:cs typeface="+mn-cs"/>
                              </a:rPr>
                              <m:t>𝜃</m:t>
                            </m:r>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r>
                                  <a:rPr lang="ar-AE" sz="1200" i="1" kern="1200">
                                    <a:solidFill>
                                      <a:schemeClr val="tx1"/>
                                    </a:solidFill>
                                    <a:latin typeface="Cambria Math" panose="02040503050406030204" pitchFamily="18" charset="0"/>
                                    <a:ea typeface="+mn-ea"/>
                                    <a:cs typeface="+mn-cs"/>
                                  </a:rPr>
                                  <m:t>𝜃</m:t>
                                </m:r>
                              </m:e>
                            </m:func>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3</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26</m:t>
                                </m:r>
                              </m:sub>
                            </m:sSub>
                          </m:e>
                          <m:e>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3</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3</m:t>
                                </m:r>
                              </m:sup>
                            </m:sSup>
                            <m:r>
                              <a:rPr lang="ar-AE" sz="1200" i="1" kern="1200">
                                <a:solidFill>
                                  <a:schemeClr val="tx1"/>
                                </a:solidFill>
                                <a:latin typeface="Cambria Math" panose="02040503050406030204" pitchFamily="18" charset="0"/>
                                <a:ea typeface="+mn-ea"/>
                                <a:cs typeface="+mn-cs"/>
                              </a:rPr>
                              <m:t>𝜃</m:t>
                            </m:r>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r>
                                  <a:rPr lang="ar-AE" sz="1200" i="1" kern="1200">
                                    <a:solidFill>
                                      <a:schemeClr val="tx1"/>
                                    </a:solidFill>
                                    <a:latin typeface="Cambria Math" panose="02040503050406030204" pitchFamily="18" charset="0"/>
                                    <a:ea typeface="+mn-ea"/>
                                    <a:cs typeface="+mn-cs"/>
                                  </a:rPr>
                                  <m:t>𝜃</m:t>
                                </m:r>
                              </m:e>
                            </m:func>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66</m:t>
                                </m:r>
                              </m:sub>
                            </m:sSub>
                          </m:e>
                          <m:e>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d>
                              <m:dPr>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e>
                            </m:d>
                            <m:r>
                              <a:rPr lang="ar-AE" sz="1200" i="0" kern="1200">
                                <a:solidFill>
                                  <a:schemeClr val="tx1"/>
                                </a:solidFill>
                                <a:latin typeface="Cambria Math" panose="02040503050406030204" pitchFamily="18" charset="0"/>
                                <a:ea typeface="+mn-ea"/>
                                <a:cs typeface="+mn-cs"/>
                              </a:rPr>
                              <m:t>.</m:t>
                            </m:r>
                          </m:e>
                        </m:mr>
                      </m:m>
                    </m:oMath>
                  </m:oMathPara>
                </a14:m>
                <a:endParaRPr lang="ar-AE" dirty="0"/>
              </a:p>
              <a:p>
                <a:r>
                  <a:rPr lang="en-GB" dirty="0"/>
                  <a:t>These relations let us combine plies of different fibre orientations into a single laminate stiffness matrix.</a:t>
                </a:r>
              </a:p>
              <a:p>
                <a:r>
                  <a:rPr lang="en-GB" i="1" dirty="0"/>
                  <a:t>Diagram</a:t>
                </a:r>
                <a:br>
                  <a:rPr lang="en-GB" dirty="0"/>
                </a:br>
                <a:r>
                  <a:rPr lang="en-GB" dirty="0"/>
                  <a:t>The figure shows the global x–y axes and the local 1–2 fibre directions rotated by angle </a:t>
                </a:r>
                <a:r>
                  <a:rPr lang="el-GR" dirty="0"/>
                  <a:t>θ.</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shows how we obtain the </a:t>
                </a:r>
                <a:r>
                  <a:rPr lang="en-GB" b="1" dirty="0"/>
                  <a:t>transformed reduced stiffness matrix</a:t>
                </a:r>
                <a:r>
                  <a:rPr lang="en-GB" dirty="0"/>
                  <a:t> </a:t>
                </a:r>
                <a:r>
                  <a:rPr lang="ar-AE" sz="1200" i="0" kern="1200">
                    <a:solidFill>
                      <a:schemeClr val="tx1"/>
                    </a:solidFill>
                    <a:latin typeface="+mn-lt"/>
                    <a:ea typeface="+mn-ea"/>
                    <a:cs typeface="+mn-cs"/>
                  </a:rPr>
                  <a:t>[𝑄┴ˉ ]</a:t>
                </a:r>
                <a:r>
                  <a:rPr lang="en-GB" dirty="0"/>
                  <a:t>for a lamina oriented at an angle </a:t>
                </a:r>
                <a:r>
                  <a:rPr lang="el-GR" dirty="0"/>
                  <a:t>θ </a:t>
                </a:r>
                <a:r>
                  <a:rPr lang="en-GB" dirty="0"/>
                  <a:t>to the global x–y axes.”</a:t>
                </a:r>
              </a:p>
              <a:p>
                <a:br>
                  <a:rPr lang="en-GB" dirty="0"/>
                </a:br>
                <a:endParaRPr lang="en-GB" dirty="0"/>
              </a:p>
              <a:p>
                <a:r>
                  <a:rPr lang="en-GB" b="1" dirty="0"/>
                  <a:t>Concept</a:t>
                </a:r>
                <a:br>
                  <a:rPr lang="en-GB" dirty="0"/>
                </a:br>
                <a:r>
                  <a:rPr lang="en-GB" dirty="0"/>
                  <a:t>“When a ply is rotated, the local 1–2 stiffnesses </a:t>
                </a:r>
                <a:r>
                  <a:rPr lang="ar-AE" sz="1200" i="0" kern="1200">
                    <a:solidFill>
                      <a:schemeClr val="tx1"/>
                    </a:solidFill>
                    <a:latin typeface="+mn-lt"/>
                    <a:ea typeface="+mn-ea"/>
                    <a:cs typeface="+mn-cs"/>
                  </a:rPr>
                  <a:t>[𝑄]</a:t>
                </a:r>
                <a:r>
                  <a:rPr lang="en-GB" dirty="0"/>
                  <a:t>must be expressed in the global axes to analyse the whole laminate.</a:t>
                </a:r>
                <a:br>
                  <a:rPr lang="en-GB" dirty="0"/>
                </a:br>
                <a:r>
                  <a:rPr lang="en-GB" dirty="0"/>
                  <a:t>We do this with the transformation</a:t>
                </a:r>
              </a:p>
              <a:p>
                <a:r>
                  <a:rPr lang="en-GB" dirty="0"/>
                  <a:t>where [T] is the stress–strain transformation matrix from the previous slide.”</a:t>
                </a:r>
              </a:p>
              <a:p>
                <a:br>
                  <a:rPr lang="en-GB" dirty="0"/>
                </a:br>
                <a:endParaRPr lang="en-GB" dirty="0"/>
              </a:p>
              <a:p>
                <a:r>
                  <a:rPr lang="en-GB" b="1" dirty="0"/>
                  <a:t>Details</a:t>
                </a:r>
                <a:br>
                  <a:rPr lang="en-GB" dirty="0"/>
                </a:br>
                <a:r>
                  <a:rPr lang="en-GB" i="1" dirty="0"/>
                  <a:t>Stress–strain relation in global coordinates</a:t>
                </a:r>
                <a:endParaRPr lang="en-GB" dirty="0"/>
              </a:p>
              <a:p>
                <a:r>
                  <a:rPr lang="ar-AE" sz="1200" i="0" kern="1200">
                    <a:solidFill>
                      <a:schemeClr val="tx1"/>
                    </a:solidFill>
                    <a:latin typeface="+mn-lt"/>
                    <a:ea typeface="+mn-ea"/>
                    <a:cs typeface="+mn-cs"/>
                  </a:rPr>
                  <a:t>[■(𝜎_𝑥@𝜎_𝑦@𝜏_𝑥𝑦 )]=[■(𝑄┴ˉ_11&amp;𝑄┴ˉ_12&amp;𝑄┴ˉ_16@𝑄┴ˉ_12&amp;𝑄┴ˉ_22&amp;𝑄┴ˉ_26@𝑄┴ˉ_16&amp;𝑄┴ˉ_26&amp;𝑄┴ˉ_66 )][■(𝜀_𝑥@𝜀_𝑦@𝛾_𝑥𝑦 )].</a:t>
                </a:r>
                <a:endParaRPr lang="ar-AE" dirty="0"/>
              </a:p>
              <a:p>
                <a:r>
                  <a:rPr lang="en-GB" i="1" dirty="0"/>
                  <a:t>Transformed stiffness terms</a:t>
                </a:r>
                <a:endParaRPr lang="en-GB" dirty="0"/>
              </a:p>
              <a:p>
                <a:r>
                  <a:rPr lang="ar-AE" sz="1200" i="0" kern="1200">
                    <a:solidFill>
                      <a:schemeClr val="tx1"/>
                    </a:solidFill>
                    <a:latin typeface="+mn-lt"/>
                    <a:ea typeface="+mn-ea"/>
                    <a:cs typeface="+mn-cs"/>
                  </a:rPr>
                  <a:t>■(𝑄┴ˉ_11&amp;=𝑄_11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〗^4 𝜃+𝑄_22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〗^4 𝜃+2(𝑄_12+2𝑄_66 )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𝜃,@𝑄┴ˉ_12&amp;=(𝑄_11+𝑄_22−4𝑄_66 )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𝜃+𝑄_12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〗^4 𝜃+〖</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〗^4 𝜃),@𝑄┴ˉ_22&amp;=𝑄_11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〗^4 𝜃+𝑄_22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〗^4 𝜃+2(𝑄_12+2𝑄_66 )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𝜃,@𝑄┴ˉ_16&amp;=(𝑄_11−𝑄_12−2𝑄_66 )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〗^3 𝜃</a:t>
                </a:r>
                <a:r>
                  <a:rPr lang="en-GB" sz="1200" i="0" kern="1200">
                    <a:solidFill>
                      <a:schemeClr val="tx1"/>
                    </a:solidFill>
                    <a:latin typeface="+mn-lt"/>
                    <a:ea typeface="+mn-ea"/>
                    <a:cs typeface="+mn-cs"/>
                  </a:rPr>
                  <a:t> sin</a:t>
                </a:r>
                <a:r>
                  <a:rPr lang="ar-AE" sz="1200" i="0" kern="1200">
                    <a:solidFill>
                      <a:schemeClr val="tx1"/>
                    </a:solidFill>
                    <a:latin typeface="+mn-lt"/>
                    <a:ea typeface="+mn-ea"/>
                    <a:cs typeface="+mn-cs"/>
                  </a:rPr>
                  <a:t>⁡𝜃−(𝑄_22−𝑄_12−2𝑄_66 ) </a:t>
                </a:r>
                <a:r>
                  <a:rPr lang="en-GB" sz="1200" i="0" kern="1200">
                    <a:solidFill>
                      <a:schemeClr val="tx1"/>
                    </a:solidFill>
                    <a:latin typeface="+mn-lt"/>
                    <a:ea typeface="+mn-ea"/>
                    <a:cs typeface="+mn-cs"/>
                  </a:rPr>
                  <a:t> cos</a:t>
                </a:r>
                <a:r>
                  <a:rPr lang="ar-AE" sz="1200" i="0" kern="1200">
                    <a:solidFill>
                      <a:schemeClr val="tx1"/>
                    </a:solidFill>
                    <a:latin typeface="+mn-lt"/>
                    <a:ea typeface="+mn-ea"/>
                    <a:cs typeface="+mn-cs"/>
                  </a:rPr>
                  <a:t>⁡𝜃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〗^3 𝜃,@𝑄┴ˉ_26&amp;=(𝑄_11−𝑄_12−2𝑄_66 ) </a:t>
                </a:r>
                <a:r>
                  <a:rPr lang="en-GB" sz="1200" i="0" kern="1200">
                    <a:solidFill>
                      <a:schemeClr val="tx1"/>
                    </a:solidFill>
                    <a:latin typeface="+mn-lt"/>
                    <a:ea typeface="+mn-ea"/>
                    <a:cs typeface="+mn-cs"/>
                  </a:rPr>
                  <a:t> cos</a:t>
                </a:r>
                <a:r>
                  <a:rPr lang="ar-AE" sz="1200" i="0" kern="1200">
                    <a:solidFill>
                      <a:schemeClr val="tx1"/>
                    </a:solidFill>
                    <a:latin typeface="+mn-lt"/>
                    <a:ea typeface="+mn-ea"/>
                    <a:cs typeface="+mn-cs"/>
                  </a:rPr>
                  <a:t>⁡𝜃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〗^3 𝜃−(𝑄_22−𝑄_12−2𝑄_66 )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〗^3 𝜃</a:t>
                </a:r>
                <a:r>
                  <a:rPr lang="en-GB" sz="1200" i="0" kern="1200">
                    <a:solidFill>
                      <a:schemeClr val="tx1"/>
                    </a:solidFill>
                    <a:latin typeface="+mn-lt"/>
                    <a:ea typeface="+mn-ea"/>
                    <a:cs typeface="+mn-cs"/>
                  </a:rPr>
                  <a:t> sin</a:t>
                </a:r>
                <a:r>
                  <a:rPr lang="ar-AE" sz="1200" i="0" kern="1200">
                    <a:solidFill>
                      <a:schemeClr val="tx1"/>
                    </a:solidFill>
                    <a:latin typeface="+mn-lt"/>
                    <a:ea typeface="+mn-ea"/>
                    <a:cs typeface="+mn-cs"/>
                  </a:rPr>
                  <a:t>⁡𝜃,@𝑄┴ˉ_66&amp;=(𝑄_11+𝑄_22−2𝑄_12−2𝑄_66 )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𝜃+𝑄_66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〗^4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〗^4 𝜃).)</a:t>
                </a:r>
                <a:endParaRPr lang="ar-AE" dirty="0"/>
              </a:p>
              <a:p>
                <a:r>
                  <a:rPr lang="en-GB" dirty="0"/>
                  <a:t>These relations let us combine plies of different fibre orientations into a single laminate stiffness matrix.</a:t>
                </a:r>
              </a:p>
              <a:p>
                <a:r>
                  <a:rPr lang="en-GB" i="1" dirty="0"/>
                  <a:t>Diagram</a:t>
                </a:r>
                <a:br>
                  <a:rPr lang="en-GB" dirty="0"/>
                </a:br>
                <a:r>
                  <a:rPr lang="en-GB" dirty="0"/>
                  <a:t>The figure shows the global x–y axes and the local 1–2 fibre directions rotated by angle </a:t>
                </a:r>
                <a:r>
                  <a:rPr lang="el-GR" dirty="0"/>
                  <a:t>θ.</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23</a:t>
            </a:fld>
            <a:endParaRPr lang="en-GB"/>
          </a:p>
        </p:txBody>
      </p:sp>
    </p:spTree>
    <p:extLst>
      <p:ext uri="{BB962C8B-B14F-4D97-AF65-F5344CB8AC3E}">
        <p14:creationId xmlns:p14="http://schemas.microsoft.com/office/powerpoint/2010/main" val="1320941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presents the </a:t>
                </a:r>
                <a:r>
                  <a:rPr lang="en-GB" b="1" dirty="0"/>
                  <a:t>transformed compliance matrix</a:t>
                </a:r>
                <a:r>
                  <a:rPr lang="en-GB" dirty="0"/>
                  <a:t>—how we express strain–stress relations for a lamina rotated by an angle </a:t>
                </a:r>
                <a:r>
                  <a:rPr lang="el-GR" dirty="0"/>
                  <a:t>θ </a:t>
                </a:r>
                <a:r>
                  <a:rPr lang="en-GB" dirty="0"/>
                  <a:t>relative to the global x–y axes.”</a:t>
                </a:r>
              </a:p>
              <a:p>
                <a:br>
                  <a:rPr lang="en-GB" dirty="0"/>
                </a:br>
                <a:endParaRPr lang="en-GB" dirty="0"/>
              </a:p>
              <a:p>
                <a:r>
                  <a:rPr lang="en-GB" b="1" dirty="0"/>
                  <a:t>Concept</a:t>
                </a:r>
                <a:br>
                  <a:rPr lang="en-GB" dirty="0"/>
                </a:br>
                <a:r>
                  <a:rPr lang="en-GB" dirty="0"/>
                  <a:t>“When a ply is oriented off-axis, the in-plane compliance matrix [S] in its local 1–2 coordinates must be transformed to the global x–y system.</a:t>
                </a:r>
                <a:br>
                  <a:rPr lang="en-GB" dirty="0"/>
                </a:br>
                <a:r>
                  <a:rPr lang="en-GB" dirty="0"/>
                  <a:t>This is the inverse of the transformed stiffness matrix you saw earlier and is required for strain calculations under global stress states.”</a:t>
                </a:r>
              </a:p>
              <a:p>
                <a:br>
                  <a:rPr lang="en-GB" dirty="0"/>
                </a:br>
                <a:endParaRPr lang="en-GB" dirty="0"/>
              </a:p>
              <a:p>
                <a:r>
                  <a:rPr lang="en-GB" b="1" dirty="0"/>
                  <a:t>Details</a:t>
                </a:r>
                <a:br>
                  <a:rPr lang="en-GB" dirty="0"/>
                </a:br>
                <a:r>
                  <a:rPr lang="en-GB" i="1" dirty="0"/>
                  <a:t>Global compliance relation</a:t>
                </a:r>
                <a:endParaRPr lang="en-GB" dirty="0"/>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𝑥</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𝑦</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𝑥𝑦</m:t>
                                    </m:r>
                                  </m:sub>
                                </m:sSub>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11</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16</m:t>
                                    </m:r>
                                  </m:sub>
                                </m:sSub>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22</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26</m:t>
                                    </m:r>
                                  </m:sub>
                                </m:sSub>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16</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26</m:t>
                                    </m:r>
                                  </m:sub>
                                </m:sSub>
                              </m:e>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66</m:t>
                                    </m:r>
                                  </m:sub>
                                </m:sSub>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𝑦</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1" kern="1200">
                                        <a:solidFill>
                                          <a:schemeClr val="tx1"/>
                                        </a:solidFill>
                                        <a:latin typeface="Cambria Math" panose="02040503050406030204" pitchFamily="18" charset="0"/>
                                        <a:ea typeface="+mn-ea"/>
                                        <a:cs typeface="+mn-cs"/>
                                      </a:rPr>
                                      <m:t>𝑥𝑦</m:t>
                                    </m:r>
                                  </m:sub>
                                </m:sSub>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i="1" dirty="0"/>
                  <a:t>Key transformation formulas</a:t>
                </a:r>
                <a:endParaRPr lang="en-GB" dirty="0"/>
              </a:p>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11</m:t>
                                </m:r>
                              </m:sub>
                            </m:sSub>
                          </m:e>
                          <m:e>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22</m:t>
                                </m:r>
                              </m:sub>
                            </m:sSub>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12</m:t>
                                </m:r>
                              </m:sub>
                            </m:sSub>
                          </m:e>
                          <m:e>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d>
                              <m:dPr>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e>
                            </m:d>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22</m:t>
                                </m:r>
                              </m:sub>
                            </m:sSub>
                          </m:e>
                          <m:e>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22</m:t>
                                </m:r>
                              </m:sub>
                            </m:sSub>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16</m:t>
                                </m:r>
                              </m:sub>
                            </m:sSub>
                          </m:e>
                          <m:e>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d>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r>
                                  <a:rPr lang="ar-AE" sz="1200" i="1" kern="1200">
                                    <a:solidFill>
                                      <a:schemeClr val="tx1"/>
                                    </a:solidFill>
                                    <a:latin typeface="Cambria Math" panose="02040503050406030204" pitchFamily="18" charset="0"/>
                                    <a:ea typeface="+mn-ea"/>
                                    <a:cs typeface="+mn-cs"/>
                                  </a:rPr>
                                  <m:t>𝜃</m:t>
                                </m:r>
                              </m:e>
                            </m:func>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3</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3</m:t>
                                </m:r>
                              </m:sup>
                            </m:sSup>
                            <m:r>
                              <a:rPr lang="ar-AE" sz="1200" i="1" kern="1200">
                                <a:solidFill>
                                  <a:schemeClr val="tx1"/>
                                </a:solidFill>
                                <a:latin typeface="Cambria Math" panose="02040503050406030204" pitchFamily="18" charset="0"/>
                                <a:ea typeface="+mn-ea"/>
                                <a:cs typeface="+mn-cs"/>
                              </a:rPr>
                              <m:t>𝜃</m:t>
                            </m:r>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26</m:t>
                                </m:r>
                              </m:sub>
                            </m:sSub>
                          </m:e>
                          <m:e>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3</m:t>
                                </m:r>
                              </m:sup>
                            </m:sSup>
                            <m:r>
                              <a:rPr lang="ar-AE" sz="1200" i="1" kern="1200">
                                <a:solidFill>
                                  <a:schemeClr val="tx1"/>
                                </a:solidFill>
                                <a:latin typeface="Cambria Math" panose="02040503050406030204" pitchFamily="18" charset="0"/>
                                <a:ea typeface="+mn-ea"/>
                                <a:cs typeface="+mn-cs"/>
                              </a:rPr>
                              <m:t>𝜃</m:t>
                            </m:r>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r>
                                  <a:rPr lang="ar-AE" sz="1200" i="1" kern="1200">
                                    <a:solidFill>
                                      <a:schemeClr val="tx1"/>
                                    </a:solidFill>
                                    <a:latin typeface="Cambria Math" panose="02040503050406030204" pitchFamily="18" charset="0"/>
                                    <a:ea typeface="+mn-ea"/>
                                    <a:cs typeface="+mn-cs"/>
                                  </a:rPr>
                                  <m:t>𝜃</m:t>
                                </m:r>
                              </m:e>
                            </m:func>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d>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r>
                                  <a:rPr lang="ar-AE" sz="1200" i="1" kern="1200">
                                    <a:solidFill>
                                      <a:schemeClr val="tx1"/>
                                    </a:solidFill>
                                    <a:latin typeface="Cambria Math" panose="02040503050406030204" pitchFamily="18" charset="0"/>
                                    <a:ea typeface="+mn-ea"/>
                                    <a:cs typeface="+mn-cs"/>
                                  </a:rPr>
                                  <m:t>𝜃</m:t>
                                </m:r>
                              </m:e>
                            </m:func>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3</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66</m:t>
                                </m:r>
                              </m:sub>
                            </m:sSub>
                          </m:e>
                          <m:e>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d>
                              <m:dPr>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e>
                            </m:d>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2</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66</m:t>
                                </m:r>
                              </m:sub>
                            </m:sSub>
                            <m:d>
                              <m:dPr>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sin</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func>
                                      <m:funcPr>
                                        <m:ctrlPr>
                                          <a:rPr lang="ar-AE" sz="1200" i="1" kern="1200">
                                            <a:solidFill>
                                              <a:schemeClr val="tx1"/>
                                            </a:solidFill>
                                            <a:latin typeface="Cambria Math" panose="02040503050406030204" pitchFamily="18" charset="0"/>
                                            <a:ea typeface="+mn-ea"/>
                                            <a:cs typeface="+mn-cs"/>
                                          </a:rPr>
                                        </m:ctrlPr>
                                      </m:funcPr>
                                      <m:fName>
                                        <m:r>
                                          <m:rPr>
                                            <m:sty m:val="p"/>
                                          </m:rPr>
                                          <a:rPr lang="en-GB" sz="1200" i="0" kern="1200">
                                            <a:solidFill>
                                              <a:schemeClr val="tx1"/>
                                            </a:solidFill>
                                            <a:latin typeface="Cambria Math" panose="02040503050406030204" pitchFamily="18" charset="0"/>
                                            <a:ea typeface="+mn-ea"/>
                                            <a:cs typeface="+mn-cs"/>
                                          </a:rPr>
                                          <m:t>cos</m:t>
                                        </m:r>
                                      </m:fName>
                                      <m:e/>
                                    </m:func>
                                  </m:e>
                                  <m:sup>
                                    <m:r>
                                      <a:rPr lang="ar-AE" sz="1200" i="0" kern="1200">
                                        <a:solidFill>
                                          <a:schemeClr val="tx1"/>
                                        </a:solidFill>
                                        <a:latin typeface="Cambria Math" panose="02040503050406030204" pitchFamily="18" charset="0"/>
                                        <a:ea typeface="+mn-ea"/>
                                        <a:cs typeface="+mn-cs"/>
                                      </a:rPr>
                                      <m:t>4</m:t>
                                    </m:r>
                                  </m:sup>
                                </m:sSup>
                                <m:r>
                                  <a:rPr lang="ar-AE" sz="1200" i="1" kern="1200">
                                    <a:solidFill>
                                      <a:schemeClr val="tx1"/>
                                    </a:solidFill>
                                    <a:latin typeface="Cambria Math" panose="02040503050406030204" pitchFamily="18" charset="0"/>
                                    <a:ea typeface="+mn-ea"/>
                                    <a:cs typeface="+mn-cs"/>
                                  </a:rPr>
                                  <m:t>𝜃</m:t>
                                </m:r>
                              </m:e>
                            </m:d>
                            <m:r>
                              <a:rPr lang="ar-AE" sz="1200" i="0" kern="1200">
                                <a:solidFill>
                                  <a:schemeClr val="tx1"/>
                                </a:solidFill>
                                <a:latin typeface="Cambria Math" panose="02040503050406030204" pitchFamily="18" charset="0"/>
                                <a:ea typeface="+mn-ea"/>
                                <a:cs typeface="+mn-cs"/>
                              </a:rPr>
                              <m:t>.</m:t>
                            </m:r>
                          </m:e>
                        </m:mr>
                      </m:m>
                    </m:oMath>
                  </m:oMathPara>
                </a14:m>
                <a:endParaRPr lang="ar-AE" dirty="0"/>
              </a:p>
              <a:p>
                <a:r>
                  <a:rPr lang="en-GB" dirty="0"/>
                  <a:t>These follow directly from the transformation</a:t>
                </a:r>
                <a:br>
                  <a:rPr lang="en-GB" dirty="0"/>
                </a:b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𝑆</m:t>
                            </m:r>
                          </m:e>
                          <m:lim>
                            <m:r>
                              <a:rPr lang="ar-AE" sz="1200" i="0" kern="1200">
                                <a:solidFill>
                                  <a:schemeClr val="tx1"/>
                                </a:solidFill>
                                <a:latin typeface="Cambria Math" panose="02040503050406030204" pitchFamily="18" charset="0"/>
                                <a:ea typeface="+mn-ea"/>
                                <a:cs typeface="+mn-cs"/>
                              </a:rPr>
                              <m:t>ˉ</m:t>
                            </m:r>
                          </m:lim>
                        </m:limUpp>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𝑇</m:t>
                        </m:r>
                      </m:e>
                    </m:d>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𝑆</m:t>
                        </m:r>
                      </m:e>
                    </m:d>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𝑇</m:t>
                        </m:r>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m:rPr>
                                <m:nor/>
                              </m:rPr>
                              <a:rPr lang="ar-AE" sz="1200" b="0" i="1" kern="1200">
                                <a:solidFill>
                                  <a:schemeClr val="tx1"/>
                                </a:solidFill>
                                <a:latin typeface="+mn-lt"/>
                                <a:ea typeface="+mn-ea"/>
                                <a:cs typeface="+mn-cs"/>
                              </a:rPr>
                              <m:t> </m:t>
                            </m:r>
                            <m:r>
                              <m:rPr>
                                <m:nor/>
                              </m:rPr>
                              <a:rPr lang="ar-AE" sz="1200" b="0" i="1" kern="1200">
                                <a:solidFill>
                                  <a:schemeClr val="tx1"/>
                                </a:solidFill>
                                <a:latin typeface="+mn-lt"/>
                                <a:ea typeface="+mn-ea"/>
                                <a:cs typeface="+mn-cs"/>
                              </a:rPr>
                              <m:t>⁣</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sup>
                        </m:sSup>
                      </m:e>
                    </m:d>
                  </m:oMath>
                </a14:m>
                <a:r>
                  <a:rPr lang="ar-AE" dirty="0"/>
                  <a:t>.</a:t>
                </a:r>
              </a:p>
              <a:p>
                <a:r>
                  <a:rPr lang="en-GB" i="1" dirty="0"/>
                  <a:t>Engineering constants reminder</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𝑆</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𝑆</m:t>
                        </m:r>
                      </m:e>
                      <m:sub>
                        <m:r>
                          <a:rPr lang="ar-AE" sz="1200" b="0" i="0" kern="1200">
                            <a:solidFill>
                              <a:schemeClr val="tx1"/>
                            </a:solidFill>
                            <a:latin typeface="Cambria Math" panose="02040503050406030204" pitchFamily="18" charset="0"/>
                            <a:ea typeface="+mn-ea"/>
                            <a:cs typeface="+mn-cs"/>
                          </a:rPr>
                          <m:t>22</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𝑆</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1</m:t>
                        </m:r>
                      </m:sub>
                    </m:sSub>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𝑆</m:t>
                        </m:r>
                      </m:e>
                      <m:sub>
                        <m:r>
                          <a:rPr lang="ar-AE" sz="1200" b="0" i="0" kern="1200">
                            <a:solidFill>
                              <a:schemeClr val="tx1"/>
                            </a:solidFill>
                            <a:latin typeface="Cambria Math" panose="02040503050406030204" pitchFamily="18" charset="0"/>
                            <a:ea typeface="+mn-ea"/>
                            <a:cs typeface="+mn-cs"/>
                          </a:rPr>
                          <m:t>66</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𝐺</m:t>
                        </m:r>
                      </m:e>
                      <m:sub>
                        <m:r>
                          <a:rPr lang="ar-AE" sz="1200" b="0" i="0" kern="1200">
                            <a:solidFill>
                              <a:schemeClr val="tx1"/>
                            </a:solidFill>
                            <a:latin typeface="Cambria Math" panose="02040503050406030204" pitchFamily="18" charset="0"/>
                            <a:ea typeface="+mn-ea"/>
                            <a:cs typeface="+mn-cs"/>
                          </a:rPr>
                          <m:t>12</m:t>
                        </m:r>
                      </m:sub>
                    </m:sSub>
                  </m:oMath>
                </a14:m>
                <a:r>
                  <a:rPr lang="ar-AE" dirty="0"/>
                  <a:t>.</a:t>
                </a:r>
              </a:p>
              <a:p>
                <a:r>
                  <a:rPr lang="en-GB" i="1" dirty="0"/>
                  <a:t>Diagram</a:t>
                </a:r>
                <a:br>
                  <a:rPr lang="en-GB" dirty="0"/>
                </a:br>
                <a:r>
                  <a:rPr lang="en-GB" dirty="0"/>
                  <a:t>The figure again shows a ply at an angle </a:t>
                </a:r>
                <a:r>
                  <a:rPr lang="el-GR" dirty="0"/>
                  <a:t>θ </a:t>
                </a:r>
                <a:r>
                  <a:rPr lang="en-GB" dirty="0"/>
                  <a:t>relative to global x–y axes.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presents the </a:t>
                </a:r>
                <a:r>
                  <a:rPr lang="en-GB" b="1" dirty="0"/>
                  <a:t>transformed compliance matrix</a:t>
                </a:r>
                <a:r>
                  <a:rPr lang="en-GB" dirty="0"/>
                  <a:t>—how we express strain–stress relations for a lamina rotated by an angle </a:t>
                </a:r>
                <a:r>
                  <a:rPr lang="el-GR" dirty="0"/>
                  <a:t>θ </a:t>
                </a:r>
                <a:r>
                  <a:rPr lang="en-GB" dirty="0"/>
                  <a:t>relative to the global x–y axes.”</a:t>
                </a:r>
              </a:p>
              <a:p>
                <a:br>
                  <a:rPr lang="en-GB" dirty="0"/>
                </a:br>
                <a:endParaRPr lang="en-GB" dirty="0"/>
              </a:p>
              <a:p>
                <a:r>
                  <a:rPr lang="en-GB" b="1" dirty="0"/>
                  <a:t>Concept</a:t>
                </a:r>
                <a:br>
                  <a:rPr lang="en-GB" dirty="0"/>
                </a:br>
                <a:r>
                  <a:rPr lang="en-GB" dirty="0"/>
                  <a:t>“When a ply is oriented off-axis, the in-plane compliance matrix [S] in its local 1–2 coordinates must be transformed to the global x–y system.</a:t>
                </a:r>
                <a:br>
                  <a:rPr lang="en-GB" dirty="0"/>
                </a:br>
                <a:r>
                  <a:rPr lang="en-GB" dirty="0"/>
                  <a:t>This is the inverse of the transformed stiffness matrix you saw earlier and is required for strain calculations under global stress states.”</a:t>
                </a:r>
              </a:p>
              <a:p>
                <a:br>
                  <a:rPr lang="en-GB" dirty="0"/>
                </a:br>
                <a:endParaRPr lang="en-GB" dirty="0"/>
              </a:p>
              <a:p>
                <a:r>
                  <a:rPr lang="en-GB" b="1" dirty="0"/>
                  <a:t>Details</a:t>
                </a:r>
                <a:br>
                  <a:rPr lang="en-GB" dirty="0"/>
                </a:br>
                <a:r>
                  <a:rPr lang="en-GB" i="1" dirty="0"/>
                  <a:t>Global compliance relation</a:t>
                </a:r>
                <a:endParaRPr lang="en-GB" dirty="0"/>
              </a:p>
              <a:p>
                <a:r>
                  <a:rPr lang="ar-AE" sz="1200" i="0" kern="1200">
                    <a:solidFill>
                      <a:schemeClr val="tx1"/>
                    </a:solidFill>
                    <a:latin typeface="+mn-lt"/>
                    <a:ea typeface="+mn-ea"/>
                    <a:cs typeface="+mn-cs"/>
                  </a:rPr>
                  <a:t>[■(𝜀_𝑥@𝜀_𝑦@𝛾_𝑥𝑦 )]=[■(𝑆┴ˉ_11&amp;𝑆┴ˉ_12&amp;𝑆┴ˉ_16@𝑆┴ˉ_12&amp;𝑆┴ˉ_22&amp;𝑆┴ˉ_26@𝑆┴ˉ_16&amp;𝑆┴ˉ_26&amp;𝑆┴ˉ_66 )][■(𝜎_𝑥@𝜎_𝑦@𝜏_𝑥𝑦 )].</a:t>
                </a:r>
                <a:endParaRPr lang="ar-AE" dirty="0"/>
              </a:p>
              <a:p>
                <a:r>
                  <a:rPr lang="en-GB" i="1" dirty="0"/>
                  <a:t>Key transformation formulas</a:t>
                </a:r>
                <a:endParaRPr lang="en-GB" dirty="0"/>
              </a:p>
              <a:p>
                <a:r>
                  <a:rPr lang="ar-AE" sz="1200" i="0" kern="1200">
                    <a:solidFill>
                      <a:schemeClr val="tx1"/>
                    </a:solidFill>
                    <a:latin typeface="+mn-lt"/>
                    <a:ea typeface="+mn-ea"/>
                    <a:cs typeface="+mn-cs"/>
                  </a:rPr>
                  <a:t>■(𝑆┴ˉ_11&amp;=𝑆_11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〗^4 𝜃+(2𝑆_12+𝑆_66 )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𝜃+𝑆_22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〗^4 𝜃,@𝑆┴ˉ_12&amp;=𝑆_12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〗^4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〗^4 𝜃)+(𝑆_11+𝑆_22−𝑆_66 )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𝜃,@𝑆┴ˉ_22&amp;=𝑆_11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〗^4 𝜃+(2𝑆_12+𝑆_66 )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𝜃+𝑆_22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〗^4 𝜃,@𝑆┴ˉ_16&amp;=(2𝑆_11−2𝑆_12−𝑆_66 ) </a:t>
                </a:r>
                <a:r>
                  <a:rPr lang="en-GB" sz="1200" i="0" kern="1200">
                    <a:solidFill>
                      <a:schemeClr val="tx1"/>
                    </a:solidFill>
                    <a:latin typeface="+mn-lt"/>
                    <a:ea typeface="+mn-ea"/>
                    <a:cs typeface="+mn-cs"/>
                  </a:rPr>
                  <a:t> sin</a:t>
                </a:r>
                <a:r>
                  <a:rPr lang="ar-AE" sz="1200" i="0" kern="1200">
                    <a:solidFill>
                      <a:schemeClr val="tx1"/>
                    </a:solidFill>
                    <a:latin typeface="+mn-lt"/>
                    <a:ea typeface="+mn-ea"/>
                    <a:cs typeface="+mn-cs"/>
                  </a:rPr>
                  <a:t>⁡𝜃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〗^3 𝜃−(2𝑆_22−2𝑆_12−𝑆_66 )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〗^3 𝜃</a:t>
                </a:r>
                <a:r>
                  <a:rPr lang="en-GB" sz="1200" i="0" kern="1200">
                    <a:solidFill>
                      <a:schemeClr val="tx1"/>
                    </a:solidFill>
                    <a:latin typeface="+mn-lt"/>
                    <a:ea typeface="+mn-ea"/>
                    <a:cs typeface="+mn-cs"/>
                  </a:rPr>
                  <a:t> cos</a:t>
                </a:r>
                <a:r>
                  <a:rPr lang="ar-AE" sz="1200" i="0" kern="1200">
                    <a:solidFill>
                      <a:schemeClr val="tx1"/>
                    </a:solidFill>
                    <a:latin typeface="+mn-lt"/>
                    <a:ea typeface="+mn-ea"/>
                    <a:cs typeface="+mn-cs"/>
                  </a:rPr>
                  <a:t>⁡𝜃,@𝑆┴ˉ_26&amp;=(2𝑆_11−2𝑆_12−𝑆_66 )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〗^3 𝜃</a:t>
                </a:r>
                <a:r>
                  <a:rPr lang="en-GB" sz="1200" i="0" kern="1200">
                    <a:solidFill>
                      <a:schemeClr val="tx1"/>
                    </a:solidFill>
                    <a:latin typeface="+mn-lt"/>
                    <a:ea typeface="+mn-ea"/>
                    <a:cs typeface="+mn-cs"/>
                  </a:rPr>
                  <a:t> cos</a:t>
                </a:r>
                <a:r>
                  <a:rPr lang="ar-AE" sz="1200" i="0" kern="1200">
                    <a:solidFill>
                      <a:schemeClr val="tx1"/>
                    </a:solidFill>
                    <a:latin typeface="+mn-lt"/>
                    <a:ea typeface="+mn-ea"/>
                    <a:cs typeface="+mn-cs"/>
                  </a:rPr>
                  <a:t>⁡𝜃−(2𝑆_22−2𝑆_12−𝑆_66 ) </a:t>
                </a:r>
                <a:r>
                  <a:rPr lang="en-GB" sz="1200" i="0" kern="1200">
                    <a:solidFill>
                      <a:schemeClr val="tx1"/>
                    </a:solidFill>
                    <a:latin typeface="+mn-lt"/>
                    <a:ea typeface="+mn-ea"/>
                    <a:cs typeface="+mn-cs"/>
                  </a:rPr>
                  <a:t> sin</a:t>
                </a:r>
                <a:r>
                  <a:rPr lang="ar-AE" sz="1200" i="0" kern="1200">
                    <a:solidFill>
                      <a:schemeClr val="tx1"/>
                    </a:solidFill>
                    <a:latin typeface="+mn-lt"/>
                    <a:ea typeface="+mn-ea"/>
                    <a:cs typeface="+mn-cs"/>
                  </a:rPr>
                  <a:t>⁡𝜃 〖</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〗^3 𝜃,@𝑆┴ˉ_66&amp;=2(𝑆_11+𝑆_22−4𝑆_12−𝑆_66 )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〗^2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〗^2 𝜃+𝑆_66 (〖</a:t>
                </a:r>
                <a:r>
                  <a:rPr lang="en-GB" sz="1200" i="0" kern="1200">
                    <a:solidFill>
                      <a:schemeClr val="tx1"/>
                    </a:solidFill>
                    <a:latin typeface="+mn-lt"/>
                    <a:ea typeface="+mn-ea"/>
                    <a:cs typeface="+mn-cs"/>
                  </a:rPr>
                  <a:t>sin</a:t>
                </a:r>
                <a:r>
                  <a:rPr lang="ar-AE" sz="1200" i="0" kern="1200">
                    <a:solidFill>
                      <a:schemeClr val="tx1"/>
                    </a:solidFill>
                    <a:latin typeface="+mn-lt"/>
                    <a:ea typeface="+mn-ea"/>
                    <a:cs typeface="+mn-cs"/>
                  </a:rPr>
                  <a:t>⁡ 〗^4 𝜃+〖</a:t>
                </a:r>
                <a:r>
                  <a:rPr lang="en-GB" sz="1200" i="0" kern="1200">
                    <a:solidFill>
                      <a:schemeClr val="tx1"/>
                    </a:solidFill>
                    <a:latin typeface="+mn-lt"/>
                    <a:ea typeface="+mn-ea"/>
                    <a:cs typeface="+mn-cs"/>
                  </a:rPr>
                  <a:t>cos</a:t>
                </a:r>
                <a:r>
                  <a:rPr lang="ar-AE" sz="1200" i="0" kern="1200">
                    <a:solidFill>
                      <a:schemeClr val="tx1"/>
                    </a:solidFill>
                    <a:latin typeface="+mn-lt"/>
                    <a:ea typeface="+mn-ea"/>
                    <a:cs typeface="+mn-cs"/>
                  </a:rPr>
                  <a:t>⁡ 〗^4 𝜃).)</a:t>
                </a:r>
                <a:endParaRPr lang="ar-AE" dirty="0"/>
              </a:p>
              <a:p>
                <a:r>
                  <a:rPr lang="en-GB" dirty="0"/>
                  <a:t>These follow directly from the transformation</a:t>
                </a:r>
                <a:br>
                  <a:rPr lang="en-GB" dirty="0"/>
                </a:br>
                <a:r>
                  <a:rPr lang="ar-AE" sz="1200" i="0" kern="1200">
                    <a:solidFill>
                      <a:schemeClr val="tx1"/>
                    </a:solidFill>
                    <a:latin typeface="+mn-lt"/>
                    <a:ea typeface="+mn-ea"/>
                    <a:cs typeface="+mn-cs"/>
                  </a:rPr>
                  <a:t>[𝑆┴ˉ ]=[𝑇][𝑆][𝑇├ ]┤^(</a:t>
                </a:r>
                <a:r>
                  <a:rPr lang="ar-AE" sz="1200" b="0" i="0" kern="1200">
                    <a:solidFill>
                      <a:schemeClr val="tx1"/>
                    </a:solidFill>
                    <a:latin typeface="+mn-lt"/>
                    <a:ea typeface="+mn-ea"/>
                    <a:cs typeface="+mn-cs"/>
                  </a:rPr>
                  <a:t>" ⁣" −1) ┤</a:t>
                </a:r>
                <a:r>
                  <a:rPr lang="ar-AE" dirty="0"/>
                  <a:t>.</a:t>
                </a:r>
              </a:p>
              <a:p>
                <a:r>
                  <a:rPr lang="en-GB" i="1" dirty="0"/>
                  <a:t>Engineering constants reminder</a:t>
                </a:r>
                <a:br>
                  <a:rPr lang="en-GB" dirty="0"/>
                </a:br>
                <a:r>
                  <a:rPr lang="ar-AE" sz="1200" i="0" kern="1200">
                    <a:solidFill>
                      <a:schemeClr val="tx1"/>
                    </a:solidFill>
                    <a:latin typeface="+mn-lt"/>
                    <a:ea typeface="+mn-ea"/>
                    <a:cs typeface="+mn-cs"/>
                  </a:rPr>
                  <a:t>𝑆_11=1/𝐸_1,</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𝑆_22=1/𝐸_2,</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𝑆_12=−𝜈_12/𝐸_1,</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𝑆_66=1/𝐺_12</a:t>
                </a:r>
                <a:r>
                  <a:rPr lang="ar-AE" dirty="0"/>
                  <a:t>.</a:t>
                </a:r>
              </a:p>
              <a:p>
                <a:r>
                  <a:rPr lang="en-GB" i="1" dirty="0"/>
                  <a:t>Diagram</a:t>
                </a:r>
                <a:br>
                  <a:rPr lang="en-GB" dirty="0"/>
                </a:br>
                <a:r>
                  <a:rPr lang="en-GB" dirty="0"/>
                  <a:t>The figure again shows a ply at an angle </a:t>
                </a:r>
                <a:r>
                  <a:rPr lang="el-GR" dirty="0"/>
                  <a:t>θ </a:t>
                </a:r>
                <a:r>
                  <a:rPr lang="en-GB" dirty="0"/>
                  <a:t>relative to global x–y axes.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24</a:t>
            </a:fld>
            <a:endParaRPr lang="en-GB"/>
          </a:p>
        </p:txBody>
      </p:sp>
    </p:spTree>
    <p:extLst>
      <p:ext uri="{BB962C8B-B14F-4D97-AF65-F5344CB8AC3E}">
        <p14:creationId xmlns:p14="http://schemas.microsoft.com/office/powerpoint/2010/main" val="2907063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makes the transition from analysing a </a:t>
                </a:r>
                <a:r>
                  <a:rPr lang="en-GB" i="1" dirty="0"/>
                  <a:t>single ply</a:t>
                </a:r>
                <a:r>
                  <a:rPr lang="en-GB" dirty="0"/>
                  <a:t> to analysing a full </a:t>
                </a:r>
                <a:r>
                  <a:rPr lang="en-GB" b="1" dirty="0"/>
                  <a:t>laminate</a:t>
                </a:r>
                <a:r>
                  <a:rPr lang="en-GB" dirty="0"/>
                  <a:t>—a stack of many plies, each with its own fibre orientation and material properties.”</a:t>
                </a:r>
              </a:p>
              <a:p>
                <a:br>
                  <a:rPr lang="en-GB" dirty="0"/>
                </a:br>
                <a:endParaRPr lang="en-GB" dirty="0"/>
              </a:p>
              <a:p>
                <a:r>
                  <a:rPr lang="en-GB" b="1" dirty="0"/>
                  <a:t>Concept</a:t>
                </a:r>
                <a:br>
                  <a:rPr lang="en-GB" dirty="0"/>
                </a:br>
                <a:r>
                  <a:rPr lang="en-GB" dirty="0"/>
                  <a:t>“So far we examined the mechanics of one lamina using compliance and stiffness matrices.</a:t>
                </a:r>
                <a:br>
                  <a:rPr lang="en-GB" dirty="0"/>
                </a:br>
                <a:r>
                  <a:rPr lang="en-GB" dirty="0"/>
                  <a:t>A real composite structure is a laminate: multiple plies at different angles bonded together.</a:t>
                </a:r>
                <a:br>
                  <a:rPr lang="en-GB" dirty="0"/>
                </a:br>
                <a:r>
                  <a:rPr lang="en-GB" dirty="0"/>
                  <a:t>The mechanical response of the whole laminate depends on how these plies interact.”</a:t>
                </a:r>
              </a:p>
              <a:p>
                <a:br>
                  <a:rPr lang="en-GB" dirty="0"/>
                </a:br>
                <a:endParaRPr lang="en-GB" dirty="0"/>
              </a:p>
              <a:p>
                <a:r>
                  <a:rPr lang="en-GB" b="1" dirty="0"/>
                  <a:t>Details</a:t>
                </a:r>
                <a:br>
                  <a:rPr lang="en-GB" dirty="0"/>
                </a:br>
                <a:r>
                  <a:rPr lang="en-GB" i="1" dirty="0"/>
                  <a:t>Key idea</a:t>
                </a:r>
                <a:br>
                  <a:rPr lang="en-GB" dirty="0"/>
                </a:br>
                <a:r>
                  <a:rPr lang="en-GB" dirty="0"/>
                  <a:t>– Each ply (0°, ±45°, 90° etc.) contributes its transformed stiffness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𝑘</m:t>
                            </m:r>
                          </m:sub>
                        </m:sSub>
                      </m:e>
                    </m:d>
                  </m:oMath>
                </a14:m>
                <a:r>
                  <a:rPr lang="ar-AE" dirty="0"/>
                  <a:t>.</a:t>
                </a:r>
                <a:br>
                  <a:rPr lang="ar-AE" dirty="0"/>
                </a:br>
                <a:r>
                  <a:rPr lang="ar-AE" dirty="0"/>
                  <a:t>– </a:t>
                </a:r>
                <a:r>
                  <a:rPr lang="en-GB" dirty="0"/>
                  <a:t>Laminate theory integrates these contributions through the A, B, and D matrices to capture in-plane, coupling, and bending behaviour.</a:t>
                </a:r>
                <a:br>
                  <a:rPr lang="en-GB" dirty="0"/>
                </a:br>
                <a:r>
                  <a:rPr lang="en-GB" dirty="0"/>
                  <a:t>– The images on the right illustrate common sandwich or core constructions—honeycomb, cellular polymer, metallic foam, tubular, and wood cores—which can all be part of a laminate system.</a:t>
                </a:r>
              </a:p>
              <a:p>
                <a:r>
                  <a:rPr lang="en-GB" i="1" dirty="0"/>
                  <a:t>Next step</a:t>
                </a:r>
                <a:br>
                  <a:rPr lang="en-GB" dirty="0"/>
                </a:br>
                <a:r>
                  <a:rPr lang="en-GB" dirty="0"/>
                  <a:t>“The question now is how to combine the individual lamina properties to predict the overall in-plane and bending stiffness of the laminate. This is the foundation of </a:t>
                </a:r>
                <a:r>
                  <a:rPr lang="en-GB" b="1" dirty="0"/>
                  <a:t>classical laminate theory</a:t>
                </a:r>
                <a:r>
                  <a:rPr lang="en-GB" dirty="0"/>
                  <a:t>.”</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makes the transition from analysing a </a:t>
                </a:r>
                <a:r>
                  <a:rPr lang="en-GB" i="1" dirty="0"/>
                  <a:t>single ply</a:t>
                </a:r>
                <a:r>
                  <a:rPr lang="en-GB" dirty="0"/>
                  <a:t> to analysing a full </a:t>
                </a:r>
                <a:r>
                  <a:rPr lang="en-GB" b="1" dirty="0"/>
                  <a:t>laminate</a:t>
                </a:r>
                <a:r>
                  <a:rPr lang="en-GB" dirty="0"/>
                  <a:t>—a stack of many plies, each with its own fibre orientation and material properties.”</a:t>
                </a:r>
              </a:p>
              <a:p>
                <a:br>
                  <a:rPr lang="en-GB" dirty="0"/>
                </a:br>
                <a:endParaRPr lang="en-GB" dirty="0"/>
              </a:p>
              <a:p>
                <a:r>
                  <a:rPr lang="en-GB" b="1" dirty="0"/>
                  <a:t>Concept</a:t>
                </a:r>
                <a:br>
                  <a:rPr lang="en-GB" dirty="0"/>
                </a:br>
                <a:r>
                  <a:rPr lang="en-GB" dirty="0"/>
                  <a:t>“So far we examined the mechanics of one lamina using compliance and stiffness matrices.</a:t>
                </a:r>
                <a:br>
                  <a:rPr lang="en-GB" dirty="0"/>
                </a:br>
                <a:r>
                  <a:rPr lang="en-GB" dirty="0"/>
                  <a:t>A real composite structure is a laminate: multiple plies at different angles bonded together.</a:t>
                </a:r>
                <a:br>
                  <a:rPr lang="en-GB" dirty="0"/>
                </a:br>
                <a:r>
                  <a:rPr lang="en-GB" dirty="0"/>
                  <a:t>The mechanical response of the whole laminate depends on how these plies interact.”</a:t>
                </a:r>
              </a:p>
              <a:p>
                <a:br>
                  <a:rPr lang="en-GB" dirty="0"/>
                </a:br>
                <a:endParaRPr lang="en-GB" dirty="0"/>
              </a:p>
              <a:p>
                <a:r>
                  <a:rPr lang="en-GB" b="1" dirty="0"/>
                  <a:t>Details</a:t>
                </a:r>
                <a:br>
                  <a:rPr lang="en-GB" dirty="0"/>
                </a:br>
                <a:r>
                  <a:rPr lang="en-GB" i="1" dirty="0"/>
                  <a:t>Key idea</a:t>
                </a:r>
                <a:br>
                  <a:rPr lang="en-GB" dirty="0"/>
                </a:br>
                <a:r>
                  <a:rPr lang="en-GB" dirty="0"/>
                  <a:t>– Each ply (0°, ±45°, 90° etc.) contributes its transformed stiffness </a:t>
                </a:r>
                <a:r>
                  <a:rPr lang="ar-AE" sz="1200" i="0" kern="1200">
                    <a:solidFill>
                      <a:schemeClr val="tx1"/>
                    </a:solidFill>
                    <a:latin typeface="+mn-lt"/>
                    <a:ea typeface="+mn-ea"/>
                    <a:cs typeface="+mn-cs"/>
                  </a:rPr>
                  <a:t>[𝑄┴ˉ ├ ]┤_𝑘 ┤</a:t>
                </a:r>
                <a:r>
                  <a:rPr lang="ar-AE" dirty="0"/>
                  <a:t>.</a:t>
                </a:r>
                <a:br>
                  <a:rPr lang="ar-AE" dirty="0"/>
                </a:br>
                <a:r>
                  <a:rPr lang="ar-AE" dirty="0"/>
                  <a:t>– </a:t>
                </a:r>
                <a:r>
                  <a:rPr lang="en-GB" dirty="0"/>
                  <a:t>Laminate theory integrates these contributions through the A, B, and D matrices to capture in-plane, coupling, and bending behaviour.</a:t>
                </a:r>
                <a:br>
                  <a:rPr lang="en-GB" dirty="0"/>
                </a:br>
                <a:r>
                  <a:rPr lang="en-GB" dirty="0"/>
                  <a:t>– The images on the right illustrate common sandwich or core constructions—honeycomb, cellular polymer, metallic foam, tubular, and wood cores—which can all be part of a laminate system.</a:t>
                </a:r>
              </a:p>
              <a:p>
                <a:r>
                  <a:rPr lang="en-GB" i="1" dirty="0"/>
                  <a:t>Next step</a:t>
                </a:r>
                <a:br>
                  <a:rPr lang="en-GB" dirty="0"/>
                </a:br>
                <a:r>
                  <a:rPr lang="en-GB" dirty="0"/>
                  <a:t>“The question now is how to combine the individual lamina properties to predict the overall in-plane and bending stiffness of the laminate. This is the foundation of </a:t>
                </a:r>
                <a:r>
                  <a:rPr lang="en-GB" b="1" dirty="0"/>
                  <a:t>classical laminate theory</a:t>
                </a:r>
                <a:r>
                  <a:rPr lang="en-GB" dirty="0"/>
                  <a:t>.”</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25</a:t>
            </a:fld>
            <a:endParaRPr lang="en-GB"/>
          </a:p>
        </p:txBody>
      </p:sp>
    </p:spTree>
    <p:extLst>
      <p:ext uri="{BB962C8B-B14F-4D97-AF65-F5344CB8AC3E}">
        <p14:creationId xmlns:p14="http://schemas.microsoft.com/office/powerpoint/2010/main" val="3436360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introduces the </a:t>
                </a:r>
                <a:r>
                  <a:rPr lang="en-GB" b="1" dirty="0"/>
                  <a:t>Kirchhoff hypothesis</a:t>
                </a:r>
                <a:r>
                  <a:rPr lang="en-GB" dirty="0"/>
                  <a:t>—the key assumption behind classical laminate plate theory for thin laminates.”</a:t>
                </a:r>
              </a:p>
              <a:p>
                <a:br>
                  <a:rPr lang="en-GB" dirty="0"/>
                </a:br>
                <a:endParaRPr lang="en-GB" dirty="0"/>
              </a:p>
              <a:p>
                <a:r>
                  <a:rPr lang="en-GB" b="1" dirty="0"/>
                  <a:t>Concept</a:t>
                </a:r>
                <a:br>
                  <a:rPr lang="en-GB" dirty="0"/>
                </a:br>
                <a:r>
                  <a:rPr lang="en-GB" dirty="0"/>
                  <a:t>“The hypothesis states: a line initially straight and perpendicular to the laminate mid-surface remains straight and perpendicular after deformation.</a:t>
                </a:r>
                <a:br>
                  <a:rPr lang="en-GB" dirty="0"/>
                </a:br>
                <a:r>
                  <a:rPr lang="en-GB" dirty="0"/>
                  <a:t>This simplifies the kinematics by eliminating transverse shear deformation.”</a:t>
                </a:r>
              </a:p>
              <a:p>
                <a:br>
                  <a:rPr lang="en-GB" dirty="0"/>
                </a:br>
                <a:endParaRPr lang="en-GB" dirty="0"/>
              </a:p>
              <a:p>
                <a:r>
                  <a:rPr lang="en-GB" b="1" dirty="0"/>
                  <a:t>Details</a:t>
                </a:r>
                <a:br>
                  <a:rPr lang="en-GB" dirty="0"/>
                </a:br>
                <a:r>
                  <a:rPr lang="en-GB" i="1" dirty="0"/>
                  <a:t>Implications</a:t>
                </a:r>
                <a:br>
                  <a:rPr lang="en-GB" dirty="0"/>
                </a:br>
                <a:r>
                  <a:rPr lang="en-GB" dirty="0"/>
                  <a:t>– Because </a:t>
                </a:r>
                <a:r>
                  <a:rPr lang="en-GB" dirty="0" err="1"/>
                  <a:t>normals</a:t>
                </a:r>
                <a:r>
                  <a:rPr lang="en-GB" dirty="0"/>
                  <a:t> remain perpendicular, transverse shear strains vanish:</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𝑥𝑧</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𝑦𝑧</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a14:m>
                <a:r>
                  <a:rPr lang="ar-AE" dirty="0"/>
                  <a:t>.</a:t>
                </a:r>
                <a:br>
                  <a:rPr lang="ar-AE" dirty="0"/>
                </a:br>
                <a:r>
                  <a:rPr lang="ar-AE" dirty="0"/>
                  <a:t>– </a:t>
                </a:r>
                <a:r>
                  <a:rPr lang="en-GB" dirty="0"/>
                  <a:t>Plane strain in the thickness direction is assumed:</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𝑧</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a14:m>
                <a:r>
                  <a:rPr lang="ar-AE" dirty="0"/>
                  <a:t>.</a:t>
                </a:r>
                <a:br>
                  <a:rPr lang="ar-AE" dirty="0"/>
                </a:br>
                <a:r>
                  <a:rPr lang="ar-AE" dirty="0"/>
                  <a:t>– </a:t>
                </a:r>
                <a:r>
                  <a:rPr lang="en-GB" dirty="0"/>
                  <a:t>Displacements u, v, w vary linearly through the thickness, enabling the use of the A, B, D stiffness matrices to relate mid-plane strains and curvatures to forces and moments.</a:t>
                </a:r>
              </a:p>
              <a:p>
                <a:r>
                  <a:rPr lang="en-GB" i="1" dirty="0"/>
                  <a:t>Illustration</a:t>
                </a:r>
                <a:br>
                  <a:rPr lang="en-GB" dirty="0"/>
                </a:br>
                <a:r>
                  <a:rPr lang="en-GB" dirty="0"/>
                  <a:t>The figure shows a laminate plate with a normal AB before and after bending.</a:t>
                </a:r>
                <a:br>
                  <a:rPr lang="en-GB" dirty="0"/>
                </a:br>
                <a:r>
                  <a:rPr lang="en-GB" dirty="0"/>
                  <a:t>Even as the plate deflects (w) and twists (</a:t>
                </a:r>
                <a:r>
                  <a:rPr lang="el-GR" dirty="0"/>
                  <a:t>β), </a:t>
                </a:r>
                <a:r>
                  <a:rPr lang="en-GB" dirty="0"/>
                  <a:t>the AB line remains straight and orthogonal to the mid-surface, consistent with Kirchhoff kinematics.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introduces the </a:t>
                </a:r>
                <a:r>
                  <a:rPr lang="en-GB" b="1" dirty="0"/>
                  <a:t>Kirchhoff hypothesis</a:t>
                </a:r>
                <a:r>
                  <a:rPr lang="en-GB" dirty="0"/>
                  <a:t>—the key assumption behind classical laminate plate theory for thin laminates.”</a:t>
                </a:r>
              </a:p>
              <a:p>
                <a:br>
                  <a:rPr lang="en-GB" dirty="0"/>
                </a:br>
                <a:endParaRPr lang="en-GB" dirty="0"/>
              </a:p>
              <a:p>
                <a:r>
                  <a:rPr lang="en-GB" b="1" dirty="0"/>
                  <a:t>Concept</a:t>
                </a:r>
                <a:br>
                  <a:rPr lang="en-GB" dirty="0"/>
                </a:br>
                <a:r>
                  <a:rPr lang="en-GB" dirty="0"/>
                  <a:t>“The hypothesis states: a line initially straight and perpendicular to the laminate mid-surface remains straight and perpendicular after deformation.</a:t>
                </a:r>
                <a:br>
                  <a:rPr lang="en-GB" dirty="0"/>
                </a:br>
                <a:r>
                  <a:rPr lang="en-GB" dirty="0"/>
                  <a:t>This simplifies the kinematics by eliminating transverse shear deformation.”</a:t>
                </a:r>
              </a:p>
              <a:p>
                <a:br>
                  <a:rPr lang="en-GB" dirty="0"/>
                </a:br>
                <a:endParaRPr lang="en-GB" dirty="0"/>
              </a:p>
              <a:p>
                <a:r>
                  <a:rPr lang="en-GB" b="1" dirty="0"/>
                  <a:t>Details</a:t>
                </a:r>
                <a:br>
                  <a:rPr lang="en-GB" dirty="0"/>
                </a:br>
                <a:r>
                  <a:rPr lang="en-GB" i="1" dirty="0"/>
                  <a:t>Implications</a:t>
                </a:r>
                <a:br>
                  <a:rPr lang="en-GB" dirty="0"/>
                </a:br>
                <a:r>
                  <a:rPr lang="en-GB" dirty="0"/>
                  <a:t>– Because </a:t>
                </a:r>
                <a:r>
                  <a:rPr lang="en-GB" dirty="0" err="1"/>
                  <a:t>normals</a:t>
                </a:r>
                <a:r>
                  <a:rPr lang="en-GB" dirty="0"/>
                  <a:t> remain perpendicular, transverse shear strains vanish:</a:t>
                </a:r>
                <a:br>
                  <a:rPr lang="en-GB" dirty="0"/>
                </a:br>
                <a:r>
                  <a:rPr lang="ar-AE" sz="1200" i="0" kern="1200">
                    <a:solidFill>
                      <a:schemeClr val="tx1"/>
                    </a:solidFill>
                    <a:latin typeface="+mn-lt"/>
                    <a:ea typeface="+mn-ea"/>
                    <a:cs typeface="+mn-cs"/>
                  </a:rPr>
                  <a:t>𝛾_𝑥𝑧=𝛾_𝑦𝑧=0</a:t>
                </a:r>
                <a:r>
                  <a:rPr lang="ar-AE" dirty="0"/>
                  <a:t>.</a:t>
                </a:r>
                <a:br>
                  <a:rPr lang="ar-AE" dirty="0"/>
                </a:br>
                <a:r>
                  <a:rPr lang="ar-AE" dirty="0"/>
                  <a:t>– </a:t>
                </a:r>
                <a:r>
                  <a:rPr lang="en-GB" dirty="0"/>
                  <a:t>Plane strain in the thickness direction is assumed:</a:t>
                </a:r>
                <a:br>
                  <a:rPr lang="en-GB" dirty="0"/>
                </a:br>
                <a:r>
                  <a:rPr lang="ar-AE" sz="1200" i="0" kern="1200">
                    <a:solidFill>
                      <a:schemeClr val="tx1"/>
                    </a:solidFill>
                    <a:latin typeface="+mn-lt"/>
                    <a:ea typeface="+mn-ea"/>
                    <a:cs typeface="+mn-cs"/>
                  </a:rPr>
                  <a:t>𝜀_𝑧=0</a:t>
                </a:r>
                <a:r>
                  <a:rPr lang="ar-AE" dirty="0"/>
                  <a:t>.</a:t>
                </a:r>
                <a:br>
                  <a:rPr lang="ar-AE" dirty="0"/>
                </a:br>
                <a:r>
                  <a:rPr lang="ar-AE" dirty="0"/>
                  <a:t>– </a:t>
                </a:r>
                <a:r>
                  <a:rPr lang="en-GB" dirty="0"/>
                  <a:t>Displacements u, v, w vary linearly through the thickness, enabling the use of the A, B, D stiffness matrices to relate mid-plane strains and curvatures to forces and moments.</a:t>
                </a:r>
              </a:p>
              <a:p>
                <a:r>
                  <a:rPr lang="en-GB" i="1" dirty="0"/>
                  <a:t>Illustration</a:t>
                </a:r>
                <a:br>
                  <a:rPr lang="en-GB" dirty="0"/>
                </a:br>
                <a:r>
                  <a:rPr lang="en-GB" dirty="0"/>
                  <a:t>The figure shows a laminate plate with a normal AB before and after bending.</a:t>
                </a:r>
                <a:br>
                  <a:rPr lang="en-GB" dirty="0"/>
                </a:br>
                <a:r>
                  <a:rPr lang="en-GB" dirty="0"/>
                  <a:t>Even as the plate deflects (w) and twists (</a:t>
                </a:r>
                <a:r>
                  <a:rPr lang="el-GR" dirty="0"/>
                  <a:t>β), </a:t>
                </a:r>
                <a:r>
                  <a:rPr lang="en-GB" dirty="0"/>
                  <a:t>the AB line remains straight and orthogonal to the mid-surface, consistent with Kirchhoff kinematics.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26</a:t>
            </a:fld>
            <a:endParaRPr lang="en-GB"/>
          </a:p>
        </p:txBody>
      </p:sp>
    </p:spTree>
    <p:extLst>
      <p:ext uri="{BB962C8B-B14F-4D97-AF65-F5344CB8AC3E}">
        <p14:creationId xmlns:p14="http://schemas.microsoft.com/office/powerpoint/2010/main" val="3280634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assembles the full </a:t>
                </a:r>
                <a:r>
                  <a:rPr lang="en-GB" b="1" dirty="0"/>
                  <a:t>classical laminate plate formulation</a:t>
                </a:r>
                <a:r>
                  <a:rPr lang="en-GB" dirty="0"/>
                  <a:t>—linking mid-plane displacements and curvatures to strains and stresses through the laminate thickness.”</a:t>
                </a:r>
              </a:p>
              <a:p>
                <a:br>
                  <a:rPr lang="en-GB" dirty="0"/>
                </a:br>
                <a:endParaRPr lang="en-GB" dirty="0"/>
              </a:p>
              <a:p>
                <a:r>
                  <a:rPr lang="en-GB" b="1" dirty="0"/>
                  <a:t>Concept</a:t>
                </a:r>
                <a:br>
                  <a:rPr lang="en-GB" dirty="0"/>
                </a:br>
                <a:r>
                  <a:rPr lang="en-GB" dirty="0"/>
                  <a:t>“In Kirchhoff thin-plate theory, displacements u and v vary linearly through the thickness z while the transverse displacement w is constant through z.</a:t>
                </a:r>
                <a:br>
                  <a:rPr lang="en-GB" dirty="0"/>
                </a:br>
                <a:r>
                  <a:rPr lang="en-GB" dirty="0"/>
                  <a:t>From these kinematics we derive in-plane strains and curvatures, then compute stresses in any ply k using its transformed stiffness matrix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1" kern="1200">
                                <a:solidFill>
                                  <a:schemeClr val="tx1"/>
                                </a:solidFill>
                                <a:latin typeface="Cambria Math" panose="02040503050406030204" pitchFamily="18" charset="0"/>
                                <a:ea typeface="+mn-ea"/>
                                <a:cs typeface="+mn-cs"/>
                              </a:rPr>
                              <m:t>𝑘</m:t>
                            </m:r>
                          </m:sup>
                        </m:sSup>
                      </m:e>
                    </m:d>
                  </m:oMath>
                </a14:m>
                <a:r>
                  <a:rPr lang="ar-AE" dirty="0"/>
                  <a:t>.”</a:t>
                </a:r>
              </a:p>
              <a:p>
                <a:br>
                  <a:rPr lang="ar-AE" dirty="0"/>
                </a:br>
                <a:endParaRPr lang="ar-AE" dirty="0"/>
              </a:p>
              <a:p>
                <a:r>
                  <a:rPr lang="en-GB" b="1" dirty="0"/>
                  <a:t>Details</a:t>
                </a:r>
                <a:br>
                  <a:rPr lang="en-GB" dirty="0"/>
                </a:br>
                <a:r>
                  <a:rPr lang="en-GB" i="1" dirty="0"/>
                  <a:t>Displacement field</a:t>
                </a:r>
                <a:endParaRPr lang="en-GB" dirty="0"/>
              </a:p>
              <a:p>
                <a:pPr/>
                <a14:m>
                  <m:oMathPara xmlns:m="http://schemas.openxmlformats.org/officeDocument/2006/math">
                    <m:oMathParaPr>
                      <m:jc m:val="centerGroup"/>
                    </m:oMathParaPr>
                    <m:oMath xmlns:m="http://schemas.openxmlformats.org/officeDocument/2006/math">
                      <m:r>
                        <a:rPr lang="en-GB" sz="1200" i="1" kern="1200">
                          <a:solidFill>
                            <a:schemeClr val="tx1"/>
                          </a:solidFill>
                          <a:latin typeface="Cambria Math" panose="02040503050406030204" pitchFamily="18" charset="0"/>
                          <a:ea typeface="+mn-ea"/>
                          <a:cs typeface="+mn-cs"/>
                        </a:rPr>
                        <m:t>𝑢</m:t>
                      </m:r>
                      <m:r>
                        <a:rPr lang="en-GB"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𝑢</m:t>
                          </m:r>
                        </m:e>
                        <m:sub>
                          <m:r>
                            <a:rPr lang="ar-AE" sz="1200" i="0" kern="1200">
                              <a:solidFill>
                                <a:schemeClr val="tx1"/>
                              </a:solidFill>
                              <a:latin typeface="Cambria Math" panose="02040503050406030204" pitchFamily="18" charset="0"/>
                              <a:ea typeface="+mn-ea"/>
                              <a:cs typeface="+mn-cs"/>
                            </a:rPr>
                            <m:t>0</m:t>
                          </m:r>
                        </m:sub>
                      </m:sSub>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𝑧</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𝑤</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𝑥</m:t>
                          </m:r>
                        </m:den>
                      </m:f>
                      <m:r>
                        <a:rPr lang="ar-AE" sz="1200" i="0" kern="1200">
                          <a:solidFill>
                            <a:schemeClr val="tx1"/>
                          </a:solidFill>
                          <a:latin typeface="Cambria Math" panose="02040503050406030204" pitchFamily="18" charset="0"/>
                          <a:ea typeface="+mn-ea"/>
                          <a:cs typeface="+mn-cs"/>
                        </a:rPr>
                        <m:t>, </m:t>
                      </m:r>
                      <m:r>
                        <a:rPr lang="ar-AE" sz="1200" i="1" kern="1200">
                          <a:solidFill>
                            <a:schemeClr val="tx1"/>
                          </a:solidFill>
                          <a:latin typeface="Cambria Math" panose="02040503050406030204" pitchFamily="18" charset="0"/>
                          <a:ea typeface="+mn-ea"/>
                          <a:cs typeface="+mn-cs"/>
                        </a:rPr>
                        <m:t>𝑣</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𝑣</m:t>
                          </m:r>
                        </m:e>
                        <m:sub>
                          <m:r>
                            <a:rPr lang="ar-AE" sz="1200" i="0" kern="1200">
                              <a:solidFill>
                                <a:schemeClr val="tx1"/>
                              </a:solidFill>
                              <a:latin typeface="Cambria Math" panose="02040503050406030204" pitchFamily="18" charset="0"/>
                              <a:ea typeface="+mn-ea"/>
                              <a:cs typeface="+mn-cs"/>
                            </a:rPr>
                            <m:t>0</m:t>
                          </m:r>
                        </m:sub>
                      </m:sSub>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𝑧</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𝑤</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𝑦</m:t>
                          </m:r>
                        </m:den>
                      </m:f>
                      <m:r>
                        <a:rPr lang="ar-AE" sz="1200" i="0" kern="1200">
                          <a:solidFill>
                            <a:schemeClr val="tx1"/>
                          </a:solidFill>
                          <a:latin typeface="Cambria Math" panose="02040503050406030204" pitchFamily="18" charset="0"/>
                          <a:ea typeface="+mn-ea"/>
                          <a:cs typeface="+mn-cs"/>
                        </a:rPr>
                        <m:t>.</m:t>
                      </m:r>
                    </m:oMath>
                  </m:oMathPara>
                </a14:m>
                <a:endParaRPr lang="ar-AE" dirty="0"/>
              </a:p>
              <a:p>
                <a:r>
                  <a:rPr lang="en-GB" i="1" dirty="0"/>
                  <a:t>Strain–displacement relations</a:t>
                </a:r>
                <a:endParaRPr lang="en-GB" dirty="0"/>
              </a:p>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𝑥</m:t>
                                </m:r>
                              </m:sub>
                            </m:sSub>
                          </m:e>
                          <m:e>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𝑢</m:t>
                                </m:r>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𝑥</m:t>
                                </m:r>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𝑢</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𝑥</m:t>
                                </m:r>
                              </m:den>
                            </m:f>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𝑧</m:t>
                            </m:r>
                            <m:f>
                              <m:fPr>
                                <m:ctrlPr>
                                  <a:rPr lang="ar-AE" sz="1200" i="1" kern="1200">
                                    <a:solidFill>
                                      <a:schemeClr val="tx1"/>
                                    </a:solidFill>
                                    <a:latin typeface="Cambria Math" panose="02040503050406030204" pitchFamily="18" charset="0"/>
                                    <a:ea typeface="+mn-ea"/>
                                    <a:cs typeface="+mn-cs"/>
                                  </a:rPr>
                                </m:ctrlPr>
                              </m:fPr>
                              <m:num>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m:t>
                                    </m:r>
                                  </m:e>
                                  <m:sup>
                                    <m:r>
                                      <a:rPr lang="ar-AE" sz="1200" i="0" kern="1200">
                                        <a:solidFill>
                                          <a:schemeClr val="tx1"/>
                                        </a:solidFill>
                                        <a:latin typeface="Cambria Math" panose="02040503050406030204" pitchFamily="18" charset="0"/>
                                        <a:ea typeface="+mn-ea"/>
                                        <a:cs typeface="+mn-cs"/>
                                      </a:rPr>
                                      <m:t>2</m:t>
                                    </m:r>
                                  </m:sup>
                                </m:sSup>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𝑤</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𝑥</m:t>
                                    </m:r>
                                  </m:e>
                                  <m:sup>
                                    <m:r>
                                      <a:rPr lang="ar-AE" sz="1200" i="0" kern="1200">
                                        <a:solidFill>
                                          <a:schemeClr val="tx1"/>
                                        </a:solidFill>
                                        <a:latin typeface="Cambria Math" panose="02040503050406030204" pitchFamily="18" charset="0"/>
                                        <a:ea typeface="+mn-ea"/>
                                        <a:cs typeface="+mn-cs"/>
                                      </a:rPr>
                                      <m:t>2</m:t>
                                    </m:r>
                                  </m:sup>
                                </m:sSup>
                              </m:den>
                            </m:f>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𝑦</m:t>
                                </m:r>
                              </m:sub>
                            </m:sSub>
                          </m:e>
                          <m:e>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𝑣</m:t>
                                </m:r>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𝑦</m:t>
                                </m:r>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𝑣</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𝑦</m:t>
                                </m:r>
                              </m:den>
                            </m:f>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𝑧</m:t>
                            </m:r>
                            <m:f>
                              <m:fPr>
                                <m:ctrlPr>
                                  <a:rPr lang="ar-AE" sz="1200" i="1" kern="1200">
                                    <a:solidFill>
                                      <a:schemeClr val="tx1"/>
                                    </a:solidFill>
                                    <a:latin typeface="Cambria Math" panose="02040503050406030204" pitchFamily="18" charset="0"/>
                                    <a:ea typeface="+mn-ea"/>
                                    <a:cs typeface="+mn-cs"/>
                                  </a:rPr>
                                </m:ctrlPr>
                              </m:fPr>
                              <m:num>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m:t>
                                    </m:r>
                                  </m:e>
                                  <m:sup>
                                    <m:r>
                                      <a:rPr lang="ar-AE" sz="1200" i="0" kern="1200">
                                        <a:solidFill>
                                          <a:schemeClr val="tx1"/>
                                        </a:solidFill>
                                        <a:latin typeface="Cambria Math" panose="02040503050406030204" pitchFamily="18" charset="0"/>
                                        <a:ea typeface="+mn-ea"/>
                                        <a:cs typeface="+mn-cs"/>
                                      </a:rPr>
                                      <m:t>2</m:t>
                                    </m:r>
                                  </m:sup>
                                </m:sSup>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𝑤</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𝑦</m:t>
                                    </m:r>
                                  </m:e>
                                  <m:sup>
                                    <m:r>
                                      <a:rPr lang="ar-AE" sz="1200" i="0" kern="1200">
                                        <a:solidFill>
                                          <a:schemeClr val="tx1"/>
                                        </a:solidFill>
                                        <a:latin typeface="Cambria Math" panose="02040503050406030204" pitchFamily="18" charset="0"/>
                                        <a:ea typeface="+mn-ea"/>
                                        <a:cs typeface="+mn-cs"/>
                                      </a:rPr>
                                      <m:t>2</m:t>
                                    </m:r>
                                  </m:sup>
                                </m:sSup>
                              </m:den>
                            </m:f>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𝑥𝑦</m:t>
                                </m:r>
                              </m:sub>
                            </m:sSub>
                          </m:e>
                          <m:e>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𝑢</m:t>
                                </m:r>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𝑦</m:t>
                                </m:r>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𝑣</m:t>
                                </m:r>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𝑥</m:t>
                                </m:r>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𝑢</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𝑦</m:t>
                                </m:r>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𝑣</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𝑥</m:t>
                                </m:r>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r>
                              <a:rPr lang="ar-AE" sz="1200" i="1" kern="1200">
                                <a:solidFill>
                                  <a:schemeClr val="tx1"/>
                                </a:solidFill>
                                <a:latin typeface="Cambria Math" panose="02040503050406030204" pitchFamily="18" charset="0"/>
                                <a:ea typeface="+mn-ea"/>
                                <a:cs typeface="+mn-cs"/>
                              </a:rPr>
                              <m:t>𝑧</m:t>
                            </m:r>
                            <m:f>
                              <m:fPr>
                                <m:ctrlPr>
                                  <a:rPr lang="ar-AE" sz="1200" i="1" kern="1200">
                                    <a:solidFill>
                                      <a:schemeClr val="tx1"/>
                                    </a:solidFill>
                                    <a:latin typeface="Cambria Math" panose="02040503050406030204" pitchFamily="18" charset="0"/>
                                    <a:ea typeface="+mn-ea"/>
                                    <a:cs typeface="+mn-cs"/>
                                  </a:rPr>
                                </m:ctrlPr>
                              </m:fPr>
                              <m:num>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m:t>
                                    </m:r>
                                  </m:e>
                                  <m:sup>
                                    <m:r>
                                      <a:rPr lang="ar-AE" sz="1200" i="0" kern="1200">
                                        <a:solidFill>
                                          <a:schemeClr val="tx1"/>
                                        </a:solidFill>
                                        <a:latin typeface="Cambria Math" panose="02040503050406030204" pitchFamily="18" charset="0"/>
                                        <a:ea typeface="+mn-ea"/>
                                        <a:cs typeface="+mn-cs"/>
                                      </a:rPr>
                                      <m:t>2</m:t>
                                    </m:r>
                                  </m:sup>
                                </m:sSup>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𝑤</m:t>
                                    </m:r>
                                  </m:e>
                                  <m:sub>
                                    <m:r>
                                      <a:rPr lang="ar-AE" sz="1200" i="0" kern="1200">
                                        <a:solidFill>
                                          <a:schemeClr val="tx1"/>
                                        </a:solidFill>
                                        <a:latin typeface="Cambria Math" panose="02040503050406030204" pitchFamily="18" charset="0"/>
                                        <a:ea typeface="+mn-ea"/>
                                        <a:cs typeface="+mn-cs"/>
                                      </a:rPr>
                                      <m:t>0</m:t>
                                    </m:r>
                                  </m:sub>
                                </m:sSub>
                              </m:num>
                              <m:den>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𝑥</m:t>
                                </m:r>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𝑦</m:t>
                                </m:r>
                              </m:den>
                            </m:f>
                            <m:r>
                              <a:rPr lang="ar-AE" sz="1200" i="0" kern="1200">
                                <a:solidFill>
                                  <a:schemeClr val="tx1"/>
                                </a:solidFill>
                                <a:latin typeface="Cambria Math" panose="02040503050406030204" pitchFamily="18" charset="0"/>
                                <a:ea typeface="+mn-ea"/>
                                <a:cs typeface="+mn-cs"/>
                              </a:rPr>
                              <m:t>.</m:t>
                            </m:r>
                          </m:e>
                        </m:mr>
                      </m:m>
                    </m:oMath>
                  </m:oMathPara>
                </a14:m>
                <a:endParaRPr lang="ar-AE" dirty="0"/>
              </a:p>
              <a:p>
                <a:r>
                  <a:rPr lang="en-GB" i="1" dirty="0"/>
                  <a:t>Mid-plane strain/curvature split</a:t>
                </a:r>
                <a:endParaRPr lang="en-GB" dirty="0"/>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𝜀</m:t>
                          </m:r>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d>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𝑧</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where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d>
                  </m:oMath>
                </a14:m>
                <a:r>
                  <a:rPr lang="en-GB" dirty="0"/>
                  <a:t>are mid-plane strains and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oMath>
                </a14:m>
                <a:r>
                  <a:rPr lang="en-GB" dirty="0"/>
                  <a:t>are curvatures.</a:t>
                </a:r>
              </a:p>
              <a:p>
                <a:r>
                  <a:rPr lang="en-GB" i="1" dirty="0"/>
                  <a:t>Stress in the k-</a:t>
                </a:r>
                <a:r>
                  <a:rPr lang="en-GB" i="1" dirty="0" err="1"/>
                  <a:t>th</a:t>
                </a:r>
                <a:r>
                  <a:rPr lang="en-GB" i="1" dirty="0"/>
                  <a:t> lamina</a:t>
                </a:r>
                <a:endParaRPr lang="en-GB" dirty="0"/>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𝜎</m:t>
                          </m:r>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1" kern="1200">
                                  <a:solidFill>
                                    <a:schemeClr val="tx1"/>
                                  </a:solidFill>
                                  <a:latin typeface="Cambria Math" panose="02040503050406030204" pitchFamily="18" charset="0"/>
                                  <a:ea typeface="+mn-ea"/>
                                  <a:cs typeface="+mn-cs"/>
                                </a:rPr>
                                <m:t>𝑘</m:t>
                              </m:r>
                            </m:sup>
                          </m:sSup>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1" kern="1200">
                                      <a:solidFill>
                                        <a:schemeClr val="tx1"/>
                                      </a:solidFill>
                                      <a:latin typeface="Cambria Math" panose="02040503050406030204" pitchFamily="18" charset="0"/>
                                      <a:ea typeface="+mn-ea"/>
                                      <a:cs typeface="+mn-cs"/>
                                    </a:rPr>
                                    <m:t>𝑘</m:t>
                                  </m:r>
                                </m:sup>
                              </m:sSup>
                              <m:d>
                                <m:dPr>
                                  <m:ctrlPr>
                                    <a:rPr lang="ar-AE" sz="1200" i="1" kern="1200">
                                      <a:solidFill>
                                        <a:schemeClr val="tx1"/>
                                      </a:solidFill>
                                      <a:latin typeface="Cambria Math" panose="02040503050406030204" pitchFamily="18" charset="0"/>
                                      <a:ea typeface="+mn-ea"/>
                                      <a:cs typeface="+mn-cs"/>
                                    </a:rPr>
                                  </m:ctrlPr>
                                </m:dPr>
                                <m:e>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d>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𝑧</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e>
                              </m:d>
                              <m:r>
                                <a:rPr lang="ar-AE" sz="1200" i="0" kern="1200">
                                  <a:solidFill>
                                    <a:schemeClr val="tx1"/>
                                  </a:solidFill>
                                  <a:latin typeface="Cambria Math" panose="02040503050406030204" pitchFamily="18" charset="0"/>
                                  <a:ea typeface="+mn-ea"/>
                                  <a:cs typeface="+mn-cs"/>
                                </a:rPr>
                                <m:t>.</m:t>
                              </m:r>
                            </m:e>
                          </m:d>
                        </m:e>
                      </m:d>
                    </m:oMath>
                  </m:oMathPara>
                </a14:m>
                <a:endParaRPr lang="ar-AE" dirty="0"/>
              </a:p>
              <a:p>
                <a:r>
                  <a:rPr lang="en-GB" dirty="0"/>
                  <a:t>This is the foundation for integrating through the thickness to obtain the global laminate A, B, D stiffness matrices.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assembles the full </a:t>
                </a:r>
                <a:r>
                  <a:rPr lang="en-GB" b="1" dirty="0"/>
                  <a:t>classical laminate plate formulation</a:t>
                </a:r>
                <a:r>
                  <a:rPr lang="en-GB" dirty="0"/>
                  <a:t>—linking mid-plane displacements and curvatures to strains and stresses through the laminate thickness.”</a:t>
                </a:r>
              </a:p>
              <a:p>
                <a:br>
                  <a:rPr lang="en-GB" dirty="0"/>
                </a:br>
                <a:endParaRPr lang="en-GB" dirty="0"/>
              </a:p>
              <a:p>
                <a:r>
                  <a:rPr lang="en-GB" b="1" dirty="0"/>
                  <a:t>Concept</a:t>
                </a:r>
                <a:br>
                  <a:rPr lang="en-GB" dirty="0"/>
                </a:br>
                <a:r>
                  <a:rPr lang="en-GB" dirty="0"/>
                  <a:t>“In Kirchhoff thin-plate theory, displacements u and v vary linearly through the thickness z while the transverse displacement w is constant through z.</a:t>
                </a:r>
                <a:br>
                  <a:rPr lang="en-GB" dirty="0"/>
                </a:br>
                <a:r>
                  <a:rPr lang="en-GB" dirty="0"/>
                  <a:t>From these kinematics we derive in-plane strains and curvatures, then compute stresses in any ply k using its transformed stiffness matrix </a:t>
                </a:r>
                <a:r>
                  <a:rPr lang="ar-AE" sz="1200" i="0" kern="1200">
                    <a:solidFill>
                      <a:schemeClr val="tx1"/>
                    </a:solidFill>
                    <a:latin typeface="+mn-lt"/>
                    <a:ea typeface="+mn-ea"/>
                    <a:cs typeface="+mn-cs"/>
                  </a:rPr>
                  <a:t>[𝑄┴ˉ ├ ]┤^𝑘 ┤</a:t>
                </a:r>
                <a:r>
                  <a:rPr lang="ar-AE" dirty="0"/>
                  <a:t>.”</a:t>
                </a:r>
              </a:p>
              <a:p>
                <a:br>
                  <a:rPr lang="ar-AE" dirty="0"/>
                </a:br>
                <a:endParaRPr lang="ar-AE" dirty="0"/>
              </a:p>
              <a:p>
                <a:r>
                  <a:rPr lang="en-GB" b="1" dirty="0"/>
                  <a:t>Details</a:t>
                </a:r>
                <a:br>
                  <a:rPr lang="en-GB" dirty="0"/>
                </a:br>
                <a:r>
                  <a:rPr lang="en-GB" i="1" dirty="0"/>
                  <a:t>Displacement field</a:t>
                </a:r>
                <a:endParaRPr lang="en-GB" dirty="0"/>
              </a:p>
              <a:p>
                <a:r>
                  <a:rPr lang="en-GB" sz="1200" i="0" kern="1200">
                    <a:solidFill>
                      <a:schemeClr val="tx1"/>
                    </a:solidFill>
                    <a:latin typeface="+mn-lt"/>
                    <a:ea typeface="+mn-ea"/>
                    <a:cs typeface="+mn-cs"/>
                  </a:rPr>
                  <a:t>𝑢=</a:t>
                </a:r>
                <a:r>
                  <a:rPr lang="ar-AE" sz="1200" i="0" kern="1200">
                    <a:solidFill>
                      <a:schemeClr val="tx1"/>
                    </a:solidFill>
                    <a:latin typeface="+mn-lt"/>
                    <a:ea typeface="+mn-ea"/>
                    <a:cs typeface="+mn-cs"/>
                  </a:rPr>
                  <a:t>𝑢_0−𝑧 (∂𝑤_0)/∂𝑥, 𝑣=𝑣_0−𝑧 (∂𝑤_0)/∂𝑦.</a:t>
                </a:r>
                <a:endParaRPr lang="ar-AE" dirty="0"/>
              </a:p>
              <a:p>
                <a:r>
                  <a:rPr lang="en-GB" i="1" dirty="0"/>
                  <a:t>Strain–displacement relations</a:t>
                </a:r>
                <a:endParaRPr lang="en-GB" dirty="0"/>
              </a:p>
              <a:p>
                <a:r>
                  <a:rPr lang="ar-AE" sz="1200" i="0" kern="1200">
                    <a:solidFill>
                      <a:schemeClr val="tx1"/>
                    </a:solidFill>
                    <a:latin typeface="+mn-lt"/>
                    <a:ea typeface="+mn-ea"/>
                    <a:cs typeface="+mn-cs"/>
                  </a:rPr>
                  <a:t>■(𝜀_𝑥&amp;=∂𝑢/∂𝑥=(∂𝑢_0)/∂𝑥−𝑧 (∂^2 𝑤_0)/(∂𝑥^2 ),@𝜀_𝑦&amp;=∂𝑣/∂𝑦=(∂𝑣_0)/∂𝑦−𝑧 (∂^2 𝑤_0)/(∂𝑦^2 ),@𝛾_𝑥𝑦&amp;=∂𝑢/∂𝑦+∂𝑣/∂𝑥=(∂𝑢_0)/∂𝑦+(∂𝑣_0)/∂𝑥−2𝑧 (∂^2 𝑤_0)/∂𝑥∂𝑦.)</a:t>
                </a:r>
                <a:endParaRPr lang="ar-AE" dirty="0"/>
              </a:p>
              <a:p>
                <a:r>
                  <a:rPr lang="en-GB" i="1" dirty="0"/>
                  <a:t>Mid-plane strain/curvature split</a:t>
                </a:r>
                <a:endParaRPr lang="en-GB" dirty="0"/>
              </a:p>
              <a:p>
                <a:r>
                  <a:rPr lang="ar-AE" sz="1200" i="0" kern="1200">
                    <a:solidFill>
                      <a:schemeClr val="tx1"/>
                    </a:solidFill>
                    <a:latin typeface="+mn-lt"/>
                    <a:ea typeface="+mn-ea"/>
                    <a:cs typeface="+mn-cs"/>
                  </a:rPr>
                  <a:t>{𝜀}={𝜀^0 }+𝑧{𝜅},</a:t>
                </a:r>
                <a:endParaRPr lang="ar-AE" dirty="0"/>
              </a:p>
              <a:p>
                <a:r>
                  <a:rPr lang="en-GB" dirty="0"/>
                  <a:t>where </a:t>
                </a:r>
                <a:r>
                  <a:rPr lang="ar-AE" sz="1200" i="0" kern="1200">
                    <a:solidFill>
                      <a:schemeClr val="tx1"/>
                    </a:solidFill>
                    <a:latin typeface="+mn-lt"/>
                    <a:ea typeface="+mn-ea"/>
                    <a:cs typeface="+mn-cs"/>
                  </a:rPr>
                  <a:t>{𝜀^0 }</a:t>
                </a:r>
                <a:r>
                  <a:rPr lang="en-GB" dirty="0"/>
                  <a:t>are mid-plane strains and </a:t>
                </a:r>
                <a:r>
                  <a:rPr lang="ar-AE" sz="1200" i="0" kern="1200">
                    <a:solidFill>
                      <a:schemeClr val="tx1"/>
                    </a:solidFill>
                    <a:latin typeface="+mn-lt"/>
                    <a:ea typeface="+mn-ea"/>
                    <a:cs typeface="+mn-cs"/>
                  </a:rPr>
                  <a:t>{𝜅}</a:t>
                </a:r>
                <a:r>
                  <a:rPr lang="en-GB" dirty="0"/>
                  <a:t>are curvatures.</a:t>
                </a:r>
              </a:p>
              <a:p>
                <a:r>
                  <a:rPr lang="en-GB" i="1" dirty="0"/>
                  <a:t>Stress in the k-</a:t>
                </a:r>
                <a:r>
                  <a:rPr lang="en-GB" i="1" dirty="0" err="1"/>
                  <a:t>th</a:t>
                </a:r>
                <a:r>
                  <a:rPr lang="en-GB" i="1" dirty="0"/>
                  <a:t> lamina</a:t>
                </a:r>
                <a:endParaRPr lang="en-GB" dirty="0"/>
              </a:p>
              <a:p>
                <a:r>
                  <a:rPr lang="ar-AE" sz="1200" i="0" kern="1200">
                    <a:solidFill>
                      <a:schemeClr val="tx1"/>
                    </a:solidFill>
                    <a:latin typeface="+mn-lt"/>
                    <a:ea typeface="+mn-ea"/>
                    <a:cs typeface="+mn-cs"/>
                  </a:rPr>
                  <a:t>{𝜎├ }┤^𝑘=[𝑄┴ˉ ├ ]┤^𝑘 ({𝜀^0 }+𝑧{𝜅}).┤┤</a:t>
                </a:r>
                <a:endParaRPr lang="ar-AE" dirty="0"/>
              </a:p>
              <a:p>
                <a:r>
                  <a:rPr lang="en-GB" dirty="0"/>
                  <a:t>This is the foundation for integrating through the thickness to obtain the global laminate A, B, D stiffness matrices.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27</a:t>
            </a:fld>
            <a:endParaRPr lang="en-GB"/>
          </a:p>
        </p:txBody>
      </p:sp>
    </p:spTree>
    <p:extLst>
      <p:ext uri="{BB962C8B-B14F-4D97-AF65-F5344CB8AC3E}">
        <p14:creationId xmlns:p14="http://schemas.microsoft.com/office/powerpoint/2010/main" val="1880569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highlights how stresses and strains vary </a:t>
                </a:r>
                <a:r>
                  <a:rPr lang="en-GB" b="1" dirty="0"/>
                  <a:t>through the laminate thickness</a:t>
                </a:r>
                <a:r>
                  <a:rPr lang="en-GB" dirty="0"/>
                  <a:t>, and why their behaviour differs from ply to ply.”</a:t>
                </a:r>
              </a:p>
              <a:p>
                <a:br>
                  <a:rPr lang="en-GB" dirty="0"/>
                </a:br>
                <a:endParaRPr lang="en-GB" dirty="0"/>
              </a:p>
              <a:p>
                <a:r>
                  <a:rPr lang="en-GB" b="1" dirty="0"/>
                  <a:t>Concept</a:t>
                </a:r>
                <a:br>
                  <a:rPr lang="en-GB" dirty="0"/>
                </a:br>
                <a:r>
                  <a:rPr lang="en-GB" dirty="0"/>
                  <a:t>“Each ply can have a different transformed stiffness matrix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1" kern="1200">
                                <a:solidFill>
                                  <a:schemeClr val="tx1"/>
                                </a:solidFill>
                                <a:latin typeface="Cambria Math" panose="02040503050406030204" pitchFamily="18" charset="0"/>
                                <a:ea typeface="+mn-ea"/>
                                <a:cs typeface="+mn-cs"/>
                              </a:rPr>
                              <m:t>𝑖𝑗</m:t>
                            </m:r>
                          </m:sub>
                        </m:sSub>
                      </m:e>
                    </m:d>
                  </m:oMath>
                </a14:m>
                <a:r>
                  <a:rPr lang="en-GB" dirty="0"/>
                  <a:t>because of fibre orientation and material properties.</a:t>
                </a:r>
                <a:br>
                  <a:rPr lang="en-GB" dirty="0"/>
                </a:br>
                <a:r>
                  <a:rPr lang="en-GB" dirty="0"/>
                  <a:t>When the laminate bends or stretches, the strain field is continuous through the thickness, but the stress field changes abruptly at each interface.”</a:t>
                </a:r>
              </a:p>
              <a:p>
                <a:br>
                  <a:rPr lang="en-GB" dirty="0"/>
                </a:br>
                <a:endParaRPr lang="en-GB" dirty="0"/>
              </a:p>
              <a:p>
                <a:r>
                  <a:rPr lang="en-GB" b="1" dirty="0"/>
                  <a:t>Details</a:t>
                </a:r>
                <a:br>
                  <a:rPr lang="en-GB" dirty="0"/>
                </a:br>
                <a:r>
                  <a:rPr lang="en-GB" i="1" dirty="0"/>
                  <a:t>Key points</a:t>
                </a:r>
                <a:br>
                  <a:rPr lang="en-GB" dirty="0"/>
                </a:br>
                <a:r>
                  <a:rPr lang="en-GB" dirty="0"/>
                  <a:t>– </a:t>
                </a:r>
                <a:r>
                  <a:rPr lang="en-GB" b="1" dirty="0"/>
                  <a:t>Different </a:t>
                </a:r>
                <a:r>
                  <a:rPr lang="en-GB" b="1" dirty="0" err="1"/>
                  <a:t>Qij</a:t>
                </a:r>
                <a:r>
                  <a:rPr lang="en-GB" b="1" dirty="0"/>
                  <a:t> per ply</a:t>
                </a:r>
                <a:r>
                  <a:rPr lang="en-GB" dirty="0"/>
                  <a:t>: Every lamina may have its own stiffness values, so the constitutive relation </a:t>
                </a:r>
                <a14:m>
                  <m:oMath xmlns:m="http://schemas.openxmlformats.org/officeDocument/2006/math">
                    <m:r>
                      <a:rPr lang="en-GB" sz="1200" i="1" kern="1200">
                        <a:solidFill>
                          <a:schemeClr val="tx1"/>
                        </a:solidFill>
                        <a:latin typeface="Cambria Math" panose="02040503050406030204" pitchFamily="18" charset="0"/>
                        <a:ea typeface="+mn-ea"/>
                        <a:cs typeface="+mn-cs"/>
                      </a:rPr>
                      <m:t>𝜎</m:t>
                    </m:r>
                    <m:r>
                      <a:rPr lang="en-GB"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d>
                    <m:r>
                      <a:rPr lang="ar-AE" sz="1200" i="1" kern="1200">
                        <a:solidFill>
                          <a:schemeClr val="tx1"/>
                        </a:solidFill>
                        <a:latin typeface="Cambria Math" panose="02040503050406030204" pitchFamily="18" charset="0"/>
                        <a:ea typeface="+mn-ea"/>
                        <a:cs typeface="+mn-cs"/>
                      </a:rPr>
                      <m:t>𝜀</m:t>
                    </m:r>
                  </m:oMath>
                </a14:m>
                <a:r>
                  <a:rPr lang="en-GB" dirty="0"/>
                  <a:t> is ply-dependent.</a:t>
                </a:r>
                <a:br>
                  <a:rPr lang="en-GB" dirty="0"/>
                </a:br>
                <a:r>
                  <a:rPr lang="en-GB" dirty="0"/>
                  <a:t>– </a:t>
                </a:r>
                <a:r>
                  <a:rPr lang="en-GB" b="1" dirty="0"/>
                  <a:t>Continuous strain (</a:t>
                </a:r>
                <a:r>
                  <a:rPr lang="el-GR" b="1" dirty="0"/>
                  <a:t>ε)</a:t>
                </a:r>
                <a:r>
                  <a:rPr lang="el-GR" dirty="0"/>
                  <a:t>: </a:t>
                </a:r>
                <a:r>
                  <a:rPr lang="en-GB" dirty="0"/>
                  <a:t>Mid-plane strain varies linearly with z and must remain continuous to satisfy compatibility—no sudden jumps across interfaces.</a:t>
                </a:r>
                <a:br>
                  <a:rPr lang="en-GB" dirty="0"/>
                </a:br>
                <a:r>
                  <a:rPr lang="en-GB" dirty="0"/>
                  <a:t>– </a:t>
                </a:r>
                <a:r>
                  <a:rPr lang="en-GB" b="1" dirty="0"/>
                  <a:t>Discontinuous stress (</a:t>
                </a:r>
                <a:r>
                  <a:rPr lang="el-GR" b="1" dirty="0"/>
                  <a:t>σ)</a:t>
                </a:r>
                <a:r>
                  <a:rPr lang="el-GR" dirty="0"/>
                  <a:t>: </a:t>
                </a:r>
                <a:r>
                  <a:rPr lang="en-GB" dirty="0"/>
                  <a:t>Because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d>
                  </m:oMath>
                </a14:m>
                <a:r>
                  <a:rPr lang="en-GB" dirty="0"/>
                  <a:t>changes from ply to ply, the same strain produces different stresses, giving step changes at each interface (as the right-hand plot shows).</a:t>
                </a:r>
                <a:br>
                  <a:rPr lang="en-GB" dirty="0"/>
                </a:br>
                <a:r>
                  <a:rPr lang="en-GB" dirty="0"/>
                  <a:t>– </a:t>
                </a:r>
                <a:r>
                  <a:rPr lang="en-GB" b="1" dirty="0"/>
                  <a:t>Interlaminar shear (Q)</a:t>
                </a:r>
                <a:r>
                  <a:rPr lang="en-GB" dirty="0"/>
                  <a:t>: The central diagram emphasises shear force (Q) and its distribution; interlaminar stresses must equilibrate these jumps.</a:t>
                </a:r>
              </a:p>
              <a:p>
                <a:r>
                  <a:rPr lang="en-GB" i="1" dirty="0"/>
                  <a:t>Illustration</a:t>
                </a:r>
                <a:br>
                  <a:rPr lang="en-GB" dirty="0"/>
                </a:br>
                <a:r>
                  <a:rPr lang="en-GB" dirty="0"/>
                  <a:t>The graphic shows a 4-ply laminate with</a:t>
                </a:r>
                <a:br>
                  <a:rPr lang="en-GB" dirty="0"/>
                </a:br>
                <a:r>
                  <a:rPr lang="en-GB" dirty="0"/>
                  <a:t>– blue band: continuous strain profile,</a:t>
                </a:r>
                <a:br>
                  <a:rPr lang="en-GB" dirty="0"/>
                </a:br>
                <a:r>
                  <a:rPr lang="en-GB" dirty="0"/>
                  <a:t>– red band: variable Q matrix,</a:t>
                </a:r>
                <a:br>
                  <a:rPr lang="en-GB" dirty="0"/>
                </a:br>
                <a:r>
                  <a:rPr lang="en-GB" dirty="0"/>
                  <a:t>– yellow band: piecewise stress profile.</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highlights how stresses and strains vary </a:t>
                </a:r>
                <a:r>
                  <a:rPr lang="en-GB" b="1" dirty="0"/>
                  <a:t>through the laminate thickness</a:t>
                </a:r>
                <a:r>
                  <a:rPr lang="en-GB" dirty="0"/>
                  <a:t>, and why their behaviour differs from ply to ply.”</a:t>
                </a:r>
              </a:p>
              <a:p>
                <a:br>
                  <a:rPr lang="en-GB" dirty="0"/>
                </a:br>
                <a:endParaRPr lang="en-GB" dirty="0"/>
              </a:p>
              <a:p>
                <a:r>
                  <a:rPr lang="en-GB" b="1" dirty="0"/>
                  <a:t>Concept</a:t>
                </a:r>
                <a:br>
                  <a:rPr lang="en-GB" dirty="0"/>
                </a:br>
                <a:r>
                  <a:rPr lang="en-GB" dirty="0"/>
                  <a:t>“Each ply can have a different transformed stiffness matrix </a:t>
                </a:r>
                <a:r>
                  <a:rPr lang="ar-AE" sz="1200" i="0" kern="1200">
                    <a:solidFill>
                      <a:schemeClr val="tx1"/>
                    </a:solidFill>
                    <a:latin typeface="+mn-lt"/>
                    <a:ea typeface="+mn-ea"/>
                    <a:cs typeface="+mn-cs"/>
                  </a:rPr>
                  <a:t>[𝑄┴ˉ_𝑖𝑗 ]</a:t>
                </a:r>
                <a:r>
                  <a:rPr lang="en-GB" dirty="0"/>
                  <a:t>because of fibre orientation and material properties.</a:t>
                </a:r>
                <a:br>
                  <a:rPr lang="en-GB" dirty="0"/>
                </a:br>
                <a:r>
                  <a:rPr lang="en-GB" dirty="0"/>
                  <a:t>When the laminate bends or stretches, the strain field is continuous through the thickness, but the stress field changes abruptly at each interface.”</a:t>
                </a:r>
              </a:p>
              <a:p>
                <a:br>
                  <a:rPr lang="en-GB" dirty="0"/>
                </a:br>
                <a:endParaRPr lang="en-GB" dirty="0"/>
              </a:p>
              <a:p>
                <a:r>
                  <a:rPr lang="en-GB" b="1" dirty="0"/>
                  <a:t>Details</a:t>
                </a:r>
                <a:br>
                  <a:rPr lang="en-GB" dirty="0"/>
                </a:br>
                <a:r>
                  <a:rPr lang="en-GB" i="1" dirty="0"/>
                  <a:t>Key points</a:t>
                </a:r>
                <a:br>
                  <a:rPr lang="en-GB" dirty="0"/>
                </a:br>
                <a:r>
                  <a:rPr lang="en-GB" dirty="0"/>
                  <a:t>– </a:t>
                </a:r>
                <a:r>
                  <a:rPr lang="en-GB" b="1" dirty="0"/>
                  <a:t>Different </a:t>
                </a:r>
                <a:r>
                  <a:rPr lang="en-GB" b="1" dirty="0" err="1"/>
                  <a:t>Qij</a:t>
                </a:r>
                <a:r>
                  <a:rPr lang="en-GB" b="1" dirty="0"/>
                  <a:t> per ply</a:t>
                </a:r>
                <a:r>
                  <a:rPr lang="en-GB" dirty="0"/>
                  <a:t>: Every lamina may have its own stiffness values, so the constitutive relation </a:t>
                </a:r>
                <a:r>
                  <a:rPr lang="en-GB" sz="1200" i="0" kern="1200">
                    <a:solidFill>
                      <a:schemeClr val="tx1"/>
                    </a:solidFill>
                    <a:latin typeface="+mn-lt"/>
                    <a:ea typeface="+mn-ea"/>
                    <a:cs typeface="+mn-cs"/>
                  </a:rPr>
                  <a:t>𝜎=</a:t>
                </a:r>
                <a:r>
                  <a:rPr lang="ar-AE" sz="1200" i="0" kern="1200">
                    <a:solidFill>
                      <a:schemeClr val="tx1"/>
                    </a:solidFill>
                    <a:latin typeface="+mn-lt"/>
                    <a:ea typeface="+mn-ea"/>
                    <a:cs typeface="+mn-cs"/>
                  </a:rPr>
                  <a:t>[𝑄┴ˉ ]𝜀</a:t>
                </a:r>
                <a:r>
                  <a:rPr lang="en-GB" dirty="0"/>
                  <a:t> is ply-dependent.</a:t>
                </a:r>
                <a:br>
                  <a:rPr lang="en-GB" dirty="0"/>
                </a:br>
                <a:r>
                  <a:rPr lang="en-GB" dirty="0"/>
                  <a:t>– </a:t>
                </a:r>
                <a:r>
                  <a:rPr lang="en-GB" b="1" dirty="0"/>
                  <a:t>Continuous strain (</a:t>
                </a:r>
                <a:r>
                  <a:rPr lang="el-GR" b="1" dirty="0"/>
                  <a:t>ε)</a:t>
                </a:r>
                <a:r>
                  <a:rPr lang="el-GR" dirty="0"/>
                  <a:t>: </a:t>
                </a:r>
                <a:r>
                  <a:rPr lang="en-GB" dirty="0"/>
                  <a:t>Mid-plane strain varies linearly with z and must remain continuous to satisfy compatibility—no sudden jumps across interfaces.</a:t>
                </a:r>
                <a:br>
                  <a:rPr lang="en-GB" dirty="0"/>
                </a:br>
                <a:r>
                  <a:rPr lang="en-GB" dirty="0"/>
                  <a:t>– </a:t>
                </a:r>
                <a:r>
                  <a:rPr lang="en-GB" b="1" dirty="0"/>
                  <a:t>Discontinuous stress (</a:t>
                </a:r>
                <a:r>
                  <a:rPr lang="el-GR" b="1" dirty="0"/>
                  <a:t>σ)</a:t>
                </a:r>
                <a:r>
                  <a:rPr lang="el-GR" dirty="0"/>
                  <a:t>: </a:t>
                </a:r>
                <a:r>
                  <a:rPr lang="en-GB" dirty="0"/>
                  <a:t>Because </a:t>
                </a:r>
                <a:r>
                  <a:rPr lang="ar-AE" sz="1200" i="0" kern="1200">
                    <a:solidFill>
                      <a:schemeClr val="tx1"/>
                    </a:solidFill>
                    <a:latin typeface="+mn-lt"/>
                    <a:ea typeface="+mn-ea"/>
                    <a:cs typeface="+mn-cs"/>
                  </a:rPr>
                  <a:t>[𝑄┴ˉ ]</a:t>
                </a:r>
                <a:r>
                  <a:rPr lang="en-GB" dirty="0"/>
                  <a:t>changes from ply to ply, the same strain produces different stresses, giving step changes at each interface (as the right-hand plot shows).</a:t>
                </a:r>
                <a:br>
                  <a:rPr lang="en-GB" dirty="0"/>
                </a:br>
                <a:r>
                  <a:rPr lang="en-GB" dirty="0"/>
                  <a:t>– </a:t>
                </a:r>
                <a:r>
                  <a:rPr lang="en-GB" b="1" dirty="0"/>
                  <a:t>Interlaminar shear (Q)</a:t>
                </a:r>
                <a:r>
                  <a:rPr lang="en-GB" dirty="0"/>
                  <a:t>: The central diagram emphasises shear force (Q) and its distribution; interlaminar stresses must equilibrate these jumps.</a:t>
                </a:r>
              </a:p>
              <a:p>
                <a:r>
                  <a:rPr lang="en-GB" i="1" dirty="0"/>
                  <a:t>Illustration</a:t>
                </a:r>
                <a:br>
                  <a:rPr lang="en-GB" dirty="0"/>
                </a:br>
                <a:r>
                  <a:rPr lang="en-GB" dirty="0"/>
                  <a:t>The graphic shows a 4-ply laminate with</a:t>
                </a:r>
                <a:br>
                  <a:rPr lang="en-GB" dirty="0"/>
                </a:br>
                <a:r>
                  <a:rPr lang="en-GB" dirty="0"/>
                  <a:t>– blue band: continuous strain profile,</a:t>
                </a:r>
                <a:br>
                  <a:rPr lang="en-GB" dirty="0"/>
                </a:br>
                <a:r>
                  <a:rPr lang="en-GB" dirty="0"/>
                  <a:t>– red band: variable Q matrix,</a:t>
                </a:r>
                <a:br>
                  <a:rPr lang="en-GB" dirty="0"/>
                </a:br>
                <a:r>
                  <a:rPr lang="en-GB" dirty="0"/>
                  <a:t>– yellow band: piecewise stress profile.</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28</a:t>
            </a:fld>
            <a:endParaRPr lang="en-GB"/>
          </a:p>
        </p:txBody>
      </p:sp>
    </p:spTree>
    <p:extLst>
      <p:ext uri="{BB962C8B-B14F-4D97-AF65-F5344CB8AC3E}">
        <p14:creationId xmlns:p14="http://schemas.microsoft.com/office/powerpoint/2010/main" val="3545458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completes the laminate formulation by connecting </a:t>
                </a:r>
                <a:r>
                  <a:rPr lang="en-GB" i="1" dirty="0"/>
                  <a:t>laminate-level forces and moments</a:t>
                </a:r>
                <a:r>
                  <a:rPr lang="en-GB" dirty="0"/>
                  <a:t> to the mid-plane strains and curvatures.”</a:t>
                </a:r>
              </a:p>
              <a:p>
                <a:br>
                  <a:rPr lang="en-GB" dirty="0"/>
                </a:br>
                <a:endParaRPr lang="en-GB" dirty="0"/>
              </a:p>
              <a:p>
                <a:r>
                  <a:rPr lang="en-GB" b="1" dirty="0"/>
                  <a:t>Concept</a:t>
                </a:r>
                <a:br>
                  <a:rPr lang="en-GB" dirty="0"/>
                </a:br>
                <a:r>
                  <a:rPr lang="en-GB" dirty="0"/>
                  <a:t>“In classical laminate theory, once we know the strain and curvature fields, we integrate the ply stresses through the thickness to obtain </a:t>
                </a:r>
                <a:r>
                  <a:rPr lang="en-GB" b="1" dirty="0"/>
                  <a:t>resultant forces</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𝑥𝑦</m:t>
                        </m:r>
                      </m:sub>
                    </m:sSub>
                  </m:oMath>
                </a14:m>
                <a:r>
                  <a:rPr lang="en-GB" dirty="0"/>
                  <a:t> and </a:t>
                </a:r>
                <a:r>
                  <a:rPr lang="en-GB" b="1" dirty="0"/>
                  <a:t>resultant moments</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𝑥𝑦</m:t>
                        </m:r>
                      </m:sub>
                    </m:sSub>
                  </m:oMath>
                </a14:m>
                <a:r>
                  <a:rPr lang="ar-AE" dirty="0"/>
                  <a:t>. </a:t>
                </a:r>
                <a:r>
                  <a:rPr lang="en-GB" dirty="0"/>
                  <a:t>These represent forces and bending/twisting moments per unit width of the laminate.”</a:t>
                </a:r>
              </a:p>
              <a:p>
                <a:br>
                  <a:rPr lang="en-GB" dirty="0"/>
                </a:br>
                <a:endParaRPr lang="en-GB" dirty="0"/>
              </a:p>
              <a:p>
                <a:r>
                  <a:rPr lang="en-GB" b="1" dirty="0"/>
                  <a:t>Details</a:t>
                </a:r>
                <a:br>
                  <a:rPr lang="en-GB" dirty="0"/>
                </a:br>
                <a:r>
                  <a:rPr lang="en-GB" i="1" dirty="0"/>
                  <a:t>Definitions</a:t>
                </a:r>
                <a:br>
                  <a:rPr lang="en-GB" dirty="0"/>
                </a:br>
                <a:r>
                  <a:rPr lang="en-GB" dirty="0"/>
                  <a:t>– </a:t>
                </a:r>
                <a:r>
                  <a:rPr lang="en-GB" b="1" dirty="0"/>
                  <a:t>Force resultants</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𝑥𝑦</m:t>
                        </m:r>
                      </m:sub>
                    </m:sSub>
                  </m:oMath>
                </a14:m>
                <a:r>
                  <a:rPr lang="en-GB" dirty="0"/>
                  <a:t> have units of N/mm (or N/m in SI) and represent the in-plane loads.</a:t>
                </a:r>
                <a:br>
                  <a:rPr lang="en-GB" dirty="0"/>
                </a:br>
                <a:r>
                  <a:rPr lang="en-GB" dirty="0"/>
                  <a:t>– </a:t>
                </a:r>
                <a:r>
                  <a:rPr lang="en-GB" b="1" dirty="0"/>
                  <a:t>Moment resultants</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𝑥𝑦</m:t>
                        </m:r>
                      </m:sub>
                    </m:sSub>
                  </m:oMath>
                </a14:m>
                <a:r>
                  <a:rPr lang="en-GB" dirty="0"/>
                  <a:t> have units of </a:t>
                </a:r>
                <a:r>
                  <a:rPr lang="en-GB" dirty="0" err="1"/>
                  <a:t>N·mm</a:t>
                </a:r>
                <a:r>
                  <a:rPr lang="en-GB" dirty="0"/>
                  <a:t>/mm and represent bending and twisting moments.</a:t>
                </a:r>
                <a:br>
                  <a:rPr lang="en-GB" dirty="0"/>
                </a:br>
                <a:r>
                  <a:rPr lang="en-GB" dirty="0"/>
                  <a:t>– These are related to mid-plane strain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d>
                  </m:oMath>
                </a14:m>
                <a:r>
                  <a:rPr lang="en-GB" dirty="0"/>
                  <a:t>and curvature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oMath>
                </a14:m>
                <a:r>
                  <a:rPr lang="en-GB" dirty="0"/>
                  <a:t>through the </a:t>
                </a:r>
                <a:r>
                  <a:rPr lang="en-GB" b="1" dirty="0"/>
                  <a:t>ABD matrix</a:t>
                </a:r>
                <a:r>
                  <a:rPr lang="en-GB" dirty="0"/>
                  <a:t>:</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e>
                                </m:d>
                              </m:e>
                            </m:mr>
                            <m:mr>
                              <m:e>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𝑀</m:t>
                                    </m:r>
                                  </m:e>
                                </m:d>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r>
                                  <a:rPr lang="ar-AE" sz="1200" i="1" kern="1200">
                                    <a:solidFill>
                                      <a:schemeClr val="tx1"/>
                                    </a:solidFill>
                                    <a:latin typeface="Cambria Math" panose="02040503050406030204" pitchFamily="18" charset="0"/>
                                    <a:ea typeface="+mn-ea"/>
                                    <a:cs typeface="+mn-cs"/>
                                  </a:rPr>
                                  <m:t>𝐴</m:t>
                                </m:r>
                              </m:e>
                              <m:e>
                                <m:r>
                                  <a:rPr lang="ar-AE" sz="1200" i="1" kern="1200">
                                    <a:solidFill>
                                      <a:schemeClr val="tx1"/>
                                    </a:solidFill>
                                    <a:latin typeface="Cambria Math" panose="02040503050406030204" pitchFamily="18" charset="0"/>
                                    <a:ea typeface="+mn-ea"/>
                                    <a:cs typeface="+mn-cs"/>
                                  </a:rPr>
                                  <m:t>𝐵</m:t>
                                </m:r>
                              </m:e>
                            </m:mr>
                            <m:mr>
                              <m:e>
                                <m:r>
                                  <a:rPr lang="ar-AE" sz="1200" i="1" kern="1200">
                                    <a:solidFill>
                                      <a:schemeClr val="tx1"/>
                                    </a:solidFill>
                                    <a:latin typeface="Cambria Math" panose="02040503050406030204" pitchFamily="18" charset="0"/>
                                    <a:ea typeface="+mn-ea"/>
                                    <a:cs typeface="+mn-cs"/>
                                  </a:rPr>
                                  <m:t>𝐵</m:t>
                                </m:r>
                              </m:e>
                              <m:e>
                                <m:r>
                                  <a:rPr lang="ar-AE" sz="1200" i="1" kern="1200">
                                    <a:solidFill>
                                      <a:schemeClr val="tx1"/>
                                    </a:solidFill>
                                    <a:latin typeface="Cambria Math" panose="02040503050406030204" pitchFamily="18" charset="0"/>
                                    <a:ea typeface="+mn-ea"/>
                                    <a:cs typeface="+mn-cs"/>
                                  </a:rPr>
                                  <m:t>𝐷</m:t>
                                </m:r>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d>
                              </m:e>
                            </m:mr>
                            <m:mr>
                              <m:e>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Here, A is the extensional stiffness, D the bending stiffness, and B captures bending–extension coupling.</a:t>
                </a:r>
              </a:p>
              <a:p>
                <a:r>
                  <a:rPr lang="en-GB" i="1" dirty="0"/>
                  <a:t>Illustration</a:t>
                </a:r>
                <a:br>
                  <a:rPr lang="en-GB" dirty="0"/>
                </a:br>
                <a:r>
                  <a:rPr lang="en-GB" dirty="0"/>
                  <a:t>The figure shows a laminate element with all in-plane forces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𝑥𝑦</m:t>
                        </m:r>
                      </m:sub>
                    </m:sSub>
                  </m:oMath>
                </a14:m>
                <a:r>
                  <a:rPr lang="en-GB" dirty="0"/>
                  <a:t>and bending/twisting moments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𝑥𝑦</m:t>
                        </m:r>
                      </m:sub>
                    </m:sSub>
                  </m:oMath>
                </a14:m>
                <a:r>
                  <a:rPr lang="en-GB" dirty="0"/>
                  <a:t>acting about the mid-surface.</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completes the laminate formulation by connecting </a:t>
                </a:r>
                <a:r>
                  <a:rPr lang="en-GB" i="1" dirty="0"/>
                  <a:t>laminate-level forces and moments</a:t>
                </a:r>
                <a:r>
                  <a:rPr lang="en-GB" dirty="0"/>
                  <a:t> to the mid-plane strains and curvatures.”</a:t>
                </a:r>
              </a:p>
              <a:p>
                <a:br>
                  <a:rPr lang="en-GB" dirty="0"/>
                </a:br>
                <a:endParaRPr lang="en-GB" dirty="0"/>
              </a:p>
              <a:p>
                <a:r>
                  <a:rPr lang="en-GB" b="1" dirty="0"/>
                  <a:t>Concept</a:t>
                </a:r>
                <a:br>
                  <a:rPr lang="en-GB" dirty="0"/>
                </a:br>
                <a:r>
                  <a:rPr lang="en-GB" dirty="0"/>
                  <a:t>“In classical laminate theory, once we know the strain and curvature fields, we integrate the ply stresses through the thickness to obtain </a:t>
                </a:r>
                <a:r>
                  <a:rPr lang="en-GB" b="1" dirty="0"/>
                  <a:t>resultant forces</a:t>
                </a:r>
                <a:r>
                  <a:rPr lang="en-GB" dirty="0"/>
                  <a:t> </a:t>
                </a:r>
                <a:r>
                  <a:rPr lang="ar-AE" sz="1200" i="0" kern="1200">
                    <a:solidFill>
                      <a:schemeClr val="tx1"/>
                    </a:solidFill>
                    <a:latin typeface="+mn-lt"/>
                    <a:ea typeface="+mn-ea"/>
                    <a:cs typeface="+mn-cs"/>
                  </a:rPr>
                  <a:t>𝑁_𝑥,𝑁_𝑦,𝑁_𝑥𝑦</a:t>
                </a:r>
                <a:r>
                  <a:rPr lang="en-GB" dirty="0"/>
                  <a:t> and </a:t>
                </a:r>
                <a:r>
                  <a:rPr lang="en-GB" b="1" dirty="0"/>
                  <a:t>resultant moments</a:t>
                </a:r>
                <a:r>
                  <a:rPr lang="en-GB" dirty="0"/>
                  <a:t> </a:t>
                </a:r>
                <a:r>
                  <a:rPr lang="ar-AE" sz="1200" i="0" kern="1200">
                    <a:solidFill>
                      <a:schemeClr val="tx1"/>
                    </a:solidFill>
                    <a:latin typeface="+mn-lt"/>
                    <a:ea typeface="+mn-ea"/>
                    <a:cs typeface="+mn-cs"/>
                  </a:rPr>
                  <a:t>𝑀_𝑥,𝑀_𝑦,𝑀_𝑥𝑦</a:t>
                </a:r>
                <a:r>
                  <a:rPr lang="ar-AE" dirty="0"/>
                  <a:t>. </a:t>
                </a:r>
                <a:r>
                  <a:rPr lang="en-GB" dirty="0"/>
                  <a:t>These represent forces and bending/twisting moments per unit width of the laminate.”</a:t>
                </a:r>
              </a:p>
              <a:p>
                <a:br>
                  <a:rPr lang="en-GB" dirty="0"/>
                </a:br>
                <a:endParaRPr lang="en-GB" dirty="0"/>
              </a:p>
              <a:p>
                <a:r>
                  <a:rPr lang="en-GB" b="1" dirty="0"/>
                  <a:t>Details</a:t>
                </a:r>
                <a:br>
                  <a:rPr lang="en-GB" dirty="0"/>
                </a:br>
                <a:r>
                  <a:rPr lang="en-GB" i="1" dirty="0"/>
                  <a:t>Definitions</a:t>
                </a:r>
                <a:br>
                  <a:rPr lang="en-GB" dirty="0"/>
                </a:br>
                <a:r>
                  <a:rPr lang="en-GB" dirty="0"/>
                  <a:t>– </a:t>
                </a:r>
                <a:r>
                  <a:rPr lang="en-GB" b="1" dirty="0"/>
                  <a:t>Force resultants</a:t>
                </a:r>
                <a:r>
                  <a:rPr lang="en-GB" dirty="0"/>
                  <a:t> </a:t>
                </a:r>
                <a:r>
                  <a:rPr lang="ar-AE" sz="1200" i="0" kern="1200">
                    <a:solidFill>
                      <a:schemeClr val="tx1"/>
                    </a:solidFill>
                    <a:latin typeface="+mn-lt"/>
                    <a:ea typeface="+mn-ea"/>
                    <a:cs typeface="+mn-cs"/>
                  </a:rPr>
                  <a:t>𝑁_𝑥,𝑁_𝑦,𝑁_𝑥𝑦</a:t>
                </a:r>
                <a:r>
                  <a:rPr lang="en-GB" dirty="0"/>
                  <a:t> have units of N/mm (or N/m in SI) and represent the in-plane loads.</a:t>
                </a:r>
                <a:br>
                  <a:rPr lang="en-GB" dirty="0"/>
                </a:br>
                <a:r>
                  <a:rPr lang="en-GB" dirty="0"/>
                  <a:t>– </a:t>
                </a:r>
                <a:r>
                  <a:rPr lang="en-GB" b="1" dirty="0"/>
                  <a:t>Moment resultants</a:t>
                </a:r>
                <a:r>
                  <a:rPr lang="en-GB" dirty="0"/>
                  <a:t> </a:t>
                </a:r>
                <a:r>
                  <a:rPr lang="ar-AE" sz="1200" i="0" kern="1200">
                    <a:solidFill>
                      <a:schemeClr val="tx1"/>
                    </a:solidFill>
                    <a:latin typeface="+mn-lt"/>
                    <a:ea typeface="+mn-ea"/>
                    <a:cs typeface="+mn-cs"/>
                  </a:rPr>
                  <a:t>𝑀_𝑥,𝑀_𝑦,𝑀_𝑥𝑦</a:t>
                </a:r>
                <a:r>
                  <a:rPr lang="en-GB" dirty="0"/>
                  <a:t> have units of </a:t>
                </a:r>
                <a:r>
                  <a:rPr lang="en-GB" dirty="0" err="1"/>
                  <a:t>N·mm</a:t>
                </a:r>
                <a:r>
                  <a:rPr lang="en-GB" dirty="0"/>
                  <a:t>/mm and represent bending and twisting moments.</a:t>
                </a:r>
                <a:br>
                  <a:rPr lang="en-GB" dirty="0"/>
                </a:br>
                <a:r>
                  <a:rPr lang="en-GB" dirty="0"/>
                  <a:t>– These are related to mid-plane strain </a:t>
                </a:r>
                <a:r>
                  <a:rPr lang="ar-AE" sz="1200" i="0" kern="1200">
                    <a:solidFill>
                      <a:schemeClr val="tx1"/>
                    </a:solidFill>
                    <a:latin typeface="+mn-lt"/>
                    <a:ea typeface="+mn-ea"/>
                    <a:cs typeface="+mn-cs"/>
                  </a:rPr>
                  <a:t>{𝜀^0 }</a:t>
                </a:r>
                <a:r>
                  <a:rPr lang="en-GB" dirty="0"/>
                  <a:t>and curvature </a:t>
                </a:r>
                <a:r>
                  <a:rPr lang="ar-AE" sz="1200" i="0" kern="1200">
                    <a:solidFill>
                      <a:schemeClr val="tx1"/>
                    </a:solidFill>
                    <a:latin typeface="+mn-lt"/>
                    <a:ea typeface="+mn-ea"/>
                    <a:cs typeface="+mn-cs"/>
                  </a:rPr>
                  <a:t>{𝜅}</a:t>
                </a:r>
                <a:r>
                  <a:rPr lang="en-GB" dirty="0"/>
                  <a:t>through the </a:t>
                </a:r>
                <a:r>
                  <a:rPr lang="en-GB" b="1" dirty="0"/>
                  <a:t>ABD matrix</a:t>
                </a:r>
                <a:r>
                  <a:rPr lang="en-GB" dirty="0"/>
                  <a:t>:</a:t>
                </a:r>
              </a:p>
              <a:p>
                <a:r>
                  <a:rPr lang="ar-AE" sz="1200" i="0" kern="1200">
                    <a:solidFill>
                      <a:schemeClr val="tx1"/>
                    </a:solidFill>
                    <a:latin typeface="+mn-lt"/>
                    <a:ea typeface="+mn-ea"/>
                    <a:cs typeface="+mn-cs"/>
                  </a:rPr>
                  <a:t>[■({𝑁}@{𝑀} )]=[■(𝐴&amp;𝐵@𝐵&amp;𝐷)][■({𝜀^0 }@{𝜅} )].</a:t>
                </a:r>
                <a:endParaRPr lang="ar-AE" dirty="0"/>
              </a:p>
              <a:p>
                <a:r>
                  <a:rPr lang="en-GB" dirty="0"/>
                  <a:t>Here, A is the extensional stiffness, D the bending stiffness, and B captures bending–extension coupling.</a:t>
                </a:r>
              </a:p>
              <a:p>
                <a:r>
                  <a:rPr lang="en-GB" i="1" dirty="0"/>
                  <a:t>Illustration</a:t>
                </a:r>
                <a:br>
                  <a:rPr lang="en-GB" dirty="0"/>
                </a:br>
                <a:r>
                  <a:rPr lang="en-GB" dirty="0"/>
                  <a:t>The figure shows a laminate element with all in-plane forces </a:t>
                </a:r>
                <a:r>
                  <a:rPr lang="ar-AE" sz="1200" i="0" kern="1200">
                    <a:solidFill>
                      <a:schemeClr val="tx1"/>
                    </a:solidFill>
                    <a:latin typeface="+mn-lt"/>
                    <a:ea typeface="+mn-ea"/>
                    <a:cs typeface="+mn-cs"/>
                  </a:rPr>
                  <a:t>𝑁_𝑥,𝑁_𝑦,𝑁_𝑥𝑦</a:t>
                </a:r>
                <a:r>
                  <a:rPr lang="en-GB" dirty="0"/>
                  <a:t>and bending/twisting moments </a:t>
                </a:r>
                <a:r>
                  <a:rPr lang="ar-AE" sz="1200" i="0" kern="1200">
                    <a:solidFill>
                      <a:schemeClr val="tx1"/>
                    </a:solidFill>
                    <a:latin typeface="+mn-lt"/>
                    <a:ea typeface="+mn-ea"/>
                    <a:cs typeface="+mn-cs"/>
                  </a:rPr>
                  <a:t>𝑀_𝑥,𝑀_𝑦,𝑀_𝑥𝑦</a:t>
                </a:r>
                <a:r>
                  <a:rPr lang="en-GB" dirty="0"/>
                  <a:t>acting about the mid-surface.</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29</a:t>
            </a:fld>
            <a:endParaRPr lang="en-GB"/>
          </a:p>
        </p:txBody>
      </p:sp>
    </p:spTree>
    <p:extLst>
      <p:ext uri="{BB962C8B-B14F-4D97-AF65-F5344CB8AC3E}">
        <p14:creationId xmlns:p14="http://schemas.microsoft.com/office/powerpoint/2010/main" val="363022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a:t>
            </a:r>
          </a:p>
          <a:p>
            <a:r>
              <a:rPr lang="en-GB" dirty="0"/>
              <a:t>“This slide shows an example of a metal matrix composite (MMC): aluminum reinforced with SiC–graphene core–shell nanoparticles. It demonstrates how metals can be enhanced by combining them with high-performance ceramic and carbon nanomaterials.”</a:t>
            </a:r>
          </a:p>
          <a:p>
            <a:br>
              <a:rPr lang="en-GB" dirty="0"/>
            </a:br>
            <a:endParaRPr lang="en-GB" dirty="0"/>
          </a:p>
          <a:p>
            <a:r>
              <a:rPr lang="en-GB" b="1" dirty="0"/>
              <a:t>Concept</a:t>
            </a:r>
          </a:p>
          <a:p>
            <a:r>
              <a:rPr lang="en-GB" b="1" dirty="0"/>
              <a:t>MMC definition:</a:t>
            </a:r>
            <a:r>
              <a:rPr lang="en-GB" dirty="0"/>
              <a:t> Structural and functional materials where a metallic matrix (e.g., aluminum) is reinforced with ceramics (SiC) or carbon nanostructures (graphene).</a:t>
            </a:r>
          </a:p>
          <a:p>
            <a:r>
              <a:rPr lang="en-GB" b="1" dirty="0"/>
              <a:t>Synergy:</a:t>
            </a:r>
            <a:endParaRPr lang="en-GB" dirty="0"/>
          </a:p>
          <a:p>
            <a:pPr lvl="1"/>
            <a:r>
              <a:rPr lang="en-GB" dirty="0"/>
              <a:t>Matrix (aluminum): ductile, lightweight, corrosion-resistant, high conductivity.</a:t>
            </a:r>
          </a:p>
          <a:p>
            <a:pPr lvl="1"/>
            <a:r>
              <a:rPr lang="en-GB" dirty="0"/>
              <a:t>Reinforcements (SiC + graphene): high stiffness, hardness, modulus, and excellent thermal/electrical properties.</a:t>
            </a:r>
          </a:p>
          <a:p>
            <a:r>
              <a:rPr lang="en-GB" dirty="0"/>
              <a:t>Processing: ball milling techniques allow uniform distribution of nanoparticles within the aluminum.</a:t>
            </a:r>
          </a:p>
          <a:p>
            <a:br>
              <a:rPr lang="en-GB" dirty="0"/>
            </a:br>
            <a:endParaRPr lang="en-GB" dirty="0"/>
          </a:p>
          <a:p>
            <a:r>
              <a:rPr lang="en-GB" b="1" dirty="0"/>
              <a:t>Details</a:t>
            </a:r>
          </a:p>
          <a:p>
            <a:r>
              <a:rPr lang="en-GB" b="1" dirty="0"/>
              <a:t>SiC (Silicon Carbide) contributions:</a:t>
            </a:r>
            <a:endParaRPr lang="en-GB" dirty="0"/>
          </a:p>
          <a:p>
            <a:pPr lvl="1"/>
            <a:r>
              <a:rPr lang="en-GB" dirty="0"/>
              <a:t>Increases stiffness and strength.</a:t>
            </a:r>
          </a:p>
          <a:p>
            <a:pPr lvl="1"/>
            <a:r>
              <a:rPr lang="en-GB" dirty="0"/>
              <a:t>Improves wear, creep, and corrosion resistance.</a:t>
            </a:r>
          </a:p>
          <a:p>
            <a:pPr lvl="1"/>
            <a:r>
              <a:rPr lang="en-GB" dirty="0"/>
              <a:t>Enhances thermal conductivity and stability.</a:t>
            </a:r>
          </a:p>
          <a:p>
            <a:r>
              <a:rPr lang="en-GB" b="1" dirty="0"/>
              <a:t>Graphene contributions:</a:t>
            </a:r>
            <a:endParaRPr lang="en-GB" dirty="0"/>
          </a:p>
          <a:p>
            <a:pPr lvl="1"/>
            <a:r>
              <a:rPr lang="en-GB" dirty="0"/>
              <a:t>Exceptional tensile modulus (≈1 </a:t>
            </a:r>
            <a:r>
              <a:rPr lang="en-GB" dirty="0" err="1"/>
              <a:t>TPa</a:t>
            </a:r>
            <a:r>
              <a:rPr lang="en-GB" dirty="0"/>
              <a:t>) and strength (≈130 </a:t>
            </a:r>
            <a:r>
              <a:rPr lang="en-GB" dirty="0" err="1"/>
              <a:t>GPa</a:t>
            </a:r>
            <a:r>
              <a:rPr lang="en-GB" dirty="0"/>
              <a:t>) — about 100× steel.</a:t>
            </a:r>
          </a:p>
          <a:p>
            <a:pPr lvl="1"/>
            <a:r>
              <a:rPr lang="en-GB" dirty="0"/>
              <a:t>Outstanding electrical conductivity.</a:t>
            </a:r>
          </a:p>
          <a:p>
            <a:r>
              <a:rPr lang="en-GB" b="1" dirty="0"/>
              <a:t>Aluminum contributions:</a:t>
            </a:r>
            <a:endParaRPr lang="en-GB" dirty="0"/>
          </a:p>
          <a:p>
            <a:pPr lvl="1"/>
            <a:r>
              <a:rPr lang="en-GB" dirty="0"/>
              <a:t>Lightweight, ductile, corrosion-resistant, high conductivity.</a:t>
            </a:r>
          </a:p>
          <a:p>
            <a:r>
              <a:rPr lang="en-GB" b="1" dirty="0"/>
              <a:t>Combined result:</a:t>
            </a:r>
            <a:r>
              <a:rPr lang="en-GB" dirty="0"/>
              <a:t> a composite that is lightweight yet extremely strong, thermally stable, and multifunctional.</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3</a:t>
            </a:fld>
            <a:endParaRPr lang="en-GB"/>
          </a:p>
        </p:txBody>
      </p:sp>
    </p:spTree>
    <p:extLst>
      <p:ext uri="{BB962C8B-B14F-4D97-AF65-F5344CB8AC3E}">
        <p14:creationId xmlns:p14="http://schemas.microsoft.com/office/powerpoint/2010/main" val="3948876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shows how </a:t>
                </a:r>
                <a:r>
                  <a:rPr lang="en-GB" b="1" dirty="0"/>
                  <a:t>laminate forces and moments</a:t>
                </a:r>
                <a:r>
                  <a:rPr lang="en-GB" dirty="0"/>
                  <a:t> are calculated by integrating ply stresses through the thickness, arriving at the final A, B, D matrix formulation.”</a:t>
                </a:r>
              </a:p>
              <a:p>
                <a:br>
                  <a:rPr lang="en-GB" dirty="0"/>
                </a:br>
                <a:endParaRPr lang="en-GB" dirty="0"/>
              </a:p>
              <a:p>
                <a:r>
                  <a:rPr lang="en-GB" b="1" dirty="0"/>
                  <a:t>Concept</a:t>
                </a:r>
                <a:br>
                  <a:rPr lang="en-GB" dirty="0"/>
                </a:br>
                <a:r>
                  <a:rPr lang="en-GB" dirty="0"/>
                  <a:t>“In classical laminate theory, in-plane force resultants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e>
                    </m:d>
                  </m:oMath>
                </a14:m>
                <a:r>
                  <a:rPr lang="en-GB" dirty="0"/>
                  <a:t>and moment resultants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𝑀</m:t>
                        </m:r>
                      </m:e>
                    </m:d>
                  </m:oMath>
                </a14:m>
                <a:r>
                  <a:rPr lang="en-GB" dirty="0"/>
                  <a:t>are obtained by summing the contributions of all plies.</a:t>
                </a:r>
                <a:br>
                  <a:rPr lang="en-GB" dirty="0"/>
                </a:br>
                <a:r>
                  <a:rPr lang="en-GB" dirty="0"/>
                  <a:t>The stress in each ply, expressed as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𝜎</m:t>
                        </m:r>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1" kern="1200">
                                <a:solidFill>
                                  <a:schemeClr val="tx1"/>
                                </a:solidFill>
                                <a:latin typeface="Cambria Math" panose="02040503050406030204" pitchFamily="18" charset="0"/>
                                <a:ea typeface="+mn-ea"/>
                                <a:cs typeface="+mn-cs"/>
                              </a:rPr>
                              <m:t>𝑘</m:t>
                            </m:r>
                          </m:sup>
                        </m:sSup>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1" kern="1200">
                                    <a:solidFill>
                                      <a:schemeClr val="tx1"/>
                                    </a:solidFill>
                                    <a:latin typeface="Cambria Math" panose="02040503050406030204" pitchFamily="18" charset="0"/>
                                    <a:ea typeface="+mn-ea"/>
                                    <a:cs typeface="+mn-cs"/>
                                  </a:rPr>
                                  <m:t>𝑘</m:t>
                                </m:r>
                              </m:sup>
                            </m:sSup>
                            <m:d>
                              <m:dPr>
                                <m:ctrlPr>
                                  <a:rPr lang="ar-AE" sz="1200" i="1" kern="1200">
                                    <a:solidFill>
                                      <a:schemeClr val="tx1"/>
                                    </a:solidFill>
                                    <a:latin typeface="Cambria Math" panose="02040503050406030204" pitchFamily="18" charset="0"/>
                                    <a:ea typeface="+mn-ea"/>
                                    <a:cs typeface="+mn-cs"/>
                                  </a:rPr>
                                </m:ctrlPr>
                              </m:dPr>
                              <m:e>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d>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𝑧</m:t>
                                </m:r>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𝜅</m:t>
                                        </m:r>
                                      </m:e>
                                      <m:sup>
                                        <m:r>
                                          <a:rPr lang="ar-AE" sz="1200" i="0" kern="1200">
                                            <a:solidFill>
                                              <a:schemeClr val="tx1"/>
                                            </a:solidFill>
                                            <a:latin typeface="Cambria Math" panose="02040503050406030204" pitchFamily="18" charset="0"/>
                                            <a:ea typeface="+mn-ea"/>
                                            <a:cs typeface="+mn-cs"/>
                                          </a:rPr>
                                          <m:t>0</m:t>
                                        </m:r>
                                      </m:sup>
                                    </m:sSup>
                                  </m:e>
                                </m:d>
                              </m:e>
                            </m:d>
                          </m:e>
                        </m:d>
                      </m:e>
                    </m:d>
                  </m:oMath>
                </a14:m>
                <a:r>
                  <a:rPr lang="ar-AE" dirty="0"/>
                  <a:t>, </a:t>
                </a:r>
                <a:r>
                  <a:rPr lang="en-GB" dirty="0"/>
                  <a:t>is integrated across the thickness to give the laminate-level resultants.”</a:t>
                </a:r>
              </a:p>
              <a:p>
                <a:br>
                  <a:rPr lang="en-GB" dirty="0"/>
                </a:br>
                <a:endParaRPr lang="en-GB" dirty="0"/>
              </a:p>
              <a:p>
                <a:r>
                  <a:rPr lang="en-GB" b="1" dirty="0"/>
                  <a:t>Details</a:t>
                </a:r>
                <a:br>
                  <a:rPr lang="en-GB" dirty="0"/>
                </a:br>
                <a:r>
                  <a:rPr lang="en-GB" i="1" dirty="0"/>
                  <a:t>Force resultants</a:t>
                </a:r>
                <a:endParaRPr lang="en-GB" dirty="0"/>
              </a:p>
              <a:p>
                <a:r>
                  <a:rPr lang="en-GB" i="1" dirty="0"/>
                  <a:t>Moment resultants</a:t>
                </a:r>
                <a:endParaRPr lang="en-GB" dirty="0"/>
              </a:p>
              <a:p>
                <a:r>
                  <a:rPr lang="en-GB" dirty="0"/>
                  <a:t>Substituting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𝜎</m:t>
                        </m:r>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1" kern="1200">
                                <a:solidFill>
                                  <a:schemeClr val="tx1"/>
                                </a:solidFill>
                                <a:latin typeface="Cambria Math" panose="02040503050406030204" pitchFamily="18" charset="0"/>
                                <a:ea typeface="+mn-ea"/>
                                <a:cs typeface="+mn-cs"/>
                              </a:rPr>
                              <m:t>𝑘</m:t>
                            </m:r>
                          </m:sup>
                        </m:sSup>
                      </m:e>
                    </m:d>
                  </m:oMath>
                </a14:m>
                <a:r>
                  <a:rPr lang="en-GB" dirty="0"/>
                  <a:t>gives</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e>
                      </m:d>
                      <m:r>
                        <a:rPr lang="ar-AE" sz="120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𝐀</m:t>
                      </m:r>
                      <m:d>
                        <m:dPr>
                          <m:begChr m:val="{"/>
                          <m:endChr m:val="}"/>
                          <m:ctrlPr>
                            <a:rPr lang="ar-AE" sz="1200" b="1" i="1" kern="1200">
                              <a:solidFill>
                                <a:schemeClr val="tx1"/>
                              </a:solidFill>
                              <a:latin typeface="Cambria Math" panose="02040503050406030204" pitchFamily="18" charset="0"/>
                              <a:ea typeface="+mn-ea"/>
                              <a:cs typeface="+mn-cs"/>
                            </a:rPr>
                          </m:ctrlPr>
                        </m:dPr>
                        <m:e>
                          <m:sSup>
                            <m:sSupPr>
                              <m:ctrlPr>
                                <a:rPr lang="ar-AE" sz="1200" b="1"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𝜀</m:t>
                              </m:r>
                            </m:e>
                            <m:sup>
                              <m:r>
                                <a:rPr lang="ar-AE" sz="1200" b="0" i="0" kern="1200">
                                  <a:solidFill>
                                    <a:schemeClr val="tx1"/>
                                  </a:solidFill>
                                  <a:latin typeface="Cambria Math" panose="02040503050406030204" pitchFamily="18" charset="0"/>
                                  <a:ea typeface="+mn-ea"/>
                                  <a:cs typeface="+mn-cs"/>
                                </a:rPr>
                                <m:t>0</m:t>
                              </m:r>
                            </m:sup>
                          </m:sSup>
                        </m:e>
                      </m:d>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𝐁</m:t>
                      </m:r>
                      <m:d>
                        <m:dPr>
                          <m:begChr m:val="{"/>
                          <m:endChr m:val="}"/>
                          <m:ctrlPr>
                            <a:rPr lang="ar-AE" sz="1200" b="1" i="1" kern="1200">
                              <a:solidFill>
                                <a:schemeClr val="tx1"/>
                              </a:solidFill>
                              <a:latin typeface="Cambria Math" panose="02040503050406030204" pitchFamily="18" charset="0"/>
                              <a:ea typeface="+mn-ea"/>
                              <a:cs typeface="+mn-cs"/>
                            </a:rPr>
                          </m:ctrlPr>
                        </m:dPr>
                        <m:e>
                          <m:sSup>
                            <m:sSupPr>
                              <m:ctrlPr>
                                <a:rPr lang="ar-AE" sz="1200" b="1"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𝜅</m:t>
                              </m:r>
                            </m:e>
                            <m:sup>
                              <m:r>
                                <a:rPr lang="ar-AE" sz="1200" b="0" i="0" kern="1200">
                                  <a:solidFill>
                                    <a:schemeClr val="tx1"/>
                                  </a:solidFill>
                                  <a:latin typeface="Cambria Math" panose="02040503050406030204" pitchFamily="18" charset="0"/>
                                  <a:ea typeface="+mn-ea"/>
                                  <a:cs typeface="+mn-cs"/>
                                </a:rPr>
                                <m:t>0</m:t>
                              </m:r>
                            </m:sup>
                          </m:sSup>
                        </m:e>
                      </m:d>
                      <m:r>
                        <a:rPr lang="ar-AE" sz="1200" b="0" i="0" kern="1200">
                          <a:solidFill>
                            <a:schemeClr val="tx1"/>
                          </a:solidFill>
                          <a:latin typeface="Cambria Math" panose="02040503050406030204" pitchFamily="18" charset="0"/>
                          <a:ea typeface="+mn-ea"/>
                          <a:cs typeface="+mn-cs"/>
                        </a:rPr>
                        <m:t>, </m:t>
                      </m:r>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𝑀</m:t>
                          </m:r>
                        </m:e>
                      </m:d>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𝐁</m:t>
                      </m:r>
                      <m:d>
                        <m:dPr>
                          <m:begChr m:val="{"/>
                          <m:endChr m:val="}"/>
                          <m:ctrlPr>
                            <a:rPr lang="ar-AE" sz="1200" b="1" i="1" kern="1200">
                              <a:solidFill>
                                <a:schemeClr val="tx1"/>
                              </a:solidFill>
                              <a:latin typeface="Cambria Math" panose="02040503050406030204" pitchFamily="18" charset="0"/>
                              <a:ea typeface="+mn-ea"/>
                              <a:cs typeface="+mn-cs"/>
                            </a:rPr>
                          </m:ctrlPr>
                        </m:dPr>
                        <m:e>
                          <m:sSup>
                            <m:sSupPr>
                              <m:ctrlPr>
                                <a:rPr lang="ar-AE" sz="1200" b="1"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𝜀</m:t>
                              </m:r>
                            </m:e>
                            <m:sup>
                              <m:r>
                                <a:rPr lang="ar-AE" sz="1200" b="0" i="0" kern="1200">
                                  <a:solidFill>
                                    <a:schemeClr val="tx1"/>
                                  </a:solidFill>
                                  <a:latin typeface="Cambria Math" panose="02040503050406030204" pitchFamily="18" charset="0"/>
                                  <a:ea typeface="+mn-ea"/>
                                  <a:cs typeface="+mn-cs"/>
                                </a:rPr>
                                <m:t>0</m:t>
                              </m:r>
                            </m:sup>
                          </m:sSup>
                        </m:e>
                      </m:d>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𝐃</m:t>
                      </m:r>
                      <m:d>
                        <m:dPr>
                          <m:begChr m:val="{"/>
                          <m:endChr m:val="}"/>
                          <m:ctrlPr>
                            <a:rPr lang="ar-AE" sz="1200" b="1" i="1" kern="1200">
                              <a:solidFill>
                                <a:schemeClr val="tx1"/>
                              </a:solidFill>
                              <a:latin typeface="Cambria Math" panose="02040503050406030204" pitchFamily="18" charset="0"/>
                              <a:ea typeface="+mn-ea"/>
                              <a:cs typeface="+mn-cs"/>
                            </a:rPr>
                          </m:ctrlPr>
                        </m:dPr>
                        <m:e>
                          <m:sSup>
                            <m:sSupPr>
                              <m:ctrlPr>
                                <a:rPr lang="ar-AE" sz="1200" b="1"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𝜅</m:t>
                              </m:r>
                            </m:e>
                            <m:sup>
                              <m:r>
                                <a:rPr lang="ar-AE" sz="1200" b="0" i="0" kern="1200">
                                  <a:solidFill>
                                    <a:schemeClr val="tx1"/>
                                  </a:solidFill>
                                  <a:latin typeface="Cambria Math" panose="02040503050406030204" pitchFamily="18" charset="0"/>
                                  <a:ea typeface="+mn-ea"/>
                                  <a:cs typeface="+mn-cs"/>
                                </a:rPr>
                                <m:t>0</m:t>
                              </m:r>
                            </m:sup>
                          </m:sSup>
                        </m:e>
                      </m:d>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where</a:t>
                </a:r>
              </a:p>
              <a:p>
                <a:r>
                  <a:rPr lang="en-GB" dirty="0"/>
                  <a:t>These A, B, D matrices are the extensional, bending–extension coupling, and bending stiffnesses of the laminate.</a:t>
                </a:r>
              </a:p>
              <a:p>
                <a:r>
                  <a:rPr lang="en-GB" i="1" dirty="0"/>
                  <a:t>Illustration</a:t>
                </a:r>
                <a:br>
                  <a:rPr lang="en-GB" dirty="0"/>
                </a:br>
                <a:r>
                  <a:rPr lang="en-GB" dirty="0"/>
                  <a:t>The diagram highlights the layer-by-layer integration of stresses, with coloured bands showing the different plies and how their individual stiffness matrices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1" kern="1200">
                                <a:solidFill>
                                  <a:schemeClr val="tx1"/>
                                </a:solidFill>
                                <a:latin typeface="Cambria Math" panose="02040503050406030204" pitchFamily="18" charset="0"/>
                                <a:ea typeface="+mn-ea"/>
                                <a:cs typeface="+mn-cs"/>
                              </a:rPr>
                              <m:t>𝑘</m:t>
                            </m:r>
                          </m:sup>
                        </m:sSup>
                      </m:e>
                    </m:d>
                  </m:oMath>
                </a14:m>
                <a:r>
                  <a:rPr lang="en-GB" dirty="0"/>
                  <a:t>contribute to the global resultants.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shows how </a:t>
                </a:r>
                <a:r>
                  <a:rPr lang="en-GB" b="1" dirty="0"/>
                  <a:t>laminate forces and moments</a:t>
                </a:r>
                <a:r>
                  <a:rPr lang="en-GB" dirty="0"/>
                  <a:t> are calculated by integrating ply stresses through the thickness, arriving at the final A, B, D matrix formulation.”</a:t>
                </a:r>
              </a:p>
              <a:p>
                <a:br>
                  <a:rPr lang="en-GB" dirty="0"/>
                </a:br>
                <a:endParaRPr lang="en-GB" dirty="0"/>
              </a:p>
              <a:p>
                <a:r>
                  <a:rPr lang="en-GB" b="1" dirty="0"/>
                  <a:t>Concept</a:t>
                </a:r>
                <a:br>
                  <a:rPr lang="en-GB" dirty="0"/>
                </a:br>
                <a:r>
                  <a:rPr lang="en-GB" dirty="0"/>
                  <a:t>“In classical laminate theory, in-plane force resultants </a:t>
                </a:r>
                <a:r>
                  <a:rPr lang="ar-AE" sz="1200" i="0" kern="1200">
                    <a:solidFill>
                      <a:schemeClr val="tx1"/>
                    </a:solidFill>
                    <a:latin typeface="+mn-lt"/>
                    <a:ea typeface="+mn-ea"/>
                    <a:cs typeface="+mn-cs"/>
                  </a:rPr>
                  <a:t>{𝑁}</a:t>
                </a:r>
                <a:r>
                  <a:rPr lang="en-GB" dirty="0"/>
                  <a:t>and moment resultants </a:t>
                </a:r>
                <a:r>
                  <a:rPr lang="ar-AE" sz="1200" i="0" kern="1200">
                    <a:solidFill>
                      <a:schemeClr val="tx1"/>
                    </a:solidFill>
                    <a:latin typeface="+mn-lt"/>
                    <a:ea typeface="+mn-ea"/>
                    <a:cs typeface="+mn-cs"/>
                  </a:rPr>
                  <a:t>{𝑀}</a:t>
                </a:r>
                <a:r>
                  <a:rPr lang="en-GB" dirty="0"/>
                  <a:t>are obtained by summing the contributions of all plies.</a:t>
                </a:r>
                <a:br>
                  <a:rPr lang="en-GB" dirty="0"/>
                </a:br>
                <a:r>
                  <a:rPr lang="en-GB" dirty="0"/>
                  <a:t>The stress in each ply, expressed as </a:t>
                </a:r>
                <a:r>
                  <a:rPr lang="ar-AE" sz="1200" i="0" kern="1200">
                    <a:solidFill>
                      <a:schemeClr val="tx1"/>
                    </a:solidFill>
                    <a:latin typeface="+mn-lt"/>
                    <a:ea typeface="+mn-ea"/>
                    <a:cs typeface="+mn-cs"/>
                  </a:rPr>
                  <a:t>{𝜎├ }┤^𝑘=[𝑄┴ˉ ├ ]┤^𝑘 ({𝜀^0 }+𝑧{𝜅^0 })┤┤</a:t>
                </a:r>
                <a:r>
                  <a:rPr lang="ar-AE" dirty="0"/>
                  <a:t>, </a:t>
                </a:r>
                <a:r>
                  <a:rPr lang="en-GB" dirty="0"/>
                  <a:t>is integrated across the thickness to give the laminate-level resultants.”</a:t>
                </a:r>
              </a:p>
              <a:p>
                <a:br>
                  <a:rPr lang="en-GB" dirty="0"/>
                </a:br>
                <a:endParaRPr lang="en-GB" dirty="0"/>
              </a:p>
              <a:p>
                <a:r>
                  <a:rPr lang="en-GB" b="1" dirty="0"/>
                  <a:t>Details</a:t>
                </a:r>
                <a:br>
                  <a:rPr lang="en-GB" dirty="0"/>
                </a:br>
                <a:r>
                  <a:rPr lang="en-GB" i="1" dirty="0"/>
                  <a:t>Force resultants</a:t>
                </a:r>
                <a:endParaRPr lang="en-GB" dirty="0"/>
              </a:p>
              <a:p>
                <a:r>
                  <a:rPr lang="en-GB" i="1" dirty="0"/>
                  <a:t>Moment resultants</a:t>
                </a:r>
                <a:endParaRPr lang="en-GB" dirty="0"/>
              </a:p>
              <a:p>
                <a:r>
                  <a:rPr lang="en-GB" dirty="0"/>
                  <a:t>Substituting </a:t>
                </a:r>
                <a:r>
                  <a:rPr lang="ar-AE" sz="1200" i="0" kern="1200">
                    <a:solidFill>
                      <a:schemeClr val="tx1"/>
                    </a:solidFill>
                    <a:latin typeface="+mn-lt"/>
                    <a:ea typeface="+mn-ea"/>
                    <a:cs typeface="+mn-cs"/>
                  </a:rPr>
                  <a:t>{𝜎├ }┤^𝑘 ┤</a:t>
                </a:r>
                <a:r>
                  <a:rPr lang="en-GB" dirty="0"/>
                  <a:t>gives</a:t>
                </a:r>
              </a:p>
              <a:p>
                <a:r>
                  <a:rPr lang="ar-AE" sz="1200" i="0" kern="1200">
                    <a:solidFill>
                      <a:schemeClr val="tx1"/>
                    </a:solidFill>
                    <a:latin typeface="+mn-lt"/>
                    <a:ea typeface="+mn-ea"/>
                    <a:cs typeface="+mn-cs"/>
                  </a:rPr>
                  <a:t>{𝑁}=</a:t>
                </a:r>
                <a:r>
                  <a:rPr lang="ar-AE" sz="1200" b="1" i="0" kern="1200">
                    <a:solidFill>
                      <a:schemeClr val="tx1"/>
                    </a:solidFill>
                    <a:latin typeface="+mn-lt"/>
                    <a:ea typeface="+mn-ea"/>
                    <a:cs typeface="+mn-cs"/>
                  </a:rPr>
                  <a:t>𝐀{</a:t>
                </a:r>
                <a:r>
                  <a:rPr lang="ar-AE" sz="1200" b="0" i="0" kern="1200">
                    <a:solidFill>
                      <a:schemeClr val="tx1"/>
                    </a:solidFill>
                    <a:latin typeface="+mn-lt"/>
                    <a:ea typeface="+mn-ea"/>
                    <a:cs typeface="+mn-cs"/>
                  </a:rPr>
                  <a:t>𝜀</a:t>
                </a:r>
                <a:r>
                  <a:rPr lang="ar-AE" sz="1200" b="1" i="0" kern="1200">
                    <a:solidFill>
                      <a:schemeClr val="tx1"/>
                    </a:solidFill>
                    <a:latin typeface="+mn-lt"/>
                    <a:ea typeface="+mn-ea"/>
                    <a:cs typeface="+mn-cs"/>
                  </a:rPr>
                  <a:t>^</a:t>
                </a:r>
                <a:r>
                  <a:rPr lang="ar-AE" sz="1200" b="0" i="0" kern="1200">
                    <a:solidFill>
                      <a:schemeClr val="tx1"/>
                    </a:solidFill>
                    <a:latin typeface="+mn-lt"/>
                    <a:ea typeface="+mn-ea"/>
                    <a:cs typeface="+mn-cs"/>
                  </a:rPr>
                  <a:t>0</a:t>
                </a:r>
                <a:r>
                  <a:rPr lang="ar-AE" sz="1200" b="1" i="0" kern="1200">
                    <a:solidFill>
                      <a:schemeClr val="tx1"/>
                    </a:solidFill>
                    <a:latin typeface="+mn-lt"/>
                    <a:ea typeface="+mn-ea"/>
                    <a:cs typeface="+mn-cs"/>
                  </a:rPr>
                  <a:t> }</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𝐁{</a:t>
                </a:r>
                <a:r>
                  <a:rPr lang="ar-AE" sz="1200" b="0" i="0" kern="1200">
                    <a:solidFill>
                      <a:schemeClr val="tx1"/>
                    </a:solidFill>
                    <a:latin typeface="+mn-lt"/>
                    <a:ea typeface="+mn-ea"/>
                    <a:cs typeface="+mn-cs"/>
                  </a:rPr>
                  <a:t>𝜅</a:t>
                </a:r>
                <a:r>
                  <a:rPr lang="ar-AE" sz="1200" b="1" i="0" kern="1200">
                    <a:solidFill>
                      <a:schemeClr val="tx1"/>
                    </a:solidFill>
                    <a:latin typeface="+mn-lt"/>
                    <a:ea typeface="+mn-ea"/>
                    <a:cs typeface="+mn-cs"/>
                  </a:rPr>
                  <a:t>^</a:t>
                </a:r>
                <a:r>
                  <a:rPr lang="ar-AE" sz="1200" b="0" i="0" kern="1200">
                    <a:solidFill>
                      <a:schemeClr val="tx1"/>
                    </a:solidFill>
                    <a:latin typeface="+mn-lt"/>
                    <a:ea typeface="+mn-ea"/>
                    <a:cs typeface="+mn-cs"/>
                  </a:rPr>
                  <a:t>0</a:t>
                </a:r>
                <a:r>
                  <a:rPr lang="ar-AE" sz="1200" b="1" i="0" kern="1200">
                    <a:solidFill>
                      <a:schemeClr val="tx1"/>
                    </a:solidFill>
                    <a:latin typeface="+mn-lt"/>
                    <a:ea typeface="+mn-ea"/>
                    <a:cs typeface="+mn-cs"/>
                  </a:rPr>
                  <a:t> }</a:t>
                </a:r>
                <a:r>
                  <a:rPr lang="ar-AE" sz="1200" b="0" i="0" kern="1200">
                    <a:solidFill>
                      <a:schemeClr val="tx1"/>
                    </a:solidFill>
                    <a:latin typeface="+mn-lt"/>
                    <a:ea typeface="+mn-ea"/>
                    <a:cs typeface="+mn-cs"/>
                  </a:rPr>
                  <a:t>, {𝑀}=</a:t>
                </a:r>
                <a:r>
                  <a:rPr lang="ar-AE" sz="1200" b="1" i="0" kern="1200">
                    <a:solidFill>
                      <a:schemeClr val="tx1"/>
                    </a:solidFill>
                    <a:latin typeface="+mn-lt"/>
                    <a:ea typeface="+mn-ea"/>
                    <a:cs typeface="+mn-cs"/>
                  </a:rPr>
                  <a:t>𝐁{</a:t>
                </a:r>
                <a:r>
                  <a:rPr lang="ar-AE" sz="1200" b="0" i="0" kern="1200">
                    <a:solidFill>
                      <a:schemeClr val="tx1"/>
                    </a:solidFill>
                    <a:latin typeface="+mn-lt"/>
                    <a:ea typeface="+mn-ea"/>
                    <a:cs typeface="+mn-cs"/>
                  </a:rPr>
                  <a:t>𝜀</a:t>
                </a:r>
                <a:r>
                  <a:rPr lang="ar-AE" sz="1200" b="1" i="0" kern="1200">
                    <a:solidFill>
                      <a:schemeClr val="tx1"/>
                    </a:solidFill>
                    <a:latin typeface="+mn-lt"/>
                    <a:ea typeface="+mn-ea"/>
                    <a:cs typeface="+mn-cs"/>
                  </a:rPr>
                  <a:t>^</a:t>
                </a:r>
                <a:r>
                  <a:rPr lang="ar-AE" sz="1200" b="0" i="0" kern="1200">
                    <a:solidFill>
                      <a:schemeClr val="tx1"/>
                    </a:solidFill>
                    <a:latin typeface="+mn-lt"/>
                    <a:ea typeface="+mn-ea"/>
                    <a:cs typeface="+mn-cs"/>
                  </a:rPr>
                  <a:t>0</a:t>
                </a:r>
                <a:r>
                  <a:rPr lang="ar-AE" sz="1200" b="1" i="0" kern="1200">
                    <a:solidFill>
                      <a:schemeClr val="tx1"/>
                    </a:solidFill>
                    <a:latin typeface="+mn-lt"/>
                    <a:ea typeface="+mn-ea"/>
                    <a:cs typeface="+mn-cs"/>
                  </a:rPr>
                  <a:t> }</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𝐃{</a:t>
                </a:r>
                <a:r>
                  <a:rPr lang="ar-AE" sz="1200" b="0" i="0" kern="1200">
                    <a:solidFill>
                      <a:schemeClr val="tx1"/>
                    </a:solidFill>
                    <a:latin typeface="+mn-lt"/>
                    <a:ea typeface="+mn-ea"/>
                    <a:cs typeface="+mn-cs"/>
                  </a:rPr>
                  <a:t>𝜅</a:t>
                </a:r>
                <a:r>
                  <a:rPr lang="ar-AE" sz="1200" b="1" i="0" kern="1200">
                    <a:solidFill>
                      <a:schemeClr val="tx1"/>
                    </a:solidFill>
                    <a:latin typeface="+mn-lt"/>
                    <a:ea typeface="+mn-ea"/>
                    <a:cs typeface="+mn-cs"/>
                  </a:rPr>
                  <a:t>^</a:t>
                </a:r>
                <a:r>
                  <a:rPr lang="ar-AE" sz="1200" b="0" i="0" kern="1200">
                    <a:solidFill>
                      <a:schemeClr val="tx1"/>
                    </a:solidFill>
                    <a:latin typeface="+mn-lt"/>
                    <a:ea typeface="+mn-ea"/>
                    <a:cs typeface="+mn-cs"/>
                  </a:rPr>
                  <a:t>0</a:t>
                </a:r>
                <a:r>
                  <a:rPr lang="ar-AE" sz="1200" b="1" i="0" kern="1200">
                    <a:solidFill>
                      <a:schemeClr val="tx1"/>
                    </a:solidFill>
                    <a:latin typeface="+mn-lt"/>
                    <a:ea typeface="+mn-ea"/>
                    <a:cs typeface="+mn-cs"/>
                  </a:rPr>
                  <a:t> }</a:t>
                </a:r>
                <a:r>
                  <a:rPr lang="ar-AE" sz="1200" b="0" i="0" kern="1200">
                    <a:solidFill>
                      <a:schemeClr val="tx1"/>
                    </a:solidFill>
                    <a:latin typeface="+mn-lt"/>
                    <a:ea typeface="+mn-ea"/>
                    <a:cs typeface="+mn-cs"/>
                  </a:rPr>
                  <a:t>,</a:t>
                </a:r>
                <a:endParaRPr lang="ar-AE" b="0" dirty="0"/>
              </a:p>
              <a:p>
                <a:r>
                  <a:rPr lang="en-GB" dirty="0"/>
                  <a:t>where</a:t>
                </a:r>
              </a:p>
              <a:p>
                <a:r>
                  <a:rPr lang="en-GB" dirty="0"/>
                  <a:t>These A, B, D matrices are the extensional, bending–extension coupling, and bending stiffnesses of the laminate.</a:t>
                </a:r>
              </a:p>
              <a:p>
                <a:r>
                  <a:rPr lang="en-GB" i="1" dirty="0"/>
                  <a:t>Illustration</a:t>
                </a:r>
                <a:br>
                  <a:rPr lang="en-GB" dirty="0"/>
                </a:br>
                <a:r>
                  <a:rPr lang="en-GB" dirty="0"/>
                  <a:t>The diagram highlights the layer-by-layer integration of stresses, with coloured bands showing the different plies and how their individual stiffness matrices </a:t>
                </a:r>
                <a:r>
                  <a:rPr lang="ar-AE" sz="1200" i="0" kern="1200">
                    <a:solidFill>
                      <a:schemeClr val="tx1"/>
                    </a:solidFill>
                    <a:latin typeface="+mn-lt"/>
                    <a:ea typeface="+mn-ea"/>
                    <a:cs typeface="+mn-cs"/>
                  </a:rPr>
                  <a:t>[𝑄┴ˉ ├ ]┤^𝑘 ┤</a:t>
                </a:r>
                <a:r>
                  <a:rPr lang="en-GB" dirty="0"/>
                  <a:t>contribute to the global resultants.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30</a:t>
            </a:fld>
            <a:endParaRPr lang="en-GB"/>
          </a:p>
        </p:txBody>
      </p:sp>
    </p:spTree>
    <p:extLst>
      <p:ext uri="{BB962C8B-B14F-4D97-AF65-F5344CB8AC3E}">
        <p14:creationId xmlns:p14="http://schemas.microsoft.com/office/powerpoint/2010/main" val="1688775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presents the </a:t>
                </a:r>
                <a:r>
                  <a:rPr lang="en-GB" b="1" dirty="0"/>
                  <a:t>ABD stiffness matrix</a:t>
                </a:r>
                <a:r>
                  <a:rPr lang="en-GB" dirty="0"/>
                  <a:t>, the core of classical laminate theory, which links in-plane forces and bending moments to mid-plane strains and curvatures.”</a:t>
                </a:r>
              </a:p>
              <a:p>
                <a:br>
                  <a:rPr lang="en-GB" dirty="0"/>
                </a:br>
                <a:endParaRPr lang="en-GB" dirty="0"/>
              </a:p>
              <a:p>
                <a:r>
                  <a:rPr lang="en-GB" b="1" dirty="0"/>
                  <a:t>Concept</a:t>
                </a:r>
                <a:br>
                  <a:rPr lang="en-GB" dirty="0"/>
                </a:br>
                <a:r>
                  <a:rPr lang="en-GB" dirty="0"/>
                  <a:t>“The laminate stiffness matrix is partitioned into three key submatrices:</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e>
                                </m:d>
                              </m:e>
                            </m:mr>
                            <m:mr>
                              <m:e>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𝑀</m:t>
                                    </m:r>
                                  </m:e>
                                </m:d>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r>
                                  <a:rPr lang="ar-AE" sz="1200" b="1" i="0" kern="1200">
                                    <a:solidFill>
                                      <a:schemeClr val="tx1"/>
                                    </a:solidFill>
                                    <a:latin typeface="Cambria Math" panose="02040503050406030204" pitchFamily="18" charset="0"/>
                                    <a:ea typeface="+mn-ea"/>
                                    <a:cs typeface="+mn-cs"/>
                                  </a:rPr>
                                  <m:t>𝐀</m:t>
                                </m:r>
                              </m:e>
                              <m:e>
                                <m:r>
                                  <a:rPr lang="ar-AE" sz="1200" b="1" i="0" kern="1200">
                                    <a:solidFill>
                                      <a:schemeClr val="tx1"/>
                                    </a:solidFill>
                                    <a:latin typeface="Cambria Math" panose="02040503050406030204" pitchFamily="18" charset="0"/>
                                    <a:ea typeface="+mn-ea"/>
                                    <a:cs typeface="+mn-cs"/>
                                  </a:rPr>
                                  <m:t>𝐁</m:t>
                                </m:r>
                              </m:e>
                            </m:mr>
                            <m:mr>
                              <m:e>
                                <m:r>
                                  <a:rPr lang="ar-AE" sz="1200" b="1" i="0" kern="1200">
                                    <a:solidFill>
                                      <a:schemeClr val="tx1"/>
                                    </a:solidFill>
                                    <a:latin typeface="Cambria Math" panose="02040503050406030204" pitchFamily="18" charset="0"/>
                                    <a:ea typeface="+mn-ea"/>
                                    <a:cs typeface="+mn-cs"/>
                                  </a:rPr>
                                  <m:t>𝐁</m:t>
                                </m:r>
                              </m:e>
                              <m:e>
                                <m:r>
                                  <a:rPr lang="ar-AE" sz="1200" b="1" i="0" kern="1200">
                                    <a:solidFill>
                                      <a:schemeClr val="tx1"/>
                                    </a:solidFill>
                                    <a:latin typeface="Cambria Math" panose="02040503050406030204" pitchFamily="18" charset="0"/>
                                    <a:ea typeface="+mn-ea"/>
                                    <a:cs typeface="+mn-cs"/>
                                  </a:rPr>
                                  <m:t>𝐃</m:t>
                                </m:r>
                              </m:e>
                            </m:mr>
                          </m:m>
                        </m:e>
                      </m:d>
                      <m:d>
                        <m:dPr>
                          <m:begChr m:val="["/>
                          <m:endChr m:val="]"/>
                          <m:ctrlPr>
                            <a:rPr lang="ar-AE" sz="1200" b="1"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b="1" i="1" kern="1200">
                                  <a:solidFill>
                                    <a:schemeClr val="tx1"/>
                                  </a:solidFill>
                                  <a:latin typeface="Cambria Math" panose="02040503050406030204" pitchFamily="18" charset="0"/>
                                  <a:ea typeface="+mn-ea"/>
                                  <a:cs typeface="+mn-cs"/>
                                </a:rPr>
                              </m:ctrlPr>
                            </m:mPr>
                            <m:mr>
                              <m:e>
                                <m:d>
                                  <m:dPr>
                                    <m:begChr m:val="{"/>
                                    <m:endChr m:val="}"/>
                                    <m:ctrlPr>
                                      <a:rPr lang="ar-AE" sz="1200" b="1" i="1" kern="1200">
                                        <a:solidFill>
                                          <a:schemeClr val="tx1"/>
                                        </a:solidFill>
                                        <a:latin typeface="Cambria Math" panose="02040503050406030204" pitchFamily="18" charset="0"/>
                                        <a:ea typeface="+mn-ea"/>
                                        <a:cs typeface="+mn-cs"/>
                                      </a:rPr>
                                    </m:ctrlPr>
                                  </m:dPr>
                                  <m:e>
                                    <m:sSup>
                                      <m:sSupPr>
                                        <m:ctrlPr>
                                          <a:rPr lang="ar-AE" sz="1200" b="1"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𝜀</m:t>
                                        </m:r>
                                      </m:e>
                                      <m:sup>
                                        <m:r>
                                          <a:rPr lang="ar-AE" sz="1200" b="0" i="0" kern="1200">
                                            <a:solidFill>
                                              <a:schemeClr val="tx1"/>
                                            </a:solidFill>
                                            <a:latin typeface="Cambria Math" panose="02040503050406030204" pitchFamily="18" charset="0"/>
                                            <a:ea typeface="+mn-ea"/>
                                            <a:cs typeface="+mn-cs"/>
                                          </a:rPr>
                                          <m:t>0</m:t>
                                        </m:r>
                                      </m:sup>
                                    </m:sSup>
                                  </m:e>
                                </m:d>
                              </m:e>
                            </m:mr>
                            <m:mr>
                              <m:e>
                                <m:d>
                                  <m:dPr>
                                    <m:begChr m:val="{"/>
                                    <m:endChr m:val="}"/>
                                    <m:ctrlPr>
                                      <a:rPr lang="ar-AE" sz="1200" b="1" i="1" kern="1200">
                                        <a:solidFill>
                                          <a:schemeClr val="tx1"/>
                                        </a:solidFill>
                                        <a:latin typeface="Cambria Math" panose="02040503050406030204" pitchFamily="18" charset="0"/>
                                        <a:ea typeface="+mn-ea"/>
                                        <a:cs typeface="+mn-cs"/>
                                      </a:rPr>
                                    </m:ctrlPr>
                                  </m:dPr>
                                  <m:e>
                                    <m:sSup>
                                      <m:sSupPr>
                                        <m:ctrlPr>
                                          <a:rPr lang="ar-AE" sz="1200" b="1"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𝜅</m:t>
                                        </m:r>
                                      </m:e>
                                      <m:sup>
                                        <m:r>
                                          <a:rPr lang="ar-AE" sz="1200" b="0" i="0" kern="1200">
                                            <a:solidFill>
                                              <a:schemeClr val="tx1"/>
                                            </a:solidFill>
                                            <a:latin typeface="Cambria Math" panose="02040503050406030204" pitchFamily="18" charset="0"/>
                                            <a:ea typeface="+mn-ea"/>
                                            <a:cs typeface="+mn-cs"/>
                                          </a:rPr>
                                          <m:t>0</m:t>
                                        </m:r>
                                      </m:sup>
                                    </m:sSup>
                                  </m:e>
                                </m:d>
                              </m:e>
                            </m:mr>
                          </m:m>
                        </m:e>
                      </m:d>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Here,</a:t>
                </a:r>
              </a:p>
              <a:p>
                <a:r>
                  <a:rPr lang="en-GB" b="1" dirty="0"/>
                  <a:t>A</a:t>
                </a:r>
                <a:r>
                  <a:rPr lang="en-GB" dirty="0"/>
                  <a:t> is the extensional stiffness, relating in-plane loads to in-plane strains.</a:t>
                </a:r>
              </a:p>
              <a:p>
                <a:r>
                  <a:rPr lang="en-GB" b="1" dirty="0"/>
                  <a:t>B</a:t>
                </a:r>
                <a:r>
                  <a:rPr lang="en-GB" dirty="0"/>
                  <a:t> is the bending–extension coupling stiffness, capturing coupling between bending and stretching.</a:t>
                </a:r>
              </a:p>
              <a:p>
                <a:r>
                  <a:rPr lang="en-GB" b="1" dirty="0"/>
                  <a:t>D</a:t>
                </a:r>
                <a:r>
                  <a:rPr lang="en-GB" dirty="0"/>
                  <a:t> is the bending stiffness, relating bending moments to curvatures.”</a:t>
                </a:r>
              </a:p>
              <a:p>
                <a:br>
                  <a:rPr lang="en-GB" dirty="0"/>
                </a:br>
                <a:endParaRPr lang="en-GB" dirty="0"/>
              </a:p>
              <a:p>
                <a:r>
                  <a:rPr lang="en-GB" b="1" dirty="0"/>
                  <a:t>Details</a:t>
                </a:r>
                <a:endParaRPr lang="en-GB" dirty="0"/>
              </a:p>
              <a:p>
                <a14:m>
                  <m:oMath xmlns:m="http://schemas.openxmlformats.org/officeDocument/2006/math">
                    <m:sSub>
                      <m:sSubPr>
                        <m:ctrlPr>
                          <a:rPr lang="ar-AE" sz="1200" b="1" i="1" kern="1200">
                            <a:solidFill>
                              <a:schemeClr val="tx1"/>
                            </a:solidFill>
                            <a:latin typeface="Cambria Math" panose="02040503050406030204" pitchFamily="18" charset="0"/>
                            <a:ea typeface="+mn-ea"/>
                            <a:cs typeface="+mn-cs"/>
                          </a:rPr>
                        </m:ctrlPr>
                      </m:sSubPr>
                      <m:e>
                        <m:r>
                          <a:rPr lang="ar-AE" sz="1200" b="1" kern="1200">
                            <a:solidFill>
                              <a:schemeClr val="tx1"/>
                            </a:solidFill>
                            <a:latin typeface="Cambria Math" panose="02040503050406030204" pitchFamily="18" charset="0"/>
                            <a:ea typeface="+mn-ea"/>
                            <a:cs typeface="+mn-cs"/>
                          </a:rPr>
                          <m:t>𝐀</m:t>
                        </m:r>
                      </m:e>
                      <m:sub>
                        <m:r>
                          <a:rPr lang="ar-AE" sz="1200" b="0" i="1" kern="1200">
                            <a:solidFill>
                              <a:schemeClr val="tx1"/>
                            </a:solidFill>
                            <a:latin typeface="Cambria Math" panose="02040503050406030204" pitchFamily="18" charset="0"/>
                            <a:ea typeface="+mn-ea"/>
                            <a:cs typeface="+mn-cs"/>
                          </a:rPr>
                          <m:t>𝑖𝑗</m:t>
                        </m:r>
                      </m:sub>
                    </m:sSub>
                    <m:r>
                      <a:rPr lang="en-GB" sz="1200" b="0" i="0" kern="1200" smtClean="0">
                        <a:solidFill>
                          <a:schemeClr val="tx1"/>
                        </a:solidFill>
                        <a:latin typeface="Cambria Math" panose="02040503050406030204" pitchFamily="18" charset="0"/>
                        <a:ea typeface="+mn-ea"/>
                        <a:cs typeface="+mn-cs"/>
                      </a:rPr>
                      <m:t>(</m:t>
                    </m:r>
                  </m:oMath>
                </a14:m>
                <a:r>
                  <a:rPr lang="en-GB" dirty="0"/>
                  <a:t>extensional stiffness): in-plane forces vs. mid-plane strains.</a:t>
                </a:r>
                <a:br>
                  <a:rPr lang="en-GB" dirty="0"/>
                </a:b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16</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26</m:t>
                        </m:r>
                      </m:sub>
                    </m:sSub>
                  </m:oMath>
                </a14:m>
                <a:r>
                  <a:rPr lang="en-GB" dirty="0"/>
                  <a:t>describe shear–extension coupling when the laminate is unsymmetric.</a:t>
                </a:r>
              </a:p>
              <a:p>
                <a14:m>
                  <m:oMath xmlns:m="http://schemas.openxmlformats.org/officeDocument/2006/math">
                    <m:sSub>
                      <m:sSubPr>
                        <m:ctrlPr>
                          <a:rPr lang="ar-AE" sz="1200" b="1" i="1" kern="1200">
                            <a:solidFill>
                              <a:schemeClr val="tx1"/>
                            </a:solidFill>
                            <a:latin typeface="Cambria Math" panose="02040503050406030204" pitchFamily="18" charset="0"/>
                            <a:ea typeface="+mn-ea"/>
                            <a:cs typeface="+mn-cs"/>
                          </a:rPr>
                        </m:ctrlPr>
                      </m:sSubPr>
                      <m:e>
                        <m:r>
                          <a:rPr lang="ar-AE" sz="1200" b="1" kern="1200">
                            <a:solidFill>
                              <a:schemeClr val="tx1"/>
                            </a:solidFill>
                            <a:latin typeface="Cambria Math" panose="02040503050406030204" pitchFamily="18" charset="0"/>
                            <a:ea typeface="+mn-ea"/>
                            <a:cs typeface="+mn-cs"/>
                          </a:rPr>
                          <m:t>𝐁</m:t>
                        </m:r>
                      </m:e>
                      <m:sub>
                        <m:r>
                          <a:rPr lang="ar-AE" sz="1200" b="0" i="1" kern="1200">
                            <a:solidFill>
                              <a:schemeClr val="tx1"/>
                            </a:solidFill>
                            <a:latin typeface="Cambria Math" panose="02040503050406030204" pitchFamily="18" charset="0"/>
                            <a:ea typeface="+mn-ea"/>
                            <a:cs typeface="+mn-cs"/>
                          </a:rPr>
                          <m:t>𝑖𝑗</m:t>
                        </m:r>
                      </m:sub>
                    </m:sSub>
                    <m:r>
                      <a:rPr lang="en-GB" sz="1200" b="0" i="0" kern="1200" smtClean="0">
                        <a:solidFill>
                          <a:schemeClr val="tx1"/>
                        </a:solidFill>
                        <a:latin typeface="Cambria Math" panose="02040503050406030204" pitchFamily="18" charset="0"/>
                        <a:ea typeface="+mn-ea"/>
                        <a:cs typeface="+mn-cs"/>
                      </a:rPr>
                      <m:t>(</m:t>
                    </m:r>
                  </m:oMath>
                </a14:m>
                <a:r>
                  <a:rPr lang="en-GB" dirty="0"/>
                  <a:t>bending–extension coupling): coupling between in-plane loads and bending curvatures.</a:t>
                </a:r>
                <a:br>
                  <a:rPr lang="en-GB" dirty="0"/>
                </a:br>
                <a:r>
                  <a:rPr lang="en-GB" dirty="0"/>
                  <a:t>– Vanishes for symmetric laminates.</a:t>
                </a:r>
              </a:p>
              <a:p>
                <a14:m>
                  <m:oMath xmlns:m="http://schemas.openxmlformats.org/officeDocument/2006/math">
                    <m:sSub>
                      <m:sSubPr>
                        <m:ctrlPr>
                          <a:rPr lang="ar-AE" sz="1200" b="1" i="1" kern="1200">
                            <a:solidFill>
                              <a:schemeClr val="tx1"/>
                            </a:solidFill>
                            <a:latin typeface="Cambria Math" panose="02040503050406030204" pitchFamily="18" charset="0"/>
                            <a:ea typeface="+mn-ea"/>
                            <a:cs typeface="+mn-cs"/>
                          </a:rPr>
                        </m:ctrlPr>
                      </m:sSubPr>
                      <m:e>
                        <m:r>
                          <a:rPr lang="ar-AE" sz="1200" b="1" kern="1200">
                            <a:solidFill>
                              <a:schemeClr val="tx1"/>
                            </a:solidFill>
                            <a:latin typeface="Cambria Math" panose="02040503050406030204" pitchFamily="18" charset="0"/>
                            <a:ea typeface="+mn-ea"/>
                            <a:cs typeface="+mn-cs"/>
                          </a:rPr>
                          <m:t>𝐃</m:t>
                        </m:r>
                      </m:e>
                      <m:sub>
                        <m:r>
                          <a:rPr lang="ar-AE" sz="1200" b="0" i="1" kern="1200">
                            <a:solidFill>
                              <a:schemeClr val="tx1"/>
                            </a:solidFill>
                            <a:latin typeface="Cambria Math" panose="02040503050406030204" pitchFamily="18" charset="0"/>
                            <a:ea typeface="+mn-ea"/>
                            <a:cs typeface="+mn-cs"/>
                          </a:rPr>
                          <m:t>𝑖𝑗</m:t>
                        </m:r>
                      </m:sub>
                    </m:sSub>
                    <m:r>
                      <a:rPr lang="en-GB" sz="1200" b="0" i="0" kern="1200" smtClean="0">
                        <a:solidFill>
                          <a:schemeClr val="tx1"/>
                        </a:solidFill>
                        <a:latin typeface="Cambria Math" panose="02040503050406030204" pitchFamily="18" charset="0"/>
                        <a:ea typeface="+mn-ea"/>
                        <a:cs typeface="+mn-cs"/>
                      </a:rPr>
                      <m:t>(</m:t>
                    </m:r>
                  </m:oMath>
                </a14:m>
                <a:r>
                  <a:rPr lang="en-GB" dirty="0"/>
                  <a:t>bending stiffness): bending moments vs. curvatures.</a:t>
                </a:r>
                <a:br>
                  <a:rPr lang="en-GB" dirty="0"/>
                </a:b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𝐷</m:t>
                        </m:r>
                      </m:e>
                      <m:sub>
                        <m:r>
                          <a:rPr lang="ar-AE" sz="1200" i="0" kern="1200">
                            <a:solidFill>
                              <a:schemeClr val="tx1"/>
                            </a:solidFill>
                            <a:latin typeface="Cambria Math" panose="02040503050406030204" pitchFamily="18" charset="0"/>
                            <a:ea typeface="+mn-ea"/>
                            <a:cs typeface="+mn-cs"/>
                          </a:rPr>
                          <m:t>16</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𝐷</m:t>
                        </m:r>
                      </m:e>
                      <m:sub>
                        <m:r>
                          <a:rPr lang="ar-AE" sz="1200" i="0" kern="1200">
                            <a:solidFill>
                              <a:schemeClr val="tx1"/>
                            </a:solidFill>
                            <a:latin typeface="Cambria Math" panose="02040503050406030204" pitchFamily="18" charset="0"/>
                            <a:ea typeface="+mn-ea"/>
                            <a:cs typeface="+mn-cs"/>
                          </a:rPr>
                          <m:t>26</m:t>
                        </m:r>
                      </m:sub>
                    </m:sSub>
                  </m:oMath>
                </a14:m>
                <a:r>
                  <a:rPr lang="en-GB" dirty="0"/>
                  <a:t>represent bending–twisting coupling.</a:t>
                </a:r>
              </a:p>
              <a:p>
                <a:r>
                  <a:rPr lang="en-GB" dirty="0"/>
                  <a:t>The adjacent diagram effectively illustrates how each submatrix produces specific deformation modes.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presents the </a:t>
                </a:r>
                <a:r>
                  <a:rPr lang="en-GB" b="1" dirty="0"/>
                  <a:t>ABD stiffness matrix</a:t>
                </a:r>
                <a:r>
                  <a:rPr lang="en-GB" dirty="0"/>
                  <a:t>, the core of classical laminate theory, which links in-plane forces and bending moments to mid-plane strains and curvatures.”</a:t>
                </a:r>
              </a:p>
              <a:p>
                <a:br>
                  <a:rPr lang="en-GB" dirty="0"/>
                </a:br>
                <a:endParaRPr lang="en-GB" dirty="0"/>
              </a:p>
              <a:p>
                <a:r>
                  <a:rPr lang="en-GB" b="1" dirty="0"/>
                  <a:t>Concept</a:t>
                </a:r>
                <a:br>
                  <a:rPr lang="en-GB" dirty="0"/>
                </a:br>
                <a:r>
                  <a:rPr lang="en-GB" dirty="0"/>
                  <a:t>“The laminate stiffness matrix is partitioned into three key submatrices:</a:t>
                </a:r>
              </a:p>
              <a:p>
                <a:r>
                  <a:rPr lang="ar-AE" sz="1200" i="0" kern="1200">
                    <a:solidFill>
                      <a:schemeClr val="tx1"/>
                    </a:solidFill>
                    <a:latin typeface="+mn-lt"/>
                    <a:ea typeface="+mn-ea"/>
                    <a:cs typeface="+mn-cs"/>
                  </a:rPr>
                  <a:t>[■({𝑁}@{𝑀} )]=[■(</a:t>
                </a:r>
                <a:r>
                  <a:rPr lang="ar-AE" sz="1200" b="1" i="0" kern="1200">
                    <a:solidFill>
                      <a:schemeClr val="tx1"/>
                    </a:solidFill>
                    <a:latin typeface="+mn-lt"/>
                    <a:ea typeface="+mn-ea"/>
                    <a:cs typeface="+mn-cs"/>
                  </a:rPr>
                  <a:t>𝐀&amp;𝐁@𝐁&amp;𝐃)][■({</a:t>
                </a:r>
                <a:r>
                  <a:rPr lang="ar-AE" sz="1200" b="0" i="0" kern="1200">
                    <a:solidFill>
                      <a:schemeClr val="tx1"/>
                    </a:solidFill>
                    <a:latin typeface="+mn-lt"/>
                    <a:ea typeface="+mn-ea"/>
                    <a:cs typeface="+mn-cs"/>
                  </a:rPr>
                  <a:t>𝜀</a:t>
                </a:r>
                <a:r>
                  <a:rPr lang="ar-AE" sz="1200" b="1" i="0" kern="1200">
                    <a:solidFill>
                      <a:schemeClr val="tx1"/>
                    </a:solidFill>
                    <a:latin typeface="+mn-lt"/>
                    <a:ea typeface="+mn-ea"/>
                    <a:cs typeface="+mn-cs"/>
                  </a:rPr>
                  <a:t>^</a:t>
                </a:r>
                <a:r>
                  <a:rPr lang="ar-AE" sz="1200" b="0" i="0" kern="1200">
                    <a:solidFill>
                      <a:schemeClr val="tx1"/>
                    </a:solidFill>
                    <a:latin typeface="+mn-lt"/>
                    <a:ea typeface="+mn-ea"/>
                    <a:cs typeface="+mn-cs"/>
                  </a:rPr>
                  <a:t>0</a:t>
                </a:r>
                <a:r>
                  <a:rPr lang="ar-AE" sz="1200" b="1" i="0" kern="1200">
                    <a:solidFill>
                      <a:schemeClr val="tx1"/>
                    </a:solidFill>
                    <a:latin typeface="+mn-lt"/>
                    <a:ea typeface="+mn-ea"/>
                    <a:cs typeface="+mn-cs"/>
                  </a:rPr>
                  <a:t> }@{</a:t>
                </a:r>
                <a:r>
                  <a:rPr lang="ar-AE" sz="1200" b="0" i="0" kern="1200">
                    <a:solidFill>
                      <a:schemeClr val="tx1"/>
                    </a:solidFill>
                    <a:latin typeface="+mn-lt"/>
                    <a:ea typeface="+mn-ea"/>
                    <a:cs typeface="+mn-cs"/>
                  </a:rPr>
                  <a:t>𝜅</a:t>
                </a:r>
                <a:r>
                  <a:rPr lang="ar-AE" sz="1200" b="1" i="0" kern="1200">
                    <a:solidFill>
                      <a:schemeClr val="tx1"/>
                    </a:solidFill>
                    <a:latin typeface="+mn-lt"/>
                    <a:ea typeface="+mn-ea"/>
                    <a:cs typeface="+mn-cs"/>
                  </a:rPr>
                  <a:t>^</a:t>
                </a:r>
                <a:r>
                  <a:rPr lang="ar-AE" sz="1200" b="0" i="0" kern="1200">
                    <a:solidFill>
                      <a:schemeClr val="tx1"/>
                    </a:solidFill>
                    <a:latin typeface="+mn-lt"/>
                    <a:ea typeface="+mn-ea"/>
                    <a:cs typeface="+mn-cs"/>
                  </a:rPr>
                  <a:t>0</a:t>
                </a:r>
                <a:r>
                  <a:rPr lang="ar-AE" sz="1200" b="1" i="0" kern="1200">
                    <a:solidFill>
                      <a:schemeClr val="tx1"/>
                    </a:solidFill>
                    <a:latin typeface="+mn-lt"/>
                    <a:ea typeface="+mn-ea"/>
                    <a:cs typeface="+mn-cs"/>
                  </a:rPr>
                  <a:t> } )]</a:t>
                </a:r>
                <a:r>
                  <a:rPr lang="ar-AE" sz="1200" b="0" i="0" kern="1200">
                    <a:solidFill>
                      <a:schemeClr val="tx1"/>
                    </a:solidFill>
                    <a:latin typeface="+mn-lt"/>
                    <a:ea typeface="+mn-ea"/>
                    <a:cs typeface="+mn-cs"/>
                  </a:rPr>
                  <a:t>.</a:t>
                </a:r>
                <a:endParaRPr lang="ar-AE" b="0" dirty="0"/>
              </a:p>
              <a:p>
                <a:r>
                  <a:rPr lang="en-GB" dirty="0"/>
                  <a:t>Here,</a:t>
                </a:r>
              </a:p>
              <a:p>
                <a:r>
                  <a:rPr lang="en-GB" b="1" dirty="0"/>
                  <a:t>A</a:t>
                </a:r>
                <a:r>
                  <a:rPr lang="en-GB" dirty="0"/>
                  <a:t> is the extensional stiffness, relating in-plane loads to in-plane strains.</a:t>
                </a:r>
              </a:p>
              <a:p>
                <a:r>
                  <a:rPr lang="en-GB" b="1" dirty="0"/>
                  <a:t>B</a:t>
                </a:r>
                <a:r>
                  <a:rPr lang="en-GB" dirty="0"/>
                  <a:t> is the bending–extension coupling stiffness, capturing coupling between bending and stretching.</a:t>
                </a:r>
              </a:p>
              <a:p>
                <a:r>
                  <a:rPr lang="en-GB" b="1" dirty="0"/>
                  <a:t>D</a:t>
                </a:r>
                <a:r>
                  <a:rPr lang="en-GB" dirty="0"/>
                  <a:t> is the bending stiffness, relating bending moments to curvatures.”</a:t>
                </a:r>
              </a:p>
              <a:p>
                <a:br>
                  <a:rPr lang="en-GB" dirty="0"/>
                </a:br>
                <a:endParaRPr lang="en-GB" dirty="0"/>
              </a:p>
              <a:p>
                <a:r>
                  <a:rPr lang="en-GB" b="1" dirty="0"/>
                  <a:t>Details</a:t>
                </a:r>
                <a:endParaRPr lang="en-GB" dirty="0"/>
              </a:p>
              <a:p>
                <a:r>
                  <a:rPr lang="ar-AE" sz="1200" b="1" i="0" kern="1200">
                    <a:solidFill>
                      <a:schemeClr val="tx1"/>
                    </a:solidFill>
                    <a:latin typeface="+mn-lt"/>
                    <a:ea typeface="+mn-ea"/>
                    <a:cs typeface="+mn-cs"/>
                  </a:rPr>
                  <a:t>𝐀_</a:t>
                </a:r>
                <a:r>
                  <a:rPr lang="ar-AE" sz="1200" b="0" i="0" kern="1200">
                    <a:solidFill>
                      <a:schemeClr val="tx1"/>
                    </a:solidFill>
                    <a:latin typeface="+mn-lt"/>
                    <a:ea typeface="+mn-ea"/>
                    <a:cs typeface="+mn-cs"/>
                  </a:rPr>
                  <a:t>𝑖𝑗</a:t>
                </a:r>
                <a:r>
                  <a:rPr lang="en-GB" sz="1200" b="0" i="0" kern="1200">
                    <a:solidFill>
                      <a:schemeClr val="tx1"/>
                    </a:solidFill>
                    <a:latin typeface="Cambria Math" panose="02040503050406030204" pitchFamily="18" charset="0"/>
                    <a:ea typeface="+mn-ea"/>
                    <a:cs typeface="+mn-cs"/>
                  </a:rPr>
                  <a:t> (</a:t>
                </a:r>
                <a:r>
                  <a:rPr lang="en-GB" dirty="0"/>
                  <a:t>extensional stiffness): in-plane forces vs. mid-plane strains.</a:t>
                </a:r>
                <a:br>
                  <a:rPr lang="en-GB" dirty="0"/>
                </a:br>
                <a:r>
                  <a:rPr lang="en-GB" dirty="0"/>
                  <a:t>– </a:t>
                </a:r>
                <a:r>
                  <a:rPr lang="ar-AE" sz="1200" i="0" kern="1200">
                    <a:solidFill>
                      <a:schemeClr val="tx1"/>
                    </a:solidFill>
                    <a:latin typeface="+mn-lt"/>
                    <a:ea typeface="+mn-ea"/>
                    <a:cs typeface="+mn-cs"/>
                  </a:rPr>
                  <a:t>𝐴_16,𝐴_26</a:t>
                </a:r>
                <a:r>
                  <a:rPr lang="en-GB" dirty="0"/>
                  <a:t>describe shear–extension coupling when the laminate is unsymmetric.</a:t>
                </a:r>
              </a:p>
              <a:p>
                <a:r>
                  <a:rPr lang="ar-AE" sz="1200" b="1" i="0" kern="1200">
                    <a:solidFill>
                      <a:schemeClr val="tx1"/>
                    </a:solidFill>
                    <a:latin typeface="+mn-lt"/>
                    <a:ea typeface="+mn-ea"/>
                    <a:cs typeface="+mn-cs"/>
                  </a:rPr>
                  <a:t>𝐁_</a:t>
                </a:r>
                <a:r>
                  <a:rPr lang="ar-AE" sz="1200" b="0" i="0" kern="1200">
                    <a:solidFill>
                      <a:schemeClr val="tx1"/>
                    </a:solidFill>
                    <a:latin typeface="+mn-lt"/>
                    <a:ea typeface="+mn-ea"/>
                    <a:cs typeface="+mn-cs"/>
                  </a:rPr>
                  <a:t>𝑖𝑗</a:t>
                </a:r>
                <a:r>
                  <a:rPr lang="en-GB" sz="1200" b="0" i="0" kern="1200">
                    <a:solidFill>
                      <a:schemeClr val="tx1"/>
                    </a:solidFill>
                    <a:latin typeface="Cambria Math" panose="02040503050406030204" pitchFamily="18" charset="0"/>
                    <a:ea typeface="+mn-ea"/>
                    <a:cs typeface="+mn-cs"/>
                  </a:rPr>
                  <a:t> (</a:t>
                </a:r>
                <a:r>
                  <a:rPr lang="en-GB" dirty="0"/>
                  <a:t>bending–extension coupling): coupling between in-plane loads and bending curvatures.</a:t>
                </a:r>
                <a:br>
                  <a:rPr lang="en-GB" dirty="0"/>
                </a:br>
                <a:r>
                  <a:rPr lang="en-GB" dirty="0"/>
                  <a:t>– Vanishes for symmetric laminates.</a:t>
                </a:r>
              </a:p>
              <a:p>
                <a:r>
                  <a:rPr lang="ar-AE" sz="1200" b="1" i="0" kern="1200">
                    <a:solidFill>
                      <a:schemeClr val="tx1"/>
                    </a:solidFill>
                    <a:latin typeface="+mn-lt"/>
                    <a:ea typeface="+mn-ea"/>
                    <a:cs typeface="+mn-cs"/>
                  </a:rPr>
                  <a:t>𝐃_</a:t>
                </a:r>
                <a:r>
                  <a:rPr lang="ar-AE" sz="1200" b="0" i="0" kern="1200">
                    <a:solidFill>
                      <a:schemeClr val="tx1"/>
                    </a:solidFill>
                    <a:latin typeface="+mn-lt"/>
                    <a:ea typeface="+mn-ea"/>
                    <a:cs typeface="+mn-cs"/>
                  </a:rPr>
                  <a:t>𝑖𝑗</a:t>
                </a:r>
                <a:r>
                  <a:rPr lang="en-GB" sz="1200" b="0" i="0" kern="1200">
                    <a:solidFill>
                      <a:schemeClr val="tx1"/>
                    </a:solidFill>
                    <a:latin typeface="Cambria Math" panose="02040503050406030204" pitchFamily="18" charset="0"/>
                    <a:ea typeface="+mn-ea"/>
                    <a:cs typeface="+mn-cs"/>
                  </a:rPr>
                  <a:t> (</a:t>
                </a:r>
                <a:r>
                  <a:rPr lang="en-GB" dirty="0"/>
                  <a:t>bending stiffness): bending moments vs. curvatures.</a:t>
                </a:r>
                <a:br>
                  <a:rPr lang="en-GB" dirty="0"/>
                </a:br>
                <a:r>
                  <a:rPr lang="en-GB" dirty="0"/>
                  <a:t>– </a:t>
                </a:r>
                <a:r>
                  <a:rPr lang="ar-AE" sz="1200" i="0" kern="1200">
                    <a:solidFill>
                      <a:schemeClr val="tx1"/>
                    </a:solidFill>
                    <a:latin typeface="+mn-lt"/>
                    <a:ea typeface="+mn-ea"/>
                    <a:cs typeface="+mn-cs"/>
                  </a:rPr>
                  <a:t>𝐷_16,𝐷_26</a:t>
                </a:r>
                <a:r>
                  <a:rPr lang="en-GB" dirty="0"/>
                  <a:t>represent bending–twisting coupling.</a:t>
                </a:r>
              </a:p>
              <a:p>
                <a:r>
                  <a:rPr lang="en-GB" dirty="0"/>
                  <a:t>The adjacent diagram effectively illustrates how each submatrix produces specific deformation modes.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32</a:t>
            </a:fld>
            <a:endParaRPr lang="en-GB"/>
          </a:p>
        </p:txBody>
      </p:sp>
    </p:spTree>
    <p:extLst>
      <p:ext uri="{BB962C8B-B14F-4D97-AF65-F5344CB8AC3E}">
        <p14:creationId xmlns:p14="http://schemas.microsoft.com/office/powerpoint/2010/main" val="2273033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shows how to invert the ABD matrix to obtain mid-plane strains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d>
                  </m:oMath>
                </a14:m>
                <a:r>
                  <a:rPr lang="en-GB" dirty="0"/>
                  <a:t>and curvatures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oMath>
                </a14:m>
                <a:r>
                  <a:rPr lang="en-GB" dirty="0"/>
                  <a:t>directly from the known in-plane forces and bending moments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e>
                    </m:d>
                  </m:oMath>
                </a14:m>
                <a:r>
                  <a:rPr lang="en-GB" dirty="0"/>
                  <a:t>and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𝑀</m:t>
                        </m:r>
                      </m:e>
                    </m:d>
                  </m:oMath>
                </a14:m>
                <a:r>
                  <a:rPr lang="ar-AE" dirty="0"/>
                  <a:t>.”</a:t>
                </a:r>
              </a:p>
              <a:p>
                <a:br>
                  <a:rPr lang="ar-AE" dirty="0"/>
                </a:br>
                <a:endParaRPr lang="ar-AE" dirty="0"/>
              </a:p>
              <a:p>
                <a:r>
                  <a:rPr lang="en-GB" b="1" dirty="0"/>
                  <a:t>Concept</a:t>
                </a:r>
                <a:br>
                  <a:rPr lang="en-GB" dirty="0"/>
                </a:br>
                <a:r>
                  <a:rPr lang="en-GB" dirty="0"/>
                  <a:t>“In practice we usually know the applied loads, not the deformations.</a:t>
                </a:r>
                <a:br>
                  <a:rPr lang="en-GB" dirty="0"/>
                </a:br>
                <a:r>
                  <a:rPr lang="en-GB" dirty="0"/>
                  <a:t>The original relation</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e>
                                </m:d>
                              </m:e>
                            </m:mr>
                            <m:mr>
                              <m:e>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𝑀</m:t>
                                    </m:r>
                                  </m:e>
                                </m:d>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r>
                                  <a:rPr lang="ar-AE" sz="1200" i="1" kern="1200">
                                    <a:solidFill>
                                      <a:schemeClr val="tx1"/>
                                    </a:solidFill>
                                    <a:latin typeface="Cambria Math" panose="02040503050406030204" pitchFamily="18" charset="0"/>
                                    <a:ea typeface="+mn-ea"/>
                                    <a:cs typeface="+mn-cs"/>
                                  </a:rPr>
                                  <m:t>𝐴</m:t>
                                </m:r>
                              </m:e>
                              <m:e>
                                <m:r>
                                  <a:rPr lang="ar-AE" sz="1200" i="1" kern="1200">
                                    <a:solidFill>
                                      <a:schemeClr val="tx1"/>
                                    </a:solidFill>
                                    <a:latin typeface="Cambria Math" panose="02040503050406030204" pitchFamily="18" charset="0"/>
                                    <a:ea typeface="+mn-ea"/>
                                    <a:cs typeface="+mn-cs"/>
                                  </a:rPr>
                                  <m:t>𝐵</m:t>
                                </m:r>
                              </m:e>
                            </m:mr>
                            <m:mr>
                              <m:e>
                                <m:r>
                                  <a:rPr lang="ar-AE" sz="1200" i="1" kern="1200">
                                    <a:solidFill>
                                      <a:schemeClr val="tx1"/>
                                    </a:solidFill>
                                    <a:latin typeface="Cambria Math" panose="02040503050406030204" pitchFamily="18" charset="0"/>
                                    <a:ea typeface="+mn-ea"/>
                                    <a:cs typeface="+mn-cs"/>
                                  </a:rPr>
                                  <m:t>𝐵</m:t>
                                </m:r>
                              </m:e>
                              <m:e>
                                <m:r>
                                  <a:rPr lang="ar-AE" sz="1200" i="1" kern="1200">
                                    <a:solidFill>
                                      <a:schemeClr val="tx1"/>
                                    </a:solidFill>
                                    <a:latin typeface="Cambria Math" panose="02040503050406030204" pitchFamily="18" charset="0"/>
                                    <a:ea typeface="+mn-ea"/>
                                    <a:cs typeface="+mn-cs"/>
                                  </a:rPr>
                                  <m:t>𝐷</m:t>
                                </m:r>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mr>
                            <m:mr>
                              <m:e>
                                <m:r>
                                  <a:rPr lang="ar-AE" sz="1200" i="1" kern="1200">
                                    <a:solidFill>
                                      <a:schemeClr val="tx1"/>
                                    </a:solidFill>
                                    <a:latin typeface="Cambria Math" panose="02040503050406030204" pitchFamily="18" charset="0"/>
                                    <a:ea typeface="+mn-ea"/>
                                    <a:cs typeface="+mn-cs"/>
                                  </a:rPr>
                                  <m:t>𝜅</m:t>
                                </m:r>
                              </m:e>
                            </m:mr>
                          </m:m>
                        </m:e>
                      </m:d>
                    </m:oMath>
                  </m:oMathPara>
                </a14:m>
                <a:endParaRPr lang="ar-AE" dirty="0"/>
              </a:p>
              <a:p>
                <a:r>
                  <a:rPr lang="en-GB" dirty="0"/>
                  <a:t>is inverted to</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mr>
                            <m:mr>
                              <m:e>
                                <m:r>
                                  <a:rPr lang="ar-AE" sz="1200" i="1" kern="1200">
                                    <a:solidFill>
                                      <a:schemeClr val="tx1"/>
                                    </a:solidFill>
                                    <a:latin typeface="Cambria Math" panose="02040503050406030204" pitchFamily="18" charset="0"/>
                                    <a:ea typeface="+mn-ea"/>
                                    <a:cs typeface="+mn-cs"/>
                                  </a:rPr>
                                  <m:t>𝜅</m:t>
                                </m:r>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r>
                                  <a:rPr lang="ar-AE" sz="1200" i="1" kern="1200">
                                    <a:solidFill>
                                      <a:schemeClr val="tx1"/>
                                    </a:solidFill>
                                    <a:latin typeface="Cambria Math" panose="02040503050406030204" pitchFamily="18" charset="0"/>
                                    <a:ea typeface="+mn-ea"/>
                                    <a:cs typeface="+mn-cs"/>
                                  </a:rPr>
                                  <m:t>𝛼</m:t>
                                </m:r>
                              </m:e>
                              <m:e>
                                <m:r>
                                  <a:rPr lang="ar-AE" sz="1200" i="1" kern="1200">
                                    <a:solidFill>
                                      <a:schemeClr val="tx1"/>
                                    </a:solidFill>
                                    <a:latin typeface="Cambria Math" panose="02040503050406030204" pitchFamily="18" charset="0"/>
                                    <a:ea typeface="+mn-ea"/>
                                    <a:cs typeface="+mn-cs"/>
                                  </a:rPr>
                                  <m:t>𝛽</m:t>
                                </m:r>
                              </m:e>
                            </m:mr>
                            <m:m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𝛽</m:t>
                                    </m:r>
                                  </m:e>
                                  <m:sup>
                                    <m:r>
                                      <a:rPr lang="ar-AE" sz="1200" i="1" kern="1200">
                                        <a:solidFill>
                                          <a:schemeClr val="tx1"/>
                                        </a:solidFill>
                                        <a:latin typeface="Cambria Math" panose="02040503050406030204" pitchFamily="18" charset="0"/>
                                        <a:ea typeface="+mn-ea"/>
                                        <a:cs typeface="+mn-cs"/>
                                      </a:rPr>
                                      <m:t>𝑇</m:t>
                                    </m:r>
                                  </m:sup>
                                </m:sSup>
                              </m:e>
                              <m:e>
                                <m:r>
                                  <a:rPr lang="ar-AE" sz="1200" i="1" kern="1200">
                                    <a:solidFill>
                                      <a:schemeClr val="tx1"/>
                                    </a:solidFill>
                                    <a:latin typeface="Cambria Math" panose="02040503050406030204" pitchFamily="18" charset="0"/>
                                    <a:ea typeface="+mn-ea"/>
                                    <a:cs typeface="+mn-cs"/>
                                  </a:rPr>
                                  <m:t>𝛿</m:t>
                                </m:r>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r>
                                  <a:rPr lang="ar-AE" sz="1200" i="1" kern="1200">
                                    <a:solidFill>
                                      <a:schemeClr val="tx1"/>
                                    </a:solidFill>
                                    <a:latin typeface="Cambria Math" panose="02040503050406030204" pitchFamily="18" charset="0"/>
                                    <a:ea typeface="+mn-ea"/>
                                    <a:cs typeface="+mn-cs"/>
                                  </a:rPr>
                                  <m:t>𝑁</m:t>
                                </m:r>
                              </m:e>
                            </m:mr>
                            <m:mr>
                              <m:e>
                                <m:r>
                                  <a:rPr lang="ar-AE" sz="1200" i="1" kern="1200">
                                    <a:solidFill>
                                      <a:schemeClr val="tx1"/>
                                    </a:solidFill>
                                    <a:latin typeface="Cambria Math" panose="02040503050406030204" pitchFamily="18" charset="0"/>
                                    <a:ea typeface="+mn-ea"/>
                                    <a:cs typeface="+mn-cs"/>
                                  </a:rPr>
                                  <m:t>𝑀</m:t>
                                </m:r>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The submatrices are:</a:t>
                </a:r>
              </a:p>
              <a:p>
                <a14:m>
                  <m:oMath xmlns:m="http://schemas.openxmlformats.org/officeDocument/2006/math">
                    <m:r>
                      <a:rPr lang="en-GB" sz="1200" i="1" kern="1200">
                        <a:solidFill>
                          <a:schemeClr val="tx1"/>
                        </a:solidFill>
                        <a:latin typeface="Cambria Math" panose="02040503050406030204" pitchFamily="18" charset="0"/>
                        <a:ea typeface="+mn-ea"/>
                        <a:cs typeface="+mn-cs"/>
                      </a:rPr>
                      <m:t>𝛼</m:t>
                    </m:r>
                  </m:oMath>
                </a14:m>
                <a:r>
                  <a:rPr lang="en-GB" dirty="0"/>
                  <a:t>: in-plane compliance (inverse of extensional stiffness adjusted for coupling)</a:t>
                </a:r>
              </a:p>
              <a:p>
                <a14:m>
                  <m:oMath xmlns:m="http://schemas.openxmlformats.org/officeDocument/2006/math">
                    <m:r>
                      <a:rPr lang="en-GB" sz="1200" i="1" kern="1200">
                        <a:solidFill>
                          <a:schemeClr val="tx1"/>
                        </a:solidFill>
                        <a:latin typeface="Cambria Math" panose="02040503050406030204" pitchFamily="18" charset="0"/>
                        <a:ea typeface="+mn-ea"/>
                        <a:cs typeface="+mn-cs"/>
                      </a:rPr>
                      <m:t>𝛽</m:t>
                    </m:r>
                  </m:oMath>
                </a14:m>
                <a:r>
                  <a:rPr lang="en-GB" dirty="0"/>
                  <a:t>: coupling between in-plane forces and curvatures</a:t>
                </a:r>
              </a:p>
              <a:p>
                <a14:m>
                  <m:oMath xmlns:m="http://schemas.openxmlformats.org/officeDocument/2006/math">
                    <m:r>
                      <a:rPr lang="en-GB" sz="1200" i="1" kern="1200">
                        <a:solidFill>
                          <a:schemeClr val="tx1"/>
                        </a:solidFill>
                        <a:latin typeface="Cambria Math" panose="02040503050406030204" pitchFamily="18" charset="0"/>
                        <a:ea typeface="+mn-ea"/>
                        <a:cs typeface="+mn-cs"/>
                      </a:rPr>
                      <m:t>𝛿</m:t>
                    </m:r>
                  </m:oMath>
                </a14:m>
                <a:r>
                  <a:rPr lang="en-GB" dirty="0"/>
                  <a:t>: bending compliance.”</a:t>
                </a:r>
              </a:p>
              <a:p>
                <a:br>
                  <a:rPr lang="en-GB" dirty="0"/>
                </a:br>
                <a:endParaRPr lang="en-GB" dirty="0"/>
              </a:p>
              <a:p>
                <a:r>
                  <a:rPr lang="en-GB" b="1" dirty="0"/>
                  <a:t>Details</a:t>
                </a:r>
                <a:br>
                  <a:rPr lang="en-GB" dirty="0"/>
                </a:br>
                <a:r>
                  <a:rPr lang="en-GB" dirty="0"/>
                  <a:t>“The right-side expressions define these submatrices:</a:t>
                </a:r>
              </a:p>
              <a:p>
                <a:endParaRPr lang="en-GB" dirty="0"/>
              </a:p>
              <a:p>
                <a:r>
                  <a:rPr lang="en-GB" dirty="0"/>
                  <a:t>Correct inverse of the ABD system (via the Schur complement </a:t>
                </a:r>
                <a14:m>
                  <m:oMath xmlns:m="http://schemas.openxmlformats.org/officeDocument/2006/math">
                    <m:r>
                      <a:rPr lang="en-GB" sz="1200" i="1" kern="1200">
                        <a:solidFill>
                          <a:schemeClr val="tx1"/>
                        </a:solidFill>
                        <a:latin typeface="Cambria Math" panose="02040503050406030204" pitchFamily="18" charset="0"/>
                        <a:ea typeface="+mn-ea"/>
                        <a:cs typeface="+mn-cs"/>
                      </a:rPr>
                      <m:t>𝑆</m:t>
                    </m:r>
                    <m:r>
                      <a:rPr lang="en-GB" sz="1200" i="0" kern="1200">
                        <a:solidFill>
                          <a:schemeClr val="tx1"/>
                        </a:solidFill>
                        <a:latin typeface="Cambria Math" panose="02040503050406030204" pitchFamily="18" charset="0"/>
                        <a:ea typeface="+mn-ea"/>
                        <a:cs typeface="+mn-cs"/>
                      </a:rPr>
                      <m:t>=</m:t>
                    </m:r>
                    <m:r>
                      <a:rPr lang="en-GB" sz="1200" i="1" kern="1200">
                        <a:solidFill>
                          <a:schemeClr val="tx1"/>
                        </a:solidFill>
                        <a:latin typeface="Cambria Math" panose="02040503050406030204" pitchFamily="18" charset="0"/>
                        <a:ea typeface="+mn-ea"/>
                        <a:cs typeface="+mn-cs"/>
                      </a:rPr>
                      <m:t>𝐷</m:t>
                    </m:r>
                    <m:r>
                      <a:rPr lang="en-GB" sz="1200" i="0" kern="1200">
                        <a:solidFill>
                          <a:schemeClr val="tx1"/>
                        </a:solidFill>
                        <a:latin typeface="Cambria Math" panose="02040503050406030204" pitchFamily="18" charset="0"/>
                        <a:ea typeface="+mn-ea"/>
                        <a:cs typeface="+mn-cs"/>
                      </a:rPr>
                      <m:t>−</m:t>
                    </m:r>
                    <m:r>
                      <a:rPr lang="en-GB" sz="1200" i="1" kern="1200">
                        <a:solidFill>
                          <a:schemeClr val="tx1"/>
                        </a:solidFill>
                        <a:latin typeface="Cambria Math" panose="02040503050406030204" pitchFamily="18" charset="0"/>
                        <a:ea typeface="+mn-ea"/>
                        <a:cs typeface="+mn-cs"/>
                      </a:rPr>
                      <m:t>𝐵</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oMath>
                </a14:m>
                <a:endParaRPr lang="en-GB" dirty="0"/>
              </a:p>
              <a:p>
                <a:endParaRPr lang="en-GB" dirty="0"/>
              </a:p>
              <a:p>
                <a:pPr/>
                <a14:m>
                  <m:oMathPara xmlns:m="http://schemas.openxmlformats.org/officeDocument/2006/math">
                    <m:oMathParaPr>
                      <m:jc m:val="centerGroup"/>
                    </m:oMathParaPr>
                    <m:oMath xmlns:m="http://schemas.openxmlformats.org/officeDocument/2006/math">
                      <m:r>
                        <a:rPr lang="en-GB" sz="1200" i="1" kern="1200">
                          <a:solidFill>
                            <a:schemeClr val="tx1"/>
                          </a:solidFill>
                          <a:latin typeface="Cambria Math" panose="02040503050406030204" pitchFamily="18" charset="0"/>
                          <a:ea typeface="+mn-ea"/>
                          <a:cs typeface="+mn-cs"/>
                        </a:rPr>
                        <m:t>𝛼</m:t>
                      </m:r>
                      <m:r>
                        <a:rPr lang="en-GB"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1" kern="1200">
                          <a:solidFill>
                            <a:schemeClr val="tx1"/>
                          </a:solidFill>
                          <a:latin typeface="Cambria Math" panose="02040503050406030204" pitchFamily="18" charset="0"/>
                          <a:ea typeface="+mn-ea"/>
                          <a:cs typeface="+mn-cs"/>
                        </a:rPr>
                        <m:t>𝐵</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𝑆</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1" kern="1200">
                          <a:solidFill>
                            <a:schemeClr val="tx1"/>
                          </a:solidFill>
                          <a:latin typeface="Cambria Math" panose="02040503050406030204" pitchFamily="18" charset="0"/>
                          <a:ea typeface="+mn-ea"/>
                          <a:cs typeface="+mn-cs"/>
                        </a:rPr>
                        <m:t>𝐵</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0" kern="1200">
                          <a:solidFill>
                            <a:schemeClr val="tx1"/>
                          </a:solidFill>
                          <a:latin typeface="Cambria Math" panose="02040503050406030204" pitchFamily="18" charset="0"/>
                          <a:ea typeface="+mn-ea"/>
                          <a:cs typeface="+mn-cs"/>
                        </a:rPr>
                        <m:t>, </m:t>
                      </m:r>
                      <m:r>
                        <a:rPr lang="ar-AE" sz="1200" i="1" kern="1200">
                          <a:solidFill>
                            <a:schemeClr val="tx1"/>
                          </a:solidFill>
                          <a:latin typeface="Cambria Math" panose="02040503050406030204" pitchFamily="18" charset="0"/>
                          <a:ea typeface="+mn-ea"/>
                          <a:cs typeface="+mn-cs"/>
                        </a:rPr>
                        <m:t>𝛽</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1" kern="1200">
                          <a:solidFill>
                            <a:schemeClr val="tx1"/>
                          </a:solidFill>
                          <a:latin typeface="Cambria Math" panose="02040503050406030204" pitchFamily="18" charset="0"/>
                          <a:ea typeface="+mn-ea"/>
                          <a:cs typeface="+mn-cs"/>
                        </a:rPr>
                        <m:t>𝐵</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𝑆</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0" kern="1200">
                          <a:solidFill>
                            <a:schemeClr val="tx1"/>
                          </a:solidFill>
                          <a:latin typeface="Cambria Math" panose="02040503050406030204" pitchFamily="18" charset="0"/>
                          <a:ea typeface="+mn-ea"/>
                          <a:cs typeface="+mn-cs"/>
                        </a:rPr>
                        <m:t>, </m:t>
                      </m:r>
                      <m:r>
                        <a:rPr lang="ar-AE" sz="1200" i="1" kern="1200">
                          <a:solidFill>
                            <a:schemeClr val="tx1"/>
                          </a:solidFill>
                          <a:latin typeface="Cambria Math" panose="02040503050406030204" pitchFamily="18" charset="0"/>
                          <a:ea typeface="+mn-ea"/>
                          <a:cs typeface="+mn-cs"/>
                        </a:rPr>
                        <m:t>𝛿</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𝑆</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0" kern="1200">
                          <a:solidFill>
                            <a:schemeClr val="tx1"/>
                          </a:solidFill>
                          <a:latin typeface="Cambria Math" panose="02040503050406030204" pitchFamily="18" charset="0"/>
                          <a:ea typeface="+mn-ea"/>
                          <a:cs typeface="+mn-cs"/>
                        </a:rPr>
                        <m:t>.</m:t>
                      </m:r>
                    </m:oMath>
                  </m:oMathPara>
                </a14:m>
                <a:endParaRPr lang="ar-AE" dirty="0"/>
              </a:p>
              <a:p>
                <a:endParaRPr lang="ar-AE" dirty="0"/>
              </a:p>
              <a:p>
                <a:r>
                  <a:rPr lang="en-GB" dirty="0"/>
                  <a:t>These follow directly from the Schur complement of the ABD matrix.”</a:t>
                </a:r>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shows how to invert the ABD matrix to obtain mid-plane strains </a:t>
                </a:r>
                <a:r>
                  <a:rPr lang="ar-AE" sz="1200" i="0" kern="1200">
                    <a:solidFill>
                      <a:schemeClr val="tx1"/>
                    </a:solidFill>
                    <a:latin typeface="+mn-lt"/>
                    <a:ea typeface="+mn-ea"/>
                    <a:cs typeface="+mn-cs"/>
                  </a:rPr>
                  <a:t>{𝜀^0 }</a:t>
                </a:r>
                <a:r>
                  <a:rPr lang="en-GB" dirty="0"/>
                  <a:t>and curvatures </a:t>
                </a:r>
                <a:r>
                  <a:rPr lang="ar-AE" sz="1200" i="0" kern="1200">
                    <a:solidFill>
                      <a:schemeClr val="tx1"/>
                    </a:solidFill>
                    <a:latin typeface="+mn-lt"/>
                    <a:ea typeface="+mn-ea"/>
                    <a:cs typeface="+mn-cs"/>
                  </a:rPr>
                  <a:t>{𝜅}</a:t>
                </a:r>
                <a:r>
                  <a:rPr lang="en-GB" dirty="0"/>
                  <a:t>directly from the known in-plane forces and bending moments </a:t>
                </a:r>
                <a:r>
                  <a:rPr lang="ar-AE" sz="1200" i="0" kern="1200">
                    <a:solidFill>
                      <a:schemeClr val="tx1"/>
                    </a:solidFill>
                    <a:latin typeface="+mn-lt"/>
                    <a:ea typeface="+mn-ea"/>
                    <a:cs typeface="+mn-cs"/>
                  </a:rPr>
                  <a:t>{𝑁}</a:t>
                </a:r>
                <a:r>
                  <a:rPr lang="en-GB" dirty="0"/>
                  <a:t>and </a:t>
                </a:r>
                <a:r>
                  <a:rPr lang="ar-AE" sz="1200" i="0" kern="1200">
                    <a:solidFill>
                      <a:schemeClr val="tx1"/>
                    </a:solidFill>
                    <a:latin typeface="+mn-lt"/>
                    <a:ea typeface="+mn-ea"/>
                    <a:cs typeface="+mn-cs"/>
                  </a:rPr>
                  <a:t>{𝑀}</a:t>
                </a:r>
                <a:r>
                  <a:rPr lang="ar-AE" dirty="0"/>
                  <a:t>.”</a:t>
                </a:r>
              </a:p>
              <a:p>
                <a:br>
                  <a:rPr lang="ar-AE" dirty="0"/>
                </a:br>
                <a:endParaRPr lang="ar-AE" dirty="0"/>
              </a:p>
              <a:p>
                <a:r>
                  <a:rPr lang="en-GB" b="1" dirty="0"/>
                  <a:t>Concept</a:t>
                </a:r>
                <a:br>
                  <a:rPr lang="en-GB" dirty="0"/>
                </a:br>
                <a:r>
                  <a:rPr lang="en-GB" dirty="0"/>
                  <a:t>“In practice we usually know the applied loads, not the deformations.</a:t>
                </a:r>
                <a:br>
                  <a:rPr lang="en-GB" dirty="0"/>
                </a:br>
                <a:r>
                  <a:rPr lang="en-GB" dirty="0"/>
                  <a:t>The original relation</a:t>
                </a:r>
              </a:p>
              <a:p>
                <a:r>
                  <a:rPr lang="ar-AE" sz="1200" i="0" kern="1200">
                    <a:solidFill>
                      <a:schemeClr val="tx1"/>
                    </a:solidFill>
                    <a:latin typeface="+mn-lt"/>
                    <a:ea typeface="+mn-ea"/>
                    <a:cs typeface="+mn-cs"/>
                  </a:rPr>
                  <a:t>[■({𝑁}@{𝑀} )]=[■(𝐴&amp;𝐵@𝐵&amp;𝐷)][■(𝜀^0@𝜅)]</a:t>
                </a:r>
                <a:endParaRPr lang="ar-AE" dirty="0"/>
              </a:p>
              <a:p>
                <a:r>
                  <a:rPr lang="en-GB" dirty="0"/>
                  <a:t>is inverted to</a:t>
                </a:r>
              </a:p>
              <a:p>
                <a:r>
                  <a:rPr lang="ar-AE" sz="1200" i="0" kern="1200">
                    <a:solidFill>
                      <a:schemeClr val="tx1"/>
                    </a:solidFill>
                    <a:latin typeface="+mn-lt"/>
                    <a:ea typeface="+mn-ea"/>
                    <a:cs typeface="+mn-cs"/>
                  </a:rPr>
                  <a:t>[■(𝜀^0@𝜅)]=[■(𝛼&amp;𝛽@𝛽^𝑇&amp;𝛿)][■(𝑁@𝑀)].</a:t>
                </a:r>
                <a:endParaRPr lang="ar-AE" dirty="0"/>
              </a:p>
              <a:p>
                <a:r>
                  <a:rPr lang="en-GB" dirty="0"/>
                  <a:t>The submatrices are:</a:t>
                </a:r>
              </a:p>
              <a:p>
                <a:r>
                  <a:rPr lang="en-GB" sz="1200" i="0" kern="1200">
                    <a:solidFill>
                      <a:schemeClr val="tx1"/>
                    </a:solidFill>
                    <a:latin typeface="+mn-lt"/>
                    <a:ea typeface="+mn-ea"/>
                    <a:cs typeface="+mn-cs"/>
                  </a:rPr>
                  <a:t>𝛼</a:t>
                </a:r>
                <a:r>
                  <a:rPr lang="en-GB" dirty="0"/>
                  <a:t>: in-plane compliance (inverse of extensional stiffness adjusted for coupling)</a:t>
                </a:r>
              </a:p>
              <a:p>
                <a:r>
                  <a:rPr lang="en-GB" sz="1200" i="0" kern="1200">
                    <a:solidFill>
                      <a:schemeClr val="tx1"/>
                    </a:solidFill>
                    <a:latin typeface="+mn-lt"/>
                    <a:ea typeface="+mn-ea"/>
                    <a:cs typeface="+mn-cs"/>
                  </a:rPr>
                  <a:t>𝛽</a:t>
                </a:r>
                <a:r>
                  <a:rPr lang="en-GB" dirty="0"/>
                  <a:t>: coupling between in-plane forces and curvatures</a:t>
                </a:r>
              </a:p>
              <a:p>
                <a:r>
                  <a:rPr lang="en-GB" sz="1200" i="0" kern="1200">
                    <a:solidFill>
                      <a:schemeClr val="tx1"/>
                    </a:solidFill>
                    <a:latin typeface="+mn-lt"/>
                    <a:ea typeface="+mn-ea"/>
                    <a:cs typeface="+mn-cs"/>
                  </a:rPr>
                  <a:t>𝛿</a:t>
                </a:r>
                <a:r>
                  <a:rPr lang="en-GB" dirty="0"/>
                  <a:t>: bending compliance.”</a:t>
                </a:r>
              </a:p>
              <a:p>
                <a:br>
                  <a:rPr lang="en-GB" dirty="0"/>
                </a:br>
                <a:endParaRPr lang="en-GB" dirty="0"/>
              </a:p>
              <a:p>
                <a:r>
                  <a:rPr lang="en-GB" b="1" dirty="0"/>
                  <a:t>Details</a:t>
                </a:r>
                <a:br>
                  <a:rPr lang="en-GB" dirty="0"/>
                </a:br>
                <a:r>
                  <a:rPr lang="en-GB" dirty="0"/>
                  <a:t>“The right-side expressions define these submatrices:</a:t>
                </a:r>
              </a:p>
              <a:p>
                <a:endParaRPr lang="en-GB" dirty="0"/>
              </a:p>
              <a:p>
                <a:r>
                  <a:rPr lang="en-GB" dirty="0"/>
                  <a:t>Correct inverse of the ABD system (via the Schur complement </a:t>
                </a:r>
                <a:r>
                  <a:rPr lang="en-GB" sz="1200" i="0" kern="1200">
                    <a:solidFill>
                      <a:schemeClr val="tx1"/>
                    </a:solidFill>
                    <a:latin typeface="+mn-lt"/>
                    <a:ea typeface="+mn-ea"/>
                    <a:cs typeface="+mn-cs"/>
                  </a:rPr>
                  <a:t>𝑆=𝐷−𝐵</a:t>
                </a:r>
                <a:r>
                  <a:rPr lang="ar-AE" sz="1200" i="0" kern="1200">
                    <a:solidFill>
                      <a:schemeClr val="tx1"/>
                    </a:solidFill>
                    <a:latin typeface="+mn-lt"/>
                    <a:ea typeface="+mn-ea"/>
                    <a:cs typeface="+mn-cs"/>
                  </a:rPr>
                  <a:t>𝐴^(−1)</a:t>
                </a:r>
                <a:endParaRPr lang="en-GB" dirty="0"/>
              </a:p>
              <a:p>
                <a:endParaRPr lang="en-GB" dirty="0"/>
              </a:p>
              <a:p>
                <a:r>
                  <a:rPr lang="en-GB" sz="1200" i="0" kern="1200">
                    <a:solidFill>
                      <a:schemeClr val="tx1"/>
                    </a:solidFill>
                    <a:latin typeface="+mn-lt"/>
                    <a:ea typeface="+mn-ea"/>
                    <a:cs typeface="+mn-cs"/>
                  </a:rPr>
                  <a:t>𝛼=</a:t>
                </a:r>
                <a:r>
                  <a:rPr lang="ar-AE" sz="1200" i="0" kern="1200">
                    <a:solidFill>
                      <a:schemeClr val="tx1"/>
                    </a:solidFill>
                    <a:latin typeface="+mn-lt"/>
                    <a:ea typeface="+mn-ea"/>
                    <a:cs typeface="+mn-cs"/>
                  </a:rPr>
                  <a:t>𝐴^(−1)+𝐴^(−1) 𝐵𝑆^(−1) 𝐵𝐴^(−1), 𝛽=−𝐴^(−1) 𝐵𝑆^(−1), 𝛿=𝑆^(−1).</a:t>
                </a:r>
                <a:endParaRPr lang="ar-AE" dirty="0"/>
              </a:p>
              <a:p>
                <a:endParaRPr lang="ar-AE" dirty="0"/>
              </a:p>
              <a:p>
                <a:r>
                  <a:rPr lang="en-GB" dirty="0"/>
                  <a:t>These follow directly from the Schur complement of the ABD matrix.”</a:t>
                </a:r>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33</a:t>
            </a:fld>
            <a:endParaRPr lang="en-GB"/>
          </a:p>
        </p:txBody>
      </p:sp>
    </p:spTree>
    <p:extLst>
      <p:ext uri="{BB962C8B-B14F-4D97-AF65-F5344CB8AC3E}">
        <p14:creationId xmlns:p14="http://schemas.microsoft.com/office/powerpoint/2010/main" val="3760171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explains the special case of a </a:t>
                </a:r>
                <a:r>
                  <a:rPr lang="en-GB" i="1" dirty="0"/>
                  <a:t>symmetric laminate</a:t>
                </a:r>
                <a:r>
                  <a:rPr lang="en-GB" dirty="0"/>
                  <a:t> where the stacking sequence is mirrored about the mid-plane. In this situation the coupling matrix </a:t>
                </a:r>
                <a14:m>
                  <m:oMath xmlns:m="http://schemas.openxmlformats.org/officeDocument/2006/math">
                    <m:r>
                      <a:rPr lang="en-GB" sz="1200" i="1" kern="1200">
                        <a:solidFill>
                          <a:schemeClr val="tx1"/>
                        </a:solidFill>
                        <a:latin typeface="Cambria Math" panose="02040503050406030204" pitchFamily="18" charset="0"/>
                        <a:ea typeface="+mn-ea"/>
                        <a:cs typeface="+mn-cs"/>
                      </a:rPr>
                      <m:t>𝐵</m:t>
                    </m:r>
                  </m:oMath>
                </a14:m>
                <a:r>
                  <a:rPr lang="en-GB" dirty="0"/>
                  <a:t>in the ABD formulation vanishes, greatly simplifying the inversion used to obtain mid-plane strains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d>
                  </m:oMath>
                </a14:m>
                <a:r>
                  <a:rPr lang="en-GB" dirty="0"/>
                  <a:t>and curvatures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oMath>
                </a14:m>
                <a:r>
                  <a:rPr lang="en-GB" dirty="0"/>
                  <a:t>from the known in-plane forces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e>
                    </m:d>
                  </m:oMath>
                </a14:m>
                <a:r>
                  <a:rPr lang="en-GB" dirty="0"/>
                  <a:t>and bending moments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𝑀</m:t>
                        </m:r>
                      </m:e>
                    </m:d>
                  </m:oMath>
                </a14:m>
                <a:r>
                  <a:rPr lang="ar-AE" dirty="0"/>
                  <a:t>.”</a:t>
                </a:r>
              </a:p>
              <a:p>
                <a:br>
                  <a:rPr lang="ar-AE" dirty="0"/>
                </a:br>
                <a:endParaRPr lang="ar-AE" dirty="0"/>
              </a:p>
              <a:p>
                <a:r>
                  <a:rPr lang="en-GB" b="1" dirty="0"/>
                  <a:t>Concept</a:t>
                </a:r>
                <a:br>
                  <a:rPr lang="en-GB" dirty="0"/>
                </a:br>
                <a:r>
                  <a:rPr lang="en-GB" dirty="0"/>
                  <a:t>“For a symmetric lay-up the extensional–bending coupling is zero:</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r>
                                  <a:rPr lang="ar-AE" sz="1200" i="1" kern="1200">
                                    <a:solidFill>
                                      <a:schemeClr val="tx1"/>
                                    </a:solidFill>
                                    <a:latin typeface="Cambria Math" panose="02040503050406030204" pitchFamily="18" charset="0"/>
                                    <a:ea typeface="+mn-ea"/>
                                    <a:cs typeface="+mn-cs"/>
                                  </a:rPr>
                                  <m:t>𝑁</m:t>
                                </m:r>
                              </m:e>
                            </m:mr>
                            <m:mr>
                              <m:e>
                                <m:r>
                                  <a:rPr lang="ar-AE" sz="1200" i="1" kern="1200">
                                    <a:solidFill>
                                      <a:schemeClr val="tx1"/>
                                    </a:solidFill>
                                    <a:latin typeface="Cambria Math" panose="02040503050406030204" pitchFamily="18" charset="0"/>
                                    <a:ea typeface="+mn-ea"/>
                                    <a:cs typeface="+mn-cs"/>
                                  </a:rPr>
                                  <m:t>𝑀</m:t>
                                </m:r>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r>
                                  <a:rPr lang="ar-AE" sz="1200" i="1" kern="1200">
                                    <a:solidFill>
                                      <a:schemeClr val="tx1"/>
                                    </a:solidFill>
                                    <a:latin typeface="Cambria Math" panose="02040503050406030204" pitchFamily="18" charset="0"/>
                                    <a:ea typeface="+mn-ea"/>
                                    <a:cs typeface="+mn-cs"/>
                                  </a:rPr>
                                  <m:t>𝐴</m:t>
                                </m:r>
                              </m:e>
                              <m:e>
                                <m:r>
                                  <a:rPr lang="ar-AE" sz="1200" i="0" kern="1200">
                                    <a:solidFill>
                                      <a:schemeClr val="tx1"/>
                                    </a:solidFill>
                                    <a:latin typeface="Cambria Math" panose="02040503050406030204" pitchFamily="18" charset="0"/>
                                    <a:ea typeface="+mn-ea"/>
                                    <a:cs typeface="+mn-cs"/>
                                  </a:rPr>
                                  <m:t>0</m:t>
                                </m:r>
                              </m:e>
                            </m:mr>
                            <m:mr>
                              <m:e>
                                <m:r>
                                  <a:rPr lang="ar-AE" sz="1200" i="0" kern="1200">
                                    <a:solidFill>
                                      <a:schemeClr val="tx1"/>
                                    </a:solidFill>
                                    <a:latin typeface="Cambria Math" panose="02040503050406030204" pitchFamily="18" charset="0"/>
                                    <a:ea typeface="+mn-ea"/>
                                    <a:cs typeface="+mn-cs"/>
                                  </a:rPr>
                                  <m:t>0</m:t>
                                </m:r>
                              </m:e>
                              <m:e>
                                <m:r>
                                  <a:rPr lang="ar-AE" sz="1200" i="1" kern="1200">
                                    <a:solidFill>
                                      <a:schemeClr val="tx1"/>
                                    </a:solidFill>
                                    <a:latin typeface="Cambria Math" panose="02040503050406030204" pitchFamily="18" charset="0"/>
                                    <a:ea typeface="+mn-ea"/>
                                    <a:cs typeface="+mn-cs"/>
                                  </a:rPr>
                                  <m:t>𝐷</m:t>
                                </m:r>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mr>
                            <m:mr>
                              <m:e>
                                <m:r>
                                  <a:rPr lang="ar-AE" sz="1200" i="1" kern="1200">
                                    <a:solidFill>
                                      <a:schemeClr val="tx1"/>
                                    </a:solidFill>
                                    <a:latin typeface="Cambria Math" panose="02040503050406030204" pitchFamily="18" charset="0"/>
                                    <a:ea typeface="+mn-ea"/>
                                    <a:cs typeface="+mn-cs"/>
                                  </a:rPr>
                                  <m:t>𝜅</m:t>
                                </m:r>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The absence of </a:t>
                </a:r>
                <a14:m>
                  <m:oMath xmlns:m="http://schemas.openxmlformats.org/officeDocument/2006/math">
                    <m:r>
                      <a:rPr lang="en-GB" sz="1200" i="1" kern="1200">
                        <a:solidFill>
                          <a:schemeClr val="tx1"/>
                        </a:solidFill>
                        <a:latin typeface="Cambria Math" panose="02040503050406030204" pitchFamily="18" charset="0"/>
                        <a:ea typeface="+mn-ea"/>
                        <a:cs typeface="+mn-cs"/>
                      </a:rPr>
                      <m:t>𝐵</m:t>
                    </m:r>
                  </m:oMath>
                </a14:m>
                <a:r>
                  <a:rPr lang="en-GB" dirty="0"/>
                  <a:t>means that in-plane loads and bending moments are uncoupled. Mid-plane strains depend only on </a:t>
                </a:r>
                <a14:m>
                  <m:oMath xmlns:m="http://schemas.openxmlformats.org/officeDocument/2006/math">
                    <m:r>
                      <a:rPr lang="en-GB" sz="1200" i="1" kern="1200">
                        <a:solidFill>
                          <a:schemeClr val="tx1"/>
                        </a:solidFill>
                        <a:latin typeface="Cambria Math" panose="02040503050406030204" pitchFamily="18" charset="0"/>
                        <a:ea typeface="+mn-ea"/>
                        <a:cs typeface="+mn-cs"/>
                      </a:rPr>
                      <m:t>𝐴</m:t>
                    </m:r>
                  </m:oMath>
                </a14:m>
                <a:r>
                  <a:rPr lang="en-GB" dirty="0"/>
                  <a:t>, and curvatures depend only on </a:t>
                </a:r>
                <a14:m>
                  <m:oMath xmlns:m="http://schemas.openxmlformats.org/officeDocument/2006/math">
                    <m:r>
                      <a:rPr lang="en-GB" sz="1200" i="1" kern="1200">
                        <a:solidFill>
                          <a:schemeClr val="tx1"/>
                        </a:solidFill>
                        <a:latin typeface="Cambria Math" panose="02040503050406030204" pitchFamily="18" charset="0"/>
                        <a:ea typeface="+mn-ea"/>
                        <a:cs typeface="+mn-cs"/>
                      </a:rPr>
                      <m:t>𝐷</m:t>
                    </m:r>
                  </m:oMath>
                </a14:m>
                <a:r>
                  <a:rPr lang="en-GB" dirty="0"/>
                  <a:t>.”</a:t>
                </a:r>
              </a:p>
              <a:p>
                <a:br>
                  <a:rPr lang="en-GB" dirty="0"/>
                </a:br>
                <a:endParaRPr lang="en-GB" dirty="0"/>
              </a:p>
              <a:p>
                <a:r>
                  <a:rPr lang="en-GB" b="1" dirty="0"/>
                  <a:t>Details</a:t>
                </a:r>
                <a:br>
                  <a:rPr lang="en-GB" dirty="0"/>
                </a:br>
                <a:r>
                  <a:rPr lang="en-GB" dirty="0"/>
                  <a:t>“The inverse of the ABD system reduces directly to</a:t>
                </a:r>
              </a:p>
              <a:p>
                <a:pPr/>
                <a14:m>
                  <m:oMathPara xmlns:m="http://schemas.openxmlformats.org/officeDocument/2006/math">
                    <m:oMathParaPr>
                      <m:jc m:val="centerGroup"/>
                    </m:oMathParaPr>
                    <m:oMath xmlns:m="http://schemas.openxmlformats.org/officeDocument/2006/math">
                      <m:r>
                        <a:rPr lang="en-GB" sz="1200" i="1" kern="1200">
                          <a:solidFill>
                            <a:schemeClr val="tx1"/>
                          </a:solidFill>
                          <a:latin typeface="Cambria Math" panose="02040503050406030204" pitchFamily="18" charset="0"/>
                          <a:ea typeface="+mn-ea"/>
                          <a:cs typeface="+mn-cs"/>
                        </a:rPr>
                        <m:t>𝛼</m:t>
                      </m:r>
                      <m:r>
                        <a:rPr lang="en-GB"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0" kern="1200">
                          <a:solidFill>
                            <a:schemeClr val="tx1"/>
                          </a:solidFill>
                          <a:latin typeface="Cambria Math" panose="02040503050406030204" pitchFamily="18" charset="0"/>
                          <a:ea typeface="+mn-ea"/>
                          <a:cs typeface="+mn-cs"/>
                        </a:rPr>
                        <m:t>, </m:t>
                      </m:r>
                      <m:r>
                        <a:rPr lang="ar-AE" sz="1200" i="1" kern="1200">
                          <a:solidFill>
                            <a:schemeClr val="tx1"/>
                          </a:solidFill>
                          <a:latin typeface="Cambria Math" panose="02040503050406030204" pitchFamily="18" charset="0"/>
                          <a:ea typeface="+mn-ea"/>
                          <a:cs typeface="+mn-cs"/>
                        </a:rPr>
                        <m:t>𝛽</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 </m:t>
                      </m:r>
                      <m:r>
                        <a:rPr lang="ar-AE" sz="1200" i="1" kern="1200">
                          <a:solidFill>
                            <a:schemeClr val="tx1"/>
                          </a:solidFill>
                          <a:latin typeface="Cambria Math" panose="02040503050406030204" pitchFamily="18" charset="0"/>
                          <a:ea typeface="+mn-ea"/>
                          <a:cs typeface="+mn-cs"/>
                        </a:rPr>
                        <m:t>𝛿</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𝐷</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Thus</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0</m:t>
                                    </m:r>
                                  </m:sup>
                                </m:sSup>
                              </m:e>
                            </m:mr>
                            <m:mr>
                              <m:e>
                                <m:r>
                                  <a:rPr lang="ar-AE" sz="1200" i="1" kern="1200">
                                    <a:solidFill>
                                      <a:schemeClr val="tx1"/>
                                    </a:solidFill>
                                    <a:latin typeface="Cambria Math" panose="02040503050406030204" pitchFamily="18" charset="0"/>
                                    <a:ea typeface="+mn-ea"/>
                                    <a:cs typeface="+mn-cs"/>
                                  </a:rPr>
                                  <m:t>𝜅</m:t>
                                </m:r>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r>
                                  <a:rPr lang="ar-AE" sz="1200" i="1" kern="1200">
                                    <a:solidFill>
                                      <a:schemeClr val="tx1"/>
                                    </a:solidFill>
                                    <a:latin typeface="Cambria Math" panose="02040503050406030204" pitchFamily="18" charset="0"/>
                                    <a:ea typeface="+mn-ea"/>
                                    <a:cs typeface="+mn-cs"/>
                                  </a:rPr>
                                  <m:t>𝛼</m:t>
                                </m:r>
                              </m:e>
                              <m:e>
                                <m:r>
                                  <a:rPr lang="ar-AE" sz="1200" i="0" kern="1200">
                                    <a:solidFill>
                                      <a:schemeClr val="tx1"/>
                                    </a:solidFill>
                                    <a:latin typeface="Cambria Math" panose="02040503050406030204" pitchFamily="18" charset="0"/>
                                    <a:ea typeface="+mn-ea"/>
                                    <a:cs typeface="+mn-cs"/>
                                  </a:rPr>
                                  <m:t>0</m:t>
                                </m:r>
                              </m:e>
                            </m:mr>
                            <m:mr>
                              <m:e>
                                <m:r>
                                  <a:rPr lang="ar-AE" sz="1200" i="0" kern="1200">
                                    <a:solidFill>
                                      <a:schemeClr val="tx1"/>
                                    </a:solidFill>
                                    <a:latin typeface="Cambria Math" panose="02040503050406030204" pitchFamily="18" charset="0"/>
                                    <a:ea typeface="+mn-ea"/>
                                    <a:cs typeface="+mn-cs"/>
                                  </a:rPr>
                                  <m:t>0</m:t>
                                </m:r>
                              </m:e>
                              <m:e>
                                <m:r>
                                  <a:rPr lang="ar-AE" sz="1200" i="1" kern="1200">
                                    <a:solidFill>
                                      <a:schemeClr val="tx1"/>
                                    </a:solidFill>
                                    <a:latin typeface="Cambria Math" panose="02040503050406030204" pitchFamily="18" charset="0"/>
                                    <a:ea typeface="+mn-ea"/>
                                    <a:cs typeface="+mn-cs"/>
                                  </a:rPr>
                                  <m:t>𝛿</m:t>
                                </m:r>
                              </m:e>
                            </m:mr>
                          </m:m>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r>
                                  <a:rPr lang="ar-AE" sz="1200" i="1" kern="1200">
                                    <a:solidFill>
                                      <a:schemeClr val="tx1"/>
                                    </a:solidFill>
                                    <a:latin typeface="Cambria Math" panose="02040503050406030204" pitchFamily="18" charset="0"/>
                                    <a:ea typeface="+mn-ea"/>
                                    <a:cs typeface="+mn-cs"/>
                                  </a:rPr>
                                  <m:t>𝑁</m:t>
                                </m:r>
                              </m:e>
                            </m:mr>
                            <m:mr>
                              <m:e>
                                <m:r>
                                  <a:rPr lang="ar-AE" sz="1200" i="1" kern="1200">
                                    <a:solidFill>
                                      <a:schemeClr val="tx1"/>
                                    </a:solidFill>
                                    <a:latin typeface="Cambria Math" panose="02040503050406030204" pitchFamily="18" charset="0"/>
                                    <a:ea typeface="+mn-ea"/>
                                    <a:cs typeface="+mn-cs"/>
                                  </a:rPr>
                                  <m:t>𝑀</m:t>
                                </m:r>
                              </m:e>
                            </m:mr>
                          </m:m>
                        </m:e>
                      </m:d>
                      <m:r>
                        <a:rPr lang="ar-AE" sz="1200" i="0" kern="1200">
                          <a:solidFill>
                            <a:schemeClr val="tx1"/>
                          </a:solidFill>
                          <a:latin typeface="Cambria Math" panose="02040503050406030204" pitchFamily="18" charset="0"/>
                          <a:ea typeface="+mn-ea"/>
                          <a:cs typeface="+mn-cs"/>
                        </a:rPr>
                        <m:t>.</m:t>
                      </m:r>
                    </m:oMath>
                  </m:oMathPara>
                </a14:m>
                <a:endParaRPr lang="ar-AE" dirty="0"/>
              </a:p>
              <a:p>
                <a:pPr/>
                <a:r>
                  <a:rPr lang="en-GB" dirty="0"/>
                  <a:t>This follows from the general Schur-complement form</a:t>
                </a:r>
                <a:br>
                  <a:rPr lang="en-GB" dirty="0"/>
                </a:br>
                <a14:m>
                  <m:oMathPara xmlns:m="http://schemas.openxmlformats.org/officeDocument/2006/math">
                    <m:oMathParaPr>
                      <m:jc m:val="centerGroup"/>
                    </m:oMathParaPr>
                    <m:oMath xmlns:m="http://schemas.openxmlformats.org/officeDocument/2006/math">
                      <m:r>
                        <a:rPr lang="en-GB" sz="1200" i="1" kern="1200">
                          <a:solidFill>
                            <a:schemeClr val="tx1"/>
                          </a:solidFill>
                          <a:latin typeface="Cambria Math" panose="02040503050406030204" pitchFamily="18" charset="0"/>
                          <a:ea typeface="+mn-ea"/>
                          <a:cs typeface="+mn-cs"/>
                        </a:rPr>
                        <m:t>𝛼</m:t>
                      </m:r>
                      <m:r>
                        <a:rPr lang="en-GB"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1" kern="1200">
                          <a:solidFill>
                            <a:schemeClr val="tx1"/>
                          </a:solidFill>
                          <a:latin typeface="Cambria Math" panose="02040503050406030204" pitchFamily="18" charset="0"/>
                          <a:ea typeface="+mn-ea"/>
                          <a:cs typeface="+mn-cs"/>
                        </a:rPr>
                        <m:t>𝐵</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𝑆</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1" kern="1200">
                          <a:solidFill>
                            <a:schemeClr val="tx1"/>
                          </a:solidFill>
                          <a:latin typeface="Cambria Math" panose="02040503050406030204" pitchFamily="18" charset="0"/>
                          <a:ea typeface="+mn-ea"/>
                          <a:cs typeface="+mn-cs"/>
                        </a:rPr>
                        <m:t>𝐵</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r>
                        <a:rPr lang="ar-AE" sz="1200" b="0" i="1" kern="1200">
                          <a:solidFill>
                            <a:schemeClr val="tx1"/>
                          </a:solidFill>
                          <a:latin typeface="Cambria Math" panose="02040503050406030204" pitchFamily="18" charset="0"/>
                          <a:ea typeface="+mn-ea"/>
                          <a:cs typeface="+mn-cs"/>
                        </a:rPr>
                        <m:t>𝛽</m:t>
                      </m:r>
                      <m:r>
                        <a:rPr lang="ar-AE" sz="1200" b="0" i="0" kern="1200">
                          <a:solidFill>
                            <a:schemeClr val="tx1"/>
                          </a:solidFill>
                          <a:latin typeface="Cambria Math" panose="02040503050406030204" pitchFamily="18" charset="0"/>
                          <a:ea typeface="+mn-ea"/>
                          <a:cs typeface="+mn-cs"/>
                        </a:rPr>
                        <m:t>=−</m:t>
                      </m:r>
                      <m:sSup>
                        <m:sSupPr>
                          <m:ctrlPr>
                            <a:rPr lang="ar-AE" sz="1200" b="0"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𝐴</m:t>
                          </m:r>
                        </m:e>
                        <m:sup>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sup>
                      </m:sSup>
                      <m:r>
                        <a:rPr lang="ar-AE" sz="1200" b="0" i="1" kern="1200">
                          <a:solidFill>
                            <a:schemeClr val="tx1"/>
                          </a:solidFill>
                          <a:latin typeface="Cambria Math" panose="02040503050406030204" pitchFamily="18" charset="0"/>
                          <a:ea typeface="+mn-ea"/>
                          <a:cs typeface="+mn-cs"/>
                        </a:rPr>
                        <m:t>𝐵</m:t>
                      </m:r>
                      <m:sSup>
                        <m:sSupPr>
                          <m:ctrlPr>
                            <a:rPr lang="ar-AE" sz="1200" b="0"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𝑆</m:t>
                          </m:r>
                        </m:e>
                        <m:sup>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sup>
                      </m:sSup>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r>
                        <a:rPr lang="ar-AE" sz="1200" b="0" i="1" kern="1200">
                          <a:solidFill>
                            <a:schemeClr val="tx1"/>
                          </a:solidFill>
                          <a:latin typeface="Cambria Math" panose="02040503050406030204" pitchFamily="18" charset="0"/>
                          <a:ea typeface="+mn-ea"/>
                          <a:cs typeface="+mn-cs"/>
                        </a:rPr>
                        <m:t>𝛿</m:t>
                      </m:r>
                      <m:r>
                        <a:rPr lang="ar-AE" sz="1200" b="0" i="0" kern="1200">
                          <a:solidFill>
                            <a:schemeClr val="tx1"/>
                          </a:solidFill>
                          <a:latin typeface="Cambria Math" panose="02040503050406030204" pitchFamily="18" charset="0"/>
                          <a:ea typeface="+mn-ea"/>
                          <a:cs typeface="+mn-cs"/>
                        </a:rPr>
                        <m:t>=</m:t>
                      </m:r>
                      <m:sSup>
                        <m:sSupPr>
                          <m:ctrlPr>
                            <a:rPr lang="ar-AE" sz="1200" b="0"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𝑆</m:t>
                          </m:r>
                        </m:e>
                        <m:sup>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sup>
                      </m:sSup>
                    </m:oMath>
                  </m:oMathPara>
                </a14:m>
                <a:br>
                  <a:rPr lang="ar-AE" dirty="0"/>
                </a:br>
                <a:r>
                  <a:rPr lang="en-GB" dirty="0"/>
                  <a:t>with </a:t>
                </a:r>
                <a14:m>
                  <m:oMath xmlns:m="http://schemas.openxmlformats.org/officeDocument/2006/math">
                    <m:r>
                      <a:rPr lang="en-GB" sz="1200" i="1" kern="1200">
                        <a:solidFill>
                          <a:schemeClr val="tx1"/>
                        </a:solidFill>
                        <a:latin typeface="Cambria Math" panose="02040503050406030204" pitchFamily="18" charset="0"/>
                        <a:ea typeface="+mn-ea"/>
                        <a:cs typeface="+mn-cs"/>
                      </a:rPr>
                      <m:t>𝑆</m:t>
                    </m:r>
                    <m:r>
                      <a:rPr lang="en-GB" sz="1200" i="0" kern="1200">
                        <a:solidFill>
                          <a:schemeClr val="tx1"/>
                        </a:solidFill>
                        <a:latin typeface="Cambria Math" panose="02040503050406030204" pitchFamily="18" charset="0"/>
                        <a:ea typeface="+mn-ea"/>
                        <a:cs typeface="+mn-cs"/>
                      </a:rPr>
                      <m:t>=</m:t>
                    </m:r>
                    <m:r>
                      <a:rPr lang="en-GB" sz="1200" i="1" kern="1200">
                        <a:solidFill>
                          <a:schemeClr val="tx1"/>
                        </a:solidFill>
                        <a:latin typeface="Cambria Math" panose="02040503050406030204" pitchFamily="18" charset="0"/>
                        <a:ea typeface="+mn-ea"/>
                        <a:cs typeface="+mn-cs"/>
                      </a:rPr>
                      <m:t>𝐷</m:t>
                    </m:r>
                    <m:r>
                      <a:rPr lang="en-GB" sz="1200" i="0" kern="1200">
                        <a:solidFill>
                          <a:schemeClr val="tx1"/>
                        </a:solidFill>
                        <a:latin typeface="Cambria Math" panose="02040503050406030204" pitchFamily="18" charset="0"/>
                        <a:ea typeface="+mn-ea"/>
                        <a:cs typeface="+mn-cs"/>
                      </a:rPr>
                      <m:t>−</m:t>
                    </m:r>
                    <m:r>
                      <a:rPr lang="en-GB" sz="1200" i="1" kern="1200">
                        <a:solidFill>
                          <a:schemeClr val="tx1"/>
                        </a:solidFill>
                        <a:latin typeface="Cambria Math" panose="02040503050406030204" pitchFamily="18" charset="0"/>
                        <a:ea typeface="+mn-ea"/>
                        <a:cs typeface="+mn-cs"/>
                      </a:rPr>
                      <m:t>𝐵</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𝐴</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p>
                    <m:r>
                      <a:rPr lang="ar-AE" sz="1200" i="1" kern="1200">
                        <a:solidFill>
                          <a:schemeClr val="tx1"/>
                        </a:solidFill>
                        <a:latin typeface="Cambria Math" panose="02040503050406030204" pitchFamily="18" charset="0"/>
                        <a:ea typeface="+mn-ea"/>
                        <a:cs typeface="+mn-cs"/>
                      </a:rPr>
                      <m:t>𝐵</m:t>
                    </m:r>
                  </m:oMath>
                </a14:m>
                <a:r>
                  <a:rPr lang="ar-AE" dirty="0"/>
                  <a:t>. </a:t>
                </a:r>
                <a:r>
                  <a:rPr lang="en-GB" dirty="0"/>
                  <a:t>Setting </a:t>
                </a:r>
                <a14:m>
                  <m:oMath xmlns:m="http://schemas.openxmlformats.org/officeDocument/2006/math">
                    <m:r>
                      <a:rPr lang="en-GB" sz="1200" i="1" kern="1200">
                        <a:solidFill>
                          <a:schemeClr val="tx1"/>
                        </a:solidFill>
                        <a:latin typeface="Cambria Math" panose="02040503050406030204" pitchFamily="18" charset="0"/>
                        <a:ea typeface="+mn-ea"/>
                        <a:cs typeface="+mn-cs"/>
                      </a:rPr>
                      <m:t>𝐵</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0</m:t>
                    </m:r>
                  </m:oMath>
                </a14:m>
                <a:r>
                  <a:rPr lang="en-GB" dirty="0"/>
                  <a:t>gives the simplified relations above.”</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explains the special case of a </a:t>
                </a:r>
                <a:r>
                  <a:rPr lang="en-GB" i="1" dirty="0"/>
                  <a:t>symmetric laminate</a:t>
                </a:r>
                <a:r>
                  <a:rPr lang="en-GB" dirty="0"/>
                  <a:t> where the stacking sequence is mirrored about the mid-plane. In this situation the coupling matrix </a:t>
                </a:r>
                <a:r>
                  <a:rPr lang="en-GB" sz="1200" i="0" kern="1200">
                    <a:solidFill>
                      <a:schemeClr val="tx1"/>
                    </a:solidFill>
                    <a:latin typeface="+mn-lt"/>
                    <a:ea typeface="+mn-ea"/>
                    <a:cs typeface="+mn-cs"/>
                  </a:rPr>
                  <a:t>𝐵</a:t>
                </a:r>
                <a:r>
                  <a:rPr lang="en-GB" dirty="0"/>
                  <a:t>in the ABD formulation vanishes, greatly simplifying the inversion used to obtain mid-plane strains </a:t>
                </a:r>
                <a:r>
                  <a:rPr lang="ar-AE" sz="1200" i="0" kern="1200">
                    <a:solidFill>
                      <a:schemeClr val="tx1"/>
                    </a:solidFill>
                    <a:latin typeface="+mn-lt"/>
                    <a:ea typeface="+mn-ea"/>
                    <a:cs typeface="+mn-cs"/>
                  </a:rPr>
                  <a:t>{𝜀^0 }</a:t>
                </a:r>
                <a:r>
                  <a:rPr lang="en-GB" dirty="0"/>
                  <a:t>and curvatures </a:t>
                </a:r>
                <a:r>
                  <a:rPr lang="ar-AE" sz="1200" i="0" kern="1200">
                    <a:solidFill>
                      <a:schemeClr val="tx1"/>
                    </a:solidFill>
                    <a:latin typeface="+mn-lt"/>
                    <a:ea typeface="+mn-ea"/>
                    <a:cs typeface="+mn-cs"/>
                  </a:rPr>
                  <a:t>{𝜅}</a:t>
                </a:r>
                <a:r>
                  <a:rPr lang="en-GB" dirty="0"/>
                  <a:t>from the known in-plane forces </a:t>
                </a:r>
                <a:r>
                  <a:rPr lang="ar-AE" sz="1200" i="0" kern="1200">
                    <a:solidFill>
                      <a:schemeClr val="tx1"/>
                    </a:solidFill>
                    <a:latin typeface="+mn-lt"/>
                    <a:ea typeface="+mn-ea"/>
                    <a:cs typeface="+mn-cs"/>
                  </a:rPr>
                  <a:t>{𝑁}</a:t>
                </a:r>
                <a:r>
                  <a:rPr lang="en-GB" dirty="0"/>
                  <a:t>and bending moments </a:t>
                </a:r>
                <a:r>
                  <a:rPr lang="ar-AE" sz="1200" i="0" kern="1200">
                    <a:solidFill>
                      <a:schemeClr val="tx1"/>
                    </a:solidFill>
                    <a:latin typeface="+mn-lt"/>
                    <a:ea typeface="+mn-ea"/>
                    <a:cs typeface="+mn-cs"/>
                  </a:rPr>
                  <a:t>{𝑀}</a:t>
                </a:r>
                <a:r>
                  <a:rPr lang="ar-AE" dirty="0"/>
                  <a:t>.”</a:t>
                </a:r>
              </a:p>
              <a:p>
                <a:br>
                  <a:rPr lang="ar-AE" dirty="0"/>
                </a:br>
                <a:endParaRPr lang="ar-AE" dirty="0"/>
              </a:p>
              <a:p>
                <a:r>
                  <a:rPr lang="en-GB" b="1" dirty="0"/>
                  <a:t>Concept</a:t>
                </a:r>
                <a:br>
                  <a:rPr lang="en-GB" dirty="0"/>
                </a:br>
                <a:r>
                  <a:rPr lang="en-GB" dirty="0"/>
                  <a:t>“For a symmetric lay-up the extensional–bending coupling is zero:</a:t>
                </a:r>
              </a:p>
              <a:p>
                <a:r>
                  <a:rPr lang="ar-AE" sz="1200" i="0" kern="1200">
                    <a:solidFill>
                      <a:schemeClr val="tx1"/>
                    </a:solidFill>
                    <a:latin typeface="+mn-lt"/>
                    <a:ea typeface="+mn-ea"/>
                    <a:cs typeface="+mn-cs"/>
                  </a:rPr>
                  <a:t>[■(𝑁@𝑀)]=[■(𝐴&amp;0@0&amp;𝐷)][■(𝜀^0@𝜅)].</a:t>
                </a:r>
                <a:endParaRPr lang="ar-AE" dirty="0"/>
              </a:p>
              <a:p>
                <a:r>
                  <a:rPr lang="en-GB" dirty="0"/>
                  <a:t>The absence of </a:t>
                </a:r>
                <a:r>
                  <a:rPr lang="en-GB" sz="1200" i="0" kern="1200">
                    <a:solidFill>
                      <a:schemeClr val="tx1"/>
                    </a:solidFill>
                    <a:latin typeface="+mn-lt"/>
                    <a:ea typeface="+mn-ea"/>
                    <a:cs typeface="+mn-cs"/>
                  </a:rPr>
                  <a:t>𝐵</a:t>
                </a:r>
                <a:r>
                  <a:rPr lang="en-GB" dirty="0"/>
                  <a:t>means that in-plane loads and bending moments are uncoupled. Mid-plane strains depend only on </a:t>
                </a:r>
                <a:r>
                  <a:rPr lang="en-GB" sz="1200" i="0" kern="1200">
                    <a:solidFill>
                      <a:schemeClr val="tx1"/>
                    </a:solidFill>
                    <a:latin typeface="+mn-lt"/>
                    <a:ea typeface="+mn-ea"/>
                    <a:cs typeface="+mn-cs"/>
                  </a:rPr>
                  <a:t>𝐴</a:t>
                </a:r>
                <a:r>
                  <a:rPr lang="en-GB" dirty="0"/>
                  <a:t>, and curvatures depend only on </a:t>
                </a:r>
                <a:r>
                  <a:rPr lang="en-GB" sz="1200" i="0" kern="1200">
                    <a:solidFill>
                      <a:schemeClr val="tx1"/>
                    </a:solidFill>
                    <a:latin typeface="+mn-lt"/>
                    <a:ea typeface="+mn-ea"/>
                    <a:cs typeface="+mn-cs"/>
                  </a:rPr>
                  <a:t>𝐷</a:t>
                </a:r>
                <a:r>
                  <a:rPr lang="en-GB" dirty="0"/>
                  <a:t>.”</a:t>
                </a:r>
              </a:p>
              <a:p>
                <a:br>
                  <a:rPr lang="en-GB" dirty="0"/>
                </a:br>
                <a:endParaRPr lang="en-GB" dirty="0"/>
              </a:p>
              <a:p>
                <a:r>
                  <a:rPr lang="en-GB" b="1" dirty="0"/>
                  <a:t>Details</a:t>
                </a:r>
                <a:br>
                  <a:rPr lang="en-GB" dirty="0"/>
                </a:br>
                <a:r>
                  <a:rPr lang="en-GB" dirty="0"/>
                  <a:t>“The inverse of the ABD system reduces directly to</a:t>
                </a:r>
              </a:p>
              <a:p>
                <a:r>
                  <a:rPr lang="en-GB" sz="1200" i="0" kern="1200">
                    <a:solidFill>
                      <a:schemeClr val="tx1"/>
                    </a:solidFill>
                    <a:latin typeface="+mn-lt"/>
                    <a:ea typeface="+mn-ea"/>
                    <a:cs typeface="+mn-cs"/>
                  </a:rPr>
                  <a:t>𝛼=</a:t>
                </a:r>
                <a:r>
                  <a:rPr lang="ar-AE" sz="1200" i="0" kern="1200">
                    <a:solidFill>
                      <a:schemeClr val="tx1"/>
                    </a:solidFill>
                    <a:latin typeface="+mn-lt"/>
                    <a:ea typeface="+mn-ea"/>
                    <a:cs typeface="+mn-cs"/>
                  </a:rPr>
                  <a:t>𝐴^(−1), 𝛽=0, 𝛿=𝐷^(−1).</a:t>
                </a:r>
                <a:endParaRPr lang="ar-AE" dirty="0"/>
              </a:p>
              <a:p>
                <a:r>
                  <a:rPr lang="en-GB" dirty="0"/>
                  <a:t>Thus</a:t>
                </a:r>
              </a:p>
              <a:p>
                <a:r>
                  <a:rPr lang="ar-AE" sz="1200" i="0" kern="1200">
                    <a:solidFill>
                      <a:schemeClr val="tx1"/>
                    </a:solidFill>
                    <a:latin typeface="+mn-lt"/>
                    <a:ea typeface="+mn-ea"/>
                    <a:cs typeface="+mn-cs"/>
                  </a:rPr>
                  <a:t>[■(𝜀^0@𝜅)]=[■(𝛼&amp;0@0&amp;𝛿)][■(𝑁@𝑀)].</a:t>
                </a:r>
                <a:endParaRPr lang="ar-AE" dirty="0"/>
              </a:p>
              <a:p>
                <a:r>
                  <a:rPr lang="en-GB" dirty="0"/>
                  <a:t>This follows from the general Schur-complement form</a:t>
                </a:r>
                <a:br>
                  <a:rPr lang="en-GB" dirty="0"/>
                </a:br>
                <a:r>
                  <a:rPr lang="en-GB" sz="1200" i="0" kern="1200">
                    <a:solidFill>
                      <a:schemeClr val="tx1"/>
                    </a:solidFill>
                    <a:latin typeface="+mn-lt"/>
                    <a:ea typeface="+mn-ea"/>
                    <a:cs typeface="+mn-cs"/>
                  </a:rPr>
                  <a:t>𝛼=</a:t>
                </a:r>
                <a:r>
                  <a:rPr lang="ar-AE" sz="1200" i="0" kern="1200">
                    <a:solidFill>
                      <a:schemeClr val="tx1"/>
                    </a:solidFill>
                    <a:latin typeface="+mn-lt"/>
                    <a:ea typeface="+mn-ea"/>
                    <a:cs typeface="+mn-cs"/>
                  </a:rPr>
                  <a:t>𝐴^(−1)+𝐴^(−1) 𝐵𝑆^(−1) 𝐵𝐴^(−1),</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𝛽=−𝐴^(−1) 𝐵𝑆^(−1),</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𝛿=𝑆^(−1)</a:t>
                </a:r>
                <a:br>
                  <a:rPr lang="ar-AE" dirty="0"/>
                </a:br>
                <a:r>
                  <a:rPr lang="en-GB" dirty="0"/>
                  <a:t>with </a:t>
                </a:r>
                <a:r>
                  <a:rPr lang="en-GB" sz="1200" i="0" kern="1200">
                    <a:solidFill>
                      <a:schemeClr val="tx1"/>
                    </a:solidFill>
                    <a:latin typeface="+mn-lt"/>
                    <a:ea typeface="+mn-ea"/>
                    <a:cs typeface="+mn-cs"/>
                  </a:rPr>
                  <a:t>𝑆=𝐷−𝐵</a:t>
                </a:r>
                <a:r>
                  <a:rPr lang="ar-AE" sz="1200" i="0" kern="1200">
                    <a:solidFill>
                      <a:schemeClr val="tx1"/>
                    </a:solidFill>
                    <a:latin typeface="+mn-lt"/>
                    <a:ea typeface="+mn-ea"/>
                    <a:cs typeface="+mn-cs"/>
                  </a:rPr>
                  <a:t>𝐴^(−1) 𝐵</a:t>
                </a:r>
                <a:r>
                  <a:rPr lang="ar-AE" dirty="0"/>
                  <a:t>. </a:t>
                </a:r>
                <a:r>
                  <a:rPr lang="en-GB" dirty="0"/>
                  <a:t>Setting </a:t>
                </a:r>
                <a:r>
                  <a:rPr lang="en-GB" sz="1200" i="0" kern="1200">
                    <a:solidFill>
                      <a:schemeClr val="tx1"/>
                    </a:solidFill>
                    <a:latin typeface="+mn-lt"/>
                    <a:ea typeface="+mn-ea"/>
                    <a:cs typeface="+mn-cs"/>
                  </a:rPr>
                  <a:t>𝐵=0</a:t>
                </a:r>
                <a:r>
                  <a:rPr lang="en-GB" dirty="0"/>
                  <a:t>gives the simplified relations above.”</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35</a:t>
            </a:fld>
            <a:endParaRPr lang="en-GB"/>
          </a:p>
        </p:txBody>
      </p:sp>
    </p:spTree>
    <p:extLst>
      <p:ext uri="{BB962C8B-B14F-4D97-AF65-F5344CB8AC3E}">
        <p14:creationId xmlns:p14="http://schemas.microsoft.com/office/powerpoint/2010/main" val="1107591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defines the </a:t>
                </a:r>
                <a:r>
                  <a:rPr lang="en-GB" i="1" dirty="0"/>
                  <a:t>cross-ply</a:t>
                </a:r>
                <a:r>
                  <a:rPr lang="en-GB" dirty="0"/>
                  <a:t> laminate, a fundamental lay-up in composite design used for panels requiring high in-plane stiffness in two orthogonal directions.”</a:t>
                </a:r>
              </a:p>
              <a:p>
                <a:br>
                  <a:rPr lang="en-GB" dirty="0"/>
                </a:br>
                <a:endParaRPr lang="en-GB" dirty="0"/>
              </a:p>
              <a:p>
                <a:r>
                  <a:rPr lang="en-GB" b="1" dirty="0"/>
                  <a:t>Concept</a:t>
                </a:r>
                <a:br>
                  <a:rPr lang="en-GB" dirty="0"/>
                </a:br>
                <a:r>
                  <a:rPr lang="en-GB" dirty="0"/>
                  <a:t>“A cross-ply laminate consists solely of 0° and 90° plies, typically arranged symmetrically, for example </a:t>
                </a:r>
                <a14:m>
                  <m:oMath xmlns:m="http://schemas.openxmlformats.org/officeDocument/2006/math">
                    <m:d>
                      <m:dPr>
                        <m:begChr m:val="["/>
                        <m:endChr m:val=","/>
                        <m:sep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0</m:t>
                        </m:r>
                      </m:e>
                      <m:e>
                        <m:r>
                          <a:rPr lang="ar-AE" sz="1200" i="0" kern="1200">
                            <a:solidFill>
                              <a:schemeClr val="tx1"/>
                            </a:solidFill>
                            <a:latin typeface="Cambria Math" panose="02040503050406030204" pitchFamily="18" charset="0"/>
                            <a:ea typeface="+mn-ea"/>
                            <a:cs typeface="+mn-cs"/>
                          </a:rPr>
                          <m:t>0</m:t>
                        </m:r>
                      </m:e>
                      <m:e>
                        <m:r>
                          <a:rPr lang="ar-AE" sz="1200" i="0" kern="1200">
                            <a:solidFill>
                              <a:schemeClr val="tx1"/>
                            </a:solidFill>
                            <a:latin typeface="Cambria Math" panose="02040503050406030204" pitchFamily="18" charset="0"/>
                            <a:ea typeface="+mn-ea"/>
                            <a:cs typeface="+mn-cs"/>
                          </a:rPr>
                          <m:t>9090</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𝑠</m:t>
                            </m:r>
                          </m:sub>
                        </m:sSub>
                      </m:e>
                    </m:d>
                  </m:oMath>
                </a14:m>
                <a:r>
                  <a:rPr lang="ar-AE" dirty="0"/>
                  <a:t>.</a:t>
                </a:r>
                <a:br>
                  <a:rPr lang="ar-AE" dirty="0"/>
                </a:br>
                <a:r>
                  <a:rPr lang="en-GB" dirty="0"/>
                  <a:t>Because plies are oriented only along the principal material axes, the extensional stiffness matrix </a:t>
                </a:r>
                <a14:m>
                  <m:oMath xmlns:m="http://schemas.openxmlformats.org/officeDocument/2006/math">
                    <m:r>
                      <a:rPr lang="en-GB" sz="1200" i="1" kern="1200">
                        <a:solidFill>
                          <a:schemeClr val="tx1"/>
                        </a:solidFill>
                        <a:latin typeface="Cambria Math" panose="02040503050406030204" pitchFamily="18" charset="0"/>
                        <a:ea typeface="+mn-ea"/>
                        <a:cs typeface="+mn-cs"/>
                      </a:rPr>
                      <m:t>𝐴</m:t>
                    </m:r>
                  </m:oMath>
                </a14:m>
                <a:r>
                  <a:rPr lang="en-GB" dirty="0"/>
                  <a:t>becomes nearly orthotropic with negligible coupling terms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16</m:t>
                        </m:r>
                      </m:sub>
                    </m:sSub>
                  </m:oMath>
                </a14:m>
                <a:r>
                  <a:rPr lang="en-GB" dirty="0"/>
                  <a:t>and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26</m:t>
                        </m:r>
                      </m:sub>
                    </m:sSub>
                  </m:oMath>
                </a14:m>
                <a:r>
                  <a:rPr lang="ar-AE" dirty="0"/>
                  <a:t>.”</a:t>
                </a:r>
              </a:p>
              <a:p>
                <a:br>
                  <a:rPr lang="ar-AE" dirty="0"/>
                </a:br>
                <a:endParaRPr lang="ar-AE" dirty="0"/>
              </a:p>
              <a:p>
                <a:r>
                  <a:rPr lang="en-GB" b="1" dirty="0"/>
                  <a:t>Details</a:t>
                </a:r>
                <a:endParaRPr lang="en-GB" dirty="0"/>
              </a:p>
              <a:p>
                <a:r>
                  <a:rPr lang="en-GB" b="1" dirty="0"/>
                  <a:t>Mechanical behaviour</a:t>
                </a:r>
                <a:r>
                  <a:rPr lang="en-GB" dirty="0"/>
                  <a:t> – High longitudinal stiffness from 0° plies, transverse stiffness from 90° plies, and good dimensional stability.</a:t>
                </a:r>
              </a:p>
              <a:p>
                <a:r>
                  <a:rPr lang="en-GB" b="1" dirty="0"/>
                  <a:t>Analysis simplification</a:t>
                </a:r>
                <a:r>
                  <a:rPr lang="en-GB" dirty="0"/>
                  <a:t> – The ABD matrix reduces to an orthotropic form: no in-plane shear–normal coupling.</a:t>
                </a:r>
              </a:p>
              <a:p>
                <a:r>
                  <a:rPr lang="en-GB" b="1" dirty="0"/>
                  <a:t>Applications</a:t>
                </a:r>
                <a:r>
                  <a:rPr lang="en-GB" dirty="0"/>
                  <a:t> – Common in aerospace fuselage skins and stiffened panels where bidirectional load capacity is required.</a:t>
                </a:r>
              </a:p>
              <a:p>
                <a:r>
                  <a:rPr lang="en-GB" b="1" dirty="0"/>
                  <a:t>Reference</a:t>
                </a:r>
                <a:r>
                  <a:rPr lang="en-GB" dirty="0"/>
                  <a:t> – See Jones, </a:t>
                </a:r>
                <a:r>
                  <a:rPr lang="en-GB" i="1" dirty="0"/>
                  <a:t>Mechanics of Composite Materials</a:t>
                </a:r>
                <a:r>
                  <a:rPr lang="en-GB" dirty="0"/>
                  <a:t>, Ch. 4, which provides full derivation of the ABD matrix for [0/90] cross-ply laminates.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defines the </a:t>
                </a:r>
                <a:r>
                  <a:rPr lang="en-GB" i="1" dirty="0"/>
                  <a:t>cross-ply</a:t>
                </a:r>
                <a:r>
                  <a:rPr lang="en-GB" dirty="0"/>
                  <a:t> laminate, a fundamental lay-up in composite design used for panels requiring high in-plane stiffness in two orthogonal directions.”</a:t>
                </a:r>
              </a:p>
              <a:p>
                <a:br>
                  <a:rPr lang="en-GB" dirty="0"/>
                </a:br>
                <a:endParaRPr lang="en-GB" dirty="0"/>
              </a:p>
              <a:p>
                <a:r>
                  <a:rPr lang="en-GB" b="1" dirty="0"/>
                  <a:t>Concept</a:t>
                </a:r>
                <a:br>
                  <a:rPr lang="en-GB" dirty="0"/>
                </a:br>
                <a:r>
                  <a:rPr lang="en-GB" dirty="0"/>
                  <a:t>“A cross-ply laminate consists solely of 0° and 90° plies, typically arranged symmetrically, for example </a:t>
                </a:r>
                <a:r>
                  <a:rPr lang="ar-AE" sz="1200" i="0" kern="1200">
                    <a:solidFill>
                      <a:schemeClr val="tx1"/>
                    </a:solidFill>
                    <a:latin typeface="+mn-lt"/>
                    <a:ea typeface="+mn-ea"/>
                    <a:cs typeface="+mn-cs"/>
                  </a:rPr>
                  <a:t>[0ⓜ,0ⓜ,9090├ ]┤_𝑠 ,</a:t>
                </a:r>
                <a:r>
                  <a:rPr lang="ar-AE" dirty="0"/>
                  <a:t>.</a:t>
                </a:r>
                <a:br>
                  <a:rPr lang="ar-AE" dirty="0"/>
                </a:br>
                <a:r>
                  <a:rPr lang="en-GB" dirty="0"/>
                  <a:t>Because plies are oriented only along the principal material axes, the extensional stiffness matrix </a:t>
                </a:r>
                <a:r>
                  <a:rPr lang="en-GB" sz="1200" i="0" kern="1200">
                    <a:solidFill>
                      <a:schemeClr val="tx1"/>
                    </a:solidFill>
                    <a:latin typeface="+mn-lt"/>
                    <a:ea typeface="+mn-ea"/>
                    <a:cs typeface="+mn-cs"/>
                  </a:rPr>
                  <a:t>𝐴</a:t>
                </a:r>
                <a:r>
                  <a:rPr lang="en-GB" dirty="0"/>
                  <a:t>becomes nearly orthotropic with negligible coupling terms </a:t>
                </a:r>
                <a:r>
                  <a:rPr lang="ar-AE" sz="1200" i="0" kern="1200">
                    <a:solidFill>
                      <a:schemeClr val="tx1"/>
                    </a:solidFill>
                    <a:latin typeface="+mn-lt"/>
                    <a:ea typeface="+mn-ea"/>
                    <a:cs typeface="+mn-cs"/>
                  </a:rPr>
                  <a:t>𝐴_16</a:t>
                </a:r>
                <a:r>
                  <a:rPr lang="en-GB" dirty="0"/>
                  <a:t>and </a:t>
                </a:r>
                <a:r>
                  <a:rPr lang="ar-AE" sz="1200" i="0" kern="1200">
                    <a:solidFill>
                      <a:schemeClr val="tx1"/>
                    </a:solidFill>
                    <a:latin typeface="+mn-lt"/>
                    <a:ea typeface="+mn-ea"/>
                    <a:cs typeface="+mn-cs"/>
                  </a:rPr>
                  <a:t>𝐴_26</a:t>
                </a:r>
                <a:r>
                  <a:rPr lang="ar-AE" dirty="0"/>
                  <a:t>.”</a:t>
                </a:r>
              </a:p>
              <a:p>
                <a:br>
                  <a:rPr lang="ar-AE" dirty="0"/>
                </a:br>
                <a:endParaRPr lang="ar-AE" dirty="0"/>
              </a:p>
              <a:p>
                <a:r>
                  <a:rPr lang="en-GB" b="1" dirty="0"/>
                  <a:t>Details</a:t>
                </a:r>
                <a:endParaRPr lang="en-GB" dirty="0"/>
              </a:p>
              <a:p>
                <a:r>
                  <a:rPr lang="en-GB" b="1" dirty="0"/>
                  <a:t>Mechanical behaviour</a:t>
                </a:r>
                <a:r>
                  <a:rPr lang="en-GB" dirty="0"/>
                  <a:t> – High longitudinal stiffness from 0° plies, transverse stiffness from 90° plies, and good dimensional stability.</a:t>
                </a:r>
              </a:p>
              <a:p>
                <a:r>
                  <a:rPr lang="en-GB" b="1" dirty="0"/>
                  <a:t>Analysis simplification</a:t>
                </a:r>
                <a:r>
                  <a:rPr lang="en-GB" dirty="0"/>
                  <a:t> – The ABD matrix reduces to an orthotropic form: no in-plane shear–normal coupling.</a:t>
                </a:r>
              </a:p>
              <a:p>
                <a:r>
                  <a:rPr lang="en-GB" b="1" dirty="0"/>
                  <a:t>Applications</a:t>
                </a:r>
                <a:r>
                  <a:rPr lang="en-GB" dirty="0"/>
                  <a:t> – Common in aerospace fuselage skins and stiffened panels where bidirectional load capacity is required.</a:t>
                </a:r>
              </a:p>
              <a:p>
                <a:r>
                  <a:rPr lang="en-GB" b="1" dirty="0"/>
                  <a:t>Reference</a:t>
                </a:r>
                <a:r>
                  <a:rPr lang="en-GB" dirty="0"/>
                  <a:t> – See Jones, </a:t>
                </a:r>
                <a:r>
                  <a:rPr lang="en-GB" i="1" dirty="0"/>
                  <a:t>Mechanics of Composite Materials</a:t>
                </a:r>
                <a:r>
                  <a:rPr lang="en-GB" dirty="0"/>
                  <a:t>, Ch. 4, which provides full derivation of the ABD matrix for [0/90] cross-ply laminates.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36</a:t>
            </a:fld>
            <a:endParaRPr lang="en-GB"/>
          </a:p>
        </p:txBody>
      </p:sp>
    </p:spTree>
    <p:extLst>
      <p:ext uri="{BB962C8B-B14F-4D97-AF65-F5344CB8AC3E}">
        <p14:creationId xmlns:p14="http://schemas.microsoft.com/office/powerpoint/2010/main" val="4130423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introduces </a:t>
                </a:r>
                <a:r>
                  <a:rPr lang="en-GB" i="1" dirty="0"/>
                  <a:t>angle-ply</a:t>
                </a:r>
                <a:r>
                  <a:rPr lang="en-GB" dirty="0"/>
                  <a:t> laminates, which are built from plies placed at oblique angles rather than the principal 0° or 90° directions.”</a:t>
                </a:r>
              </a:p>
              <a:p>
                <a:br>
                  <a:rPr lang="en-GB" dirty="0"/>
                </a:br>
                <a:endParaRPr lang="en-GB" dirty="0"/>
              </a:p>
              <a:p>
                <a:r>
                  <a:rPr lang="en-GB" b="1" dirty="0"/>
                  <a:t>Concept</a:t>
                </a:r>
                <a:br>
                  <a:rPr lang="en-GB" dirty="0"/>
                </a:br>
                <a:r>
                  <a:rPr lang="en-GB" dirty="0"/>
                  <a:t>“Angle-ply laminates contain only off-axis plies, for example </a:t>
                </a:r>
                <a14:m>
                  <m:oMath xmlns:m="http://schemas.openxmlformats.org/officeDocument/2006/math">
                    <m:d>
                      <m:dPr>
                        <m:begChr m:val="["/>
                        <m:endChr m:val=","/>
                        <m:sep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m:t>
                        </m:r>
                      </m:e>
                      <m:e>
                        <m:r>
                          <a:rPr lang="ar-AE" sz="1200" i="0" kern="1200">
                            <a:solidFill>
                              <a:schemeClr val="tx1"/>
                            </a:solidFill>
                            <a:latin typeface="Cambria Math" panose="02040503050406030204" pitchFamily="18" charset="0"/>
                            <a:ea typeface="+mn-ea"/>
                            <a:cs typeface="+mn-cs"/>
                          </a:rPr>
                          <m:t>45</m:t>
                        </m:r>
                      </m:e>
                      <m:e>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60</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𝑠</m:t>
                            </m:r>
                          </m:sub>
                        </m:sSub>
                      </m:e>
                    </m:d>
                  </m:oMath>
                </a14:m>
                <a:r>
                  <a:rPr lang="ar-AE" dirty="0"/>
                  <a:t>.</a:t>
                </a:r>
                <a:br>
                  <a:rPr lang="ar-AE" dirty="0"/>
                </a:br>
                <a:r>
                  <a:rPr lang="en-GB" dirty="0"/>
                  <a:t>Because no ply is aligned with the main material axes, the laminate exhibits strong in-plane shear stiffness and improved torsional behaviour.</a:t>
                </a:r>
                <a:br>
                  <a:rPr lang="en-GB" dirty="0"/>
                </a:br>
                <a:r>
                  <a:rPr lang="en-GB" dirty="0"/>
                  <a:t>The absence of pure 0° or 90° plies also creates coupling between normal and shear responses, giving nonzero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16</m:t>
                        </m:r>
                      </m:sub>
                    </m:sSub>
                  </m:oMath>
                </a14:m>
                <a:r>
                  <a:rPr lang="en-GB" dirty="0"/>
                  <a:t>and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26</m:t>
                        </m:r>
                      </m:sub>
                    </m:sSub>
                  </m:oMath>
                </a14:m>
                <a:r>
                  <a:rPr lang="en-GB" dirty="0"/>
                  <a:t>terms in the ABD matrix unless the lay-up is both symmetric and balanced.”</a:t>
                </a:r>
              </a:p>
              <a:p>
                <a:br>
                  <a:rPr lang="en-GB" dirty="0"/>
                </a:br>
                <a:endParaRPr lang="en-GB" dirty="0"/>
              </a:p>
              <a:p>
                <a:r>
                  <a:rPr lang="en-GB" b="1" dirty="0"/>
                  <a:t>Details</a:t>
                </a:r>
                <a:endParaRPr lang="en-GB" dirty="0"/>
              </a:p>
              <a:p>
                <a:r>
                  <a:rPr lang="en-GB" b="1" dirty="0"/>
                  <a:t>Mechanical traits</a:t>
                </a:r>
                <a:r>
                  <a:rPr lang="en-GB" dirty="0"/>
                  <a:t> – High in-plane shear strength, good fatigue resistance in torsion, and more uniform stress distribution under multiaxial loading.</a:t>
                </a:r>
              </a:p>
              <a:p>
                <a:r>
                  <a:rPr lang="en-GB" b="1" dirty="0"/>
                  <a:t>Design notes</a:t>
                </a:r>
                <a:r>
                  <a:rPr lang="en-GB" dirty="0"/>
                  <a:t> – To suppress bending–twisting coupling, the laminate is usually arranged in balanced ±</a:t>
                </a:r>
                <a:r>
                  <a:rPr lang="el-GR" dirty="0"/>
                  <a:t>θ </a:t>
                </a:r>
                <a:r>
                  <a:rPr lang="en-GB" dirty="0"/>
                  <a:t>pairs, e.g.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𝑠</m:t>
                            </m:r>
                          </m:sub>
                        </m:sSub>
                      </m:e>
                    </m:d>
                  </m:oMath>
                </a14:m>
                <a:r>
                  <a:rPr lang="ar-AE" dirty="0"/>
                  <a:t>.</a:t>
                </a:r>
              </a:p>
              <a:p>
                <a:r>
                  <a:rPr lang="en-GB" b="1" dirty="0"/>
                  <a:t>Applications</a:t>
                </a:r>
                <a:r>
                  <a:rPr lang="en-GB" dirty="0"/>
                  <a:t> – Helicopter blades, pressure vessels, and structures requiring combined shear and axial load capacity.</a:t>
                </a:r>
              </a:p>
              <a:p>
                <a:r>
                  <a:rPr lang="en-GB" b="1" dirty="0"/>
                  <a:t>Typo</a:t>
                </a:r>
                <a:r>
                  <a:rPr lang="en-GB" dirty="0"/>
                  <a:t> – Slide heading spells “</a:t>
                </a:r>
                <a:r>
                  <a:rPr lang="en-GB" dirty="0" err="1"/>
                  <a:t>Anlge</a:t>
                </a:r>
                <a:r>
                  <a:rPr lang="en-GB" dirty="0"/>
                  <a:t>-ply”; correct spelling is </a:t>
                </a:r>
                <a:r>
                  <a:rPr lang="en-GB" b="1" dirty="0"/>
                  <a:t>Angle-ply</a:t>
                </a:r>
                <a:r>
                  <a:rPr lang="en-GB" dirty="0"/>
                  <a:t>.</a:t>
                </a:r>
              </a:p>
              <a:p>
                <a:r>
                  <a:rPr lang="en-GB" dirty="0"/>
                  <a:t>Reference: Jones, </a:t>
                </a:r>
                <a:r>
                  <a:rPr lang="en-GB" i="1" dirty="0"/>
                  <a:t>Mechanics of Composite Materials</a:t>
                </a:r>
                <a:r>
                  <a:rPr lang="en-GB" dirty="0"/>
                  <a:t>, Chapter 5, for full ABD derivations of ±</a:t>
                </a:r>
                <a:r>
                  <a:rPr lang="el-GR" dirty="0"/>
                  <a:t>θ </a:t>
                </a:r>
                <a:r>
                  <a:rPr lang="en-GB"/>
                  <a:t>laminates.</a:t>
                </a:r>
              </a:p>
              <a:p>
                <a:endParaRPr lang="en-GB"/>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introduces </a:t>
                </a:r>
                <a:r>
                  <a:rPr lang="en-GB" i="1" dirty="0"/>
                  <a:t>angle-ply</a:t>
                </a:r>
                <a:r>
                  <a:rPr lang="en-GB" dirty="0"/>
                  <a:t> laminates, which are built from plies placed at oblique angles rather than the principal 0° or 90° directions.”</a:t>
                </a:r>
              </a:p>
              <a:p>
                <a:br>
                  <a:rPr lang="en-GB" dirty="0"/>
                </a:br>
                <a:endParaRPr lang="en-GB" dirty="0"/>
              </a:p>
              <a:p>
                <a:r>
                  <a:rPr lang="en-GB" b="1" dirty="0"/>
                  <a:t>Concept</a:t>
                </a:r>
                <a:br>
                  <a:rPr lang="en-GB" dirty="0"/>
                </a:br>
                <a:r>
                  <a:rPr lang="en-GB" dirty="0"/>
                  <a:t>“Angle-ply laminates contain only off-axis plies, for example </a:t>
                </a:r>
                <a:r>
                  <a:rPr lang="ar-AE" sz="1200" i="0" kern="1200">
                    <a:solidFill>
                      <a:schemeClr val="tx1"/>
                    </a:solidFill>
                    <a:latin typeface="+mn-lt"/>
                    <a:ea typeface="+mn-ea"/>
                    <a:cs typeface="+mn-cs"/>
                  </a:rPr>
                  <a:t>[+ⓜ,45ⓜ,−45+60−60├ ]┤_𝑠 ,</a:t>
                </a:r>
                <a:r>
                  <a:rPr lang="ar-AE" dirty="0"/>
                  <a:t>.</a:t>
                </a:r>
                <a:br>
                  <a:rPr lang="ar-AE" dirty="0"/>
                </a:br>
                <a:r>
                  <a:rPr lang="en-GB" dirty="0"/>
                  <a:t>Because no ply is aligned with the main material axes, the laminate exhibits strong in-plane shear stiffness and improved torsional behaviour.</a:t>
                </a:r>
                <a:br>
                  <a:rPr lang="en-GB" dirty="0"/>
                </a:br>
                <a:r>
                  <a:rPr lang="en-GB" dirty="0"/>
                  <a:t>The absence of pure 0° or 90° plies also creates coupling between normal and shear responses, giving nonzero </a:t>
                </a:r>
                <a:r>
                  <a:rPr lang="ar-AE" sz="1200" i="0" kern="1200">
                    <a:solidFill>
                      <a:schemeClr val="tx1"/>
                    </a:solidFill>
                    <a:latin typeface="+mn-lt"/>
                    <a:ea typeface="+mn-ea"/>
                    <a:cs typeface="+mn-cs"/>
                  </a:rPr>
                  <a:t>𝐴_16</a:t>
                </a:r>
                <a:r>
                  <a:rPr lang="en-GB" dirty="0"/>
                  <a:t>and </a:t>
                </a:r>
                <a:r>
                  <a:rPr lang="ar-AE" sz="1200" i="0" kern="1200">
                    <a:solidFill>
                      <a:schemeClr val="tx1"/>
                    </a:solidFill>
                    <a:latin typeface="+mn-lt"/>
                    <a:ea typeface="+mn-ea"/>
                    <a:cs typeface="+mn-cs"/>
                  </a:rPr>
                  <a:t>𝐴_26</a:t>
                </a:r>
                <a:r>
                  <a:rPr lang="en-GB" dirty="0"/>
                  <a:t>terms in the ABD matrix unless the lay-up is both symmetric and balanced.”</a:t>
                </a:r>
              </a:p>
              <a:p>
                <a:br>
                  <a:rPr lang="en-GB" dirty="0"/>
                </a:br>
                <a:endParaRPr lang="en-GB" dirty="0"/>
              </a:p>
              <a:p>
                <a:r>
                  <a:rPr lang="en-GB" b="1" dirty="0"/>
                  <a:t>Details</a:t>
                </a:r>
                <a:endParaRPr lang="en-GB" dirty="0"/>
              </a:p>
              <a:p>
                <a:r>
                  <a:rPr lang="en-GB" b="1" dirty="0"/>
                  <a:t>Mechanical traits</a:t>
                </a:r>
                <a:r>
                  <a:rPr lang="en-GB" dirty="0"/>
                  <a:t> – High in-plane shear strength, good fatigue resistance in torsion, and more uniform stress distribution under multiaxial loading.</a:t>
                </a:r>
              </a:p>
              <a:p>
                <a:r>
                  <a:rPr lang="en-GB" b="1" dirty="0"/>
                  <a:t>Design notes</a:t>
                </a:r>
                <a:r>
                  <a:rPr lang="en-GB" dirty="0"/>
                  <a:t> – To suppress bending–twisting coupling, the laminate is usually arranged in balanced ±</a:t>
                </a:r>
                <a:r>
                  <a:rPr lang="el-GR" dirty="0"/>
                  <a:t>θ </a:t>
                </a:r>
                <a:r>
                  <a:rPr lang="en-GB" dirty="0"/>
                  <a:t>pairs, e.g. </a:t>
                </a:r>
                <a:r>
                  <a:rPr lang="ar-AE" sz="1200" i="0" kern="1200">
                    <a:solidFill>
                      <a:schemeClr val="tx1"/>
                    </a:solidFill>
                    <a:latin typeface="+mn-lt"/>
                    <a:ea typeface="+mn-ea"/>
                    <a:cs typeface="+mn-cs"/>
                  </a:rPr>
                  <a:t>[+45/−45├ ]┤_𝑠 ┤</a:t>
                </a:r>
                <a:r>
                  <a:rPr lang="ar-AE" dirty="0"/>
                  <a:t>.</a:t>
                </a:r>
              </a:p>
              <a:p>
                <a:r>
                  <a:rPr lang="en-GB" b="1" dirty="0"/>
                  <a:t>Applications</a:t>
                </a:r>
                <a:r>
                  <a:rPr lang="en-GB" dirty="0"/>
                  <a:t> – Helicopter blades, pressure vessels, and structures requiring combined shear and axial load capacity.</a:t>
                </a:r>
              </a:p>
              <a:p>
                <a:r>
                  <a:rPr lang="en-GB" b="1" dirty="0"/>
                  <a:t>Typo</a:t>
                </a:r>
                <a:r>
                  <a:rPr lang="en-GB" dirty="0"/>
                  <a:t> – Slide heading spells “</a:t>
                </a:r>
                <a:r>
                  <a:rPr lang="en-GB" dirty="0" err="1"/>
                  <a:t>Anlge</a:t>
                </a:r>
                <a:r>
                  <a:rPr lang="en-GB" dirty="0"/>
                  <a:t>-ply”; correct spelling is </a:t>
                </a:r>
                <a:r>
                  <a:rPr lang="en-GB" b="1" dirty="0"/>
                  <a:t>Angle-ply</a:t>
                </a:r>
                <a:r>
                  <a:rPr lang="en-GB" dirty="0"/>
                  <a:t>.</a:t>
                </a:r>
              </a:p>
              <a:p>
                <a:r>
                  <a:rPr lang="en-GB" dirty="0"/>
                  <a:t>Reference: Jones, </a:t>
                </a:r>
                <a:r>
                  <a:rPr lang="en-GB" i="1" dirty="0"/>
                  <a:t>Mechanics of Composite Materials</a:t>
                </a:r>
                <a:r>
                  <a:rPr lang="en-GB" dirty="0"/>
                  <a:t>, Chapter 5, for full ABD derivations of ±</a:t>
                </a:r>
                <a:r>
                  <a:rPr lang="el-GR" dirty="0"/>
                  <a:t>θ </a:t>
                </a:r>
                <a:r>
                  <a:rPr lang="en-GB"/>
                  <a:t>laminates.</a:t>
                </a:r>
              </a:p>
              <a:p>
                <a:endParaRPr lang="en-GB"/>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37</a:t>
            </a:fld>
            <a:endParaRPr lang="en-GB"/>
          </a:p>
        </p:txBody>
      </p:sp>
    </p:spTree>
    <p:extLst>
      <p:ext uri="{BB962C8B-B14F-4D97-AF65-F5344CB8AC3E}">
        <p14:creationId xmlns:p14="http://schemas.microsoft.com/office/powerpoint/2010/main" val="1859202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introduces </a:t>
                </a:r>
                <a:r>
                  <a:rPr lang="en-GB" i="1" dirty="0"/>
                  <a:t>angle-ply</a:t>
                </a:r>
                <a:r>
                  <a:rPr lang="en-GB" dirty="0"/>
                  <a:t> laminates, which are built from plies placed at oblique angles rather than the principal 0° or 90° directions.”</a:t>
                </a:r>
              </a:p>
              <a:p>
                <a:br>
                  <a:rPr lang="en-GB" dirty="0"/>
                </a:br>
                <a:endParaRPr lang="en-GB" dirty="0"/>
              </a:p>
              <a:p>
                <a:r>
                  <a:rPr lang="en-GB" b="1" dirty="0"/>
                  <a:t>Concept</a:t>
                </a:r>
                <a:br>
                  <a:rPr lang="en-GB" dirty="0"/>
                </a:br>
                <a:r>
                  <a:rPr lang="en-GB" dirty="0"/>
                  <a:t>“Angle-ply laminates contain only off-axis plies, for example </a:t>
                </a:r>
                <a14:m>
                  <m:oMath xmlns:m="http://schemas.openxmlformats.org/officeDocument/2006/math">
                    <m:d>
                      <m:dPr>
                        <m:begChr m:val="["/>
                        <m:endChr m:val=","/>
                        <m:sep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m:t>
                        </m:r>
                      </m:e>
                      <m:e>
                        <m:r>
                          <a:rPr lang="ar-AE" sz="1200" i="0" kern="1200">
                            <a:solidFill>
                              <a:schemeClr val="tx1"/>
                            </a:solidFill>
                            <a:latin typeface="Cambria Math" panose="02040503050406030204" pitchFamily="18" charset="0"/>
                            <a:ea typeface="+mn-ea"/>
                            <a:cs typeface="+mn-cs"/>
                          </a:rPr>
                          <m:t>45</m:t>
                        </m:r>
                      </m:e>
                      <m:e>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60</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𝑠</m:t>
                            </m:r>
                          </m:sub>
                        </m:sSub>
                      </m:e>
                    </m:d>
                  </m:oMath>
                </a14:m>
                <a:r>
                  <a:rPr lang="ar-AE" dirty="0"/>
                  <a:t>.</a:t>
                </a:r>
                <a:br>
                  <a:rPr lang="ar-AE" dirty="0"/>
                </a:br>
                <a:r>
                  <a:rPr lang="en-GB" dirty="0"/>
                  <a:t>Because no ply is aligned with the main material axes, the laminate exhibits strong in-plane shear stiffness and improved torsional behaviour.</a:t>
                </a:r>
                <a:br>
                  <a:rPr lang="en-GB" dirty="0"/>
                </a:br>
                <a:r>
                  <a:rPr lang="en-GB" dirty="0"/>
                  <a:t>The absence of pure 0° or 90° plies also creates coupling between normal and shear responses, giving nonzero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16</m:t>
                        </m:r>
                      </m:sub>
                    </m:sSub>
                  </m:oMath>
                </a14:m>
                <a:r>
                  <a:rPr lang="en-GB" dirty="0"/>
                  <a:t>and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26</m:t>
                        </m:r>
                      </m:sub>
                    </m:sSub>
                  </m:oMath>
                </a14:m>
                <a:r>
                  <a:rPr lang="en-GB" dirty="0"/>
                  <a:t>terms in the ABD matrix unless the lay-up is both symmetric and balanced.”</a:t>
                </a:r>
              </a:p>
              <a:p>
                <a:br>
                  <a:rPr lang="en-GB" dirty="0"/>
                </a:br>
                <a:endParaRPr lang="en-GB" dirty="0"/>
              </a:p>
              <a:p>
                <a:r>
                  <a:rPr lang="en-GB" b="1" dirty="0"/>
                  <a:t>Details</a:t>
                </a:r>
                <a:endParaRPr lang="en-GB" dirty="0"/>
              </a:p>
              <a:p>
                <a:r>
                  <a:rPr lang="en-GB" b="1" dirty="0"/>
                  <a:t>Mechanical traits</a:t>
                </a:r>
                <a:r>
                  <a:rPr lang="en-GB" dirty="0"/>
                  <a:t> – High in-plane shear strength, good fatigue resistance in torsion, and more uniform stress distribution under multiaxial loading.</a:t>
                </a:r>
              </a:p>
              <a:p>
                <a:r>
                  <a:rPr lang="en-GB" b="1" dirty="0"/>
                  <a:t>Design notes</a:t>
                </a:r>
                <a:r>
                  <a:rPr lang="en-GB" dirty="0"/>
                  <a:t> – To suppress bending–twisting coupling, the laminate is usually arranged in balanced ±</a:t>
                </a:r>
                <a:r>
                  <a:rPr lang="el-GR" dirty="0"/>
                  <a:t>θ </a:t>
                </a:r>
                <a:r>
                  <a:rPr lang="en-GB" dirty="0"/>
                  <a:t>pairs, e.g.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𝑠</m:t>
                            </m:r>
                          </m:sub>
                        </m:sSub>
                      </m:e>
                    </m:d>
                  </m:oMath>
                </a14:m>
                <a:r>
                  <a:rPr lang="ar-AE" dirty="0"/>
                  <a:t>.</a:t>
                </a:r>
              </a:p>
              <a:p>
                <a:r>
                  <a:rPr lang="en-GB" b="1" dirty="0"/>
                  <a:t>Applications</a:t>
                </a:r>
                <a:r>
                  <a:rPr lang="en-GB" dirty="0"/>
                  <a:t> – Helicopter blades, pressure vessels, and structures requiring combined shear and axial load capacity.</a:t>
                </a:r>
              </a:p>
              <a:p>
                <a:r>
                  <a:rPr lang="en-GB" b="1" dirty="0"/>
                  <a:t>Typo</a:t>
                </a:r>
                <a:r>
                  <a:rPr lang="en-GB" dirty="0"/>
                  <a:t> – Slide heading spells “</a:t>
                </a:r>
                <a:r>
                  <a:rPr lang="en-GB" dirty="0" err="1"/>
                  <a:t>Anlge</a:t>
                </a:r>
                <a:r>
                  <a:rPr lang="en-GB" dirty="0"/>
                  <a:t>-ply”; correct spelling is </a:t>
                </a:r>
                <a:r>
                  <a:rPr lang="en-GB" b="1" dirty="0"/>
                  <a:t>Angle-ply</a:t>
                </a:r>
                <a:r>
                  <a:rPr lang="en-GB" dirty="0"/>
                  <a:t>.</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introduces </a:t>
                </a:r>
                <a:r>
                  <a:rPr lang="en-GB" i="1" dirty="0"/>
                  <a:t>angle-ply</a:t>
                </a:r>
                <a:r>
                  <a:rPr lang="en-GB" dirty="0"/>
                  <a:t> laminates, which are built from plies placed at oblique angles rather than the principal 0° or 90° directions.”</a:t>
                </a:r>
              </a:p>
              <a:p>
                <a:br>
                  <a:rPr lang="en-GB" dirty="0"/>
                </a:br>
                <a:endParaRPr lang="en-GB" dirty="0"/>
              </a:p>
              <a:p>
                <a:r>
                  <a:rPr lang="en-GB" b="1" dirty="0"/>
                  <a:t>Concept</a:t>
                </a:r>
                <a:br>
                  <a:rPr lang="en-GB" dirty="0"/>
                </a:br>
                <a:r>
                  <a:rPr lang="en-GB" dirty="0"/>
                  <a:t>“Angle-ply laminates contain only off-axis plies, for example </a:t>
                </a:r>
                <a:r>
                  <a:rPr lang="ar-AE" sz="1200" i="0" kern="1200">
                    <a:solidFill>
                      <a:schemeClr val="tx1"/>
                    </a:solidFill>
                    <a:latin typeface="+mn-lt"/>
                    <a:ea typeface="+mn-ea"/>
                    <a:cs typeface="+mn-cs"/>
                  </a:rPr>
                  <a:t>[+ⓜ,45ⓜ,−45+60−60├ ]┤_𝑠 ,</a:t>
                </a:r>
                <a:r>
                  <a:rPr lang="ar-AE" dirty="0"/>
                  <a:t>.</a:t>
                </a:r>
                <a:br>
                  <a:rPr lang="ar-AE" dirty="0"/>
                </a:br>
                <a:r>
                  <a:rPr lang="en-GB" dirty="0"/>
                  <a:t>Because no ply is aligned with the main material axes, the laminate exhibits strong in-plane shear stiffness and improved torsional behaviour.</a:t>
                </a:r>
                <a:br>
                  <a:rPr lang="en-GB" dirty="0"/>
                </a:br>
                <a:r>
                  <a:rPr lang="en-GB" dirty="0"/>
                  <a:t>The absence of pure 0° or 90° plies also creates coupling between normal and shear responses, giving nonzero </a:t>
                </a:r>
                <a:r>
                  <a:rPr lang="ar-AE" sz="1200" i="0" kern="1200">
                    <a:solidFill>
                      <a:schemeClr val="tx1"/>
                    </a:solidFill>
                    <a:latin typeface="+mn-lt"/>
                    <a:ea typeface="+mn-ea"/>
                    <a:cs typeface="+mn-cs"/>
                  </a:rPr>
                  <a:t>𝐴_16</a:t>
                </a:r>
                <a:r>
                  <a:rPr lang="en-GB" dirty="0"/>
                  <a:t>and </a:t>
                </a:r>
                <a:r>
                  <a:rPr lang="ar-AE" sz="1200" i="0" kern="1200">
                    <a:solidFill>
                      <a:schemeClr val="tx1"/>
                    </a:solidFill>
                    <a:latin typeface="+mn-lt"/>
                    <a:ea typeface="+mn-ea"/>
                    <a:cs typeface="+mn-cs"/>
                  </a:rPr>
                  <a:t>𝐴_26</a:t>
                </a:r>
                <a:r>
                  <a:rPr lang="en-GB" dirty="0"/>
                  <a:t>terms in the ABD matrix unless the lay-up is both symmetric and balanced.”</a:t>
                </a:r>
              </a:p>
              <a:p>
                <a:br>
                  <a:rPr lang="en-GB" dirty="0"/>
                </a:br>
                <a:endParaRPr lang="en-GB" dirty="0"/>
              </a:p>
              <a:p>
                <a:r>
                  <a:rPr lang="en-GB" b="1" dirty="0"/>
                  <a:t>Details</a:t>
                </a:r>
                <a:endParaRPr lang="en-GB" dirty="0"/>
              </a:p>
              <a:p>
                <a:r>
                  <a:rPr lang="en-GB" b="1" dirty="0"/>
                  <a:t>Mechanical traits</a:t>
                </a:r>
                <a:r>
                  <a:rPr lang="en-GB" dirty="0"/>
                  <a:t> – High in-plane shear strength, good fatigue resistance in torsion, and more uniform stress distribution under multiaxial loading.</a:t>
                </a:r>
              </a:p>
              <a:p>
                <a:r>
                  <a:rPr lang="en-GB" b="1" dirty="0"/>
                  <a:t>Design notes</a:t>
                </a:r>
                <a:r>
                  <a:rPr lang="en-GB" dirty="0"/>
                  <a:t> – To suppress bending–twisting coupling, the laminate is usually arranged in balanced ±</a:t>
                </a:r>
                <a:r>
                  <a:rPr lang="el-GR" dirty="0"/>
                  <a:t>θ </a:t>
                </a:r>
                <a:r>
                  <a:rPr lang="en-GB" dirty="0"/>
                  <a:t>pairs, e.g. </a:t>
                </a:r>
                <a:r>
                  <a:rPr lang="ar-AE" sz="1200" i="0" kern="1200">
                    <a:solidFill>
                      <a:schemeClr val="tx1"/>
                    </a:solidFill>
                    <a:latin typeface="+mn-lt"/>
                    <a:ea typeface="+mn-ea"/>
                    <a:cs typeface="+mn-cs"/>
                  </a:rPr>
                  <a:t>[+45/−45├ ]┤_𝑠 ┤</a:t>
                </a:r>
                <a:r>
                  <a:rPr lang="ar-AE" dirty="0"/>
                  <a:t>.</a:t>
                </a:r>
              </a:p>
              <a:p>
                <a:r>
                  <a:rPr lang="en-GB" b="1" dirty="0"/>
                  <a:t>Applications</a:t>
                </a:r>
                <a:r>
                  <a:rPr lang="en-GB" dirty="0"/>
                  <a:t> – Helicopter blades, pressure vessels, and structures requiring combined shear and axial load capacity.</a:t>
                </a:r>
              </a:p>
              <a:p>
                <a:r>
                  <a:rPr lang="en-GB" b="1" dirty="0"/>
                  <a:t>Typo</a:t>
                </a:r>
                <a:r>
                  <a:rPr lang="en-GB" dirty="0"/>
                  <a:t> – Slide heading spells “</a:t>
                </a:r>
                <a:r>
                  <a:rPr lang="en-GB" dirty="0" err="1"/>
                  <a:t>Anlge</a:t>
                </a:r>
                <a:r>
                  <a:rPr lang="en-GB" dirty="0"/>
                  <a:t>-ply”; correct spelling is </a:t>
                </a:r>
                <a:r>
                  <a:rPr lang="en-GB" b="1" dirty="0"/>
                  <a:t>Angle-ply</a:t>
                </a:r>
                <a:r>
                  <a:rPr lang="en-GB" dirty="0"/>
                  <a:t>.</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38</a:t>
            </a:fld>
            <a:endParaRPr lang="en-GB"/>
          </a:p>
        </p:txBody>
      </p:sp>
    </p:spTree>
    <p:extLst>
      <p:ext uri="{BB962C8B-B14F-4D97-AF65-F5344CB8AC3E}">
        <p14:creationId xmlns:p14="http://schemas.microsoft.com/office/powerpoint/2010/main" val="1142645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a:t>
            </a:r>
            <a:br>
              <a:rPr lang="en-GB" dirty="0"/>
            </a:br>
            <a:r>
              <a:rPr lang="en-GB" dirty="0"/>
              <a:t>“This slide introduces </a:t>
            </a:r>
            <a:r>
              <a:rPr lang="en-GB" i="1" dirty="0"/>
              <a:t>quasi-isotropic</a:t>
            </a:r>
            <a:r>
              <a:rPr lang="en-GB" dirty="0"/>
              <a:t> laminates, which are designed to behave as if they were isotropic in their in-plane stiffness. In other words, the laminate shows nearly identical elastic properties in every direction of its plane.”</a:t>
            </a:r>
          </a:p>
          <a:p>
            <a:br>
              <a:rPr lang="en-GB" dirty="0"/>
            </a:br>
            <a:endParaRPr lang="en-GB" dirty="0"/>
          </a:p>
          <a:p>
            <a:r>
              <a:rPr lang="en-GB" b="1" dirty="0"/>
              <a:t>Concept</a:t>
            </a:r>
            <a:br>
              <a:rPr lang="en-GB" dirty="0"/>
            </a:br>
            <a:r>
              <a:rPr lang="en-GB" dirty="0"/>
              <a:t>“A quasi-isotropic lay-up mixes plies at 0°, ±45°, and 90° in a symmetric and balanced pattern. Typical sequences include [0/45/90/−45]s or [45/−45/0/90]s.</a:t>
            </a:r>
            <a:br>
              <a:rPr lang="en-GB" dirty="0"/>
            </a:br>
            <a:r>
              <a:rPr lang="en-GB" dirty="0"/>
              <a:t>This arrangement averages the directional properties so that the in-plane response—stiffness, Poisson’s ratio, and thermal expansion—appears the same regardless of the loading direction.”</a:t>
            </a:r>
          </a:p>
          <a:p>
            <a:br>
              <a:rPr lang="en-GB" dirty="0"/>
            </a:br>
            <a:endParaRPr lang="en-GB" dirty="0"/>
          </a:p>
          <a:p>
            <a:r>
              <a:rPr lang="en-GB" b="1" dirty="0"/>
              <a:t>Details</a:t>
            </a:r>
            <a:endParaRPr lang="en-GB" dirty="0"/>
          </a:p>
          <a:p>
            <a:r>
              <a:rPr lang="en-GB" b="1" dirty="0"/>
              <a:t>Key feature</a:t>
            </a:r>
            <a:r>
              <a:rPr lang="en-GB" dirty="0"/>
              <a:t> – In-plane stiffness is uniform (Ex ≈ Ey) and bending–twisting coupling is suppressed.</a:t>
            </a:r>
          </a:p>
          <a:p>
            <a:r>
              <a:rPr lang="en-GB" b="1" dirty="0"/>
              <a:t>Design note</a:t>
            </a:r>
            <a:r>
              <a:rPr lang="en-GB" dirty="0"/>
              <a:t> – The laminate must be both symmetric and balanced to achieve this behaviour.</a:t>
            </a:r>
          </a:p>
          <a:p>
            <a:r>
              <a:rPr lang="en-GB" b="1" dirty="0"/>
              <a:t>Applications</a:t>
            </a:r>
            <a:r>
              <a:rPr lang="en-GB" dirty="0"/>
              <a:t> – Aerospace skins, wind-turbine blades, and automotive panels where isotropic in-plane performance is desired with minimal weight.</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39</a:t>
            </a:fld>
            <a:endParaRPr lang="en-GB"/>
          </a:p>
        </p:txBody>
      </p:sp>
    </p:spTree>
    <p:extLst>
      <p:ext uri="{BB962C8B-B14F-4D97-AF65-F5344CB8AC3E}">
        <p14:creationId xmlns:p14="http://schemas.microsoft.com/office/powerpoint/2010/main" val="18231186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“Let’s work the example: a two-ply laminate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e>
                    </m:d>
                  </m:oMath>
                </a14:m>
                <a:r>
                  <a:rPr lang="en-GB" dirty="0"/>
                  <a:t>with ply thicknesses 3 mm and 5 mm made from UD glass–epoxy. We’ll compute the ABD matrices by hand-method formulas.”</a:t>
                </a:r>
              </a:p>
              <a:p>
                <a:br>
                  <a:rPr lang="en-GB" dirty="0"/>
                </a:br>
                <a:endParaRPr lang="en-GB" dirty="0"/>
              </a:p>
              <a:p>
                <a:r>
                  <a:rPr lang="en-GB" b="1" dirty="0"/>
                  <a:t>Given</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𝐿</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46</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𝑇</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𝐺</m:t>
                        </m:r>
                      </m:e>
                      <m:sub>
                        <m:r>
                          <a:rPr lang="ar-AE" sz="1200" i="1" kern="1200">
                            <a:solidFill>
                              <a:schemeClr val="tx1"/>
                            </a:solidFill>
                            <a:latin typeface="Cambria Math" panose="02040503050406030204" pitchFamily="18" charset="0"/>
                            <a:ea typeface="+mn-ea"/>
                            <a:cs typeface="+mn-cs"/>
                          </a:rPr>
                          <m:t>𝐿𝑇</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𝐿𝑇</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31</m:t>
                    </m:r>
                  </m:oMath>
                </a14:m>
                <a:r>
                  <a:rPr lang="ar-AE" dirty="0"/>
                  <a:t>.</a:t>
                </a:r>
                <a:br>
                  <a:rPr lang="ar-AE" dirty="0"/>
                </a:br>
                <a:r>
                  <a:rPr lang="en-GB" dirty="0"/>
                  <a:t>Reciprocity: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𝑇𝐿</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𝐿𝑇</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𝑇</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𝐿</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06739</m:t>
                    </m:r>
                  </m:oMath>
                </a14:m>
                <a:r>
                  <a:rPr lang="ar-AE" dirty="0"/>
                  <a:t>. </a:t>
                </a:r>
                <a:r>
                  <a:rPr lang="en-GB" dirty="0"/>
                  <a:t>Denominator </a:t>
                </a:r>
                <a14:m>
                  <m:oMath xmlns:m="http://schemas.openxmlformats.org/officeDocument/2006/math">
                    <m:r>
                      <a:rPr lang="en-GB" sz="1200" kern="1200">
                        <a:solidFill>
                          <a:schemeClr val="tx1"/>
                        </a:solidFill>
                        <a:latin typeface="Cambria Math" panose="02040503050406030204" pitchFamily="18" charset="0"/>
                        <a:ea typeface="+mn-ea"/>
                        <a:cs typeface="+mn-cs"/>
                      </a:rPr>
                      <m:t>1</m:t>
                    </m:r>
                    <m:r>
                      <a:rPr lang="en-GB"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𝐿𝑇</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𝑇𝐿</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97911</m:t>
                    </m:r>
                  </m:oMath>
                </a14:m>
                <a:r>
                  <a:rPr lang="ar-AE" dirty="0"/>
                  <a:t>.</a:t>
                </a:r>
              </a:p>
              <a:p>
                <a:r>
                  <a:rPr lang="en-GB" b="1" dirty="0"/>
                  <a:t>Ply reduced stiffness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𝑄</m:t>
                        </m:r>
                      </m:e>
                    </m:d>
                  </m:oMath>
                </a14:m>
                <a:r>
                  <a:rPr lang="ar-AE" b="1" dirty="0"/>
                  <a:t>(</a:t>
                </a:r>
                <a:r>
                  <a:rPr lang="en-GB" b="1" dirty="0"/>
                  <a:t>UD lamina)</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46</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98</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21</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3</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166</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60</m:t>
                    </m:r>
                  </m:oMath>
                </a14:m>
                <a:r>
                  <a:rPr lang="en-GB" dirty="0" err="1"/>
                  <a:t>GPa</a:t>
                </a:r>
                <a:r>
                  <a:rPr lang="en-GB" dirty="0"/>
                  <a:t>.</a:t>
                </a:r>
              </a:p>
              <a:p>
                <a:r>
                  <a:rPr lang="en-GB" b="1" dirty="0"/>
                  <a:t>Transformed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d>
                  </m:oMath>
                </a14:m>
                <a:endParaRPr lang="ar-AE" dirty="0"/>
              </a:p>
              <a:p>
                <a14:m>
                  <m:oMath xmlns:m="http://schemas.openxmlformats.org/officeDocument/2006/math">
                    <m:sSup>
                      <m:sSupPr>
                        <m:ctrlPr>
                          <a:rPr lang="ar-AE" sz="1200" i="1" kern="1200">
                            <a:solidFill>
                              <a:schemeClr val="tx1"/>
                            </a:solidFill>
                            <a:latin typeface="Cambria Math" panose="02040503050406030204" pitchFamily="18" charset="0"/>
                            <a:ea typeface="+mn-ea"/>
                            <a:cs typeface="+mn-cs"/>
                          </a:rPr>
                        </m:ctrlPr>
                      </m:sSupPr>
                      <m:e>
                        <m:r>
                          <a:rPr lang="ar-AE" sz="1200" kern="1200">
                            <a:solidFill>
                              <a:schemeClr val="tx1"/>
                            </a:solidFill>
                            <a:latin typeface="Cambria Math" panose="02040503050406030204" pitchFamily="18" charset="0"/>
                            <a:ea typeface="+mn-ea"/>
                            <a:cs typeface="+mn-cs"/>
                          </a:rPr>
                          <m:t>0</m:t>
                        </m:r>
                      </m:e>
                      <m:sup>
                        <m:r>
                          <a:rPr lang="ar-AE" sz="1200" i="0" kern="1200">
                            <a:solidFill>
                              <a:schemeClr val="tx1"/>
                            </a:solidFill>
                            <a:latin typeface="Cambria Math" panose="02040503050406030204" pitchFamily="18" charset="0"/>
                            <a:ea typeface="+mn-ea"/>
                            <a:cs typeface="+mn-cs"/>
                          </a:rPr>
                          <m:t>∘</m:t>
                        </m:r>
                      </m:sup>
                    </m:sSup>
                  </m:oMath>
                </a14:m>
                <a:r>
                  <a:rPr lang="ar-AE" dirty="0"/>
                  <a:t>: </a:t>
                </a:r>
                <a14:m>
                  <m:oMath xmlns:m="http://schemas.openxmlformats.org/officeDocument/2006/math">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r>
                      <a:rPr lang="ar-AE" sz="1200" i="0" kern="1200">
                        <a:solidFill>
                          <a:schemeClr val="tx1"/>
                        </a:solidFill>
                        <a:latin typeface="Cambria Math" panose="02040503050406030204" pitchFamily="18" charset="0"/>
                        <a:ea typeface="+mn-ea"/>
                        <a:cs typeface="+mn-cs"/>
                      </a:rPr>
                      <m:t>=</m:t>
                    </m:r>
                  </m:oMath>
                </a14:m>
                <a:r>
                  <a:rPr lang="en-GB" dirty="0" err="1"/>
                  <a:t>diag</a:t>
                </a:r>
                <a14:m>
                  <m:oMath xmlns:m="http://schemas.openxmlformats.org/officeDocument/2006/math">
                    <m:d>
                      <m:dPr>
                        <m:sepChr m:val=","/>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e>
                    </m:d>
                  </m:oMath>
                </a14:m>
                <a:r>
                  <a:rPr lang="ar-AE" dirty="0"/>
                  <a:t> </a:t>
                </a:r>
                <a:r>
                  <a:rPr lang="en-GB" dirty="0"/>
                  <a:t>with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3</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166</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16</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26</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a14:m>
                <a:r>
                  <a:rPr lang="ar-AE" dirty="0"/>
                  <a:t>.</a:t>
                </a:r>
              </a:p>
              <a:p>
                <a14:m>
                  <m:oMath xmlns:m="http://schemas.openxmlformats.org/officeDocument/2006/math">
                    <m:sSup>
                      <m:sSupPr>
                        <m:ctrlPr>
                          <a:rPr lang="ar-AE" sz="1200" i="1" kern="1200">
                            <a:solidFill>
                              <a:schemeClr val="tx1"/>
                            </a:solidFill>
                            <a:latin typeface="Cambria Math" panose="02040503050406030204" pitchFamily="18" charset="0"/>
                            <a:ea typeface="+mn-ea"/>
                            <a:cs typeface="+mn-cs"/>
                          </a:rPr>
                        </m:ctrlPr>
                      </m:sSupPr>
                      <m:e>
                        <m:r>
                          <a:rPr lang="ar-AE" sz="1200" kern="1200">
                            <a:solidFill>
                              <a:schemeClr val="tx1"/>
                            </a:solidFill>
                            <a:latin typeface="Cambria Math" panose="02040503050406030204" pitchFamily="18" charset="0"/>
                            <a:ea typeface="+mn-ea"/>
                            <a:cs typeface="+mn-cs"/>
                          </a:rPr>
                          <m:t>45</m:t>
                        </m:r>
                      </m:e>
                      <m:sup>
                        <m:r>
                          <a:rPr lang="ar-AE" sz="1200" i="0" kern="1200">
                            <a:solidFill>
                              <a:schemeClr val="tx1"/>
                            </a:solidFill>
                            <a:latin typeface="Cambria Math" panose="02040503050406030204" pitchFamily="18" charset="0"/>
                            <a:ea typeface="+mn-ea"/>
                            <a:cs typeface="+mn-cs"/>
                          </a:rPr>
                          <m:t>∘</m:t>
                        </m:r>
                      </m:sup>
                    </m:sSup>
                  </m:oMath>
                </a14:m>
                <a:r>
                  <a:rPr lang="ar-AE"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482</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282</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16</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26</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192</m:t>
                    </m:r>
                  </m:oMath>
                </a14:m>
                <a:r>
                  <a:rPr lang="en-GB" dirty="0" err="1"/>
                  <a:t>GPa</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limUpp>
                          <m:limUppPr>
                            <m:ctrlPr>
                              <a:rPr lang="ar-AE" sz="1200" i="1" kern="1200">
                                <a:solidFill>
                                  <a:schemeClr val="tx1"/>
                                </a:solidFill>
                                <a:latin typeface="Cambria Math" panose="02040503050406030204" pitchFamily="18" charset="0"/>
                                <a:ea typeface="+mn-ea"/>
                                <a:cs typeface="+mn-cs"/>
                              </a:rPr>
                            </m:ctrlPr>
                          </m:limUppPr>
                          <m:e>
                            <m:r>
                              <a:rPr lang="ar-AE" sz="1200" i="1" kern="1200">
                                <a:solidFill>
                                  <a:schemeClr val="tx1"/>
                                </a:solidFill>
                                <a:latin typeface="Cambria Math" panose="02040503050406030204" pitchFamily="18" charset="0"/>
                                <a:ea typeface="+mn-ea"/>
                                <a:cs typeface="+mn-cs"/>
                              </a:rPr>
                              <m:t>𝑄</m:t>
                            </m:r>
                          </m:e>
                          <m:lim>
                            <m:r>
                              <a:rPr lang="ar-AE" sz="1200" i="0" kern="1200">
                                <a:solidFill>
                                  <a:schemeClr val="tx1"/>
                                </a:solidFill>
                                <a:latin typeface="Cambria Math" panose="02040503050406030204" pitchFamily="18" charset="0"/>
                                <a:ea typeface="+mn-ea"/>
                                <a:cs typeface="+mn-cs"/>
                              </a:rPr>
                              <m:t>ˉ</m:t>
                            </m:r>
                          </m:lim>
                        </m:limUpp>
                      </m:e>
                      <m:sub>
                        <m:r>
                          <a:rPr lang="ar-AE" sz="1200" i="0" kern="1200">
                            <a:solidFill>
                              <a:schemeClr val="tx1"/>
                            </a:solidFill>
                            <a:latin typeface="Cambria Math" panose="02040503050406030204" pitchFamily="18" charset="0"/>
                            <a:ea typeface="+mn-ea"/>
                            <a:cs typeface="+mn-cs"/>
                          </a:rPr>
                          <m:t>66</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12</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716</m:t>
                    </m:r>
                  </m:oMath>
                </a14:m>
                <a:r>
                  <a:rPr lang="en-GB" dirty="0" err="1"/>
                  <a:t>GPa</a:t>
                </a:r>
                <a:r>
                  <a:rPr lang="en-GB" dirty="0"/>
                  <a:t>.</a:t>
                </a:r>
              </a:p>
              <a:p>
                <a:r>
                  <a:rPr lang="en-GB" dirty="0"/>
                  <a:t>Layer boundaries (about mid-plane, thickness </a:t>
                </a:r>
                <a14:m>
                  <m:oMath xmlns:m="http://schemas.openxmlformats.org/officeDocument/2006/math">
                    <m:r>
                      <a:rPr lang="en-GB" sz="1200" i="1" kern="1200">
                        <a:solidFill>
                          <a:schemeClr val="tx1"/>
                        </a:solidFill>
                        <a:latin typeface="Cambria Math" panose="02040503050406030204" pitchFamily="18" charset="0"/>
                        <a:ea typeface="+mn-ea"/>
                        <a:cs typeface="+mn-cs"/>
                      </a:rPr>
                      <m:t>𝑡</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8</m:t>
                    </m:r>
                  </m:oMath>
                </a14:m>
                <a:r>
                  <a:rPr lang="en-GB" dirty="0"/>
                  <a:t>mm):</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𝑧</m:t>
                        </m:r>
                      </m:e>
                      <m:sub>
                        <m:r>
                          <a:rPr lang="ar-AE" sz="1200" i="0" kern="1200">
                            <a:solidFill>
                              <a:schemeClr val="tx1"/>
                            </a:solidFill>
                            <a:latin typeface="Cambria Math" panose="02040503050406030204" pitchFamily="18" charset="0"/>
                            <a:ea typeface="+mn-ea"/>
                            <a:cs typeface="+mn-cs"/>
                          </a:rPr>
                          <m:t>0</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oMath>
                </a14:m>
                <a:r>
                  <a:rPr lang="en-GB" dirty="0"/>
                  <a:t>mm,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𝑧</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oMath>
                </a14:m>
                <a:r>
                  <a:rPr lang="en-GB" dirty="0"/>
                  <a:t>mm (after 3-mm 0° ply),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𝑧</m:t>
                        </m:r>
                      </m:e>
                      <m:sub>
                        <m:r>
                          <a:rPr lang="ar-AE" sz="1200" i="0" kern="1200">
                            <a:solidFill>
                              <a:schemeClr val="tx1"/>
                            </a:solidFill>
                            <a:latin typeface="Cambria Math" panose="02040503050406030204" pitchFamily="18" charset="0"/>
                            <a:ea typeface="+mn-ea"/>
                            <a:cs typeface="+mn-cs"/>
                          </a:rPr>
                          <m:t>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oMath>
                </a14:m>
                <a:r>
                  <a:rPr lang="en-GB" dirty="0"/>
                  <a:t>mm (after 5-mm 45° ply).</a:t>
                </a:r>
              </a:p>
              <a:p>
                <a:br>
                  <a:rPr lang="en-GB" dirty="0"/>
                </a:br>
                <a:endParaRPr lang="en-GB" dirty="0"/>
              </a:p>
              <a:p>
                <a:r>
                  <a:rPr lang="en-GB" b="1" dirty="0"/>
                  <a:t>ABD results</a:t>
                </a:r>
                <a:br>
                  <a:rPr lang="en-GB" dirty="0"/>
                </a:br>
                <a:r>
                  <a:rPr lang="en-GB" dirty="0"/>
                  <a:t>Units below are </a:t>
                </a:r>
                <a:r>
                  <a:rPr lang="en-GB" b="1" dirty="0"/>
                  <a:t>per unit width</a:t>
                </a:r>
                <a:r>
                  <a:rPr lang="en-GB" dirty="0"/>
                  <a:t>. I show the convenient engineering units (N/mm, </a:t>
                </a:r>
                <a:r>
                  <a:rPr lang="en-GB" dirty="0" err="1"/>
                  <a:t>N·mm</a:t>
                </a:r>
                <a:r>
                  <a:rPr lang="en-GB" dirty="0"/>
                  <a:t>, </a:t>
                </a:r>
                <a:r>
                  <a:rPr lang="en-GB" dirty="0" err="1"/>
                  <a:t>N·mm</a:t>
                </a:r>
                <a:r>
                  <a:rPr lang="en-GB" dirty="0"/>
                  <a:t>) and keep 3 sig figs for readability.</a:t>
                </a:r>
              </a:p>
              <a:p>
                <a:r>
                  <a:rPr lang="en-GB" b="1" dirty="0"/>
                  <a:t>A</a:t>
                </a:r>
                <a:r>
                  <a:rPr lang="en-GB" dirty="0"/>
                  <a:t> (N/mm):</a:t>
                </a:r>
              </a:p>
              <a:p>
                <a:pPr/>
                <a14:m>
                  <m:oMathPara xmlns:m="http://schemas.openxmlformats.org/officeDocument/2006/math">
                    <m:oMathParaPr>
                      <m:jc m:val="centerGroup"/>
                    </m:oMathParaPr>
                    <m:oMath xmlns:m="http://schemas.openxmlformats.org/officeDocument/2006/math">
                      <m:r>
                        <a:rPr lang="en-GB" sz="1200" i="1" kern="1200">
                          <a:solidFill>
                            <a:schemeClr val="tx1"/>
                          </a:solidFill>
                          <a:latin typeface="Cambria Math" panose="02040503050406030204" pitchFamily="18" charset="0"/>
                          <a:ea typeface="+mn-ea"/>
                          <a:cs typeface="+mn-cs"/>
                        </a:rPr>
                        <m:t>𝐴</m:t>
                      </m:r>
                      <m:r>
                        <a:rPr lang="en-GB"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r>
                                  <a:rPr lang="ar-AE" sz="1200" i="0" kern="1200">
                                    <a:solidFill>
                                      <a:schemeClr val="tx1"/>
                                    </a:solidFill>
                                    <a:latin typeface="Cambria Math" panose="02040503050406030204" pitchFamily="18" charset="0"/>
                                    <a:ea typeface="+mn-ea"/>
                                    <a:cs typeface="+mn-cs"/>
                                  </a:rPr>
                                  <m:t>2</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43</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e>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59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4</m:t>
                                    </m:r>
                                  </m:sup>
                                </m:sSup>
                              </m:e>
                              <m:e>
                                <m:r>
                                  <a:rPr lang="ar-AE" sz="1200" b="0" i="0" kern="1200">
                                    <a:solidFill>
                                      <a:schemeClr val="tx1"/>
                                    </a:solidFill>
                                    <a:latin typeface="Cambria Math" panose="02040503050406030204" pitchFamily="18" charset="0"/>
                                    <a:ea typeface="+mn-ea"/>
                                    <a:cs typeface="+mn-cs"/>
                                  </a:rPr>
                                  <m:t>4</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60</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4</m:t>
                                    </m:r>
                                  </m:sup>
                                </m:sSup>
                              </m:e>
                            </m:mr>
                            <m:mr>
                              <m:e>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59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4</m:t>
                                    </m:r>
                                  </m:sup>
                                </m:sSup>
                              </m:e>
                              <m:e>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33</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e>
                                <m:r>
                                  <a:rPr lang="ar-AE" sz="1200" b="0" i="0" kern="1200">
                                    <a:solidFill>
                                      <a:schemeClr val="tx1"/>
                                    </a:solidFill>
                                    <a:latin typeface="Cambria Math" panose="02040503050406030204" pitchFamily="18" charset="0"/>
                                    <a:ea typeface="+mn-ea"/>
                                    <a:cs typeface="+mn-cs"/>
                                  </a:rPr>
                                  <m:t>4</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60</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4</m:t>
                                    </m:r>
                                  </m:sup>
                                </m:sSup>
                              </m:e>
                            </m:mr>
                            <m:mr>
                              <m:e>
                                <m:r>
                                  <a:rPr lang="ar-AE" sz="1200" b="0" i="0" kern="1200">
                                    <a:solidFill>
                                      <a:schemeClr val="tx1"/>
                                    </a:solidFill>
                                    <a:latin typeface="Cambria Math" panose="02040503050406030204" pitchFamily="18" charset="0"/>
                                    <a:ea typeface="+mn-ea"/>
                                    <a:cs typeface="+mn-cs"/>
                                  </a:rPr>
                                  <m:t>4</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60</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4</m:t>
                                    </m:r>
                                  </m:sup>
                                </m:sSup>
                              </m:e>
                              <m:e>
                                <m:r>
                                  <a:rPr lang="ar-AE" sz="1200" b="0" i="0" kern="1200">
                                    <a:solidFill>
                                      <a:schemeClr val="tx1"/>
                                    </a:solidFill>
                                    <a:latin typeface="Cambria Math" panose="02040503050406030204" pitchFamily="18" charset="0"/>
                                    <a:ea typeface="+mn-ea"/>
                                    <a:cs typeface="+mn-cs"/>
                                  </a:rPr>
                                  <m:t>4</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60</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4</m:t>
                                    </m:r>
                                  </m:sup>
                                </m:sSup>
                              </m:e>
                              <m:e>
                                <m:r>
                                  <a:rPr lang="ar-AE" sz="1200" b="0" i="0" kern="1200">
                                    <a:solidFill>
                                      <a:schemeClr val="tx1"/>
                                    </a:solidFill>
                                    <a:latin typeface="Cambria Math" panose="02040503050406030204" pitchFamily="18" charset="0"/>
                                    <a:ea typeface="+mn-ea"/>
                                    <a:cs typeface="+mn-cs"/>
                                  </a:rPr>
                                  <m:t>7</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74</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4</m:t>
                                    </m:r>
                                  </m:sup>
                                </m:sSup>
                              </m:e>
                            </m:mr>
                          </m:m>
                        </m:e>
                      </m:d>
                    </m:oMath>
                  </m:oMathPara>
                </a14:m>
                <a:endParaRPr lang="ar-AE" b="0" dirty="0"/>
              </a:p>
              <a:p>
                <a:r>
                  <a:rPr lang="en-GB" b="1" dirty="0"/>
                  <a:t>B</a:t>
                </a:r>
                <a:r>
                  <a:rPr lang="en-GB" dirty="0"/>
                  <a:t> (</a:t>
                </a:r>
                <a:r>
                  <a:rPr lang="en-GB" dirty="0" err="1"/>
                  <a:t>N·mm</a:t>
                </a:r>
                <a:r>
                  <a:rPr lang="en-GB" dirty="0"/>
                  <a:t>):</a:t>
                </a:r>
              </a:p>
              <a:p>
                <a:pPr/>
                <a14:m>
                  <m:oMathPara xmlns:m="http://schemas.openxmlformats.org/officeDocument/2006/math">
                    <m:oMathParaPr>
                      <m:jc m:val="centerGroup"/>
                    </m:oMathParaPr>
                    <m:oMath xmlns:m="http://schemas.openxmlformats.org/officeDocument/2006/math">
                      <m:r>
                        <a:rPr lang="en-GB" sz="1200" i="1" kern="1200">
                          <a:solidFill>
                            <a:schemeClr val="tx1"/>
                          </a:solidFill>
                          <a:latin typeface="Cambria Math" panose="02040503050406030204" pitchFamily="18" charset="0"/>
                          <a:ea typeface="+mn-ea"/>
                          <a:cs typeface="+mn-cs"/>
                        </a:rPr>
                        <m:t>𝐵</m:t>
                      </m:r>
                      <m:r>
                        <a:rPr lang="en-GB"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smtClean="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8</m:t>
                                    </m:r>
                                  </m:sup>
                                </m:sSup>
                              </m:e>
                              <m:e>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7</m:t>
                                    </m:r>
                                  </m:sup>
                                </m:sSup>
                              </m:e>
                              <m:e>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7</m:t>
                                    </m:r>
                                  </m:sup>
                                </m:sSup>
                              </m:e>
                            </m:mr>
                            <m:mr>
                              <m:e>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7</m:t>
                                    </m:r>
                                  </m:sup>
                                </m:sSup>
                              </m:e>
                              <m:e>
                                <m:r>
                                  <a:rPr lang="ar-AE" sz="1200" b="0" i="0" kern="1200">
                                    <a:solidFill>
                                      <a:schemeClr val="tx1"/>
                                    </a:solidFill>
                                    <a:latin typeface="Cambria Math" panose="02040503050406030204" pitchFamily="18" charset="0"/>
                                    <a:ea typeface="+mn-ea"/>
                                    <a:cs typeface="+mn-cs"/>
                                  </a:rPr>
                                  <m:t>7</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70</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7</m:t>
                                    </m:r>
                                  </m:sup>
                                </m:sSup>
                              </m:e>
                              <m:e>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7</m:t>
                                    </m:r>
                                  </m:sup>
                                </m:sSup>
                              </m:e>
                            </m:mr>
                            <m:mr>
                              <m:e>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7</m:t>
                                    </m:r>
                                  </m:sup>
                                </m:sSup>
                              </m:e>
                              <m:e>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7</m:t>
                                    </m:r>
                                  </m:sup>
                                </m:sSup>
                              </m:e>
                              <m:e>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7</m:t>
                                    </m:r>
                                  </m:sup>
                                </m:sSup>
                              </m:e>
                            </m:mr>
                          </m:m>
                        </m:e>
                      </m:d>
                    </m:oMath>
                  </m:oMathPara>
                </a14:m>
                <a:endParaRPr lang="ar-AE" b="0" dirty="0"/>
              </a:p>
              <a:p>
                <a:r>
                  <a:rPr lang="en-GB" b="1" dirty="0"/>
                  <a:t>D</a:t>
                </a:r>
                <a:r>
                  <a:rPr lang="en-GB" dirty="0"/>
                  <a:t> (</a:t>
                </a:r>
                <a:r>
                  <a:rPr lang="en-GB" dirty="0" err="1"/>
                  <a:t>N·mm</a:t>
                </a:r>
                <a:r>
                  <a:rPr lang="en-GB" dirty="0"/>
                  <a:t>):</a:t>
                </a:r>
              </a:p>
              <a:p>
                <a:pPr/>
                <a14:m>
                  <m:oMathPara xmlns:m="http://schemas.openxmlformats.org/officeDocument/2006/math">
                    <m:oMathParaPr>
                      <m:jc m:val="centerGroup"/>
                    </m:oMathParaPr>
                    <m:oMath xmlns:m="http://schemas.openxmlformats.org/officeDocument/2006/math">
                      <m:r>
                        <a:rPr lang="en-GB" sz="1200" i="1" kern="1200">
                          <a:solidFill>
                            <a:schemeClr val="tx1"/>
                          </a:solidFill>
                          <a:latin typeface="Cambria Math" panose="02040503050406030204" pitchFamily="18" charset="0"/>
                          <a:ea typeface="+mn-ea"/>
                          <a:cs typeface="+mn-cs"/>
                        </a:rPr>
                        <m:t>𝐷</m:t>
                      </m:r>
                      <m:r>
                        <a:rPr lang="en-GB"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43</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6</m:t>
                                    </m:r>
                                  </m:sup>
                                </m:sSup>
                              </m:e>
                              <m:e>
                                <m:r>
                                  <a:rPr lang="ar-AE" sz="1200" b="0" i="0" kern="1200">
                                    <a:solidFill>
                                      <a:schemeClr val="tx1"/>
                                    </a:solidFill>
                                    <a:latin typeface="Cambria Math" panose="02040503050406030204" pitchFamily="18" charset="0"/>
                                    <a:ea typeface="+mn-ea"/>
                                    <a:cs typeface="+mn-cs"/>
                                  </a:rPr>
                                  <m:t>3</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11</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smtClean="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e>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99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mr>
                            <m:mr>
                              <m:e>
                                <m:r>
                                  <a:rPr lang="ar-AE" sz="1200" b="0" i="0" kern="1200">
                                    <a:solidFill>
                                      <a:schemeClr val="tx1"/>
                                    </a:solidFill>
                                    <a:latin typeface="Cambria Math" panose="02040503050406030204" pitchFamily="18" charset="0"/>
                                    <a:ea typeface="+mn-ea"/>
                                    <a:cs typeface="+mn-cs"/>
                                  </a:rPr>
                                  <m:t>3</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11</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e>
                                <m:r>
                                  <a:rPr lang="ar-AE" sz="1200" b="0" i="0" kern="1200">
                                    <a:solidFill>
                                      <a:schemeClr val="tx1"/>
                                    </a:solidFill>
                                    <a:latin typeface="Cambria Math" panose="02040503050406030204" pitchFamily="18" charset="0"/>
                                    <a:ea typeface="+mn-ea"/>
                                    <a:cs typeface="+mn-cs"/>
                                  </a:rPr>
                                  <m:t>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58</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e>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99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mr>
                            <m:mr>
                              <m:e>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99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e>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99</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e>
                                <m:r>
                                  <a:rPr lang="ar-AE" sz="1200" b="0" i="0" kern="1200">
                                    <a:solidFill>
                                      <a:schemeClr val="tx1"/>
                                    </a:solidFill>
                                    <a:latin typeface="Cambria Math" panose="02040503050406030204" pitchFamily="18" charset="0"/>
                                    <a:ea typeface="+mn-ea"/>
                                    <a:cs typeface="+mn-cs"/>
                                  </a:rPr>
                                  <m:t>3</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72</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0" kern="1200">
                                        <a:solidFill>
                                          <a:schemeClr val="tx1"/>
                                        </a:solidFill>
                                        <a:latin typeface="Cambria Math" panose="02040503050406030204" pitchFamily="18" charset="0"/>
                                        <a:ea typeface="+mn-ea"/>
                                        <a:cs typeface="+mn-cs"/>
                                      </a:rPr>
                                      <m:t>10</m:t>
                                    </m:r>
                                  </m:e>
                                  <m:sup>
                                    <m:r>
                                      <a:rPr lang="ar-AE" sz="1200" b="0" i="0" kern="1200">
                                        <a:solidFill>
                                          <a:schemeClr val="tx1"/>
                                        </a:solidFill>
                                        <a:latin typeface="Cambria Math" panose="02040503050406030204" pitchFamily="18" charset="0"/>
                                        <a:ea typeface="+mn-ea"/>
                                        <a:cs typeface="+mn-cs"/>
                                      </a:rPr>
                                      <m:t>5</m:t>
                                    </m:r>
                                  </m:sup>
                                </m:sSup>
                              </m:e>
                            </m:mr>
                          </m:m>
                        </m:e>
                      </m:d>
                    </m:oMath>
                  </m:oMathPara>
                </a14:m>
                <a:endParaRPr lang="ar-AE" b="0" dirty="0"/>
              </a:p>
              <a:p>
                <a:br>
                  <a:rPr lang="ar-AE" dirty="0"/>
                </a:br>
                <a:endParaRPr lang="ar-AE" dirty="0"/>
              </a:p>
              <a:p>
                <a:r>
                  <a:rPr lang="en-GB" b="1" dirty="0"/>
                  <a:t>Notes and checks</a:t>
                </a:r>
                <a:endParaRPr lang="en-GB" dirty="0"/>
              </a:p>
              <a:p>
                <a:r>
                  <a:rPr lang="en-GB" dirty="0"/>
                  <a:t>The lay-up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e>
                    </m:d>
                  </m:oMath>
                </a14:m>
                <a:r>
                  <a:rPr lang="en-GB" dirty="0"/>
                  <a:t>is </a:t>
                </a:r>
                <a:r>
                  <a:rPr lang="en-GB" b="1" dirty="0"/>
                  <a:t>unsymmetric</a:t>
                </a:r>
                <a:r>
                  <a:rPr lang="en-GB" dirty="0"/>
                  <a:t>, so </a:t>
                </a:r>
                <a14:m>
                  <m:oMath xmlns:m="http://schemas.openxmlformats.org/officeDocument/2006/math">
                    <m:r>
                      <a:rPr lang="en-GB" sz="1200" i="1" kern="1200">
                        <a:solidFill>
                          <a:schemeClr val="tx1"/>
                        </a:solidFill>
                        <a:latin typeface="Cambria Math" panose="02040503050406030204" pitchFamily="18" charset="0"/>
                        <a:ea typeface="+mn-ea"/>
                        <a:cs typeface="+mn-cs"/>
                      </a:rPr>
                      <m:t>𝐵</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0</m:t>
                    </m:r>
                  </m:oMath>
                </a14:m>
                <a:r>
                  <a:rPr lang="en-GB" dirty="0"/>
                  <a:t>(bending–extension coupling present).</a:t>
                </a:r>
              </a:p>
              <a:p>
                <a:r>
                  <a:rPr lang="en-GB" dirty="0"/>
                  <a:t>Signs and magnitudes are consistent with </a:t>
                </a:r>
                <a14:m>
                  <m:oMath xmlns:m="http://schemas.openxmlformats.org/officeDocument/2006/math">
                    <m:r>
                      <a:rPr lang="en-GB" sz="1200" i="1" kern="1200">
                        <a:solidFill>
                          <a:schemeClr val="tx1"/>
                        </a:solidFill>
                        <a:latin typeface="Cambria Math" panose="02040503050406030204" pitchFamily="18" charset="0"/>
                        <a:ea typeface="+mn-ea"/>
                        <a:cs typeface="+mn-cs"/>
                      </a:rPr>
                      <m:t>𝑧</m:t>
                    </m:r>
                  </m:oMath>
                </a14:m>
                <a:r>
                  <a:rPr lang="en-GB" dirty="0"/>
                  <a:t>measured from the mid-plane (bottom ply is 0°, top is 45°).</a:t>
                </a:r>
              </a:p>
              <a:p>
                <a:r>
                  <a:rPr lang="en-GB" dirty="0"/>
                  <a:t>If you mirror the stack to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en-GB" sz="1200" b="0" i="0" kern="1200" smtClean="0">
                            <a:solidFill>
                              <a:schemeClr val="tx1"/>
                            </a:solidFill>
                            <a:latin typeface="Cambria Math" panose="02040503050406030204" pitchFamily="18" charset="0"/>
                            <a:ea typeface="+mn-ea"/>
                            <a:cs typeface="+mn-cs"/>
                          </a:rPr>
                          <m:t>[</m:t>
                        </m:r>
                        <m:r>
                          <a:rPr lang="ar-AE" sz="120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𝑠</m:t>
                            </m:r>
                          </m:sub>
                        </m:sSub>
                      </m:e>
                    </m:d>
                  </m:oMath>
                </a14:m>
                <a:r>
                  <a:rPr lang="ar-AE" dirty="0"/>
                  <a:t>, </a:t>
                </a:r>
                <a:r>
                  <a:rPr lang="en-GB" dirty="0"/>
                  <a:t>all </a:t>
                </a:r>
                <a14:m>
                  <m:oMath xmlns:m="http://schemas.openxmlformats.org/officeDocument/2006/math">
                    <m:r>
                      <a:rPr lang="en-GB" sz="1200" i="1" kern="1200">
                        <a:solidFill>
                          <a:schemeClr val="tx1"/>
                        </a:solidFill>
                        <a:latin typeface="Cambria Math" panose="02040503050406030204" pitchFamily="18" charset="0"/>
                        <a:ea typeface="+mn-ea"/>
                        <a:cs typeface="+mn-cs"/>
                      </a:rPr>
                      <m:t>𝐵</m:t>
                    </m:r>
                  </m:oMath>
                </a14:m>
                <a:r>
                  <a:rPr lang="en-GB" dirty="0"/>
                  <a:t>terms cancel and bending–extension coupling vanishes.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“Let’s work the example: a two-ply laminate </a:t>
                </a:r>
                <a:r>
                  <a:rPr lang="ar-AE" sz="1200" i="0" kern="1200">
                    <a:solidFill>
                      <a:schemeClr val="tx1"/>
                    </a:solidFill>
                    <a:latin typeface="+mn-lt"/>
                    <a:ea typeface="+mn-ea"/>
                    <a:cs typeface="+mn-cs"/>
                  </a:rPr>
                  <a:t>[0/45]</a:t>
                </a:r>
                <a:r>
                  <a:rPr lang="en-GB" dirty="0"/>
                  <a:t>with ply thicknesses 3 mm and 5 mm made from UD glass–epoxy. We’ll compute the ABD matrices by hand-method formulas.”</a:t>
                </a:r>
              </a:p>
              <a:p>
                <a:br>
                  <a:rPr lang="en-GB" dirty="0"/>
                </a:br>
                <a:endParaRPr lang="en-GB" dirty="0"/>
              </a:p>
              <a:p>
                <a:r>
                  <a:rPr lang="en-GB" b="1" dirty="0"/>
                  <a:t>Given</a:t>
                </a:r>
                <a:br>
                  <a:rPr lang="en-GB" dirty="0"/>
                </a:br>
                <a:r>
                  <a:rPr lang="ar-AE" sz="1200" i="0" kern="1200">
                    <a:solidFill>
                      <a:schemeClr val="tx1"/>
                    </a:solidFill>
                    <a:latin typeface="+mn-lt"/>
                    <a:ea typeface="+mn-ea"/>
                    <a:cs typeface="+mn-cs"/>
                  </a:rPr>
                  <a:t>𝐸_𝐿=46</a:t>
                </a:r>
                <a:r>
                  <a:rPr lang="en-GB" dirty="0" err="1"/>
                  <a:t>GPa</a:t>
                </a:r>
                <a:r>
                  <a:rPr lang="en-GB" dirty="0"/>
                  <a:t>, </a:t>
                </a:r>
                <a:r>
                  <a:rPr lang="ar-AE" sz="1200" i="0" kern="1200">
                    <a:solidFill>
                      <a:schemeClr val="tx1"/>
                    </a:solidFill>
                    <a:latin typeface="+mn-lt"/>
                    <a:ea typeface="+mn-ea"/>
                    <a:cs typeface="+mn-cs"/>
                  </a:rPr>
                  <a:t>𝐸_𝑇=10</a:t>
                </a:r>
                <a:r>
                  <a:rPr lang="en-GB" dirty="0" err="1"/>
                  <a:t>GPa</a:t>
                </a:r>
                <a:r>
                  <a:rPr lang="en-GB" dirty="0"/>
                  <a:t>, </a:t>
                </a:r>
                <a:r>
                  <a:rPr lang="ar-AE" sz="1200" i="0" kern="1200">
                    <a:solidFill>
                      <a:schemeClr val="tx1"/>
                    </a:solidFill>
                    <a:latin typeface="+mn-lt"/>
                    <a:ea typeface="+mn-ea"/>
                    <a:cs typeface="+mn-cs"/>
                  </a:rPr>
                  <a:t>𝐺_𝐿𝑇=4.6</a:t>
                </a:r>
                <a:r>
                  <a:rPr lang="en-GB" dirty="0" err="1"/>
                  <a:t>GPa</a:t>
                </a:r>
                <a:r>
                  <a:rPr lang="en-GB" dirty="0"/>
                  <a:t>, </a:t>
                </a:r>
                <a:r>
                  <a:rPr lang="ar-AE" sz="1200" i="0" kern="1200">
                    <a:solidFill>
                      <a:schemeClr val="tx1"/>
                    </a:solidFill>
                    <a:latin typeface="+mn-lt"/>
                    <a:ea typeface="+mn-ea"/>
                    <a:cs typeface="+mn-cs"/>
                  </a:rPr>
                  <a:t>𝜈_𝐿𝑇=0.31</a:t>
                </a:r>
                <a:r>
                  <a:rPr lang="ar-AE" dirty="0"/>
                  <a:t>.</a:t>
                </a:r>
                <a:br>
                  <a:rPr lang="ar-AE" dirty="0"/>
                </a:br>
                <a:r>
                  <a:rPr lang="en-GB" dirty="0"/>
                  <a:t>Reciprocity: </a:t>
                </a:r>
                <a:r>
                  <a:rPr lang="ar-AE" sz="1200" i="0" kern="1200">
                    <a:solidFill>
                      <a:schemeClr val="tx1"/>
                    </a:solidFill>
                    <a:latin typeface="+mn-lt"/>
                    <a:ea typeface="+mn-ea"/>
                    <a:cs typeface="+mn-cs"/>
                  </a:rPr>
                  <a:t>𝜈_𝑇𝐿=𝜈_𝐿𝑇 𝐸_𝑇/𝐸_𝐿=0.06739</a:t>
                </a:r>
                <a:r>
                  <a:rPr lang="ar-AE" dirty="0"/>
                  <a:t>. </a:t>
                </a:r>
                <a:r>
                  <a:rPr lang="en-GB" dirty="0"/>
                  <a:t>Denominator </a:t>
                </a:r>
                <a:r>
                  <a:rPr lang="en-GB" sz="1200" i="0" kern="1200">
                    <a:solidFill>
                      <a:schemeClr val="tx1"/>
                    </a:solidFill>
                    <a:latin typeface="+mn-lt"/>
                    <a:ea typeface="+mn-ea"/>
                    <a:cs typeface="+mn-cs"/>
                  </a:rPr>
                  <a:t>1−</a:t>
                </a:r>
                <a:r>
                  <a:rPr lang="ar-AE" sz="1200" i="0" kern="1200">
                    <a:solidFill>
                      <a:schemeClr val="tx1"/>
                    </a:solidFill>
                    <a:latin typeface="+mn-lt"/>
                    <a:ea typeface="+mn-ea"/>
                    <a:cs typeface="+mn-cs"/>
                  </a:rPr>
                  <a:t>𝜈_𝐿𝑇 𝜈_𝑇𝐿=0.97911</a:t>
                </a:r>
                <a:r>
                  <a:rPr lang="ar-AE" dirty="0"/>
                  <a:t>.</a:t>
                </a:r>
              </a:p>
              <a:p>
                <a:r>
                  <a:rPr lang="en-GB" b="1" dirty="0"/>
                  <a:t>Ply reduced stiffness </a:t>
                </a:r>
                <a:r>
                  <a:rPr lang="ar-AE" sz="1200" i="0" kern="1200">
                    <a:solidFill>
                      <a:schemeClr val="tx1"/>
                    </a:solidFill>
                    <a:latin typeface="+mn-lt"/>
                    <a:ea typeface="+mn-ea"/>
                    <a:cs typeface="+mn-cs"/>
                  </a:rPr>
                  <a:t>[𝑄]</a:t>
                </a:r>
                <a:r>
                  <a:rPr lang="ar-AE" b="1" dirty="0"/>
                  <a:t>(</a:t>
                </a:r>
                <a:r>
                  <a:rPr lang="en-GB" b="1" dirty="0"/>
                  <a:t>UD lamina)</a:t>
                </a:r>
                <a:br>
                  <a:rPr lang="en-GB" dirty="0"/>
                </a:br>
                <a:r>
                  <a:rPr lang="ar-AE" sz="1200" i="0" kern="1200">
                    <a:solidFill>
                      <a:schemeClr val="tx1"/>
                    </a:solidFill>
                    <a:latin typeface="+mn-lt"/>
                    <a:ea typeface="+mn-ea"/>
                    <a:cs typeface="+mn-cs"/>
                  </a:rPr>
                  <a:t>𝑄_11=46.98</a:t>
                </a:r>
                <a:r>
                  <a:rPr lang="en-GB" dirty="0" err="1"/>
                  <a:t>GPa</a:t>
                </a:r>
                <a:r>
                  <a:rPr lang="en-GB" dirty="0"/>
                  <a:t>, </a:t>
                </a:r>
                <a:r>
                  <a:rPr lang="ar-AE" sz="1200" i="0" kern="1200">
                    <a:solidFill>
                      <a:schemeClr val="tx1"/>
                    </a:solidFill>
                    <a:latin typeface="+mn-lt"/>
                    <a:ea typeface="+mn-ea"/>
                    <a:cs typeface="+mn-cs"/>
                  </a:rPr>
                  <a:t>𝑄_22=10.21</a:t>
                </a:r>
                <a:r>
                  <a:rPr lang="en-GB" dirty="0" err="1"/>
                  <a:t>GPa</a:t>
                </a:r>
                <a:r>
                  <a:rPr lang="en-GB" dirty="0"/>
                  <a:t>, </a:t>
                </a:r>
                <a:r>
                  <a:rPr lang="ar-AE" sz="1200" i="0" kern="1200">
                    <a:solidFill>
                      <a:schemeClr val="tx1"/>
                    </a:solidFill>
                    <a:latin typeface="+mn-lt"/>
                    <a:ea typeface="+mn-ea"/>
                    <a:cs typeface="+mn-cs"/>
                  </a:rPr>
                  <a:t>𝑄_12=3.166</a:t>
                </a:r>
                <a:r>
                  <a:rPr lang="en-GB" dirty="0" err="1"/>
                  <a:t>GPa</a:t>
                </a:r>
                <a:r>
                  <a:rPr lang="en-GB" dirty="0"/>
                  <a:t>, </a:t>
                </a:r>
                <a:r>
                  <a:rPr lang="ar-AE" sz="1200" i="0" kern="1200">
                    <a:solidFill>
                      <a:schemeClr val="tx1"/>
                    </a:solidFill>
                    <a:latin typeface="+mn-lt"/>
                    <a:ea typeface="+mn-ea"/>
                    <a:cs typeface="+mn-cs"/>
                  </a:rPr>
                  <a:t>𝑄_66=4.60</a:t>
                </a:r>
                <a:r>
                  <a:rPr lang="en-GB" dirty="0" err="1"/>
                  <a:t>GPa</a:t>
                </a:r>
                <a:r>
                  <a:rPr lang="en-GB" dirty="0"/>
                  <a:t>.</a:t>
                </a:r>
              </a:p>
              <a:p>
                <a:r>
                  <a:rPr lang="en-GB" b="1" dirty="0"/>
                  <a:t>Transformed </a:t>
                </a:r>
                <a:r>
                  <a:rPr lang="ar-AE" sz="1200" i="0" kern="1200">
                    <a:solidFill>
                      <a:schemeClr val="tx1"/>
                    </a:solidFill>
                    <a:latin typeface="+mn-lt"/>
                    <a:ea typeface="+mn-ea"/>
                    <a:cs typeface="+mn-cs"/>
                  </a:rPr>
                  <a:t>[𝑄┴ˉ ]</a:t>
                </a:r>
                <a:endParaRPr lang="ar-AE" dirty="0"/>
              </a:p>
              <a:p>
                <a:r>
                  <a:rPr lang="ar-AE" sz="1200" i="0" kern="1200">
                    <a:solidFill>
                      <a:schemeClr val="tx1"/>
                    </a:solidFill>
                    <a:latin typeface="+mn-lt"/>
                    <a:ea typeface="+mn-ea"/>
                    <a:cs typeface="+mn-cs"/>
                  </a:rPr>
                  <a:t>0^∘</a:t>
                </a:r>
                <a:r>
                  <a:rPr lang="ar-AE" dirty="0"/>
                  <a:t>: </a:t>
                </a:r>
                <a:r>
                  <a:rPr lang="ar-AE" sz="1200" i="0" kern="1200">
                    <a:solidFill>
                      <a:schemeClr val="tx1"/>
                    </a:solidFill>
                    <a:latin typeface="+mn-lt"/>
                    <a:ea typeface="+mn-ea"/>
                    <a:cs typeface="+mn-cs"/>
                  </a:rPr>
                  <a:t>𝑄┴ˉ=</a:t>
                </a:r>
                <a:r>
                  <a:rPr lang="en-GB" dirty="0" err="1"/>
                  <a:t>diag</a:t>
                </a:r>
                <a:r>
                  <a:rPr lang="ar-AE" sz="1200" i="0" kern="1200">
                    <a:solidFill>
                      <a:schemeClr val="tx1"/>
                    </a:solidFill>
                    <a:latin typeface="+mn-lt"/>
                    <a:ea typeface="+mn-ea"/>
                    <a:cs typeface="+mn-cs"/>
                  </a:rPr>
                  <a:t>(𝑄_11ⓜ,𝑄_22ⓜ,𝑄_66 )</a:t>
                </a:r>
                <a:r>
                  <a:rPr lang="ar-AE" dirty="0"/>
                  <a:t> </a:t>
                </a:r>
                <a:r>
                  <a:rPr lang="en-GB" dirty="0"/>
                  <a:t>with </a:t>
                </a:r>
                <a:r>
                  <a:rPr lang="ar-AE" sz="1200" i="0" kern="1200">
                    <a:solidFill>
                      <a:schemeClr val="tx1"/>
                    </a:solidFill>
                    <a:latin typeface="+mn-lt"/>
                    <a:ea typeface="+mn-ea"/>
                    <a:cs typeface="+mn-cs"/>
                  </a:rPr>
                  <a:t>𝑄┴ˉ_12=3.166</a:t>
                </a:r>
                <a:r>
                  <a:rPr lang="en-GB" dirty="0" err="1"/>
                  <a:t>GPa</a:t>
                </a:r>
                <a:r>
                  <a:rPr lang="en-GB" dirty="0"/>
                  <a:t>, </a:t>
                </a:r>
                <a:r>
                  <a:rPr lang="ar-AE" sz="1200" i="0" kern="1200">
                    <a:solidFill>
                      <a:schemeClr val="tx1"/>
                    </a:solidFill>
                    <a:latin typeface="+mn-lt"/>
                    <a:ea typeface="+mn-ea"/>
                    <a:cs typeface="+mn-cs"/>
                  </a:rPr>
                  <a:t>𝑄┴ˉ_16=𝑄┴ˉ_26=0</a:t>
                </a:r>
                <a:r>
                  <a:rPr lang="ar-AE" dirty="0"/>
                  <a:t>.</a:t>
                </a:r>
              </a:p>
              <a:p>
                <a:r>
                  <a:rPr lang="ar-AE" sz="1200" i="0" kern="1200">
                    <a:solidFill>
                      <a:schemeClr val="tx1"/>
                    </a:solidFill>
                    <a:latin typeface="+mn-lt"/>
                    <a:ea typeface="+mn-ea"/>
                    <a:cs typeface="+mn-cs"/>
                  </a:rPr>
                  <a:t>45^∘</a:t>
                </a:r>
                <a:r>
                  <a:rPr lang="ar-AE" dirty="0"/>
                  <a:t>: </a:t>
                </a:r>
                <a:r>
                  <a:rPr lang="ar-AE" sz="1200" i="0" kern="1200">
                    <a:solidFill>
                      <a:schemeClr val="tx1"/>
                    </a:solidFill>
                    <a:latin typeface="+mn-lt"/>
                    <a:ea typeface="+mn-ea"/>
                    <a:cs typeface="+mn-cs"/>
                  </a:rPr>
                  <a:t>𝑄┴ˉ_11=𝑄┴ˉ_22=20.482</a:t>
                </a:r>
                <a:r>
                  <a:rPr lang="en-GB" dirty="0" err="1"/>
                  <a:t>GPa</a:t>
                </a:r>
                <a:r>
                  <a:rPr lang="en-GB" dirty="0"/>
                  <a:t>, </a:t>
                </a:r>
                <a:r>
                  <a:rPr lang="ar-AE" sz="1200" i="0" kern="1200">
                    <a:solidFill>
                      <a:schemeClr val="tx1"/>
                    </a:solidFill>
                    <a:latin typeface="+mn-lt"/>
                    <a:ea typeface="+mn-ea"/>
                    <a:cs typeface="+mn-cs"/>
                  </a:rPr>
                  <a:t>𝑄┴ˉ_12=11.282</a:t>
                </a:r>
                <a:r>
                  <a:rPr lang="en-GB" dirty="0" err="1"/>
                  <a:t>GPa</a:t>
                </a:r>
                <a:r>
                  <a:rPr lang="en-GB" dirty="0"/>
                  <a:t>, </a:t>
                </a:r>
                <a:r>
                  <a:rPr lang="ar-AE" sz="1200" i="0" kern="1200">
                    <a:solidFill>
                      <a:schemeClr val="tx1"/>
                    </a:solidFill>
                    <a:latin typeface="+mn-lt"/>
                    <a:ea typeface="+mn-ea"/>
                    <a:cs typeface="+mn-cs"/>
                  </a:rPr>
                  <a:t>𝑄┴ˉ_16=𝑄┴ˉ_26=9.192</a:t>
                </a:r>
                <a:r>
                  <a:rPr lang="en-GB" dirty="0" err="1"/>
                  <a:t>GPa</a:t>
                </a:r>
                <a:r>
                  <a:rPr lang="en-GB" dirty="0"/>
                  <a:t>, </a:t>
                </a:r>
                <a:r>
                  <a:rPr lang="ar-AE" sz="1200" i="0" kern="1200">
                    <a:solidFill>
                      <a:schemeClr val="tx1"/>
                    </a:solidFill>
                    <a:latin typeface="+mn-lt"/>
                    <a:ea typeface="+mn-ea"/>
                    <a:cs typeface="+mn-cs"/>
                  </a:rPr>
                  <a:t>𝑄┴ˉ_66=12.716</a:t>
                </a:r>
                <a:r>
                  <a:rPr lang="en-GB" dirty="0" err="1"/>
                  <a:t>GPa</a:t>
                </a:r>
                <a:r>
                  <a:rPr lang="en-GB" dirty="0"/>
                  <a:t>.</a:t>
                </a:r>
              </a:p>
              <a:p>
                <a:r>
                  <a:rPr lang="en-GB" dirty="0"/>
                  <a:t>Layer boundaries (about mid-plane, thickness </a:t>
                </a:r>
                <a:r>
                  <a:rPr lang="en-GB" sz="1200" i="0" kern="1200">
                    <a:solidFill>
                      <a:schemeClr val="tx1"/>
                    </a:solidFill>
                    <a:latin typeface="+mn-lt"/>
                    <a:ea typeface="+mn-ea"/>
                    <a:cs typeface="+mn-cs"/>
                  </a:rPr>
                  <a:t>𝑡=8</a:t>
                </a:r>
                <a:r>
                  <a:rPr lang="en-GB" dirty="0"/>
                  <a:t>mm):</a:t>
                </a:r>
                <a:br>
                  <a:rPr lang="en-GB" dirty="0"/>
                </a:br>
                <a:r>
                  <a:rPr lang="ar-AE" sz="1200" i="0" kern="1200">
                    <a:solidFill>
                      <a:schemeClr val="tx1"/>
                    </a:solidFill>
                    <a:latin typeface="+mn-lt"/>
                    <a:ea typeface="+mn-ea"/>
                    <a:cs typeface="+mn-cs"/>
                  </a:rPr>
                  <a:t>𝑧_0=−4</a:t>
                </a:r>
                <a:r>
                  <a:rPr lang="en-GB" dirty="0"/>
                  <a:t>mm, </a:t>
                </a:r>
                <a:r>
                  <a:rPr lang="ar-AE" sz="1200" i="0" kern="1200">
                    <a:solidFill>
                      <a:schemeClr val="tx1"/>
                    </a:solidFill>
                    <a:latin typeface="+mn-lt"/>
                    <a:ea typeface="+mn-ea"/>
                    <a:cs typeface="+mn-cs"/>
                  </a:rPr>
                  <a:t>𝑧_1=−1</a:t>
                </a:r>
                <a:r>
                  <a:rPr lang="en-GB" dirty="0"/>
                  <a:t>mm (after 3-mm 0° ply), </a:t>
                </a:r>
                <a:r>
                  <a:rPr lang="ar-AE" sz="1200" i="0" kern="1200">
                    <a:solidFill>
                      <a:schemeClr val="tx1"/>
                    </a:solidFill>
                    <a:latin typeface="+mn-lt"/>
                    <a:ea typeface="+mn-ea"/>
                    <a:cs typeface="+mn-cs"/>
                  </a:rPr>
                  <a:t>𝑧_2=+4</a:t>
                </a:r>
                <a:r>
                  <a:rPr lang="en-GB" dirty="0"/>
                  <a:t>mm (after 5-mm 45° ply).</a:t>
                </a:r>
              </a:p>
              <a:p>
                <a:br>
                  <a:rPr lang="en-GB" dirty="0"/>
                </a:br>
                <a:endParaRPr lang="en-GB" dirty="0"/>
              </a:p>
              <a:p>
                <a:r>
                  <a:rPr lang="en-GB" b="1" dirty="0"/>
                  <a:t>ABD results</a:t>
                </a:r>
                <a:br>
                  <a:rPr lang="en-GB" dirty="0"/>
                </a:br>
                <a:r>
                  <a:rPr lang="en-GB" dirty="0"/>
                  <a:t>Units below are </a:t>
                </a:r>
                <a:r>
                  <a:rPr lang="en-GB" b="1" dirty="0"/>
                  <a:t>per unit width</a:t>
                </a:r>
                <a:r>
                  <a:rPr lang="en-GB" dirty="0"/>
                  <a:t>. I show the convenient engineering units (N/mm, </a:t>
                </a:r>
                <a:r>
                  <a:rPr lang="en-GB" dirty="0" err="1"/>
                  <a:t>N·mm</a:t>
                </a:r>
                <a:r>
                  <a:rPr lang="en-GB" dirty="0"/>
                  <a:t>, </a:t>
                </a:r>
                <a:r>
                  <a:rPr lang="en-GB" dirty="0" err="1"/>
                  <a:t>N·mm</a:t>
                </a:r>
                <a:r>
                  <a:rPr lang="en-GB" dirty="0"/>
                  <a:t>) and keep 3 sig figs for readability.</a:t>
                </a:r>
              </a:p>
              <a:p>
                <a:r>
                  <a:rPr lang="en-GB" b="1" dirty="0"/>
                  <a:t>A</a:t>
                </a:r>
                <a:r>
                  <a:rPr lang="en-GB" dirty="0"/>
                  <a:t> (N/mm):</a:t>
                </a:r>
              </a:p>
              <a:p>
                <a:r>
                  <a:rPr lang="en-GB" sz="1200" i="0" kern="1200">
                    <a:solidFill>
                      <a:schemeClr val="tx1"/>
                    </a:solidFill>
                    <a:latin typeface="+mn-lt"/>
                    <a:ea typeface="+mn-ea"/>
                    <a:cs typeface="+mn-cs"/>
                  </a:rPr>
                  <a:t>𝐴≈</a:t>
                </a:r>
                <a:r>
                  <a:rPr lang="ar-AE" sz="1200" i="0" kern="1200">
                    <a:solidFill>
                      <a:schemeClr val="tx1"/>
                    </a:solidFill>
                    <a:latin typeface="+mn-lt"/>
                    <a:ea typeface="+mn-ea"/>
                    <a:cs typeface="+mn-cs"/>
                  </a:rPr>
                  <a:t>[■(2.43</a:t>
                </a:r>
                <a:r>
                  <a:rPr lang="ar-AE" sz="1200" b="0" i="0" kern="1200">
                    <a:solidFill>
                      <a:schemeClr val="tx1"/>
                    </a:solidFill>
                    <a:latin typeface="+mn-lt"/>
                    <a:ea typeface="+mn-ea"/>
                    <a:cs typeface="+mn-cs"/>
                  </a:rPr>
                  <a:t>" " ×" " 10^5&amp;6.59" " ×" " 10^4&amp;4.60" " ×" " 10^4@6.59" " ×" " 10^4&amp;1.33" " ×" " 10^5&amp;4.60" " ×" " 10^4@4.60" " ×" " 10^4&amp;4.60" " ×" " 10^4&amp;7.74" " ×" " 10^4 )]</a:t>
                </a:r>
                <a:endParaRPr lang="ar-AE" b="0" dirty="0"/>
              </a:p>
              <a:p>
                <a:r>
                  <a:rPr lang="en-GB" b="1" dirty="0"/>
                  <a:t>B</a:t>
                </a:r>
                <a:r>
                  <a:rPr lang="en-GB" dirty="0"/>
                  <a:t> (</a:t>
                </a:r>
                <a:r>
                  <a:rPr lang="en-GB" dirty="0" err="1"/>
                  <a:t>N·mm</a:t>
                </a:r>
                <a:r>
                  <a:rPr lang="en-GB" dirty="0"/>
                  <a:t>):</a:t>
                </a:r>
              </a:p>
              <a:p>
                <a:r>
                  <a:rPr lang="en-GB" sz="1200" i="0" kern="1200">
                    <a:solidFill>
                      <a:schemeClr val="tx1"/>
                    </a:solidFill>
                    <a:latin typeface="+mn-lt"/>
                    <a:ea typeface="+mn-ea"/>
                    <a:cs typeface="+mn-cs"/>
                  </a:rPr>
                  <a:t>𝐵≈</a:t>
                </a:r>
                <a:r>
                  <a:rPr lang="ar-AE" sz="1200" i="0" kern="1200">
                    <a:solidFill>
                      <a:schemeClr val="tx1"/>
                    </a:solidFill>
                    <a:latin typeface="+mn-lt"/>
                    <a:ea typeface="+mn-ea"/>
                    <a:cs typeface="+mn-cs"/>
                  </a:rPr>
                  <a:t>[■(−1.99</a:t>
                </a:r>
                <a:r>
                  <a:rPr lang="ar-AE" sz="1200" b="0" i="0" kern="1200">
                    <a:solidFill>
                      <a:schemeClr val="tx1"/>
                    </a:solidFill>
                    <a:latin typeface="+mn-lt"/>
                    <a:ea typeface="+mn-ea"/>
                    <a:cs typeface="+mn-cs"/>
                  </a:rPr>
                  <a:t>" " ×" " 10^8&amp;6.09" " ×" " 10^7&amp;6.89" " ×" " 10^7@"    " 6.09" " ×" " 10^7&amp;7.70" " ×" " 10^7&amp;6.89" " ×" " 10^7@"    " 6.89" " ×" " 10^7&amp;6.89" " ×" " 10^7&amp;6.09" " ×" " 10^7 )]</a:t>
                </a:r>
                <a:endParaRPr lang="ar-AE" b="0" dirty="0"/>
              </a:p>
              <a:p>
                <a:r>
                  <a:rPr lang="en-GB" b="1" dirty="0"/>
                  <a:t>D</a:t>
                </a:r>
                <a:r>
                  <a:rPr lang="en-GB" dirty="0"/>
                  <a:t> (</a:t>
                </a:r>
                <a:r>
                  <a:rPr lang="en-GB" dirty="0" err="1"/>
                  <a:t>N·mm</a:t>
                </a:r>
                <a:r>
                  <a:rPr lang="en-GB" dirty="0"/>
                  <a:t>):</a:t>
                </a:r>
              </a:p>
              <a:p>
                <a:r>
                  <a:rPr lang="en-GB" sz="1200" i="0" kern="1200">
                    <a:solidFill>
                      <a:schemeClr val="tx1"/>
                    </a:solidFill>
                    <a:latin typeface="+mn-lt"/>
                    <a:ea typeface="+mn-ea"/>
                    <a:cs typeface="+mn-cs"/>
                  </a:rPr>
                  <a:t>𝐷≈</a:t>
                </a:r>
                <a:r>
                  <a:rPr lang="ar-AE" sz="1200" i="0" kern="1200">
                    <a:solidFill>
                      <a:schemeClr val="tx1"/>
                    </a:solidFill>
                    <a:latin typeface="+mn-lt"/>
                    <a:ea typeface="+mn-ea"/>
                    <a:cs typeface="+mn-cs"/>
                  </a:rPr>
                  <a:t>[■(1.43</a:t>
                </a:r>
                <a:r>
                  <a:rPr lang="ar-AE" sz="1200" b="0" i="0" kern="1200">
                    <a:solidFill>
                      <a:schemeClr val="tx1"/>
                    </a:solidFill>
                    <a:latin typeface="+mn-lt"/>
                    <a:ea typeface="+mn-ea"/>
                    <a:cs typeface="+mn-cs"/>
                  </a:rPr>
                  <a:t>" " ×" " 10^6&amp;3.11" " ×" " 10^5&amp;1.99" " ×" " 10^5@3.11" " ×" " 10^5&amp;6.58" " ×" " 10^5&amp;1.99" " ×" " 10^5@1.99" " ×" " 10^5&amp;1.99" " ×" " 10^5&amp;3.72" " ×" " 10^5 )]</a:t>
                </a:r>
                <a:endParaRPr lang="ar-AE" b="0" dirty="0"/>
              </a:p>
              <a:p>
                <a:br>
                  <a:rPr lang="ar-AE" dirty="0"/>
                </a:br>
                <a:endParaRPr lang="ar-AE" dirty="0"/>
              </a:p>
              <a:p>
                <a:r>
                  <a:rPr lang="en-GB" b="1" dirty="0"/>
                  <a:t>Notes and checks</a:t>
                </a:r>
                <a:endParaRPr lang="en-GB" dirty="0"/>
              </a:p>
              <a:p>
                <a:r>
                  <a:rPr lang="en-GB" dirty="0"/>
                  <a:t>The lay-up </a:t>
                </a:r>
                <a:r>
                  <a:rPr lang="ar-AE" sz="1200" i="0" kern="1200">
                    <a:solidFill>
                      <a:schemeClr val="tx1"/>
                    </a:solidFill>
                    <a:latin typeface="+mn-lt"/>
                    <a:ea typeface="+mn-ea"/>
                    <a:cs typeface="+mn-cs"/>
                  </a:rPr>
                  <a:t>[0/45]</a:t>
                </a:r>
                <a:r>
                  <a:rPr lang="en-GB" dirty="0"/>
                  <a:t>is </a:t>
                </a:r>
                <a:r>
                  <a:rPr lang="en-GB" b="1" dirty="0"/>
                  <a:t>unsymmetric</a:t>
                </a:r>
                <a:r>
                  <a:rPr lang="en-GB" dirty="0"/>
                  <a:t>, so </a:t>
                </a:r>
                <a:r>
                  <a:rPr lang="en-GB" sz="1200" i="0" kern="1200">
                    <a:solidFill>
                      <a:schemeClr val="tx1"/>
                    </a:solidFill>
                    <a:latin typeface="+mn-lt"/>
                    <a:ea typeface="+mn-ea"/>
                    <a:cs typeface="+mn-cs"/>
                  </a:rPr>
                  <a:t>𝐵≠0</a:t>
                </a:r>
                <a:r>
                  <a:rPr lang="en-GB" dirty="0"/>
                  <a:t>(bending–extension coupling present).</a:t>
                </a:r>
              </a:p>
              <a:p>
                <a:r>
                  <a:rPr lang="en-GB" dirty="0"/>
                  <a:t>Signs and magnitudes are consistent with </a:t>
                </a:r>
                <a:r>
                  <a:rPr lang="en-GB" sz="1200" i="0" kern="1200">
                    <a:solidFill>
                      <a:schemeClr val="tx1"/>
                    </a:solidFill>
                    <a:latin typeface="+mn-lt"/>
                    <a:ea typeface="+mn-ea"/>
                    <a:cs typeface="+mn-cs"/>
                  </a:rPr>
                  <a:t>𝑧</a:t>
                </a:r>
                <a:r>
                  <a:rPr lang="en-GB" dirty="0"/>
                  <a:t>measured from the mid-plane (bottom ply is 0°, top is 45°).</a:t>
                </a:r>
              </a:p>
              <a:p>
                <a:r>
                  <a:rPr lang="en-GB" dirty="0"/>
                  <a:t>If you mirror the stack to </a:t>
                </a:r>
                <a:r>
                  <a:rPr lang="ar-AE" sz="1200" i="0" kern="1200">
                    <a:solidFill>
                      <a:schemeClr val="tx1"/>
                    </a:solidFill>
                    <a:latin typeface="+mn-lt"/>
                    <a:ea typeface="+mn-ea"/>
                    <a:cs typeface="+mn-cs"/>
                  </a:rPr>
                  <a:t>[</a:t>
                </a:r>
                <a:r>
                  <a:rPr lang="en-GB" sz="1200" b="0" i="0" kern="1200">
                    <a:solidFill>
                      <a:schemeClr val="tx1"/>
                    </a:solidFill>
                    <a:latin typeface="Cambria Math" panose="02040503050406030204" pitchFamily="18" charset="0"/>
                    <a:ea typeface="+mn-ea"/>
                    <a:cs typeface="+mn-cs"/>
                  </a:rPr>
                  <a:t>[</a:t>
                </a:r>
                <a:r>
                  <a:rPr lang="ar-AE" sz="1200" i="0" kern="1200">
                    <a:solidFill>
                      <a:schemeClr val="tx1"/>
                    </a:solidFill>
                    <a:latin typeface="+mn-lt"/>
                    <a:ea typeface="+mn-ea"/>
                    <a:cs typeface="+mn-cs"/>
                  </a:rPr>
                  <a:t>0/45├ ]┤_𝑠 ┤</a:t>
                </a:r>
                <a:r>
                  <a:rPr lang="ar-AE" dirty="0"/>
                  <a:t>, </a:t>
                </a:r>
                <a:r>
                  <a:rPr lang="en-GB" dirty="0"/>
                  <a:t>all </a:t>
                </a:r>
                <a:r>
                  <a:rPr lang="en-GB" sz="1200" i="0" kern="1200">
                    <a:solidFill>
                      <a:schemeClr val="tx1"/>
                    </a:solidFill>
                    <a:latin typeface="+mn-lt"/>
                    <a:ea typeface="+mn-ea"/>
                    <a:cs typeface="+mn-cs"/>
                  </a:rPr>
                  <a:t>𝐵</a:t>
                </a:r>
                <a:r>
                  <a:rPr lang="en-GB" dirty="0"/>
                  <a:t>terms cancel and bending–extension coupling vanishes.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40</a:t>
            </a:fld>
            <a:endParaRPr lang="en-GB"/>
          </a:p>
        </p:txBody>
      </p:sp>
    </p:spTree>
    <p:extLst>
      <p:ext uri="{BB962C8B-B14F-4D97-AF65-F5344CB8AC3E}">
        <p14:creationId xmlns:p14="http://schemas.microsoft.com/office/powerpoint/2010/main" val="2970588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generalizes </a:t>
                </a:r>
                <a:r>
                  <a:rPr lang="en-GB" b="1" dirty="0"/>
                  <a:t>Hooke’s law</a:t>
                </a:r>
                <a:r>
                  <a:rPr lang="en-GB" dirty="0"/>
                  <a:t> (</a:t>
                </a:r>
                <a14:m>
                  <m:oMath xmlns:m="http://schemas.openxmlformats.org/officeDocument/2006/math">
                    <m:r>
                      <a:rPr lang="en-GB" sz="1200" i="1" kern="1200">
                        <a:solidFill>
                          <a:schemeClr val="tx1"/>
                        </a:solidFill>
                        <a:latin typeface="Cambria Math" panose="02040503050406030204" pitchFamily="18" charset="0"/>
                        <a:ea typeface="+mn-ea"/>
                        <a:cs typeface="+mn-cs"/>
                      </a:rPr>
                      <m:t>𝜎</m:t>
                    </m:r>
                    <m:r>
                      <a:rPr lang="en-GB" sz="1200" i="0" kern="1200">
                        <a:solidFill>
                          <a:schemeClr val="tx1"/>
                        </a:solidFill>
                        <a:latin typeface="Cambria Math" panose="02040503050406030204" pitchFamily="18" charset="0"/>
                        <a:ea typeface="+mn-ea"/>
                        <a:cs typeface="+mn-cs"/>
                      </a:rPr>
                      <m:t>=</m:t>
                    </m:r>
                    <m:r>
                      <a:rPr lang="en-GB" sz="1200" i="1" kern="1200">
                        <a:solidFill>
                          <a:schemeClr val="tx1"/>
                        </a:solidFill>
                        <a:latin typeface="Cambria Math" panose="02040503050406030204" pitchFamily="18" charset="0"/>
                        <a:ea typeface="+mn-ea"/>
                        <a:cs typeface="+mn-cs"/>
                      </a:rPr>
                      <m:t>𝐸</m:t>
                    </m:r>
                    <m:r>
                      <a:rPr lang="en-GB" sz="1200" i="1" kern="1200">
                        <a:solidFill>
                          <a:schemeClr val="tx1"/>
                        </a:solidFill>
                        <a:latin typeface="Cambria Math" panose="02040503050406030204" pitchFamily="18" charset="0"/>
                        <a:ea typeface="+mn-ea"/>
                        <a:cs typeface="+mn-cs"/>
                      </a:rPr>
                      <m:t>𝜀</m:t>
                    </m:r>
                  </m:oMath>
                </a14:m>
                <a:r>
                  <a:rPr lang="en-GB" dirty="0"/>
                  <a:t>) to </a:t>
                </a:r>
                <a:r>
                  <a:rPr lang="en-GB" b="1" dirty="0"/>
                  <a:t>laminated composite plates</a:t>
                </a:r>
                <a:r>
                  <a:rPr lang="en-GB" dirty="0"/>
                  <a:t>.</a:t>
                </a:r>
                <a:br>
                  <a:rPr lang="en-GB" dirty="0"/>
                </a:br>
                <a:r>
                  <a:rPr lang="en-GB" dirty="0"/>
                  <a:t>For a multi-ply laminate, the in-plane load–strain relationship can be expressed in homogenized form by defining </a:t>
                </a:r>
                <a:r>
                  <a:rPr lang="en-GB" b="1" dirty="0"/>
                  <a:t>equivalent membrane stiffnesses</a:t>
                </a:r>
                <a:r>
                  <a:rPr lang="en-GB" dirty="0"/>
                  <a:t> that act analogously to the modulus and Poisson ratio of an isotropic sheet.</a:t>
                </a:r>
                <a:br>
                  <a:rPr lang="en-GB" dirty="0"/>
                </a:br>
                <a:r>
                  <a:rPr lang="en-GB" dirty="0"/>
                  <a:t>These equivalent constants are obtained from the </a:t>
                </a:r>
                <a:r>
                  <a:rPr lang="el-GR" b="1" dirty="0"/>
                  <a:t>α-</a:t>
                </a:r>
                <a:r>
                  <a:rPr lang="en-GB" b="1" dirty="0"/>
                  <a:t>matrix</a:t>
                </a:r>
                <a:r>
                  <a:rPr lang="en-GB" dirty="0"/>
                  <a:t>, which is the in-plane (membrane) compliance submatrix of the inverse [ABD] stiffness matrix.</a:t>
                </a:r>
              </a:p>
              <a:p>
                <a:br>
                  <a:rPr lang="en-GB" dirty="0"/>
                </a:br>
                <a:endParaRPr lang="en-GB" dirty="0"/>
              </a:p>
              <a:p>
                <a:r>
                  <a:rPr lang="en-GB" b="1" dirty="0"/>
                  <a:t>Concept</a:t>
                </a:r>
                <a:br>
                  <a:rPr lang="en-GB" dirty="0"/>
                </a:br>
                <a:r>
                  <a:rPr lang="en-GB" dirty="0"/>
                  <a:t>A laminate does not have a single modulus like a monolithic material.</a:t>
                </a:r>
                <a:br>
                  <a:rPr lang="en-GB" dirty="0"/>
                </a:br>
                <a:r>
                  <a:rPr lang="en-GB" dirty="0"/>
                  <a:t>Instead, it carries in-plane loads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𝑥𝑦</m:t>
                        </m:r>
                      </m:sub>
                    </m:sSub>
                  </m:oMath>
                </a14:m>
                <a:r>
                  <a:rPr lang="ar-AE" dirty="0"/>
                  <a:t>) </a:t>
                </a:r>
                <a:r>
                  <a:rPr lang="en-GB" dirty="0"/>
                  <a:t>per unit width (N/mm), which relate to midplane strains </a:t>
                </a:r>
                <a14:m>
                  <m:oMath xmlns:m="http://schemas.openxmlformats.org/officeDocument/2006/math">
                    <m:d>
                      <m:dPr>
                        <m:sepChr m:val=","/>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𝑥</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𝑦</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𝑥𝑦</m:t>
                            </m:r>
                          </m:sub>
                        </m:sSub>
                      </m:e>
                    </m:d>
                  </m:oMath>
                </a14:m>
                <a:r>
                  <a:rPr lang="en-GB" dirty="0"/>
                  <a:t>through:</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𝑥</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𝑦</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𝑥𝑦</m:t>
                                    </m:r>
                                  </m:sub>
                                </m:sSub>
                              </m:e>
                            </m:mr>
                          </m:m>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𝛼</m:t>
                          </m:r>
                        </m:e>
                      </m:d>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𝑦</m:t>
                                    </m:r>
                                  </m:sub>
                                </m:sSub>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𝑥𝑦</m:t>
                                    </m:r>
                                  </m:sub>
                                </m:sSub>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where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𝛼</m:t>
                        </m:r>
                      </m:e>
                    </m:d>
                  </m:oMath>
                </a14:m>
                <a:r>
                  <a:rPr lang="en-GB" dirty="0"/>
                  <a:t>is the </a:t>
                </a:r>
                <a:r>
                  <a:rPr lang="en-GB" b="1" dirty="0"/>
                  <a:t>membrane compliance matrix</a:t>
                </a:r>
                <a:r>
                  <a:rPr lang="en-GB" dirty="0"/>
                  <a:t> extracted from the inverted ABD matrix:</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𝛼</m:t>
                          </m:r>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0" kern="1200">
                                        <a:solidFill>
                                          <a:schemeClr val="tx1"/>
                                        </a:solidFill>
                                        <a:latin typeface="Cambria Math" panose="02040503050406030204" pitchFamily="18" charset="0"/>
                                        <a:ea typeface="+mn-ea"/>
                                        <a:cs typeface="+mn-cs"/>
                                      </a:rPr>
                                      <m:t>11</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0" kern="1200">
                                        <a:solidFill>
                                          <a:schemeClr val="tx1"/>
                                        </a:solidFill>
                                        <a:latin typeface="Cambria Math" panose="02040503050406030204" pitchFamily="18" charset="0"/>
                                        <a:ea typeface="+mn-ea"/>
                                        <a:cs typeface="+mn-cs"/>
                                      </a:rPr>
                                      <m:t>12</m:t>
                                    </m:r>
                                  </m:sub>
                                </m:sSub>
                              </m:e>
                              <m:e>
                                <m:r>
                                  <a:rPr lang="ar-AE" sz="1200" i="0" kern="1200">
                                    <a:solidFill>
                                      <a:schemeClr val="tx1"/>
                                    </a:solidFill>
                                    <a:latin typeface="Cambria Math" panose="02040503050406030204" pitchFamily="18" charset="0"/>
                                    <a:ea typeface="+mn-ea"/>
                                    <a:cs typeface="+mn-cs"/>
                                  </a:rPr>
                                  <m:t>0</m:t>
                                </m:r>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0" kern="1200">
                                        <a:solidFill>
                                          <a:schemeClr val="tx1"/>
                                        </a:solidFill>
                                        <a:latin typeface="Cambria Math" panose="02040503050406030204" pitchFamily="18" charset="0"/>
                                        <a:ea typeface="+mn-ea"/>
                                        <a:cs typeface="+mn-cs"/>
                                      </a:rPr>
                                      <m:t>22</m:t>
                                    </m:r>
                                  </m:sub>
                                </m:sSub>
                              </m:e>
                              <m:e>
                                <m:r>
                                  <a:rPr lang="ar-AE" sz="1200" i="0" kern="1200">
                                    <a:solidFill>
                                      <a:schemeClr val="tx1"/>
                                    </a:solidFill>
                                    <a:latin typeface="Cambria Math" panose="02040503050406030204" pitchFamily="18" charset="0"/>
                                    <a:ea typeface="+mn-ea"/>
                                    <a:cs typeface="+mn-cs"/>
                                  </a:rPr>
                                  <m:t>0</m:t>
                                </m:r>
                              </m:e>
                            </m:mr>
                            <m:mr>
                              <m:e>
                                <m:r>
                                  <a:rPr lang="ar-AE" sz="1200" i="0" kern="1200">
                                    <a:solidFill>
                                      <a:schemeClr val="tx1"/>
                                    </a:solidFill>
                                    <a:latin typeface="Cambria Math" panose="02040503050406030204" pitchFamily="18" charset="0"/>
                                    <a:ea typeface="+mn-ea"/>
                                    <a:cs typeface="+mn-cs"/>
                                  </a:rPr>
                                  <m:t>0</m:t>
                                </m:r>
                              </m:e>
                              <m:e>
                                <m:r>
                                  <a:rPr lang="ar-AE" sz="1200" i="0" kern="1200">
                                    <a:solidFill>
                                      <a:schemeClr val="tx1"/>
                                    </a:solidFill>
                                    <a:latin typeface="Cambria Math" panose="02040503050406030204" pitchFamily="18" charset="0"/>
                                    <a:ea typeface="+mn-ea"/>
                                    <a:cs typeface="+mn-cs"/>
                                  </a:rPr>
                                  <m:t>0</m:t>
                                </m:r>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0" kern="1200">
                                        <a:solidFill>
                                          <a:schemeClr val="tx1"/>
                                        </a:solidFill>
                                        <a:latin typeface="Cambria Math" panose="02040503050406030204" pitchFamily="18" charset="0"/>
                                        <a:ea typeface="+mn-ea"/>
                                        <a:cs typeface="+mn-cs"/>
                                      </a:rPr>
                                      <m:t>66</m:t>
                                    </m:r>
                                  </m:sub>
                                </m:sSub>
                              </m:e>
                            </m:mr>
                          </m:m>
                        </m:e>
                      </m:d>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By analogy to Hooke’s law, these coefficients define the laminate’s </a:t>
                </a:r>
                <a:r>
                  <a:rPr lang="en-GB" b="1" dirty="0"/>
                  <a:t>effective in-plane engineering constants</a:t>
                </a:r>
                <a:r>
                  <a:rPr lang="en-GB" dirty="0"/>
                  <a:t> — the homogenized moduli and Poisson’s ratios.</a:t>
                </a:r>
              </a:p>
              <a:p>
                <a:br>
                  <a:rPr lang="en-GB" dirty="0"/>
                </a:br>
                <a:endParaRPr lang="en-GB" dirty="0"/>
              </a:p>
              <a:p>
                <a:r>
                  <a:rPr lang="en-GB" b="1" dirty="0"/>
                  <a:t>Details</a:t>
                </a:r>
                <a:endParaRPr lang="en-GB" dirty="0"/>
              </a:p>
              <a:p>
                <a:r>
                  <a:rPr lang="en-GB" dirty="0"/>
                  <a:t>From the above relation, the </a:t>
                </a:r>
                <a:r>
                  <a:rPr lang="en-GB" b="1" dirty="0"/>
                  <a:t>equivalent in-plane stresses</a:t>
                </a:r>
                <a:r>
                  <a:rPr lang="en-GB" dirty="0"/>
                  <a:t> can be written as:</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m:t>
                              </m:r>
                            </m:sub>
                          </m:sSub>
                        </m:num>
                        <m:den>
                          <m:r>
                            <a:rPr lang="ar-AE" sz="1200" i="1" kern="1200">
                              <a:solidFill>
                                <a:schemeClr val="tx1"/>
                              </a:solidFill>
                              <a:latin typeface="Cambria Math" panose="02040503050406030204" pitchFamily="18" charset="0"/>
                              <a:ea typeface="+mn-ea"/>
                              <a:cs typeface="+mn-cs"/>
                            </a:rPr>
                            <m:t>𝑡</m:t>
                          </m:r>
                        </m:den>
                      </m:f>
                      <m:r>
                        <a:rPr lang="ar-AE" sz="1200" i="0" kern="1200">
                          <a:solidFill>
                            <a:schemeClr val="tx1"/>
                          </a:solidFill>
                          <a:latin typeface="Cambria Math" panose="02040503050406030204" pitchFamily="18" charset="0"/>
                          <a:ea typeface="+mn-ea"/>
                          <a:cs typeface="+mn-cs"/>
                        </a:rPr>
                        <m:t>, </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𝑦</m:t>
                              </m:r>
                            </m:sub>
                          </m:sSub>
                        </m:num>
                        <m:den>
                          <m:r>
                            <a:rPr lang="ar-AE" sz="1200" i="1" kern="1200">
                              <a:solidFill>
                                <a:schemeClr val="tx1"/>
                              </a:solidFill>
                              <a:latin typeface="Cambria Math" panose="02040503050406030204" pitchFamily="18" charset="0"/>
                              <a:ea typeface="+mn-ea"/>
                              <a:cs typeface="+mn-cs"/>
                            </a:rPr>
                            <m:t>𝑡</m:t>
                          </m:r>
                        </m:den>
                      </m:f>
                      <m:r>
                        <a:rPr lang="ar-AE" sz="1200" i="0" kern="1200">
                          <a:solidFill>
                            <a:schemeClr val="tx1"/>
                          </a:solidFill>
                          <a:latin typeface="Cambria Math" panose="02040503050406030204" pitchFamily="18" charset="0"/>
                          <a:ea typeface="+mn-ea"/>
                          <a:cs typeface="+mn-cs"/>
                        </a:rPr>
                        <m:t>, </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1" kern="1200">
                              <a:solidFill>
                                <a:schemeClr val="tx1"/>
                              </a:solidFill>
                              <a:latin typeface="Cambria Math" panose="02040503050406030204" pitchFamily="18" charset="0"/>
                              <a:ea typeface="+mn-ea"/>
                              <a:cs typeface="+mn-cs"/>
                            </a:rPr>
                            <m:t>𝑥𝑦</m:t>
                          </m:r>
                        </m:sub>
                      </m:sSub>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𝑥𝑦</m:t>
                              </m:r>
                            </m:sub>
                          </m:sSub>
                        </m:num>
                        <m:den>
                          <m:r>
                            <a:rPr lang="ar-AE" sz="1200" i="1" kern="1200">
                              <a:solidFill>
                                <a:schemeClr val="tx1"/>
                              </a:solidFill>
                              <a:latin typeface="Cambria Math" panose="02040503050406030204" pitchFamily="18" charset="0"/>
                              <a:ea typeface="+mn-ea"/>
                              <a:cs typeface="+mn-cs"/>
                            </a:rPr>
                            <m:t>𝑡</m:t>
                          </m:r>
                        </m:den>
                      </m:f>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Substituting into the laminate constitutive form gives the homogenized elastic constants per unit width:</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1" kern="1200">
                              <a:solidFill>
                                <a:schemeClr val="tx1"/>
                              </a:solidFill>
                              <a:latin typeface="Cambria Math" panose="02040503050406030204" pitchFamily="18" charset="0"/>
                              <a:ea typeface="+mn-ea"/>
                              <a:cs typeface="+mn-cs"/>
                            </a:rPr>
                            <m:t>𝑡</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11</m:t>
                              </m:r>
                            </m:sub>
                          </m:sSub>
                        </m:den>
                      </m:f>
                      <m:r>
                        <a:rPr lang="ar-AE" sz="1200" b="0" i="0" kern="1200">
                          <a:solidFill>
                            <a:schemeClr val="tx1"/>
                          </a:solidFill>
                          <a:latin typeface="Cambria Math" panose="02040503050406030204" pitchFamily="18" charset="0"/>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1" kern="1200">
                              <a:solidFill>
                                <a:schemeClr val="tx1"/>
                              </a:solidFill>
                              <a:latin typeface="Cambria Math" panose="02040503050406030204" pitchFamily="18" charset="0"/>
                              <a:ea typeface="+mn-ea"/>
                              <a:cs typeface="+mn-cs"/>
                            </a:rPr>
                            <m:t>𝑦</m:t>
                          </m:r>
                        </m:sub>
                      </m:sSub>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m:t>
                          </m:r>
                        </m:num>
                        <m:den>
                          <m:r>
                            <a:rPr lang="ar-AE" sz="1200" b="0" i="1" kern="1200">
                              <a:solidFill>
                                <a:schemeClr val="tx1"/>
                              </a:solidFill>
                              <a:latin typeface="Cambria Math" panose="02040503050406030204" pitchFamily="18" charset="0"/>
                              <a:ea typeface="+mn-ea"/>
                              <a:cs typeface="+mn-cs"/>
                            </a:rPr>
                            <m:t>𝑡</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22</m:t>
                              </m:r>
                            </m:sub>
                          </m:sSub>
                        </m:den>
                      </m:f>
                      <m:r>
                        <a:rPr lang="ar-AE" sz="1200" b="0" i="0" kern="1200">
                          <a:solidFill>
                            <a:schemeClr val="tx1"/>
                          </a:solidFill>
                          <a:latin typeface="Cambria Math" panose="02040503050406030204" pitchFamily="18" charset="0"/>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𝐺</m:t>
                          </m:r>
                        </m:e>
                        <m:sub>
                          <m:r>
                            <a:rPr lang="ar-AE" sz="1200" b="0" i="1" kern="1200">
                              <a:solidFill>
                                <a:schemeClr val="tx1"/>
                              </a:solidFill>
                              <a:latin typeface="Cambria Math" panose="02040503050406030204" pitchFamily="18" charset="0"/>
                              <a:ea typeface="+mn-ea"/>
                              <a:cs typeface="+mn-cs"/>
                            </a:rPr>
                            <m:t>𝑥𝑦</m:t>
                          </m:r>
                        </m:sub>
                      </m:sSub>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m:t>
                          </m:r>
                        </m:num>
                        <m:den>
                          <m:r>
                            <a:rPr lang="ar-AE" sz="1200" b="0" i="1" kern="1200">
                              <a:solidFill>
                                <a:schemeClr val="tx1"/>
                              </a:solidFill>
                              <a:latin typeface="Cambria Math" panose="02040503050406030204" pitchFamily="18" charset="0"/>
                              <a:ea typeface="+mn-ea"/>
                              <a:cs typeface="+mn-cs"/>
                            </a:rPr>
                            <m:t>𝑡</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66</m:t>
                              </m:r>
                            </m:sub>
                          </m:sSub>
                        </m:den>
                      </m:f>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The </a:t>
                </a:r>
                <a:r>
                  <a:rPr lang="en-GB" b="1" dirty="0"/>
                  <a:t>membrane Poisson’s ratios</a:t>
                </a:r>
                <a:r>
                  <a:rPr lang="en-GB" dirty="0"/>
                  <a:t> follow directly from the off-diagonal compliance term:</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𝑥𝑦</m:t>
                          </m:r>
                        </m:sub>
                      </m:sSub>
                      <m:r>
                        <a:rPr lang="ar-AE" sz="120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12</m:t>
                              </m:r>
                            </m:sub>
                          </m:sSub>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11</m:t>
                              </m:r>
                            </m:sub>
                          </m:sSub>
                        </m:den>
                      </m:f>
                      <m:r>
                        <a:rPr lang="ar-AE" sz="1200" b="0" i="0" kern="1200">
                          <a:solidFill>
                            <a:schemeClr val="tx1"/>
                          </a:solidFill>
                          <a:latin typeface="Cambria Math" panose="02040503050406030204" pitchFamily="18" charset="0"/>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1" kern="1200">
                              <a:solidFill>
                                <a:schemeClr val="tx1"/>
                              </a:solidFill>
                              <a:latin typeface="Cambria Math" panose="02040503050406030204" pitchFamily="18" charset="0"/>
                              <a:ea typeface="+mn-ea"/>
                              <a:cs typeface="+mn-cs"/>
                            </a:rPr>
                            <m:t>𝑦𝑥</m:t>
                          </m:r>
                        </m:sub>
                      </m:sSub>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12</m:t>
                              </m:r>
                            </m:sub>
                          </m:sSub>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22</m:t>
                              </m:r>
                            </m:sub>
                          </m:sSub>
                        </m:den>
                      </m:f>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b="1" dirty="0"/>
                  <a:t>Interpretation:</a:t>
                </a:r>
                <a:br>
                  <a:rPr lang="en-GB" dirty="0"/>
                </a:br>
                <a:r>
                  <a:rPr lang="en-GB" dirty="0"/>
                  <a:t>For a unit-width laminate,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m:t>
                        </m:r>
                      </m:sub>
                    </m:sSub>
                  </m:oMath>
                </a14:m>
                <a:r>
                  <a:rPr lang="en-GB" dirty="0"/>
                  <a:t>and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𝑦</m:t>
                        </m:r>
                        <m:r>
                          <a:rPr lang="en-GB" sz="1200" b="0" i="1" kern="1200" smtClean="0">
                            <a:solidFill>
                              <a:schemeClr val="tx1"/>
                            </a:solidFill>
                            <a:latin typeface="Cambria Math" panose="02040503050406030204" pitchFamily="18" charset="0"/>
                            <a:ea typeface="+mn-ea"/>
                            <a:cs typeface="+mn-cs"/>
                          </a:rPr>
                          <m:t> </m:t>
                        </m:r>
                      </m:sub>
                    </m:sSub>
                  </m:oMath>
                </a14:m>
                <a:r>
                  <a:rPr lang="en-GB" dirty="0"/>
                  <a:t>are </a:t>
                </a:r>
                <a:r>
                  <a:rPr lang="en-GB" b="1" dirty="0"/>
                  <a:t>force resultants</a:t>
                </a:r>
                <a:r>
                  <a:rPr lang="en-GB" dirty="0"/>
                  <a:t> (N/mm).</a:t>
                </a:r>
                <a:br>
                  <a:rPr lang="en-GB" dirty="0"/>
                </a:br>
                <a:r>
                  <a:rPr lang="en-GB" dirty="0"/>
                  <a:t>They act on a plate of thickness </a:t>
                </a:r>
                <a14:m>
                  <m:oMath xmlns:m="http://schemas.openxmlformats.org/officeDocument/2006/math">
                    <m:r>
                      <a:rPr lang="en-GB" sz="1200" i="1" kern="1200">
                        <a:solidFill>
                          <a:schemeClr val="tx1"/>
                        </a:solidFill>
                        <a:latin typeface="Cambria Math" panose="02040503050406030204" pitchFamily="18" charset="0"/>
                        <a:ea typeface="+mn-ea"/>
                        <a:cs typeface="+mn-cs"/>
                      </a:rPr>
                      <m:t>𝑡</m:t>
                    </m:r>
                  </m:oMath>
                </a14:m>
                <a:r>
                  <a:rPr lang="en-GB" dirty="0"/>
                  <a:t>, producing average in-plane stresses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𝜏</m:t>
                        </m:r>
                      </m:e>
                      <m:sub>
                        <m:r>
                          <a:rPr lang="ar-AE" sz="1200" i="1" kern="1200">
                            <a:solidFill>
                              <a:schemeClr val="tx1"/>
                            </a:solidFill>
                            <a:latin typeface="Cambria Math" panose="02040503050406030204" pitchFamily="18" charset="0"/>
                            <a:ea typeface="+mn-ea"/>
                            <a:cs typeface="+mn-cs"/>
                          </a:rPr>
                          <m:t>𝑥𝑦</m:t>
                        </m:r>
                      </m:sub>
                    </m:sSub>
                  </m:oMath>
                </a14:m>
                <a:r>
                  <a:rPr lang="ar-AE" dirty="0"/>
                  <a:t>.</a:t>
                </a:r>
                <a:br>
                  <a:rPr lang="ar-AE" dirty="0"/>
                </a:br>
                <a:r>
                  <a:rPr lang="en-GB" dirty="0"/>
                  <a:t>This formulation provides equivalent elastic constants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𝑦</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𝐺</m:t>
                        </m:r>
                      </m:e>
                      <m:sub>
                        <m:r>
                          <a:rPr lang="ar-AE" sz="1200" i="1" kern="1200">
                            <a:solidFill>
                              <a:schemeClr val="tx1"/>
                            </a:solidFill>
                            <a:latin typeface="Cambria Math" panose="02040503050406030204" pitchFamily="18" charset="0"/>
                            <a:ea typeface="+mn-ea"/>
                            <a:cs typeface="+mn-cs"/>
                          </a:rPr>
                          <m:t>𝑥𝑦</m:t>
                        </m:r>
                      </m:sub>
                    </m:sSub>
                  </m:oMath>
                </a14:m>
                <a:r>
                  <a:rPr lang="en-GB" dirty="0"/>
                  <a:t> that describe the laminate’s membrane response as if it were a single orthotropic sheet.</a:t>
                </a:r>
              </a:p>
              <a:p>
                <a:br>
                  <a:rPr lang="en-GB" dirty="0"/>
                </a:br>
                <a:endParaRPr lang="en-GB" dirty="0"/>
              </a:p>
              <a:p>
                <a:r>
                  <a:rPr lang="en-GB" b="1" dirty="0"/>
                  <a:t>Key Takeaway</a:t>
                </a:r>
                <a:br>
                  <a:rPr lang="en-GB" dirty="0"/>
                </a:br>
                <a:r>
                  <a:rPr lang="en-GB" dirty="0"/>
                  <a:t>The laminate’s </a:t>
                </a:r>
                <a:r>
                  <a:rPr lang="en-GB" b="1" dirty="0"/>
                  <a:t>membrane stiffness</a:t>
                </a:r>
                <a:r>
                  <a:rPr lang="en-GB" dirty="0"/>
                  <a:t> is defined through the </a:t>
                </a:r>
                <a14:m>
                  <m:oMath xmlns:m="http://schemas.openxmlformats.org/officeDocument/2006/math">
                    <m:r>
                      <a:rPr lang="en-GB" sz="1200" i="1" kern="1200">
                        <a:solidFill>
                          <a:schemeClr val="tx1"/>
                        </a:solidFill>
                        <a:latin typeface="Cambria Math" panose="02040503050406030204" pitchFamily="18" charset="0"/>
                        <a:ea typeface="+mn-ea"/>
                        <a:cs typeface="+mn-cs"/>
                      </a:rPr>
                      <m:t>𝛼</m:t>
                    </m:r>
                  </m:oMath>
                </a14:m>
                <a:r>
                  <a:rPr lang="en-GB" dirty="0"/>
                  <a:t>-matrix, linking in-plane forces per unit width to midplane strains.</a:t>
                </a:r>
                <a:br>
                  <a:rPr lang="en-GB" dirty="0"/>
                </a:br>
                <a:r>
                  <a:rPr lang="en-GB" dirty="0"/>
                  <a:t>By inverting this relation, we obtain homogenized moduli and Poisson’s ratios that represent the laminate’s effective orthotropic behaviour.</a:t>
                </a:r>
                <a:br>
                  <a:rPr lang="en-GB" dirty="0"/>
                </a:br>
                <a:r>
                  <a:rPr lang="en-GB" dirty="0"/>
                  <a:t>This allows complex multi-ply systems to be replaced by an equivalent homogeneous orthotropic layer for in-plane stress analysis.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generalizes </a:t>
                </a:r>
                <a:r>
                  <a:rPr lang="en-GB" b="1" dirty="0"/>
                  <a:t>Hooke’s law</a:t>
                </a:r>
                <a:r>
                  <a:rPr lang="en-GB" dirty="0"/>
                  <a:t> (</a:t>
                </a:r>
                <a:r>
                  <a:rPr lang="en-GB" sz="1200" i="0" kern="1200">
                    <a:solidFill>
                      <a:schemeClr val="tx1"/>
                    </a:solidFill>
                    <a:latin typeface="+mn-lt"/>
                    <a:ea typeface="+mn-ea"/>
                    <a:cs typeface="+mn-cs"/>
                  </a:rPr>
                  <a:t>𝜎=𝐸𝜀</a:t>
                </a:r>
                <a:r>
                  <a:rPr lang="en-GB" dirty="0"/>
                  <a:t>) to </a:t>
                </a:r>
                <a:r>
                  <a:rPr lang="en-GB" b="1" dirty="0"/>
                  <a:t>laminated composite plates</a:t>
                </a:r>
                <a:r>
                  <a:rPr lang="en-GB" dirty="0"/>
                  <a:t>.</a:t>
                </a:r>
                <a:br>
                  <a:rPr lang="en-GB" dirty="0"/>
                </a:br>
                <a:r>
                  <a:rPr lang="en-GB" dirty="0"/>
                  <a:t>For a multi-ply laminate, the in-plane load–strain relationship can be expressed in homogenized form by defining </a:t>
                </a:r>
                <a:r>
                  <a:rPr lang="en-GB" b="1" dirty="0"/>
                  <a:t>equivalent membrane stiffnesses</a:t>
                </a:r>
                <a:r>
                  <a:rPr lang="en-GB" dirty="0"/>
                  <a:t> that act analogously to the modulus and Poisson ratio of an isotropic sheet.</a:t>
                </a:r>
                <a:br>
                  <a:rPr lang="en-GB" dirty="0"/>
                </a:br>
                <a:r>
                  <a:rPr lang="en-GB" dirty="0"/>
                  <a:t>These equivalent constants are obtained from the </a:t>
                </a:r>
                <a:r>
                  <a:rPr lang="el-GR" b="1" dirty="0"/>
                  <a:t>α-</a:t>
                </a:r>
                <a:r>
                  <a:rPr lang="en-GB" b="1" dirty="0"/>
                  <a:t>matrix</a:t>
                </a:r>
                <a:r>
                  <a:rPr lang="en-GB" dirty="0"/>
                  <a:t>, which is the in-plane (membrane) compliance submatrix of the inverse [ABD] stiffness matrix.</a:t>
                </a:r>
              </a:p>
              <a:p>
                <a:br>
                  <a:rPr lang="en-GB" dirty="0"/>
                </a:br>
                <a:endParaRPr lang="en-GB" dirty="0"/>
              </a:p>
              <a:p>
                <a:r>
                  <a:rPr lang="en-GB" b="1" dirty="0"/>
                  <a:t>Concept</a:t>
                </a:r>
                <a:br>
                  <a:rPr lang="en-GB" dirty="0"/>
                </a:br>
                <a:r>
                  <a:rPr lang="en-GB" dirty="0"/>
                  <a:t>A laminate does not have a single modulus like a monolithic material.</a:t>
                </a:r>
                <a:br>
                  <a:rPr lang="en-GB" dirty="0"/>
                </a:br>
                <a:r>
                  <a:rPr lang="en-GB" dirty="0"/>
                  <a:t>Instead, it carries in-plane loads (</a:t>
                </a:r>
                <a:r>
                  <a:rPr lang="ar-AE" sz="1200" i="0" kern="1200">
                    <a:solidFill>
                      <a:schemeClr val="tx1"/>
                    </a:solidFill>
                    <a:latin typeface="+mn-lt"/>
                    <a:ea typeface="+mn-ea"/>
                    <a:cs typeface="+mn-cs"/>
                  </a:rPr>
                  <a:t>𝑁_𝑥,𝑁_𝑦,𝑁_𝑥𝑦</a:t>
                </a:r>
                <a:r>
                  <a:rPr lang="ar-AE" dirty="0"/>
                  <a:t>) </a:t>
                </a:r>
                <a:r>
                  <a:rPr lang="en-GB" dirty="0"/>
                  <a:t>per unit width (N/mm), which relate to midplane strains </a:t>
                </a:r>
                <a:r>
                  <a:rPr lang="ar-AE" sz="1200" i="0" kern="1200">
                    <a:solidFill>
                      <a:schemeClr val="tx1"/>
                    </a:solidFill>
                    <a:latin typeface="+mn-lt"/>
                    <a:ea typeface="+mn-ea"/>
                    <a:cs typeface="+mn-cs"/>
                  </a:rPr>
                  <a:t>(𝜀_𝑥ⓜ,𝜀_𝑦ⓜ,𝛾_𝑥𝑦 )</a:t>
                </a:r>
                <a:r>
                  <a:rPr lang="en-GB" dirty="0"/>
                  <a:t>through:</a:t>
                </a:r>
              </a:p>
              <a:p>
                <a:r>
                  <a:rPr lang="ar-AE" sz="1200" i="0" kern="1200">
                    <a:solidFill>
                      <a:schemeClr val="tx1"/>
                    </a:solidFill>
                    <a:latin typeface="+mn-lt"/>
                    <a:ea typeface="+mn-ea"/>
                    <a:cs typeface="+mn-cs"/>
                  </a:rPr>
                  <a:t>{■(𝜀_𝑥@𝜀_𝑦@𝛾_𝑥𝑦 )}=[𝛼]{■(𝑁_𝑥@𝑁_𝑦@𝑁_𝑥𝑦 )},</a:t>
                </a:r>
                <a:endParaRPr lang="ar-AE" dirty="0"/>
              </a:p>
              <a:p>
                <a:r>
                  <a:rPr lang="en-GB" dirty="0"/>
                  <a:t>where </a:t>
                </a:r>
                <a:r>
                  <a:rPr lang="ar-AE" sz="1200" i="0" kern="1200">
                    <a:solidFill>
                      <a:schemeClr val="tx1"/>
                    </a:solidFill>
                    <a:latin typeface="+mn-lt"/>
                    <a:ea typeface="+mn-ea"/>
                    <a:cs typeface="+mn-cs"/>
                  </a:rPr>
                  <a:t>[𝛼]</a:t>
                </a:r>
                <a:r>
                  <a:rPr lang="en-GB" dirty="0"/>
                  <a:t>is the </a:t>
                </a:r>
                <a:r>
                  <a:rPr lang="en-GB" b="1" dirty="0"/>
                  <a:t>membrane compliance matrix</a:t>
                </a:r>
                <a:r>
                  <a:rPr lang="en-GB" dirty="0"/>
                  <a:t> extracted from the inverted ABD matrix:</a:t>
                </a:r>
              </a:p>
              <a:p>
                <a:r>
                  <a:rPr lang="ar-AE" sz="1200" i="0" kern="1200">
                    <a:solidFill>
                      <a:schemeClr val="tx1"/>
                    </a:solidFill>
                    <a:latin typeface="+mn-lt"/>
                    <a:ea typeface="+mn-ea"/>
                    <a:cs typeface="+mn-cs"/>
                  </a:rPr>
                  <a:t>[𝛼]=[■(𝛼_11&amp;𝛼_12&amp;0@𝛼_12&amp;𝛼_22&amp;0@0&amp;0&amp;𝛼_66 )].</a:t>
                </a:r>
                <a:endParaRPr lang="ar-AE" dirty="0"/>
              </a:p>
              <a:p>
                <a:r>
                  <a:rPr lang="en-GB" dirty="0"/>
                  <a:t>By analogy to Hooke’s law, these coefficients define the laminate’s </a:t>
                </a:r>
                <a:r>
                  <a:rPr lang="en-GB" b="1" dirty="0"/>
                  <a:t>effective in-plane engineering constants</a:t>
                </a:r>
                <a:r>
                  <a:rPr lang="en-GB" dirty="0"/>
                  <a:t> — the homogenized moduli and Poisson’s ratios.</a:t>
                </a:r>
              </a:p>
              <a:p>
                <a:br>
                  <a:rPr lang="en-GB" dirty="0"/>
                </a:br>
                <a:endParaRPr lang="en-GB" dirty="0"/>
              </a:p>
              <a:p>
                <a:r>
                  <a:rPr lang="en-GB" b="1" dirty="0"/>
                  <a:t>Details</a:t>
                </a:r>
                <a:endParaRPr lang="en-GB" dirty="0"/>
              </a:p>
              <a:p>
                <a:r>
                  <a:rPr lang="en-GB" dirty="0"/>
                  <a:t>From the above relation, the </a:t>
                </a:r>
                <a:r>
                  <a:rPr lang="en-GB" b="1" dirty="0"/>
                  <a:t>equivalent in-plane stresses</a:t>
                </a:r>
                <a:r>
                  <a:rPr lang="en-GB" dirty="0"/>
                  <a:t> can be written as:</a:t>
                </a:r>
              </a:p>
              <a:p>
                <a:r>
                  <a:rPr lang="ar-AE" sz="1200" i="0" kern="1200">
                    <a:solidFill>
                      <a:schemeClr val="tx1"/>
                    </a:solidFill>
                    <a:latin typeface="+mn-lt"/>
                    <a:ea typeface="+mn-ea"/>
                    <a:cs typeface="+mn-cs"/>
                  </a:rPr>
                  <a:t>𝜎_𝑥=𝑁_𝑥/𝑡, 𝜎_𝑦=𝑁_𝑦/𝑡, 𝜏_𝑥𝑦=𝑁_𝑥𝑦/𝑡.</a:t>
                </a:r>
                <a:endParaRPr lang="ar-AE" dirty="0"/>
              </a:p>
              <a:p>
                <a:r>
                  <a:rPr lang="en-GB" dirty="0"/>
                  <a:t>Substituting into the laminate constitutive form gives the homogenized elastic constants per unit width:</a:t>
                </a:r>
              </a:p>
              <a:p>
                <a:r>
                  <a:rPr lang="ar-AE" sz="1200" i="0" kern="1200">
                    <a:solidFill>
                      <a:schemeClr val="tx1"/>
                    </a:solidFill>
                    <a:latin typeface="+mn-lt"/>
                    <a:ea typeface="+mn-ea"/>
                    <a:cs typeface="+mn-cs"/>
                  </a:rPr>
                  <a:t>𝐸_𝑥=1/(𝑡</a:t>
                </a:r>
                <a:r>
                  <a:rPr lang="ar-AE" sz="1200" b="0" i="0" kern="1200">
                    <a:solidFill>
                      <a:schemeClr val="tx1"/>
                    </a:solidFill>
                    <a:latin typeface="+mn-lt"/>
                    <a:ea typeface="+mn-ea"/>
                    <a:cs typeface="+mn-cs"/>
                  </a:rPr>
                  <a:t>" " 𝛼_11 ), 𝐸_𝑦=1/(𝑡" " 𝛼_22 ), 𝐺_𝑥𝑦=1/(𝑡" " 𝛼_66 ).</a:t>
                </a:r>
                <a:endParaRPr lang="ar-AE" b="0" dirty="0"/>
              </a:p>
              <a:p>
                <a:r>
                  <a:rPr lang="en-GB" dirty="0"/>
                  <a:t>The </a:t>
                </a:r>
                <a:r>
                  <a:rPr lang="en-GB" b="1" dirty="0"/>
                  <a:t>membrane Poisson’s ratios</a:t>
                </a:r>
                <a:r>
                  <a:rPr lang="en-GB" dirty="0"/>
                  <a:t> follow directly from the off-diagonal compliance term:</a:t>
                </a:r>
              </a:p>
              <a:p>
                <a:r>
                  <a:rPr lang="ar-AE" sz="1200" i="0" kern="1200">
                    <a:solidFill>
                      <a:schemeClr val="tx1"/>
                    </a:solidFill>
                    <a:latin typeface="+mn-lt"/>
                    <a:ea typeface="+mn-ea"/>
                    <a:cs typeface="+mn-cs"/>
                  </a:rPr>
                  <a:t>𝜈_𝑥𝑦=−</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𝛼_12/𝛼_11 , 𝜈_𝑦𝑥=−</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𝛼_12/𝛼_22 .</a:t>
                </a:r>
                <a:endParaRPr lang="ar-AE" b="0" dirty="0"/>
              </a:p>
              <a:p>
                <a:r>
                  <a:rPr lang="en-GB" b="1" dirty="0"/>
                  <a:t>Interpretation:</a:t>
                </a:r>
                <a:br>
                  <a:rPr lang="en-GB" dirty="0"/>
                </a:br>
                <a:r>
                  <a:rPr lang="en-GB" dirty="0"/>
                  <a:t>For a unit-width laminate, </a:t>
                </a:r>
                <a:r>
                  <a:rPr lang="ar-AE" sz="1200" i="0" kern="1200">
                    <a:solidFill>
                      <a:schemeClr val="tx1"/>
                    </a:solidFill>
                    <a:latin typeface="+mn-lt"/>
                    <a:ea typeface="+mn-ea"/>
                    <a:cs typeface="+mn-cs"/>
                  </a:rPr>
                  <a:t>𝑁_𝑥</a:t>
                </a:r>
                <a:r>
                  <a:rPr lang="en-GB" dirty="0"/>
                  <a:t>and </a:t>
                </a:r>
                <a:r>
                  <a:rPr lang="ar-AE" sz="1200" i="0" kern="1200">
                    <a:solidFill>
                      <a:schemeClr val="tx1"/>
                    </a:solidFill>
                    <a:latin typeface="+mn-lt"/>
                    <a:ea typeface="+mn-ea"/>
                    <a:cs typeface="+mn-cs"/>
                  </a:rPr>
                  <a:t>𝑁_(𝑦</a:t>
                </a:r>
                <a:r>
                  <a:rPr lang="en-GB"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a:t>
                </a:r>
                <a:r>
                  <a:rPr lang="en-GB" dirty="0"/>
                  <a:t>are </a:t>
                </a:r>
                <a:r>
                  <a:rPr lang="en-GB" b="1" dirty="0"/>
                  <a:t>force resultants</a:t>
                </a:r>
                <a:r>
                  <a:rPr lang="en-GB" dirty="0"/>
                  <a:t> (N/mm).</a:t>
                </a:r>
                <a:br>
                  <a:rPr lang="en-GB" dirty="0"/>
                </a:br>
                <a:r>
                  <a:rPr lang="en-GB" dirty="0"/>
                  <a:t>They act on a plate of thickness </a:t>
                </a:r>
                <a:r>
                  <a:rPr lang="en-GB" sz="1200" i="0" kern="1200">
                    <a:solidFill>
                      <a:schemeClr val="tx1"/>
                    </a:solidFill>
                    <a:latin typeface="+mn-lt"/>
                    <a:ea typeface="+mn-ea"/>
                    <a:cs typeface="+mn-cs"/>
                  </a:rPr>
                  <a:t>𝑡</a:t>
                </a:r>
                <a:r>
                  <a:rPr lang="en-GB" dirty="0"/>
                  <a:t>, producing average in-plane stresses </a:t>
                </a:r>
                <a:r>
                  <a:rPr lang="ar-AE" sz="1200" i="0" kern="1200">
                    <a:solidFill>
                      <a:schemeClr val="tx1"/>
                    </a:solidFill>
                    <a:latin typeface="+mn-lt"/>
                    <a:ea typeface="+mn-ea"/>
                    <a:cs typeface="+mn-cs"/>
                  </a:rPr>
                  <a:t>𝜎_𝑥,𝜎_𝑦,𝜏_𝑥𝑦</a:t>
                </a:r>
                <a:r>
                  <a:rPr lang="ar-AE" dirty="0"/>
                  <a:t>.</a:t>
                </a:r>
                <a:br>
                  <a:rPr lang="ar-AE" dirty="0"/>
                </a:br>
                <a:r>
                  <a:rPr lang="en-GB" dirty="0"/>
                  <a:t>This formulation provides equivalent elastic constants </a:t>
                </a:r>
                <a:r>
                  <a:rPr lang="ar-AE" sz="1200" i="0" kern="1200">
                    <a:solidFill>
                      <a:schemeClr val="tx1"/>
                    </a:solidFill>
                    <a:latin typeface="+mn-lt"/>
                    <a:ea typeface="+mn-ea"/>
                    <a:cs typeface="+mn-cs"/>
                  </a:rPr>
                  <a:t>𝐸_𝑥,𝐸_𝑦,𝐺_𝑥𝑦</a:t>
                </a:r>
                <a:r>
                  <a:rPr lang="en-GB" dirty="0"/>
                  <a:t> that describe the laminate’s membrane response as if it were a single orthotropic sheet.</a:t>
                </a:r>
              </a:p>
              <a:p>
                <a:br>
                  <a:rPr lang="en-GB" dirty="0"/>
                </a:br>
                <a:endParaRPr lang="en-GB" dirty="0"/>
              </a:p>
              <a:p>
                <a:r>
                  <a:rPr lang="en-GB" b="1" dirty="0"/>
                  <a:t>Key Takeaway</a:t>
                </a:r>
                <a:br>
                  <a:rPr lang="en-GB" dirty="0"/>
                </a:br>
                <a:r>
                  <a:rPr lang="en-GB" dirty="0"/>
                  <a:t>The laminate’s </a:t>
                </a:r>
                <a:r>
                  <a:rPr lang="en-GB" b="1" dirty="0"/>
                  <a:t>membrane stiffness</a:t>
                </a:r>
                <a:r>
                  <a:rPr lang="en-GB" dirty="0"/>
                  <a:t> is defined through the </a:t>
                </a:r>
                <a:r>
                  <a:rPr lang="en-GB" sz="1200" i="0" kern="1200">
                    <a:solidFill>
                      <a:schemeClr val="tx1"/>
                    </a:solidFill>
                    <a:latin typeface="+mn-lt"/>
                    <a:ea typeface="+mn-ea"/>
                    <a:cs typeface="+mn-cs"/>
                  </a:rPr>
                  <a:t>𝛼</a:t>
                </a:r>
                <a:r>
                  <a:rPr lang="en-GB" dirty="0"/>
                  <a:t>-matrix, linking in-plane forces per unit width to midplane strains.</a:t>
                </a:r>
                <a:br>
                  <a:rPr lang="en-GB" dirty="0"/>
                </a:br>
                <a:r>
                  <a:rPr lang="en-GB" dirty="0"/>
                  <a:t>By inverting this relation, we obtain homogenized moduli and Poisson’s ratios that represent the laminate’s effective orthotropic behaviour.</a:t>
                </a:r>
                <a:br>
                  <a:rPr lang="en-GB" dirty="0"/>
                </a:br>
                <a:r>
                  <a:rPr lang="en-GB" dirty="0"/>
                  <a:t>This allows complex multi-ply systems to be replaced by an equivalent homogeneous orthotropic layer for in-plane stress analysis.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42</a:t>
            </a:fld>
            <a:endParaRPr lang="en-GB"/>
          </a:p>
        </p:txBody>
      </p:sp>
    </p:spTree>
    <p:extLst>
      <p:ext uri="{BB962C8B-B14F-4D97-AF65-F5344CB8AC3E}">
        <p14:creationId xmlns:p14="http://schemas.microsoft.com/office/powerpoint/2010/main" val="219685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a:t>
            </a:r>
          </a:p>
          <a:p>
            <a:r>
              <a:rPr lang="en-GB" dirty="0"/>
              <a:t>“This slide presents an example of a bio-composite — composites that use natural fibers such as bamboo combined with inorganic fillers or polymer matrices to create sustainable structural materials.”</a:t>
            </a:r>
          </a:p>
          <a:p>
            <a:br>
              <a:rPr lang="en-GB" dirty="0"/>
            </a:br>
            <a:endParaRPr lang="en-GB" dirty="0"/>
          </a:p>
          <a:p>
            <a:r>
              <a:rPr lang="en-GB" b="1" dirty="0"/>
              <a:t>Concept</a:t>
            </a:r>
          </a:p>
          <a:p>
            <a:r>
              <a:rPr lang="en-GB" b="1" dirty="0"/>
              <a:t>Bio-composites</a:t>
            </a:r>
            <a:r>
              <a:rPr lang="en-GB" dirty="0"/>
              <a:t>: Reinforced with natural, renewable fibers (bamboo, flax, hemp, jute) and combined with either polymeric or inorganic matrices.</a:t>
            </a:r>
          </a:p>
          <a:p>
            <a:r>
              <a:rPr lang="en-GB" b="1" dirty="0"/>
              <a:t>Motivation</a:t>
            </a:r>
            <a:r>
              <a:rPr lang="en-GB" dirty="0"/>
              <a:t>: Low cost, renewable resources, reduced environmental impact, biodegradability, and moderate mechanical performance.</a:t>
            </a:r>
          </a:p>
          <a:p>
            <a:r>
              <a:rPr lang="en-GB" b="1" dirty="0"/>
              <a:t>Bamboo case</a:t>
            </a:r>
            <a:r>
              <a:rPr lang="en-GB" dirty="0"/>
              <a:t>: Bamboo is abundant, has high specific strength, and is easily processed into fibers, flakes, or MDF panels.</a:t>
            </a:r>
          </a:p>
          <a:p>
            <a:br>
              <a:rPr lang="en-GB" dirty="0"/>
            </a:br>
            <a:endParaRPr lang="en-GB" dirty="0"/>
          </a:p>
          <a:p>
            <a:r>
              <a:rPr lang="en-GB" b="1" dirty="0"/>
              <a:t>Details</a:t>
            </a:r>
          </a:p>
          <a:p>
            <a:r>
              <a:rPr lang="en-GB" b="1" dirty="0"/>
              <a:t>Reinforcements shown</a:t>
            </a:r>
            <a:r>
              <a:rPr lang="en-GB" dirty="0"/>
              <a:t>:</a:t>
            </a:r>
          </a:p>
          <a:p>
            <a:pPr lvl="1"/>
            <a:r>
              <a:rPr lang="en-GB" dirty="0"/>
              <a:t>Bamboo fibers (fine scale).</a:t>
            </a:r>
          </a:p>
          <a:p>
            <a:pPr lvl="1"/>
            <a:r>
              <a:rPr lang="en-GB" dirty="0"/>
              <a:t>Bamboo flakes (larger elements).</a:t>
            </a:r>
          </a:p>
          <a:p>
            <a:pPr lvl="1"/>
            <a:r>
              <a:rPr lang="en-GB" dirty="0"/>
              <a:t>Bamboo MDF (medium-density </a:t>
            </a:r>
            <a:r>
              <a:rPr lang="en-GB" dirty="0" err="1"/>
              <a:t>fiberboard</a:t>
            </a:r>
            <a:r>
              <a:rPr lang="en-GB" dirty="0"/>
              <a:t>).</a:t>
            </a:r>
          </a:p>
          <a:p>
            <a:pPr lvl="1"/>
            <a:r>
              <a:rPr lang="en-GB" dirty="0"/>
              <a:t>Bamboo flakeboard.</a:t>
            </a:r>
          </a:p>
          <a:p>
            <a:r>
              <a:rPr lang="en-GB" b="1" dirty="0"/>
              <a:t>Matrix options</a:t>
            </a:r>
            <a:r>
              <a:rPr lang="en-GB" dirty="0"/>
              <a:t>:</a:t>
            </a:r>
          </a:p>
          <a:p>
            <a:pPr lvl="1"/>
            <a:r>
              <a:rPr lang="en-GB" dirty="0"/>
              <a:t>Thermoplastic polypropylene.</a:t>
            </a:r>
          </a:p>
          <a:p>
            <a:pPr lvl="1"/>
            <a:r>
              <a:rPr lang="en-GB" dirty="0"/>
              <a:t>Inorganic binders (cement boards, inorganic carbons).</a:t>
            </a:r>
          </a:p>
          <a:p>
            <a:r>
              <a:rPr lang="en-GB" b="1" dirty="0"/>
              <a:t>Applications</a:t>
            </a:r>
            <a:r>
              <a:rPr lang="en-GB" dirty="0"/>
              <a:t>:</a:t>
            </a:r>
          </a:p>
          <a:p>
            <a:pPr lvl="1"/>
            <a:r>
              <a:rPr lang="en-GB" dirty="0"/>
              <a:t>Panels, furniture, flooring, and eco-friendly construction materials.</a:t>
            </a:r>
          </a:p>
          <a:p>
            <a:pPr lvl="1"/>
            <a:r>
              <a:rPr lang="en-GB" dirty="0"/>
              <a:t>Packaging and automotive interior parts when combined with polypropylene.</a:t>
            </a:r>
          </a:p>
          <a:p>
            <a:r>
              <a:rPr lang="en-GB" b="1" dirty="0"/>
              <a:t>Performance</a:t>
            </a:r>
            <a:r>
              <a:rPr lang="en-GB" dirty="0"/>
              <a:t>:</a:t>
            </a:r>
          </a:p>
          <a:p>
            <a:pPr lvl="1"/>
            <a:r>
              <a:rPr lang="en-GB" dirty="0"/>
              <a:t>Not as strong as metal or carbon composites, but sufficient for low- to medium-load structural elements.</a:t>
            </a:r>
          </a:p>
          <a:p>
            <a:pPr lvl="1"/>
            <a:r>
              <a:rPr lang="en-GB" dirty="0"/>
              <a:t>Key advantage is sustainability and reduced lifecycle environmental footprint.</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4</a:t>
            </a:fld>
            <a:endParaRPr lang="en-GB"/>
          </a:p>
        </p:txBody>
      </p:sp>
    </p:spTree>
    <p:extLst>
      <p:ext uri="{BB962C8B-B14F-4D97-AF65-F5344CB8AC3E}">
        <p14:creationId xmlns:p14="http://schemas.microsoft.com/office/powerpoint/2010/main" val="3742445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defines </a:t>
                </a:r>
                <a:r>
                  <a:rPr lang="en-GB" b="1" dirty="0"/>
                  <a:t>homogenized bending properties</a:t>
                </a:r>
                <a:r>
                  <a:rPr lang="en-GB" dirty="0"/>
                  <a:t> of a laminate by equating the laminate’s bending response to that of an equivalent isotropic plate/beam of thickness </a:t>
                </a:r>
                <a14:m>
                  <m:oMath xmlns:m="http://schemas.openxmlformats.org/officeDocument/2006/math">
                    <m:r>
                      <a:rPr lang="en-GB" sz="1200" i="1" kern="1200">
                        <a:solidFill>
                          <a:schemeClr val="tx1"/>
                        </a:solidFill>
                        <a:latin typeface="Cambria Math" panose="02040503050406030204" pitchFamily="18" charset="0"/>
                        <a:ea typeface="+mn-ea"/>
                        <a:cs typeface="+mn-cs"/>
                      </a:rPr>
                      <m:t>𝑡</m:t>
                    </m:r>
                  </m:oMath>
                </a14:m>
                <a:r>
                  <a:rPr lang="en-GB" dirty="0"/>
                  <a:t>.”</a:t>
                </a:r>
              </a:p>
              <a:p>
                <a:br>
                  <a:rPr lang="en-GB" dirty="0"/>
                </a:br>
                <a:endParaRPr lang="en-GB" dirty="0"/>
              </a:p>
              <a:p>
                <a:r>
                  <a:rPr lang="en-GB" b="1" dirty="0"/>
                  <a:t>Concept</a:t>
                </a:r>
                <a:br>
                  <a:rPr lang="en-GB" dirty="0"/>
                </a:br>
                <a:r>
                  <a:rPr lang="en-GB" dirty="0"/>
                  <a:t>“For unit width, an isotropic plate has bending rigidity </a:t>
                </a:r>
                <a14:m>
                  <m:oMath xmlns:m="http://schemas.openxmlformats.org/officeDocument/2006/math">
                    <m:r>
                      <a:rPr lang="en-GB" sz="1200" i="1" kern="1200">
                        <a:solidFill>
                          <a:schemeClr val="tx1"/>
                        </a:solidFill>
                        <a:latin typeface="Cambria Math" panose="02040503050406030204" pitchFamily="18" charset="0"/>
                        <a:ea typeface="+mn-ea"/>
                        <a:cs typeface="+mn-cs"/>
                      </a:rPr>
                      <m:t>𝐸</m:t>
                    </m:r>
                    <m:r>
                      <m:rPr>
                        <m:nor/>
                      </m:rPr>
                      <a:rPr lang="en-GB" sz="1200" b="0" i="1" kern="1200">
                        <a:solidFill>
                          <a:schemeClr val="tx1"/>
                        </a:solidFill>
                        <a:latin typeface="+mn-lt"/>
                        <a:ea typeface="+mn-ea"/>
                        <a:cs typeface="+mn-cs"/>
                      </a:rPr>
                      <m:t> </m:t>
                    </m:r>
                    <m:r>
                      <a:rPr lang="en-GB" sz="1200" b="0" i="1" kern="1200">
                        <a:solidFill>
                          <a:schemeClr val="tx1"/>
                        </a:solidFill>
                        <a:latin typeface="Cambria Math" panose="02040503050406030204" pitchFamily="18" charset="0"/>
                        <a:ea typeface="+mn-ea"/>
                        <a:cs typeface="+mn-cs"/>
                      </a:rPr>
                      <m:t>𝐼</m:t>
                    </m:r>
                    <m:r>
                      <a:rPr lang="en-GB" sz="1200" b="0" i="0" kern="1200">
                        <a:solidFill>
                          <a:schemeClr val="tx1"/>
                        </a:solidFill>
                        <a:latin typeface="Cambria Math" panose="02040503050406030204" pitchFamily="18" charset="0"/>
                        <a:ea typeface="+mn-ea"/>
                        <a:cs typeface="+mn-cs"/>
                      </a:rPr>
                      <m:t>=</m:t>
                    </m:r>
                    <m:r>
                      <a:rPr lang="en-GB" sz="1200" b="0" i="1" kern="1200">
                        <a:solidFill>
                          <a:schemeClr val="tx1"/>
                        </a:solidFill>
                        <a:latin typeface="Cambria Math" panose="02040503050406030204" pitchFamily="18" charset="0"/>
                        <a:ea typeface="+mn-ea"/>
                        <a:cs typeface="+mn-cs"/>
                      </a:rPr>
                      <m:t>𝐸</m:t>
                    </m:r>
                    <m:r>
                      <m:rPr>
                        <m:nor/>
                      </m:rPr>
                      <a:rPr lang="en-GB" sz="1200" b="0" i="1" kern="1200">
                        <a:solidFill>
                          <a:schemeClr val="tx1"/>
                        </a:solidFill>
                        <a:latin typeface="+mn-lt"/>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𝑡</m:t>
                        </m:r>
                      </m:e>
                      <m:sup>
                        <m:r>
                          <a:rPr lang="ar-AE" sz="1200" b="0" i="0" kern="1200">
                            <a:solidFill>
                              <a:schemeClr val="tx1"/>
                            </a:solidFill>
                            <a:latin typeface="Cambria Math" panose="02040503050406030204" pitchFamily="18" charset="0"/>
                            <a:ea typeface="+mn-ea"/>
                            <a:cs typeface="+mn-cs"/>
                          </a:rPr>
                          <m:t>3</m:t>
                        </m:r>
                      </m:sup>
                    </m:sSup>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12</m:t>
                    </m:r>
                  </m:oMath>
                </a14:m>
                <a:r>
                  <a:rPr lang="ar-AE" dirty="0"/>
                  <a:t>.</a:t>
                </a:r>
                <a:br>
                  <a:rPr lang="ar-AE" dirty="0"/>
                </a:br>
                <a:r>
                  <a:rPr lang="en-GB" dirty="0"/>
                  <a:t>In laminate theory the bending compliance submatrix </a:t>
                </a:r>
                <a14:m>
                  <m:oMath xmlns:m="http://schemas.openxmlformats.org/officeDocument/2006/math">
                    <m:r>
                      <a:rPr lang="en-GB" sz="1200" i="1" kern="1200">
                        <a:solidFill>
                          <a:schemeClr val="tx1"/>
                        </a:solidFill>
                        <a:latin typeface="Cambria Math" panose="02040503050406030204" pitchFamily="18" charset="0"/>
                        <a:ea typeface="+mn-ea"/>
                        <a:cs typeface="+mn-cs"/>
                      </a:rPr>
                      <m:t>𝛿</m:t>
                    </m:r>
                    <m:r>
                      <a:rPr lang="en-GB" sz="1200" b="0" i="1" kern="1200" smtClean="0">
                        <a:solidFill>
                          <a:schemeClr val="tx1"/>
                        </a:solidFill>
                        <a:latin typeface="Cambria Math" panose="02040503050406030204" pitchFamily="18" charset="0"/>
                        <a:ea typeface="+mn-ea"/>
                        <a:cs typeface="+mn-cs"/>
                      </a:rPr>
                      <m:t> </m:t>
                    </m:r>
                  </m:oMath>
                </a14:m>
                <a:r>
                  <a:rPr lang="en-GB" dirty="0"/>
                  <a:t>(bottom-right block of the inverse ABD) maps moments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𝑀</m:t>
                        </m:r>
                      </m:e>
                    </m:d>
                  </m:oMath>
                </a14:m>
                <a:r>
                  <a:rPr lang="en-GB" dirty="0"/>
                  <a:t> to curvatures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oMath>
                </a14:m>
                <a:r>
                  <a:rPr lang="ar-AE" dirty="0"/>
                  <a:t>: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𝜅</m:t>
                        </m:r>
                      </m:e>
                    </m:d>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𝛿</m:t>
                    </m:r>
                    <m:r>
                      <m:rPr>
                        <m:nor/>
                      </m:rPr>
                      <a:rPr lang="ar-AE" sz="1200" b="0" i="1" kern="1200">
                        <a:solidFill>
                          <a:schemeClr val="tx1"/>
                        </a:solidFill>
                        <a:latin typeface="+mn-lt"/>
                        <a:ea typeface="+mn-ea"/>
                        <a:cs typeface="+mn-cs"/>
                      </a:rPr>
                      <m:t> </m:t>
                    </m:r>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𝑀</m:t>
                        </m:r>
                      </m:e>
                    </m:d>
                  </m:oMath>
                </a14:m>
                <a:r>
                  <a:rPr lang="ar-AE" dirty="0"/>
                  <a:t>.</a:t>
                </a:r>
                <a:br>
                  <a:rPr lang="ar-AE" dirty="0"/>
                </a:br>
                <a:r>
                  <a:rPr lang="en-GB" dirty="0"/>
                  <a:t>By matching these two descriptions we extract </a:t>
                </a:r>
                <a:r>
                  <a:rPr lang="en-GB" b="1" dirty="0"/>
                  <a:t>effective bending moduli</a:t>
                </a:r>
                <a:r>
                  <a:rPr lang="en-GB" dirty="0"/>
                  <a:t> and </a:t>
                </a:r>
                <a:r>
                  <a:rPr lang="en-GB" b="1" dirty="0"/>
                  <a:t>bending Poisson ratios</a:t>
                </a:r>
                <a:r>
                  <a:rPr lang="en-GB" dirty="0"/>
                  <a:t>.”</a:t>
                </a:r>
              </a:p>
              <a:p>
                <a:br>
                  <a:rPr lang="en-GB" dirty="0"/>
                </a:br>
                <a:endParaRPr lang="en-GB" dirty="0"/>
              </a:p>
              <a:p>
                <a:r>
                  <a:rPr lang="en-GB" b="1" dirty="0"/>
                  <a:t>Details</a:t>
                </a:r>
                <a:br>
                  <a:rPr lang="en-GB" dirty="0"/>
                </a:br>
                <a:r>
                  <a:rPr lang="en-GB" dirty="0"/>
                  <a:t>Using </a:t>
                </a:r>
                <a14:m>
                  <m:oMath xmlns:m="http://schemas.openxmlformats.org/officeDocument/2006/math">
                    <m:r>
                      <a:rPr lang="en-GB" sz="1200" i="1" kern="1200">
                        <a:solidFill>
                          <a:schemeClr val="tx1"/>
                        </a:solidFill>
                        <a:latin typeface="Cambria Math" panose="02040503050406030204" pitchFamily="18" charset="0"/>
                        <a:ea typeface="+mn-ea"/>
                        <a:cs typeface="+mn-cs"/>
                      </a:rPr>
                      <m:t>𝛿</m:t>
                    </m:r>
                    <m:r>
                      <a:rPr lang="en-GB"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11</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12</m:t>
                                  </m:r>
                                </m:sub>
                              </m:sSub>
                            </m:e>
                            <m:e>
                              <m:r>
                                <a:rPr lang="ar-AE" sz="1200" i="0" kern="1200">
                                  <a:solidFill>
                                    <a:schemeClr val="tx1"/>
                                  </a:solidFill>
                                  <a:latin typeface="Cambria Math" panose="02040503050406030204" pitchFamily="18" charset="0"/>
                                  <a:ea typeface="+mn-ea"/>
                                  <a:cs typeface="+mn-cs"/>
                                </a:rPr>
                                <m:t>⋯</m:t>
                              </m:r>
                            </m:e>
                          </m:m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12</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22</m:t>
                                  </m:r>
                                </m:sub>
                              </m:sSub>
                            </m:e>
                            <m:e>
                              <m:r>
                                <a:rPr lang="ar-AE" sz="1200" i="0" kern="1200">
                                  <a:solidFill>
                                    <a:schemeClr val="tx1"/>
                                  </a:solidFill>
                                  <a:latin typeface="Cambria Math" panose="02040503050406030204" pitchFamily="18" charset="0"/>
                                  <a:ea typeface="+mn-ea"/>
                                  <a:cs typeface="+mn-cs"/>
                                </a:rPr>
                                <m:t>⋯</m:t>
                              </m:r>
                            </m:e>
                          </m:mr>
                          <m:mr>
                            <m:e>
                              <m:r>
                                <a:rPr lang="ar-AE" sz="1200" i="0" kern="1200">
                                  <a:solidFill>
                                    <a:schemeClr val="tx1"/>
                                  </a:solidFill>
                                  <a:latin typeface="Cambria Math" panose="02040503050406030204" pitchFamily="18" charset="0"/>
                                  <a:ea typeface="+mn-ea"/>
                                  <a:cs typeface="+mn-cs"/>
                                </a:rPr>
                                <m:t>⋯</m:t>
                              </m:r>
                            </m:e>
                            <m:e>
                              <m:r>
                                <a:rPr lang="ar-AE" sz="1200" i="0" kern="1200">
                                  <a:solidFill>
                                    <a:schemeClr val="tx1"/>
                                  </a:solidFill>
                                  <a:latin typeface="Cambria Math" panose="02040503050406030204" pitchFamily="18" charset="0"/>
                                  <a:ea typeface="+mn-ea"/>
                                  <a:cs typeface="+mn-cs"/>
                                </a:rPr>
                                <m:t>⋯</m:t>
                              </m:r>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66</m:t>
                                  </m:r>
                                </m:sub>
                              </m:sSub>
                            </m:e>
                          </m:mr>
                        </m:m>
                      </m:e>
                    </m:d>
                  </m:oMath>
                </a14:m>
                <a:r>
                  <a:rPr lang="en-GB" dirty="0"/>
                  <a:t> and plate thickness </a:t>
                </a:r>
                <a14:m>
                  <m:oMath xmlns:m="http://schemas.openxmlformats.org/officeDocument/2006/math">
                    <m:r>
                      <a:rPr lang="en-GB" sz="1200" i="1" kern="1200">
                        <a:solidFill>
                          <a:schemeClr val="tx1"/>
                        </a:solidFill>
                        <a:latin typeface="Cambria Math" panose="02040503050406030204" pitchFamily="18" charset="0"/>
                        <a:ea typeface="+mn-ea"/>
                        <a:cs typeface="+mn-cs"/>
                      </a:rPr>
                      <m:t>𝑡</m:t>
                    </m:r>
                  </m:oMath>
                </a14:m>
                <a:r>
                  <a:rPr lang="en-GB" dirty="0"/>
                  <a:t>:</a:t>
                </a:r>
              </a:p>
              <a:p>
                <a:r>
                  <a:rPr lang="en-GB" dirty="0"/>
                  <a:t>Effective bending moduli (per unit width):</a:t>
                </a:r>
              </a:p>
              <a:p>
                <a:pPr/>
                <a14:m>
                  <m:oMathPara xmlns:m="http://schemas.openxmlformats.org/officeDocument/2006/math">
                    <m:oMathParaPr>
                      <m:jc m:val="centerGroup"/>
                    </m:oMathParaPr>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𝑥</m:t>
                          </m:r>
                        </m:sub>
                        <m:sup>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𝑏</m:t>
                              </m:r>
                            </m:e>
                          </m:d>
                        </m:sup>
                      </m:sSubSup>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12</m:t>
                          </m:r>
                        </m:num>
                        <m:den>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𝑡</m:t>
                              </m:r>
                            </m:e>
                            <m:sup>
                              <m:r>
                                <a:rPr lang="ar-AE" sz="1200" i="0" kern="1200">
                                  <a:solidFill>
                                    <a:schemeClr val="tx1"/>
                                  </a:solidFill>
                                  <a:latin typeface="Cambria Math" panose="02040503050406030204" pitchFamily="18" charset="0"/>
                                  <a:ea typeface="+mn-ea"/>
                                  <a:cs typeface="+mn-cs"/>
                                </a:rPr>
                                <m:t>3</m:t>
                              </m:r>
                            </m:sup>
                          </m:sSup>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11</m:t>
                              </m:r>
                            </m:sub>
                          </m:sSub>
                        </m:den>
                      </m:f>
                      <m:r>
                        <a:rPr lang="ar-AE" sz="1200" i="0" kern="1200">
                          <a:solidFill>
                            <a:schemeClr val="tx1"/>
                          </a:solidFill>
                          <a:latin typeface="Cambria Math" panose="02040503050406030204" pitchFamily="18" charset="0"/>
                          <a:ea typeface="+mn-ea"/>
                          <a:cs typeface="+mn-cs"/>
                        </a:rPr>
                        <m:t>, </m:t>
                      </m:r>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𝑦</m:t>
                          </m:r>
                        </m:sub>
                        <m:sup>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𝑏</m:t>
                              </m:r>
                            </m:e>
                          </m:d>
                        </m:sup>
                      </m:sSubSup>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12</m:t>
                          </m:r>
                        </m:num>
                        <m:den>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𝑡</m:t>
                              </m:r>
                            </m:e>
                            <m:sup>
                              <m:r>
                                <a:rPr lang="ar-AE" sz="1200" i="0" kern="1200">
                                  <a:solidFill>
                                    <a:schemeClr val="tx1"/>
                                  </a:solidFill>
                                  <a:latin typeface="Cambria Math" panose="02040503050406030204" pitchFamily="18" charset="0"/>
                                  <a:ea typeface="+mn-ea"/>
                                  <a:cs typeface="+mn-cs"/>
                                </a:rPr>
                                <m:t>3</m:t>
                              </m:r>
                            </m:sup>
                          </m:sSup>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22</m:t>
                              </m:r>
                            </m:sub>
                          </m:sSub>
                        </m:den>
                      </m:f>
                      <m:r>
                        <a:rPr lang="ar-AE" sz="1200" i="0" kern="1200">
                          <a:solidFill>
                            <a:schemeClr val="tx1"/>
                          </a:solidFill>
                          <a:latin typeface="Cambria Math" panose="02040503050406030204" pitchFamily="18" charset="0"/>
                          <a:ea typeface="+mn-ea"/>
                          <a:cs typeface="+mn-cs"/>
                        </a:rPr>
                        <m:t>, </m:t>
                      </m:r>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𝐺</m:t>
                          </m:r>
                        </m:e>
                        <m:sub>
                          <m:r>
                            <a:rPr lang="ar-AE" sz="1200" i="1" kern="1200">
                              <a:solidFill>
                                <a:schemeClr val="tx1"/>
                              </a:solidFill>
                              <a:latin typeface="Cambria Math" panose="02040503050406030204" pitchFamily="18" charset="0"/>
                              <a:ea typeface="+mn-ea"/>
                              <a:cs typeface="+mn-cs"/>
                            </a:rPr>
                            <m:t>𝑥𝑦</m:t>
                          </m:r>
                        </m:sub>
                        <m:sup>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𝑏</m:t>
                              </m:r>
                            </m:e>
                          </m:d>
                        </m:sup>
                      </m:sSubSup>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12</m:t>
                          </m:r>
                        </m:num>
                        <m:den>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𝑡</m:t>
                              </m:r>
                            </m:e>
                            <m:sup>
                              <m:r>
                                <a:rPr lang="ar-AE" sz="1200" i="0" kern="1200">
                                  <a:solidFill>
                                    <a:schemeClr val="tx1"/>
                                  </a:solidFill>
                                  <a:latin typeface="Cambria Math" panose="02040503050406030204" pitchFamily="18" charset="0"/>
                                  <a:ea typeface="+mn-ea"/>
                                  <a:cs typeface="+mn-cs"/>
                                </a:rPr>
                                <m:t>3</m:t>
                              </m:r>
                            </m:sup>
                          </m:sSup>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66</m:t>
                              </m:r>
                            </m:sub>
                          </m:sSub>
                        </m:den>
                      </m:f>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Bending Poisson ratios:</a:t>
                </a:r>
              </a:p>
              <a:p>
                <a:pPr/>
                <a14:m>
                  <m:oMathPara xmlns:m="http://schemas.openxmlformats.org/officeDocument/2006/math">
                    <m:oMathParaPr>
                      <m:jc m:val="centerGroup"/>
                    </m:oMathParaPr>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𝑥𝑦</m:t>
                          </m:r>
                        </m:sub>
                        <m:sup>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𝑏</m:t>
                              </m:r>
                            </m:e>
                          </m:d>
                        </m:sup>
                      </m:sSubSup>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12</m:t>
                              </m:r>
                            </m:sub>
                          </m:sSub>
                        </m:num>
                        <m:den>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11</m:t>
                              </m:r>
                            </m:sub>
                          </m:sSub>
                        </m:den>
                      </m:f>
                      <m:r>
                        <a:rPr lang="ar-AE" sz="1200" i="0" kern="1200">
                          <a:solidFill>
                            <a:schemeClr val="tx1"/>
                          </a:solidFill>
                          <a:latin typeface="Cambria Math" panose="02040503050406030204" pitchFamily="18" charset="0"/>
                          <a:ea typeface="+mn-ea"/>
                          <a:cs typeface="+mn-cs"/>
                        </a:rPr>
                        <m:t>, </m:t>
                      </m:r>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𝑦𝑥</m:t>
                          </m:r>
                        </m:sub>
                        <m:sup>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𝑏</m:t>
                              </m:r>
                            </m:e>
                          </m:d>
                        </m:sup>
                      </m:sSubSup>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12</m:t>
                              </m:r>
                            </m:sub>
                          </m:sSub>
                        </m:num>
                        <m:den>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22</m:t>
                              </m:r>
                            </m:sub>
                          </m:sSub>
                        </m:den>
                      </m:f>
                      <m:r>
                        <a:rPr lang="ar-AE" sz="1200" i="0" kern="1200">
                          <a:solidFill>
                            <a:schemeClr val="tx1"/>
                          </a:solidFill>
                          <a:latin typeface="Cambria Math" panose="02040503050406030204" pitchFamily="18" charset="0"/>
                          <a:ea typeface="+mn-ea"/>
                          <a:cs typeface="+mn-cs"/>
                        </a:rPr>
                        <m:t>.</m:t>
                      </m:r>
                    </m:oMath>
                  </m:oMathPara>
                </a14:m>
                <a:endParaRPr lang="ar-AE" dirty="0"/>
              </a:p>
              <a:p>
                <a:r>
                  <a:rPr lang="en-GB" dirty="0"/>
                  <a:t>Interpretation: apply a unit bending moment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m:t>
                        </m:r>
                      </m:sub>
                    </m:sSub>
                  </m:oMath>
                </a14:m>
                <a:r>
                  <a:rPr lang="ar-AE" dirty="0"/>
                  <a:t>; </a:t>
                </a:r>
                <a:r>
                  <a:rPr lang="en-GB" dirty="0"/>
                  <a:t>curvature is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𝜅</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𝛿</m:t>
                        </m:r>
                      </m:e>
                      <m:sub>
                        <m:r>
                          <a:rPr lang="ar-AE" sz="1200" i="0" kern="1200">
                            <a:solidFill>
                              <a:schemeClr val="tx1"/>
                            </a:solidFill>
                            <a:latin typeface="Cambria Math" panose="02040503050406030204" pitchFamily="18" charset="0"/>
                            <a:ea typeface="+mn-ea"/>
                            <a:cs typeface="+mn-cs"/>
                          </a:rPr>
                          <m:t>11</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m:t>
                        </m:r>
                      </m:sub>
                    </m:sSub>
                  </m:oMath>
                </a14:m>
                <a:r>
                  <a:rPr lang="ar-AE" dirty="0"/>
                  <a:t>. </a:t>
                </a:r>
                <a:endParaRPr lang="en-GB" dirty="0"/>
              </a:p>
              <a:p>
                <a:r>
                  <a:rPr lang="en-GB" dirty="0"/>
                  <a:t>Setting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𝜅</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𝑀</m:t>
                        </m:r>
                      </m:e>
                      <m:sub>
                        <m:r>
                          <a:rPr lang="ar-AE" sz="1200" i="1" kern="1200">
                            <a:solidFill>
                              <a:schemeClr val="tx1"/>
                            </a:solidFill>
                            <a:latin typeface="Cambria Math" panose="02040503050406030204" pitchFamily="18" charset="0"/>
                            <a:ea typeface="+mn-ea"/>
                            <a:cs typeface="+mn-cs"/>
                          </a:rPr>
                          <m:t>𝑥</m:t>
                        </m:r>
                      </m:sub>
                    </m:sSub>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𝑥</m:t>
                            </m:r>
                          </m:sub>
                          <m:sup>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𝑏</m:t>
                                </m:r>
                              </m:e>
                            </m:d>
                          </m:sup>
                        </m:sSubSup>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𝑡</m:t>
                            </m:r>
                          </m:e>
                          <m:sup>
                            <m:r>
                              <a:rPr lang="ar-AE" sz="1200" i="0" kern="1200">
                                <a:solidFill>
                                  <a:schemeClr val="tx1"/>
                                </a:solidFill>
                                <a:latin typeface="Cambria Math" panose="02040503050406030204" pitchFamily="18" charset="0"/>
                                <a:ea typeface="+mn-ea"/>
                                <a:cs typeface="+mn-cs"/>
                              </a:rPr>
                              <m:t>3</m:t>
                            </m:r>
                          </m:sup>
                        </m:s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12</m:t>
                        </m:r>
                      </m:e>
                    </m:d>
                  </m:oMath>
                </a14:m>
                <a:r>
                  <a:rPr lang="en-GB" dirty="0"/>
                  <a:t> gives the first relation; the others follow analogously.</a:t>
                </a:r>
              </a:p>
              <a:p>
                <a:br>
                  <a:rPr lang="en-GB" dirty="0"/>
                </a:br>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defines </a:t>
                </a:r>
                <a:r>
                  <a:rPr lang="en-GB" b="1" dirty="0"/>
                  <a:t>homogenized bending properties</a:t>
                </a:r>
                <a:r>
                  <a:rPr lang="en-GB" dirty="0"/>
                  <a:t> of a laminate by equating the laminate’s bending response to that of an equivalent isotropic plate/beam of thickness </a:t>
                </a:r>
                <a:r>
                  <a:rPr lang="en-GB" sz="1200" i="0" kern="1200">
                    <a:solidFill>
                      <a:schemeClr val="tx1"/>
                    </a:solidFill>
                    <a:latin typeface="+mn-lt"/>
                    <a:ea typeface="+mn-ea"/>
                    <a:cs typeface="+mn-cs"/>
                  </a:rPr>
                  <a:t>𝑡</a:t>
                </a:r>
                <a:r>
                  <a:rPr lang="en-GB" dirty="0"/>
                  <a:t>.”</a:t>
                </a:r>
              </a:p>
              <a:p>
                <a:br>
                  <a:rPr lang="en-GB" dirty="0"/>
                </a:br>
                <a:endParaRPr lang="en-GB" dirty="0"/>
              </a:p>
              <a:p>
                <a:r>
                  <a:rPr lang="en-GB" b="1" dirty="0"/>
                  <a:t>Concept</a:t>
                </a:r>
                <a:br>
                  <a:rPr lang="en-GB" dirty="0"/>
                </a:br>
                <a:r>
                  <a:rPr lang="en-GB" dirty="0"/>
                  <a:t>“For unit width, an isotropic plate has bending rigidity </a:t>
                </a:r>
                <a:r>
                  <a:rPr lang="en-GB" sz="1200" i="0" kern="1200">
                    <a:solidFill>
                      <a:schemeClr val="tx1"/>
                    </a:solidFill>
                    <a:latin typeface="+mn-lt"/>
                    <a:ea typeface="+mn-ea"/>
                    <a:cs typeface="+mn-cs"/>
                  </a:rPr>
                  <a:t>𝐸</a:t>
                </a:r>
                <a:r>
                  <a:rPr lang="en-GB"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mn-lt"/>
                    <a:ea typeface="+mn-ea"/>
                    <a:cs typeface="+mn-cs"/>
                  </a:rPr>
                  <a:t>" 𝐼=𝐸</a:t>
                </a:r>
                <a:r>
                  <a:rPr lang="en-GB"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𝑡^3/12</a:t>
                </a:r>
                <a:r>
                  <a:rPr lang="ar-AE" dirty="0"/>
                  <a:t>.</a:t>
                </a:r>
                <a:br>
                  <a:rPr lang="ar-AE" dirty="0"/>
                </a:br>
                <a:r>
                  <a:rPr lang="en-GB" dirty="0"/>
                  <a:t>In laminate theory the bending compliance submatrix </a:t>
                </a:r>
                <a:r>
                  <a:rPr lang="en-GB" sz="1200" i="0" kern="1200">
                    <a:solidFill>
                      <a:schemeClr val="tx1"/>
                    </a:solidFill>
                    <a:latin typeface="+mn-lt"/>
                    <a:ea typeface="+mn-ea"/>
                    <a:cs typeface="+mn-cs"/>
                  </a:rPr>
                  <a:t>𝛿</a:t>
                </a:r>
                <a:r>
                  <a:rPr lang="en-GB" dirty="0"/>
                  <a:t>(bottom-right block of the inverse ABD) maps moments </a:t>
                </a:r>
                <a:r>
                  <a:rPr lang="ar-AE" sz="1200" i="0" kern="1200">
                    <a:solidFill>
                      <a:schemeClr val="tx1"/>
                    </a:solidFill>
                    <a:latin typeface="+mn-lt"/>
                    <a:ea typeface="+mn-ea"/>
                    <a:cs typeface="+mn-cs"/>
                  </a:rPr>
                  <a:t>{𝑀}</a:t>
                </a:r>
                <a:r>
                  <a:rPr lang="en-GB" dirty="0"/>
                  <a:t>to curvatures </a:t>
                </a:r>
                <a:r>
                  <a:rPr lang="ar-AE" sz="1200" i="0" kern="1200">
                    <a:solidFill>
                      <a:schemeClr val="tx1"/>
                    </a:solidFill>
                    <a:latin typeface="+mn-lt"/>
                    <a:ea typeface="+mn-ea"/>
                    <a:cs typeface="+mn-cs"/>
                  </a:rPr>
                  <a:t>{𝜅}</a:t>
                </a:r>
                <a:r>
                  <a:rPr lang="ar-AE" dirty="0"/>
                  <a:t>: </a:t>
                </a:r>
                <a:r>
                  <a:rPr lang="ar-AE" sz="1200" i="0" kern="1200">
                    <a:solidFill>
                      <a:schemeClr val="tx1"/>
                    </a:solidFill>
                    <a:latin typeface="+mn-lt"/>
                    <a:ea typeface="+mn-ea"/>
                    <a:cs typeface="+mn-cs"/>
                  </a:rPr>
                  <a:t>{𝜅}=𝛿</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{𝑀}</a:t>
                </a:r>
                <a:r>
                  <a:rPr lang="ar-AE" dirty="0"/>
                  <a:t>.</a:t>
                </a:r>
                <a:br>
                  <a:rPr lang="ar-AE" dirty="0"/>
                </a:br>
                <a:r>
                  <a:rPr lang="en-GB" dirty="0"/>
                  <a:t>By matching these two descriptions we extract </a:t>
                </a:r>
                <a:r>
                  <a:rPr lang="en-GB" b="1" dirty="0"/>
                  <a:t>effective bending moduli</a:t>
                </a:r>
                <a:r>
                  <a:rPr lang="en-GB" dirty="0"/>
                  <a:t> and </a:t>
                </a:r>
                <a:r>
                  <a:rPr lang="en-GB" b="1" dirty="0"/>
                  <a:t>bending Poisson ratios</a:t>
                </a:r>
                <a:r>
                  <a:rPr lang="en-GB" dirty="0"/>
                  <a:t>.”</a:t>
                </a:r>
              </a:p>
              <a:p>
                <a:br>
                  <a:rPr lang="en-GB" dirty="0"/>
                </a:br>
                <a:endParaRPr lang="en-GB" dirty="0"/>
              </a:p>
              <a:p>
                <a:r>
                  <a:rPr lang="en-GB" b="1" dirty="0"/>
                  <a:t>Details</a:t>
                </a:r>
                <a:br>
                  <a:rPr lang="en-GB" dirty="0"/>
                </a:br>
                <a:r>
                  <a:rPr lang="en-GB" dirty="0"/>
                  <a:t>Using </a:t>
                </a:r>
                <a:r>
                  <a:rPr lang="en-GB" sz="1200" i="0" kern="1200">
                    <a:solidFill>
                      <a:schemeClr val="tx1"/>
                    </a:solidFill>
                    <a:latin typeface="+mn-lt"/>
                    <a:ea typeface="+mn-ea"/>
                    <a:cs typeface="+mn-cs"/>
                  </a:rPr>
                  <a:t>𝛿=</a:t>
                </a:r>
                <a:r>
                  <a:rPr lang="ar-AE" sz="1200" i="0" kern="1200">
                    <a:solidFill>
                      <a:schemeClr val="tx1"/>
                    </a:solidFill>
                    <a:latin typeface="+mn-lt"/>
                    <a:ea typeface="+mn-ea"/>
                    <a:cs typeface="+mn-cs"/>
                  </a:rPr>
                  <a:t>[■(𝛿_11&amp;𝛿_12&amp;⋯@𝛿_12&amp;𝛿_22&amp;⋯@⋯&amp;⋯&amp;𝛿_66 )]</a:t>
                </a:r>
                <a:r>
                  <a:rPr lang="en-GB" dirty="0"/>
                  <a:t> and plate thickness </a:t>
                </a:r>
                <a:r>
                  <a:rPr lang="en-GB" sz="1200" i="0" kern="1200">
                    <a:solidFill>
                      <a:schemeClr val="tx1"/>
                    </a:solidFill>
                    <a:latin typeface="+mn-lt"/>
                    <a:ea typeface="+mn-ea"/>
                    <a:cs typeface="+mn-cs"/>
                  </a:rPr>
                  <a:t>𝑡</a:t>
                </a:r>
                <a:r>
                  <a:rPr lang="en-GB" dirty="0"/>
                  <a:t>:</a:t>
                </a:r>
              </a:p>
              <a:p>
                <a:r>
                  <a:rPr lang="en-GB" dirty="0"/>
                  <a:t>Effective bending moduli (per unit width):</a:t>
                </a:r>
              </a:p>
              <a:p>
                <a:r>
                  <a:rPr lang="ar-AE" sz="1200" i="0" kern="1200">
                    <a:solidFill>
                      <a:schemeClr val="tx1"/>
                    </a:solidFill>
                    <a:latin typeface="+mn-lt"/>
                    <a:ea typeface="+mn-ea"/>
                    <a:cs typeface="+mn-cs"/>
                  </a:rPr>
                  <a:t>𝐸_𝑥^((𝑏) )=12/(𝑡^3 𝛿_11 ), 𝐸_𝑦^((𝑏) )=12/(𝑡^3 𝛿_22 ), 𝐺_𝑥𝑦^((𝑏) )=12/(𝑡^3 𝛿_66 ).</a:t>
                </a:r>
                <a:endParaRPr lang="ar-AE" dirty="0"/>
              </a:p>
              <a:p>
                <a:r>
                  <a:rPr lang="en-GB" dirty="0"/>
                  <a:t>Bending Poisson ratios:</a:t>
                </a:r>
              </a:p>
              <a:p>
                <a:r>
                  <a:rPr lang="ar-AE" sz="1200" i="0" kern="1200">
                    <a:solidFill>
                      <a:schemeClr val="tx1"/>
                    </a:solidFill>
                    <a:latin typeface="+mn-lt"/>
                    <a:ea typeface="+mn-ea"/>
                    <a:cs typeface="+mn-cs"/>
                  </a:rPr>
                  <a:t>𝜈_𝑥𝑦^((𝑏) )=−𝛿_12/𝛿_11 , 𝜈_𝑦𝑥^((𝑏) )=−𝛿_12/𝛿_22 .</a:t>
                </a:r>
                <a:endParaRPr lang="ar-AE" dirty="0"/>
              </a:p>
              <a:p>
                <a:r>
                  <a:rPr lang="en-GB" dirty="0"/>
                  <a:t>Interpretation: apply a unit bending moment </a:t>
                </a:r>
                <a:r>
                  <a:rPr lang="ar-AE" sz="1200" i="0" kern="1200">
                    <a:solidFill>
                      <a:schemeClr val="tx1"/>
                    </a:solidFill>
                    <a:latin typeface="+mn-lt"/>
                    <a:ea typeface="+mn-ea"/>
                    <a:cs typeface="+mn-cs"/>
                  </a:rPr>
                  <a:t>𝑀_𝑥</a:t>
                </a:r>
                <a:r>
                  <a:rPr lang="ar-AE" dirty="0"/>
                  <a:t>; </a:t>
                </a:r>
                <a:r>
                  <a:rPr lang="en-GB" dirty="0"/>
                  <a:t>curvature is </a:t>
                </a:r>
                <a:r>
                  <a:rPr lang="ar-AE" sz="1200" i="0" kern="1200">
                    <a:solidFill>
                      <a:schemeClr val="tx1"/>
                    </a:solidFill>
                    <a:latin typeface="+mn-lt"/>
                    <a:ea typeface="+mn-ea"/>
                    <a:cs typeface="+mn-cs"/>
                  </a:rPr>
                  <a:t>𝜅_𝑥=𝛿_11 𝑀_𝑥</a:t>
                </a:r>
                <a:r>
                  <a:rPr lang="ar-AE" dirty="0"/>
                  <a:t>. </a:t>
                </a:r>
                <a:endParaRPr lang="en-GB" dirty="0"/>
              </a:p>
              <a:p>
                <a:r>
                  <a:rPr lang="en-GB" dirty="0"/>
                  <a:t>Setting </a:t>
                </a:r>
                <a:r>
                  <a:rPr lang="ar-AE" sz="1200" i="0" kern="1200">
                    <a:solidFill>
                      <a:schemeClr val="tx1"/>
                    </a:solidFill>
                    <a:latin typeface="+mn-lt"/>
                    <a:ea typeface="+mn-ea"/>
                    <a:cs typeface="+mn-cs"/>
                  </a:rPr>
                  <a:t>𝜅_𝑥=𝑀_𝑥/(𝐸_𝑥^((𝑏) ) 𝑡^3/12)</a:t>
                </a:r>
                <a:r>
                  <a:rPr lang="en-GB" dirty="0"/>
                  <a:t> gives the first relation; the others follow analogously.</a:t>
                </a:r>
              </a:p>
              <a:p>
                <a:br>
                  <a:rPr lang="en-GB" dirty="0"/>
                </a:br>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43</a:t>
            </a:fld>
            <a:endParaRPr lang="en-GB"/>
          </a:p>
        </p:txBody>
      </p:sp>
    </p:spTree>
    <p:extLst>
      <p:ext uri="{BB962C8B-B14F-4D97-AF65-F5344CB8AC3E}">
        <p14:creationId xmlns:p14="http://schemas.microsoft.com/office/powerpoint/2010/main" val="3080182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Given</a:t>
                </a:r>
              </a:p>
              <a:p>
                <a:r>
                  <a:rPr lang="en-GB" dirty="0"/>
                  <a:t>Lay-up (symmetric):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en-GB" sz="1200" b="0" i="0" kern="1200" smtClean="0">
                            <a:solidFill>
                              <a:schemeClr val="tx1"/>
                            </a:solidFill>
                            <a:latin typeface="Cambria Math" panose="02040503050406030204" pitchFamily="18" charset="0"/>
                            <a:ea typeface="+mn-ea"/>
                            <a:cs typeface="+mn-cs"/>
                          </a:rPr>
                          <m:t>[</m:t>
                        </m:r>
                        <m:r>
                          <a:rPr lang="ar-AE" sz="120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sSub>
                          <m:sSubPr>
                            <m:ctrlPr>
                              <a:rPr lang="ar-AE" sz="1200" i="1" kern="1200">
                                <a:solidFill>
                                  <a:schemeClr val="tx1"/>
                                </a:solidFill>
                                <a:latin typeface="Cambria Math" panose="02040503050406030204" pitchFamily="18" charset="0"/>
                                <a:ea typeface="+mn-ea"/>
                                <a:cs typeface="+mn-cs"/>
                              </a:rPr>
                            </m:ctrlPr>
                          </m:sSub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b>
                            <m:r>
                              <a:rPr lang="ar-AE" sz="1200" i="1" kern="1200">
                                <a:solidFill>
                                  <a:schemeClr val="tx1"/>
                                </a:solidFill>
                                <a:latin typeface="Cambria Math" panose="02040503050406030204" pitchFamily="18" charset="0"/>
                                <a:ea typeface="+mn-ea"/>
                                <a:cs typeface="+mn-cs"/>
                              </a:rPr>
                              <m:t>𝑠</m:t>
                            </m:r>
                          </m:sub>
                        </m:sSub>
                      </m:e>
                    </m:d>
                  </m:oMath>
                </a14:m>
                <a:r>
                  <a:rPr lang="ar-AE" dirty="0"/>
                  <a:t>⇒ </a:t>
                </a:r>
                <a:r>
                  <a:rPr lang="ar-AE" b="1" dirty="0"/>
                  <a:t>10 </a:t>
                </a:r>
                <a:r>
                  <a:rPr lang="en-GB" b="1" dirty="0"/>
                  <a:t>plies</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𝑡</m:t>
                        </m:r>
                      </m:e>
                      <m:sub>
                        <m:r>
                          <m:rPr>
                            <m:nor/>
                          </m:rPr>
                          <a:rPr lang="en-GB" sz="1200" b="0" i="1" kern="1200">
                            <a:solidFill>
                              <a:schemeClr val="tx1"/>
                            </a:solidFill>
                            <a:latin typeface="+mn-lt"/>
                            <a:ea typeface="+mn-ea"/>
                            <a:cs typeface="+mn-cs"/>
                          </a:rPr>
                          <m:t>ply</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15</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mm</m:t>
                    </m:r>
                  </m:oMath>
                </a14:m>
                <a:r>
                  <a:rPr lang="en-GB" dirty="0"/>
                  <a:t>⇒ total </a:t>
                </a:r>
                <a14:m>
                  <m:oMath xmlns:m="http://schemas.openxmlformats.org/officeDocument/2006/math">
                    <m:r>
                      <a:rPr lang="en-GB" sz="1200" i="1" kern="1200">
                        <a:solidFill>
                          <a:schemeClr val="tx1"/>
                        </a:solidFill>
                        <a:latin typeface="Cambria Math" panose="02040503050406030204" pitchFamily="18" charset="0"/>
                        <a:ea typeface="+mn-ea"/>
                        <a:cs typeface="+mn-cs"/>
                      </a:rPr>
                      <m:t>h</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1</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50</m:t>
                    </m:r>
                    <m:r>
                      <m:rPr>
                        <m:nor/>
                      </m:rPr>
                      <a:rPr lang="en-GB"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mm</m:t>
                    </m:r>
                  </m:oMath>
                </a14:m>
                <a:r>
                  <a:rPr lang="en-GB" dirty="0"/>
                  <a:t>.</a:t>
                </a:r>
              </a:p>
              <a:p>
                <a:pPr/>
                <a:r>
                  <a:rPr lang="en-GB" dirty="0"/>
                  <a:t>UD ply properties (plane-stress):</a:t>
                </a:r>
                <a:br>
                  <a:rPr lang="en-GB" dirty="0"/>
                </a:b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131</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r>
                        <a:rPr lang="en-GB" sz="1200" b="0" i="0" kern="1200">
                          <a:solidFill>
                            <a:schemeClr val="tx1"/>
                          </a:solidFill>
                          <a:latin typeface="Cambria Math" panose="02040503050406030204" pitchFamily="18" charset="0"/>
                          <a:ea typeface="+mn-ea"/>
                          <a:cs typeface="+mn-cs"/>
                        </a:rPr>
                        <m:t>,</m:t>
                      </m:r>
                      <m:r>
                        <m:rPr>
                          <m:nor/>
                        </m:rPr>
                        <a:rPr lang="en-GB"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r>
                        <a:rPr lang="en-GB" sz="1200" b="0" i="0" kern="1200">
                          <a:solidFill>
                            <a:schemeClr val="tx1"/>
                          </a:solidFill>
                          <a:latin typeface="Cambria Math" panose="02040503050406030204" pitchFamily="18" charset="0"/>
                          <a:ea typeface="+mn-ea"/>
                          <a:cs typeface="+mn-cs"/>
                        </a:rPr>
                        <m:t>,</m:t>
                      </m:r>
                      <m:r>
                        <m:rPr>
                          <m:nor/>
                        </m:rPr>
                        <a:rPr lang="en-GB"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𝐺</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4</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82</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r>
                        <a:rPr lang="en-GB" sz="1200" b="0" i="0" kern="1200">
                          <a:solidFill>
                            <a:schemeClr val="tx1"/>
                          </a:solidFill>
                          <a:latin typeface="Cambria Math" panose="02040503050406030204" pitchFamily="18" charset="0"/>
                          <a:ea typeface="+mn-ea"/>
                          <a:cs typeface="+mn-cs"/>
                        </a:rPr>
                        <m:t>,</m:t>
                      </m:r>
                      <m:r>
                        <m:rPr>
                          <m:nor/>
                        </m:rPr>
                        <a:rPr lang="en-GB"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29</m:t>
                      </m:r>
                    </m:oMath>
                  </m:oMathPara>
                </a14:m>
                <a:br>
                  <a:rPr lang="ar-AE"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21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12</m:t>
                        </m:r>
                      </m:sub>
                    </m:sSub>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1</m:t>
                        </m:r>
                      </m:sub>
                    </m:sSub>
                  </m:oMath>
                </a14:m>
                <a:r>
                  <a:rPr lang="ar-AE" dirty="0"/>
                  <a:t>.</a:t>
                </a:r>
              </a:p>
              <a:p>
                <a:r>
                  <a:rPr lang="en-GB" dirty="0"/>
                  <a:t>From these,</a:t>
                </a:r>
              </a:p>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ar-AE" sz="1200" i="1" kern="1200">
                              <a:solidFill>
                                <a:schemeClr val="tx1"/>
                              </a:solidFill>
                              <a:latin typeface="Cambria Math" panose="02040503050406030204" pitchFamily="18" charset="0"/>
                              <a:ea typeface="+mn-ea"/>
                              <a:cs typeface="+mn-cs"/>
                            </a:rPr>
                          </m:ctrlPr>
                        </m:mPr>
                        <m:m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e>
                          <m:e>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num>
                              <m:den>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12</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21</m:t>
                                    </m:r>
                                  </m:sub>
                                </m:sSub>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131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991</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r>
                              <a:rPr lang="en-GB" sz="1200" b="0" i="0" kern="1200">
                                <a:solidFill>
                                  <a:schemeClr val="tx1"/>
                                </a:solidFill>
                                <a:latin typeface="Cambria Math" panose="02040503050406030204" pitchFamily="18" charset="0"/>
                                <a:ea typeface="+mn-ea"/>
                                <a:cs typeface="+mn-cs"/>
                              </a:rPr>
                              <m:t>,</m:t>
                            </m:r>
                          </m:e>
                        </m:mr>
                        <m:mr>
                          <m:e>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22</m:t>
                                </m:r>
                              </m:sub>
                            </m:sSub>
                          </m:e>
                          <m:e>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num>
                              <m:den>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21</m:t>
                                    </m:r>
                                  </m:sub>
                                </m:sSub>
                              </m:den>
                            </m:f>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789</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r>
                              <a:rPr lang="en-GB" sz="1200" b="0" i="0" kern="1200">
                                <a:solidFill>
                                  <a:schemeClr val="tx1"/>
                                </a:solidFill>
                                <a:latin typeface="Cambria Math" panose="02040503050406030204" pitchFamily="18" charset="0"/>
                                <a:ea typeface="+mn-ea"/>
                                <a:cs typeface="+mn-cs"/>
                              </a:rPr>
                              <m:t>,</m:t>
                            </m:r>
                          </m:e>
                        </m:mr>
                        <m:mr>
                          <m:e>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12</m:t>
                                </m:r>
                              </m:sub>
                            </m:sSub>
                          </m:e>
                          <m:e>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num>
                              <m:den>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21</m:t>
                                    </m:r>
                                  </m:sub>
                                </m:sSub>
                              </m:den>
                            </m:f>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3</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4187</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r>
                              <a:rPr lang="en-GB" sz="1200" b="0" i="0" kern="1200">
                                <a:solidFill>
                                  <a:schemeClr val="tx1"/>
                                </a:solidFill>
                                <a:latin typeface="Cambria Math" panose="02040503050406030204" pitchFamily="18" charset="0"/>
                                <a:ea typeface="+mn-ea"/>
                                <a:cs typeface="+mn-cs"/>
                              </a:rPr>
                              <m:t>,</m:t>
                            </m:r>
                          </m:e>
                        </m:mr>
                        <m:mr>
                          <m:e>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66</m:t>
                                </m:r>
                              </m:sub>
                            </m:sSub>
                          </m:e>
                          <m:e>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𝐺</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4</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820</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r>
                              <a:rPr lang="en-GB" sz="1200" b="0" i="0" kern="1200">
                                <a:solidFill>
                                  <a:schemeClr val="tx1"/>
                                </a:solidFill>
                                <a:latin typeface="Cambria Math" panose="02040503050406030204" pitchFamily="18" charset="0"/>
                                <a:ea typeface="+mn-ea"/>
                                <a:cs typeface="+mn-cs"/>
                              </a:rPr>
                              <m:t>.</m:t>
                            </m:r>
                          </m:e>
                        </m:mr>
                      </m:m>
                    </m:oMath>
                  </m:oMathPara>
                </a14:m>
                <a:endParaRPr lang="ar-AE" b="0" dirty="0"/>
              </a:p>
              <a:p>
                <a:r>
                  <a:rPr lang="en-GB" dirty="0"/>
                  <a:t>For each ply at angle </a:t>
                </a:r>
                <a14:m>
                  <m:oMath xmlns:m="http://schemas.openxmlformats.org/officeDocument/2006/math">
                    <m:r>
                      <a:rPr lang="en-GB" sz="1200" i="1" kern="1200">
                        <a:solidFill>
                          <a:schemeClr val="tx1"/>
                        </a:solidFill>
                        <a:latin typeface="Cambria Math" panose="02040503050406030204" pitchFamily="18" charset="0"/>
                        <a:ea typeface="+mn-ea"/>
                        <a:cs typeface="+mn-cs"/>
                      </a:rPr>
                      <m:t>𝜃</m:t>
                    </m:r>
                    <m:r>
                      <a:rPr lang="en-GB" sz="1200" i="0" kern="1200">
                        <a:solidFill>
                          <a:schemeClr val="tx1"/>
                        </a:solidFill>
                        <a:latin typeface="Cambria Math" panose="02040503050406030204" pitchFamily="18" charset="0"/>
                        <a:ea typeface="+mn-ea"/>
                        <a:cs typeface="+mn-cs"/>
                      </a:rPr>
                      <m:t>∈</m:t>
                    </m:r>
                    <m:d>
                      <m:dPr>
                        <m:begChr m:val="{"/>
                        <m:endChr m:val="}"/>
                        <m:sep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45</m:t>
                        </m:r>
                      </m:e>
                      <m:e>
                        <m:r>
                          <a:rPr lang="ar-AE" sz="1200" i="0" kern="1200">
                            <a:solidFill>
                              <a:schemeClr val="tx1"/>
                            </a:solidFill>
                            <a:latin typeface="Cambria Math" panose="02040503050406030204" pitchFamily="18" charset="0"/>
                            <a:ea typeface="+mn-ea"/>
                            <a:cs typeface="+mn-cs"/>
                          </a:rPr>
                          <m:t>−</m:t>
                        </m:r>
                      </m:e>
                      <m:e>
                        <m:r>
                          <a:rPr lang="ar-AE" sz="1200" i="0" kern="1200">
                            <a:solidFill>
                              <a:schemeClr val="tx1"/>
                            </a:solidFill>
                            <a:latin typeface="Cambria Math" panose="02040503050406030204" pitchFamily="18" charset="0"/>
                            <a:ea typeface="+mn-ea"/>
                            <a:cs typeface="+mn-cs"/>
                          </a:rPr>
                          <m:t>45</m:t>
                        </m:r>
                      </m:e>
                      <m:e>
                        <m:r>
                          <a:rPr lang="ar-AE" sz="1200" i="0" kern="1200">
                            <a:solidFill>
                              <a:schemeClr val="tx1"/>
                            </a:solidFill>
                            <a:latin typeface="Cambria Math" panose="02040503050406030204" pitchFamily="18" charset="0"/>
                            <a:ea typeface="+mn-ea"/>
                            <a:cs typeface="+mn-cs"/>
                          </a:rPr>
                          <m:t>60</m:t>
                        </m:r>
                      </m:e>
                      <m:e>
                        <m:r>
                          <a:rPr lang="ar-AE" sz="1200" i="0" kern="1200">
                            <a:solidFill>
                              <a:schemeClr val="tx1"/>
                            </a:solidFill>
                            <a:latin typeface="Cambria Math" panose="02040503050406030204" pitchFamily="18" charset="0"/>
                            <a:ea typeface="+mn-ea"/>
                            <a:cs typeface="+mn-cs"/>
                          </a:rPr>
                          <m:t>90</m:t>
                        </m:r>
                      </m:e>
                      <m:e>
                        <m:r>
                          <a:rPr lang="ar-AE" sz="1200" i="0" kern="1200">
                            <a:solidFill>
                              <a:schemeClr val="tx1"/>
                            </a:solidFill>
                            <a:latin typeface="Cambria Math" panose="02040503050406030204" pitchFamily="18" charset="0"/>
                            <a:ea typeface="+mn-ea"/>
                            <a:cs typeface="+mn-cs"/>
                          </a:rPr>
                          <m:t>0</m:t>
                        </m:r>
                      </m:e>
                      <m:e>
                        <m:r>
                          <a:rPr lang="ar-AE" sz="1200" i="0" kern="1200">
                            <a:solidFill>
                              <a:schemeClr val="tx1"/>
                            </a:solidFill>
                            <a:latin typeface="Cambria Math" panose="02040503050406030204" pitchFamily="18" charset="0"/>
                            <a:ea typeface="+mn-ea"/>
                            <a:cs typeface="+mn-cs"/>
                          </a:rPr>
                          <m:t>0</m:t>
                        </m:r>
                      </m:e>
                      <m:e>
                        <m:r>
                          <a:rPr lang="ar-AE" sz="1200" i="0" kern="1200">
                            <a:solidFill>
                              <a:schemeClr val="tx1"/>
                            </a:solidFill>
                            <a:latin typeface="Cambria Math" panose="02040503050406030204" pitchFamily="18" charset="0"/>
                            <a:ea typeface="+mn-ea"/>
                            <a:cs typeface="+mn-cs"/>
                          </a:rPr>
                          <m:t>90</m:t>
                        </m:r>
                      </m:e>
                      <m:e>
                        <m:r>
                          <a:rPr lang="ar-AE" sz="1200" i="0" kern="1200">
                            <a:solidFill>
                              <a:schemeClr val="tx1"/>
                            </a:solidFill>
                            <a:latin typeface="Cambria Math" panose="02040503050406030204" pitchFamily="18" charset="0"/>
                            <a:ea typeface="+mn-ea"/>
                            <a:cs typeface="+mn-cs"/>
                          </a:rPr>
                          <m:t>60</m:t>
                        </m:r>
                      </m:e>
                      <m:e>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4545</m:t>
                        </m:r>
                      </m:e>
                    </m:d>
                  </m:oMath>
                </a14:m>
                <a:r>
                  <a:rPr lang="en-GB" dirty="0"/>
                  <a:t>the transformed reduced stiffness </a:t>
                </a:r>
                <a14:m>
                  <m:oMath xmlns:m="http://schemas.openxmlformats.org/officeDocument/2006/math">
                    <m:limUpp>
                      <m:limUppPr>
                        <m:ctrlPr>
                          <a:rPr lang="ar-AE" sz="1200" b="1" i="1" kern="1200">
                            <a:solidFill>
                              <a:schemeClr val="tx1"/>
                            </a:solidFill>
                            <a:latin typeface="Cambria Math" panose="02040503050406030204" pitchFamily="18" charset="0"/>
                            <a:ea typeface="+mn-ea"/>
                            <a:cs typeface="+mn-cs"/>
                          </a:rPr>
                        </m:ctrlPr>
                      </m:limUppPr>
                      <m:e>
                        <m:r>
                          <a:rPr lang="ar-AE" sz="1200" b="1" kern="1200">
                            <a:solidFill>
                              <a:schemeClr val="tx1"/>
                            </a:solidFill>
                            <a:latin typeface="Cambria Math" panose="02040503050406030204" pitchFamily="18" charset="0"/>
                            <a:ea typeface="+mn-ea"/>
                            <a:cs typeface="+mn-cs"/>
                          </a:rPr>
                          <m:t>𝐐</m:t>
                        </m:r>
                      </m:e>
                      <m:lim>
                        <m:r>
                          <a:rPr lang="ar-AE" sz="1200" b="0" i="0" kern="1200">
                            <a:solidFill>
                              <a:schemeClr val="tx1"/>
                            </a:solidFill>
                            <a:latin typeface="Cambria Math" panose="02040503050406030204" pitchFamily="18" charset="0"/>
                            <a:ea typeface="+mn-ea"/>
                            <a:cs typeface="+mn-cs"/>
                          </a:rPr>
                          <m:t>ˉ</m:t>
                        </m:r>
                      </m:lim>
                    </m:limUpp>
                    <m:d>
                      <m:dPr>
                        <m:ctrlPr>
                          <a:rPr lang="ar-AE" sz="1200" b="1"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𝜃</m:t>
                        </m:r>
                      </m:e>
                    </m:d>
                  </m:oMath>
                </a14:m>
                <a:r>
                  <a:rPr lang="en-GB" dirty="0"/>
                  <a:t>is formed and integrated through thickness.</a:t>
                </a:r>
              </a:p>
              <a:p>
                <a:r>
                  <a:rPr lang="en-GB" dirty="0"/>
                  <a:t>Because the stacking is </a:t>
                </a:r>
                <a:r>
                  <a:rPr lang="en-GB" b="1" dirty="0"/>
                  <a:t>symmetric</a:t>
                </a:r>
                <a:r>
                  <a:rPr lang="en-GB" dirty="0"/>
                  <a:t>, </a:t>
                </a:r>
                <a14:m>
                  <m:oMath xmlns:m="http://schemas.openxmlformats.org/officeDocument/2006/math">
                    <m:r>
                      <a:rPr lang="en-GB" sz="1200" b="1" kern="1200">
                        <a:solidFill>
                          <a:schemeClr val="tx1"/>
                        </a:solidFill>
                        <a:latin typeface="Cambria Math" panose="02040503050406030204" pitchFamily="18" charset="0"/>
                        <a:ea typeface="+mn-ea"/>
                        <a:cs typeface="+mn-cs"/>
                      </a:rPr>
                      <m:t>𝐁</m:t>
                    </m:r>
                    <m:r>
                      <a:rPr lang="en-GB" sz="1200" b="0" i="0" kern="1200">
                        <a:solidFill>
                          <a:schemeClr val="tx1"/>
                        </a:solidFill>
                        <a:latin typeface="Cambria Math" panose="02040503050406030204" pitchFamily="18" charset="0"/>
                        <a:ea typeface="+mn-ea"/>
                        <a:cs typeface="+mn-cs"/>
                      </a:rPr>
                      <m:t>=</m:t>
                    </m:r>
                    <m:r>
                      <a:rPr lang="en-GB" sz="1200" b="1" i="0" kern="1200">
                        <a:solidFill>
                          <a:schemeClr val="tx1"/>
                        </a:solidFill>
                        <a:latin typeface="Cambria Math" panose="02040503050406030204" pitchFamily="18" charset="0"/>
                        <a:ea typeface="+mn-ea"/>
                        <a:cs typeface="+mn-cs"/>
                      </a:rPr>
                      <m:t>𝟎</m:t>
                    </m:r>
                  </m:oMath>
                </a14:m>
                <a:r>
                  <a:rPr lang="en-GB" dirty="0"/>
                  <a:t>. It is </a:t>
                </a:r>
                <a:r>
                  <a:rPr lang="en-GB" b="1" dirty="0"/>
                  <a:t>not balanced</a:t>
                </a:r>
                <a:r>
                  <a:rPr lang="en-GB" dirty="0"/>
                  <a:t> (there is no </a:t>
                </a:r>
                <a14:m>
                  <m:oMath xmlns:m="http://schemas.openxmlformats.org/officeDocument/2006/math">
                    <m:r>
                      <a:rPr lang="en-GB" sz="120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60</m:t>
                        </m:r>
                      </m:e>
                      <m:sup>
                        <m:r>
                          <a:rPr lang="ar-AE" sz="1200" i="0" kern="1200">
                            <a:solidFill>
                              <a:schemeClr val="tx1"/>
                            </a:solidFill>
                            <a:latin typeface="Cambria Math" panose="02040503050406030204" pitchFamily="18" charset="0"/>
                            <a:ea typeface="+mn-ea"/>
                            <a:cs typeface="+mn-cs"/>
                          </a:rPr>
                          <m:t>∘</m:t>
                        </m:r>
                      </m:sup>
                    </m:sSup>
                  </m:oMath>
                </a14:m>
                <a:r>
                  <a:rPr lang="en-GB" dirty="0"/>
                  <a:t>ply), so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16</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26</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a14:m>
                <a:r>
                  <a:rPr lang="ar-AE" dirty="0"/>
                  <a:t>.</a:t>
                </a:r>
              </a:p>
              <a:p>
                <a:br>
                  <a:rPr lang="ar-AE" dirty="0"/>
                </a:br>
                <a:endParaRPr lang="ar-AE" dirty="0"/>
              </a:p>
              <a:p>
                <a:r>
                  <a:rPr lang="en-GB" b="1" dirty="0"/>
                  <a:t>Results (per unit width)</a:t>
                </a:r>
              </a:p>
              <a:p>
                <a:r>
                  <a:rPr lang="en-GB" b="1" dirty="0"/>
                  <a:t>Membrane stiffness </a:t>
                </a:r>
                <a14:m>
                  <m:oMath xmlns:m="http://schemas.openxmlformats.org/officeDocument/2006/math">
                    <m:r>
                      <a:rPr lang="en-GB" sz="1200" b="1" kern="1200">
                        <a:solidFill>
                          <a:schemeClr val="tx1"/>
                        </a:solidFill>
                        <a:latin typeface="Cambria Math" panose="02040503050406030204" pitchFamily="18" charset="0"/>
                        <a:ea typeface="+mn-ea"/>
                        <a:cs typeface="+mn-cs"/>
                      </a:rPr>
                      <m:t>𝐀</m:t>
                    </m:r>
                    <m:r>
                      <a:rPr lang="en-GB" sz="1200" b="0" i="0" kern="1200">
                        <a:solidFill>
                          <a:schemeClr val="tx1"/>
                        </a:solidFill>
                        <a:latin typeface="Cambria Math" panose="02040503050406030204" pitchFamily="18" charset="0"/>
                        <a:ea typeface="+mn-ea"/>
                        <a:cs typeface="+mn-cs"/>
                      </a:rPr>
                      <m:t>=</m:t>
                    </m:r>
                    <m:nary>
                      <m:naryPr>
                        <m:chr m:val="∑"/>
                        <m:grow m:val="on"/>
                        <m:subHide m:val="on"/>
                        <m:supHide m:val="on"/>
                        <m:ctrlPr>
                          <a:rPr lang="ar-AE" sz="1200" b="0" i="1" kern="1200">
                            <a:solidFill>
                              <a:schemeClr val="tx1"/>
                            </a:solidFill>
                            <a:latin typeface="Cambria Math" panose="02040503050406030204" pitchFamily="18" charset="0"/>
                            <a:ea typeface="+mn-ea"/>
                            <a:cs typeface="+mn-cs"/>
                          </a:rPr>
                        </m:ctrlPr>
                      </m:naryPr>
                      <m:sub/>
                      <m:sup/>
                      <m:e>
                        <m:sSup>
                          <m:sSupPr>
                            <m:ctrlPr>
                              <a:rPr lang="ar-AE" sz="1200" b="0" i="1" kern="1200">
                                <a:solidFill>
                                  <a:schemeClr val="tx1"/>
                                </a:solidFill>
                                <a:latin typeface="Cambria Math" panose="02040503050406030204" pitchFamily="18" charset="0"/>
                                <a:ea typeface="+mn-ea"/>
                                <a:cs typeface="+mn-cs"/>
                              </a:rPr>
                            </m:ctrlPr>
                          </m:sSupPr>
                          <m:e>
                            <m:limUpp>
                              <m:limUppPr>
                                <m:ctrlPr>
                                  <a:rPr lang="ar-AE" sz="1200" b="0" i="1" kern="1200">
                                    <a:solidFill>
                                      <a:schemeClr val="tx1"/>
                                    </a:solidFill>
                                    <a:latin typeface="Cambria Math" panose="02040503050406030204" pitchFamily="18" charset="0"/>
                                    <a:ea typeface="+mn-ea"/>
                                    <a:cs typeface="+mn-cs"/>
                                  </a:rPr>
                                </m:ctrlPr>
                              </m:limUppPr>
                              <m:e>
                                <m:r>
                                  <a:rPr lang="ar-AE" sz="1200" b="1" i="0" kern="1200">
                                    <a:solidFill>
                                      <a:schemeClr val="tx1"/>
                                    </a:solidFill>
                                    <a:latin typeface="Cambria Math" panose="02040503050406030204" pitchFamily="18" charset="0"/>
                                    <a:ea typeface="+mn-ea"/>
                                    <a:cs typeface="+mn-cs"/>
                                  </a:rPr>
                                  <m:t>𝐐</m:t>
                                </m:r>
                              </m:e>
                              <m:lim>
                                <m:r>
                                  <a:rPr lang="ar-AE" sz="1200" b="0" i="0" kern="1200">
                                    <a:solidFill>
                                      <a:schemeClr val="tx1"/>
                                    </a:solidFill>
                                    <a:latin typeface="Cambria Math" panose="02040503050406030204" pitchFamily="18" charset="0"/>
                                    <a:ea typeface="+mn-ea"/>
                                    <a:cs typeface="+mn-cs"/>
                                  </a:rPr>
                                  <m:t>ˉ</m:t>
                                </m:r>
                              </m:lim>
                            </m:limUpp>
                          </m:e>
                          <m:sup>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e>
                    </m:nary>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𝑡</m:t>
                        </m:r>
                      </m:e>
                      <m:sub>
                        <m:r>
                          <a:rPr lang="ar-AE" sz="1200" b="0" i="1" kern="1200">
                            <a:solidFill>
                              <a:schemeClr val="tx1"/>
                            </a:solidFill>
                            <a:latin typeface="Cambria Math" panose="02040503050406030204" pitchFamily="18" charset="0"/>
                            <a:ea typeface="+mn-ea"/>
                            <a:cs typeface="+mn-cs"/>
                          </a:rPr>
                          <m:t>𝑘</m:t>
                        </m:r>
                      </m:sub>
                    </m:sSub>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𝑚𝑚</m:t>
                        </m:r>
                      </m:e>
                    </m:d>
                  </m:oMath>
                </a14:m>
                <a:endParaRPr lang="ar-AE" b="1" dirty="0"/>
              </a:p>
              <a:p>
                <a:pPr/>
                <a14:m>
                  <m:oMathPara xmlns:m="http://schemas.openxmlformats.org/officeDocument/2006/math">
                    <m:oMathParaPr>
                      <m:jc m:val="centerGroup"/>
                    </m:oMathParaPr>
                    <m:oMath xmlns:m="http://schemas.openxmlformats.org/officeDocument/2006/math">
                      <m:r>
                        <a:rPr lang="ar-AE" sz="1200" b="1" kern="1200">
                          <a:solidFill>
                            <a:schemeClr val="tx1"/>
                          </a:solidFill>
                          <a:latin typeface="Cambria Math" panose="02040503050406030204" pitchFamily="18" charset="0"/>
                          <a:ea typeface="+mn-ea"/>
                          <a:cs typeface="+mn-cs"/>
                        </a:rPr>
                        <m:t>𝐀</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d>
                        <m:dPr>
                          <m:begChr m:val="["/>
                          <m:endChr m:val="]"/>
                          <m:ctrlPr>
                            <a:rPr lang="ar-AE" sz="1200" b="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b="0" i="1" kern="1200">
                                  <a:solidFill>
                                    <a:schemeClr val="tx1"/>
                                  </a:solidFill>
                                  <a:latin typeface="Cambria Math" panose="02040503050406030204" pitchFamily="18" charset="0"/>
                                  <a:ea typeface="+mn-ea"/>
                                  <a:cs typeface="+mn-cs"/>
                                </a:rPr>
                              </m:ctrlPr>
                            </m:mPr>
                            <m:mr>
                              <m:e>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74551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m:t>
                                </m:r>
                              </m:e>
                              <m:e>
                                <m:r>
                                  <a:rPr lang="ar-AE" sz="1200" b="0" i="0" kern="1200">
                                    <a:solidFill>
                                      <a:schemeClr val="tx1"/>
                                    </a:solidFill>
                                    <a:latin typeface="Cambria Math" panose="02040503050406030204" pitchFamily="18" charset="0"/>
                                    <a:ea typeface="+mn-ea"/>
                                    <a:cs typeface="+mn-cs"/>
                                  </a:rPr>
                                  <m:t>29395</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9</m:t>
                                </m:r>
                              </m:e>
                              <m:e>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3986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2</m:t>
                                </m:r>
                              </m:e>
                            </m:mr>
                            <m:mr>
                              <m:e>
                                <m:r>
                                  <a:rPr lang="ar-AE" sz="1200" b="0" i="0" kern="1200">
                                    <a:solidFill>
                                      <a:schemeClr val="tx1"/>
                                    </a:solidFill>
                                    <a:latin typeface="Cambria Math" panose="02040503050406030204" pitchFamily="18" charset="0"/>
                                    <a:ea typeface="+mn-ea"/>
                                    <a:cs typeface="+mn-cs"/>
                                  </a:rPr>
                                  <m:t>29395</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9</m:t>
                                </m:r>
                              </m:e>
                              <m:e>
                                <m:r>
                                  <a:rPr lang="ar-AE" sz="1200" b="0" i="0" kern="1200">
                                    <a:solidFill>
                                      <a:schemeClr val="tx1"/>
                                    </a:solidFill>
                                    <a:latin typeface="Cambria Math" panose="02040503050406030204" pitchFamily="18" charset="0"/>
                                    <a:ea typeface="+mn-ea"/>
                                    <a:cs typeface="+mn-cs"/>
                                  </a:rPr>
                                  <m:t>92582</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3</m:t>
                                </m:r>
                              </m:e>
                              <m:e>
                                <m:r>
                                  <a:rPr lang="ar-AE" sz="1200" b="0" i="0" kern="1200">
                                    <a:solidFill>
                                      <a:schemeClr val="tx1"/>
                                    </a:solidFill>
                                    <a:latin typeface="Cambria Math" panose="02040503050406030204" pitchFamily="18" charset="0"/>
                                    <a:ea typeface="+mn-ea"/>
                                    <a:cs typeface="+mn-cs"/>
                                  </a:rPr>
                                  <m:t>11628</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m:t>
                                </m:r>
                              </m:e>
                            </m:mr>
                            <m:mr>
                              <m:e>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3986</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2</m:t>
                                </m:r>
                              </m:e>
                              <m:e>
                                <m:r>
                                  <a:rPr lang="ar-AE" sz="1200" b="0" i="0" kern="1200">
                                    <a:solidFill>
                                      <a:schemeClr val="tx1"/>
                                    </a:solidFill>
                                    <a:latin typeface="Cambria Math" panose="02040503050406030204" pitchFamily="18" charset="0"/>
                                    <a:ea typeface="+mn-ea"/>
                                    <a:cs typeface="+mn-cs"/>
                                  </a:rPr>
                                  <m:t>11628</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m:t>
                                </m:r>
                              </m:e>
                              <m:e>
                                <m:r>
                                  <a:rPr lang="ar-AE" sz="1200" b="0" i="0" kern="1200">
                                    <a:solidFill>
                                      <a:schemeClr val="tx1"/>
                                    </a:solidFill>
                                    <a:latin typeface="Cambria Math" panose="02040503050406030204" pitchFamily="18" charset="0"/>
                                    <a:ea typeface="+mn-ea"/>
                                    <a:cs typeface="+mn-cs"/>
                                  </a:rPr>
                                  <m:t>31497</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9</m:t>
                                </m:r>
                              </m:e>
                            </m:mr>
                          </m:m>
                        </m:e>
                      </m:d>
                    </m:oMath>
                  </m:oMathPara>
                </a14:m>
                <a:endParaRPr lang="ar-AE" b="0" dirty="0"/>
              </a:p>
              <a:p>
                <a:r>
                  <a:rPr lang="en-GB" b="1" dirty="0"/>
                  <a:t>Bending stiffness </a:t>
                </a:r>
                <a14:m>
                  <m:oMath xmlns:m="http://schemas.openxmlformats.org/officeDocument/2006/math">
                    <m:r>
                      <a:rPr lang="en-GB" sz="1200" b="1" kern="1200">
                        <a:solidFill>
                          <a:schemeClr val="tx1"/>
                        </a:solidFill>
                        <a:latin typeface="Cambria Math" panose="02040503050406030204" pitchFamily="18" charset="0"/>
                        <a:ea typeface="+mn-ea"/>
                        <a:cs typeface="+mn-cs"/>
                      </a:rPr>
                      <m:t>𝐃</m:t>
                    </m:r>
                    <m:r>
                      <a:rPr lang="en-GB" sz="1200" b="0" i="0" kern="1200">
                        <a:solidFill>
                          <a:schemeClr val="tx1"/>
                        </a:solidFill>
                        <a:latin typeface="Cambria Math" panose="02040503050406030204" pitchFamily="18" charset="0"/>
                        <a:ea typeface="+mn-ea"/>
                        <a:cs typeface="+mn-cs"/>
                      </a:rPr>
                      <m:t>=</m:t>
                    </m:r>
                    <m:nary>
                      <m:naryPr>
                        <m:chr m:val="∑"/>
                        <m:grow m:val="on"/>
                        <m:subHide m:val="on"/>
                        <m:supHide m:val="on"/>
                        <m:ctrlPr>
                          <a:rPr lang="ar-AE" sz="1200" b="0" i="1" kern="1200">
                            <a:solidFill>
                              <a:schemeClr val="tx1"/>
                            </a:solidFill>
                            <a:latin typeface="Cambria Math" panose="02040503050406030204" pitchFamily="18" charset="0"/>
                            <a:ea typeface="+mn-ea"/>
                            <a:cs typeface="+mn-cs"/>
                          </a:rPr>
                        </m:ctrlPr>
                      </m:naryPr>
                      <m:sub/>
                      <m:sup/>
                      <m:e>
                        <m:sSup>
                          <m:sSupPr>
                            <m:ctrlPr>
                              <a:rPr lang="ar-AE" sz="1200" b="0" i="1" kern="1200">
                                <a:solidFill>
                                  <a:schemeClr val="tx1"/>
                                </a:solidFill>
                                <a:latin typeface="Cambria Math" panose="02040503050406030204" pitchFamily="18" charset="0"/>
                                <a:ea typeface="+mn-ea"/>
                                <a:cs typeface="+mn-cs"/>
                              </a:rPr>
                            </m:ctrlPr>
                          </m:sSupPr>
                          <m:e>
                            <m:limUpp>
                              <m:limUppPr>
                                <m:ctrlPr>
                                  <a:rPr lang="ar-AE" sz="1200" b="0" i="1" kern="1200">
                                    <a:solidFill>
                                      <a:schemeClr val="tx1"/>
                                    </a:solidFill>
                                    <a:latin typeface="Cambria Math" panose="02040503050406030204" pitchFamily="18" charset="0"/>
                                    <a:ea typeface="+mn-ea"/>
                                    <a:cs typeface="+mn-cs"/>
                                  </a:rPr>
                                </m:ctrlPr>
                              </m:limUppPr>
                              <m:e>
                                <m:r>
                                  <a:rPr lang="ar-AE" sz="1200" b="1" i="0" kern="1200">
                                    <a:solidFill>
                                      <a:schemeClr val="tx1"/>
                                    </a:solidFill>
                                    <a:latin typeface="Cambria Math" panose="02040503050406030204" pitchFamily="18" charset="0"/>
                                    <a:ea typeface="+mn-ea"/>
                                    <a:cs typeface="+mn-cs"/>
                                  </a:rPr>
                                  <m:t>𝐐</m:t>
                                </m:r>
                              </m:e>
                              <m:lim>
                                <m:r>
                                  <a:rPr lang="ar-AE" sz="1200" b="0" i="0" kern="1200">
                                    <a:solidFill>
                                      <a:schemeClr val="tx1"/>
                                    </a:solidFill>
                                    <a:latin typeface="Cambria Math" panose="02040503050406030204" pitchFamily="18" charset="0"/>
                                    <a:ea typeface="+mn-ea"/>
                                    <a:cs typeface="+mn-cs"/>
                                  </a:rPr>
                                  <m:t>ˉ</m:t>
                                </m:r>
                              </m:lim>
                            </m:limUpp>
                          </m:e>
                          <m:sup>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e>
                    </m:nary>
                    <m:f>
                      <m:fPr>
                        <m:ctrlPr>
                          <a:rPr lang="ar-AE" sz="1200" b="0" i="1" kern="1200">
                            <a:solidFill>
                              <a:schemeClr val="tx1"/>
                            </a:solidFill>
                            <a:latin typeface="Cambria Math" panose="02040503050406030204" pitchFamily="18" charset="0"/>
                            <a:ea typeface="+mn-ea"/>
                            <a:cs typeface="+mn-cs"/>
                          </a:rPr>
                        </m:ctrlPr>
                      </m:fPr>
                      <m:num>
                        <m:d>
                          <m:dPr>
                            <m:ctrlPr>
                              <a:rPr lang="ar-AE" sz="1200" b="0" i="1" kern="1200">
                                <a:solidFill>
                                  <a:schemeClr val="tx1"/>
                                </a:solidFill>
                                <a:latin typeface="Cambria Math" panose="02040503050406030204" pitchFamily="18" charset="0"/>
                                <a:ea typeface="+mn-ea"/>
                                <a:cs typeface="+mn-cs"/>
                              </a:rPr>
                            </m:ctrlPr>
                          </m:dPr>
                          <m:e>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𝑧</m:t>
                                </m:r>
                              </m:e>
                              <m:sub>
                                <m:r>
                                  <a:rPr lang="ar-AE" sz="1200" b="0" i="1" kern="1200">
                                    <a:solidFill>
                                      <a:schemeClr val="tx1"/>
                                    </a:solidFill>
                                    <a:latin typeface="Cambria Math" panose="02040503050406030204" pitchFamily="18" charset="0"/>
                                    <a:ea typeface="+mn-ea"/>
                                    <a:cs typeface="+mn-cs"/>
                                  </a:rPr>
                                  <m:t>𝑘</m:t>
                                </m:r>
                              </m:sub>
                              <m:sup>
                                <m:r>
                                  <a:rPr lang="ar-AE" sz="1200" b="0" i="0" kern="1200">
                                    <a:solidFill>
                                      <a:schemeClr val="tx1"/>
                                    </a:solidFill>
                                    <a:latin typeface="Cambria Math" panose="02040503050406030204" pitchFamily="18" charset="0"/>
                                    <a:ea typeface="+mn-ea"/>
                                    <a:cs typeface="+mn-cs"/>
                                  </a:rPr>
                                  <m:t>3</m:t>
                                </m:r>
                              </m:sup>
                            </m:sSubSup>
                            <m:r>
                              <a:rPr lang="ar-AE" sz="1200" b="0" i="0" kern="1200">
                                <a:solidFill>
                                  <a:schemeClr val="tx1"/>
                                </a:solidFill>
                                <a:latin typeface="Cambria Math" panose="02040503050406030204" pitchFamily="18" charset="0"/>
                                <a:ea typeface="+mn-ea"/>
                                <a:cs typeface="+mn-cs"/>
                              </a:rPr>
                              <m:t>−</m:t>
                            </m:r>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𝑧</m:t>
                                </m:r>
                              </m:e>
                              <m:sub>
                                <m:r>
                                  <a:rPr lang="ar-AE" sz="1200" b="0" i="1" kern="1200">
                                    <a:solidFill>
                                      <a:schemeClr val="tx1"/>
                                    </a:solidFill>
                                    <a:latin typeface="Cambria Math" panose="02040503050406030204" pitchFamily="18" charset="0"/>
                                    <a:ea typeface="+mn-ea"/>
                                    <a:cs typeface="+mn-cs"/>
                                  </a:rPr>
                                  <m:t>𝑘</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sub>
                              <m:sup>
                                <m:r>
                                  <a:rPr lang="ar-AE" sz="1200" b="0" i="0" kern="1200">
                                    <a:solidFill>
                                      <a:schemeClr val="tx1"/>
                                    </a:solidFill>
                                    <a:latin typeface="Cambria Math" panose="02040503050406030204" pitchFamily="18" charset="0"/>
                                    <a:ea typeface="+mn-ea"/>
                                    <a:cs typeface="+mn-cs"/>
                                  </a:rPr>
                                  <m:t>3</m:t>
                                </m:r>
                              </m:sup>
                            </m:sSubSup>
                          </m:e>
                        </m:d>
                      </m:num>
                      <m:den>
                        <m:r>
                          <a:rPr lang="ar-AE" sz="1200" b="0" i="0" kern="1200">
                            <a:solidFill>
                              <a:schemeClr val="tx1"/>
                            </a:solidFill>
                            <a:latin typeface="Cambria Math" panose="02040503050406030204" pitchFamily="18" charset="0"/>
                            <a:ea typeface="+mn-ea"/>
                            <a:cs typeface="+mn-cs"/>
                          </a:rPr>
                          <m:t>3</m:t>
                        </m:r>
                      </m:den>
                    </m:f>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𝑚𝑚</m:t>
                        </m:r>
                      </m:e>
                    </m:d>
                  </m:oMath>
                </a14:m>
                <a:endParaRPr lang="ar-AE" b="1" dirty="0"/>
              </a:p>
              <a:p>
                <a:pPr/>
                <a14:m>
                  <m:oMathPara xmlns:m="http://schemas.openxmlformats.org/officeDocument/2006/math">
                    <m:oMathParaPr>
                      <m:jc m:val="centerGroup"/>
                    </m:oMathParaPr>
                    <m:oMath xmlns:m="http://schemas.openxmlformats.org/officeDocument/2006/math">
                      <m:r>
                        <a:rPr lang="ar-AE" sz="1200" b="1" kern="1200">
                          <a:solidFill>
                            <a:schemeClr val="tx1"/>
                          </a:solidFill>
                          <a:latin typeface="Cambria Math" panose="02040503050406030204" pitchFamily="18" charset="0"/>
                          <a:ea typeface="+mn-ea"/>
                          <a:cs typeface="+mn-cs"/>
                        </a:rPr>
                        <m:t>𝐃</m:t>
                      </m:r>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d>
                        <m:dPr>
                          <m:begChr m:val="["/>
                          <m:endChr m:val="]"/>
                          <m:ctrlPr>
                            <a:rPr lang="ar-AE" sz="1200" b="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ar-AE" sz="1200" b="0" i="1" kern="1200">
                                  <a:solidFill>
                                    <a:schemeClr val="tx1"/>
                                  </a:solidFill>
                                  <a:latin typeface="Cambria Math" panose="02040503050406030204" pitchFamily="18" charset="0"/>
                                  <a:ea typeface="+mn-ea"/>
                                  <a:cs typeface="+mn-cs"/>
                                </a:rPr>
                              </m:ctrlPr>
                            </m:mPr>
                            <m:mr>
                              <m:e>
                                <m:r>
                                  <a:rPr lang="ar-AE" sz="1200" b="0" i="0" kern="1200">
                                    <a:solidFill>
                                      <a:schemeClr val="tx1"/>
                                    </a:solidFill>
                                    <a:latin typeface="Cambria Math" panose="02040503050406030204" pitchFamily="18" charset="0"/>
                                    <a:ea typeface="+mn-ea"/>
                                    <a:cs typeface="+mn-cs"/>
                                  </a:rPr>
                                  <m:t>10693</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m:t>
                                </m:r>
                              </m:e>
                              <m:e>
                                <m:r>
                                  <a:rPr lang="ar-AE" sz="1200" b="0" i="0" kern="1200">
                                    <a:solidFill>
                                      <a:schemeClr val="tx1"/>
                                    </a:solidFill>
                                    <a:latin typeface="Cambria Math" panose="02040503050406030204" pitchFamily="18" charset="0"/>
                                    <a:ea typeface="+mn-ea"/>
                                    <a:cs typeface="+mn-cs"/>
                                  </a:rPr>
                                  <m:t>8390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79</m:t>
                                </m:r>
                              </m:e>
                              <m:e>
                                <m:r>
                                  <a:rPr lang="ar-AE" sz="1200" b="0" i="0" kern="1200">
                                    <a:solidFill>
                                      <a:schemeClr val="tx1"/>
                                    </a:solidFill>
                                    <a:latin typeface="Cambria Math" panose="02040503050406030204" pitchFamily="18" charset="0"/>
                                    <a:ea typeface="+mn-ea"/>
                                    <a:cs typeface="+mn-cs"/>
                                  </a:rPr>
                                  <m:t>2190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77</m:t>
                                </m:r>
                              </m:e>
                            </m:mr>
                            <m:mr>
                              <m:e>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8390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79</m:t>
                                </m:r>
                              </m:e>
                              <m:e>
                                <m:r>
                                  <a:rPr lang="ar-AE" sz="1200" b="0" i="0" kern="1200">
                                    <a:solidFill>
                                      <a:schemeClr val="tx1"/>
                                    </a:solidFill>
                                    <a:latin typeface="Cambria Math" panose="02040503050406030204" pitchFamily="18" charset="0"/>
                                    <a:ea typeface="+mn-ea"/>
                                    <a:cs typeface="+mn-cs"/>
                                  </a:rPr>
                                  <m:t>14885</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80</m:t>
                                </m:r>
                              </m:e>
                              <m:e>
                                <m:r>
                                  <a:rPr lang="ar-AE" sz="1200" b="0" i="0" kern="1200">
                                    <a:solidFill>
                                      <a:schemeClr val="tx1"/>
                                    </a:solidFill>
                                    <a:latin typeface="Cambria Math" panose="02040503050406030204" pitchFamily="18" charset="0"/>
                                    <a:ea typeface="+mn-ea"/>
                                    <a:cs typeface="+mn-cs"/>
                                  </a:rPr>
                                  <m:t>3279</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82</m:t>
                                </m:r>
                              </m:e>
                            </m:mr>
                            <m:mr>
                              <m:e>
                                <m:r>
                                  <m:rPr>
                                    <m:nor/>
                                  </m:rPr>
                                  <a:rPr lang="ar-AE" sz="1200" b="0" i="1" kern="1200">
                                    <a:solidFill>
                                      <a:schemeClr val="tx1"/>
                                    </a:solidFill>
                                    <a:latin typeface="+mn-lt"/>
                                    <a:ea typeface="+mn-ea"/>
                                    <a:cs typeface="+mn-cs"/>
                                  </a:rPr>
                                  <m:t>  </m:t>
                                </m:r>
                                <m:r>
                                  <a:rPr lang="ar-AE" sz="1200" b="0" i="0" kern="1200">
                                    <a:solidFill>
                                      <a:schemeClr val="tx1"/>
                                    </a:solidFill>
                                    <a:latin typeface="Cambria Math" panose="02040503050406030204" pitchFamily="18" charset="0"/>
                                    <a:ea typeface="+mn-ea"/>
                                    <a:cs typeface="+mn-cs"/>
                                  </a:rPr>
                                  <m:t>2190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77</m:t>
                                </m:r>
                              </m:e>
                              <m:e>
                                <m:r>
                                  <a:rPr lang="ar-AE" sz="1200" b="0" i="0" kern="1200">
                                    <a:solidFill>
                                      <a:schemeClr val="tx1"/>
                                    </a:solidFill>
                                    <a:latin typeface="Cambria Math" panose="02040503050406030204" pitchFamily="18" charset="0"/>
                                    <a:ea typeface="+mn-ea"/>
                                    <a:cs typeface="+mn-cs"/>
                                  </a:rPr>
                                  <m:t>3279</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82</m:t>
                                </m:r>
                              </m:e>
                              <m:e>
                                <m:r>
                                  <a:rPr lang="ar-AE" sz="1200" b="0" i="0" kern="1200">
                                    <a:solidFill>
                                      <a:schemeClr val="tx1"/>
                                    </a:solidFill>
                                    <a:latin typeface="Cambria Math" panose="02040503050406030204" pitchFamily="18" charset="0"/>
                                    <a:ea typeface="+mn-ea"/>
                                    <a:cs typeface="+mn-cs"/>
                                  </a:rPr>
                                  <m:t>8784</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92</m:t>
                                </m:r>
                              </m:e>
                            </m:mr>
                          </m:m>
                        </m:e>
                      </m:d>
                    </m:oMath>
                  </m:oMathPara>
                </a14:m>
                <a:endParaRPr lang="ar-AE" b="0" dirty="0"/>
              </a:p>
              <a:p>
                <a:r>
                  <a:rPr lang="ar-AE" dirty="0"/>
                  <a:t>(</a:t>
                </a:r>
                <a:r>
                  <a:rPr lang="en-GB" dirty="0"/>
                  <a:t>Units: </a:t>
                </a:r>
                <a14:m>
                  <m:oMath xmlns:m="http://schemas.openxmlformats.org/officeDocument/2006/math">
                    <m:r>
                      <a:rPr lang="en-GB" sz="1200" kern="1200">
                        <a:solidFill>
                          <a:schemeClr val="tx1"/>
                        </a:solidFill>
                        <a:latin typeface="Cambria Math" panose="02040503050406030204" pitchFamily="18" charset="0"/>
                        <a:ea typeface="+mn-ea"/>
                        <a:cs typeface="+mn-cs"/>
                      </a:rPr>
                      <m:t>1</m:t>
                    </m:r>
                    <m:r>
                      <m:rPr>
                        <m:nor/>
                      </m:rPr>
                      <a:rPr lang="en-GB"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r>
                      <a:rPr lang="en-GB" sz="1200" b="0" i="0" kern="1200">
                        <a:solidFill>
                          <a:schemeClr val="tx1"/>
                        </a:solidFill>
                        <a:latin typeface="Cambria Math" panose="02040503050406030204" pitchFamily="18" charset="0"/>
                        <a:ea typeface="+mn-ea"/>
                        <a:cs typeface="+mn-cs"/>
                      </a:rPr>
                      <m:t>=</m:t>
                    </m:r>
                    <m:r>
                      <a:rPr lang="en-GB" sz="1200" b="0" i="0" kern="1200">
                        <a:solidFill>
                          <a:schemeClr val="tx1"/>
                        </a:solidFill>
                        <a:latin typeface="Cambria Math" panose="02040503050406030204" pitchFamily="18" charset="0"/>
                        <a:ea typeface="+mn-ea"/>
                        <a:cs typeface="+mn-cs"/>
                      </a:rPr>
                      <m:t>1000</m:t>
                    </m:r>
                    <m:r>
                      <m:rPr>
                        <m:nor/>
                      </m:rPr>
                      <a:rPr lang="en-GB" sz="1200" b="0" i="1" kern="1200">
                        <a:solidFill>
                          <a:schemeClr val="tx1"/>
                        </a:solidFill>
                        <a:latin typeface="+mn-lt"/>
                        <a:ea typeface="+mn-ea"/>
                        <a:cs typeface="+mn-cs"/>
                      </a:rPr>
                      <m:t>  </m:t>
                    </m:r>
                    <m:r>
                      <a:rPr lang="en-GB" sz="1200" b="0" i="1" kern="1200">
                        <a:solidFill>
                          <a:schemeClr val="tx1"/>
                        </a:solidFill>
                        <a:latin typeface="Cambria Math" panose="02040503050406030204" pitchFamily="18" charset="0"/>
                        <a:ea typeface="+mn-ea"/>
                        <a:cs typeface="+mn-cs"/>
                      </a:rPr>
                      <m:t>𝑁</m:t>
                    </m:r>
                    <m:r>
                      <a:rPr lang="en-GB" sz="1200" b="0" i="0" kern="1200">
                        <a:solidFill>
                          <a:schemeClr val="tx1"/>
                        </a:solidFill>
                        <a:latin typeface="Cambria Math" panose="02040503050406030204" pitchFamily="18" charset="0"/>
                        <a:ea typeface="+mn-ea"/>
                        <a:cs typeface="+mn-cs"/>
                      </a:rPr>
                      <m:t>/</m:t>
                    </m:r>
                    <m:r>
                      <a:rPr lang="en-GB" sz="1200" b="0" i="1" kern="1200">
                        <a:solidFill>
                          <a:schemeClr val="tx1"/>
                        </a:solidFill>
                        <a:latin typeface="Cambria Math" panose="02040503050406030204" pitchFamily="18" charset="0"/>
                        <a:ea typeface="+mn-ea"/>
                        <a:cs typeface="+mn-cs"/>
                      </a:rPr>
                      <m:t>𝑚</m:t>
                    </m:r>
                    <m:sSup>
                      <m:sSupPr>
                        <m:ctrlPr>
                          <a:rPr lang="ar-AE" sz="1200" b="0" i="1" kern="1200">
                            <a:solidFill>
                              <a:schemeClr val="tx1"/>
                            </a:solidFill>
                            <a:latin typeface="Cambria Math" panose="02040503050406030204" pitchFamily="18" charset="0"/>
                            <a:ea typeface="+mn-ea"/>
                            <a:cs typeface="+mn-cs"/>
                          </a:rPr>
                        </m:ctrlPr>
                      </m:sSupPr>
                      <m:e>
                        <m:r>
                          <a:rPr lang="ar-AE" sz="1200" b="0" i="1" kern="1200">
                            <a:solidFill>
                              <a:schemeClr val="tx1"/>
                            </a:solidFill>
                            <a:latin typeface="Cambria Math" panose="02040503050406030204" pitchFamily="18" charset="0"/>
                            <a:ea typeface="+mn-ea"/>
                            <a:cs typeface="+mn-cs"/>
                          </a:rPr>
                          <m:t>𝑚</m:t>
                        </m:r>
                      </m:e>
                      <m:sup>
                        <m:r>
                          <a:rPr lang="ar-AE" sz="1200" b="0" i="0" kern="1200">
                            <a:solidFill>
                              <a:schemeClr val="tx1"/>
                            </a:solidFill>
                            <a:latin typeface="Cambria Math" panose="02040503050406030204" pitchFamily="18" charset="0"/>
                            <a:ea typeface="+mn-ea"/>
                            <a:cs typeface="+mn-cs"/>
                          </a:rPr>
                          <m:t>2</m:t>
                        </m:r>
                      </m:sup>
                    </m:sSup>
                  </m:oMath>
                </a14:m>
                <a:r>
                  <a:rPr lang="ar-AE" dirty="0"/>
                  <a:t>.)</a:t>
                </a:r>
              </a:p>
              <a:p>
                <a:br>
                  <a:rPr lang="ar-AE" dirty="0"/>
                </a:br>
                <a:endParaRPr lang="ar-AE" dirty="0"/>
              </a:p>
              <a:p>
                <a:r>
                  <a:rPr lang="en-GB" b="1" dirty="0"/>
                  <a:t>Homogenised in-plane engineering constants (from </a:t>
                </a:r>
                <a14:m>
                  <m:oMath xmlns:m="http://schemas.openxmlformats.org/officeDocument/2006/math">
                    <m:sSup>
                      <m:sSupPr>
                        <m:ctrlPr>
                          <a:rPr lang="ar-AE" sz="1200" b="1" i="1" kern="1200">
                            <a:solidFill>
                              <a:schemeClr val="tx1"/>
                            </a:solidFill>
                            <a:latin typeface="Cambria Math" panose="02040503050406030204" pitchFamily="18" charset="0"/>
                            <a:ea typeface="+mn-ea"/>
                            <a:cs typeface="+mn-cs"/>
                          </a:rPr>
                        </m:ctrlPr>
                      </m:sSupPr>
                      <m:e>
                        <m:r>
                          <a:rPr lang="ar-AE" sz="1200" b="1" kern="1200">
                            <a:solidFill>
                              <a:schemeClr val="tx1"/>
                            </a:solidFill>
                            <a:latin typeface="Cambria Math" panose="02040503050406030204" pitchFamily="18" charset="0"/>
                            <a:ea typeface="+mn-ea"/>
                            <a:cs typeface="+mn-cs"/>
                          </a:rPr>
                          <m:t>𝐀</m:t>
                        </m:r>
                      </m:e>
                      <m:sup>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sup>
                    </m:sSup>
                  </m:oMath>
                </a14:m>
                <a:r>
                  <a:rPr lang="ar-AE" b="1" dirty="0"/>
                  <a:t>)</a:t>
                </a:r>
              </a:p>
              <a:p>
                <a:r>
                  <a:rPr lang="en-GB" dirty="0"/>
                  <a:t>Let </a:t>
                </a:r>
                <a14:m>
                  <m:oMath xmlns:m="http://schemas.openxmlformats.org/officeDocument/2006/math">
                    <m:r>
                      <a:rPr lang="en-GB" sz="1200" b="1" kern="1200">
                        <a:solidFill>
                          <a:schemeClr val="tx1"/>
                        </a:solidFill>
                        <a:latin typeface="Cambria Math" panose="02040503050406030204" pitchFamily="18" charset="0"/>
                        <a:ea typeface="+mn-ea"/>
                        <a:cs typeface="+mn-cs"/>
                      </a:rPr>
                      <m:t>𝐚</m:t>
                    </m:r>
                    <m:r>
                      <a:rPr lang="en-GB" sz="1200" b="0" i="0" kern="1200">
                        <a:solidFill>
                          <a:schemeClr val="tx1"/>
                        </a:solidFill>
                        <a:latin typeface="Cambria Math" panose="02040503050406030204" pitchFamily="18" charset="0"/>
                        <a:ea typeface="+mn-ea"/>
                        <a:cs typeface="+mn-cs"/>
                      </a:rPr>
                      <m:t>=</m:t>
                    </m:r>
                    <m:sSup>
                      <m:sSupPr>
                        <m:ctrlPr>
                          <a:rPr lang="ar-AE" sz="1200" b="0" i="1" kern="1200">
                            <a:solidFill>
                              <a:schemeClr val="tx1"/>
                            </a:solidFill>
                            <a:latin typeface="Cambria Math" panose="02040503050406030204" pitchFamily="18" charset="0"/>
                            <a:ea typeface="+mn-ea"/>
                            <a:cs typeface="+mn-cs"/>
                          </a:rPr>
                        </m:ctrlPr>
                      </m:sSupPr>
                      <m:e>
                        <m:r>
                          <a:rPr lang="ar-AE" sz="1200" b="1" i="0" kern="1200">
                            <a:solidFill>
                              <a:schemeClr val="tx1"/>
                            </a:solidFill>
                            <a:latin typeface="Cambria Math" panose="02040503050406030204" pitchFamily="18" charset="0"/>
                            <a:ea typeface="+mn-ea"/>
                            <a:cs typeface="+mn-cs"/>
                          </a:rPr>
                          <m:t>𝐀</m:t>
                        </m:r>
                      </m:e>
                      <m:sup>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m:t>
                        </m:r>
                      </m:sup>
                    </m:sSup>
                  </m:oMath>
                </a14:m>
                <a:r>
                  <a:rPr lang="en-GB" dirty="0"/>
                  <a:t>and </a:t>
                </a:r>
                <a14:m>
                  <m:oMath xmlns:m="http://schemas.openxmlformats.org/officeDocument/2006/math">
                    <m:r>
                      <a:rPr lang="en-GB" sz="1200" i="1" kern="1200">
                        <a:solidFill>
                          <a:schemeClr val="tx1"/>
                        </a:solidFill>
                        <a:latin typeface="Cambria Math" panose="02040503050406030204" pitchFamily="18" charset="0"/>
                        <a:ea typeface="+mn-ea"/>
                        <a:cs typeface="+mn-cs"/>
                      </a:rPr>
                      <m:t>h</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1</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50</m:t>
                    </m:r>
                    <m:r>
                      <m:rPr>
                        <m:nor/>
                      </m:rPr>
                      <a:rPr lang="en-GB"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mm</m:t>
                    </m:r>
                  </m:oMath>
                </a14:m>
                <a:r>
                  <a:rPr lang="en-GB" dirty="0"/>
                  <a:t>. Then</a:t>
                </a:r>
              </a:p>
              <a:p>
                <a:pPr/>
                <a14:m>
                  <m:oMathPara xmlns:m="http://schemas.openxmlformats.org/officeDocument/2006/math">
                    <m:oMathParaPr>
                      <m:jc m:val="centerGroup"/>
                    </m:oMathParaPr>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𝑥</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m:t>
                          </m:r>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𝑎</m:t>
                              </m:r>
                            </m:e>
                            <m:sub>
                              <m:r>
                                <a:rPr lang="ar-AE" sz="1200" b="0" i="0" kern="1200">
                                  <a:solidFill>
                                    <a:schemeClr val="tx1"/>
                                  </a:solidFill>
                                  <a:latin typeface="Cambria Math" panose="02040503050406030204" pitchFamily="18" charset="0"/>
                                  <a:ea typeface="+mn-ea"/>
                                  <a:cs typeface="+mn-cs"/>
                                </a:rPr>
                                <m:t>11</m:t>
                              </m:r>
                            </m:sub>
                          </m:sSub>
                          <m:r>
                            <a:rPr lang="ar-AE" sz="1200" b="0" i="1" kern="1200">
                              <a:solidFill>
                                <a:schemeClr val="tx1"/>
                              </a:solidFill>
                              <a:latin typeface="Cambria Math" panose="02040503050406030204" pitchFamily="18" charset="0"/>
                              <a:ea typeface="+mn-ea"/>
                              <a:cs typeface="+mn-cs"/>
                            </a:rPr>
                            <m:t>h</m:t>
                          </m:r>
                        </m:den>
                      </m:f>
                      <m:r>
                        <a:rPr lang="ar-AE" sz="1200" b="0" i="0" kern="1200">
                          <a:solidFill>
                            <a:schemeClr val="tx1"/>
                          </a:solidFill>
                          <a:latin typeface="Cambria Math" panose="02040503050406030204" pitchFamily="18" charset="0"/>
                          <a:ea typeface="+mn-ea"/>
                          <a:cs typeface="+mn-cs"/>
                        </a:rPr>
                        <m:t>, </m:t>
                      </m:r>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𝐸</m:t>
                          </m:r>
                        </m:e>
                        <m:sub>
                          <m:r>
                            <a:rPr lang="ar-AE" sz="1200" b="0" i="1" kern="1200">
                              <a:solidFill>
                                <a:schemeClr val="tx1"/>
                              </a:solidFill>
                              <a:latin typeface="Cambria Math" panose="02040503050406030204" pitchFamily="18" charset="0"/>
                              <a:ea typeface="+mn-ea"/>
                              <a:cs typeface="+mn-cs"/>
                            </a:rPr>
                            <m:t>𝑦</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m:t>
                          </m:r>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𝑎</m:t>
                              </m:r>
                            </m:e>
                            <m:sub>
                              <m:r>
                                <a:rPr lang="ar-AE" sz="1200" b="0" i="0" kern="1200">
                                  <a:solidFill>
                                    <a:schemeClr val="tx1"/>
                                  </a:solidFill>
                                  <a:latin typeface="Cambria Math" panose="02040503050406030204" pitchFamily="18" charset="0"/>
                                  <a:ea typeface="+mn-ea"/>
                                  <a:cs typeface="+mn-cs"/>
                                </a:rPr>
                                <m:t>22</m:t>
                              </m:r>
                            </m:sub>
                          </m:sSub>
                          <m:r>
                            <a:rPr lang="ar-AE" sz="1200" b="0" i="1" kern="1200">
                              <a:solidFill>
                                <a:schemeClr val="tx1"/>
                              </a:solidFill>
                              <a:latin typeface="Cambria Math" panose="02040503050406030204" pitchFamily="18" charset="0"/>
                              <a:ea typeface="+mn-ea"/>
                              <a:cs typeface="+mn-cs"/>
                            </a:rPr>
                            <m:t>h</m:t>
                          </m:r>
                        </m:den>
                      </m:f>
                      <m:r>
                        <a:rPr lang="ar-AE" sz="1200" b="0" i="0" kern="1200">
                          <a:solidFill>
                            <a:schemeClr val="tx1"/>
                          </a:solidFill>
                          <a:latin typeface="Cambria Math" panose="02040503050406030204" pitchFamily="18" charset="0"/>
                          <a:ea typeface="+mn-ea"/>
                          <a:cs typeface="+mn-cs"/>
                        </a:rPr>
                        <m:t>, </m:t>
                      </m:r>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𝐺</m:t>
                          </m:r>
                        </m:e>
                        <m:sub>
                          <m:r>
                            <a:rPr lang="ar-AE" sz="1200" b="0" i="1" kern="1200">
                              <a:solidFill>
                                <a:schemeClr val="tx1"/>
                              </a:solidFill>
                              <a:latin typeface="Cambria Math" panose="02040503050406030204" pitchFamily="18" charset="0"/>
                              <a:ea typeface="+mn-ea"/>
                              <a:cs typeface="+mn-cs"/>
                            </a:rPr>
                            <m:t>𝑥𝑦</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m:t>
                          </m:r>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𝑎</m:t>
                              </m:r>
                            </m:e>
                            <m:sub>
                              <m:r>
                                <a:rPr lang="ar-AE" sz="1200" b="0" i="0" kern="1200">
                                  <a:solidFill>
                                    <a:schemeClr val="tx1"/>
                                  </a:solidFill>
                                  <a:latin typeface="Cambria Math" panose="02040503050406030204" pitchFamily="18" charset="0"/>
                                  <a:ea typeface="+mn-ea"/>
                                  <a:cs typeface="+mn-cs"/>
                                </a:rPr>
                                <m:t>66</m:t>
                              </m:r>
                            </m:sub>
                          </m:sSub>
                          <m:r>
                            <a:rPr lang="ar-AE" sz="1200" b="0" i="1" kern="1200">
                              <a:solidFill>
                                <a:schemeClr val="tx1"/>
                              </a:solidFill>
                              <a:latin typeface="Cambria Math" panose="02040503050406030204" pitchFamily="18" charset="0"/>
                              <a:ea typeface="+mn-ea"/>
                              <a:cs typeface="+mn-cs"/>
                            </a:rPr>
                            <m:t>h</m:t>
                          </m:r>
                        </m:den>
                      </m:f>
                      <m:r>
                        <a:rPr lang="ar-AE" sz="1200" b="0" i="0" kern="1200">
                          <a:solidFill>
                            <a:schemeClr val="tx1"/>
                          </a:solidFill>
                          <a:latin typeface="Cambria Math" panose="02040503050406030204" pitchFamily="18" charset="0"/>
                          <a:ea typeface="+mn-ea"/>
                          <a:cs typeface="+mn-cs"/>
                        </a:rPr>
                        <m:t>, </m:t>
                      </m:r>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𝜈</m:t>
                          </m:r>
                        </m:e>
                        <m:sub>
                          <m:r>
                            <a:rPr lang="ar-AE" sz="1200" b="0" i="1" kern="1200">
                              <a:solidFill>
                                <a:schemeClr val="tx1"/>
                              </a:solidFill>
                              <a:latin typeface="Cambria Math" panose="02040503050406030204" pitchFamily="18" charset="0"/>
                              <a:ea typeface="+mn-ea"/>
                              <a:cs typeface="+mn-cs"/>
                            </a:rPr>
                            <m:t>𝑥𝑦</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𝑎</m:t>
                              </m:r>
                            </m:e>
                            <m:sub>
                              <m:r>
                                <a:rPr lang="ar-AE" sz="1200" b="0" i="0" kern="1200">
                                  <a:solidFill>
                                    <a:schemeClr val="tx1"/>
                                  </a:solidFill>
                                  <a:latin typeface="Cambria Math" panose="02040503050406030204" pitchFamily="18" charset="0"/>
                                  <a:ea typeface="+mn-ea"/>
                                  <a:cs typeface="+mn-cs"/>
                                </a:rPr>
                                <m:t>12</m:t>
                              </m:r>
                            </m:sub>
                          </m:sSub>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𝑎</m:t>
                              </m:r>
                            </m:e>
                            <m:sub>
                              <m:r>
                                <a:rPr lang="ar-AE" sz="1200" b="0" i="0" kern="1200">
                                  <a:solidFill>
                                    <a:schemeClr val="tx1"/>
                                  </a:solidFill>
                                  <a:latin typeface="Cambria Math" panose="02040503050406030204" pitchFamily="18" charset="0"/>
                                  <a:ea typeface="+mn-ea"/>
                                  <a:cs typeface="+mn-cs"/>
                                </a:rPr>
                                <m:t>11</m:t>
                              </m:r>
                            </m:sub>
                          </m:sSub>
                        </m:den>
                      </m:f>
                      <m:r>
                        <a:rPr lang="ar-AE" sz="1200" b="0" i="0" kern="1200">
                          <a:solidFill>
                            <a:schemeClr val="tx1"/>
                          </a:solidFill>
                          <a:latin typeface="Cambria Math" panose="02040503050406030204" pitchFamily="18" charset="0"/>
                          <a:ea typeface="+mn-ea"/>
                          <a:cs typeface="+mn-cs"/>
                        </a:rPr>
                        <m:t>, </m:t>
                      </m:r>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𝜈</m:t>
                          </m:r>
                        </m:e>
                        <m:sub>
                          <m:r>
                            <a:rPr lang="ar-AE" sz="1200" b="0" i="1" kern="1200">
                              <a:solidFill>
                                <a:schemeClr val="tx1"/>
                              </a:solidFill>
                              <a:latin typeface="Cambria Math" panose="02040503050406030204" pitchFamily="18" charset="0"/>
                              <a:ea typeface="+mn-ea"/>
                              <a:cs typeface="+mn-cs"/>
                            </a:rPr>
                            <m:t>𝑦𝑥</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𝑎</m:t>
                              </m:r>
                            </m:e>
                            <m:sub>
                              <m:r>
                                <a:rPr lang="ar-AE" sz="1200" b="0" i="0" kern="1200">
                                  <a:solidFill>
                                    <a:schemeClr val="tx1"/>
                                  </a:solidFill>
                                  <a:latin typeface="Cambria Math" panose="02040503050406030204" pitchFamily="18" charset="0"/>
                                  <a:ea typeface="+mn-ea"/>
                                  <a:cs typeface="+mn-cs"/>
                                </a:rPr>
                                <m:t>12</m:t>
                              </m:r>
                            </m:sub>
                          </m:sSub>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𝑎</m:t>
                              </m:r>
                            </m:e>
                            <m:sub>
                              <m:r>
                                <a:rPr lang="ar-AE" sz="1200" b="0" i="0" kern="1200">
                                  <a:solidFill>
                                    <a:schemeClr val="tx1"/>
                                  </a:solidFill>
                                  <a:latin typeface="Cambria Math" panose="02040503050406030204" pitchFamily="18" charset="0"/>
                                  <a:ea typeface="+mn-ea"/>
                                  <a:cs typeface="+mn-cs"/>
                                </a:rPr>
                                <m:t>22</m:t>
                              </m:r>
                            </m:sub>
                          </m:sSub>
                        </m:den>
                      </m:f>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Numerically:</a:t>
                </a:r>
              </a:p>
              <a:p>
                <a:pPr/>
                <a14:m>
                  <m:oMathPara xmlns:m="http://schemas.openxmlformats.org/officeDocument/2006/math">
                    <m:oMathParaPr>
                      <m:jc m:val="centerGroup"/>
                    </m:oMathParaPr>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𝑥</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𝟒𝟑</m:t>
                      </m:r>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𝟓</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m:oMathPara>
                </a14:m>
                <a:endParaRPr lang="en-GB" dirty="0"/>
              </a:p>
              <a:p>
                <a:pPr/>
                <a14:m>
                  <m:oMathPara xmlns:m="http://schemas.openxmlformats.org/officeDocument/2006/math">
                    <m:oMathParaPr>
                      <m:jc m:val="centerGroup"/>
                    </m:oMathParaPr>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𝐸</m:t>
                          </m:r>
                        </m:e>
                        <m:sub>
                          <m:r>
                            <a:rPr lang="ar-AE" sz="1200" i="1" kern="1200">
                              <a:solidFill>
                                <a:schemeClr val="tx1"/>
                              </a:solidFill>
                              <a:latin typeface="Cambria Math" panose="02040503050406030204" pitchFamily="18" charset="0"/>
                              <a:ea typeface="+mn-ea"/>
                              <a:cs typeface="+mn-cs"/>
                            </a:rPr>
                            <m:t>𝑦</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𝟓𝟏</m:t>
                      </m:r>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𝟖</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m:oMathPara>
                </a14:m>
                <a:endParaRPr lang="en-GB" dirty="0"/>
              </a:p>
              <a:p>
                <a:pPr/>
                <a14:m>
                  <m:oMathPara xmlns:m="http://schemas.openxmlformats.org/officeDocument/2006/math">
                    <m:oMathParaPr>
                      <m:jc m:val="centerGroup"/>
                    </m:oMathParaPr>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𝐺</m:t>
                          </m:r>
                        </m:e>
                        <m:sub>
                          <m:r>
                            <a:rPr lang="ar-AE" sz="1200" i="1" kern="1200">
                              <a:solidFill>
                                <a:schemeClr val="tx1"/>
                              </a:solidFill>
                              <a:latin typeface="Cambria Math" panose="02040503050406030204" pitchFamily="18" charset="0"/>
                              <a:ea typeface="+mn-ea"/>
                              <a:cs typeface="+mn-cs"/>
                            </a:rPr>
                            <m:t>𝑥𝑦</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𝟐𝟎</m:t>
                      </m:r>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𝟎</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m:oMathPara>
                </a14:m>
                <a:endParaRPr lang="en-GB" dirty="0"/>
              </a:p>
              <a:p>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𝜈</m:t>
                        </m:r>
                      </m:e>
                      <m:sub>
                        <m:r>
                          <a:rPr lang="ar-AE" sz="1200" i="1" kern="1200">
                            <a:solidFill>
                              <a:schemeClr val="tx1"/>
                            </a:solidFill>
                            <a:latin typeface="Cambria Math" panose="02040503050406030204" pitchFamily="18" charset="0"/>
                            <a:ea typeface="+mn-ea"/>
                            <a:cs typeface="+mn-cs"/>
                          </a:rPr>
                          <m:t>𝑥𝑦</m:t>
                        </m:r>
                      </m:sub>
                      <m:sup>
                        <m:r>
                          <m:rPr>
                            <m:nor/>
                          </m:rPr>
                          <a:rPr lang="en-GB" sz="1200" b="0" i="1" kern="1200">
                            <a:solidFill>
                              <a:schemeClr val="tx1"/>
                            </a:solidFill>
                            <a:latin typeface="+mn-lt"/>
                            <a:ea typeface="+mn-ea"/>
                            <a:cs typeface="+mn-cs"/>
                          </a:rPr>
                          <m:t>eff</m:t>
                        </m:r>
                      </m:sup>
                    </m:sSubSup>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𝟎</m:t>
                    </m:r>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𝟑𝟏𝟔</m:t>
                    </m:r>
                  </m:oMath>
                </a14:m>
                <a:r>
                  <a:rPr lang="ar-AE" dirty="0"/>
                  <a:t>, </a:t>
                </a:r>
                <a14:m>
                  <m:oMath xmlns:m="http://schemas.openxmlformats.org/officeDocument/2006/math">
                    <m:r>
                      <m:rPr>
                        <m:nor/>
                      </m:rPr>
                      <a:rPr lang="ar-AE" b="0"/>
                      <m:t>  </m:t>
                    </m:r>
                    <m:sSubSup>
                      <m:sSubSupPr>
                        <m:ctrlPr>
                          <a:rPr lang="ar-AE" sz="1200" b="0" i="1" kern="1200">
                            <a:solidFill>
                              <a:schemeClr val="tx1"/>
                            </a:solidFill>
                            <a:latin typeface="Cambria Math" panose="02040503050406030204" pitchFamily="18" charset="0"/>
                            <a:ea typeface="+mn-ea"/>
                            <a:cs typeface="+mn-cs"/>
                          </a:rPr>
                        </m:ctrlPr>
                      </m:sSubSupPr>
                      <m:e>
                        <m:r>
                          <a:rPr lang="ar-AE" b="0" i="1">
                            <a:latin typeface="Cambria Math" panose="02040503050406030204" pitchFamily="18" charset="0"/>
                          </a:rPr>
                          <m:t>𝜈</m:t>
                        </m:r>
                      </m:e>
                      <m:sub>
                        <m:r>
                          <a:rPr lang="ar-AE" b="0" i="1">
                            <a:latin typeface="Cambria Math" panose="02040503050406030204" pitchFamily="18" charset="0"/>
                          </a:rPr>
                          <m:t>𝑦𝑥</m:t>
                        </m:r>
                      </m:sub>
                      <m:sup>
                        <m:r>
                          <m:rPr>
                            <m:nor/>
                          </m:rPr>
                          <a:rPr lang="en-GB" b="0" i="1"/>
                          <m:t>eff</m:t>
                        </m:r>
                      </m:sup>
                    </m:sSubSup>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𝟎</m:t>
                    </m:r>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𝟑𝟕𝟕</m:t>
                    </m:r>
                  </m:oMath>
                </a14:m>
                <a:endParaRPr lang="ar-AE" dirty="0"/>
              </a:p>
              <a:p>
                <a:br>
                  <a:rPr lang="ar-AE" dirty="0"/>
                </a:br>
                <a:endParaRPr lang="ar-AE" dirty="0"/>
              </a:p>
              <a:p>
                <a:r>
                  <a:rPr lang="en-GB" b="1" dirty="0"/>
                  <a:t>Notes for students</a:t>
                </a:r>
              </a:p>
              <a:p>
                <a:r>
                  <a:rPr lang="en-GB" dirty="0"/>
                  <a:t>Symmetry ⇒ </a:t>
                </a:r>
                <a14:m>
                  <m:oMath xmlns:m="http://schemas.openxmlformats.org/officeDocument/2006/math">
                    <m:r>
                      <a:rPr lang="en-GB" sz="1200" b="1" kern="1200">
                        <a:solidFill>
                          <a:schemeClr val="tx1"/>
                        </a:solidFill>
                        <a:latin typeface="Cambria Math" panose="02040503050406030204" pitchFamily="18" charset="0"/>
                        <a:ea typeface="+mn-ea"/>
                        <a:cs typeface="+mn-cs"/>
                      </a:rPr>
                      <m:t>𝐁</m:t>
                    </m:r>
                    <m:r>
                      <a:rPr lang="en-GB" sz="1200" b="0" i="0" kern="1200">
                        <a:solidFill>
                          <a:schemeClr val="tx1"/>
                        </a:solidFill>
                        <a:latin typeface="Cambria Math" panose="02040503050406030204" pitchFamily="18" charset="0"/>
                        <a:ea typeface="+mn-ea"/>
                        <a:cs typeface="+mn-cs"/>
                      </a:rPr>
                      <m:t>=</m:t>
                    </m:r>
                    <m:r>
                      <a:rPr lang="en-GB" sz="1200" b="1" i="0" kern="1200">
                        <a:solidFill>
                          <a:schemeClr val="tx1"/>
                        </a:solidFill>
                        <a:latin typeface="Cambria Math" panose="02040503050406030204" pitchFamily="18" charset="0"/>
                        <a:ea typeface="+mn-ea"/>
                        <a:cs typeface="+mn-cs"/>
                      </a:rPr>
                      <m:t>𝟎</m:t>
                    </m:r>
                    <m:r>
                      <a:rPr lang="en-GB" sz="1200" b="1" i="0" kern="1200" smtClean="0">
                        <a:solidFill>
                          <a:schemeClr val="tx1"/>
                        </a:solidFill>
                        <a:latin typeface="Cambria Math" panose="02040503050406030204" pitchFamily="18" charset="0"/>
                        <a:ea typeface="+mn-ea"/>
                        <a:cs typeface="+mn-cs"/>
                      </a:rPr>
                      <m:t> </m:t>
                    </m:r>
                  </m:oMath>
                </a14:m>
                <a:r>
                  <a:rPr lang="en-GB" dirty="0"/>
                  <a:t>(no bending–extension coupling).</a:t>
                </a:r>
              </a:p>
              <a:p>
                <a:r>
                  <a:rPr lang="en-GB" dirty="0"/>
                  <a:t>Not balanced ⇒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16</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𝐴</m:t>
                        </m:r>
                      </m:e>
                      <m:sub>
                        <m:r>
                          <a:rPr lang="ar-AE" sz="1200" i="0" kern="1200">
                            <a:solidFill>
                              <a:schemeClr val="tx1"/>
                            </a:solidFill>
                            <a:latin typeface="Cambria Math" panose="02040503050406030204" pitchFamily="18" charset="0"/>
                            <a:ea typeface="+mn-ea"/>
                            <a:cs typeface="+mn-cs"/>
                          </a:rPr>
                          <m:t>26</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a14:m>
                <a:r>
                  <a:rPr lang="ar-AE" dirty="0"/>
                  <a:t>(</a:t>
                </a:r>
                <a:r>
                  <a:rPr lang="en-GB" dirty="0"/>
                  <a:t> extension–shear coupling present).</a:t>
                </a:r>
              </a:p>
              <a:p>
                <a:r>
                  <a:rPr lang="en-GB" dirty="0"/>
                  <a:t>The relatively high </a:t>
                </a:r>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𝐺</m:t>
                        </m:r>
                      </m:e>
                      <m:sub>
                        <m:r>
                          <a:rPr lang="ar-AE" sz="1200" i="1" kern="1200">
                            <a:solidFill>
                              <a:schemeClr val="tx1"/>
                            </a:solidFill>
                            <a:latin typeface="Cambria Math" panose="02040503050406030204" pitchFamily="18" charset="0"/>
                            <a:ea typeface="+mn-ea"/>
                            <a:cs typeface="+mn-cs"/>
                          </a:rPr>
                          <m:t>𝑥𝑦</m:t>
                        </m:r>
                      </m:sub>
                      <m:sup>
                        <m:r>
                          <m:rPr>
                            <m:nor/>
                          </m:rPr>
                          <a:rPr lang="en-GB" sz="1200" b="0" i="1" kern="1200">
                            <a:solidFill>
                              <a:schemeClr val="tx1"/>
                            </a:solidFill>
                            <a:latin typeface="+mn-lt"/>
                            <a:ea typeface="+mn-ea"/>
                            <a:cs typeface="+mn-cs"/>
                          </a:rPr>
                          <m:t>eff</m:t>
                        </m:r>
                      </m:sup>
                    </m:sSubSup>
                  </m:oMath>
                </a14:m>
                <a:r>
                  <a:rPr lang="en-GB" dirty="0"/>
                  <a:t>is expected for a near-quasi-isotropic lay-up with strong off-axis content (±45°, 60°).</a:t>
                </a:r>
              </a:p>
              <a:p>
                <a:endParaRPr lang="en-GB" dirty="0"/>
              </a:p>
            </p:txBody>
          </p:sp>
        </mc:Choice>
        <mc:Fallback xmlns="">
          <p:sp>
            <p:nvSpPr>
              <p:cNvPr id="3" name="Notes Placeholder 2"/>
              <p:cNvSpPr>
                <a:spLocks noGrp="1"/>
              </p:cNvSpPr>
              <p:nvPr>
                <p:ph type="body" idx="1"/>
              </p:nvPr>
            </p:nvSpPr>
            <p:spPr/>
            <p:txBody>
              <a:bodyPr/>
              <a:lstStyle/>
              <a:p>
                <a:r>
                  <a:rPr lang="en-GB" b="1" dirty="0"/>
                  <a:t>Given</a:t>
                </a:r>
              </a:p>
              <a:p>
                <a:r>
                  <a:rPr lang="en-GB" dirty="0"/>
                  <a:t>Lay-up (symmetric): </a:t>
                </a:r>
                <a:r>
                  <a:rPr lang="ar-AE" sz="1200" i="0" kern="1200">
                    <a:solidFill>
                      <a:schemeClr val="tx1"/>
                    </a:solidFill>
                    <a:latin typeface="+mn-lt"/>
                    <a:ea typeface="+mn-ea"/>
                    <a:cs typeface="+mn-cs"/>
                  </a:rPr>
                  <a:t>[</a:t>
                </a:r>
                <a:r>
                  <a:rPr lang="en-GB" sz="1200" b="0" i="0" kern="1200">
                    <a:solidFill>
                      <a:schemeClr val="tx1"/>
                    </a:solidFill>
                    <a:latin typeface="Cambria Math" panose="02040503050406030204" pitchFamily="18" charset="0"/>
                    <a:ea typeface="+mn-ea"/>
                    <a:cs typeface="+mn-cs"/>
                  </a:rPr>
                  <a:t>[</a:t>
                </a:r>
                <a:r>
                  <a:rPr lang="ar-AE" sz="1200" i="0" kern="1200">
                    <a:solidFill>
                      <a:schemeClr val="tx1"/>
                    </a:solidFill>
                    <a:latin typeface="+mn-lt"/>
                    <a:ea typeface="+mn-ea"/>
                    <a:cs typeface="+mn-cs"/>
                  </a:rPr>
                  <a:t>+45/−45/60/90/0├ ]┤_𝑠 ┤</a:t>
                </a:r>
                <a:r>
                  <a:rPr lang="ar-AE" dirty="0"/>
                  <a:t>⇒ </a:t>
                </a:r>
                <a:r>
                  <a:rPr lang="ar-AE" b="1" dirty="0"/>
                  <a:t>10 </a:t>
                </a:r>
                <a:r>
                  <a:rPr lang="en-GB" b="1" dirty="0"/>
                  <a:t>plies</a:t>
                </a:r>
                <a:r>
                  <a:rPr lang="en-GB" dirty="0"/>
                  <a:t>, </a:t>
                </a:r>
                <a:r>
                  <a:rPr lang="ar-AE" sz="1200" i="0" kern="1200">
                    <a:solidFill>
                      <a:schemeClr val="tx1"/>
                    </a:solidFill>
                    <a:latin typeface="+mn-lt"/>
                    <a:ea typeface="+mn-ea"/>
                    <a:cs typeface="+mn-cs"/>
                  </a:rPr>
                  <a:t>𝑡_</a:t>
                </a:r>
                <a:r>
                  <a:rPr lang="en-GB" sz="1200" b="0" i="0" kern="1200">
                    <a:solidFill>
                      <a:schemeClr val="tx1"/>
                    </a:solidFill>
                    <a:latin typeface="+mn-lt"/>
                    <a:ea typeface="+mn-ea"/>
                    <a:cs typeface="+mn-cs"/>
                  </a:rPr>
                  <a:t>"ply</a:t>
                </a:r>
                <a:r>
                  <a:rPr lang="ar-AE" sz="1200" b="0" i="0" kern="1200">
                    <a:solidFill>
                      <a:schemeClr val="tx1"/>
                    </a:solidFill>
                    <a:latin typeface="+mn-lt"/>
                    <a:ea typeface="+mn-ea"/>
                    <a:cs typeface="+mn-cs"/>
                  </a:rPr>
                  <a:t>" =0.15</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mm</a:t>
                </a:r>
                <a:r>
                  <a:rPr lang="en-GB" sz="1200" b="0" i="0" kern="1200">
                    <a:solidFill>
                      <a:schemeClr val="tx1"/>
                    </a:solidFill>
                    <a:latin typeface="+mn-lt"/>
                    <a:ea typeface="+mn-ea"/>
                    <a:cs typeface="+mn-cs"/>
                  </a:rPr>
                  <a:t>"</a:t>
                </a:r>
                <a:r>
                  <a:rPr lang="en-GB" dirty="0"/>
                  <a:t>⇒ total </a:t>
                </a:r>
                <a:r>
                  <a:rPr lang="en-GB" sz="1200" i="0" kern="1200">
                    <a:solidFill>
                      <a:schemeClr val="tx1"/>
                    </a:solidFill>
                    <a:latin typeface="+mn-lt"/>
                    <a:ea typeface="+mn-ea"/>
                    <a:cs typeface="+mn-cs"/>
                  </a:rPr>
                  <a:t>ℎ=1.50</a:t>
                </a:r>
                <a:r>
                  <a:rPr lang="en-GB" sz="1200" b="0" i="0" kern="1200">
                    <a:solidFill>
                      <a:schemeClr val="tx1"/>
                    </a:solidFill>
                    <a:latin typeface="Cambria Math" panose="02040503050406030204" pitchFamily="18" charset="0"/>
                    <a:ea typeface="+mn-ea"/>
                    <a:cs typeface="+mn-cs"/>
                  </a:rPr>
                  <a:t>" mm</a:t>
                </a:r>
                <a:r>
                  <a:rPr lang="en-GB" sz="1200" b="0" i="0" kern="1200">
                    <a:solidFill>
                      <a:schemeClr val="tx1"/>
                    </a:solidFill>
                    <a:latin typeface="+mn-lt"/>
                    <a:ea typeface="+mn-ea"/>
                    <a:cs typeface="+mn-cs"/>
                  </a:rPr>
                  <a:t>"</a:t>
                </a:r>
                <a:r>
                  <a:rPr lang="en-GB" dirty="0"/>
                  <a:t>.</a:t>
                </a:r>
              </a:p>
              <a:p>
                <a:r>
                  <a:rPr lang="en-GB" dirty="0"/>
                  <a:t>UD ply properties (plane-stress):</a:t>
                </a:r>
                <a:br>
                  <a:rPr lang="en-GB" dirty="0"/>
                </a:br>
                <a:r>
                  <a:rPr lang="ar-AE" sz="1200" i="0" kern="1200">
                    <a:solidFill>
                      <a:schemeClr val="tx1"/>
                    </a:solidFill>
                    <a:latin typeface="+mn-lt"/>
                    <a:ea typeface="+mn-ea"/>
                    <a:cs typeface="+mn-cs"/>
                  </a:rPr>
                  <a:t>𝐸_1=131</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𝐸_2=11.7</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𝐺_12=4.82</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𝜈_12=0.29</a:t>
                </a:r>
                <a:br>
                  <a:rPr lang="ar-AE" dirty="0"/>
                </a:br>
                <a:r>
                  <a:rPr lang="ar-AE" sz="1200" i="0" kern="1200">
                    <a:solidFill>
                      <a:schemeClr val="tx1"/>
                    </a:solidFill>
                    <a:latin typeface="+mn-lt"/>
                    <a:ea typeface="+mn-ea"/>
                    <a:cs typeface="+mn-cs"/>
                  </a:rPr>
                  <a:t>𝜈_21=𝜈_12</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𝐸_2/𝐸_1</a:t>
                </a:r>
                <a:r>
                  <a:rPr lang="ar-AE" dirty="0"/>
                  <a:t>.</a:t>
                </a:r>
              </a:p>
              <a:p>
                <a:r>
                  <a:rPr lang="en-GB" dirty="0"/>
                  <a:t>From these,</a:t>
                </a:r>
              </a:p>
              <a:p>
                <a:r>
                  <a:rPr lang="ar-AE" sz="1200" i="0" kern="1200">
                    <a:solidFill>
                      <a:schemeClr val="tx1"/>
                    </a:solidFill>
                    <a:latin typeface="+mn-lt"/>
                    <a:ea typeface="+mn-ea"/>
                    <a:cs typeface="+mn-cs"/>
                  </a:rPr>
                  <a:t>■(𝑄_11&amp;=𝐸_1/(1−𝜈_12 𝜈_21 )=131.991</a:t>
                </a:r>
                <a:r>
                  <a:rPr lang="ar-AE" sz="1200" b="0" i="0" kern="1200">
                    <a:solidFill>
                      <a:schemeClr val="tx1"/>
                    </a:solidFill>
                    <a:latin typeface="+mn-lt"/>
                    <a:ea typeface="+mn-ea"/>
                    <a:cs typeface="+mn-cs"/>
                  </a:rPr>
                  <a:t>" </a:t>
                </a:r>
                <a:r>
                  <a:rPr lang="en-GB" sz="1200" b="0" i="0" kern="1200">
                    <a:solidFill>
                      <a:schemeClr val="tx1"/>
                    </a:solidFill>
                    <a:latin typeface="+mn-lt"/>
                    <a:ea typeface="+mn-ea"/>
                    <a:cs typeface="+mn-cs"/>
                  </a:rPr>
                  <a:t>GPa" ,</a:t>
                </a:r>
                <a:r>
                  <a:rPr lang="ar-AE" sz="1200" b="0" i="0" kern="1200">
                    <a:solidFill>
                      <a:schemeClr val="tx1"/>
                    </a:solidFill>
                    <a:latin typeface="+mn-lt"/>
                    <a:ea typeface="+mn-ea"/>
                    <a:cs typeface="+mn-cs"/>
                  </a:rPr>
                  <a:t>@𝑄_22&amp;=𝐸_2/(1−𝜈_12 𝜈_21 )=11.789" </a:t>
                </a:r>
                <a:r>
                  <a:rPr lang="en-GB" sz="1200" b="0" i="0" kern="1200">
                    <a:solidFill>
                      <a:schemeClr val="tx1"/>
                    </a:solidFill>
                    <a:latin typeface="+mn-lt"/>
                    <a:ea typeface="+mn-ea"/>
                    <a:cs typeface="+mn-cs"/>
                  </a:rPr>
                  <a:t>GPa" ,</a:t>
                </a:r>
                <a:r>
                  <a:rPr lang="ar-AE" sz="1200" b="0" i="0" kern="1200">
                    <a:solidFill>
                      <a:schemeClr val="tx1"/>
                    </a:solidFill>
                    <a:latin typeface="+mn-lt"/>
                    <a:ea typeface="+mn-ea"/>
                    <a:cs typeface="+mn-cs"/>
                  </a:rPr>
                  <a:t>@𝑄_12&amp;=(𝜈_12 𝐸_2)/(1−𝜈_12 𝜈_21 )=3.4187" </a:t>
                </a:r>
                <a:r>
                  <a:rPr lang="en-GB" sz="1200" b="0" i="0" kern="1200">
                    <a:solidFill>
                      <a:schemeClr val="tx1"/>
                    </a:solidFill>
                    <a:latin typeface="+mn-lt"/>
                    <a:ea typeface="+mn-ea"/>
                    <a:cs typeface="+mn-cs"/>
                  </a:rPr>
                  <a:t>GPa" ,</a:t>
                </a:r>
                <a:r>
                  <a:rPr lang="ar-AE" sz="1200" b="0" i="0" kern="1200">
                    <a:solidFill>
                      <a:schemeClr val="tx1"/>
                    </a:solidFill>
                    <a:latin typeface="+mn-lt"/>
                    <a:ea typeface="+mn-ea"/>
                    <a:cs typeface="+mn-cs"/>
                  </a:rPr>
                  <a:t>@𝑄_66&amp;=𝐺_12=4.820" </a:t>
                </a:r>
                <a:r>
                  <a:rPr lang="en-GB" sz="1200" b="0" i="0" kern="1200">
                    <a:solidFill>
                      <a:schemeClr val="tx1"/>
                    </a:solidFill>
                    <a:latin typeface="+mn-lt"/>
                    <a:ea typeface="+mn-ea"/>
                    <a:cs typeface="+mn-cs"/>
                  </a:rPr>
                  <a:t>GPa" .</a:t>
                </a:r>
                <a:r>
                  <a:rPr lang="ar-AE" sz="1200" b="0" i="0" kern="1200">
                    <a:solidFill>
                      <a:schemeClr val="tx1"/>
                    </a:solidFill>
                    <a:latin typeface="+mn-lt"/>
                    <a:ea typeface="+mn-ea"/>
                    <a:cs typeface="+mn-cs"/>
                  </a:rPr>
                  <a:t>)</a:t>
                </a:r>
                <a:endParaRPr lang="ar-AE" b="0" dirty="0"/>
              </a:p>
              <a:p>
                <a:r>
                  <a:rPr lang="en-GB" dirty="0"/>
                  <a:t>For each ply at angle </a:t>
                </a:r>
                <a:r>
                  <a:rPr lang="en-GB" sz="1200" i="0" kern="1200">
                    <a:solidFill>
                      <a:schemeClr val="tx1"/>
                    </a:solidFill>
                    <a:latin typeface="+mn-lt"/>
                    <a:ea typeface="+mn-ea"/>
                    <a:cs typeface="+mn-cs"/>
                  </a:rPr>
                  <a:t>𝜃∈</a:t>
                </a:r>
                <a:r>
                  <a:rPr lang="ar-AE" sz="1200" i="0" kern="1200">
                    <a:solidFill>
                      <a:schemeClr val="tx1"/>
                    </a:solidFill>
                    <a:latin typeface="+mn-lt"/>
                    <a:ea typeface="+mn-ea"/>
                    <a:cs typeface="+mn-cs"/>
                  </a:rPr>
                  <a:t>{45ⓜ,−ⓜ,45ⓜ,60ⓜ,90ⓜ,0ⓜ,0ⓜ,90ⓜ,60ⓜ,−4545}</a:t>
                </a:r>
                <a:r>
                  <a:rPr lang="en-GB" dirty="0"/>
                  <a:t>the transformed reduced stiffness </a:t>
                </a:r>
                <a:r>
                  <a:rPr lang="ar-AE" sz="1200" b="1" i="0" kern="1200">
                    <a:solidFill>
                      <a:schemeClr val="tx1"/>
                    </a:solidFill>
                    <a:latin typeface="+mn-lt"/>
                    <a:ea typeface="+mn-ea"/>
                    <a:cs typeface="+mn-cs"/>
                  </a:rPr>
                  <a:t>𝐐┴</a:t>
                </a:r>
                <a:r>
                  <a:rPr lang="ar-AE" sz="1200" b="0" i="0" kern="1200">
                    <a:solidFill>
                      <a:schemeClr val="tx1"/>
                    </a:solidFill>
                    <a:latin typeface="+mn-lt"/>
                    <a:ea typeface="+mn-ea"/>
                    <a:cs typeface="+mn-cs"/>
                  </a:rPr>
                  <a:t>ˉ</a:t>
                </a:r>
                <a:r>
                  <a:rPr lang="ar-AE" sz="1200" b="1" i="0" kern="1200">
                    <a:solidFill>
                      <a:schemeClr val="tx1"/>
                    </a:solidFill>
                    <a:latin typeface="+mn-lt"/>
                    <a:ea typeface="+mn-ea"/>
                    <a:cs typeface="+mn-cs"/>
                  </a:rPr>
                  <a:t> (</a:t>
                </a:r>
                <a:r>
                  <a:rPr lang="ar-AE" sz="1200" b="0" i="0" kern="1200">
                    <a:solidFill>
                      <a:schemeClr val="tx1"/>
                    </a:solidFill>
                    <a:latin typeface="+mn-lt"/>
                    <a:ea typeface="+mn-ea"/>
                    <a:cs typeface="+mn-cs"/>
                  </a:rPr>
                  <a:t>𝜃</a:t>
                </a:r>
                <a:r>
                  <a:rPr lang="ar-AE" sz="1200" b="1" i="0" kern="1200">
                    <a:solidFill>
                      <a:schemeClr val="tx1"/>
                    </a:solidFill>
                    <a:latin typeface="+mn-lt"/>
                    <a:ea typeface="+mn-ea"/>
                    <a:cs typeface="+mn-cs"/>
                  </a:rPr>
                  <a:t>)</a:t>
                </a:r>
                <a:r>
                  <a:rPr lang="en-GB" dirty="0"/>
                  <a:t>is formed and integrated through thickness.</a:t>
                </a:r>
              </a:p>
              <a:p>
                <a:r>
                  <a:rPr lang="en-GB" dirty="0"/>
                  <a:t>Because the stacking is </a:t>
                </a:r>
                <a:r>
                  <a:rPr lang="en-GB" b="1" dirty="0"/>
                  <a:t>symmetric</a:t>
                </a:r>
                <a:r>
                  <a:rPr lang="en-GB" dirty="0"/>
                  <a:t>, </a:t>
                </a:r>
                <a:r>
                  <a:rPr lang="en-GB" sz="1200" b="1" i="0" kern="1200">
                    <a:solidFill>
                      <a:schemeClr val="tx1"/>
                    </a:solidFill>
                    <a:latin typeface="+mn-lt"/>
                    <a:ea typeface="+mn-ea"/>
                    <a:cs typeface="+mn-cs"/>
                  </a:rPr>
                  <a:t>𝐁</a:t>
                </a:r>
                <a:r>
                  <a:rPr lang="en-GB" sz="1200" b="0" i="0" kern="1200">
                    <a:solidFill>
                      <a:schemeClr val="tx1"/>
                    </a:solidFill>
                    <a:latin typeface="+mn-lt"/>
                    <a:ea typeface="+mn-ea"/>
                    <a:cs typeface="+mn-cs"/>
                  </a:rPr>
                  <a:t>=</a:t>
                </a:r>
                <a:r>
                  <a:rPr lang="en-GB" sz="1200" b="1" i="0" kern="1200">
                    <a:solidFill>
                      <a:schemeClr val="tx1"/>
                    </a:solidFill>
                    <a:latin typeface="+mn-lt"/>
                    <a:ea typeface="+mn-ea"/>
                    <a:cs typeface="+mn-cs"/>
                  </a:rPr>
                  <a:t>𝟎</a:t>
                </a:r>
                <a:r>
                  <a:rPr lang="en-GB" dirty="0"/>
                  <a:t>. It is </a:t>
                </a:r>
                <a:r>
                  <a:rPr lang="en-GB" b="1" dirty="0"/>
                  <a:t>not balanced</a:t>
                </a:r>
                <a:r>
                  <a:rPr lang="en-GB" dirty="0"/>
                  <a:t> (there is no </a:t>
                </a:r>
                <a:r>
                  <a:rPr lang="en-GB" sz="1200" i="0" kern="1200">
                    <a:solidFill>
                      <a:schemeClr val="tx1"/>
                    </a:solidFill>
                    <a:latin typeface="+mn-lt"/>
                    <a:ea typeface="+mn-ea"/>
                    <a:cs typeface="+mn-cs"/>
                  </a:rPr>
                  <a:t>−</a:t>
                </a:r>
                <a:r>
                  <a:rPr lang="ar-AE" sz="1200" i="0" kern="1200">
                    <a:solidFill>
                      <a:schemeClr val="tx1"/>
                    </a:solidFill>
                    <a:latin typeface="+mn-lt"/>
                    <a:ea typeface="+mn-ea"/>
                    <a:cs typeface="+mn-cs"/>
                  </a:rPr>
                  <a:t>60^∘</a:t>
                </a:r>
                <a:r>
                  <a:rPr lang="en-GB" dirty="0"/>
                  <a:t>ply), so </a:t>
                </a:r>
                <a:r>
                  <a:rPr lang="ar-AE" sz="1200" i="0" kern="1200">
                    <a:solidFill>
                      <a:schemeClr val="tx1"/>
                    </a:solidFill>
                    <a:latin typeface="+mn-lt"/>
                    <a:ea typeface="+mn-ea"/>
                    <a:cs typeface="+mn-cs"/>
                  </a:rPr>
                  <a:t>𝐴_16,𝐴_26≠0</a:t>
                </a:r>
                <a:r>
                  <a:rPr lang="ar-AE" dirty="0"/>
                  <a:t>.</a:t>
                </a:r>
              </a:p>
              <a:p>
                <a:br>
                  <a:rPr lang="ar-AE" dirty="0"/>
                </a:br>
                <a:endParaRPr lang="ar-AE" dirty="0"/>
              </a:p>
              <a:p>
                <a:r>
                  <a:rPr lang="en-GB" b="1" dirty="0"/>
                  <a:t>Results (per unit width)</a:t>
                </a:r>
              </a:p>
              <a:p>
                <a:r>
                  <a:rPr lang="en-GB" b="1" dirty="0"/>
                  <a:t>Membrane stiffness </a:t>
                </a:r>
                <a:r>
                  <a:rPr lang="en-GB" sz="1200" b="1" i="0" kern="1200">
                    <a:solidFill>
                      <a:schemeClr val="tx1"/>
                    </a:solidFill>
                    <a:latin typeface="+mn-lt"/>
                    <a:ea typeface="+mn-ea"/>
                    <a:cs typeface="+mn-cs"/>
                  </a:rPr>
                  <a:t>𝐀</a:t>
                </a:r>
                <a:r>
                  <a:rPr lang="en-GB" sz="1200" b="0" i="0" kern="1200">
                    <a:solidFill>
                      <a:schemeClr val="tx1"/>
                    </a:solidFill>
                    <a:latin typeface="+mn-lt"/>
                    <a:ea typeface="+mn-ea"/>
                    <a:cs typeface="+mn-cs"/>
                  </a:rPr>
                  <a:t>=</a:t>
                </a:r>
                <a:r>
                  <a:rPr lang="ar-AE" sz="1200" b="0" i="0" kern="1200">
                    <a:solidFill>
                      <a:schemeClr val="tx1"/>
                    </a:solidFill>
                    <a:latin typeface="+mn-lt"/>
                    <a:ea typeface="+mn-ea"/>
                    <a:cs typeface="+mn-cs"/>
                  </a:rPr>
                  <a:t>∑128▒</a:t>
                </a:r>
                <a:r>
                  <a:rPr lang="ar-AE" sz="1200" b="1" i="0" kern="1200">
                    <a:solidFill>
                      <a:schemeClr val="tx1"/>
                    </a:solidFill>
                    <a:latin typeface="+mn-lt"/>
                    <a:ea typeface="+mn-ea"/>
                    <a:cs typeface="+mn-cs"/>
                  </a:rPr>
                  <a:t>𝐐</a:t>
                </a:r>
                <a:r>
                  <a:rPr lang="ar-AE" sz="1200" b="0" i="0" kern="1200">
                    <a:solidFill>
                      <a:schemeClr val="tx1"/>
                    </a:solidFill>
                    <a:latin typeface="+mn-lt"/>
                    <a:ea typeface="+mn-ea"/>
                    <a:cs typeface="+mn-cs"/>
                  </a:rPr>
                  <a:t>┴ˉ^((𝑘) )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𝑡_𝑘 </a:t>
                </a:r>
                <a:r>
                  <a:rPr lang="ar-AE" sz="1200" i="0" kern="1200">
                    <a:solidFill>
                      <a:schemeClr val="tx1"/>
                    </a:solidFill>
                    <a:latin typeface="+mn-lt"/>
                    <a:ea typeface="+mn-ea"/>
                    <a:cs typeface="+mn-cs"/>
                  </a:rPr>
                  <a:t>[𝑁/𝑚𝑚]</a:t>
                </a:r>
                <a:endParaRPr lang="ar-AE" b="1" dirty="0"/>
              </a:p>
              <a:p>
                <a:r>
                  <a:rPr lang="ar-AE" sz="1200" b="1" i="0" kern="1200">
                    <a:solidFill>
                      <a:schemeClr val="tx1"/>
                    </a:solidFill>
                    <a:latin typeface="+mn-lt"/>
                    <a:ea typeface="+mn-ea"/>
                    <a:cs typeface="+mn-cs"/>
                  </a:rPr>
                  <a:t>𝐀</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[■("  " 74551.8&amp;29395.9&amp;"  " 3986.2@29395.9&amp;92582.3&amp;11628.6@"  " 3986.2&amp;11628.6&amp;31497.9)]</a:t>
                </a:r>
                <a:endParaRPr lang="ar-AE" b="0" dirty="0"/>
              </a:p>
              <a:p>
                <a:r>
                  <a:rPr lang="en-GB" b="1" dirty="0"/>
                  <a:t>Bending stiffness </a:t>
                </a:r>
                <a:r>
                  <a:rPr lang="en-GB" sz="1200" b="1" i="0" kern="1200">
                    <a:solidFill>
                      <a:schemeClr val="tx1"/>
                    </a:solidFill>
                    <a:latin typeface="+mn-lt"/>
                    <a:ea typeface="+mn-ea"/>
                    <a:cs typeface="+mn-cs"/>
                  </a:rPr>
                  <a:t>𝐃</a:t>
                </a:r>
                <a:r>
                  <a:rPr lang="en-GB" sz="1200" b="0" i="0" kern="1200">
                    <a:solidFill>
                      <a:schemeClr val="tx1"/>
                    </a:solidFill>
                    <a:latin typeface="+mn-lt"/>
                    <a:ea typeface="+mn-ea"/>
                    <a:cs typeface="+mn-cs"/>
                  </a:rPr>
                  <a:t>=</a:t>
                </a:r>
                <a:r>
                  <a:rPr lang="ar-AE" sz="1200" b="0" i="0" kern="1200">
                    <a:solidFill>
                      <a:schemeClr val="tx1"/>
                    </a:solidFill>
                    <a:latin typeface="+mn-lt"/>
                    <a:ea typeface="+mn-ea"/>
                    <a:cs typeface="+mn-cs"/>
                  </a:rPr>
                  <a:t>∑128▒</a:t>
                </a:r>
                <a:r>
                  <a:rPr lang="ar-AE" sz="1200" b="1" i="0" kern="1200">
                    <a:solidFill>
                      <a:schemeClr val="tx1"/>
                    </a:solidFill>
                    <a:latin typeface="+mn-lt"/>
                    <a:ea typeface="+mn-ea"/>
                    <a:cs typeface="+mn-cs"/>
                  </a:rPr>
                  <a:t>𝐐</a:t>
                </a:r>
                <a:r>
                  <a:rPr lang="ar-AE" sz="1200" b="0" i="0" kern="1200">
                    <a:solidFill>
                      <a:schemeClr val="tx1"/>
                    </a:solidFill>
                    <a:latin typeface="+mn-lt"/>
                    <a:ea typeface="+mn-ea"/>
                    <a:cs typeface="+mn-cs"/>
                  </a:rPr>
                  <a:t>┴ˉ^((𝑘) )   ((𝑧_𝑘^3−𝑧_(𝑘−1)^3 ))/3 </a:t>
                </a:r>
                <a:r>
                  <a:rPr lang="ar-AE" sz="1200" i="0" kern="1200">
                    <a:solidFill>
                      <a:schemeClr val="tx1"/>
                    </a:solidFill>
                    <a:latin typeface="+mn-lt"/>
                    <a:ea typeface="+mn-ea"/>
                    <a:cs typeface="+mn-cs"/>
                  </a:rPr>
                  <a:t>[𝑁⋅𝑚𝑚]</a:t>
                </a:r>
                <a:endParaRPr lang="ar-AE" b="1" dirty="0"/>
              </a:p>
              <a:p>
                <a:r>
                  <a:rPr lang="ar-AE" sz="1200" b="1" i="0" kern="1200">
                    <a:solidFill>
                      <a:schemeClr val="tx1"/>
                    </a:solidFill>
                    <a:latin typeface="+mn-lt"/>
                    <a:ea typeface="+mn-ea"/>
                    <a:cs typeface="+mn-cs"/>
                  </a:rPr>
                  <a:t>𝐃</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[■(10693.7&amp;8390.79&amp;2190.77@"  " 8390.79&amp;14885.80&amp;3279.82@"  " 2190.77&amp;3279.82&amp;8784.92)]</a:t>
                </a:r>
                <a:endParaRPr lang="ar-AE" b="0" dirty="0"/>
              </a:p>
              <a:p>
                <a:r>
                  <a:rPr lang="ar-AE" dirty="0"/>
                  <a:t>(</a:t>
                </a:r>
                <a:r>
                  <a:rPr lang="en-GB" dirty="0"/>
                  <a:t>Units: </a:t>
                </a:r>
                <a:r>
                  <a:rPr lang="en-GB" sz="1200" i="0" kern="1200">
                    <a:solidFill>
                      <a:schemeClr val="tx1"/>
                    </a:solidFill>
                    <a:latin typeface="+mn-lt"/>
                    <a:ea typeface="+mn-ea"/>
                    <a:cs typeface="+mn-cs"/>
                  </a:rPr>
                  <a:t>1</a:t>
                </a:r>
                <a:r>
                  <a:rPr lang="en-GB" sz="1200" b="0" i="0" kern="1200">
                    <a:solidFill>
                      <a:schemeClr val="tx1"/>
                    </a:solidFill>
                    <a:latin typeface="Cambria Math" panose="02040503050406030204" pitchFamily="18" charset="0"/>
                    <a:ea typeface="+mn-ea"/>
                    <a:cs typeface="+mn-cs"/>
                  </a:rPr>
                  <a:t>" GPa</a:t>
                </a:r>
                <a:r>
                  <a:rPr lang="en-GB" sz="1200" b="0" i="0" kern="1200">
                    <a:solidFill>
                      <a:schemeClr val="tx1"/>
                    </a:solidFill>
                    <a:latin typeface="+mn-lt"/>
                    <a:ea typeface="+mn-ea"/>
                    <a:cs typeface="+mn-cs"/>
                  </a:rPr>
                  <a:t>"=1000</a:t>
                </a:r>
                <a:r>
                  <a:rPr lang="en-GB"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mn-lt"/>
                    <a:ea typeface="+mn-ea"/>
                    <a:cs typeface="+mn-cs"/>
                  </a:rPr>
                  <a:t>" 𝑁/𝑚</a:t>
                </a:r>
                <a:r>
                  <a:rPr lang="ar-AE" sz="1200" b="0" i="0" kern="1200">
                    <a:solidFill>
                      <a:schemeClr val="tx1"/>
                    </a:solidFill>
                    <a:latin typeface="+mn-lt"/>
                    <a:ea typeface="+mn-ea"/>
                    <a:cs typeface="+mn-cs"/>
                  </a:rPr>
                  <a:t>𝑚^2</a:t>
                </a:r>
                <a:r>
                  <a:rPr lang="ar-AE" dirty="0"/>
                  <a:t>.)</a:t>
                </a:r>
              </a:p>
              <a:p>
                <a:br>
                  <a:rPr lang="ar-AE" dirty="0"/>
                </a:br>
                <a:endParaRPr lang="ar-AE" dirty="0"/>
              </a:p>
              <a:p>
                <a:r>
                  <a:rPr lang="en-GB" b="1" dirty="0"/>
                  <a:t>Homogenised in-plane engineering constants (from </a:t>
                </a:r>
                <a:r>
                  <a:rPr lang="ar-AE" sz="1200" b="1" i="0" kern="1200">
                    <a:solidFill>
                      <a:schemeClr val="tx1"/>
                    </a:solidFill>
                    <a:latin typeface="+mn-lt"/>
                    <a:ea typeface="+mn-ea"/>
                    <a:cs typeface="+mn-cs"/>
                  </a:rPr>
                  <a:t>𝐀^(</a:t>
                </a:r>
                <a:r>
                  <a:rPr lang="ar-AE" sz="1200" b="0" i="0" kern="1200">
                    <a:solidFill>
                      <a:schemeClr val="tx1"/>
                    </a:solidFill>
                    <a:latin typeface="+mn-lt"/>
                    <a:ea typeface="+mn-ea"/>
                    <a:cs typeface="+mn-cs"/>
                  </a:rPr>
                  <a:t>−1</a:t>
                </a:r>
                <a:r>
                  <a:rPr lang="ar-AE" sz="1200" b="1" i="0" kern="1200">
                    <a:solidFill>
                      <a:schemeClr val="tx1"/>
                    </a:solidFill>
                    <a:latin typeface="+mn-lt"/>
                    <a:ea typeface="+mn-ea"/>
                    <a:cs typeface="+mn-cs"/>
                  </a:rPr>
                  <a:t>)</a:t>
                </a:r>
                <a:r>
                  <a:rPr lang="ar-AE" b="1" dirty="0"/>
                  <a:t>)</a:t>
                </a:r>
              </a:p>
              <a:p>
                <a:r>
                  <a:rPr lang="en-GB" dirty="0"/>
                  <a:t>Let </a:t>
                </a:r>
                <a:r>
                  <a:rPr lang="en-GB" sz="1200" b="1" i="0" kern="1200">
                    <a:solidFill>
                      <a:schemeClr val="tx1"/>
                    </a:solidFill>
                    <a:latin typeface="+mn-lt"/>
                    <a:ea typeface="+mn-ea"/>
                    <a:cs typeface="+mn-cs"/>
                  </a:rPr>
                  <a:t>𝐚</a:t>
                </a:r>
                <a:r>
                  <a:rPr lang="en-GB" sz="1200" b="0" i="0" kern="1200">
                    <a:solidFill>
                      <a:schemeClr val="tx1"/>
                    </a:solidFill>
                    <a:latin typeface="+mn-lt"/>
                    <a:ea typeface="+mn-ea"/>
                    <a:cs typeface="+mn-cs"/>
                  </a:rPr>
                  <a:t>=</a:t>
                </a:r>
                <a:r>
                  <a:rPr lang="ar-AE" sz="1200" b="1" i="0" kern="1200">
                    <a:solidFill>
                      <a:schemeClr val="tx1"/>
                    </a:solidFill>
                    <a:latin typeface="+mn-lt"/>
                    <a:ea typeface="+mn-ea"/>
                    <a:cs typeface="+mn-cs"/>
                  </a:rPr>
                  <a:t>𝐀</a:t>
                </a:r>
                <a:r>
                  <a:rPr lang="ar-AE" sz="1200" b="0" i="0" kern="1200">
                    <a:solidFill>
                      <a:schemeClr val="tx1"/>
                    </a:solidFill>
                    <a:latin typeface="+mn-lt"/>
                    <a:ea typeface="+mn-ea"/>
                    <a:cs typeface="+mn-cs"/>
                  </a:rPr>
                  <a:t>^(−1)</a:t>
                </a:r>
                <a:r>
                  <a:rPr lang="en-GB" dirty="0"/>
                  <a:t>and </a:t>
                </a:r>
                <a:r>
                  <a:rPr lang="en-GB" sz="1200" i="0" kern="1200">
                    <a:solidFill>
                      <a:schemeClr val="tx1"/>
                    </a:solidFill>
                    <a:latin typeface="+mn-lt"/>
                    <a:ea typeface="+mn-ea"/>
                    <a:cs typeface="+mn-cs"/>
                  </a:rPr>
                  <a:t>ℎ=1.50</a:t>
                </a:r>
                <a:r>
                  <a:rPr lang="en-GB" sz="1200" b="0" i="0" kern="1200">
                    <a:solidFill>
                      <a:schemeClr val="tx1"/>
                    </a:solidFill>
                    <a:latin typeface="Cambria Math" panose="02040503050406030204" pitchFamily="18" charset="0"/>
                    <a:ea typeface="+mn-ea"/>
                    <a:cs typeface="+mn-cs"/>
                  </a:rPr>
                  <a:t>" mm</a:t>
                </a:r>
                <a:r>
                  <a:rPr lang="en-GB" sz="1200" b="0" i="0" kern="1200">
                    <a:solidFill>
                      <a:schemeClr val="tx1"/>
                    </a:solidFill>
                    <a:latin typeface="+mn-lt"/>
                    <a:ea typeface="+mn-ea"/>
                    <a:cs typeface="+mn-cs"/>
                  </a:rPr>
                  <a:t>"</a:t>
                </a:r>
                <a:r>
                  <a:rPr lang="en-GB" dirty="0"/>
                  <a:t>. Then</a:t>
                </a:r>
              </a:p>
              <a:p>
                <a:r>
                  <a:rPr lang="ar-AE" sz="1200" i="0" kern="1200">
                    <a:solidFill>
                      <a:schemeClr val="tx1"/>
                    </a:solidFill>
                    <a:latin typeface="+mn-lt"/>
                    <a:ea typeface="+mn-ea"/>
                    <a:cs typeface="+mn-cs"/>
                  </a:rPr>
                  <a:t>𝐸_𝑥^</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=1/(𝑎_11 ℎ), 𝐸_𝑦^</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=1/(𝑎_22 ℎ), 𝐺_𝑥𝑦^</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=1/(𝑎_66 ℎ), 𝜈_𝑥𝑦^</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=−𝑎_12/𝑎_11 , 𝜈_𝑦𝑥^</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=−𝑎_12/𝑎_22 .</a:t>
                </a:r>
                <a:endParaRPr lang="ar-AE" b="0" dirty="0"/>
              </a:p>
              <a:p>
                <a:r>
                  <a:rPr lang="en-GB" dirty="0"/>
                  <a:t>Numerically:</a:t>
                </a:r>
              </a:p>
              <a:p>
                <a:r>
                  <a:rPr lang="ar-AE" sz="1200" i="0" kern="1200">
                    <a:solidFill>
                      <a:schemeClr val="tx1"/>
                    </a:solidFill>
                    <a:latin typeface="+mn-lt"/>
                    <a:ea typeface="+mn-ea"/>
                    <a:cs typeface="+mn-cs"/>
                  </a:rPr>
                  <a:t>𝐸_𝑥^</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a:t>
                </a:r>
                <a:r>
                  <a:rPr lang="ar-AE" sz="1200" b="1" i="0" kern="1200">
                    <a:solidFill>
                      <a:schemeClr val="tx1"/>
                    </a:solidFill>
                    <a:latin typeface="+mn-lt"/>
                    <a:ea typeface="+mn-ea"/>
                    <a:cs typeface="+mn-cs"/>
                  </a:rPr>
                  <a:t>𝟒𝟑</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𝟓</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endParaRPr lang="en-GB" dirty="0"/>
              </a:p>
              <a:p>
                <a:r>
                  <a:rPr lang="ar-AE" sz="1200" i="0" kern="1200">
                    <a:solidFill>
                      <a:schemeClr val="tx1"/>
                    </a:solidFill>
                    <a:latin typeface="+mn-lt"/>
                    <a:ea typeface="+mn-ea"/>
                    <a:cs typeface="+mn-cs"/>
                  </a:rPr>
                  <a:t>𝐸_𝑦^</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a:t>
                </a:r>
                <a:r>
                  <a:rPr lang="ar-AE" sz="1200" b="1" i="0" kern="1200">
                    <a:solidFill>
                      <a:schemeClr val="tx1"/>
                    </a:solidFill>
                    <a:latin typeface="+mn-lt"/>
                    <a:ea typeface="+mn-ea"/>
                    <a:cs typeface="+mn-cs"/>
                  </a:rPr>
                  <a:t>𝟓𝟏</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𝟖</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endParaRPr lang="en-GB" dirty="0"/>
              </a:p>
              <a:p>
                <a:r>
                  <a:rPr lang="ar-AE" sz="1200" i="0" kern="1200">
                    <a:solidFill>
                      <a:schemeClr val="tx1"/>
                    </a:solidFill>
                    <a:latin typeface="+mn-lt"/>
                    <a:ea typeface="+mn-ea"/>
                    <a:cs typeface="+mn-cs"/>
                  </a:rPr>
                  <a:t>𝐺_𝑥𝑦^</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a:t>
                </a:r>
                <a:r>
                  <a:rPr lang="ar-AE" sz="1200" b="1" i="0" kern="1200">
                    <a:solidFill>
                      <a:schemeClr val="tx1"/>
                    </a:solidFill>
                    <a:latin typeface="+mn-lt"/>
                    <a:ea typeface="+mn-ea"/>
                    <a:cs typeface="+mn-cs"/>
                  </a:rPr>
                  <a:t>𝟐𝟎</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𝟎</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endParaRPr lang="en-GB" dirty="0"/>
              </a:p>
              <a:p>
                <a:r>
                  <a:rPr lang="ar-AE" sz="1200" i="0" kern="1200">
                    <a:solidFill>
                      <a:schemeClr val="tx1"/>
                    </a:solidFill>
                    <a:latin typeface="+mn-lt"/>
                    <a:ea typeface="+mn-ea"/>
                    <a:cs typeface="+mn-cs"/>
                  </a:rPr>
                  <a:t>𝜈_𝑥𝑦^</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a:t>
                </a:r>
                <a:r>
                  <a:rPr lang="ar-AE" sz="1200" b="1" i="0" kern="1200">
                    <a:solidFill>
                      <a:schemeClr val="tx1"/>
                    </a:solidFill>
                    <a:latin typeface="+mn-lt"/>
                    <a:ea typeface="+mn-ea"/>
                    <a:cs typeface="+mn-cs"/>
                  </a:rPr>
                  <a:t>𝟎</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𝟑𝟏𝟔</a:t>
                </a:r>
                <a:r>
                  <a:rPr lang="ar-AE" dirty="0"/>
                  <a:t>, </a:t>
                </a:r>
                <a:r>
                  <a:rPr lang="ar-AE" b="0" i="0">
                    <a:latin typeface="Cambria Math" panose="02040503050406030204" pitchFamily="18" charset="0"/>
                  </a:rPr>
                  <a:t>"  </a:t>
                </a:r>
                <a:r>
                  <a:rPr lang="ar-AE" sz="1200" b="0" i="0" kern="1200">
                    <a:solidFill>
                      <a:schemeClr val="tx1"/>
                    </a:solidFill>
                    <a:latin typeface="+mn-lt"/>
                    <a:ea typeface="+mn-ea"/>
                    <a:cs typeface="+mn-cs"/>
                  </a:rPr>
                  <a:t>" </a:t>
                </a:r>
                <a:r>
                  <a:rPr lang="ar-AE" b="0" i="0"/>
                  <a:t>𝜈</a:t>
                </a:r>
                <a:r>
                  <a:rPr lang="ar-AE" sz="1200" b="0" i="0" kern="1200">
                    <a:solidFill>
                      <a:schemeClr val="tx1"/>
                    </a:solidFill>
                    <a:latin typeface="+mn-lt"/>
                    <a:ea typeface="+mn-ea"/>
                    <a:cs typeface="+mn-cs"/>
                  </a:rPr>
                  <a:t>_</a:t>
                </a:r>
                <a:r>
                  <a:rPr lang="ar-AE" b="0" i="0"/>
                  <a:t>𝑦𝑥</a:t>
                </a:r>
                <a:r>
                  <a:rPr lang="ar-AE" sz="1200" b="0" i="0" kern="1200">
                    <a:solidFill>
                      <a:schemeClr val="tx1"/>
                    </a:solidFill>
                    <a:latin typeface="+mn-lt"/>
                    <a:ea typeface="+mn-ea"/>
                    <a:cs typeface="+mn-cs"/>
                  </a:rPr>
                  <a:t>^</a:t>
                </a:r>
                <a:r>
                  <a:rPr lang="en-GB" sz="1200" b="0" i="0" kern="1200">
                    <a:solidFill>
                      <a:schemeClr val="tx1"/>
                    </a:solidFill>
                    <a:latin typeface="+mn-lt"/>
                    <a:ea typeface="+mn-ea"/>
                    <a:cs typeface="+mn-cs"/>
                  </a:rPr>
                  <a:t>"</a:t>
                </a:r>
                <a:r>
                  <a:rPr lang="en-GB" b="0" i="0"/>
                  <a:t>eff</a:t>
                </a:r>
                <a:r>
                  <a:rPr lang="ar-AE" sz="1200" b="0" i="0" kern="1200">
                    <a:solidFill>
                      <a:schemeClr val="tx1"/>
                    </a:solidFill>
                    <a:latin typeface="+mn-lt"/>
                    <a:ea typeface="+mn-ea"/>
                    <a:cs typeface="+mn-cs"/>
                  </a:rPr>
                  <a:t>" ≈</a:t>
                </a:r>
                <a:r>
                  <a:rPr lang="ar-AE" sz="1200" b="1" i="0" kern="1200">
                    <a:solidFill>
                      <a:schemeClr val="tx1"/>
                    </a:solidFill>
                    <a:latin typeface="+mn-lt"/>
                    <a:ea typeface="+mn-ea"/>
                    <a:cs typeface="+mn-cs"/>
                  </a:rPr>
                  <a:t>𝟎</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𝟑𝟕𝟕</a:t>
                </a:r>
                <a:endParaRPr lang="ar-AE" dirty="0"/>
              </a:p>
              <a:p>
                <a:br>
                  <a:rPr lang="ar-AE" dirty="0"/>
                </a:br>
                <a:endParaRPr lang="ar-AE" dirty="0"/>
              </a:p>
              <a:p>
                <a:r>
                  <a:rPr lang="en-GB" b="1" dirty="0"/>
                  <a:t>Notes for students</a:t>
                </a:r>
              </a:p>
              <a:p>
                <a:r>
                  <a:rPr lang="en-GB" dirty="0"/>
                  <a:t>Symmetry ⇒ </a:t>
                </a:r>
                <a:r>
                  <a:rPr lang="en-GB" sz="1200" b="1" i="0" kern="1200">
                    <a:solidFill>
                      <a:schemeClr val="tx1"/>
                    </a:solidFill>
                    <a:latin typeface="+mn-lt"/>
                    <a:ea typeface="+mn-ea"/>
                    <a:cs typeface="+mn-cs"/>
                  </a:rPr>
                  <a:t>𝐁</a:t>
                </a:r>
                <a:r>
                  <a:rPr lang="en-GB" sz="1200" b="0" i="0" kern="1200">
                    <a:solidFill>
                      <a:schemeClr val="tx1"/>
                    </a:solidFill>
                    <a:latin typeface="+mn-lt"/>
                    <a:ea typeface="+mn-ea"/>
                    <a:cs typeface="+mn-cs"/>
                  </a:rPr>
                  <a:t>=</a:t>
                </a:r>
                <a:r>
                  <a:rPr lang="en-GB" sz="1200" b="1" i="0" kern="1200">
                    <a:solidFill>
                      <a:schemeClr val="tx1"/>
                    </a:solidFill>
                    <a:latin typeface="+mn-lt"/>
                    <a:ea typeface="+mn-ea"/>
                    <a:cs typeface="+mn-cs"/>
                  </a:rPr>
                  <a:t>𝟎</a:t>
                </a:r>
                <a:r>
                  <a:rPr lang="en-GB" sz="1200" b="1" i="0" kern="1200">
                    <a:solidFill>
                      <a:schemeClr val="tx1"/>
                    </a:solidFill>
                    <a:latin typeface="Cambria Math" panose="02040503050406030204" pitchFamily="18" charset="0"/>
                    <a:ea typeface="+mn-ea"/>
                    <a:cs typeface="+mn-cs"/>
                  </a:rPr>
                  <a:t> </a:t>
                </a:r>
                <a:r>
                  <a:rPr lang="en-GB" dirty="0"/>
                  <a:t>(no bending–extension coupling).</a:t>
                </a:r>
              </a:p>
              <a:p>
                <a:r>
                  <a:rPr lang="en-GB" dirty="0"/>
                  <a:t>Not balanced ⇒ </a:t>
                </a:r>
                <a:r>
                  <a:rPr lang="ar-AE" sz="1200" i="0" kern="1200">
                    <a:solidFill>
                      <a:schemeClr val="tx1"/>
                    </a:solidFill>
                    <a:latin typeface="+mn-lt"/>
                    <a:ea typeface="+mn-ea"/>
                    <a:cs typeface="+mn-cs"/>
                  </a:rPr>
                  <a:t>𝐴_16,𝐴_26≠0</a:t>
                </a:r>
                <a:r>
                  <a:rPr lang="ar-AE" dirty="0"/>
                  <a:t>(</a:t>
                </a:r>
                <a:r>
                  <a:rPr lang="en-GB" dirty="0"/>
                  <a:t> extension–shear coupling present).</a:t>
                </a:r>
              </a:p>
              <a:p>
                <a:r>
                  <a:rPr lang="en-GB" dirty="0"/>
                  <a:t>The relatively high </a:t>
                </a:r>
                <a:r>
                  <a:rPr lang="ar-AE" sz="1200" i="0" kern="1200">
                    <a:solidFill>
                      <a:schemeClr val="tx1"/>
                    </a:solidFill>
                    <a:latin typeface="+mn-lt"/>
                    <a:ea typeface="+mn-ea"/>
                    <a:cs typeface="+mn-cs"/>
                  </a:rPr>
                  <a:t>𝐺_𝑥𝑦^</a:t>
                </a:r>
                <a:r>
                  <a:rPr lang="en-GB" sz="1200" b="0" i="0" kern="1200">
                    <a:solidFill>
                      <a:schemeClr val="tx1"/>
                    </a:solidFill>
                    <a:latin typeface="+mn-lt"/>
                    <a:ea typeface="+mn-ea"/>
                    <a:cs typeface="+mn-cs"/>
                  </a:rPr>
                  <a:t>"eff</a:t>
                </a:r>
                <a:r>
                  <a:rPr lang="ar-AE" sz="1200" b="0" i="0" kern="1200">
                    <a:solidFill>
                      <a:schemeClr val="tx1"/>
                    </a:solidFill>
                    <a:latin typeface="+mn-lt"/>
                    <a:ea typeface="+mn-ea"/>
                    <a:cs typeface="+mn-cs"/>
                  </a:rPr>
                  <a:t>" </a:t>
                </a:r>
                <a:r>
                  <a:rPr lang="en-GB" dirty="0"/>
                  <a:t>is expected for a near-quasi-isotropic lay-up with strong off-axis content (±45°, 60°).</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46</a:t>
            </a:fld>
            <a:endParaRPr lang="en-GB"/>
          </a:p>
        </p:txBody>
      </p:sp>
    </p:spTree>
    <p:extLst>
      <p:ext uri="{BB962C8B-B14F-4D97-AF65-F5344CB8AC3E}">
        <p14:creationId xmlns:p14="http://schemas.microsoft.com/office/powerpoint/2010/main" val="351214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explains how temperature and moisture introduce additional in-plane strains in a laminate. These are independent of external loads and must be included when predicting stresses and deformations.”</a:t>
                </a:r>
              </a:p>
              <a:p>
                <a:br>
                  <a:rPr lang="en-GB" dirty="0"/>
                </a:br>
                <a:endParaRPr lang="en-GB" dirty="0"/>
              </a:p>
              <a:p>
                <a:r>
                  <a:rPr lang="en-GB" b="1" dirty="0"/>
                  <a:t>Concept</a:t>
                </a:r>
                <a:endParaRPr lang="en-GB" dirty="0"/>
              </a:p>
              <a:p>
                <a:r>
                  <a:rPr lang="en-GB" dirty="0"/>
                  <a:t>A temperature change </a:t>
                </a:r>
                <a:r>
                  <a:rPr lang="el-GR" dirty="0"/>
                  <a:t>Δ</a:t>
                </a:r>
                <a:r>
                  <a:rPr lang="en-GB" dirty="0"/>
                  <a:t>T produces a </a:t>
                </a:r>
                <a:r>
                  <a:rPr lang="en-GB" b="1" dirty="0"/>
                  <a:t>free thermal strain</a:t>
                </a:r>
                <a:r>
                  <a:rPr lang="en-GB" dirty="0"/>
                  <a:t> </a:t>
                </a:r>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𝑖</m:t>
                        </m:r>
                      </m:sub>
                      <m:sup>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𝑡</m:t>
                            </m:r>
                            <m:r>
                              <a:rPr lang="ar-AE" sz="1200" i="1" kern="1200">
                                <a:solidFill>
                                  <a:schemeClr val="tx1"/>
                                </a:solidFill>
                                <a:latin typeface="Cambria Math" panose="02040503050406030204" pitchFamily="18" charset="0"/>
                                <a:ea typeface="+mn-ea"/>
                                <a:cs typeface="+mn-cs"/>
                              </a:rPr>
                              <m:t>h</m:t>
                            </m:r>
                            <m:r>
                              <a:rPr lang="ar-AE" sz="1200" i="1" kern="1200">
                                <a:solidFill>
                                  <a:schemeClr val="tx1"/>
                                </a:solidFill>
                                <a:latin typeface="Cambria Math" panose="02040503050406030204" pitchFamily="18" charset="0"/>
                                <a:ea typeface="+mn-ea"/>
                                <a:cs typeface="+mn-cs"/>
                              </a:rPr>
                              <m:t>𝑒𝑟𝑚𝑎𝑙</m:t>
                            </m:r>
                          </m:e>
                        </m:d>
                      </m:sup>
                    </m:sSubSup>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1" kern="1200">
                            <a:solidFill>
                              <a:schemeClr val="tx1"/>
                            </a:solidFill>
                            <a:latin typeface="Cambria Math" panose="02040503050406030204" pitchFamily="18" charset="0"/>
                            <a:ea typeface="+mn-ea"/>
                            <a:cs typeface="+mn-cs"/>
                          </a:rPr>
                          <m:t>𝑖</m:t>
                        </m:r>
                      </m:sub>
                    </m:sSub>
                    <m:r>
                      <m:rPr>
                        <m:nor/>
                      </m:rPr>
                      <a:rPr lang="ar-AE" sz="1200" b="0" i="1" kern="1200">
                        <a:solidFill>
                          <a:schemeClr val="tx1"/>
                        </a:solidFill>
                        <a:latin typeface="+mn-lt"/>
                        <a:ea typeface="+mn-ea"/>
                        <a:cs typeface="+mn-cs"/>
                      </a:rPr>
                      <m:t> </m:t>
                    </m:r>
                    <m:r>
                      <m:rPr>
                        <m:sty m:val="p"/>
                      </m:rPr>
                      <a:rPr lang="el-GR" sz="1200" b="0" i="0" kern="1200">
                        <a:solidFill>
                          <a:schemeClr val="tx1"/>
                        </a:solidFill>
                        <a:latin typeface="Cambria Math" panose="02040503050406030204" pitchFamily="18" charset="0"/>
                        <a:ea typeface="+mn-ea"/>
                        <a:cs typeface="+mn-cs"/>
                      </a:rPr>
                      <m:t>Δ</m:t>
                    </m:r>
                    <m:r>
                      <a:rPr lang="el-GR" sz="1200" b="0" i="1" kern="1200">
                        <a:solidFill>
                          <a:schemeClr val="tx1"/>
                        </a:solidFill>
                        <a:latin typeface="Cambria Math" panose="02040503050406030204" pitchFamily="18" charset="0"/>
                        <a:ea typeface="+mn-ea"/>
                        <a:cs typeface="+mn-cs"/>
                      </a:rPr>
                      <m:t>𝑇</m:t>
                    </m:r>
                  </m:oMath>
                </a14:m>
                <a:r>
                  <a:rPr lang="el-GR" dirty="0"/>
                  <a:t>, </a:t>
                </a:r>
                <a:r>
                  <a:rPr lang="en-GB" dirty="0"/>
                  <a:t> where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1" kern="1200">
                            <a:solidFill>
                              <a:schemeClr val="tx1"/>
                            </a:solidFill>
                            <a:latin typeface="Cambria Math" panose="02040503050406030204" pitchFamily="18" charset="0"/>
                            <a:ea typeface="+mn-ea"/>
                            <a:cs typeface="+mn-cs"/>
                          </a:rPr>
                          <m:t>𝑖</m:t>
                        </m:r>
                      </m:sub>
                    </m:sSub>
                  </m:oMath>
                </a14:m>
                <a:r>
                  <a:rPr lang="en-GB" dirty="0"/>
                  <a:t> is the coefficient of thermal expansion in direction i.</a:t>
                </a:r>
              </a:p>
              <a:p>
                <a:r>
                  <a:rPr lang="en-GB" dirty="0"/>
                  <a:t>A change in moisture concentration </a:t>
                </a:r>
                <a:r>
                  <a:rPr lang="el-GR" dirty="0"/>
                  <a:t>Δ</a:t>
                </a:r>
                <a:r>
                  <a:rPr lang="en-GB" dirty="0"/>
                  <a:t>C produces a </a:t>
                </a:r>
                <a:r>
                  <a:rPr lang="en-GB" b="1" dirty="0"/>
                  <a:t>hygroscopic swelling strain</a:t>
                </a:r>
                <a:r>
                  <a:rPr lang="en-GB" dirty="0"/>
                  <a:t> </a:t>
                </a:r>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𝑖</m:t>
                        </m:r>
                      </m:sub>
                      <m:sup>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𝑠𝑤𝑒𝑙𝑙𝑖𝑛𝑔</m:t>
                            </m:r>
                          </m:e>
                        </m:d>
                      </m:sup>
                    </m:sSubSup>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1" kern="1200">
                            <a:solidFill>
                              <a:schemeClr val="tx1"/>
                            </a:solidFill>
                            <a:latin typeface="Cambria Math" panose="02040503050406030204" pitchFamily="18" charset="0"/>
                            <a:ea typeface="+mn-ea"/>
                            <a:cs typeface="+mn-cs"/>
                          </a:rPr>
                          <m:t>𝑖</m:t>
                        </m:r>
                      </m:sub>
                    </m:sSub>
                    <m:r>
                      <m:rPr>
                        <m:nor/>
                      </m:rPr>
                      <a:rPr lang="ar-AE" sz="1200" b="0" i="1" kern="1200">
                        <a:solidFill>
                          <a:schemeClr val="tx1"/>
                        </a:solidFill>
                        <a:latin typeface="+mn-lt"/>
                        <a:ea typeface="+mn-ea"/>
                        <a:cs typeface="+mn-cs"/>
                      </a:rPr>
                      <m:t> </m:t>
                    </m:r>
                    <m:r>
                      <m:rPr>
                        <m:sty m:val="p"/>
                      </m:rPr>
                      <a:rPr lang="el-GR" sz="1200" b="0" i="0" kern="1200">
                        <a:solidFill>
                          <a:schemeClr val="tx1"/>
                        </a:solidFill>
                        <a:latin typeface="Cambria Math" panose="02040503050406030204" pitchFamily="18" charset="0"/>
                        <a:ea typeface="+mn-ea"/>
                        <a:cs typeface="+mn-cs"/>
                      </a:rPr>
                      <m:t>Δ</m:t>
                    </m:r>
                    <m:r>
                      <a:rPr lang="el-GR" sz="1200" b="0" i="1" kern="1200">
                        <a:solidFill>
                          <a:schemeClr val="tx1"/>
                        </a:solidFill>
                        <a:latin typeface="Cambria Math" panose="02040503050406030204" pitchFamily="18" charset="0"/>
                        <a:ea typeface="+mn-ea"/>
                        <a:cs typeface="+mn-cs"/>
                      </a:rPr>
                      <m:t>𝐶</m:t>
                    </m:r>
                  </m:oMath>
                </a14:m>
                <a:r>
                  <a:rPr lang="el-GR" dirty="0"/>
                  <a:t>, </a:t>
                </a:r>
                <a:r>
                  <a:rPr lang="en-GB" dirty="0"/>
                  <a:t> where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𝛽</m:t>
                        </m:r>
                      </m:e>
                      <m:sub>
                        <m:r>
                          <a:rPr lang="ar-AE" sz="1200" i="1" kern="1200">
                            <a:solidFill>
                              <a:schemeClr val="tx1"/>
                            </a:solidFill>
                            <a:latin typeface="Cambria Math" panose="02040503050406030204" pitchFamily="18" charset="0"/>
                            <a:ea typeface="+mn-ea"/>
                            <a:cs typeface="+mn-cs"/>
                          </a:rPr>
                          <m:t>𝑖</m:t>
                        </m:r>
                      </m:sub>
                    </m:sSub>
                  </m:oMath>
                </a14:m>
                <a:r>
                  <a:rPr lang="en-GB" dirty="0"/>
                  <a:t> is the swelling coefficient.</a:t>
                </a:r>
              </a:p>
              <a:p>
                <a:r>
                  <a:rPr lang="en-GB" dirty="0"/>
                  <a:t>Total free strain is the sum:</a:t>
                </a:r>
              </a:p>
              <a:p>
                <a:pPr/>
                <a14:m>
                  <m:oMathPara xmlns:m="http://schemas.openxmlformats.org/officeDocument/2006/math">
                    <m:oMathParaPr>
                      <m:jc m:val="centerGroup"/>
                    </m:oMathParaPr>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𝑖</m:t>
                          </m:r>
                        </m:sub>
                        <m:sup>
                          <m:r>
                            <a:rPr lang="ar-AE" sz="1200" i="0" kern="1200">
                              <a:solidFill>
                                <a:schemeClr val="tx1"/>
                              </a:solidFill>
                              <a:latin typeface="Cambria Math" panose="02040503050406030204" pitchFamily="18" charset="0"/>
                              <a:ea typeface="+mn-ea"/>
                              <a:cs typeface="+mn-cs"/>
                            </a:rPr>
                            <m:t>∗</m:t>
                          </m:r>
                        </m:sup>
                      </m:sSubSup>
                      <m:r>
                        <a:rPr lang="ar-AE" sz="1200" i="0" kern="1200">
                          <a:solidFill>
                            <a:schemeClr val="tx1"/>
                          </a:solidFill>
                          <a:latin typeface="Cambria Math" panose="02040503050406030204" pitchFamily="18" charset="0"/>
                          <a:ea typeface="+mn-ea"/>
                          <a:cs typeface="+mn-cs"/>
                        </a:rPr>
                        <m:t>=</m:t>
                      </m:r>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𝑖</m:t>
                          </m:r>
                        </m:sub>
                        <m:sup>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𝑡</m:t>
                              </m:r>
                              <m:r>
                                <a:rPr lang="ar-AE" sz="1200" i="1" kern="1200">
                                  <a:solidFill>
                                    <a:schemeClr val="tx1"/>
                                  </a:solidFill>
                                  <a:latin typeface="Cambria Math" panose="02040503050406030204" pitchFamily="18" charset="0"/>
                                  <a:ea typeface="+mn-ea"/>
                                  <a:cs typeface="+mn-cs"/>
                                </a:rPr>
                                <m:t>h</m:t>
                              </m:r>
                              <m:r>
                                <a:rPr lang="ar-AE" sz="1200" i="1" kern="1200">
                                  <a:solidFill>
                                    <a:schemeClr val="tx1"/>
                                  </a:solidFill>
                                  <a:latin typeface="Cambria Math" panose="02040503050406030204" pitchFamily="18" charset="0"/>
                                  <a:ea typeface="+mn-ea"/>
                                  <a:cs typeface="+mn-cs"/>
                                </a:rPr>
                                <m:t>𝑒𝑟𝑚𝑎𝑙</m:t>
                              </m:r>
                            </m:e>
                          </m:d>
                        </m:sup>
                      </m:sSubSup>
                      <m:r>
                        <a:rPr lang="ar-AE" sz="1200" i="0" kern="1200">
                          <a:solidFill>
                            <a:schemeClr val="tx1"/>
                          </a:solidFill>
                          <a:latin typeface="Cambria Math" panose="02040503050406030204" pitchFamily="18" charset="0"/>
                          <a:ea typeface="+mn-ea"/>
                          <a:cs typeface="+mn-cs"/>
                        </a:rPr>
                        <m:t>+</m:t>
                      </m:r>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𝑖</m:t>
                          </m:r>
                        </m:sub>
                        <m:sup>
                          <m:r>
                            <a:rPr lang="ar-AE"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𝑠𝑤𝑒𝑙𝑙𝑖𝑛𝑔</m:t>
                              </m:r>
                            </m:e>
                          </m:d>
                        </m:sup>
                      </m:sSubSup>
                      <m:r>
                        <a:rPr lang="ar-AE" sz="1200" i="0" kern="1200">
                          <a:solidFill>
                            <a:schemeClr val="tx1"/>
                          </a:solidFill>
                          <a:latin typeface="Cambria Math" panose="02040503050406030204" pitchFamily="18" charset="0"/>
                          <a:ea typeface="+mn-ea"/>
                          <a:cs typeface="+mn-cs"/>
                        </a:rPr>
                        <m:t>.</m:t>
                      </m:r>
                    </m:oMath>
                  </m:oMathPara>
                </a14:m>
                <a:endParaRPr lang="ar-AE" dirty="0"/>
              </a:p>
              <a:p>
                <a:br>
                  <a:rPr lang="ar-AE" dirty="0"/>
                </a:br>
                <a:endParaRPr lang="ar-AE" dirty="0"/>
              </a:p>
              <a:p>
                <a:r>
                  <a:rPr lang="en-GB" b="1" dirty="0"/>
                  <a:t>Details</a:t>
                </a:r>
                <a:endParaRPr lang="en-GB" dirty="0"/>
              </a:p>
              <a:p>
                <a:r>
                  <a:rPr lang="en-GB" dirty="0"/>
                  <a:t>In the laminate constitutive relation </a:t>
                </a:r>
                <a14:m>
                  <m:oMath xmlns:m="http://schemas.openxmlformats.org/officeDocument/2006/math">
                    <m:r>
                      <a:rPr lang="en-GB" sz="1200" i="1" kern="1200">
                        <a:solidFill>
                          <a:schemeClr val="tx1"/>
                        </a:solidFill>
                        <a:latin typeface="Cambria Math" panose="02040503050406030204" pitchFamily="18" charset="0"/>
                        <a:ea typeface="+mn-ea"/>
                        <a:cs typeface="+mn-cs"/>
                      </a:rPr>
                      <m:t>𝜎</m:t>
                    </m:r>
                    <m:r>
                      <a:rPr lang="en-GB"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𝑄</m:t>
                        </m:r>
                      </m:e>
                    </m:d>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𝜀</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m:t>
                            </m:r>
                          </m:sup>
                        </m:sSup>
                      </m:e>
                    </m:d>
                  </m:oMath>
                </a14:m>
                <a:r>
                  <a:rPr lang="ar-AE" dirty="0"/>
                  <a:t>, </a:t>
                </a:r>
                <a:r>
                  <a:rPr lang="en-GB" dirty="0"/>
                  <a:t> these free strains act like “built-in” strains, so even without external loads internal stresses arise if the laminate is constrained.</a:t>
                </a:r>
              </a:p>
              <a:p>
                <a:r>
                  <a:rPr lang="en-GB" dirty="0"/>
                  <a:t>The lower matrix shows how these terms enter the reduced stiffness form for a unidirectional ply under plane stress.</a:t>
                </a:r>
              </a:p>
              <a:p>
                <a:r>
                  <a:rPr lang="en-GB" dirty="0"/>
                  <a:t>Make sure that </a:t>
                </a:r>
                <a:r>
                  <a:rPr lang="el-GR" dirty="0"/>
                  <a:t>α </a:t>
                </a:r>
                <a:r>
                  <a:rPr lang="en-GB" dirty="0"/>
                  <a:t>and </a:t>
                </a:r>
                <a:r>
                  <a:rPr lang="el-GR" dirty="0"/>
                  <a:t>β </a:t>
                </a:r>
                <a:r>
                  <a:rPr lang="en-GB" dirty="0"/>
                  <a:t>are expressed in consistent units (per °C for </a:t>
                </a:r>
                <a:r>
                  <a:rPr lang="el-GR" dirty="0"/>
                  <a:t>α, </a:t>
                </a:r>
                <a:r>
                  <a:rPr lang="en-GB" dirty="0"/>
                  <a:t>per % moisture content for </a:t>
                </a:r>
                <a:r>
                  <a:rPr lang="el-GR" dirty="0"/>
                  <a:t>β).</a:t>
                </a:r>
              </a:p>
              <a:p>
                <a:r>
                  <a:rPr lang="en-GB" dirty="0"/>
                  <a:t>For hybrid or asymmetric laminates, non-uniform thermal or moisture expansion can also induce bending (warpage) even with no applied mechanical loads.</a:t>
                </a:r>
              </a:p>
              <a:p>
                <a:endParaRPr lang="en-GB" dirty="0"/>
              </a:p>
              <a:p>
                <a:r>
                  <a:rPr lang="en-GB" b="1" dirty="0"/>
                  <a:t>Critical Note:</a:t>
                </a:r>
              </a:p>
              <a:p>
                <a:endParaRPr lang="en-GB" b="1" dirty="0"/>
              </a:p>
              <a:p>
                <a:r>
                  <a:rPr lang="en-GB" b="1" dirty="0"/>
                  <a:t>The Principle of Mechanical Strain</a:t>
                </a:r>
              </a:p>
              <a:p>
                <a:r>
                  <a:rPr lang="en-GB" dirty="0"/>
                  <a:t>The total, measurable strain (ϵ</a:t>
                </a:r>
                <a:r>
                  <a:rPr lang="en-GB" dirty="0">
                    <a:effectLst/>
                  </a:rPr>
                  <a:t>total</a:t>
                </a:r>
                <a:r>
                  <a:rPr lang="en-GB" dirty="0"/>
                  <a:t>​) in a composite ply can come from three distinct sources:</a:t>
                </a:r>
              </a:p>
              <a:p>
                <a:r>
                  <a:rPr lang="en-GB" b="1" dirty="0"/>
                  <a:t>Mechanical Strain (ϵ</a:t>
                </a:r>
                <a:r>
                  <a:rPr lang="en-GB" b="1" dirty="0">
                    <a:effectLst/>
                  </a:rPr>
                  <a:t>mech</a:t>
                </a:r>
                <a:r>
                  <a:rPr lang="en-GB" b="1" dirty="0"/>
                  <a:t>​):</a:t>
                </a:r>
                <a:r>
                  <a:rPr lang="en-GB" dirty="0"/>
                  <a:t> The change in shape due to an external force stretching or compressing the material. </a:t>
                </a:r>
                <a:r>
                  <a:rPr lang="en-GB" b="1" dirty="0"/>
                  <a:t>This is the only component that creates stress.</a:t>
                </a:r>
                <a:endParaRPr lang="en-GB" dirty="0"/>
              </a:p>
              <a:p>
                <a:r>
                  <a:rPr lang="en-GB" b="1" dirty="0"/>
                  <a:t>Thermal Strain (ϵ</a:t>
                </a:r>
                <a:r>
                  <a:rPr lang="en-GB" b="1" dirty="0">
                    <a:effectLst/>
                  </a:rPr>
                  <a:t>thermal</a:t>
                </a:r>
                <a:r>
                  <a:rPr lang="en-GB" b="1" dirty="0"/>
                  <a:t>​):</a:t>
                </a:r>
                <a:r>
                  <a:rPr lang="en-GB" dirty="0"/>
                  <a:t> The expansion or contraction caused by a change in temperature (Δ</a:t>
                </a:r>
                <a:r>
                  <a:rPr lang="en-GB" dirty="0">
                    <a:effectLst/>
                  </a:rPr>
                  <a:t>T</a:t>
                </a:r>
                <a:r>
                  <a:rPr lang="en-GB" dirty="0"/>
                  <a:t>).</a:t>
                </a:r>
              </a:p>
              <a:p>
                <a:r>
                  <a:rPr lang="en-GB" b="1" dirty="0"/>
                  <a:t>Swelling Strain (ϵ</a:t>
                </a:r>
                <a:r>
                  <a:rPr lang="en-GB" b="1" dirty="0">
                    <a:effectLst/>
                  </a:rPr>
                  <a:t>swelling</a:t>
                </a:r>
                <a:r>
                  <a:rPr lang="en-GB" b="1" dirty="0"/>
                  <a:t>​):</a:t>
                </a:r>
                <a:r>
                  <a:rPr lang="en-GB" dirty="0"/>
                  <a:t> The expansion caused by absorbing moisture (Δ</a:t>
                </a:r>
                <a:r>
                  <a:rPr lang="en-GB" dirty="0">
                    <a:effectLst/>
                  </a:rPr>
                  <a:t>C</a:t>
                </a:r>
                <a:r>
                  <a:rPr lang="en-GB" dirty="0"/>
                  <a:t>).</a:t>
                </a:r>
              </a:p>
              <a:p>
                <a:r>
                  <a:rPr lang="en-GB" dirty="0"/>
                  <a:t>The overall relationship is a simple sum: ϵ</a:t>
                </a:r>
                <a:r>
                  <a:rPr lang="en-GB" dirty="0">
                    <a:effectLst/>
                  </a:rPr>
                  <a:t>total</a:t>
                </a:r>
                <a:r>
                  <a:rPr lang="en-GB" dirty="0"/>
                  <a:t>​=ϵ</a:t>
                </a:r>
                <a:r>
                  <a:rPr lang="en-GB" dirty="0">
                    <a:effectLst/>
                  </a:rPr>
                  <a:t>mech</a:t>
                </a:r>
                <a:r>
                  <a:rPr lang="en-GB" dirty="0"/>
                  <a:t>​+ϵ</a:t>
                </a:r>
                <a:r>
                  <a:rPr lang="en-GB" dirty="0">
                    <a:effectLst/>
                  </a:rPr>
                  <a:t>thermal</a:t>
                </a:r>
                <a:r>
                  <a:rPr lang="en-GB" dirty="0"/>
                  <a:t>​+ϵ</a:t>
                </a:r>
                <a:r>
                  <a:rPr lang="en-GB" dirty="0">
                    <a:effectLst/>
                  </a:rPr>
                  <a:t>swelling</a:t>
                </a:r>
                <a:r>
                  <a:rPr lang="en-GB" dirty="0"/>
                  <a:t>​</a:t>
                </a:r>
              </a:p>
              <a:p>
                <a:r>
                  <a:rPr lang="en-GB" dirty="0"/>
                  <a:t>The fundamental stress-strain relationship for a composite, which connects stress (</a:t>
                </a:r>
                <a:r>
                  <a:rPr lang="en-GB" dirty="0">
                    <a:effectLst/>
                  </a:rPr>
                  <a:t>σ</a:t>
                </a:r>
                <a:r>
                  <a:rPr lang="en-GB" dirty="0"/>
                  <a:t>) to strain via the stiffness matrix ([Q]), is only valid for the mechanical part of the strain. To correctly calculate the stress, we must first find the mechanical strain by rearranging the equation: ϵ</a:t>
                </a:r>
                <a:r>
                  <a:rPr lang="en-GB" dirty="0">
                    <a:effectLst/>
                  </a:rPr>
                  <a:t>mech</a:t>
                </a:r>
                <a:r>
                  <a:rPr lang="en-GB" dirty="0"/>
                  <a:t>​=ϵ</a:t>
                </a:r>
                <a:r>
                  <a:rPr lang="en-GB" dirty="0">
                    <a:effectLst/>
                  </a:rPr>
                  <a:t>total</a:t>
                </a:r>
                <a:r>
                  <a:rPr lang="en-GB" dirty="0"/>
                  <a:t>​−ϵ</a:t>
                </a:r>
                <a:r>
                  <a:rPr lang="en-GB" dirty="0">
                    <a:effectLst/>
                  </a:rPr>
                  <a:t>thermal</a:t>
                </a:r>
                <a:r>
                  <a:rPr lang="en-GB" dirty="0"/>
                  <a:t>​−ϵ</a:t>
                </a:r>
                <a:r>
                  <a:rPr lang="en-GB" dirty="0">
                    <a:effectLst/>
                  </a:rPr>
                  <a:t>swelling</a:t>
                </a:r>
                <a:r>
                  <a:rPr lang="en-GB" dirty="0"/>
                  <a:t>​</a:t>
                </a:r>
              </a:p>
              <a:p>
                <a:r>
                  <a:rPr lang="en-GB" dirty="0"/>
                  <a:t>This is why the final matrix equation in your slide shows the thermal and swelling components being subtracted from the total strain to find the resulting stresses.</a:t>
                </a:r>
              </a:p>
              <a:p>
                <a:br>
                  <a:rPr lang="en-GB" dirty="0"/>
                </a:br>
                <a:endParaRPr lang="en-GB" dirty="0"/>
              </a:p>
              <a:p>
                <a:r>
                  <a:rPr lang="en-GB" b="1" dirty="0"/>
                  <a:t>An Analogy: The Constrained Bar</a:t>
                </a:r>
              </a:p>
              <a:p>
                <a:r>
                  <a:rPr lang="en-GB" dirty="0"/>
                  <a:t>Imagine a metal bar lying freely on the ground on a hot day.</a:t>
                </a:r>
              </a:p>
              <a:p>
                <a:r>
                  <a:rPr lang="en-GB" dirty="0"/>
                  <a:t>It expands due to the heat, so it has a </a:t>
                </a:r>
                <a:r>
                  <a:rPr lang="en-GB" b="1" dirty="0"/>
                  <a:t>positive thermal strain</a:t>
                </a:r>
                <a:r>
                  <a:rPr lang="en-GB" dirty="0"/>
                  <a:t>.</a:t>
                </a:r>
              </a:p>
              <a:p>
                <a:r>
                  <a:rPr lang="en-GB" dirty="0"/>
                  <a:t>However, since it was free to expand without any resistance, there is </a:t>
                </a:r>
                <a:r>
                  <a:rPr lang="en-GB" b="1" dirty="0"/>
                  <a:t>zero stress</a:t>
                </a:r>
                <a:r>
                  <a:rPr lang="en-GB" dirty="0"/>
                  <a:t> inside it.</a:t>
                </a:r>
              </a:p>
              <a:p>
                <a:r>
                  <a:rPr lang="en-GB" dirty="0"/>
                  <a:t>Now, imagine that same bar is wedged tightly between two immovable concrete walls and </a:t>
                </a:r>
                <a:r>
                  <a:rPr lang="en-GB" i="1" dirty="0"/>
                  <a:t>then</a:t>
                </a:r>
                <a:r>
                  <a:rPr lang="en-GB" dirty="0"/>
                  <a:t> heated.</a:t>
                </a:r>
              </a:p>
              <a:p>
                <a:r>
                  <a:rPr lang="en-GB" dirty="0"/>
                  <a:t>The bar </a:t>
                </a:r>
                <a:r>
                  <a:rPr lang="en-GB" i="1" dirty="0"/>
                  <a:t>wants</a:t>
                </a:r>
                <a:r>
                  <a:rPr lang="en-GB" dirty="0"/>
                  <a:t> to expand, but the walls prevent it, so its </a:t>
                </a:r>
                <a:r>
                  <a:rPr lang="en-GB" b="1" dirty="0"/>
                  <a:t>total strain is zero</a:t>
                </a:r>
                <a:r>
                  <a:rPr lang="en-GB" dirty="0"/>
                  <a:t>.</a:t>
                </a:r>
              </a:p>
              <a:p>
                <a:r>
                  <a:rPr lang="en-GB" dirty="0"/>
                  <a:t>Despite this, there is now a massive </a:t>
                </a:r>
                <a:r>
                  <a:rPr lang="en-GB" b="1" dirty="0"/>
                  <a:t>compressive stress</a:t>
                </a:r>
                <a:r>
                  <a:rPr lang="en-GB" dirty="0"/>
                  <a:t> in the bar.</a:t>
                </a:r>
              </a:p>
              <a:p>
                <a:r>
                  <a:rPr lang="en-GB" dirty="0"/>
                  <a:t>Why? Because the walls are applying a compressive mechanical strain that is equal and opposite to the thermal strain it wants to undergo. It's this externally imposed mechanical strain that creates the stress, not the temperature change itself.</a:t>
                </a:r>
              </a:p>
              <a:p>
                <a:endParaRPr lang="en-GB" dirty="0"/>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explains how temperature and moisture introduce additional in-plane strains in a laminate. These are independent of external loads and must be included when predicting stresses and deformations.”</a:t>
                </a:r>
              </a:p>
              <a:p>
                <a:br>
                  <a:rPr lang="en-GB" dirty="0"/>
                </a:br>
                <a:endParaRPr lang="en-GB" dirty="0"/>
              </a:p>
              <a:p>
                <a:r>
                  <a:rPr lang="en-GB" b="1" dirty="0"/>
                  <a:t>Concept</a:t>
                </a:r>
                <a:endParaRPr lang="en-GB" dirty="0"/>
              </a:p>
              <a:p>
                <a:r>
                  <a:rPr lang="en-GB" dirty="0"/>
                  <a:t>A temperature change </a:t>
                </a:r>
                <a:r>
                  <a:rPr lang="el-GR" dirty="0"/>
                  <a:t>Δ</a:t>
                </a:r>
                <a:r>
                  <a:rPr lang="en-GB" dirty="0"/>
                  <a:t>T produces a </a:t>
                </a:r>
                <a:r>
                  <a:rPr lang="en-GB" b="1" dirty="0"/>
                  <a:t>free thermal strain</a:t>
                </a:r>
                <a:r>
                  <a:rPr lang="en-GB" dirty="0"/>
                  <a:t> </a:t>
                </a:r>
                <a:r>
                  <a:rPr lang="ar-AE" sz="1200" i="0" kern="1200">
                    <a:solidFill>
                      <a:schemeClr val="tx1"/>
                    </a:solidFill>
                    <a:latin typeface="+mn-lt"/>
                    <a:ea typeface="+mn-ea"/>
                    <a:cs typeface="+mn-cs"/>
                  </a:rPr>
                  <a:t>𝜀_𝑖^(∗(𝑡ℎ𝑒𝑟𝑚𝑎𝑙) )=𝛼_𝑖</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el-GR" sz="1200" b="0" i="0" kern="1200">
                    <a:solidFill>
                      <a:schemeClr val="tx1"/>
                    </a:solidFill>
                    <a:latin typeface="+mn-lt"/>
                    <a:ea typeface="+mn-ea"/>
                    <a:cs typeface="+mn-cs"/>
                  </a:rPr>
                  <a:t>" Δ𝑇</a:t>
                </a:r>
                <a:r>
                  <a:rPr lang="el-GR" dirty="0"/>
                  <a:t>, </a:t>
                </a:r>
                <a:r>
                  <a:rPr lang="en-GB" dirty="0"/>
                  <a:t>where </a:t>
                </a:r>
                <a:r>
                  <a:rPr lang="ar-AE" sz="1200" i="0" kern="1200">
                    <a:solidFill>
                      <a:schemeClr val="tx1"/>
                    </a:solidFill>
                    <a:latin typeface="+mn-lt"/>
                    <a:ea typeface="+mn-ea"/>
                    <a:cs typeface="+mn-cs"/>
                  </a:rPr>
                  <a:t>𝛼_𝑖</a:t>
                </a:r>
                <a:r>
                  <a:rPr lang="en-GB" dirty="0"/>
                  <a:t>is the coefficient of thermal expansion in direction i.</a:t>
                </a:r>
              </a:p>
              <a:p>
                <a:r>
                  <a:rPr lang="en-GB" dirty="0"/>
                  <a:t>A change in moisture concentration </a:t>
                </a:r>
                <a:r>
                  <a:rPr lang="el-GR" dirty="0"/>
                  <a:t>Δ</a:t>
                </a:r>
                <a:r>
                  <a:rPr lang="en-GB" dirty="0"/>
                  <a:t>C produces a </a:t>
                </a:r>
                <a:r>
                  <a:rPr lang="en-GB" b="1" dirty="0"/>
                  <a:t>hygroscopic swelling strain</a:t>
                </a:r>
                <a:r>
                  <a:rPr lang="en-GB" dirty="0"/>
                  <a:t> </a:t>
                </a:r>
                <a:r>
                  <a:rPr lang="ar-AE" sz="1200" i="0" kern="1200">
                    <a:solidFill>
                      <a:schemeClr val="tx1"/>
                    </a:solidFill>
                    <a:latin typeface="+mn-lt"/>
                    <a:ea typeface="+mn-ea"/>
                    <a:cs typeface="+mn-cs"/>
                  </a:rPr>
                  <a:t>𝜀_𝑖^(∗(𝑠𝑤𝑒𝑙𝑙𝑖𝑛𝑔) )=𝛽_𝑖</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el-GR" sz="1200" b="0" i="0" kern="1200">
                    <a:solidFill>
                      <a:schemeClr val="tx1"/>
                    </a:solidFill>
                    <a:latin typeface="+mn-lt"/>
                    <a:ea typeface="+mn-ea"/>
                    <a:cs typeface="+mn-cs"/>
                  </a:rPr>
                  <a:t>" Δ𝐶</a:t>
                </a:r>
                <a:r>
                  <a:rPr lang="el-GR" dirty="0"/>
                  <a:t>, </a:t>
                </a:r>
                <a:r>
                  <a:rPr lang="en-GB" dirty="0"/>
                  <a:t>where </a:t>
                </a:r>
                <a:r>
                  <a:rPr lang="ar-AE" sz="1200" i="0" kern="1200">
                    <a:solidFill>
                      <a:schemeClr val="tx1"/>
                    </a:solidFill>
                    <a:latin typeface="+mn-lt"/>
                    <a:ea typeface="+mn-ea"/>
                    <a:cs typeface="+mn-cs"/>
                  </a:rPr>
                  <a:t>𝛽_𝑖</a:t>
                </a:r>
                <a:r>
                  <a:rPr lang="en-GB" dirty="0"/>
                  <a:t>is the swelling coefficient.</a:t>
                </a:r>
              </a:p>
              <a:p>
                <a:r>
                  <a:rPr lang="en-GB" dirty="0"/>
                  <a:t>Total free strain is the sum:</a:t>
                </a:r>
              </a:p>
              <a:p>
                <a:r>
                  <a:rPr lang="ar-AE" sz="1200" i="0" kern="1200">
                    <a:solidFill>
                      <a:schemeClr val="tx1"/>
                    </a:solidFill>
                    <a:latin typeface="+mn-lt"/>
                    <a:ea typeface="+mn-ea"/>
                    <a:cs typeface="+mn-cs"/>
                  </a:rPr>
                  <a:t>𝜀_𝑖^∗=𝜀_𝑖^(∗(𝑡ℎ𝑒𝑟𝑚𝑎𝑙) )+𝜀_𝑖^(∗(𝑠𝑤𝑒𝑙𝑙𝑖𝑛𝑔) ).</a:t>
                </a:r>
                <a:endParaRPr lang="ar-AE" dirty="0"/>
              </a:p>
              <a:p>
                <a:br>
                  <a:rPr lang="ar-AE" dirty="0"/>
                </a:br>
                <a:endParaRPr lang="ar-AE" dirty="0"/>
              </a:p>
              <a:p>
                <a:r>
                  <a:rPr lang="en-GB" b="1" dirty="0"/>
                  <a:t>Details</a:t>
                </a:r>
                <a:endParaRPr lang="en-GB" dirty="0"/>
              </a:p>
              <a:p>
                <a:r>
                  <a:rPr lang="en-GB" dirty="0"/>
                  <a:t>In the laminate constitutive relation </a:t>
                </a:r>
                <a:r>
                  <a:rPr lang="en-GB" sz="1200" i="0" kern="1200">
                    <a:solidFill>
                      <a:schemeClr val="tx1"/>
                    </a:solidFill>
                    <a:latin typeface="+mn-lt"/>
                    <a:ea typeface="+mn-ea"/>
                    <a:cs typeface="+mn-cs"/>
                  </a:rPr>
                  <a:t>𝜎=</a:t>
                </a:r>
                <a:r>
                  <a:rPr lang="ar-AE" sz="1200" i="0" kern="1200">
                    <a:solidFill>
                      <a:schemeClr val="tx1"/>
                    </a:solidFill>
                    <a:latin typeface="+mn-lt"/>
                    <a:ea typeface="+mn-ea"/>
                    <a:cs typeface="+mn-cs"/>
                  </a:rPr>
                  <a:t>[𝑄](𝜀−𝜀^∗ )</a:t>
                </a:r>
                <a:r>
                  <a:rPr lang="ar-AE" dirty="0"/>
                  <a:t>, </a:t>
                </a:r>
                <a:r>
                  <a:rPr lang="en-GB" dirty="0"/>
                  <a:t>these free strains act like “built-in” strains, so even without external loads internal stresses arise if the laminate is constrained.</a:t>
                </a:r>
              </a:p>
              <a:p>
                <a:r>
                  <a:rPr lang="en-GB" dirty="0"/>
                  <a:t>The lower matrix shows how these terms enter the reduced stiffness form for a unidirectional ply under plane stress.</a:t>
                </a:r>
              </a:p>
              <a:p>
                <a:r>
                  <a:rPr lang="en-GB" dirty="0"/>
                  <a:t>Make sure that </a:t>
                </a:r>
                <a:r>
                  <a:rPr lang="el-GR" dirty="0"/>
                  <a:t>α </a:t>
                </a:r>
                <a:r>
                  <a:rPr lang="en-GB" dirty="0"/>
                  <a:t>and </a:t>
                </a:r>
                <a:r>
                  <a:rPr lang="el-GR" dirty="0"/>
                  <a:t>β </a:t>
                </a:r>
                <a:r>
                  <a:rPr lang="en-GB" dirty="0"/>
                  <a:t>are expressed in consistent units (per °C for </a:t>
                </a:r>
                <a:r>
                  <a:rPr lang="el-GR" dirty="0"/>
                  <a:t>α, </a:t>
                </a:r>
                <a:r>
                  <a:rPr lang="en-GB" dirty="0"/>
                  <a:t>per % moisture content for </a:t>
                </a:r>
                <a:r>
                  <a:rPr lang="el-GR" dirty="0"/>
                  <a:t>β).</a:t>
                </a:r>
              </a:p>
              <a:p>
                <a:r>
                  <a:rPr lang="en-GB" dirty="0"/>
                  <a:t>For hybrid or asymmetric laminates, non-uniform thermal or moisture expansion can also induce bending (warpage) even with no applied mechanical loads.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48</a:t>
            </a:fld>
            <a:endParaRPr lang="en-GB"/>
          </a:p>
        </p:txBody>
      </p:sp>
    </p:spTree>
    <p:extLst>
      <p:ext uri="{BB962C8B-B14F-4D97-AF65-F5344CB8AC3E}">
        <p14:creationId xmlns:p14="http://schemas.microsoft.com/office/powerpoint/2010/main" val="3379794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extends the temperature and moisture effects to off-axis plies. When the material principal axes 1-2-3 are rotated by an angle </a:t>
                </a:r>
                <a:r>
                  <a:rPr lang="el-GR" dirty="0"/>
                  <a:t>θ </a:t>
                </a:r>
                <a:r>
                  <a:rPr lang="en-GB" dirty="0"/>
                  <a:t>relative to the global laminate x-y-z system, both the stiffness matrix and the free thermal/moisture strains must be transformed.”</a:t>
                </a:r>
              </a:p>
              <a:p>
                <a:br>
                  <a:rPr lang="en-GB" dirty="0"/>
                </a:br>
                <a:endParaRPr lang="en-GB" dirty="0"/>
              </a:p>
              <a:p>
                <a:r>
                  <a:rPr lang="en-GB" b="1" dirty="0"/>
                  <a:t>Concept</a:t>
                </a:r>
                <a:endParaRPr lang="en-GB" dirty="0"/>
              </a:p>
              <a:p>
                <a:r>
                  <a:rPr lang="en-GB" dirty="0"/>
                  <a:t>Stresses and strains must be expressed in the global coordinates to assemble the laminate ABD matrices.</a:t>
                </a:r>
              </a:p>
              <a:p>
                <a:r>
                  <a:rPr lang="en-GB" dirty="0"/>
                  <a:t>The rotated stiffness matrix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𝐶</m:t>
                            </m:r>
                          </m:e>
                          <m:sup>
                            <m:r>
                              <a:rPr lang="ar-AE" sz="1200" i="0" kern="1200">
                                <a:solidFill>
                                  <a:schemeClr val="tx1"/>
                                </a:solidFill>
                                <a:latin typeface="Cambria Math" panose="02040503050406030204" pitchFamily="18" charset="0"/>
                                <a:ea typeface="+mn-ea"/>
                                <a:cs typeface="+mn-cs"/>
                              </a:rPr>
                              <m:t>′</m:t>
                            </m:r>
                          </m:sup>
                        </m:sSup>
                      </m:e>
                    </m:d>
                  </m:oMath>
                </a14:m>
                <a:r>
                  <a:rPr lang="en-GB" dirty="0"/>
                  <a:t> is obtained from the material principal stiffness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𝐶</m:t>
                        </m:r>
                      </m:e>
                    </m:d>
                  </m:oMath>
                </a14:m>
                <a:r>
                  <a:rPr lang="en-GB" dirty="0"/>
                  <a:t> by the usual 3-D transformation using the strain transformation matrix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𝑇</m:t>
                        </m:r>
                      </m:e>
                      <m:sub>
                        <m:r>
                          <a:rPr lang="ar-AE" sz="1200" i="1" kern="1200">
                            <a:solidFill>
                              <a:schemeClr val="tx1"/>
                            </a:solidFill>
                            <a:latin typeface="Cambria Math" panose="02040503050406030204" pitchFamily="18" charset="0"/>
                            <a:ea typeface="+mn-ea"/>
                            <a:cs typeface="+mn-cs"/>
                          </a:rPr>
                          <m:t>𝜀</m:t>
                        </m:r>
                      </m:sub>
                    </m:sSub>
                  </m:oMath>
                </a14:m>
                <a:r>
                  <a:rPr lang="ar-AE" dirty="0"/>
                  <a:t>.</a:t>
                </a:r>
              </a:p>
              <a:p>
                <a:r>
                  <a:rPr lang="en-GB" dirty="0"/>
                  <a:t>Free thermal or moisture strains </a:t>
                </a:r>
                <a14:m>
                  <m:oMath xmlns:m="http://schemas.openxmlformats.org/officeDocument/2006/math">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m:t>
                        </m:r>
                      </m:sup>
                    </m:sSup>
                  </m:oMath>
                </a14:m>
                <a:r>
                  <a:rPr lang="en-GB" dirty="0"/>
                  <a:t> are also transformed:</a:t>
                </a:r>
              </a:p>
              <a:p>
                <a:pPr/>
                <a14:m>
                  <m:oMathPara xmlns:m="http://schemas.openxmlformats.org/officeDocument/2006/math">
                    <m:oMathParaPr>
                      <m:jc m:val="centerGroup"/>
                    </m:oMathParaPr>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𝑔𝑙𝑜𝑏𝑎𝑙</m:t>
                          </m:r>
                        </m:sub>
                        <m:sup>
                          <m:r>
                            <a:rPr lang="ar-AE" sz="1200" i="0" kern="1200">
                              <a:solidFill>
                                <a:schemeClr val="tx1"/>
                              </a:solidFill>
                              <a:latin typeface="Cambria Math" panose="02040503050406030204" pitchFamily="18" charset="0"/>
                              <a:ea typeface="+mn-ea"/>
                              <a:cs typeface="+mn-cs"/>
                            </a:rPr>
                            <m:t>∗</m:t>
                          </m:r>
                        </m:sup>
                      </m:sSubSup>
                      <m:r>
                        <a:rPr lang="ar-AE" sz="1200" i="0" kern="1200">
                          <a:solidFill>
                            <a:schemeClr val="tx1"/>
                          </a:solidFill>
                          <a:latin typeface="Cambria Math" panose="02040503050406030204" pitchFamily="18" charset="0"/>
                          <a:ea typeface="+mn-ea"/>
                          <a:cs typeface="+mn-cs"/>
                        </a:rPr>
                        <m:t>=</m:t>
                      </m:r>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𝑇</m:t>
                          </m:r>
                        </m:e>
                        <m:sub>
                          <m:r>
                            <a:rPr lang="ar-AE" sz="1200" i="1" kern="1200">
                              <a:solidFill>
                                <a:schemeClr val="tx1"/>
                              </a:solidFill>
                              <a:latin typeface="Cambria Math" panose="02040503050406030204" pitchFamily="18" charset="0"/>
                              <a:ea typeface="+mn-ea"/>
                              <a:cs typeface="+mn-cs"/>
                            </a:rPr>
                            <m:t>𝜀</m:t>
                          </m:r>
                        </m:sub>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bSup>
                      <m:r>
                        <m:rPr>
                          <m:nor/>
                        </m:rPr>
                        <a:rPr lang="ar-AE" sz="1200" b="0" i="1" kern="1200">
                          <a:solidFill>
                            <a:schemeClr val="tx1"/>
                          </a:solidFill>
                          <a:latin typeface="+mn-lt"/>
                          <a:ea typeface="+mn-ea"/>
                          <a:cs typeface="+mn-cs"/>
                        </a:rPr>
                        <m:t> </m:t>
                      </m:r>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𝜀</m:t>
                          </m:r>
                        </m:e>
                        <m:sub>
                          <m:r>
                            <a:rPr lang="ar-AE" sz="1200" b="0" i="1" kern="1200">
                              <a:solidFill>
                                <a:schemeClr val="tx1"/>
                              </a:solidFill>
                              <a:latin typeface="Cambria Math" panose="02040503050406030204" pitchFamily="18" charset="0"/>
                              <a:ea typeface="+mn-ea"/>
                              <a:cs typeface="+mn-cs"/>
                            </a:rPr>
                            <m:t>𝑝𝑟𝑖𝑛𝑐𝑖𝑝𝑎𝑙</m:t>
                          </m:r>
                        </m:sub>
                        <m:sup>
                          <m:r>
                            <a:rPr lang="ar-AE" sz="1200" b="0" i="0" kern="1200">
                              <a:solidFill>
                                <a:schemeClr val="tx1"/>
                              </a:solidFill>
                              <a:latin typeface="Cambria Math" panose="02040503050406030204" pitchFamily="18" charset="0"/>
                              <a:ea typeface="+mn-ea"/>
                              <a:cs typeface="+mn-cs"/>
                            </a:rPr>
                            <m:t>∗</m:t>
                          </m:r>
                        </m:sup>
                      </m:sSubSup>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This ensures the laminate analysis includes correct coupling between anisotropic material properties and global loads.</a:t>
                </a:r>
              </a:p>
              <a:p>
                <a:br>
                  <a:rPr lang="en-GB" dirty="0"/>
                </a:br>
                <a:endParaRPr lang="en-GB" dirty="0"/>
              </a:p>
              <a:p>
                <a:r>
                  <a:rPr lang="en-GB" b="1" dirty="0"/>
                  <a:t>Details</a:t>
                </a:r>
                <a:endParaRPr lang="en-GB" dirty="0"/>
              </a:p>
              <a:p>
                <a:r>
                  <a:rPr lang="en-GB" dirty="0"/>
                  <a:t>The large matrix shows the global stress–strain relation </a:t>
                </a:r>
                <a14:m>
                  <m:oMath xmlns:m="http://schemas.openxmlformats.org/officeDocument/2006/math">
                    <m:r>
                      <a:rPr lang="en-GB" sz="1200" i="1" kern="1200">
                        <a:solidFill>
                          <a:schemeClr val="tx1"/>
                        </a:solidFill>
                        <a:latin typeface="Cambria Math" panose="02040503050406030204" pitchFamily="18" charset="0"/>
                        <a:ea typeface="+mn-ea"/>
                        <a:cs typeface="+mn-cs"/>
                      </a:rPr>
                      <m:t>𝜎</m:t>
                    </m:r>
                    <m:r>
                      <a:rPr lang="en-GB"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𝐶</m:t>
                            </m:r>
                          </m:e>
                          <m:sup>
                            <m:r>
                              <a:rPr lang="ar-AE" sz="1200" i="0" kern="1200">
                                <a:solidFill>
                                  <a:schemeClr val="tx1"/>
                                </a:solidFill>
                                <a:latin typeface="Cambria Math" panose="02040503050406030204" pitchFamily="18" charset="0"/>
                                <a:ea typeface="+mn-ea"/>
                                <a:cs typeface="+mn-cs"/>
                              </a:rPr>
                              <m:t>′</m:t>
                            </m:r>
                          </m:sup>
                        </m:sSup>
                      </m:e>
                    </m:d>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𝜀</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m:t>
                            </m:r>
                          </m:sup>
                        </m:sSup>
                      </m:e>
                    </m:d>
                  </m:oMath>
                </a14:m>
                <a:r>
                  <a:rPr lang="ar-AE" dirty="0"/>
                  <a:t>.</a:t>
                </a:r>
              </a:p>
              <a:p>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𝑇</m:t>
                        </m:r>
                      </m:e>
                      <m:sub>
                        <m:r>
                          <a:rPr lang="ar-AE" sz="1200" i="1" kern="1200">
                            <a:solidFill>
                              <a:schemeClr val="tx1"/>
                            </a:solidFill>
                            <a:latin typeface="Cambria Math" panose="02040503050406030204" pitchFamily="18" charset="0"/>
                            <a:ea typeface="+mn-ea"/>
                            <a:cs typeface="+mn-cs"/>
                          </a:rPr>
                          <m:t>𝜀</m:t>
                        </m:r>
                      </m:sub>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sup>
                    </m:sSubSup>
                  </m:oMath>
                </a14:m>
                <a:r>
                  <a:rPr lang="en-GB" dirty="0"/>
                  <a:t>listed below is the standard transformation for 3D strain components including shear terms.</a:t>
                </a:r>
              </a:p>
              <a:p>
                <a:r>
                  <a:rPr lang="en-GB" dirty="0"/>
                  <a:t>Practical tip: for thin laminates under plane stress you typically reduce this to the 2D transformation used earlier, but the 3D form is shown for completeness.</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extends the temperature and moisture effects to off-axis plies. When the material principal axes 1-2-3 are rotated by an angle </a:t>
                </a:r>
                <a:r>
                  <a:rPr lang="el-GR" dirty="0"/>
                  <a:t>θ </a:t>
                </a:r>
                <a:r>
                  <a:rPr lang="en-GB" dirty="0"/>
                  <a:t>relative to the global laminate x-y-z system, both the stiffness matrix and the free thermal/moisture strains must be transformed.”</a:t>
                </a:r>
              </a:p>
              <a:p>
                <a:br>
                  <a:rPr lang="en-GB" dirty="0"/>
                </a:br>
                <a:endParaRPr lang="en-GB" dirty="0"/>
              </a:p>
              <a:p>
                <a:r>
                  <a:rPr lang="en-GB" b="1" dirty="0"/>
                  <a:t>Concept</a:t>
                </a:r>
                <a:endParaRPr lang="en-GB" dirty="0"/>
              </a:p>
              <a:p>
                <a:r>
                  <a:rPr lang="en-GB" dirty="0"/>
                  <a:t>Stresses and strains must be expressed in the global coordinates to assemble the laminate ABD matrices.</a:t>
                </a:r>
              </a:p>
              <a:p>
                <a:r>
                  <a:rPr lang="en-GB" dirty="0"/>
                  <a:t>The rotated stiffness matrix </a:t>
                </a:r>
                <a:r>
                  <a:rPr lang="ar-AE" sz="1200" i="0" kern="1200">
                    <a:solidFill>
                      <a:schemeClr val="tx1"/>
                    </a:solidFill>
                    <a:latin typeface="+mn-lt"/>
                    <a:ea typeface="+mn-ea"/>
                    <a:cs typeface="+mn-cs"/>
                  </a:rPr>
                  <a:t>[𝐶^′ ]</a:t>
                </a:r>
                <a:r>
                  <a:rPr lang="en-GB" dirty="0"/>
                  <a:t>is obtained from the material principal stiffness </a:t>
                </a:r>
                <a:r>
                  <a:rPr lang="ar-AE" sz="1200" i="0" kern="1200">
                    <a:solidFill>
                      <a:schemeClr val="tx1"/>
                    </a:solidFill>
                    <a:latin typeface="+mn-lt"/>
                    <a:ea typeface="+mn-ea"/>
                    <a:cs typeface="+mn-cs"/>
                  </a:rPr>
                  <a:t>[𝐶]</a:t>
                </a:r>
                <a:r>
                  <a:rPr lang="en-GB" dirty="0"/>
                  <a:t>by the usual 3-D transformation using the strain transformation matrix </a:t>
                </a:r>
                <a:r>
                  <a:rPr lang="ar-AE" sz="1200" i="0" kern="1200">
                    <a:solidFill>
                      <a:schemeClr val="tx1"/>
                    </a:solidFill>
                    <a:latin typeface="+mn-lt"/>
                    <a:ea typeface="+mn-ea"/>
                    <a:cs typeface="+mn-cs"/>
                  </a:rPr>
                  <a:t>𝑇_𝜀</a:t>
                </a:r>
                <a:r>
                  <a:rPr lang="ar-AE" dirty="0"/>
                  <a:t>.</a:t>
                </a:r>
              </a:p>
              <a:p>
                <a:r>
                  <a:rPr lang="en-GB" dirty="0"/>
                  <a:t>Free thermal or moisture strains </a:t>
                </a:r>
                <a:r>
                  <a:rPr lang="ar-AE" sz="1200" i="0" kern="1200">
                    <a:solidFill>
                      <a:schemeClr val="tx1"/>
                    </a:solidFill>
                    <a:latin typeface="+mn-lt"/>
                    <a:ea typeface="+mn-ea"/>
                    <a:cs typeface="+mn-cs"/>
                  </a:rPr>
                  <a:t>𝜀^∗</a:t>
                </a:r>
                <a:r>
                  <a:rPr lang="en-GB" dirty="0"/>
                  <a:t>are also transformed:</a:t>
                </a:r>
              </a:p>
              <a:p>
                <a:r>
                  <a:rPr lang="ar-AE" sz="1200" i="0" kern="1200">
                    <a:solidFill>
                      <a:schemeClr val="tx1"/>
                    </a:solidFill>
                    <a:latin typeface="+mn-lt"/>
                    <a:ea typeface="+mn-ea"/>
                    <a:cs typeface="+mn-cs"/>
                  </a:rPr>
                  <a:t>𝜀_𝑔𝑙𝑜𝑏𝑎𝑙^∗=𝑇_𝜀^(−1)</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𝜀_𝑝𝑟𝑖𝑛𝑐𝑖𝑝𝑎𝑙^∗.</a:t>
                </a:r>
                <a:endParaRPr lang="ar-AE" b="0" dirty="0"/>
              </a:p>
              <a:p>
                <a:r>
                  <a:rPr lang="en-GB" dirty="0"/>
                  <a:t>This ensures the laminate analysis includes correct coupling between anisotropic material properties and global loads.</a:t>
                </a:r>
              </a:p>
              <a:p>
                <a:br>
                  <a:rPr lang="en-GB" dirty="0"/>
                </a:br>
                <a:endParaRPr lang="en-GB" dirty="0"/>
              </a:p>
              <a:p>
                <a:r>
                  <a:rPr lang="en-GB" b="1" dirty="0"/>
                  <a:t>Details</a:t>
                </a:r>
                <a:endParaRPr lang="en-GB" dirty="0"/>
              </a:p>
              <a:p>
                <a:r>
                  <a:rPr lang="en-GB" dirty="0"/>
                  <a:t>The large matrix shows the global stress–strain relation </a:t>
                </a:r>
                <a:r>
                  <a:rPr lang="en-GB" sz="1200" i="0" kern="1200">
                    <a:solidFill>
                      <a:schemeClr val="tx1"/>
                    </a:solidFill>
                    <a:latin typeface="+mn-lt"/>
                    <a:ea typeface="+mn-ea"/>
                    <a:cs typeface="+mn-cs"/>
                  </a:rPr>
                  <a:t>𝜎=</a:t>
                </a:r>
                <a:r>
                  <a:rPr lang="ar-AE" sz="1200" i="0" kern="1200">
                    <a:solidFill>
                      <a:schemeClr val="tx1"/>
                    </a:solidFill>
                    <a:latin typeface="+mn-lt"/>
                    <a:ea typeface="+mn-ea"/>
                    <a:cs typeface="+mn-cs"/>
                  </a:rPr>
                  <a:t>[𝐶^′ ](𝜀−𝜀^∗ )</a:t>
                </a:r>
                <a:r>
                  <a:rPr lang="ar-AE" dirty="0"/>
                  <a:t>.</a:t>
                </a:r>
              </a:p>
              <a:p>
                <a:r>
                  <a:rPr lang="ar-AE" sz="1200" i="0" kern="1200">
                    <a:solidFill>
                      <a:schemeClr val="tx1"/>
                    </a:solidFill>
                    <a:latin typeface="+mn-lt"/>
                    <a:ea typeface="+mn-ea"/>
                    <a:cs typeface="+mn-cs"/>
                  </a:rPr>
                  <a:t>𝑇_𝜀^(−1)</a:t>
                </a:r>
                <a:r>
                  <a:rPr lang="en-GB" dirty="0"/>
                  <a:t>listed below is the standard transformation for 3D strain components including shear terms.</a:t>
                </a:r>
              </a:p>
              <a:p>
                <a:r>
                  <a:rPr lang="en-GB" dirty="0"/>
                  <a:t>Practical tip: for thin laminates under plane stress you typically reduce this to the 2D transformation used earlier, but the 3D form is shown for completeness.</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49</a:t>
            </a:fld>
            <a:endParaRPr lang="en-GB"/>
          </a:p>
        </p:txBody>
      </p:sp>
    </p:spTree>
    <p:extLst>
      <p:ext uri="{BB962C8B-B14F-4D97-AF65-F5344CB8AC3E}">
        <p14:creationId xmlns:p14="http://schemas.microsoft.com/office/powerpoint/2010/main" val="2523286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Intro</a:t>
                </a:r>
                <a:br>
                  <a:rPr lang="en-GB" dirty="0"/>
                </a:br>
                <a:r>
                  <a:rPr lang="en-GB" dirty="0"/>
                  <a:t>“This slide concludes the temperature and moisture section by reducing the general 3-D relation to the practical 2-D plane-stress form used for thin laminates.”</a:t>
                </a:r>
              </a:p>
              <a:p>
                <a:br>
                  <a:rPr lang="en-GB" dirty="0"/>
                </a:br>
                <a:endParaRPr lang="en-GB" dirty="0"/>
              </a:p>
              <a:p>
                <a:r>
                  <a:rPr lang="en-GB" b="1" dirty="0"/>
                  <a:t>Concept</a:t>
                </a:r>
                <a:endParaRPr lang="en-GB" dirty="0"/>
              </a:p>
              <a:p>
                <a:r>
                  <a:rPr lang="en-GB" dirty="0"/>
                  <a:t>In most laminate analyses the through-thickness normal strain </a:t>
                </a:r>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𝑧𝑧</m:t>
                        </m:r>
                      </m:sub>
                      <m:sup>
                        <m:r>
                          <a:rPr lang="ar-AE" sz="1200" i="0" kern="1200">
                            <a:solidFill>
                              <a:schemeClr val="tx1"/>
                            </a:solidFill>
                            <a:latin typeface="Cambria Math" panose="02040503050406030204" pitchFamily="18" charset="0"/>
                            <a:ea typeface="+mn-ea"/>
                            <a:cs typeface="+mn-cs"/>
                          </a:rPr>
                          <m:t>∗</m:t>
                        </m:r>
                      </m:sup>
                    </m:sSubSup>
                  </m:oMath>
                </a14:m>
                <a:r>
                  <a:rPr lang="en-GB" dirty="0"/>
                  <a:t> is negligible (plane stress).</a:t>
                </a:r>
              </a:p>
              <a:p>
                <a:r>
                  <a:rPr lang="en-GB" dirty="0"/>
                  <a:t>The transformed stiffness matrix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𝑄</m:t>
                            </m:r>
                          </m:e>
                          <m:sup>
                            <m:r>
                              <a:rPr lang="ar-AE" sz="1200" i="0" kern="1200">
                                <a:solidFill>
                                  <a:schemeClr val="tx1"/>
                                </a:solidFill>
                                <a:latin typeface="Cambria Math" panose="02040503050406030204" pitchFamily="18" charset="0"/>
                                <a:ea typeface="+mn-ea"/>
                                <a:cs typeface="+mn-cs"/>
                              </a:rPr>
                              <m:t>′</m:t>
                            </m:r>
                          </m:sup>
                        </m:sSup>
                      </m:e>
                    </m:d>
                  </m:oMath>
                </a14:m>
                <a:r>
                  <a:rPr lang="en-GB" dirty="0"/>
                  <a:t> now operates only on the in-plane strain vector </a:t>
                </a:r>
                <a14:m>
                  <m:oMath xmlns:m="http://schemas.openxmlformats.org/officeDocument/2006/math">
                    <m:d>
                      <m:dPr>
                        <m:begChr m:val="["/>
                        <m:endChr m:val=","/>
                        <m:sepChr m:val=","/>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𝑥𝑥</m:t>
                            </m:r>
                          </m:sub>
                        </m:sSub>
                      </m:e>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𝜀</m:t>
                            </m:r>
                          </m:e>
                          <m:sub>
                            <m:r>
                              <a:rPr lang="ar-AE" sz="1200" i="1" kern="1200">
                                <a:solidFill>
                                  <a:schemeClr val="tx1"/>
                                </a:solidFill>
                                <a:latin typeface="Cambria Math" panose="02040503050406030204" pitchFamily="18" charset="0"/>
                                <a:ea typeface="+mn-ea"/>
                                <a:cs typeface="+mn-cs"/>
                              </a:rPr>
                              <m:t>𝑦𝑦</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𝑥𝑦</m:t>
                            </m:r>
                          </m:sub>
                        </m:sSub>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1" kern="1200">
                                <a:solidFill>
                                  <a:schemeClr val="tx1"/>
                                </a:solidFill>
                                <a:latin typeface="Cambria Math" panose="02040503050406030204" pitchFamily="18" charset="0"/>
                                <a:ea typeface="+mn-ea"/>
                                <a:cs typeface="+mn-cs"/>
                              </a:rPr>
                              <m:t>𝑇</m:t>
                            </m:r>
                          </m:sup>
                        </m:sSup>
                      </m:e>
                    </m:d>
                  </m:oMath>
                </a14:m>
                <a:r>
                  <a:rPr lang="ar-AE" dirty="0"/>
                  <a:t>.</a:t>
                </a:r>
              </a:p>
              <a:p>
                <a:r>
                  <a:rPr lang="en-GB" dirty="0"/>
                  <a:t>Free thermal and moisture strains </a:t>
                </a:r>
                <a14:m>
                  <m:oMath xmlns:m="http://schemas.openxmlformats.org/officeDocument/2006/math">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m:t>
                        </m:r>
                      </m:sup>
                    </m:sSup>
                  </m:oMath>
                </a14:m>
                <a:r>
                  <a:rPr lang="en-GB" dirty="0"/>
                  <a:t>appear as an additive “eigen-strain” that is subtracted from the mechanical strain.</a:t>
                </a:r>
              </a:p>
              <a:p>
                <a:br>
                  <a:rPr lang="en-GB" dirty="0"/>
                </a:br>
                <a:endParaRPr lang="en-GB" dirty="0"/>
              </a:p>
              <a:p>
                <a:r>
                  <a:rPr lang="en-GB" b="1" dirty="0"/>
                  <a:t>Details</a:t>
                </a:r>
                <a:endParaRPr lang="en-GB" dirty="0"/>
              </a:p>
              <a:p>
                <a:r>
                  <a:rPr lang="en-GB" dirty="0"/>
                  <a:t>The final expression </a:t>
                </a:r>
                <a14:m>
                  <m:oMath xmlns:m="http://schemas.openxmlformats.org/officeDocument/2006/math">
                    <m:r>
                      <a:rPr lang="en-GB" sz="1200" i="1" kern="1200">
                        <a:solidFill>
                          <a:schemeClr val="tx1"/>
                        </a:solidFill>
                        <a:latin typeface="Cambria Math" panose="02040503050406030204" pitchFamily="18" charset="0"/>
                        <a:ea typeface="+mn-ea"/>
                        <a:cs typeface="+mn-cs"/>
                      </a:rPr>
                      <m:t>𝜎</m:t>
                    </m:r>
                    <m:r>
                      <a:rPr lang="en-GB"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𝑄</m:t>
                            </m:r>
                          </m:e>
                          <m:sup>
                            <m:r>
                              <a:rPr lang="ar-AE" sz="1200" i="0" kern="1200">
                                <a:solidFill>
                                  <a:schemeClr val="tx1"/>
                                </a:solidFill>
                                <a:latin typeface="Cambria Math" panose="02040503050406030204" pitchFamily="18" charset="0"/>
                                <a:ea typeface="+mn-ea"/>
                                <a:cs typeface="+mn-cs"/>
                              </a:rPr>
                              <m:t>′</m:t>
                            </m:r>
                          </m:sup>
                        </m:sSup>
                      </m:e>
                    </m:d>
                    <m:d>
                      <m:dPr>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𝜀</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1" kern="1200">
                                <a:solidFill>
                                  <a:schemeClr val="tx1"/>
                                </a:solidFill>
                                <a:latin typeface="Cambria Math" panose="02040503050406030204" pitchFamily="18" charset="0"/>
                                <a:ea typeface="+mn-ea"/>
                                <a:cs typeface="+mn-cs"/>
                              </a:rPr>
                              <m:t>𝜀</m:t>
                            </m:r>
                          </m:e>
                          <m:sup>
                            <m:r>
                              <a:rPr lang="ar-AE" sz="1200" i="0" kern="1200">
                                <a:solidFill>
                                  <a:schemeClr val="tx1"/>
                                </a:solidFill>
                                <a:latin typeface="Cambria Math" panose="02040503050406030204" pitchFamily="18" charset="0"/>
                                <a:ea typeface="+mn-ea"/>
                                <a:cs typeface="+mn-cs"/>
                              </a:rPr>
                              <m:t>∗</m:t>
                            </m:r>
                          </m:sup>
                        </m:sSup>
                      </m:e>
                    </m:d>
                  </m:oMath>
                </a14:m>
                <a:r>
                  <a:rPr lang="en-GB" dirty="0"/>
                  <a:t> is the standard constitutive law for a single ply under combined mechanical, thermal, and moisture loading.</a:t>
                </a:r>
              </a:p>
              <a:p>
                <a:r>
                  <a:rPr lang="en-GB" dirty="0"/>
                  <a:t>Submatrices </a:t>
                </a:r>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𝑄</m:t>
                        </m:r>
                      </m:e>
                      <m:sub>
                        <m:r>
                          <a:rPr lang="ar-AE" sz="1200" i="1" kern="1200">
                            <a:solidFill>
                              <a:schemeClr val="tx1"/>
                            </a:solidFill>
                            <a:latin typeface="Cambria Math" panose="02040503050406030204" pitchFamily="18" charset="0"/>
                            <a:ea typeface="+mn-ea"/>
                            <a:cs typeface="+mn-cs"/>
                          </a:rPr>
                          <m:t>𝑖𝑗</m:t>
                        </m:r>
                      </m:sub>
                      <m:sup>
                        <m:r>
                          <a:rPr lang="ar-AE" sz="1200" i="0" kern="1200">
                            <a:solidFill>
                              <a:schemeClr val="tx1"/>
                            </a:solidFill>
                            <a:latin typeface="Cambria Math" panose="02040503050406030204" pitchFamily="18" charset="0"/>
                            <a:ea typeface="+mn-ea"/>
                            <a:cs typeface="+mn-cs"/>
                          </a:rPr>
                          <m:t>′</m:t>
                        </m:r>
                      </m:sup>
                    </m:sSubSup>
                  </m:oMath>
                </a14:m>
                <a:r>
                  <a:rPr lang="en-GB" dirty="0"/>
                  <a:t> are obtained from the earlier off-axis transformation.</a:t>
                </a:r>
              </a:p>
              <a:p>
                <a:r>
                  <a:rPr lang="en-GB" dirty="0"/>
                  <a:t>Ensure consistent units: thermal strain uses the laminate temperature rise, and moisture strain uses the concentration change.</a:t>
                </a:r>
              </a:p>
              <a:p>
                <a:endParaRPr lang="en-GB" dirty="0"/>
              </a:p>
            </p:txBody>
          </p:sp>
        </mc:Choice>
        <mc:Fallback xmlns="">
          <p:sp>
            <p:nvSpPr>
              <p:cNvPr id="3" name="Notes Placeholder 2"/>
              <p:cNvSpPr>
                <a:spLocks noGrp="1"/>
              </p:cNvSpPr>
              <p:nvPr>
                <p:ph type="body" idx="1"/>
              </p:nvPr>
            </p:nvSpPr>
            <p:spPr/>
            <p:txBody>
              <a:bodyPr/>
              <a:lstStyle/>
              <a:p>
                <a:r>
                  <a:rPr lang="en-GB" b="1" dirty="0"/>
                  <a:t>Intro</a:t>
                </a:r>
                <a:br>
                  <a:rPr lang="en-GB" dirty="0"/>
                </a:br>
                <a:r>
                  <a:rPr lang="en-GB" dirty="0"/>
                  <a:t>“This slide concludes the temperature and moisture section by reducing the general 3-D relation to the practical 2-D plane-stress form used for thin laminates.”</a:t>
                </a:r>
              </a:p>
              <a:p>
                <a:br>
                  <a:rPr lang="en-GB" dirty="0"/>
                </a:br>
                <a:endParaRPr lang="en-GB" dirty="0"/>
              </a:p>
              <a:p>
                <a:r>
                  <a:rPr lang="en-GB" b="1" dirty="0"/>
                  <a:t>Concept</a:t>
                </a:r>
                <a:endParaRPr lang="en-GB" dirty="0"/>
              </a:p>
              <a:p>
                <a:r>
                  <a:rPr lang="en-GB" dirty="0"/>
                  <a:t>In most laminate analyses the through-thickness normal strain </a:t>
                </a:r>
                <a:r>
                  <a:rPr lang="ar-AE" sz="1200" i="0" kern="1200">
                    <a:solidFill>
                      <a:schemeClr val="tx1"/>
                    </a:solidFill>
                    <a:latin typeface="+mn-lt"/>
                    <a:ea typeface="+mn-ea"/>
                    <a:cs typeface="+mn-cs"/>
                  </a:rPr>
                  <a:t>𝜀_𝑧𝑧^∗</a:t>
                </a:r>
                <a:r>
                  <a:rPr lang="en-GB" dirty="0"/>
                  <a:t>is negligible (plane stress).</a:t>
                </a:r>
              </a:p>
              <a:p>
                <a:r>
                  <a:rPr lang="en-GB" dirty="0"/>
                  <a:t>The transformed stiffness matrix </a:t>
                </a:r>
                <a:r>
                  <a:rPr lang="ar-AE" sz="1200" i="0" kern="1200">
                    <a:solidFill>
                      <a:schemeClr val="tx1"/>
                    </a:solidFill>
                    <a:latin typeface="+mn-lt"/>
                    <a:ea typeface="+mn-ea"/>
                    <a:cs typeface="+mn-cs"/>
                  </a:rPr>
                  <a:t>[𝑄^′ ]</a:t>
                </a:r>
                <a:r>
                  <a:rPr lang="en-GB" dirty="0"/>
                  <a:t> now operates only on the in-plane strain vector </a:t>
                </a:r>
                <a:r>
                  <a:rPr lang="ar-AE" sz="1200" i="0" kern="1200">
                    <a:solidFill>
                      <a:schemeClr val="tx1"/>
                    </a:solidFill>
                    <a:latin typeface="+mn-lt"/>
                    <a:ea typeface="+mn-ea"/>
                    <a:cs typeface="+mn-cs"/>
                  </a:rPr>
                  <a:t>[𝜀_𝑥𝑥ⓜ,𝜀_𝑦𝑦 𝛾_𝑥𝑦 ├ ]┤^𝑇 ,</a:t>
                </a:r>
                <a:r>
                  <a:rPr lang="ar-AE" dirty="0"/>
                  <a:t>.</a:t>
                </a:r>
              </a:p>
              <a:p>
                <a:r>
                  <a:rPr lang="en-GB" dirty="0"/>
                  <a:t>Free thermal and moisture strains </a:t>
                </a:r>
                <a:r>
                  <a:rPr lang="ar-AE" sz="1200" i="0" kern="1200">
                    <a:solidFill>
                      <a:schemeClr val="tx1"/>
                    </a:solidFill>
                    <a:latin typeface="+mn-lt"/>
                    <a:ea typeface="+mn-ea"/>
                    <a:cs typeface="+mn-cs"/>
                  </a:rPr>
                  <a:t>𝜀^∗</a:t>
                </a:r>
                <a:r>
                  <a:rPr lang="en-GB" dirty="0"/>
                  <a:t>appear as an additive “eigen-strain” that is subtracted from the mechanical strain.</a:t>
                </a:r>
              </a:p>
              <a:p>
                <a:br>
                  <a:rPr lang="en-GB" dirty="0"/>
                </a:br>
                <a:endParaRPr lang="en-GB" dirty="0"/>
              </a:p>
              <a:p>
                <a:r>
                  <a:rPr lang="en-GB" b="1" dirty="0"/>
                  <a:t>Details</a:t>
                </a:r>
                <a:endParaRPr lang="en-GB" dirty="0"/>
              </a:p>
              <a:p>
                <a:r>
                  <a:rPr lang="en-GB" dirty="0"/>
                  <a:t>The final expression </a:t>
                </a:r>
                <a:r>
                  <a:rPr lang="en-GB" sz="1200" i="0" kern="1200">
                    <a:solidFill>
                      <a:schemeClr val="tx1"/>
                    </a:solidFill>
                    <a:latin typeface="+mn-lt"/>
                    <a:ea typeface="+mn-ea"/>
                    <a:cs typeface="+mn-cs"/>
                  </a:rPr>
                  <a:t>𝜎=</a:t>
                </a:r>
                <a:r>
                  <a:rPr lang="ar-AE" sz="1200" i="0" kern="1200">
                    <a:solidFill>
                      <a:schemeClr val="tx1"/>
                    </a:solidFill>
                    <a:latin typeface="+mn-lt"/>
                    <a:ea typeface="+mn-ea"/>
                    <a:cs typeface="+mn-cs"/>
                  </a:rPr>
                  <a:t>[𝑄^′ ](𝜀−𝜀^∗ )</a:t>
                </a:r>
                <a:r>
                  <a:rPr lang="en-GB" dirty="0"/>
                  <a:t> is the standard constitutive law for a single ply under combined mechanical, thermal, and moisture loading.</a:t>
                </a:r>
              </a:p>
              <a:p>
                <a:r>
                  <a:rPr lang="en-GB" dirty="0"/>
                  <a:t>Submatrices </a:t>
                </a:r>
                <a:r>
                  <a:rPr lang="ar-AE" sz="1200" i="0" kern="1200">
                    <a:solidFill>
                      <a:schemeClr val="tx1"/>
                    </a:solidFill>
                    <a:latin typeface="+mn-lt"/>
                    <a:ea typeface="+mn-ea"/>
                    <a:cs typeface="+mn-cs"/>
                  </a:rPr>
                  <a:t>𝑄_𝑖𝑗^′</a:t>
                </a:r>
                <a:r>
                  <a:rPr lang="en-GB" dirty="0"/>
                  <a:t> are obtained from the earlier off-axis transformation.</a:t>
                </a:r>
              </a:p>
              <a:p>
                <a:r>
                  <a:rPr lang="en-GB" dirty="0"/>
                  <a:t>Ensure consistent units: thermal strain uses the laminate temperature rise, and moisture strain uses the concentration change.</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50</a:t>
            </a:fld>
            <a:endParaRPr lang="en-GB"/>
          </a:p>
        </p:txBody>
      </p:sp>
    </p:spTree>
    <p:extLst>
      <p:ext uri="{BB962C8B-B14F-4D97-AF65-F5344CB8AC3E}">
        <p14:creationId xmlns:p14="http://schemas.microsoft.com/office/powerpoint/2010/main" val="2689169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Final Constitutive Equation of a Composite Laminate</a:t>
                </a:r>
              </a:p>
              <a:p>
                <a:r>
                  <a:rPr lang="en-GB" dirty="0"/>
                  <a:t>This equation, known as the </a:t>
                </a:r>
                <a:r>
                  <a:rPr lang="en-GB" b="1" dirty="0"/>
                  <a:t>final constitutive equation of a composite laminate</a:t>
                </a:r>
                <a:r>
                  <a:rPr lang="en-GB" dirty="0"/>
                  <a:t>, is the cornerstone of </a:t>
                </a:r>
                <a:r>
                  <a:rPr lang="en-GB" b="1" dirty="0"/>
                  <a:t>Classical Laminate Theory (CLT)</a:t>
                </a:r>
                <a:r>
                  <a:rPr lang="en-GB" dirty="0"/>
                  <a:t>.</a:t>
                </a:r>
                <a:br>
                  <a:rPr lang="en-GB" dirty="0"/>
                </a:br>
                <a:r>
                  <a:rPr lang="en-GB" dirty="0"/>
                  <a:t>It relates the </a:t>
                </a:r>
                <a:r>
                  <a:rPr lang="en-GB" b="1" dirty="0"/>
                  <a:t>external loads</a:t>
                </a:r>
                <a:r>
                  <a:rPr lang="en-GB" dirty="0"/>
                  <a:t> applied to a multi-layered laminate to its </a:t>
                </a:r>
                <a:r>
                  <a:rPr lang="en-GB" b="1" dirty="0"/>
                  <a:t>global deformation</a:t>
                </a:r>
                <a:r>
                  <a:rPr lang="en-GB" dirty="0"/>
                  <a:t>, incorporating both </a:t>
                </a:r>
                <a:r>
                  <a:rPr lang="en-GB" b="1" dirty="0"/>
                  <a:t>mechanical</a:t>
                </a:r>
                <a:r>
                  <a:rPr lang="en-GB" dirty="0"/>
                  <a:t> and </a:t>
                </a:r>
                <a:r>
                  <a:rPr lang="en-GB" b="1" dirty="0"/>
                  <a:t>thermal (or hygrothermal)</a:t>
                </a:r>
                <a:r>
                  <a:rPr lang="en-GB" dirty="0"/>
                  <a:t> effects.</a:t>
                </a:r>
                <a:br>
                  <a:rPr lang="en-GB" dirty="0"/>
                </a:br>
                <a:r>
                  <a:rPr lang="en-GB" dirty="0"/>
                  <a:t>It is the fundamental link between the </a:t>
                </a:r>
                <a:r>
                  <a:rPr lang="en-GB" b="1" dirty="0"/>
                  <a:t>micromechanics of individual plies</a:t>
                </a:r>
                <a:r>
                  <a:rPr lang="en-GB" dirty="0"/>
                  <a:t> and the </a:t>
                </a:r>
                <a:r>
                  <a:rPr lang="en-GB" b="1" dirty="0" err="1"/>
                  <a:t>macromechanics</a:t>
                </a:r>
                <a:r>
                  <a:rPr lang="en-GB" b="1" dirty="0"/>
                  <a:t> of the whole laminate</a:t>
                </a:r>
                <a:r>
                  <a:rPr lang="en-GB" dirty="0"/>
                  <a:t>.</a:t>
                </a:r>
              </a:p>
              <a:p>
                <a:r>
                  <a:rPr lang="en-GB" dirty="0"/>
                  <a:t>Mathematically:</a:t>
                </a:r>
              </a:p>
              <a:p>
                <a:pPr/>
                <a14:m>
                  <m:oMathPara xmlns:m="http://schemas.openxmlformats.org/officeDocument/2006/math">
                    <m:oMathParaPr>
                      <m:jc m:val="centerGroup"/>
                    </m:oMathParaPr>
                    <m:oMath xmlns:m="http://schemas.openxmlformats.org/officeDocument/2006/math">
                      <m:d>
                        <m:dPr>
                          <m:begChr m:val="{"/>
                          <m:endChr m:val="}"/>
                          <m:ctrlPr>
                            <a:rPr lang="en-GB"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en-GB" sz="1200" i="1" kern="1200">
                                  <a:solidFill>
                                    <a:schemeClr val="tx1"/>
                                  </a:solidFill>
                                  <a:latin typeface="Cambria Math" panose="02040503050406030204" pitchFamily="18" charset="0"/>
                                  <a:ea typeface="+mn-ea"/>
                                  <a:cs typeface="+mn-cs"/>
                                </a:rPr>
                              </m:ctrlPr>
                            </m:mP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𝑥</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𝑦</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𝑥𝑦</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𝑥</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𝑦</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𝑥𝑦</m:t>
                                    </m:r>
                                  </m:sub>
                                </m:sSub>
                              </m:e>
                            </m:mr>
                          </m:m>
                        </m:e>
                      </m:d>
                      <m:r>
                        <a:rPr lang="en-GB" sz="1200" i="0" kern="1200">
                          <a:solidFill>
                            <a:schemeClr val="tx1"/>
                          </a:solidFill>
                          <a:latin typeface="Cambria Math" panose="02040503050406030204" pitchFamily="18" charset="0"/>
                          <a:ea typeface="+mn-ea"/>
                          <a:cs typeface="+mn-cs"/>
                        </a:rPr>
                        <m:t>=</m:t>
                      </m:r>
                      <m:d>
                        <m:dPr>
                          <m:begChr m:val="["/>
                          <m:endChr m:val="]"/>
                          <m:ctrlPr>
                            <a:rPr lang="en-GB" sz="1200" i="1" kern="1200">
                              <a:solidFill>
                                <a:schemeClr val="tx1"/>
                              </a:solidFill>
                              <a:latin typeface="Cambria Math" panose="02040503050406030204" pitchFamily="18" charset="0"/>
                              <a:ea typeface="+mn-ea"/>
                              <a:cs typeface="+mn-cs"/>
                            </a:rPr>
                          </m:ctrlPr>
                        </m:dPr>
                        <m:e>
                          <m:m>
                            <m:mPr>
                              <m:plcHide m:val="on"/>
                              <m:mcs>
                                <m:mc>
                                  <m:mcPr>
                                    <m:count m:val="6"/>
                                    <m:mcJc m:val="center"/>
                                  </m:mcPr>
                                </m:mc>
                              </m:mcs>
                              <m:ctrlPr>
                                <a:rPr lang="en-GB" sz="1200" i="1" kern="1200">
                                  <a:solidFill>
                                    <a:schemeClr val="tx1"/>
                                  </a:solidFill>
                                  <a:latin typeface="Cambria Math" panose="02040503050406030204" pitchFamily="18" charset="0"/>
                                  <a:ea typeface="+mn-ea"/>
                                  <a:cs typeface="+mn-cs"/>
                                </a:rPr>
                              </m:ctrlPr>
                            </m:mP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11</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12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16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11</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16</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12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22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26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22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26</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16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26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𝐴</m:t>
                                    </m:r>
                                  </m:e>
                                  <m:sub>
                                    <m:r>
                                      <a:rPr lang="en-GB" sz="1200" i="0" kern="1200">
                                        <a:solidFill>
                                          <a:schemeClr val="tx1"/>
                                        </a:solidFill>
                                        <a:latin typeface="Cambria Math" panose="02040503050406030204" pitchFamily="18" charset="0"/>
                                        <a:ea typeface="+mn-ea"/>
                                        <a:cs typeface="+mn-cs"/>
                                      </a:rPr>
                                      <m:t>66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26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66</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11</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11</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12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16</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22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26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12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22</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26</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16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26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𝐵</m:t>
                                    </m:r>
                                  </m:e>
                                  <m:sub>
                                    <m:r>
                                      <a:rPr lang="en-GB" sz="1200" i="0" kern="1200">
                                        <a:solidFill>
                                          <a:schemeClr val="tx1"/>
                                        </a:solidFill>
                                        <a:latin typeface="Cambria Math" panose="02040503050406030204" pitchFamily="18" charset="0"/>
                                        <a:ea typeface="+mn-ea"/>
                                        <a:cs typeface="+mn-cs"/>
                                      </a:rPr>
                                      <m:t>66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16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26</m:t>
                                    </m:r>
                                  </m:sub>
                                </m:sSub>
                              </m:e>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𝐷</m:t>
                                    </m:r>
                                  </m:e>
                                  <m:sub>
                                    <m:r>
                                      <a:rPr lang="en-GB" sz="1200" i="0" kern="1200">
                                        <a:solidFill>
                                          <a:schemeClr val="tx1"/>
                                        </a:solidFill>
                                        <a:latin typeface="Cambria Math" panose="02040503050406030204" pitchFamily="18" charset="0"/>
                                        <a:ea typeface="+mn-ea"/>
                                        <a:cs typeface="+mn-cs"/>
                                      </a:rPr>
                                      <m:t>66</m:t>
                                    </m:r>
                                  </m:sub>
                                </m:sSub>
                              </m:e>
                            </m:mr>
                          </m:m>
                        </m:e>
                      </m:d>
                      <m:d>
                        <m:dPr>
                          <m:begChr m:val="{"/>
                          <m:endChr m:val="}"/>
                          <m:ctrlPr>
                            <a:rPr lang="en-GB"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en-GB" sz="1200" i="1" kern="1200">
                                  <a:solidFill>
                                    <a:schemeClr val="tx1"/>
                                  </a:solidFill>
                                  <a:latin typeface="Cambria Math" panose="02040503050406030204" pitchFamily="18" charset="0"/>
                                  <a:ea typeface="+mn-ea"/>
                                  <a:cs typeface="+mn-cs"/>
                                </a:rPr>
                              </m:ctrlPr>
                            </m:mP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𝑥𝑥</m:t>
                                    </m:r>
                                  </m:sub>
                                  <m:sup>
                                    <m:r>
                                      <a:rPr lang="en-GB" sz="1200" i="0" kern="1200">
                                        <a:solidFill>
                                          <a:schemeClr val="tx1"/>
                                        </a:solidFill>
                                        <a:latin typeface="Cambria Math" panose="02040503050406030204" pitchFamily="18" charset="0"/>
                                        <a:ea typeface="+mn-ea"/>
                                        <a:cs typeface="+mn-cs"/>
                                      </a:rPr>
                                      <m:t>0</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𝑦𝑦</m:t>
                                    </m:r>
                                  </m:sub>
                                  <m:sup>
                                    <m:r>
                                      <a:rPr lang="en-GB" sz="1200" i="0" kern="1200">
                                        <a:solidFill>
                                          <a:schemeClr val="tx1"/>
                                        </a:solidFill>
                                        <a:latin typeface="Cambria Math" panose="02040503050406030204" pitchFamily="18" charset="0"/>
                                        <a:ea typeface="+mn-ea"/>
                                        <a:cs typeface="+mn-cs"/>
                                      </a:rPr>
                                      <m:t>0</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𝛾</m:t>
                                    </m:r>
                                  </m:e>
                                  <m:sub>
                                    <m:r>
                                      <a:rPr lang="en-GB" sz="1200" i="1" kern="1200">
                                        <a:solidFill>
                                          <a:schemeClr val="tx1"/>
                                        </a:solidFill>
                                        <a:latin typeface="Cambria Math" panose="02040503050406030204" pitchFamily="18" charset="0"/>
                                        <a:ea typeface="+mn-ea"/>
                                        <a:cs typeface="+mn-cs"/>
                                      </a:rPr>
                                      <m:t>𝑥𝑦</m:t>
                                    </m:r>
                                  </m:sub>
                                  <m:sup>
                                    <m:r>
                                      <a:rPr lang="en-GB" sz="1200" i="0" kern="1200">
                                        <a:solidFill>
                                          <a:schemeClr val="tx1"/>
                                        </a:solidFill>
                                        <a:latin typeface="Cambria Math" panose="02040503050406030204" pitchFamily="18" charset="0"/>
                                        <a:ea typeface="+mn-ea"/>
                                        <a:cs typeface="+mn-cs"/>
                                      </a:rPr>
                                      <m:t>0</m:t>
                                    </m:r>
                                  </m:sup>
                                </m:sSubSup>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𝜅</m:t>
                                    </m:r>
                                  </m:e>
                                  <m:sub>
                                    <m:r>
                                      <a:rPr lang="en-GB" sz="1200" i="1" kern="1200">
                                        <a:solidFill>
                                          <a:schemeClr val="tx1"/>
                                        </a:solidFill>
                                        <a:latin typeface="Cambria Math" panose="02040503050406030204" pitchFamily="18" charset="0"/>
                                        <a:ea typeface="+mn-ea"/>
                                        <a:cs typeface="+mn-cs"/>
                                      </a:rPr>
                                      <m:t>𝑥</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𝜅</m:t>
                                    </m:r>
                                  </m:e>
                                  <m:sub>
                                    <m:r>
                                      <a:rPr lang="en-GB" sz="1200" i="1" kern="1200">
                                        <a:solidFill>
                                          <a:schemeClr val="tx1"/>
                                        </a:solidFill>
                                        <a:latin typeface="Cambria Math" panose="02040503050406030204" pitchFamily="18" charset="0"/>
                                        <a:ea typeface="+mn-ea"/>
                                        <a:cs typeface="+mn-cs"/>
                                      </a:rPr>
                                      <m:t>𝑦</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𝜅</m:t>
                                    </m:r>
                                  </m:e>
                                  <m:sub>
                                    <m:r>
                                      <a:rPr lang="en-GB" sz="1200" i="1" kern="1200">
                                        <a:solidFill>
                                          <a:schemeClr val="tx1"/>
                                        </a:solidFill>
                                        <a:latin typeface="Cambria Math" panose="02040503050406030204" pitchFamily="18" charset="0"/>
                                        <a:ea typeface="+mn-ea"/>
                                        <a:cs typeface="+mn-cs"/>
                                      </a:rPr>
                                      <m:t>𝑥𝑦</m:t>
                                    </m:r>
                                  </m:sub>
                                </m:sSub>
                              </m:e>
                            </m:mr>
                          </m:m>
                        </m:e>
                      </m:d>
                      <m:r>
                        <a:rPr lang="en-GB" sz="1200" i="0" kern="1200">
                          <a:solidFill>
                            <a:schemeClr val="tx1"/>
                          </a:solidFill>
                          <a:latin typeface="Cambria Math" panose="02040503050406030204" pitchFamily="18" charset="0"/>
                          <a:ea typeface="+mn-ea"/>
                          <a:cs typeface="+mn-cs"/>
                        </a:rPr>
                        <m:t>−</m:t>
                      </m:r>
                      <m:d>
                        <m:dPr>
                          <m:begChr m:val="{"/>
                          <m:endChr m:val="}"/>
                          <m:ctrlPr>
                            <a:rPr lang="en-GB"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en-GB" sz="1200" i="1" kern="1200">
                                  <a:solidFill>
                                    <a:schemeClr val="tx1"/>
                                  </a:solidFill>
                                  <a:latin typeface="Cambria Math" panose="02040503050406030204" pitchFamily="18" charset="0"/>
                                  <a:ea typeface="+mn-ea"/>
                                  <a:cs typeface="+mn-cs"/>
                                </a:rPr>
                              </m:ctrlPr>
                            </m:mP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𝑥</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𝑦</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𝑥𝑦</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𝑥</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𝑦</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𝑥𝑦</m:t>
                                    </m:r>
                                  </m:sub>
                                  <m:sup>
                                    <m:r>
                                      <a:rPr lang="en-GB" sz="1200" i="0" kern="1200">
                                        <a:solidFill>
                                          <a:schemeClr val="tx1"/>
                                        </a:solidFill>
                                        <a:latin typeface="Cambria Math" panose="02040503050406030204" pitchFamily="18" charset="0"/>
                                        <a:ea typeface="+mn-ea"/>
                                        <a:cs typeface="+mn-cs"/>
                                      </a:rPr>
                                      <m:t>∗</m:t>
                                    </m:r>
                                  </m:sup>
                                </m:sSubSup>
                              </m:e>
                            </m:mr>
                          </m:m>
                        </m:e>
                      </m:d>
                    </m:oMath>
                  </m:oMathPara>
                </a14:m>
                <a:endParaRPr lang="en-GB" dirty="0"/>
              </a:p>
              <a:p>
                <a:br>
                  <a:rPr lang="en-GB" dirty="0"/>
                </a:br>
                <a:endParaRPr lang="en-GB" dirty="0"/>
              </a:p>
              <a:p>
                <a:r>
                  <a:rPr lang="en-GB" b="1" dirty="0"/>
                  <a:t>What the Equation Represents</a:t>
                </a:r>
              </a:p>
              <a:p>
                <a:r>
                  <a:rPr lang="en-GB" dirty="0"/>
                  <a:t>The matrix form provides a </a:t>
                </a:r>
                <a:r>
                  <a:rPr lang="en-GB" b="1" dirty="0"/>
                  <a:t>complete physical picture</a:t>
                </a:r>
                <a:r>
                  <a:rPr lang="en-GB" dirty="0"/>
                  <a:t> of how a laminate behaves under complex loading. It couples </a:t>
                </a:r>
                <a:r>
                  <a:rPr lang="en-GB" b="1" dirty="0"/>
                  <a:t>forces</a:t>
                </a:r>
                <a:r>
                  <a:rPr lang="en-GB" dirty="0"/>
                  <a:t>, </a:t>
                </a:r>
                <a:r>
                  <a:rPr lang="en-GB" b="1" dirty="0"/>
                  <a:t>moments</a:t>
                </a:r>
                <a:r>
                  <a:rPr lang="en-GB" dirty="0"/>
                  <a:t>, and </a:t>
                </a:r>
                <a:r>
                  <a:rPr lang="en-GB" b="1" dirty="0"/>
                  <a:t>curvatures</a:t>
                </a:r>
                <a:r>
                  <a:rPr lang="en-GB" dirty="0"/>
                  <a:t> within a single framework.</a:t>
                </a:r>
              </a:p>
              <a:p>
                <a:endParaRPr lang="en-GB" b="1" dirty="0"/>
              </a:p>
              <a:p>
                <a:r>
                  <a:rPr lang="en-GB" b="1" dirty="0"/>
                  <a:t>1. Load Vector (Left Side)</a:t>
                </a:r>
              </a:p>
              <a:p>
                <a:r>
                  <a:rPr lang="en-GB" dirty="0"/>
                  <a:t>Represents the </a:t>
                </a:r>
                <a:r>
                  <a:rPr lang="en-GB" b="1" dirty="0"/>
                  <a:t>resultant forces and moments per unit width</a:t>
                </a:r>
                <a:r>
                  <a:rPr lang="en-GB" dirty="0"/>
                  <a:t> acting on the entire laminate:</a:t>
                </a:r>
              </a:p>
              <a:p>
                <a14:m>
                  <m:oMath xmlns:m="http://schemas.openxmlformats.org/officeDocument/2006/math">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𝑥</m:t>
                        </m:r>
                      </m:sub>
                    </m:sSub>
                    <m:r>
                      <a:rPr lang="en-GB" sz="1200" i="0" kern="1200">
                        <a:solidFill>
                          <a:schemeClr val="tx1"/>
                        </a:solidFill>
                        <a:latin typeface="Cambria Math" panose="02040503050406030204" pitchFamily="18" charset="0"/>
                        <a:ea typeface="+mn-ea"/>
                        <a:cs typeface="+mn-cs"/>
                      </a:rPr>
                      <m:t>,</m:t>
                    </m:r>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𝑦</m:t>
                        </m:r>
                      </m:sub>
                    </m:sSub>
                    <m:r>
                      <a:rPr lang="en-GB" sz="1200" i="0" kern="1200">
                        <a:solidFill>
                          <a:schemeClr val="tx1"/>
                        </a:solidFill>
                        <a:latin typeface="Cambria Math" panose="02040503050406030204" pitchFamily="18" charset="0"/>
                        <a:ea typeface="+mn-ea"/>
                        <a:cs typeface="+mn-cs"/>
                      </a:rPr>
                      <m:t>,</m:t>
                    </m:r>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𝑁</m:t>
                        </m:r>
                      </m:e>
                      <m:sub>
                        <m:r>
                          <a:rPr lang="en-GB" sz="1200" i="1" kern="1200">
                            <a:solidFill>
                              <a:schemeClr val="tx1"/>
                            </a:solidFill>
                            <a:latin typeface="Cambria Math" panose="02040503050406030204" pitchFamily="18" charset="0"/>
                            <a:ea typeface="+mn-ea"/>
                            <a:cs typeface="+mn-cs"/>
                          </a:rPr>
                          <m:t>𝑥𝑦</m:t>
                        </m:r>
                      </m:sub>
                    </m:sSub>
                  </m:oMath>
                </a14:m>
                <a:r>
                  <a:rPr lang="en-GB" dirty="0"/>
                  <a:t>: in-plane (membrane) forces generated by axial, transverse, or shear loading.</a:t>
                </a:r>
              </a:p>
              <a:p>
                <a14:m>
                  <m:oMath xmlns:m="http://schemas.openxmlformats.org/officeDocument/2006/math">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𝑥</m:t>
                        </m:r>
                      </m:sub>
                    </m:sSub>
                    <m:r>
                      <a:rPr lang="en-GB" sz="1200" i="0" kern="1200">
                        <a:solidFill>
                          <a:schemeClr val="tx1"/>
                        </a:solidFill>
                        <a:latin typeface="Cambria Math" panose="02040503050406030204" pitchFamily="18" charset="0"/>
                        <a:ea typeface="+mn-ea"/>
                        <a:cs typeface="+mn-cs"/>
                      </a:rPr>
                      <m:t>,</m:t>
                    </m:r>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𝑦</m:t>
                        </m:r>
                      </m:sub>
                    </m:sSub>
                    <m:r>
                      <a:rPr lang="en-GB" sz="1200" i="0" kern="1200">
                        <a:solidFill>
                          <a:schemeClr val="tx1"/>
                        </a:solidFill>
                        <a:latin typeface="Cambria Math" panose="02040503050406030204" pitchFamily="18" charset="0"/>
                        <a:ea typeface="+mn-ea"/>
                        <a:cs typeface="+mn-cs"/>
                      </a:rPr>
                      <m:t>,</m:t>
                    </m:r>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𝑀</m:t>
                        </m:r>
                      </m:e>
                      <m:sub>
                        <m:r>
                          <a:rPr lang="en-GB" sz="1200" i="1" kern="1200">
                            <a:solidFill>
                              <a:schemeClr val="tx1"/>
                            </a:solidFill>
                            <a:latin typeface="Cambria Math" panose="02040503050406030204" pitchFamily="18" charset="0"/>
                            <a:ea typeface="+mn-ea"/>
                            <a:cs typeface="+mn-cs"/>
                          </a:rPr>
                          <m:t>𝑥𝑦</m:t>
                        </m:r>
                      </m:sub>
                    </m:sSub>
                  </m:oMath>
                </a14:m>
                <a:r>
                  <a:rPr lang="en-GB" dirty="0"/>
                  <a:t>: bending and twisting moments caused by curvature or thermal gradients.</a:t>
                </a:r>
              </a:p>
              <a:p>
                <a:r>
                  <a:rPr lang="en-GB" dirty="0"/>
                  <a:t>These resultants are not ply-level quantities but rather </a:t>
                </a:r>
                <a:r>
                  <a:rPr lang="en-GB" b="1" dirty="0"/>
                  <a:t>summations through the laminate thickness</a:t>
                </a:r>
                <a:r>
                  <a:rPr lang="en-GB" dirty="0"/>
                  <a:t>, integrating stresses from all plies.</a:t>
                </a:r>
              </a:p>
              <a:p>
                <a:br>
                  <a:rPr lang="en-GB" dirty="0"/>
                </a:br>
                <a:endParaRPr lang="en-GB" dirty="0"/>
              </a:p>
              <a:p>
                <a:r>
                  <a:rPr lang="en-GB" b="1" dirty="0"/>
                  <a:t>2. [ABD] Stiffness Matrix (Centre Block)</a:t>
                </a:r>
              </a:p>
              <a:p>
                <a:r>
                  <a:rPr lang="en-GB" dirty="0"/>
                  <a:t>The </a:t>
                </a:r>
                <a:r>
                  <a:rPr lang="en-GB" b="1" dirty="0"/>
                  <a:t>laminate stiffness matrix</a:t>
                </a:r>
                <a:r>
                  <a:rPr lang="en-GB" dirty="0"/>
                  <a:t> encapsulates the anisotropic response of the entire laminate. It is partitioned into three distinct sub-matrices:</a:t>
                </a:r>
              </a:p>
              <a:p>
                <a:r>
                  <a:rPr lang="en-GB" b="1" dirty="0"/>
                  <a:t>[A] – Extensional Stiffness Matrix</a:t>
                </a:r>
                <a:br>
                  <a:rPr lang="en-GB" dirty="0"/>
                </a:br>
                <a:r>
                  <a:rPr lang="en-GB" dirty="0"/>
                  <a:t>Relates in-plane forces (</a:t>
                </a:r>
                <a14:m>
                  <m:oMath xmlns:m="http://schemas.openxmlformats.org/officeDocument/2006/math">
                    <m:r>
                      <a:rPr lang="en-GB" sz="1200" i="1" kern="1200">
                        <a:solidFill>
                          <a:schemeClr val="tx1"/>
                        </a:solidFill>
                        <a:latin typeface="Cambria Math" panose="02040503050406030204" pitchFamily="18" charset="0"/>
                        <a:ea typeface="+mn-ea"/>
                        <a:cs typeface="+mn-cs"/>
                      </a:rPr>
                      <m:t>𝑁</m:t>
                    </m:r>
                  </m:oMath>
                </a14:m>
                <a:r>
                  <a:rPr lang="en-GB" dirty="0"/>
                  <a:t>) to mid-plane strains (</a:t>
                </a:r>
                <a14:m>
                  <m:oMath xmlns:m="http://schemas.openxmlformats.org/officeDocument/2006/math">
                    <m:sSup>
                      <m:sSupPr>
                        <m:ctrlPr>
                          <a:rPr lang="en-GB" sz="1200" i="1" kern="1200">
                            <a:solidFill>
                              <a:schemeClr val="tx1"/>
                            </a:solidFill>
                            <a:latin typeface="Cambria Math" panose="02040503050406030204" pitchFamily="18" charset="0"/>
                            <a:ea typeface="+mn-ea"/>
                            <a:cs typeface="+mn-cs"/>
                          </a:rPr>
                        </m:ctrlPr>
                      </m:sSupPr>
                      <m:e>
                        <m:r>
                          <a:rPr lang="en-GB" sz="1200" i="1" kern="1200">
                            <a:solidFill>
                              <a:schemeClr val="tx1"/>
                            </a:solidFill>
                            <a:latin typeface="Cambria Math" panose="02040503050406030204" pitchFamily="18" charset="0"/>
                            <a:ea typeface="+mn-ea"/>
                            <a:cs typeface="+mn-cs"/>
                          </a:rPr>
                          <m:t>𝜖</m:t>
                        </m:r>
                      </m:e>
                      <m:sup>
                        <m:r>
                          <a:rPr lang="en-GB" sz="1200" i="0" kern="1200">
                            <a:solidFill>
                              <a:schemeClr val="tx1"/>
                            </a:solidFill>
                            <a:latin typeface="Cambria Math" panose="02040503050406030204" pitchFamily="18" charset="0"/>
                            <a:ea typeface="+mn-ea"/>
                            <a:cs typeface="+mn-cs"/>
                          </a:rPr>
                          <m:t>0</m:t>
                        </m:r>
                      </m:sup>
                    </m:sSup>
                  </m:oMath>
                </a14:m>
                <a:r>
                  <a:rPr lang="en-GB" dirty="0"/>
                  <a:t>).</a:t>
                </a:r>
                <a:br>
                  <a:rPr lang="en-GB" dirty="0"/>
                </a:br>
                <a:r>
                  <a:rPr lang="en-GB" dirty="0"/>
                  <a:t>It determines the in-plane stiffness — essentially how the laminate resists stretching and shearing.</a:t>
                </a:r>
              </a:p>
              <a:p>
                <a:r>
                  <a:rPr lang="en-GB" b="1" dirty="0"/>
                  <a:t>[B] – Coupling Stiffness Matrix</a:t>
                </a:r>
                <a:br>
                  <a:rPr lang="en-GB" dirty="0"/>
                </a:br>
                <a:r>
                  <a:rPr lang="en-GB" dirty="0"/>
                  <a:t>Describes </a:t>
                </a:r>
                <a:r>
                  <a:rPr lang="en-GB" b="1" dirty="0"/>
                  <a:t>bending–extension coupling</a:t>
                </a:r>
                <a:r>
                  <a:rPr lang="en-GB" dirty="0"/>
                  <a:t>, a phenomenon unique to composites.</a:t>
                </a:r>
                <a:br>
                  <a:rPr lang="en-GB" dirty="0"/>
                </a:br>
                <a:r>
                  <a:rPr lang="en-GB" dirty="0"/>
                  <a:t>It relates in-plane forces to curvatures (</a:t>
                </a:r>
                <a14:m>
                  <m:oMath xmlns:m="http://schemas.openxmlformats.org/officeDocument/2006/math">
                    <m:r>
                      <a:rPr lang="en-GB" sz="1200" i="1" kern="1200">
                        <a:solidFill>
                          <a:schemeClr val="tx1"/>
                        </a:solidFill>
                        <a:latin typeface="Cambria Math" panose="02040503050406030204" pitchFamily="18" charset="0"/>
                        <a:ea typeface="+mn-ea"/>
                        <a:cs typeface="+mn-cs"/>
                      </a:rPr>
                      <m:t>𝜅</m:t>
                    </m:r>
                  </m:oMath>
                </a14:m>
                <a:r>
                  <a:rPr lang="en-GB" dirty="0"/>
                  <a:t>) and moments to mid-plane strains.</a:t>
                </a:r>
                <a:br>
                  <a:rPr lang="en-GB" dirty="0"/>
                </a:br>
                <a:r>
                  <a:rPr lang="en-GB" dirty="0"/>
                  <a:t>For symmetric laminates, </a:t>
                </a:r>
                <a14:m>
                  <m:oMath xmlns:m="http://schemas.openxmlformats.org/officeDocument/2006/math">
                    <m:d>
                      <m:dPr>
                        <m:begChr m:val="["/>
                        <m:endChr m:val="]"/>
                        <m:ctrlPr>
                          <a:rPr lang="en-GB" sz="1200" i="1" kern="1200">
                            <a:solidFill>
                              <a:schemeClr val="tx1"/>
                            </a:solidFill>
                            <a:latin typeface="Cambria Math" panose="02040503050406030204" pitchFamily="18" charset="0"/>
                            <a:ea typeface="+mn-ea"/>
                            <a:cs typeface="+mn-cs"/>
                          </a:rPr>
                        </m:ctrlPr>
                      </m:dPr>
                      <m:e>
                        <m:r>
                          <a:rPr lang="en-GB" sz="1200" i="1" kern="1200">
                            <a:solidFill>
                              <a:schemeClr val="tx1"/>
                            </a:solidFill>
                            <a:latin typeface="Cambria Math" panose="02040503050406030204" pitchFamily="18" charset="0"/>
                            <a:ea typeface="+mn-ea"/>
                            <a:cs typeface="+mn-cs"/>
                          </a:rPr>
                          <m:t>𝐵</m:t>
                        </m:r>
                      </m:e>
                    </m:d>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0</m:t>
                    </m:r>
                  </m:oMath>
                </a14:m>
                <a:r>
                  <a:rPr lang="en-GB" dirty="0"/>
                  <a:t>, which decouples bending and extension.</a:t>
                </a:r>
                <a:br>
                  <a:rPr lang="en-GB" dirty="0"/>
                </a:br>
                <a:r>
                  <a:rPr lang="en-GB" dirty="0"/>
                  <a:t>For asymmetric laminates, </a:t>
                </a:r>
                <a14:m>
                  <m:oMath xmlns:m="http://schemas.openxmlformats.org/officeDocument/2006/math">
                    <m:d>
                      <m:dPr>
                        <m:begChr m:val="["/>
                        <m:endChr m:val="]"/>
                        <m:ctrlPr>
                          <a:rPr lang="en-GB" sz="1200" i="1" kern="1200">
                            <a:solidFill>
                              <a:schemeClr val="tx1"/>
                            </a:solidFill>
                            <a:latin typeface="Cambria Math" panose="02040503050406030204" pitchFamily="18" charset="0"/>
                            <a:ea typeface="+mn-ea"/>
                            <a:cs typeface="+mn-cs"/>
                          </a:rPr>
                        </m:ctrlPr>
                      </m:dPr>
                      <m:e>
                        <m:r>
                          <a:rPr lang="en-GB" sz="1200" i="1" kern="1200">
                            <a:solidFill>
                              <a:schemeClr val="tx1"/>
                            </a:solidFill>
                            <a:latin typeface="Cambria Math" panose="02040503050406030204" pitchFamily="18" charset="0"/>
                            <a:ea typeface="+mn-ea"/>
                            <a:cs typeface="+mn-cs"/>
                          </a:rPr>
                          <m:t>𝐵</m:t>
                        </m:r>
                      </m:e>
                    </m:d>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0</m:t>
                    </m:r>
                  </m:oMath>
                </a14:m>
                <a:r>
                  <a:rPr lang="en-GB" dirty="0"/>
                  <a:t>, meaning that stretching induces bending and vice versa — a non-intuitive but powerful feature of anisotropy.</a:t>
                </a:r>
              </a:p>
              <a:p>
                <a:r>
                  <a:rPr lang="en-GB" b="1" dirty="0"/>
                  <a:t>[D] – Bending Stiffness Matrix</a:t>
                </a:r>
                <a:br>
                  <a:rPr lang="en-GB" dirty="0"/>
                </a:br>
                <a:r>
                  <a:rPr lang="en-GB" dirty="0"/>
                  <a:t>Relates applied moments (</a:t>
                </a:r>
                <a14:m>
                  <m:oMath xmlns:m="http://schemas.openxmlformats.org/officeDocument/2006/math">
                    <m:r>
                      <a:rPr lang="en-GB" sz="1200" i="1" kern="1200">
                        <a:solidFill>
                          <a:schemeClr val="tx1"/>
                        </a:solidFill>
                        <a:latin typeface="Cambria Math" panose="02040503050406030204" pitchFamily="18" charset="0"/>
                        <a:ea typeface="+mn-ea"/>
                        <a:cs typeface="+mn-cs"/>
                      </a:rPr>
                      <m:t>𝑀</m:t>
                    </m:r>
                  </m:oMath>
                </a14:m>
                <a:r>
                  <a:rPr lang="en-GB" dirty="0"/>
                  <a:t>) to curvatures (</a:t>
                </a:r>
                <a14:m>
                  <m:oMath xmlns:m="http://schemas.openxmlformats.org/officeDocument/2006/math">
                    <m:r>
                      <a:rPr lang="en-GB" sz="1200" i="1" kern="1200">
                        <a:solidFill>
                          <a:schemeClr val="tx1"/>
                        </a:solidFill>
                        <a:latin typeface="Cambria Math" panose="02040503050406030204" pitchFamily="18" charset="0"/>
                        <a:ea typeface="+mn-ea"/>
                        <a:cs typeface="+mn-cs"/>
                      </a:rPr>
                      <m:t>𝜅</m:t>
                    </m:r>
                  </m:oMath>
                </a14:m>
                <a:r>
                  <a:rPr lang="en-GB" dirty="0"/>
                  <a:t>).</a:t>
                </a:r>
                <a:br>
                  <a:rPr lang="en-GB" dirty="0"/>
                </a:br>
                <a:r>
                  <a:rPr lang="en-GB" dirty="0"/>
                  <a:t>It defines the laminate’s flexural rigidity, equivalent to </a:t>
                </a:r>
                <a14:m>
                  <m:oMath xmlns:m="http://schemas.openxmlformats.org/officeDocument/2006/math">
                    <m:r>
                      <a:rPr lang="en-GB" sz="1200" i="1" kern="1200">
                        <a:solidFill>
                          <a:schemeClr val="tx1"/>
                        </a:solidFill>
                        <a:latin typeface="Cambria Math" panose="02040503050406030204" pitchFamily="18" charset="0"/>
                        <a:ea typeface="+mn-ea"/>
                        <a:cs typeface="+mn-cs"/>
                      </a:rPr>
                      <m:t>𝐸𝐼</m:t>
                    </m:r>
                  </m:oMath>
                </a14:m>
                <a:r>
                  <a:rPr lang="en-GB" dirty="0"/>
                  <a:t>for beams but directionally dependent.</a:t>
                </a:r>
              </a:p>
              <a:p>
                <a:r>
                  <a:rPr lang="en-GB" dirty="0"/>
                  <a:t>Physically, these sub-matrices are obtained by integrating the transformed reduced stiffnesses of individual plies across the laminate’s thickness. Each entry contains the accumulated stiffness contribution of all plies, weighted by their distance from the mid-plane.</a:t>
                </a:r>
              </a:p>
              <a:p>
                <a:br>
                  <a:rPr lang="en-GB" dirty="0"/>
                </a:br>
                <a:endParaRPr lang="en-GB" dirty="0"/>
              </a:p>
              <a:p>
                <a:r>
                  <a:rPr lang="en-GB" b="1" dirty="0"/>
                  <a:t>3. Deformation Vector (Right Side)</a:t>
                </a:r>
              </a:p>
              <a:p>
                <a:r>
                  <a:rPr lang="en-GB" dirty="0"/>
                  <a:t>Describes the laminate’s </a:t>
                </a:r>
                <a:r>
                  <a:rPr lang="en-GB" b="1" dirty="0"/>
                  <a:t>global deformation state</a:t>
                </a:r>
                <a:r>
                  <a:rPr lang="en-GB" dirty="0"/>
                  <a:t>:</a:t>
                </a:r>
              </a:p>
              <a:p>
                <a14:m>
                  <m:oMath xmlns:m="http://schemas.openxmlformats.org/officeDocument/2006/math">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𝑥𝑥</m:t>
                        </m:r>
                      </m:sub>
                      <m:sup>
                        <m:r>
                          <a:rPr lang="en-GB" sz="1200" i="0" kern="1200">
                            <a:solidFill>
                              <a:schemeClr val="tx1"/>
                            </a:solidFill>
                            <a:latin typeface="Cambria Math" panose="02040503050406030204" pitchFamily="18" charset="0"/>
                            <a:ea typeface="+mn-ea"/>
                            <a:cs typeface="+mn-cs"/>
                          </a:rPr>
                          <m:t>0</m:t>
                        </m:r>
                      </m:sup>
                    </m:sSubSup>
                    <m:r>
                      <a:rPr lang="en-GB" sz="1200" i="0" kern="1200">
                        <a:solidFill>
                          <a:schemeClr val="tx1"/>
                        </a:solidFill>
                        <a:latin typeface="Cambria Math" panose="02040503050406030204" pitchFamily="18" charset="0"/>
                        <a:ea typeface="+mn-ea"/>
                        <a:cs typeface="+mn-cs"/>
                      </a:rPr>
                      <m:t>,</m:t>
                    </m:r>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𝑦𝑦</m:t>
                        </m:r>
                      </m:sub>
                      <m:sup>
                        <m:r>
                          <a:rPr lang="en-GB" sz="1200" i="0" kern="1200">
                            <a:solidFill>
                              <a:schemeClr val="tx1"/>
                            </a:solidFill>
                            <a:latin typeface="Cambria Math" panose="02040503050406030204" pitchFamily="18" charset="0"/>
                            <a:ea typeface="+mn-ea"/>
                            <a:cs typeface="+mn-cs"/>
                          </a:rPr>
                          <m:t>0</m:t>
                        </m:r>
                      </m:sup>
                    </m:sSubSup>
                    <m:r>
                      <a:rPr lang="en-GB" sz="1200" i="0" kern="1200">
                        <a:solidFill>
                          <a:schemeClr val="tx1"/>
                        </a:solidFill>
                        <a:latin typeface="Cambria Math" panose="02040503050406030204" pitchFamily="18" charset="0"/>
                        <a:ea typeface="+mn-ea"/>
                        <a:cs typeface="+mn-cs"/>
                      </a:rPr>
                      <m:t>,</m:t>
                    </m:r>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𝛾</m:t>
                        </m:r>
                      </m:e>
                      <m:sub>
                        <m:r>
                          <a:rPr lang="en-GB" sz="1200" i="1" kern="1200">
                            <a:solidFill>
                              <a:schemeClr val="tx1"/>
                            </a:solidFill>
                            <a:latin typeface="Cambria Math" panose="02040503050406030204" pitchFamily="18" charset="0"/>
                            <a:ea typeface="+mn-ea"/>
                            <a:cs typeface="+mn-cs"/>
                          </a:rPr>
                          <m:t>𝑥𝑦</m:t>
                        </m:r>
                      </m:sub>
                      <m:sup>
                        <m:r>
                          <a:rPr lang="en-GB" sz="1200" i="0" kern="1200">
                            <a:solidFill>
                              <a:schemeClr val="tx1"/>
                            </a:solidFill>
                            <a:latin typeface="Cambria Math" panose="02040503050406030204" pitchFamily="18" charset="0"/>
                            <a:ea typeface="+mn-ea"/>
                            <a:cs typeface="+mn-cs"/>
                          </a:rPr>
                          <m:t>0</m:t>
                        </m:r>
                      </m:sup>
                    </m:sSubSup>
                  </m:oMath>
                </a14:m>
                <a:r>
                  <a:rPr lang="en-GB" dirty="0"/>
                  <a:t>: mid-plane strains — the average in-plane stretching or shearing of the neutral surface.</a:t>
                </a:r>
              </a:p>
              <a:p>
                <a14:m>
                  <m:oMath xmlns:m="http://schemas.openxmlformats.org/officeDocument/2006/math">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𝜅</m:t>
                        </m:r>
                      </m:e>
                      <m:sub>
                        <m:r>
                          <a:rPr lang="en-GB" sz="1200" i="1" kern="1200">
                            <a:solidFill>
                              <a:schemeClr val="tx1"/>
                            </a:solidFill>
                            <a:latin typeface="Cambria Math" panose="02040503050406030204" pitchFamily="18" charset="0"/>
                            <a:ea typeface="+mn-ea"/>
                            <a:cs typeface="+mn-cs"/>
                          </a:rPr>
                          <m:t>𝑥</m:t>
                        </m:r>
                      </m:sub>
                    </m:sSub>
                    <m:r>
                      <a:rPr lang="en-GB" sz="1200" i="0" kern="1200">
                        <a:solidFill>
                          <a:schemeClr val="tx1"/>
                        </a:solidFill>
                        <a:latin typeface="Cambria Math" panose="02040503050406030204" pitchFamily="18" charset="0"/>
                        <a:ea typeface="+mn-ea"/>
                        <a:cs typeface="+mn-cs"/>
                      </a:rPr>
                      <m:t>,</m:t>
                    </m:r>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𝜅</m:t>
                        </m:r>
                      </m:e>
                      <m:sub>
                        <m:r>
                          <a:rPr lang="en-GB" sz="1200" i="1" kern="1200">
                            <a:solidFill>
                              <a:schemeClr val="tx1"/>
                            </a:solidFill>
                            <a:latin typeface="Cambria Math" panose="02040503050406030204" pitchFamily="18" charset="0"/>
                            <a:ea typeface="+mn-ea"/>
                            <a:cs typeface="+mn-cs"/>
                          </a:rPr>
                          <m:t>𝑦</m:t>
                        </m:r>
                      </m:sub>
                    </m:sSub>
                    <m:r>
                      <a:rPr lang="en-GB" sz="1200" i="0" kern="1200">
                        <a:solidFill>
                          <a:schemeClr val="tx1"/>
                        </a:solidFill>
                        <a:latin typeface="Cambria Math" panose="02040503050406030204" pitchFamily="18" charset="0"/>
                        <a:ea typeface="+mn-ea"/>
                        <a:cs typeface="+mn-cs"/>
                      </a:rPr>
                      <m:t>,</m:t>
                    </m:r>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𝜅</m:t>
                        </m:r>
                      </m:e>
                      <m:sub>
                        <m:r>
                          <a:rPr lang="en-GB" sz="1200" i="1" kern="1200">
                            <a:solidFill>
                              <a:schemeClr val="tx1"/>
                            </a:solidFill>
                            <a:latin typeface="Cambria Math" panose="02040503050406030204" pitchFamily="18" charset="0"/>
                            <a:ea typeface="+mn-ea"/>
                            <a:cs typeface="+mn-cs"/>
                          </a:rPr>
                          <m:t>𝑥𝑦</m:t>
                        </m:r>
                      </m:sub>
                    </m:sSub>
                  </m:oMath>
                </a14:m>
                <a:r>
                  <a:rPr lang="en-GB" dirty="0"/>
                  <a:t>: curvatures — measures of bending or twisting about the laminate’s axes.</a:t>
                </a:r>
              </a:p>
              <a:p>
                <a:r>
                  <a:rPr lang="en-GB" dirty="0"/>
                  <a:t>This vector defines the </a:t>
                </a:r>
                <a:r>
                  <a:rPr lang="en-GB" i="1" dirty="0"/>
                  <a:t>shape and extension</a:t>
                </a:r>
                <a:r>
                  <a:rPr lang="en-GB" dirty="0"/>
                  <a:t> of the laminate under given loads. It is what finite element codes (like Abaqus shell elements) directly solve for.</a:t>
                </a:r>
              </a:p>
              <a:p>
                <a:br>
                  <a:rPr lang="en-GB" dirty="0"/>
                </a:br>
                <a:endParaRPr lang="en-GB" dirty="0"/>
              </a:p>
              <a:p>
                <a:r>
                  <a:rPr lang="en-GB" b="1" dirty="0"/>
                  <a:t>4. Thermal and Moisture Resultant Vector (Far Right)</a:t>
                </a:r>
              </a:p>
              <a:p>
                <a:pPr/>
                <a14:m>
                  <m:oMathPara xmlns:m="http://schemas.openxmlformats.org/officeDocument/2006/math">
                    <m:oMathParaPr>
                      <m:jc m:val="centerGroup"/>
                    </m:oMathParaPr>
                    <m:oMath xmlns:m="http://schemas.openxmlformats.org/officeDocument/2006/math">
                      <m:d>
                        <m:dPr>
                          <m:begChr m:val="{"/>
                          <m:endChr m:val="}"/>
                          <m:sepChr m:val=","/>
                          <m:ctrlPr>
                            <a:rPr lang="en-GB" sz="1200" i="1" kern="1200">
                              <a:solidFill>
                                <a:schemeClr val="tx1"/>
                              </a:solidFill>
                              <a:latin typeface="Cambria Math" panose="02040503050406030204" pitchFamily="18" charset="0"/>
                              <a:ea typeface="+mn-ea"/>
                              <a:cs typeface="+mn-cs"/>
                            </a:rPr>
                          </m:ctrlPr>
                        </m:dPr>
                        <m:e>
                          <m:sSup>
                            <m:sSupPr>
                              <m:ctrlPr>
                                <a:rPr lang="en-GB" sz="1200" i="1" kern="1200">
                                  <a:solidFill>
                                    <a:schemeClr val="tx1"/>
                                  </a:solidFill>
                                  <a:latin typeface="Cambria Math" panose="02040503050406030204" pitchFamily="18" charset="0"/>
                                  <a:ea typeface="+mn-ea"/>
                                  <a:cs typeface="+mn-cs"/>
                                </a:rPr>
                              </m:ctrlPr>
                            </m:sSupPr>
                            <m:e>
                              <m:r>
                                <a:rPr lang="en-GB" sz="1200" i="1" kern="1200">
                                  <a:solidFill>
                                    <a:schemeClr val="tx1"/>
                                  </a:solidFill>
                                  <a:latin typeface="Cambria Math" panose="02040503050406030204" pitchFamily="18" charset="0"/>
                                  <a:ea typeface="+mn-ea"/>
                                  <a:cs typeface="+mn-cs"/>
                                </a:rPr>
                                <m:t>𝑁</m:t>
                              </m:r>
                            </m:e>
                            <m:sup>
                              <m:r>
                                <a:rPr lang="en-GB" sz="1200" i="0" kern="1200">
                                  <a:solidFill>
                                    <a:schemeClr val="tx1"/>
                                  </a:solidFill>
                                  <a:latin typeface="Cambria Math" panose="02040503050406030204" pitchFamily="18" charset="0"/>
                                  <a:ea typeface="+mn-ea"/>
                                  <a:cs typeface="+mn-cs"/>
                                </a:rPr>
                                <m:t>∗</m:t>
                              </m:r>
                            </m:sup>
                          </m:sSup>
                        </m:e>
                        <m:e>
                          <m:sSup>
                            <m:sSupPr>
                              <m:ctrlPr>
                                <a:rPr lang="en-GB" sz="1200" i="1" kern="1200">
                                  <a:solidFill>
                                    <a:schemeClr val="tx1"/>
                                  </a:solidFill>
                                  <a:latin typeface="Cambria Math" panose="02040503050406030204" pitchFamily="18" charset="0"/>
                                  <a:ea typeface="+mn-ea"/>
                                  <a:cs typeface="+mn-cs"/>
                                </a:rPr>
                              </m:ctrlPr>
                            </m:sSupPr>
                            <m:e>
                              <m:r>
                                <a:rPr lang="en-GB" sz="1200" i="1" kern="1200">
                                  <a:solidFill>
                                    <a:schemeClr val="tx1"/>
                                  </a:solidFill>
                                  <a:latin typeface="Cambria Math" panose="02040503050406030204" pitchFamily="18" charset="0"/>
                                  <a:ea typeface="+mn-ea"/>
                                  <a:cs typeface="+mn-cs"/>
                                </a:rPr>
                                <m:t>𝑀</m:t>
                              </m:r>
                            </m:e>
                            <m:sup>
                              <m:r>
                                <a:rPr lang="en-GB" sz="1200" i="0" kern="1200">
                                  <a:solidFill>
                                    <a:schemeClr val="tx1"/>
                                  </a:solidFill>
                                  <a:latin typeface="Cambria Math" panose="02040503050406030204" pitchFamily="18" charset="0"/>
                                  <a:ea typeface="+mn-ea"/>
                                  <a:cs typeface="+mn-cs"/>
                                </a:rPr>
                                <m:t>∗</m:t>
                              </m:r>
                            </m:sup>
                          </m:sSup>
                        </m:e>
                      </m:d>
                    </m:oMath>
                  </m:oMathPara>
                </a14:m>
                <a:endParaRPr lang="en-GB" dirty="0"/>
              </a:p>
              <a:p>
                <a:r>
                  <a:rPr lang="en-GB" dirty="0"/>
                  <a:t>represents the </a:t>
                </a:r>
                <a:r>
                  <a:rPr lang="en-GB" b="1" dirty="0"/>
                  <a:t>equivalent loads</a:t>
                </a:r>
                <a:r>
                  <a:rPr lang="en-GB" dirty="0"/>
                  <a:t> arising from </a:t>
                </a:r>
                <a:r>
                  <a:rPr lang="en-GB" b="1" dirty="0"/>
                  <a:t>hygrothermal expansion</a:t>
                </a:r>
                <a:r>
                  <a:rPr lang="en-GB" dirty="0"/>
                  <a:t>:</a:t>
                </a:r>
              </a:p>
              <a:p>
                <a:r>
                  <a:rPr lang="en-GB" dirty="0"/>
                  <a:t>Each ply experiences “free” thermal and moisture strains when unconstrained.</a:t>
                </a:r>
              </a:p>
              <a:p>
                <a:r>
                  <a:rPr lang="en-GB" dirty="0"/>
                  <a:t>If the laminate is restrained (e.g. bonded in a structure), these free strains create internal stresses and moments.</a:t>
                </a:r>
              </a:p>
              <a:p>
                <a:r>
                  <a:rPr lang="en-GB" dirty="0"/>
                  <a:t>Hence, </a:t>
                </a:r>
                <a14:m>
                  <m:oMath xmlns:m="http://schemas.openxmlformats.org/officeDocument/2006/math">
                    <m:sSup>
                      <m:sSupPr>
                        <m:ctrlPr>
                          <a:rPr lang="en-GB" sz="1200" i="1" kern="1200">
                            <a:solidFill>
                              <a:schemeClr val="tx1"/>
                            </a:solidFill>
                            <a:latin typeface="Cambria Math" panose="02040503050406030204" pitchFamily="18" charset="0"/>
                            <a:ea typeface="+mn-ea"/>
                            <a:cs typeface="+mn-cs"/>
                          </a:rPr>
                        </m:ctrlPr>
                      </m:sSupPr>
                      <m:e>
                        <m:r>
                          <a:rPr lang="en-GB" sz="1200" i="1" kern="1200">
                            <a:solidFill>
                              <a:schemeClr val="tx1"/>
                            </a:solidFill>
                            <a:latin typeface="Cambria Math" panose="02040503050406030204" pitchFamily="18" charset="0"/>
                            <a:ea typeface="+mn-ea"/>
                            <a:cs typeface="+mn-cs"/>
                          </a:rPr>
                          <m:t>𝑁</m:t>
                        </m:r>
                      </m:e>
                      <m:sup>
                        <m:r>
                          <a:rPr lang="en-GB" sz="1200" i="0" kern="1200">
                            <a:solidFill>
                              <a:schemeClr val="tx1"/>
                            </a:solidFill>
                            <a:latin typeface="Cambria Math" panose="02040503050406030204" pitchFamily="18" charset="0"/>
                            <a:ea typeface="+mn-ea"/>
                            <a:cs typeface="+mn-cs"/>
                          </a:rPr>
                          <m:t>∗</m:t>
                        </m:r>
                      </m:sup>
                    </m:sSup>
                    <m:r>
                      <a:rPr lang="en-GB" sz="1200" i="0" kern="1200">
                        <a:solidFill>
                          <a:schemeClr val="tx1"/>
                        </a:solidFill>
                        <a:latin typeface="Cambria Math" panose="02040503050406030204" pitchFamily="18" charset="0"/>
                        <a:ea typeface="+mn-ea"/>
                        <a:cs typeface="+mn-cs"/>
                      </a:rPr>
                      <m:t>,</m:t>
                    </m:r>
                    <m:sSup>
                      <m:sSupPr>
                        <m:ctrlPr>
                          <a:rPr lang="en-GB" sz="1200" i="1" kern="1200">
                            <a:solidFill>
                              <a:schemeClr val="tx1"/>
                            </a:solidFill>
                            <a:latin typeface="Cambria Math" panose="02040503050406030204" pitchFamily="18" charset="0"/>
                            <a:ea typeface="+mn-ea"/>
                            <a:cs typeface="+mn-cs"/>
                          </a:rPr>
                        </m:ctrlPr>
                      </m:sSupPr>
                      <m:e>
                        <m:r>
                          <a:rPr lang="en-GB" sz="1200" i="1" kern="1200">
                            <a:solidFill>
                              <a:schemeClr val="tx1"/>
                            </a:solidFill>
                            <a:latin typeface="Cambria Math" panose="02040503050406030204" pitchFamily="18" charset="0"/>
                            <a:ea typeface="+mn-ea"/>
                            <a:cs typeface="+mn-cs"/>
                          </a:rPr>
                          <m:t>𝑀</m:t>
                        </m:r>
                      </m:e>
                      <m:sup>
                        <m:r>
                          <a:rPr lang="en-GB" sz="1200" i="0" kern="1200">
                            <a:solidFill>
                              <a:schemeClr val="tx1"/>
                            </a:solidFill>
                            <a:latin typeface="Cambria Math" panose="02040503050406030204" pitchFamily="18" charset="0"/>
                            <a:ea typeface="+mn-ea"/>
                            <a:cs typeface="+mn-cs"/>
                          </a:rPr>
                          <m:t>∗</m:t>
                        </m:r>
                      </m:sup>
                    </m:sSup>
                  </m:oMath>
                </a14:m>
                <a:r>
                  <a:rPr lang="en-GB" dirty="0"/>
                  <a:t>quantify the </a:t>
                </a:r>
                <a:r>
                  <a:rPr lang="en-GB" i="1" dirty="0"/>
                  <a:t>self-equilibrating internal forces and moments</a:t>
                </a:r>
                <a:r>
                  <a:rPr lang="en-GB" dirty="0"/>
                  <a:t> that must exist to prevent free expansion. They are essential for predicting </a:t>
                </a:r>
                <a:r>
                  <a:rPr lang="en-GB" b="1" dirty="0"/>
                  <a:t>residual stresses</a:t>
                </a:r>
                <a:r>
                  <a:rPr lang="en-GB" dirty="0"/>
                  <a:t>, </a:t>
                </a:r>
                <a:r>
                  <a:rPr lang="en-GB" b="1" dirty="0"/>
                  <a:t>curing distortions</a:t>
                </a:r>
                <a:r>
                  <a:rPr lang="en-GB" dirty="0"/>
                  <a:t>, and </a:t>
                </a:r>
                <a:r>
                  <a:rPr lang="en-GB" b="1" dirty="0"/>
                  <a:t>thermal warpage</a:t>
                </a:r>
                <a:r>
                  <a:rPr lang="en-GB" dirty="0"/>
                  <a:t>.</a:t>
                </a:r>
              </a:p>
              <a:p>
                <a:br>
                  <a:rPr lang="en-GB" dirty="0"/>
                </a:br>
                <a:endParaRPr lang="en-GB" dirty="0"/>
              </a:p>
              <a:p>
                <a:r>
                  <a:rPr lang="en-GB" b="1" dirty="0"/>
                  <a:t>Stress in an Individual Ply</a:t>
                </a:r>
              </a:p>
              <a:p>
                <a:r>
                  <a:rPr lang="en-GB" dirty="0"/>
                  <a:t>The global equation governs the laminate as a whole, but local ply stresses are recovered using:</a:t>
                </a:r>
              </a:p>
              <a:p>
                <a:pPr/>
                <a14:m>
                  <m:oMathPara xmlns:m="http://schemas.openxmlformats.org/officeDocument/2006/math">
                    <m:oMathParaPr>
                      <m:jc m:val="centerGroup"/>
                    </m:oMathParaPr>
                    <m:oMath xmlns:m="http://schemas.openxmlformats.org/officeDocument/2006/math">
                      <m:d>
                        <m:dPr>
                          <m:begChr m:val="{"/>
                          <m:endChr m:val="}"/>
                          <m:ctrlPr>
                            <a:rPr lang="en-GB"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en-GB" sz="1200" i="1" kern="1200">
                                  <a:solidFill>
                                    <a:schemeClr val="tx1"/>
                                  </a:solidFill>
                                  <a:latin typeface="Cambria Math" panose="02040503050406030204" pitchFamily="18" charset="0"/>
                                  <a:ea typeface="+mn-ea"/>
                                  <a:cs typeface="+mn-cs"/>
                                </a:rPr>
                              </m:ctrlPr>
                            </m:mP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𝜎</m:t>
                                    </m:r>
                                  </m:e>
                                  <m:sub>
                                    <m:r>
                                      <a:rPr lang="en-GB" sz="1200" i="1" kern="1200">
                                        <a:solidFill>
                                          <a:schemeClr val="tx1"/>
                                        </a:solidFill>
                                        <a:latin typeface="Cambria Math" panose="02040503050406030204" pitchFamily="18" charset="0"/>
                                        <a:ea typeface="+mn-ea"/>
                                        <a:cs typeface="+mn-cs"/>
                                      </a:rPr>
                                      <m:t>𝑥𝑥</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𝜎</m:t>
                                    </m:r>
                                  </m:e>
                                  <m:sub>
                                    <m:r>
                                      <a:rPr lang="en-GB" sz="1200" i="1" kern="1200">
                                        <a:solidFill>
                                          <a:schemeClr val="tx1"/>
                                        </a:solidFill>
                                        <a:latin typeface="Cambria Math" panose="02040503050406030204" pitchFamily="18" charset="0"/>
                                        <a:ea typeface="+mn-ea"/>
                                        <a:cs typeface="+mn-cs"/>
                                      </a:rPr>
                                      <m:t>𝑦𝑦</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𝜎</m:t>
                                    </m:r>
                                  </m:e>
                                  <m:sub>
                                    <m:r>
                                      <a:rPr lang="en-GB" sz="1200" i="1" kern="1200">
                                        <a:solidFill>
                                          <a:schemeClr val="tx1"/>
                                        </a:solidFill>
                                        <a:latin typeface="Cambria Math" panose="02040503050406030204" pitchFamily="18" charset="0"/>
                                        <a:ea typeface="+mn-ea"/>
                                        <a:cs typeface="+mn-cs"/>
                                      </a:rPr>
                                      <m:t>𝑥𝑦</m:t>
                                    </m:r>
                                  </m:sub>
                                </m:sSub>
                              </m:e>
                            </m:mr>
                          </m:m>
                        </m:e>
                      </m:d>
                      <m:r>
                        <a:rPr lang="en-GB" sz="1200" i="0" kern="1200">
                          <a:solidFill>
                            <a:schemeClr val="tx1"/>
                          </a:solidFill>
                          <a:latin typeface="Cambria Math" panose="02040503050406030204" pitchFamily="18" charset="0"/>
                          <a:ea typeface="+mn-ea"/>
                          <a:cs typeface="+mn-cs"/>
                        </a:rPr>
                        <m:t>=</m:t>
                      </m:r>
                      <m:d>
                        <m:dPr>
                          <m:begChr m:val="["/>
                          <m:endChr m:val="]"/>
                          <m:ctrlPr>
                            <a:rPr lang="en-GB" sz="1200" i="1" kern="1200">
                              <a:solidFill>
                                <a:schemeClr val="tx1"/>
                              </a:solidFill>
                              <a:latin typeface="Cambria Math" panose="02040503050406030204" pitchFamily="18" charset="0"/>
                              <a:ea typeface="+mn-ea"/>
                              <a:cs typeface="+mn-cs"/>
                            </a:rPr>
                          </m:ctrlPr>
                        </m:dPr>
                        <m:e>
                          <m:m>
                            <m:mPr>
                              <m:plcHide m:val="on"/>
                              <m:mcs>
                                <m:mc>
                                  <m:mcPr>
                                    <m:count m:val="3"/>
                                    <m:mcJc m:val="center"/>
                                  </m:mcPr>
                                </m:mc>
                              </m:mcs>
                              <m:ctrlPr>
                                <a:rPr lang="en-GB" sz="1200" i="1" kern="1200">
                                  <a:solidFill>
                                    <a:schemeClr val="tx1"/>
                                  </a:solidFill>
                                  <a:latin typeface="Cambria Math" panose="02040503050406030204" pitchFamily="18" charset="0"/>
                                  <a:ea typeface="+mn-ea"/>
                                  <a:cs typeface="+mn-cs"/>
                                </a:rPr>
                              </m:ctrlPr>
                            </m:mPr>
                            <m:mr>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11</m:t>
                                    </m:r>
                                  </m:sub>
                                  <m:sup>
                                    <m:r>
                                      <a:rPr lang="en-GB" sz="1200" i="0" kern="1200">
                                        <a:solidFill>
                                          <a:schemeClr val="tx1"/>
                                        </a:solidFill>
                                        <a:latin typeface="Cambria Math" panose="02040503050406030204" pitchFamily="18" charset="0"/>
                                        <a:ea typeface="+mn-ea"/>
                                        <a:cs typeface="+mn-cs"/>
                                      </a:rPr>
                                      <m:t>′</m:t>
                                    </m:r>
                                  </m:sup>
                                </m:sSubSup>
                              </m:e>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12</m:t>
                                    </m:r>
                                  </m:sub>
                                  <m:sup>
                                    <m:r>
                                      <a:rPr lang="en-GB" sz="1200" i="0" kern="1200">
                                        <a:solidFill>
                                          <a:schemeClr val="tx1"/>
                                        </a:solidFill>
                                        <a:latin typeface="Cambria Math" panose="02040503050406030204" pitchFamily="18" charset="0"/>
                                        <a:ea typeface="+mn-ea"/>
                                        <a:cs typeface="+mn-cs"/>
                                      </a:rPr>
                                      <m:t>′</m:t>
                                    </m:r>
                                  </m:sup>
                                </m:sSubSup>
                              </m:e>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16</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12</m:t>
                                    </m:r>
                                  </m:sub>
                                  <m:sup>
                                    <m:r>
                                      <a:rPr lang="en-GB" sz="1200" i="0" kern="1200">
                                        <a:solidFill>
                                          <a:schemeClr val="tx1"/>
                                        </a:solidFill>
                                        <a:latin typeface="Cambria Math" panose="02040503050406030204" pitchFamily="18" charset="0"/>
                                        <a:ea typeface="+mn-ea"/>
                                        <a:cs typeface="+mn-cs"/>
                                      </a:rPr>
                                      <m:t>′</m:t>
                                    </m:r>
                                  </m:sup>
                                </m:sSubSup>
                              </m:e>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22</m:t>
                                    </m:r>
                                  </m:sub>
                                  <m:sup>
                                    <m:r>
                                      <a:rPr lang="en-GB" sz="1200" i="0" kern="1200">
                                        <a:solidFill>
                                          <a:schemeClr val="tx1"/>
                                        </a:solidFill>
                                        <a:latin typeface="Cambria Math" panose="02040503050406030204" pitchFamily="18" charset="0"/>
                                        <a:ea typeface="+mn-ea"/>
                                        <a:cs typeface="+mn-cs"/>
                                      </a:rPr>
                                      <m:t>′</m:t>
                                    </m:r>
                                  </m:sup>
                                </m:sSubSup>
                              </m:e>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26</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16</m:t>
                                    </m:r>
                                  </m:sub>
                                  <m:sup>
                                    <m:r>
                                      <a:rPr lang="en-GB" sz="1200" i="0" kern="1200">
                                        <a:solidFill>
                                          <a:schemeClr val="tx1"/>
                                        </a:solidFill>
                                        <a:latin typeface="Cambria Math" panose="02040503050406030204" pitchFamily="18" charset="0"/>
                                        <a:ea typeface="+mn-ea"/>
                                        <a:cs typeface="+mn-cs"/>
                                      </a:rPr>
                                      <m:t>′</m:t>
                                    </m:r>
                                  </m:sup>
                                </m:sSubSup>
                              </m:e>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26</m:t>
                                    </m:r>
                                  </m:sub>
                                  <m:sup>
                                    <m:r>
                                      <a:rPr lang="en-GB" sz="1200" i="0" kern="1200">
                                        <a:solidFill>
                                          <a:schemeClr val="tx1"/>
                                        </a:solidFill>
                                        <a:latin typeface="Cambria Math" panose="02040503050406030204" pitchFamily="18" charset="0"/>
                                        <a:ea typeface="+mn-ea"/>
                                        <a:cs typeface="+mn-cs"/>
                                      </a:rPr>
                                      <m:t>′</m:t>
                                    </m:r>
                                  </m:sup>
                                </m:sSubSup>
                              </m:e>
                              <m:e>
                                <m:sSubSup>
                                  <m:sSubSupPr>
                                    <m:ctrlPr>
                                      <a:rPr lang="en-GB" sz="1200" i="1" kern="1200">
                                        <a:solidFill>
                                          <a:schemeClr val="tx1"/>
                                        </a:solidFill>
                                        <a:latin typeface="Cambria Math" panose="02040503050406030204" pitchFamily="18" charset="0"/>
                                        <a:ea typeface="+mn-ea"/>
                                        <a:cs typeface="+mn-cs"/>
                                      </a:rPr>
                                    </m:ctrlPr>
                                  </m:sSub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b>
                                    <m:r>
                                      <a:rPr lang="en-GB" sz="1200" i="0" kern="1200">
                                        <a:solidFill>
                                          <a:schemeClr val="tx1"/>
                                        </a:solidFill>
                                        <a:latin typeface="Cambria Math" panose="02040503050406030204" pitchFamily="18" charset="0"/>
                                        <a:ea typeface="+mn-ea"/>
                                        <a:cs typeface="+mn-cs"/>
                                      </a:rPr>
                                      <m:t>66</m:t>
                                    </m:r>
                                  </m:sub>
                                  <m:sup>
                                    <m:r>
                                      <a:rPr lang="en-GB" sz="1200" i="0" kern="1200">
                                        <a:solidFill>
                                          <a:schemeClr val="tx1"/>
                                        </a:solidFill>
                                        <a:latin typeface="Cambria Math" panose="02040503050406030204" pitchFamily="18" charset="0"/>
                                        <a:ea typeface="+mn-ea"/>
                                        <a:cs typeface="+mn-cs"/>
                                      </a:rPr>
                                      <m:t>′</m:t>
                                    </m:r>
                                  </m:sup>
                                </m:sSubSup>
                              </m:e>
                            </m:mr>
                          </m:m>
                        </m:e>
                      </m:d>
                      <m:d>
                        <m:dPr>
                          <m:ctrlPr>
                            <a:rPr lang="en-GB" sz="1200" i="1" kern="1200">
                              <a:solidFill>
                                <a:schemeClr val="tx1"/>
                              </a:solidFill>
                              <a:latin typeface="Cambria Math" panose="02040503050406030204" pitchFamily="18" charset="0"/>
                              <a:ea typeface="+mn-ea"/>
                              <a:cs typeface="+mn-cs"/>
                            </a:rPr>
                          </m:ctrlPr>
                        </m:dPr>
                        <m:e>
                          <m:d>
                            <m:dPr>
                              <m:begChr m:val="{"/>
                              <m:endChr m:val="}"/>
                              <m:ctrlPr>
                                <a:rPr lang="en-GB"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en-GB" sz="1200" i="1" kern="1200">
                                      <a:solidFill>
                                        <a:schemeClr val="tx1"/>
                                      </a:solidFill>
                                      <a:latin typeface="Cambria Math" panose="02040503050406030204" pitchFamily="18" charset="0"/>
                                      <a:ea typeface="+mn-ea"/>
                                      <a:cs typeface="+mn-cs"/>
                                    </a:rPr>
                                  </m:ctrlPr>
                                </m:mP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𝑥𝑥</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𝑦𝑦</m:t>
                                        </m:r>
                                      </m:sub>
                                    </m:sSub>
                                  </m:e>
                                </m:mr>
                                <m:mr>
                                  <m:e>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𝛾</m:t>
                                        </m:r>
                                      </m:e>
                                      <m:sub>
                                        <m:r>
                                          <a:rPr lang="en-GB" sz="1200" i="1" kern="1200">
                                            <a:solidFill>
                                              <a:schemeClr val="tx1"/>
                                            </a:solidFill>
                                            <a:latin typeface="Cambria Math" panose="02040503050406030204" pitchFamily="18" charset="0"/>
                                            <a:ea typeface="+mn-ea"/>
                                            <a:cs typeface="+mn-cs"/>
                                          </a:rPr>
                                          <m:t>𝑥𝑦</m:t>
                                        </m:r>
                                      </m:sub>
                                    </m:sSub>
                                  </m:e>
                                </m:mr>
                              </m:m>
                            </m:e>
                          </m:d>
                          <m:r>
                            <a:rPr lang="en-GB" sz="1200" i="0" kern="1200">
                              <a:solidFill>
                                <a:schemeClr val="tx1"/>
                              </a:solidFill>
                              <a:latin typeface="Cambria Math" panose="02040503050406030204" pitchFamily="18" charset="0"/>
                              <a:ea typeface="+mn-ea"/>
                              <a:cs typeface="+mn-cs"/>
                            </a:rPr>
                            <m:t>−</m:t>
                          </m:r>
                          <m:d>
                            <m:dPr>
                              <m:begChr m:val="{"/>
                              <m:endChr m:val="}"/>
                              <m:ctrlPr>
                                <a:rPr lang="en-GB" sz="1200" i="1" kern="1200">
                                  <a:solidFill>
                                    <a:schemeClr val="tx1"/>
                                  </a:solidFill>
                                  <a:latin typeface="Cambria Math" panose="02040503050406030204" pitchFamily="18" charset="0"/>
                                  <a:ea typeface="+mn-ea"/>
                                  <a:cs typeface="+mn-cs"/>
                                </a:rPr>
                              </m:ctrlPr>
                            </m:dPr>
                            <m:e>
                              <m:m>
                                <m:mPr>
                                  <m:plcHide m:val="on"/>
                                  <m:mcs>
                                    <m:mc>
                                      <m:mcPr>
                                        <m:count m:val="1"/>
                                        <m:mcJc m:val="center"/>
                                      </m:mcPr>
                                    </m:mc>
                                  </m:mcs>
                                  <m:ctrlPr>
                                    <a:rPr lang="en-GB" sz="1200" i="1" kern="1200">
                                      <a:solidFill>
                                        <a:schemeClr val="tx1"/>
                                      </a:solidFill>
                                      <a:latin typeface="Cambria Math" panose="02040503050406030204" pitchFamily="18" charset="0"/>
                                      <a:ea typeface="+mn-ea"/>
                                      <a:cs typeface="+mn-cs"/>
                                    </a:rPr>
                                  </m:ctrlPr>
                                </m:mP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𝑥𝑥</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𝑦𝑦</m:t>
                                        </m:r>
                                      </m:sub>
                                      <m:sup>
                                        <m:r>
                                          <a:rPr lang="en-GB" sz="1200" i="0" kern="1200">
                                            <a:solidFill>
                                              <a:schemeClr val="tx1"/>
                                            </a:solidFill>
                                            <a:latin typeface="Cambria Math" panose="02040503050406030204" pitchFamily="18" charset="0"/>
                                            <a:ea typeface="+mn-ea"/>
                                            <a:cs typeface="+mn-cs"/>
                                          </a:rPr>
                                          <m:t>∗</m:t>
                                        </m:r>
                                      </m:sup>
                                    </m:sSubSup>
                                  </m:e>
                                </m:mr>
                                <m:mr>
                                  <m:e>
                                    <m:sSubSup>
                                      <m:sSubSupPr>
                                        <m:ctrlPr>
                                          <a:rPr lang="en-GB" sz="1200" i="1" kern="1200">
                                            <a:solidFill>
                                              <a:schemeClr val="tx1"/>
                                            </a:solidFill>
                                            <a:latin typeface="Cambria Math" panose="02040503050406030204" pitchFamily="18" charset="0"/>
                                            <a:ea typeface="+mn-ea"/>
                                            <a:cs typeface="+mn-cs"/>
                                          </a:rPr>
                                        </m:ctrlPr>
                                      </m:sSubSup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𝑥𝑦</m:t>
                                        </m:r>
                                      </m:sub>
                                      <m:sup>
                                        <m:r>
                                          <a:rPr lang="en-GB" sz="1200" i="0" kern="1200">
                                            <a:solidFill>
                                              <a:schemeClr val="tx1"/>
                                            </a:solidFill>
                                            <a:latin typeface="Cambria Math" panose="02040503050406030204" pitchFamily="18" charset="0"/>
                                            <a:ea typeface="+mn-ea"/>
                                            <a:cs typeface="+mn-cs"/>
                                          </a:rPr>
                                          <m:t>∗</m:t>
                                        </m:r>
                                      </m:sup>
                                    </m:sSubSup>
                                  </m:e>
                                </m:mr>
                              </m:m>
                            </m:e>
                          </m:d>
                        </m:e>
                      </m:d>
                    </m:oMath>
                  </m:oMathPara>
                </a14:m>
                <a:endParaRPr lang="en-GB" dirty="0"/>
              </a:p>
              <a:p>
                <a:r>
                  <a:rPr lang="en-GB" dirty="0"/>
                  <a:t>where:</a:t>
                </a:r>
              </a:p>
              <a:p>
                <a14:m>
                  <m:oMath xmlns:m="http://schemas.openxmlformats.org/officeDocument/2006/math">
                    <m:d>
                      <m:dPr>
                        <m:begChr m:val="["/>
                        <m:endChr m:val="]"/>
                        <m:ctrlPr>
                          <a:rPr lang="en-GB" sz="1200" i="1" kern="1200">
                            <a:solidFill>
                              <a:schemeClr val="tx1"/>
                            </a:solidFill>
                            <a:latin typeface="Cambria Math" panose="02040503050406030204" pitchFamily="18" charset="0"/>
                            <a:ea typeface="+mn-ea"/>
                            <a:cs typeface="+mn-cs"/>
                          </a:rPr>
                        </m:ctrlPr>
                      </m:dPr>
                      <m:e>
                        <m:sSup>
                          <m:sSupPr>
                            <m:ctrlPr>
                              <a:rPr lang="en-GB" sz="1200" i="1" kern="1200">
                                <a:solidFill>
                                  <a:schemeClr val="tx1"/>
                                </a:solidFill>
                                <a:latin typeface="Cambria Math" panose="02040503050406030204" pitchFamily="18" charset="0"/>
                                <a:ea typeface="+mn-ea"/>
                                <a:cs typeface="+mn-cs"/>
                              </a:rPr>
                            </m:ctrlPr>
                          </m:sSupPr>
                          <m:e>
                            <m:limUpp>
                              <m:limUppPr>
                                <m:ctrlPr>
                                  <a:rPr lang="en-GB" sz="1200" i="1" kern="1200">
                                    <a:solidFill>
                                      <a:schemeClr val="tx1"/>
                                    </a:solidFill>
                                    <a:latin typeface="Cambria Math" panose="02040503050406030204" pitchFamily="18" charset="0"/>
                                    <a:ea typeface="+mn-ea"/>
                                    <a:cs typeface="+mn-cs"/>
                                  </a:rPr>
                                </m:ctrlPr>
                              </m:limUppPr>
                              <m:e>
                                <m:r>
                                  <a:rPr lang="en-GB" sz="1200" i="1" kern="1200">
                                    <a:solidFill>
                                      <a:schemeClr val="tx1"/>
                                    </a:solidFill>
                                    <a:latin typeface="Cambria Math" panose="02040503050406030204" pitchFamily="18" charset="0"/>
                                    <a:ea typeface="+mn-ea"/>
                                    <a:cs typeface="+mn-cs"/>
                                  </a:rPr>
                                  <m:t>𝑄</m:t>
                                </m:r>
                              </m:e>
                              <m:lim>
                                <m:r>
                                  <a:rPr lang="en-GB" sz="1200" i="0" kern="1200">
                                    <a:solidFill>
                                      <a:schemeClr val="tx1"/>
                                    </a:solidFill>
                                    <a:latin typeface="Cambria Math" panose="02040503050406030204" pitchFamily="18" charset="0"/>
                                    <a:ea typeface="+mn-ea"/>
                                    <a:cs typeface="+mn-cs"/>
                                  </a:rPr>
                                  <m:t>ˉ</m:t>
                                </m:r>
                              </m:lim>
                            </m:limUpp>
                          </m:e>
                          <m:sup>
                            <m:r>
                              <a:rPr lang="en-GB" sz="1200" i="0" kern="1200">
                                <a:solidFill>
                                  <a:schemeClr val="tx1"/>
                                </a:solidFill>
                                <a:latin typeface="Cambria Math" panose="02040503050406030204" pitchFamily="18" charset="0"/>
                                <a:ea typeface="+mn-ea"/>
                                <a:cs typeface="+mn-cs"/>
                              </a:rPr>
                              <m:t>′</m:t>
                            </m:r>
                          </m:sup>
                        </m:sSup>
                      </m:e>
                    </m:d>
                  </m:oMath>
                </a14:m>
                <a:r>
                  <a:rPr lang="en-GB" dirty="0"/>
                  <a:t>: the </a:t>
                </a:r>
                <a:r>
                  <a:rPr lang="en-GB" b="1" dirty="0"/>
                  <a:t>transformed reduced stiffness matrix</a:t>
                </a:r>
                <a:r>
                  <a:rPr lang="en-GB" dirty="0"/>
                  <a:t> of the ply in its actual fibre orientation.</a:t>
                </a:r>
              </a:p>
              <a:p>
                <a14:m>
                  <m:oMath xmlns:m="http://schemas.openxmlformats.org/officeDocument/2006/math">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𝑥𝑥</m:t>
                        </m:r>
                      </m:sub>
                    </m:sSub>
                    <m:r>
                      <a:rPr lang="en-GB" sz="1200" i="0" kern="1200">
                        <a:solidFill>
                          <a:schemeClr val="tx1"/>
                        </a:solidFill>
                        <a:latin typeface="Cambria Math" panose="02040503050406030204" pitchFamily="18" charset="0"/>
                        <a:ea typeface="+mn-ea"/>
                        <a:cs typeface="+mn-cs"/>
                      </a:rPr>
                      <m:t>,</m:t>
                    </m:r>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𝜖</m:t>
                        </m:r>
                      </m:e>
                      <m:sub>
                        <m:r>
                          <a:rPr lang="en-GB" sz="1200" i="1" kern="1200">
                            <a:solidFill>
                              <a:schemeClr val="tx1"/>
                            </a:solidFill>
                            <a:latin typeface="Cambria Math" panose="02040503050406030204" pitchFamily="18" charset="0"/>
                            <a:ea typeface="+mn-ea"/>
                            <a:cs typeface="+mn-cs"/>
                          </a:rPr>
                          <m:t>𝑦𝑦</m:t>
                        </m:r>
                      </m:sub>
                    </m:sSub>
                    <m:r>
                      <a:rPr lang="en-GB" sz="1200" i="0" kern="1200">
                        <a:solidFill>
                          <a:schemeClr val="tx1"/>
                        </a:solidFill>
                        <a:latin typeface="Cambria Math" panose="02040503050406030204" pitchFamily="18" charset="0"/>
                        <a:ea typeface="+mn-ea"/>
                        <a:cs typeface="+mn-cs"/>
                      </a:rPr>
                      <m:t>,</m:t>
                    </m:r>
                    <m:sSub>
                      <m:sSubPr>
                        <m:ctrlPr>
                          <a:rPr lang="en-GB" sz="1200" i="1" kern="1200">
                            <a:solidFill>
                              <a:schemeClr val="tx1"/>
                            </a:solidFill>
                            <a:latin typeface="Cambria Math" panose="02040503050406030204" pitchFamily="18" charset="0"/>
                            <a:ea typeface="+mn-ea"/>
                            <a:cs typeface="+mn-cs"/>
                          </a:rPr>
                        </m:ctrlPr>
                      </m:sSubPr>
                      <m:e>
                        <m:r>
                          <a:rPr lang="en-GB" sz="1200" i="1" kern="1200">
                            <a:solidFill>
                              <a:schemeClr val="tx1"/>
                            </a:solidFill>
                            <a:latin typeface="Cambria Math" panose="02040503050406030204" pitchFamily="18" charset="0"/>
                            <a:ea typeface="+mn-ea"/>
                            <a:cs typeface="+mn-cs"/>
                          </a:rPr>
                          <m:t>𝛾</m:t>
                        </m:r>
                      </m:e>
                      <m:sub>
                        <m:r>
                          <a:rPr lang="en-GB" sz="1200" i="1" kern="1200">
                            <a:solidFill>
                              <a:schemeClr val="tx1"/>
                            </a:solidFill>
                            <a:latin typeface="Cambria Math" panose="02040503050406030204" pitchFamily="18" charset="0"/>
                            <a:ea typeface="+mn-ea"/>
                            <a:cs typeface="+mn-cs"/>
                          </a:rPr>
                          <m:t>𝑥𝑦</m:t>
                        </m:r>
                      </m:sub>
                    </m:sSub>
                  </m:oMath>
                </a14:m>
                <a:r>
                  <a:rPr lang="en-GB" dirty="0"/>
                  <a:t>: the </a:t>
                </a:r>
                <a:r>
                  <a:rPr lang="en-GB" b="1" dirty="0"/>
                  <a:t>total strain</a:t>
                </a:r>
                <a:r>
                  <a:rPr lang="en-GB" dirty="0"/>
                  <a:t> at that ply’s position (from mid-plane strain + curvature × z).</a:t>
                </a:r>
              </a:p>
              <a:p>
                <a14:m>
                  <m:oMath xmlns:m="http://schemas.openxmlformats.org/officeDocument/2006/math">
                    <m:sSup>
                      <m:sSupPr>
                        <m:ctrlPr>
                          <a:rPr lang="en-GB" sz="1200" i="1" kern="1200">
                            <a:solidFill>
                              <a:schemeClr val="tx1"/>
                            </a:solidFill>
                            <a:latin typeface="Cambria Math" panose="02040503050406030204" pitchFamily="18" charset="0"/>
                            <a:ea typeface="+mn-ea"/>
                            <a:cs typeface="+mn-cs"/>
                          </a:rPr>
                        </m:ctrlPr>
                      </m:sSupPr>
                      <m:e>
                        <m:r>
                          <a:rPr lang="en-GB" sz="1200" i="1" kern="1200">
                            <a:solidFill>
                              <a:schemeClr val="tx1"/>
                            </a:solidFill>
                            <a:latin typeface="Cambria Math" panose="02040503050406030204" pitchFamily="18" charset="0"/>
                            <a:ea typeface="+mn-ea"/>
                            <a:cs typeface="+mn-cs"/>
                          </a:rPr>
                          <m:t>𝜖</m:t>
                        </m:r>
                      </m:e>
                      <m:sup>
                        <m:r>
                          <a:rPr lang="en-GB" sz="1200" i="0" kern="1200">
                            <a:solidFill>
                              <a:schemeClr val="tx1"/>
                            </a:solidFill>
                            <a:latin typeface="Cambria Math" panose="02040503050406030204" pitchFamily="18" charset="0"/>
                            <a:ea typeface="+mn-ea"/>
                            <a:cs typeface="+mn-cs"/>
                          </a:rPr>
                          <m:t>∗</m:t>
                        </m:r>
                      </m:sup>
                    </m:sSup>
                  </m:oMath>
                </a14:m>
                <a:r>
                  <a:rPr lang="en-GB" dirty="0"/>
                  <a:t>: the </a:t>
                </a:r>
                <a:r>
                  <a:rPr lang="en-GB" b="1" dirty="0"/>
                  <a:t>free thermal/hygroscopic strain</a:t>
                </a:r>
                <a:r>
                  <a:rPr lang="en-GB" dirty="0"/>
                  <a:t>, which would occur if the ply expanded unconstrained.</a:t>
                </a:r>
              </a:p>
              <a:p>
                <a:r>
                  <a:rPr lang="en-GB" dirty="0"/>
                  <a:t>Subtracting these free strains isolates the </a:t>
                </a:r>
                <a:r>
                  <a:rPr lang="en-GB" i="1" dirty="0"/>
                  <a:t>mechanical strain</a:t>
                </a:r>
                <a:r>
                  <a:rPr lang="en-GB" dirty="0"/>
                  <a:t> that generates stress. The resulting stresses are then checked against failure criteria such as </a:t>
                </a:r>
                <a:r>
                  <a:rPr lang="en-GB" b="1" dirty="0"/>
                  <a:t>Tsai–Hill</a:t>
                </a:r>
                <a:r>
                  <a:rPr lang="en-GB" dirty="0"/>
                  <a:t>, </a:t>
                </a:r>
                <a:r>
                  <a:rPr lang="en-GB" b="1" dirty="0"/>
                  <a:t>Tsai–Wu</a:t>
                </a:r>
                <a:r>
                  <a:rPr lang="en-GB" dirty="0"/>
                  <a:t>, or </a:t>
                </a:r>
                <a:r>
                  <a:rPr lang="en-GB" b="1" dirty="0"/>
                  <a:t>Hashin</a:t>
                </a:r>
                <a:r>
                  <a:rPr lang="en-GB" dirty="0"/>
                  <a:t>, as taught in the </a:t>
                </a:r>
                <a:r>
                  <a:rPr lang="en-GB" i="1" dirty="0"/>
                  <a:t>Failure Theory</a:t>
                </a:r>
                <a:r>
                  <a:rPr lang="en-GB" dirty="0"/>
                  <a:t> lecture.</a:t>
                </a:r>
              </a:p>
              <a:p>
                <a:br>
                  <a:rPr lang="en-GB" dirty="0"/>
                </a:br>
                <a:endParaRPr lang="en-GB" dirty="0"/>
              </a:p>
              <a:p>
                <a:r>
                  <a:rPr lang="en-GB" b="1" dirty="0"/>
                  <a:t>Key Takeaways</a:t>
                </a:r>
              </a:p>
              <a:p>
                <a:r>
                  <a:rPr lang="en-GB" dirty="0"/>
                  <a:t>The </a:t>
                </a:r>
                <a:r>
                  <a:rPr lang="en-GB" b="1" dirty="0"/>
                  <a:t>ABD matrix equation</a:t>
                </a:r>
                <a:r>
                  <a:rPr lang="en-GB" dirty="0"/>
                  <a:t> is the unifying expression of </a:t>
                </a:r>
                <a:r>
                  <a:rPr lang="en-GB" b="1" dirty="0"/>
                  <a:t>laminate mechanics</a:t>
                </a:r>
                <a:r>
                  <a:rPr lang="en-GB" dirty="0"/>
                  <a:t> — every design, analysis, or FEA validation traces back to it.</a:t>
                </a:r>
              </a:p>
              <a:p>
                <a:r>
                  <a:rPr lang="en-GB" b="1" dirty="0"/>
                  <a:t>Symmetry</a:t>
                </a:r>
                <a:r>
                  <a:rPr lang="en-GB" dirty="0"/>
                  <a:t> eliminates coupling; </a:t>
                </a:r>
                <a:r>
                  <a:rPr lang="en-GB" b="1" dirty="0"/>
                  <a:t>balance</a:t>
                </a:r>
                <a:r>
                  <a:rPr lang="en-GB" dirty="0"/>
                  <a:t> eliminates in-plane shear coupling.</a:t>
                </a:r>
              </a:p>
              <a:p>
                <a:r>
                  <a:rPr lang="en-GB" b="1" dirty="0"/>
                  <a:t>Thermal and moisture effects</a:t>
                </a:r>
                <a:r>
                  <a:rPr lang="en-GB" dirty="0"/>
                  <a:t> must be treated as load equivalents, not as material property changes.</a:t>
                </a:r>
              </a:p>
              <a:p>
                <a:r>
                  <a:rPr lang="en-GB" dirty="0"/>
                  <a:t>The </a:t>
                </a:r>
                <a:r>
                  <a:rPr lang="en-GB" b="1" dirty="0"/>
                  <a:t>ply-stress recovery</a:t>
                </a:r>
                <a:r>
                  <a:rPr lang="en-GB" dirty="0"/>
                  <a:t> equation allows zooming from global laminate response to local ply-level failure prediction.</a:t>
                </a:r>
              </a:p>
              <a:p>
                <a:r>
                  <a:rPr lang="en-GB" dirty="0"/>
                  <a:t>In symmetric, quasi-isotropic laminates, this framework reduces to classical isotropic plate theory — a remarkable simplification emerging from a highly anisotropic system.</a:t>
                </a:r>
              </a:p>
              <a:p>
                <a:endParaRPr lang="en-GB" dirty="0"/>
              </a:p>
            </p:txBody>
          </p:sp>
        </mc:Choice>
        <mc:Fallback xmlns="">
          <p:sp>
            <p:nvSpPr>
              <p:cNvPr id="3" name="Notes Placeholder 2"/>
              <p:cNvSpPr>
                <a:spLocks noGrp="1"/>
              </p:cNvSpPr>
              <p:nvPr>
                <p:ph type="body" idx="1"/>
              </p:nvPr>
            </p:nvSpPr>
            <p:spPr/>
            <p:txBody>
              <a:bodyPr/>
              <a:lstStyle/>
              <a:p>
                <a:r>
                  <a:rPr lang="en-GB" b="1" dirty="0"/>
                  <a:t>Final Constitutive Equation of a Composite Laminate</a:t>
                </a:r>
              </a:p>
              <a:p>
                <a:r>
                  <a:rPr lang="en-GB" dirty="0"/>
                  <a:t>This equation, known as the </a:t>
                </a:r>
                <a:r>
                  <a:rPr lang="en-GB" b="1" dirty="0"/>
                  <a:t>final constitutive equation of a composite laminate</a:t>
                </a:r>
                <a:r>
                  <a:rPr lang="en-GB" dirty="0"/>
                  <a:t>, is the cornerstone of </a:t>
                </a:r>
                <a:r>
                  <a:rPr lang="en-GB" b="1" dirty="0"/>
                  <a:t>Classical Laminate Theory (CLT)</a:t>
                </a:r>
                <a:r>
                  <a:rPr lang="en-GB" dirty="0"/>
                  <a:t>.</a:t>
                </a:r>
                <a:br>
                  <a:rPr lang="en-GB" dirty="0"/>
                </a:br>
                <a:r>
                  <a:rPr lang="en-GB" dirty="0"/>
                  <a:t>It relates the </a:t>
                </a:r>
                <a:r>
                  <a:rPr lang="en-GB" b="1" dirty="0"/>
                  <a:t>external loads</a:t>
                </a:r>
                <a:r>
                  <a:rPr lang="en-GB" dirty="0"/>
                  <a:t> applied to a multi-layered laminate to its </a:t>
                </a:r>
                <a:r>
                  <a:rPr lang="en-GB" b="1" dirty="0"/>
                  <a:t>global deformation</a:t>
                </a:r>
                <a:r>
                  <a:rPr lang="en-GB" dirty="0"/>
                  <a:t>, incorporating both </a:t>
                </a:r>
                <a:r>
                  <a:rPr lang="en-GB" b="1" dirty="0"/>
                  <a:t>mechanical</a:t>
                </a:r>
                <a:r>
                  <a:rPr lang="en-GB" dirty="0"/>
                  <a:t> and </a:t>
                </a:r>
                <a:r>
                  <a:rPr lang="en-GB" b="1" dirty="0"/>
                  <a:t>thermal (or hygrothermal)</a:t>
                </a:r>
                <a:r>
                  <a:rPr lang="en-GB" dirty="0"/>
                  <a:t> effects.</a:t>
                </a:r>
                <a:br>
                  <a:rPr lang="en-GB" dirty="0"/>
                </a:br>
                <a:r>
                  <a:rPr lang="en-GB" dirty="0"/>
                  <a:t>It is the fundamental link between the </a:t>
                </a:r>
                <a:r>
                  <a:rPr lang="en-GB" b="1" dirty="0"/>
                  <a:t>micromechanics of individual plies</a:t>
                </a:r>
                <a:r>
                  <a:rPr lang="en-GB" dirty="0"/>
                  <a:t> and the </a:t>
                </a:r>
                <a:r>
                  <a:rPr lang="en-GB" b="1" dirty="0" err="1"/>
                  <a:t>macromechanics</a:t>
                </a:r>
                <a:r>
                  <a:rPr lang="en-GB" b="1" dirty="0"/>
                  <a:t> of the whole laminate</a:t>
                </a:r>
                <a:r>
                  <a:rPr lang="en-GB" dirty="0"/>
                  <a:t>.</a:t>
                </a:r>
              </a:p>
              <a:p>
                <a:r>
                  <a:rPr lang="en-GB" dirty="0"/>
                  <a:t>Mathematically:</a:t>
                </a:r>
              </a:p>
              <a:p>
                <a:r>
                  <a:rPr lang="en-GB" sz="1200" i="0" kern="1200">
                    <a:solidFill>
                      <a:schemeClr val="tx1"/>
                    </a:solidFill>
                    <a:latin typeface="+mn-lt"/>
                    <a:ea typeface="+mn-ea"/>
                    <a:cs typeface="+mn-cs"/>
                  </a:rPr>
                  <a:t>{■(𝑁_𝑥@𝑁_𝑦@𝑁_𝑥𝑦@𝑀_𝑥@𝑀_𝑦@𝑀_𝑥𝑦 )}=[■(𝐴_11&amp;𝐴_12&amp;𝐴_16&amp;𝐵_11&amp;𝐵_12&amp;𝐵_16@𝐴_12&amp;𝐴_22&amp;𝐴_26&amp;𝐵_12&amp;𝐵_22&amp;𝐵_26@𝐴_16&amp;𝐴_26&amp;𝐴_66&amp;𝐵_16&amp;𝐵_26&amp;𝐵_66@𝐵_11&amp;𝐵_12&amp;𝐵_16&amp;𝐷_11&amp;𝐷_12&amp;𝐷_16@𝐵_12&amp;𝐵_22&amp;𝐵_26&amp;𝐷_12&amp;𝐷_22&amp;𝐷_26@𝐵_16&amp;𝐵_26&amp;𝐵_66&amp;𝐷_16&amp;𝐷_26&amp;𝐷_66 )]{■(𝜖_𝑥𝑥^0@𝜖_𝑦𝑦^0@𝛾_𝑥𝑦^0@𝜅_𝑥@𝜅_𝑦@𝜅_𝑥𝑦 )}−{■(𝑁_𝑥^∗@𝑁_𝑦^∗@𝑁_𝑥𝑦^∗@𝑀_𝑥^∗@𝑀_𝑦^∗@𝑀_𝑥𝑦^∗ )}</a:t>
                </a:r>
                <a:endParaRPr lang="en-GB" dirty="0"/>
              </a:p>
              <a:p>
                <a:br>
                  <a:rPr lang="en-GB" dirty="0"/>
                </a:br>
                <a:endParaRPr lang="en-GB" dirty="0"/>
              </a:p>
              <a:p>
                <a:r>
                  <a:rPr lang="en-GB" b="1" dirty="0"/>
                  <a:t>What the Equation Represents</a:t>
                </a:r>
              </a:p>
              <a:p>
                <a:r>
                  <a:rPr lang="en-GB" dirty="0"/>
                  <a:t>The matrix form provides a </a:t>
                </a:r>
                <a:r>
                  <a:rPr lang="en-GB" b="1" dirty="0"/>
                  <a:t>complete physical picture</a:t>
                </a:r>
                <a:r>
                  <a:rPr lang="en-GB" dirty="0"/>
                  <a:t> of how a laminate behaves under complex loading. It couples </a:t>
                </a:r>
                <a:r>
                  <a:rPr lang="en-GB" b="1" dirty="0"/>
                  <a:t>forces</a:t>
                </a:r>
                <a:r>
                  <a:rPr lang="en-GB" dirty="0"/>
                  <a:t>, </a:t>
                </a:r>
                <a:r>
                  <a:rPr lang="en-GB" b="1" dirty="0"/>
                  <a:t>moments</a:t>
                </a:r>
                <a:r>
                  <a:rPr lang="en-GB" dirty="0"/>
                  <a:t>, and </a:t>
                </a:r>
                <a:r>
                  <a:rPr lang="en-GB" b="1" dirty="0"/>
                  <a:t>curvatures</a:t>
                </a:r>
                <a:r>
                  <a:rPr lang="en-GB" dirty="0"/>
                  <a:t> within a single framework.</a:t>
                </a:r>
              </a:p>
              <a:p>
                <a:endParaRPr lang="en-GB" b="1" dirty="0"/>
              </a:p>
              <a:p>
                <a:r>
                  <a:rPr lang="en-GB" b="1" dirty="0"/>
                  <a:t>1. Load Vector (Left Side)</a:t>
                </a:r>
              </a:p>
              <a:p>
                <a:r>
                  <a:rPr lang="en-GB" dirty="0"/>
                  <a:t>Represents the </a:t>
                </a:r>
                <a:r>
                  <a:rPr lang="en-GB" b="1" dirty="0"/>
                  <a:t>resultant forces and moments per unit width</a:t>
                </a:r>
                <a:r>
                  <a:rPr lang="en-GB" dirty="0"/>
                  <a:t> acting on the entire laminate:</a:t>
                </a:r>
              </a:p>
              <a:p>
                <a:r>
                  <a:rPr lang="en-GB" sz="1200" i="0" kern="1200">
                    <a:solidFill>
                      <a:schemeClr val="tx1"/>
                    </a:solidFill>
                    <a:latin typeface="+mn-lt"/>
                    <a:ea typeface="+mn-ea"/>
                    <a:cs typeface="+mn-cs"/>
                  </a:rPr>
                  <a:t>𝑁_𝑥,𝑁_𝑦,𝑁_𝑥𝑦</a:t>
                </a:r>
                <a:r>
                  <a:rPr lang="en-GB" dirty="0"/>
                  <a:t>: in-plane (membrane) forces generated by axial, transverse, or shear loading.</a:t>
                </a:r>
              </a:p>
              <a:p>
                <a:r>
                  <a:rPr lang="en-GB" sz="1200" i="0" kern="1200">
                    <a:solidFill>
                      <a:schemeClr val="tx1"/>
                    </a:solidFill>
                    <a:latin typeface="+mn-lt"/>
                    <a:ea typeface="+mn-ea"/>
                    <a:cs typeface="+mn-cs"/>
                  </a:rPr>
                  <a:t>𝑀_𝑥,𝑀_𝑦,𝑀_𝑥𝑦</a:t>
                </a:r>
                <a:r>
                  <a:rPr lang="en-GB" dirty="0"/>
                  <a:t>: bending and twisting moments caused by curvature or thermal gradients.</a:t>
                </a:r>
              </a:p>
              <a:p>
                <a:r>
                  <a:rPr lang="en-GB" dirty="0"/>
                  <a:t>These resultants are not ply-level quantities but rather </a:t>
                </a:r>
                <a:r>
                  <a:rPr lang="en-GB" b="1" dirty="0"/>
                  <a:t>summations through the laminate thickness</a:t>
                </a:r>
                <a:r>
                  <a:rPr lang="en-GB" dirty="0"/>
                  <a:t>, integrating stresses from all plies.</a:t>
                </a:r>
              </a:p>
              <a:p>
                <a:br>
                  <a:rPr lang="en-GB" dirty="0"/>
                </a:br>
                <a:endParaRPr lang="en-GB" dirty="0"/>
              </a:p>
              <a:p>
                <a:r>
                  <a:rPr lang="en-GB" b="1" dirty="0"/>
                  <a:t>2. [ABD] Stiffness Matrix (Centre Block)</a:t>
                </a:r>
              </a:p>
              <a:p>
                <a:r>
                  <a:rPr lang="en-GB" dirty="0"/>
                  <a:t>The </a:t>
                </a:r>
                <a:r>
                  <a:rPr lang="en-GB" b="1" dirty="0"/>
                  <a:t>laminate stiffness matrix</a:t>
                </a:r>
                <a:r>
                  <a:rPr lang="en-GB" dirty="0"/>
                  <a:t> encapsulates the anisotropic response of the entire laminate. It is partitioned into three distinct sub-matrices:</a:t>
                </a:r>
              </a:p>
              <a:p>
                <a:r>
                  <a:rPr lang="en-GB" b="1" dirty="0"/>
                  <a:t>[A] – Extensional Stiffness Matrix</a:t>
                </a:r>
                <a:br>
                  <a:rPr lang="en-GB" dirty="0"/>
                </a:br>
                <a:r>
                  <a:rPr lang="en-GB" dirty="0"/>
                  <a:t>Relates in-plane forces (</a:t>
                </a:r>
                <a:r>
                  <a:rPr lang="en-GB" sz="1200" i="0" kern="1200">
                    <a:solidFill>
                      <a:schemeClr val="tx1"/>
                    </a:solidFill>
                    <a:latin typeface="+mn-lt"/>
                    <a:ea typeface="+mn-ea"/>
                    <a:cs typeface="+mn-cs"/>
                  </a:rPr>
                  <a:t>𝑁</a:t>
                </a:r>
                <a:r>
                  <a:rPr lang="en-GB" dirty="0"/>
                  <a:t>) to mid-plane strains (</a:t>
                </a:r>
                <a:r>
                  <a:rPr lang="en-GB" sz="1200" i="0" kern="1200">
                    <a:solidFill>
                      <a:schemeClr val="tx1"/>
                    </a:solidFill>
                    <a:latin typeface="+mn-lt"/>
                    <a:ea typeface="+mn-ea"/>
                    <a:cs typeface="+mn-cs"/>
                  </a:rPr>
                  <a:t>𝜖^0</a:t>
                </a:r>
                <a:r>
                  <a:rPr lang="en-GB" dirty="0"/>
                  <a:t>).</a:t>
                </a:r>
                <a:br>
                  <a:rPr lang="en-GB" dirty="0"/>
                </a:br>
                <a:r>
                  <a:rPr lang="en-GB" dirty="0"/>
                  <a:t>It determines the in-plane stiffness — essentially how the laminate resists stretching and shearing.</a:t>
                </a:r>
              </a:p>
              <a:p>
                <a:r>
                  <a:rPr lang="en-GB" b="1" dirty="0"/>
                  <a:t>[B] – Coupling Stiffness Matrix</a:t>
                </a:r>
                <a:br>
                  <a:rPr lang="en-GB" dirty="0"/>
                </a:br>
                <a:r>
                  <a:rPr lang="en-GB" dirty="0"/>
                  <a:t>Describes </a:t>
                </a:r>
                <a:r>
                  <a:rPr lang="en-GB" b="1" dirty="0"/>
                  <a:t>bending–extension coupling</a:t>
                </a:r>
                <a:r>
                  <a:rPr lang="en-GB" dirty="0"/>
                  <a:t>, a phenomenon unique to composites.</a:t>
                </a:r>
                <a:br>
                  <a:rPr lang="en-GB" dirty="0"/>
                </a:br>
                <a:r>
                  <a:rPr lang="en-GB" dirty="0"/>
                  <a:t>It relates in-plane forces to curvatures (</a:t>
                </a:r>
                <a:r>
                  <a:rPr lang="en-GB" sz="1200" i="0" kern="1200">
                    <a:solidFill>
                      <a:schemeClr val="tx1"/>
                    </a:solidFill>
                    <a:latin typeface="+mn-lt"/>
                    <a:ea typeface="+mn-ea"/>
                    <a:cs typeface="+mn-cs"/>
                  </a:rPr>
                  <a:t>𝜅</a:t>
                </a:r>
                <a:r>
                  <a:rPr lang="en-GB" dirty="0"/>
                  <a:t>) and moments to mid-plane strains.</a:t>
                </a:r>
                <a:br>
                  <a:rPr lang="en-GB" dirty="0"/>
                </a:br>
                <a:r>
                  <a:rPr lang="en-GB" dirty="0"/>
                  <a:t>For symmetric laminates, </a:t>
                </a:r>
                <a:r>
                  <a:rPr lang="en-GB" sz="1200" i="0" kern="1200">
                    <a:solidFill>
                      <a:schemeClr val="tx1"/>
                    </a:solidFill>
                    <a:latin typeface="+mn-lt"/>
                    <a:ea typeface="+mn-ea"/>
                    <a:cs typeface="+mn-cs"/>
                  </a:rPr>
                  <a:t>[𝐵]=0</a:t>
                </a:r>
                <a:r>
                  <a:rPr lang="en-GB" dirty="0"/>
                  <a:t>, which decouples bending and extension.</a:t>
                </a:r>
                <a:br>
                  <a:rPr lang="en-GB" dirty="0"/>
                </a:br>
                <a:r>
                  <a:rPr lang="en-GB" dirty="0"/>
                  <a:t>For asymmetric laminates, </a:t>
                </a:r>
                <a:r>
                  <a:rPr lang="en-GB" sz="1200" i="0" kern="1200">
                    <a:solidFill>
                      <a:schemeClr val="tx1"/>
                    </a:solidFill>
                    <a:latin typeface="+mn-lt"/>
                    <a:ea typeface="+mn-ea"/>
                    <a:cs typeface="+mn-cs"/>
                  </a:rPr>
                  <a:t>[𝐵]≠0</a:t>
                </a:r>
                <a:r>
                  <a:rPr lang="en-GB" dirty="0"/>
                  <a:t>, meaning that stretching induces bending and vice versa — a non-intuitive but powerful feature of anisotropy.</a:t>
                </a:r>
              </a:p>
              <a:p>
                <a:r>
                  <a:rPr lang="en-GB" b="1" dirty="0"/>
                  <a:t>[D] – Bending Stiffness Matrix</a:t>
                </a:r>
                <a:br>
                  <a:rPr lang="en-GB" dirty="0"/>
                </a:br>
                <a:r>
                  <a:rPr lang="en-GB" dirty="0"/>
                  <a:t>Relates applied moments (</a:t>
                </a:r>
                <a:r>
                  <a:rPr lang="en-GB" sz="1200" i="0" kern="1200">
                    <a:solidFill>
                      <a:schemeClr val="tx1"/>
                    </a:solidFill>
                    <a:latin typeface="+mn-lt"/>
                    <a:ea typeface="+mn-ea"/>
                    <a:cs typeface="+mn-cs"/>
                  </a:rPr>
                  <a:t>𝑀</a:t>
                </a:r>
                <a:r>
                  <a:rPr lang="en-GB" dirty="0"/>
                  <a:t>) to curvatures (</a:t>
                </a:r>
                <a:r>
                  <a:rPr lang="en-GB" sz="1200" i="0" kern="1200">
                    <a:solidFill>
                      <a:schemeClr val="tx1"/>
                    </a:solidFill>
                    <a:latin typeface="+mn-lt"/>
                    <a:ea typeface="+mn-ea"/>
                    <a:cs typeface="+mn-cs"/>
                  </a:rPr>
                  <a:t>𝜅</a:t>
                </a:r>
                <a:r>
                  <a:rPr lang="en-GB" dirty="0"/>
                  <a:t>).</a:t>
                </a:r>
                <a:br>
                  <a:rPr lang="en-GB" dirty="0"/>
                </a:br>
                <a:r>
                  <a:rPr lang="en-GB" dirty="0"/>
                  <a:t>It defines the laminate’s flexural rigidity, equivalent to </a:t>
                </a:r>
                <a:r>
                  <a:rPr lang="en-GB" sz="1200" i="0" kern="1200">
                    <a:solidFill>
                      <a:schemeClr val="tx1"/>
                    </a:solidFill>
                    <a:latin typeface="+mn-lt"/>
                    <a:ea typeface="+mn-ea"/>
                    <a:cs typeface="+mn-cs"/>
                  </a:rPr>
                  <a:t>𝐸𝐼</a:t>
                </a:r>
                <a:r>
                  <a:rPr lang="en-GB" dirty="0"/>
                  <a:t>for beams but directionally dependent.</a:t>
                </a:r>
              </a:p>
              <a:p>
                <a:r>
                  <a:rPr lang="en-GB" dirty="0"/>
                  <a:t>Physically, these sub-matrices are obtained by integrating the transformed reduced stiffnesses of individual plies across the laminate’s thickness. Each entry contains the accumulated stiffness contribution of all plies, weighted by their distance from the mid-plane.</a:t>
                </a:r>
              </a:p>
              <a:p>
                <a:br>
                  <a:rPr lang="en-GB" dirty="0"/>
                </a:br>
                <a:endParaRPr lang="en-GB" dirty="0"/>
              </a:p>
              <a:p>
                <a:r>
                  <a:rPr lang="en-GB" b="1" dirty="0"/>
                  <a:t>3. Deformation Vector (Right Side)</a:t>
                </a:r>
              </a:p>
              <a:p>
                <a:r>
                  <a:rPr lang="en-GB" dirty="0"/>
                  <a:t>Describes the laminate’s </a:t>
                </a:r>
                <a:r>
                  <a:rPr lang="en-GB" b="1" dirty="0"/>
                  <a:t>global deformation state</a:t>
                </a:r>
                <a:r>
                  <a:rPr lang="en-GB" dirty="0"/>
                  <a:t>:</a:t>
                </a:r>
              </a:p>
              <a:p>
                <a:r>
                  <a:rPr lang="en-GB" sz="1200" i="0" kern="1200">
                    <a:solidFill>
                      <a:schemeClr val="tx1"/>
                    </a:solidFill>
                    <a:latin typeface="+mn-lt"/>
                    <a:ea typeface="+mn-ea"/>
                    <a:cs typeface="+mn-cs"/>
                  </a:rPr>
                  <a:t>𝜖_𝑥𝑥^0,𝜖_𝑦𝑦^0,𝛾_𝑥𝑦^0</a:t>
                </a:r>
                <a:r>
                  <a:rPr lang="en-GB" dirty="0"/>
                  <a:t>: mid-plane strains — the average in-plane stretching or shearing of the neutral surface.</a:t>
                </a:r>
              </a:p>
              <a:p>
                <a:r>
                  <a:rPr lang="en-GB" sz="1200" i="0" kern="1200">
                    <a:solidFill>
                      <a:schemeClr val="tx1"/>
                    </a:solidFill>
                    <a:latin typeface="+mn-lt"/>
                    <a:ea typeface="+mn-ea"/>
                    <a:cs typeface="+mn-cs"/>
                  </a:rPr>
                  <a:t>𝜅_𝑥,𝜅_𝑦,𝜅_𝑥𝑦</a:t>
                </a:r>
                <a:r>
                  <a:rPr lang="en-GB" dirty="0"/>
                  <a:t>: curvatures — measures of bending or twisting about the laminate’s axes.</a:t>
                </a:r>
              </a:p>
              <a:p>
                <a:r>
                  <a:rPr lang="en-GB" dirty="0"/>
                  <a:t>This vector defines the </a:t>
                </a:r>
                <a:r>
                  <a:rPr lang="en-GB" i="1" dirty="0"/>
                  <a:t>shape and extension</a:t>
                </a:r>
                <a:r>
                  <a:rPr lang="en-GB" dirty="0"/>
                  <a:t> of the laminate under given loads. It is what finite element codes (like Abaqus shell elements) directly solve for.</a:t>
                </a:r>
              </a:p>
              <a:p>
                <a:br>
                  <a:rPr lang="en-GB" dirty="0"/>
                </a:br>
                <a:endParaRPr lang="en-GB" dirty="0"/>
              </a:p>
              <a:p>
                <a:r>
                  <a:rPr lang="en-GB" b="1" dirty="0"/>
                  <a:t>4. Thermal and Moisture Resultant Vector (Far Right)</a:t>
                </a:r>
              </a:p>
              <a:p>
                <a:r>
                  <a:rPr lang="en-GB" sz="1200" i="0" kern="1200">
                    <a:solidFill>
                      <a:schemeClr val="tx1"/>
                    </a:solidFill>
                    <a:latin typeface="+mn-lt"/>
                    <a:ea typeface="+mn-ea"/>
                    <a:cs typeface="+mn-cs"/>
                  </a:rPr>
                  <a:t>{𝑁^∗ⓜ,𝑀^∗ }</a:t>
                </a:r>
                <a:endParaRPr lang="en-GB" dirty="0"/>
              </a:p>
              <a:p>
                <a:r>
                  <a:rPr lang="en-GB" dirty="0"/>
                  <a:t>represents the </a:t>
                </a:r>
                <a:r>
                  <a:rPr lang="en-GB" b="1" dirty="0"/>
                  <a:t>equivalent loads</a:t>
                </a:r>
                <a:r>
                  <a:rPr lang="en-GB" dirty="0"/>
                  <a:t> arising from </a:t>
                </a:r>
                <a:r>
                  <a:rPr lang="en-GB" b="1" dirty="0"/>
                  <a:t>hygrothermal expansion</a:t>
                </a:r>
                <a:r>
                  <a:rPr lang="en-GB" dirty="0"/>
                  <a:t>:</a:t>
                </a:r>
              </a:p>
              <a:p>
                <a:r>
                  <a:rPr lang="en-GB" dirty="0"/>
                  <a:t>Each ply experiences “free” thermal and moisture strains when unconstrained.</a:t>
                </a:r>
              </a:p>
              <a:p>
                <a:r>
                  <a:rPr lang="en-GB" dirty="0"/>
                  <a:t>If the laminate is restrained (e.g. bonded in a structure), these free strains create internal stresses and moments.</a:t>
                </a:r>
              </a:p>
              <a:p>
                <a:r>
                  <a:rPr lang="en-GB" dirty="0"/>
                  <a:t>Hence, </a:t>
                </a:r>
                <a:r>
                  <a:rPr lang="en-GB" sz="1200" i="0" kern="1200">
                    <a:solidFill>
                      <a:schemeClr val="tx1"/>
                    </a:solidFill>
                    <a:latin typeface="+mn-lt"/>
                    <a:ea typeface="+mn-ea"/>
                    <a:cs typeface="+mn-cs"/>
                  </a:rPr>
                  <a:t>𝑁^∗,𝑀^∗</a:t>
                </a:r>
                <a:r>
                  <a:rPr lang="en-GB" dirty="0"/>
                  <a:t>quantify the </a:t>
                </a:r>
                <a:r>
                  <a:rPr lang="en-GB" i="1" dirty="0"/>
                  <a:t>self-equilibrating internal forces and moments</a:t>
                </a:r>
                <a:r>
                  <a:rPr lang="en-GB" dirty="0"/>
                  <a:t> that must exist to prevent free expansion. They are essential for predicting </a:t>
                </a:r>
                <a:r>
                  <a:rPr lang="en-GB" b="1" dirty="0"/>
                  <a:t>residual stresses</a:t>
                </a:r>
                <a:r>
                  <a:rPr lang="en-GB" dirty="0"/>
                  <a:t>, </a:t>
                </a:r>
                <a:r>
                  <a:rPr lang="en-GB" b="1" dirty="0"/>
                  <a:t>curing distortions</a:t>
                </a:r>
                <a:r>
                  <a:rPr lang="en-GB" dirty="0"/>
                  <a:t>, and </a:t>
                </a:r>
                <a:r>
                  <a:rPr lang="en-GB" b="1" dirty="0"/>
                  <a:t>thermal warpage</a:t>
                </a:r>
                <a:r>
                  <a:rPr lang="en-GB" dirty="0"/>
                  <a:t>.</a:t>
                </a:r>
              </a:p>
              <a:p>
                <a:br>
                  <a:rPr lang="en-GB" dirty="0"/>
                </a:br>
                <a:endParaRPr lang="en-GB" dirty="0"/>
              </a:p>
              <a:p>
                <a:r>
                  <a:rPr lang="en-GB" b="1" dirty="0"/>
                  <a:t>Stress in an Individual Ply</a:t>
                </a:r>
              </a:p>
              <a:p>
                <a:r>
                  <a:rPr lang="en-GB" dirty="0"/>
                  <a:t>The global equation governs the laminate as a whole, but local ply stresses are recovered using:</a:t>
                </a:r>
              </a:p>
              <a:p>
                <a:r>
                  <a:rPr lang="en-GB" sz="1200" i="0" kern="1200">
                    <a:solidFill>
                      <a:schemeClr val="tx1"/>
                    </a:solidFill>
                    <a:latin typeface="+mn-lt"/>
                    <a:ea typeface="+mn-ea"/>
                    <a:cs typeface="+mn-cs"/>
                  </a:rPr>
                  <a:t>{■(𝜎_𝑥𝑥@𝜎_𝑦𝑦@𝜎_𝑥𝑦 )}=[■(𝑄┴ˉ_11^′&amp;𝑄┴ˉ_12^′&amp;𝑄┴ˉ_16^′@𝑄┴ˉ_12^′&amp;𝑄┴ˉ_22^′&amp;𝑄┴ˉ_26^′@𝑄┴ˉ_16^′&amp;𝑄┴ˉ_26^′&amp;𝑄┴ˉ_66^′ )]({■(𝜖_𝑥𝑥@𝜖_𝑦𝑦@𝛾_𝑥𝑦 )}−{■(𝜖_𝑥𝑥^∗@𝜖_𝑦𝑦^∗@𝜖_𝑥𝑦^∗ )})</a:t>
                </a:r>
                <a:endParaRPr lang="en-GB" dirty="0"/>
              </a:p>
              <a:p>
                <a:r>
                  <a:rPr lang="en-GB" dirty="0"/>
                  <a:t>where:</a:t>
                </a:r>
              </a:p>
              <a:p>
                <a:r>
                  <a:rPr lang="en-GB" sz="1200" i="0" kern="1200">
                    <a:solidFill>
                      <a:schemeClr val="tx1"/>
                    </a:solidFill>
                    <a:latin typeface="+mn-lt"/>
                    <a:ea typeface="+mn-ea"/>
                    <a:cs typeface="+mn-cs"/>
                  </a:rPr>
                  <a:t>[𝑄┴ˉ^′ ]</a:t>
                </a:r>
                <a:r>
                  <a:rPr lang="en-GB" dirty="0"/>
                  <a:t>: the </a:t>
                </a:r>
                <a:r>
                  <a:rPr lang="en-GB" b="1" dirty="0"/>
                  <a:t>transformed reduced stiffness matrix</a:t>
                </a:r>
                <a:r>
                  <a:rPr lang="en-GB" dirty="0"/>
                  <a:t> of the ply in its actual fibre orientation.</a:t>
                </a:r>
              </a:p>
              <a:p>
                <a:r>
                  <a:rPr lang="en-GB" sz="1200" i="0" kern="1200">
                    <a:solidFill>
                      <a:schemeClr val="tx1"/>
                    </a:solidFill>
                    <a:latin typeface="+mn-lt"/>
                    <a:ea typeface="+mn-ea"/>
                    <a:cs typeface="+mn-cs"/>
                  </a:rPr>
                  <a:t>𝜖_𝑥𝑥,𝜖_𝑦𝑦,𝛾_𝑥𝑦</a:t>
                </a:r>
                <a:r>
                  <a:rPr lang="en-GB" dirty="0"/>
                  <a:t>: the </a:t>
                </a:r>
                <a:r>
                  <a:rPr lang="en-GB" b="1" dirty="0"/>
                  <a:t>total strain</a:t>
                </a:r>
                <a:r>
                  <a:rPr lang="en-GB" dirty="0"/>
                  <a:t> at that ply’s position (from mid-plane strain + curvature × z).</a:t>
                </a:r>
              </a:p>
              <a:p>
                <a:r>
                  <a:rPr lang="en-GB" sz="1200" i="0" kern="1200">
                    <a:solidFill>
                      <a:schemeClr val="tx1"/>
                    </a:solidFill>
                    <a:latin typeface="+mn-lt"/>
                    <a:ea typeface="+mn-ea"/>
                    <a:cs typeface="+mn-cs"/>
                  </a:rPr>
                  <a:t>𝜖^∗</a:t>
                </a:r>
                <a:r>
                  <a:rPr lang="en-GB" dirty="0"/>
                  <a:t>: the </a:t>
                </a:r>
                <a:r>
                  <a:rPr lang="en-GB" b="1" dirty="0"/>
                  <a:t>free thermal/hygroscopic strain</a:t>
                </a:r>
                <a:r>
                  <a:rPr lang="en-GB" dirty="0"/>
                  <a:t>, which would occur if the ply expanded unconstrained.</a:t>
                </a:r>
              </a:p>
              <a:p>
                <a:r>
                  <a:rPr lang="en-GB" dirty="0"/>
                  <a:t>Subtracting these free strains isolates the </a:t>
                </a:r>
                <a:r>
                  <a:rPr lang="en-GB" i="1" dirty="0"/>
                  <a:t>mechanical strain</a:t>
                </a:r>
                <a:r>
                  <a:rPr lang="en-GB" dirty="0"/>
                  <a:t> that generates stress. The resulting stresses are then checked against failure criteria such as </a:t>
                </a:r>
                <a:r>
                  <a:rPr lang="en-GB" b="1" dirty="0"/>
                  <a:t>Tsai–Hill</a:t>
                </a:r>
                <a:r>
                  <a:rPr lang="en-GB" dirty="0"/>
                  <a:t>, </a:t>
                </a:r>
                <a:r>
                  <a:rPr lang="en-GB" b="1" dirty="0"/>
                  <a:t>Tsai–Wu</a:t>
                </a:r>
                <a:r>
                  <a:rPr lang="en-GB" dirty="0"/>
                  <a:t>, or </a:t>
                </a:r>
                <a:r>
                  <a:rPr lang="en-GB" b="1" dirty="0"/>
                  <a:t>Hashin</a:t>
                </a:r>
                <a:r>
                  <a:rPr lang="en-GB" dirty="0"/>
                  <a:t>, as taught in the </a:t>
                </a:r>
                <a:r>
                  <a:rPr lang="en-GB" i="1" dirty="0"/>
                  <a:t>Failure Theory</a:t>
                </a:r>
                <a:r>
                  <a:rPr lang="en-GB" dirty="0"/>
                  <a:t> lecture.</a:t>
                </a:r>
              </a:p>
              <a:p>
                <a:br>
                  <a:rPr lang="en-GB" dirty="0"/>
                </a:br>
                <a:endParaRPr lang="en-GB" dirty="0"/>
              </a:p>
              <a:p>
                <a:r>
                  <a:rPr lang="en-GB" b="1" dirty="0"/>
                  <a:t>Key Takeaways</a:t>
                </a:r>
              </a:p>
              <a:p>
                <a:r>
                  <a:rPr lang="en-GB" dirty="0"/>
                  <a:t>The </a:t>
                </a:r>
                <a:r>
                  <a:rPr lang="en-GB" b="1" dirty="0"/>
                  <a:t>ABD matrix equation</a:t>
                </a:r>
                <a:r>
                  <a:rPr lang="en-GB" dirty="0"/>
                  <a:t> is the unifying expression of </a:t>
                </a:r>
                <a:r>
                  <a:rPr lang="en-GB" b="1" dirty="0"/>
                  <a:t>laminate mechanics</a:t>
                </a:r>
                <a:r>
                  <a:rPr lang="en-GB" dirty="0"/>
                  <a:t> — every design, analysis, or FEA validation traces back to it.</a:t>
                </a:r>
              </a:p>
              <a:p>
                <a:r>
                  <a:rPr lang="en-GB" b="1" dirty="0"/>
                  <a:t>Symmetry</a:t>
                </a:r>
                <a:r>
                  <a:rPr lang="en-GB" dirty="0"/>
                  <a:t> eliminates coupling; </a:t>
                </a:r>
                <a:r>
                  <a:rPr lang="en-GB" b="1" dirty="0"/>
                  <a:t>balance</a:t>
                </a:r>
                <a:r>
                  <a:rPr lang="en-GB" dirty="0"/>
                  <a:t> eliminates in-plane shear coupling.</a:t>
                </a:r>
              </a:p>
              <a:p>
                <a:r>
                  <a:rPr lang="en-GB" b="1" dirty="0"/>
                  <a:t>Thermal and moisture effects</a:t>
                </a:r>
                <a:r>
                  <a:rPr lang="en-GB" dirty="0"/>
                  <a:t> must be treated as load equivalents, not as material property changes.</a:t>
                </a:r>
              </a:p>
              <a:p>
                <a:r>
                  <a:rPr lang="en-GB" dirty="0"/>
                  <a:t>The </a:t>
                </a:r>
                <a:r>
                  <a:rPr lang="en-GB" b="1" dirty="0"/>
                  <a:t>ply-stress recovery</a:t>
                </a:r>
                <a:r>
                  <a:rPr lang="en-GB" dirty="0"/>
                  <a:t> equation allows zooming from global laminate response to local ply-level failure prediction.</a:t>
                </a:r>
              </a:p>
              <a:p>
                <a:r>
                  <a:rPr lang="en-GB" dirty="0"/>
                  <a:t>In symmetric, quasi-isotropic laminates, this framework reduces to classical isotropic plate theory — a remarkable simplification emerging from a highly anisotropic system.</a:t>
                </a:r>
              </a:p>
              <a:p>
                <a:endParaRPr lang="en-GB" dirty="0"/>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51</a:t>
            </a:fld>
            <a:endParaRPr lang="en-GB"/>
          </a:p>
        </p:txBody>
      </p:sp>
    </p:spTree>
    <p:extLst>
      <p:ext uri="{BB962C8B-B14F-4D97-AF65-F5344CB8AC3E}">
        <p14:creationId xmlns:p14="http://schemas.microsoft.com/office/powerpoint/2010/main" val="1522827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b="1" dirty="0"/>
                  <a:t>Example – Residual thermal stresses in a symmetric cross-ply</a:t>
                </a:r>
              </a:p>
              <a:p>
                <a:r>
                  <a:rPr lang="en-GB" b="1" dirty="0"/>
                  <a:t>Lay-up:</a:t>
                </a:r>
                <a:r>
                  <a:rPr lang="en-GB" dirty="0"/>
                  <a:t>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90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90</m:t>
                        </m:r>
                      </m:e>
                    </m:d>
                    <m:r>
                      <a:rPr lang="en-GB" sz="1200" b="0" i="0" kern="1200" smtClean="0">
                        <a:solidFill>
                          <a:schemeClr val="tx1"/>
                        </a:solidFill>
                        <a:latin typeface="Cambria Math" panose="02040503050406030204" pitchFamily="18" charset="0"/>
                        <a:ea typeface="+mn-ea"/>
                        <a:cs typeface="+mn-cs"/>
                      </a:rPr>
                      <m:t> </m:t>
                    </m:r>
                  </m:oMath>
                </a14:m>
                <a:r>
                  <a:rPr lang="en-GB" dirty="0"/>
                  <a:t>each ply </a:t>
                </a:r>
                <a14:m>
                  <m:oMath xmlns:m="http://schemas.openxmlformats.org/officeDocument/2006/math">
                    <m:r>
                      <a:rPr lang="en-GB" sz="1200" i="1" kern="1200">
                        <a:solidFill>
                          <a:schemeClr val="tx1"/>
                        </a:solidFill>
                        <a:latin typeface="Cambria Math" panose="02040503050406030204" pitchFamily="18" charset="0"/>
                        <a:ea typeface="+mn-ea"/>
                        <a:cs typeface="+mn-cs"/>
                      </a:rPr>
                      <m:t>𝑡</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1</m:t>
                    </m:r>
                    <m:r>
                      <m:rPr>
                        <m:nor/>
                      </m:rPr>
                      <a:rPr lang="en-GB"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mm</m:t>
                    </m:r>
                  </m:oMath>
                </a14:m>
                <a:r>
                  <a:rPr lang="en-GB" dirty="0"/>
                  <a:t>; total </a:t>
                </a:r>
                <a14:m>
                  <m:oMath xmlns:m="http://schemas.openxmlformats.org/officeDocument/2006/math">
                    <m:r>
                      <a:rPr lang="en-GB" sz="1200" i="1" kern="1200">
                        <a:solidFill>
                          <a:schemeClr val="tx1"/>
                        </a:solidFill>
                        <a:latin typeface="Cambria Math" panose="02040503050406030204" pitchFamily="18" charset="0"/>
                        <a:ea typeface="+mn-ea"/>
                        <a:cs typeface="+mn-cs"/>
                      </a:rPr>
                      <m:t>h</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3</m:t>
                    </m:r>
                    <m:r>
                      <m:rPr>
                        <m:nor/>
                      </m:rPr>
                      <a:rPr lang="en-GB"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mm</m:t>
                    </m:r>
                  </m:oMath>
                </a14:m>
                <a:r>
                  <a:rPr lang="en-GB" dirty="0"/>
                  <a:t>)</a:t>
                </a:r>
                <a:br>
                  <a:rPr lang="en-GB" dirty="0"/>
                </a:br>
                <a:r>
                  <a:rPr lang="en-GB" b="1" dirty="0"/>
                  <a:t>Material (UD, principal axes 1–2):</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a14:m>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a14:m>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31</m:t>
                    </m:r>
                  </m:oMath>
                </a14:m>
                <a:r>
                  <a:rPr lang="ar-AE" dirty="0"/>
                  <a:t>,</a:t>
                </a:r>
                <a:r>
                  <a:rPr lang="en-GB" dirty="0"/>
                  <a:t> </a:t>
                </a:r>
                <a:r>
                  <a:rPr lang="ar-AE"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𝐺</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a14:m>
                <a:br>
                  <a:rPr lang="en-GB" dirty="0"/>
                </a:br>
                <a:r>
                  <a:rPr lang="en-GB" b="1" dirty="0"/>
                  <a:t>CTEs:</a:t>
                </a:r>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0" kern="1200">
                            <a:solidFill>
                              <a:schemeClr val="tx1"/>
                            </a:solidFill>
                            <a:latin typeface="Cambria Math" panose="02040503050406030204" pitchFamily="18" charset="0"/>
                            <a:ea typeface="+mn-ea"/>
                            <a:cs typeface="+mn-cs"/>
                          </a:rPr>
                          <m:t>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10</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m:t>
                        </m:r>
                      </m:sup>
                    </m:sSup>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m:t>
                        </m:r>
                      </m:e>
                      <m:sup>
                        <m:r>
                          <a:rPr lang="ar-AE" sz="1200" i="0" kern="1200">
                            <a:solidFill>
                              <a:schemeClr val="tx1"/>
                            </a:solidFill>
                            <a:latin typeface="Cambria Math" panose="02040503050406030204" pitchFamily="18" charset="0"/>
                            <a:ea typeface="+mn-ea"/>
                            <a:cs typeface="+mn-cs"/>
                          </a:rPr>
                          <m:t>∘</m:t>
                        </m:r>
                      </m:sup>
                    </m:sSup>
                    <m:r>
                      <m:rPr>
                        <m:nor/>
                      </m:rPr>
                      <a:rPr lang="en-GB" sz="1200" b="0" i="1" kern="1200">
                        <a:solidFill>
                          <a:schemeClr val="tx1"/>
                        </a:solidFill>
                        <a:latin typeface="+mn-lt"/>
                        <a:ea typeface="+mn-ea"/>
                        <a:cs typeface="+mn-cs"/>
                      </a:rPr>
                      <m:t>C</m:t>
                    </m:r>
                  </m:oMath>
                </a14:m>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𝛼</m:t>
                        </m:r>
                      </m:e>
                      <m:sub>
                        <m:r>
                          <a:rPr lang="ar-AE" sz="1200" i="0" kern="1200">
                            <a:solidFill>
                              <a:schemeClr val="tx1"/>
                            </a:solidFill>
                            <a:latin typeface="Cambria Math" panose="02040503050406030204" pitchFamily="18" charset="0"/>
                            <a:ea typeface="+mn-ea"/>
                            <a:cs typeface="+mn-cs"/>
                          </a:rPr>
                          <m:t>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20</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10</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m:t>
                        </m:r>
                      </m:sup>
                    </m:sSup>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m:t>
                        </m:r>
                      </m:e>
                      <m:sup>
                        <m:r>
                          <a:rPr lang="ar-AE" sz="1200" i="0" kern="1200">
                            <a:solidFill>
                              <a:schemeClr val="tx1"/>
                            </a:solidFill>
                            <a:latin typeface="Cambria Math" panose="02040503050406030204" pitchFamily="18" charset="0"/>
                            <a:ea typeface="+mn-ea"/>
                            <a:cs typeface="+mn-cs"/>
                          </a:rPr>
                          <m:t>∘</m:t>
                        </m:r>
                      </m:sup>
                    </m:sSup>
                    <m:r>
                      <m:rPr>
                        <m:nor/>
                      </m:rPr>
                      <a:rPr lang="en-GB" sz="1200" b="0" i="1" kern="1200">
                        <a:solidFill>
                          <a:schemeClr val="tx1"/>
                        </a:solidFill>
                        <a:latin typeface="+mn-lt"/>
                        <a:ea typeface="+mn-ea"/>
                        <a:cs typeface="+mn-cs"/>
                      </a:rPr>
                      <m:t>C</m:t>
                    </m:r>
                  </m:oMath>
                </a14:m>
                <a:br>
                  <a:rPr lang="en-GB" dirty="0"/>
                </a:br>
                <a:r>
                  <a:rPr lang="en-GB" b="1" dirty="0"/>
                  <a:t>Thermal history:</a:t>
                </a:r>
                <a:r>
                  <a:rPr lang="en-GB" dirty="0"/>
                  <a:t> cure at </a:t>
                </a:r>
                <a14:m>
                  <m:oMath xmlns:m="http://schemas.openxmlformats.org/officeDocument/2006/math">
                    <m:sSup>
                      <m:sSupPr>
                        <m:ctrlPr>
                          <a:rPr lang="ar-AE" sz="1200" i="1" kern="1200">
                            <a:solidFill>
                              <a:schemeClr val="tx1"/>
                            </a:solidFill>
                            <a:latin typeface="Cambria Math" panose="02040503050406030204" pitchFamily="18" charset="0"/>
                            <a:ea typeface="+mn-ea"/>
                            <a:cs typeface="+mn-cs"/>
                          </a:rPr>
                        </m:ctrlPr>
                      </m:sSupPr>
                      <m:e>
                        <m:r>
                          <a:rPr lang="ar-AE" sz="1200" kern="1200">
                            <a:solidFill>
                              <a:schemeClr val="tx1"/>
                            </a:solidFill>
                            <a:latin typeface="Cambria Math" panose="02040503050406030204" pitchFamily="18" charset="0"/>
                            <a:ea typeface="+mn-ea"/>
                            <a:cs typeface="+mn-cs"/>
                          </a:rPr>
                          <m:t>120</m:t>
                        </m:r>
                      </m:e>
                      <m:sup>
                        <m:r>
                          <a:rPr lang="ar-AE" sz="1200" i="0" kern="1200">
                            <a:solidFill>
                              <a:schemeClr val="tx1"/>
                            </a:solidFill>
                            <a:latin typeface="Cambria Math" panose="02040503050406030204" pitchFamily="18" charset="0"/>
                            <a:ea typeface="+mn-ea"/>
                            <a:cs typeface="+mn-cs"/>
                          </a:rPr>
                          <m:t>∘</m:t>
                        </m:r>
                      </m:sup>
                    </m:sSup>
                    <m:r>
                      <m:rPr>
                        <m:nor/>
                      </m:rPr>
                      <a:rPr lang="en-GB" sz="1200" b="0" i="1" kern="1200">
                        <a:solidFill>
                          <a:schemeClr val="tx1"/>
                        </a:solidFill>
                        <a:latin typeface="+mn-lt"/>
                        <a:ea typeface="+mn-ea"/>
                        <a:cs typeface="+mn-cs"/>
                      </a:rPr>
                      <m:t>C</m:t>
                    </m:r>
                  </m:oMath>
                </a14:m>
                <a:r>
                  <a:rPr lang="en-GB" dirty="0"/>
                  <a:t>→ work at </a:t>
                </a:r>
                <a14:m>
                  <m:oMath xmlns:m="http://schemas.openxmlformats.org/officeDocument/2006/math">
                    <m:sSup>
                      <m:sSupPr>
                        <m:ctrlPr>
                          <a:rPr lang="ar-AE" sz="1200" i="1" kern="1200">
                            <a:solidFill>
                              <a:schemeClr val="tx1"/>
                            </a:solidFill>
                            <a:latin typeface="Cambria Math" panose="02040503050406030204" pitchFamily="18" charset="0"/>
                            <a:ea typeface="+mn-ea"/>
                            <a:cs typeface="+mn-cs"/>
                          </a:rPr>
                        </m:ctrlPr>
                      </m:sSupPr>
                      <m:e>
                        <m:r>
                          <a:rPr lang="ar-AE" sz="1200" kern="1200">
                            <a:solidFill>
                              <a:schemeClr val="tx1"/>
                            </a:solidFill>
                            <a:latin typeface="Cambria Math" panose="02040503050406030204" pitchFamily="18" charset="0"/>
                            <a:ea typeface="+mn-ea"/>
                            <a:cs typeface="+mn-cs"/>
                          </a:rPr>
                          <m:t>20</m:t>
                        </m:r>
                      </m:e>
                      <m:sup>
                        <m:r>
                          <a:rPr lang="ar-AE" sz="1200" i="0" kern="1200">
                            <a:solidFill>
                              <a:schemeClr val="tx1"/>
                            </a:solidFill>
                            <a:latin typeface="Cambria Math" panose="02040503050406030204" pitchFamily="18" charset="0"/>
                            <a:ea typeface="+mn-ea"/>
                            <a:cs typeface="+mn-cs"/>
                          </a:rPr>
                          <m:t>∘</m:t>
                        </m:r>
                      </m:sup>
                    </m:sSup>
                    <m:r>
                      <m:rPr>
                        <m:nor/>
                      </m:rPr>
                      <a:rPr lang="en-GB" sz="1200" b="0" i="1" kern="1200">
                        <a:solidFill>
                          <a:schemeClr val="tx1"/>
                        </a:solidFill>
                        <a:latin typeface="+mn-lt"/>
                        <a:ea typeface="+mn-ea"/>
                        <a:cs typeface="+mn-cs"/>
                      </a:rPr>
                      <m:t>C</m:t>
                    </m:r>
                  </m:oMath>
                </a14:m>
                <a:r>
                  <a:rPr lang="en-GB" dirty="0"/>
                  <a:t>⇒ </a:t>
                </a:r>
                <a14:m>
                  <m:oMath xmlns:m="http://schemas.openxmlformats.org/officeDocument/2006/math">
                    <m:r>
                      <m:rPr>
                        <m:sty m:val="p"/>
                      </m:rPr>
                      <a:rPr lang="el-GR" sz="1200" kern="1200">
                        <a:solidFill>
                          <a:schemeClr val="tx1"/>
                        </a:solidFill>
                        <a:latin typeface="Cambria Math" panose="02040503050406030204" pitchFamily="18" charset="0"/>
                        <a:ea typeface="+mn-ea"/>
                        <a:cs typeface="+mn-cs"/>
                      </a:rPr>
                      <m:t>Δ</m:t>
                    </m:r>
                    <m:r>
                      <a:rPr lang="el-GR" sz="1200" i="1" kern="1200">
                        <a:solidFill>
                          <a:schemeClr val="tx1"/>
                        </a:solidFill>
                        <a:latin typeface="Cambria Math" panose="02040503050406030204" pitchFamily="18" charset="0"/>
                        <a:ea typeface="+mn-ea"/>
                        <a:cs typeface="+mn-cs"/>
                      </a:rPr>
                      <m:t>𝑇</m:t>
                    </m:r>
                    <m:r>
                      <a:rPr lang="el-GR"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100</m:t>
                        </m:r>
                      </m:e>
                      <m:sup>
                        <m:r>
                          <a:rPr lang="ar-AE" sz="1200" i="0" kern="1200">
                            <a:solidFill>
                              <a:schemeClr val="tx1"/>
                            </a:solidFill>
                            <a:latin typeface="Cambria Math" panose="02040503050406030204" pitchFamily="18" charset="0"/>
                            <a:ea typeface="+mn-ea"/>
                            <a:cs typeface="+mn-cs"/>
                          </a:rPr>
                          <m:t>∘</m:t>
                        </m:r>
                      </m:sup>
                    </m:sSup>
                    <m:r>
                      <m:rPr>
                        <m:nor/>
                      </m:rPr>
                      <a:rPr lang="en-GB" sz="1200" b="0" i="1" kern="1200">
                        <a:solidFill>
                          <a:schemeClr val="tx1"/>
                        </a:solidFill>
                        <a:latin typeface="+mn-lt"/>
                        <a:ea typeface="+mn-ea"/>
                        <a:cs typeface="+mn-cs"/>
                      </a:rPr>
                      <m:t>C</m:t>
                    </m:r>
                  </m:oMath>
                </a14:m>
                <a:endParaRPr lang="en-GB" dirty="0"/>
              </a:p>
              <a:p>
                <a:br>
                  <a:rPr lang="en-GB" dirty="0"/>
                </a:br>
                <a:endParaRPr lang="en-GB" dirty="0"/>
              </a:p>
              <a:p>
                <a:r>
                  <a:rPr lang="en-GB" b="1" dirty="0"/>
                  <a:t>Intro</a:t>
                </a:r>
              </a:p>
              <a:p>
                <a:r>
                  <a:rPr lang="en-GB" dirty="0"/>
                  <a:t>We want the </a:t>
                </a:r>
                <a:r>
                  <a:rPr lang="en-GB" b="1" dirty="0"/>
                  <a:t>residual ply stresses</a:t>
                </a:r>
                <a:r>
                  <a:rPr lang="en-GB" dirty="0"/>
                  <a:t> at </a:t>
                </a:r>
                <a14:m>
                  <m:oMath xmlns:m="http://schemas.openxmlformats.org/officeDocument/2006/math">
                    <m:sSup>
                      <m:sSupPr>
                        <m:ctrlPr>
                          <a:rPr lang="ar-AE" sz="1200" i="1" kern="1200">
                            <a:solidFill>
                              <a:schemeClr val="tx1"/>
                            </a:solidFill>
                            <a:latin typeface="Cambria Math" panose="02040503050406030204" pitchFamily="18" charset="0"/>
                            <a:ea typeface="+mn-ea"/>
                            <a:cs typeface="+mn-cs"/>
                          </a:rPr>
                        </m:ctrlPr>
                      </m:sSupPr>
                      <m:e>
                        <m:r>
                          <a:rPr lang="ar-AE" sz="1200" kern="1200">
                            <a:solidFill>
                              <a:schemeClr val="tx1"/>
                            </a:solidFill>
                            <a:latin typeface="Cambria Math" panose="02040503050406030204" pitchFamily="18" charset="0"/>
                            <a:ea typeface="+mn-ea"/>
                            <a:cs typeface="+mn-cs"/>
                          </a:rPr>
                          <m:t>20</m:t>
                        </m:r>
                      </m:e>
                      <m:sup>
                        <m:r>
                          <a:rPr lang="ar-AE" sz="1200" i="0" kern="1200">
                            <a:solidFill>
                              <a:schemeClr val="tx1"/>
                            </a:solidFill>
                            <a:latin typeface="Cambria Math" panose="02040503050406030204" pitchFamily="18" charset="0"/>
                            <a:ea typeface="+mn-ea"/>
                            <a:cs typeface="+mn-cs"/>
                          </a:rPr>
                          <m:t>∘</m:t>
                        </m:r>
                      </m:sup>
                    </m:sSup>
                    <m:r>
                      <m:rPr>
                        <m:nor/>
                      </m:rPr>
                      <a:rPr lang="en-GB" sz="1200" b="0" i="1" kern="1200">
                        <a:solidFill>
                          <a:schemeClr val="tx1"/>
                        </a:solidFill>
                        <a:latin typeface="+mn-lt"/>
                        <a:ea typeface="+mn-ea"/>
                        <a:cs typeface="+mn-cs"/>
                      </a:rPr>
                      <m:t>C</m:t>
                    </m:r>
                  </m:oMath>
                </a14:m>
                <a:r>
                  <a:rPr lang="en-GB" dirty="0"/>
                  <a:t> caused by cooldown from cure. The laminate is </a:t>
                </a:r>
                <a:r>
                  <a:rPr lang="en-GB" b="1" dirty="0"/>
                  <a:t>free</a:t>
                </a:r>
                <a:r>
                  <a:rPr lang="en-GB" dirty="0"/>
                  <a:t> (no external </a:t>
                </a:r>
                <a14:m>
                  <m:oMath xmlns:m="http://schemas.openxmlformats.org/officeDocument/2006/math">
                    <m:r>
                      <a:rPr lang="en-GB" sz="1200" i="1" kern="1200">
                        <a:solidFill>
                          <a:schemeClr val="tx1"/>
                        </a:solidFill>
                        <a:latin typeface="Cambria Math" panose="02040503050406030204" pitchFamily="18" charset="0"/>
                        <a:ea typeface="+mn-ea"/>
                        <a:cs typeface="+mn-cs"/>
                      </a:rPr>
                      <m:t>𝑁</m:t>
                    </m:r>
                  </m:oMath>
                </a14:m>
                <a:r>
                  <a:rPr lang="en-GB" dirty="0"/>
                  <a:t>or </a:t>
                </a:r>
                <a14:m>
                  <m:oMath xmlns:m="http://schemas.openxmlformats.org/officeDocument/2006/math">
                    <m:r>
                      <a:rPr lang="en-GB" sz="1200" i="1" kern="1200">
                        <a:solidFill>
                          <a:schemeClr val="tx1"/>
                        </a:solidFill>
                        <a:latin typeface="Cambria Math" panose="02040503050406030204" pitchFamily="18" charset="0"/>
                        <a:ea typeface="+mn-ea"/>
                        <a:cs typeface="+mn-cs"/>
                      </a:rPr>
                      <m:t>𝑀</m:t>
                    </m:r>
                  </m:oMath>
                </a14:m>
                <a:r>
                  <a:rPr lang="en-GB" dirty="0"/>
                  <a:t>), so any mismatch in free thermal strain between the 0° and 90° plies must self-equilibrate internally.</a:t>
                </a:r>
              </a:p>
              <a:p>
                <a:br>
                  <a:rPr lang="en-GB" dirty="0"/>
                </a:br>
                <a:endParaRPr lang="en-GB" dirty="0"/>
              </a:p>
              <a:p>
                <a:r>
                  <a:rPr lang="en-GB" b="1" dirty="0"/>
                  <a:t>Concept</a:t>
                </a:r>
              </a:p>
              <a:p>
                <a:r>
                  <a:rPr lang="en-GB" dirty="0"/>
                  <a:t>Use the </a:t>
                </a:r>
                <a:r>
                  <a:rPr lang="en-GB" b="1" dirty="0"/>
                  <a:t>final constitutive equation</a:t>
                </a:r>
                <a:r>
                  <a:rPr lang="en-GB" dirty="0"/>
                  <a:t> with </a:t>
                </a:r>
                <a14:m>
                  <m:oMath xmlns:m="http://schemas.openxmlformats.org/officeDocument/2006/math">
                    <m:d>
                      <m:dPr>
                        <m:begChr m:val="{"/>
                        <m:endChr m:val="}"/>
                        <m:sep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𝑁</m:t>
                        </m:r>
                      </m:e>
                      <m:e>
                        <m:r>
                          <a:rPr lang="ar-AE" sz="1200" i="1" kern="1200">
                            <a:solidFill>
                              <a:schemeClr val="tx1"/>
                            </a:solidFill>
                            <a:latin typeface="Cambria Math" panose="02040503050406030204" pitchFamily="18" charset="0"/>
                            <a:ea typeface="+mn-ea"/>
                            <a:cs typeface="+mn-cs"/>
                          </a:rPr>
                          <m:t>𝑀</m:t>
                        </m:r>
                      </m:e>
                    </m:d>
                    <m:r>
                      <a:rPr lang="ar-AE" sz="120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𝟎</m:t>
                    </m:r>
                  </m:oMath>
                </a14:m>
                <a:r>
                  <a:rPr lang="en-GB" dirty="0"/>
                  <a:t>and uniform </a:t>
                </a:r>
                <a14:m>
                  <m:oMath xmlns:m="http://schemas.openxmlformats.org/officeDocument/2006/math">
                    <m:r>
                      <m:rPr>
                        <m:sty m:val="p"/>
                      </m:rPr>
                      <a:rPr lang="el-GR" sz="1200" kern="1200">
                        <a:solidFill>
                          <a:schemeClr val="tx1"/>
                        </a:solidFill>
                        <a:latin typeface="Cambria Math" panose="02040503050406030204" pitchFamily="18" charset="0"/>
                        <a:ea typeface="+mn-ea"/>
                        <a:cs typeface="+mn-cs"/>
                      </a:rPr>
                      <m:t>Δ</m:t>
                    </m:r>
                    <m:r>
                      <a:rPr lang="el-GR" sz="1200" i="1" kern="1200">
                        <a:solidFill>
                          <a:schemeClr val="tx1"/>
                        </a:solidFill>
                        <a:latin typeface="Cambria Math" panose="02040503050406030204" pitchFamily="18" charset="0"/>
                        <a:ea typeface="+mn-ea"/>
                        <a:cs typeface="+mn-cs"/>
                      </a:rPr>
                      <m:t>𝑇</m:t>
                    </m:r>
                  </m:oMath>
                </a14:m>
                <a:r>
                  <a:rPr lang="el-GR" dirty="0"/>
                  <a:t>.</a:t>
                </a:r>
              </a:p>
              <a:p>
                <a:r>
                  <a:rPr lang="en-GB" dirty="0"/>
                  <a:t>Symmetry ⇒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𝐵</m:t>
                        </m:r>
                      </m:e>
                    </m:d>
                    <m:r>
                      <a:rPr lang="ar-AE" sz="120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𝟎</m:t>
                    </m:r>
                    <m:r>
                      <a:rPr lang="en-GB" sz="1200" b="1" i="0" kern="1200" smtClean="0">
                        <a:solidFill>
                          <a:schemeClr val="tx1"/>
                        </a:solidFill>
                        <a:latin typeface="Cambria Math" panose="02040503050406030204" pitchFamily="18" charset="0"/>
                        <a:ea typeface="+mn-ea"/>
                        <a:cs typeface="+mn-cs"/>
                      </a:rPr>
                      <m:t> </m:t>
                    </m:r>
                  </m:oMath>
                </a14:m>
                <a:r>
                  <a:rPr lang="en-GB" dirty="0"/>
                  <a:t>and, under uniform </a:t>
                </a:r>
                <a14:m>
                  <m:oMath xmlns:m="http://schemas.openxmlformats.org/officeDocument/2006/math">
                    <m:r>
                      <m:rPr>
                        <m:sty m:val="p"/>
                      </m:rPr>
                      <a:rPr lang="el-GR" sz="1200" kern="1200">
                        <a:solidFill>
                          <a:schemeClr val="tx1"/>
                        </a:solidFill>
                        <a:latin typeface="Cambria Math" panose="02040503050406030204" pitchFamily="18" charset="0"/>
                        <a:ea typeface="+mn-ea"/>
                        <a:cs typeface="+mn-cs"/>
                      </a:rPr>
                      <m:t>Δ</m:t>
                    </m:r>
                    <m:r>
                      <a:rPr lang="el-GR" sz="1200" i="1" kern="1200">
                        <a:solidFill>
                          <a:schemeClr val="tx1"/>
                        </a:solidFill>
                        <a:latin typeface="Cambria Math" panose="02040503050406030204" pitchFamily="18" charset="0"/>
                        <a:ea typeface="+mn-ea"/>
                        <a:cs typeface="+mn-cs"/>
                      </a:rPr>
                      <m:t>𝑇</m:t>
                    </m:r>
                  </m:oMath>
                </a14:m>
                <a:r>
                  <a:rPr lang="el-GR" dirty="0"/>
                  <a:t>, </a:t>
                </a:r>
                <a14:m>
                  <m:oMath xmlns:m="http://schemas.openxmlformats.org/officeDocument/2006/math">
                    <m:r>
                      <a:rPr lang="el-GR" sz="1200" b="1" i="1" kern="1200">
                        <a:solidFill>
                          <a:schemeClr val="tx1"/>
                        </a:solidFill>
                        <a:latin typeface="Cambria Math" panose="02040503050406030204" pitchFamily="18" charset="0"/>
                        <a:ea typeface="+mn-ea"/>
                        <a:cs typeface="+mn-cs"/>
                      </a:rPr>
                      <m:t>𝜿</m:t>
                    </m:r>
                    <m:r>
                      <a:rPr lang="el-GR" sz="1200" b="0" i="0" kern="1200">
                        <a:solidFill>
                          <a:schemeClr val="tx1"/>
                        </a:solidFill>
                        <a:latin typeface="Cambria Math" panose="02040503050406030204" pitchFamily="18" charset="0"/>
                        <a:ea typeface="+mn-ea"/>
                        <a:cs typeface="+mn-cs"/>
                      </a:rPr>
                      <m:t>=</m:t>
                    </m:r>
                    <m:r>
                      <a:rPr lang="el-GR" sz="1200" b="1" i="0" kern="1200">
                        <a:solidFill>
                          <a:schemeClr val="tx1"/>
                        </a:solidFill>
                        <a:latin typeface="Cambria Math" panose="02040503050406030204" pitchFamily="18" charset="0"/>
                        <a:ea typeface="+mn-ea"/>
                        <a:cs typeface="+mn-cs"/>
                      </a:rPr>
                      <m:t>𝟎</m:t>
                    </m:r>
                  </m:oMath>
                </a14:m>
                <a:r>
                  <a:rPr lang="el-GR" dirty="0"/>
                  <a:t>.</a:t>
                </a:r>
              </a:p>
              <a:p>
                <a:r>
                  <a:rPr lang="en-GB" dirty="0"/>
                  <a:t>Solve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𝐴</m:t>
                        </m:r>
                      </m:e>
                    </m:d>
                    <m:sSup>
                      <m:sSupPr>
                        <m:ctrlPr>
                          <a:rPr lang="ar-AE" sz="1200" i="1" kern="1200">
                            <a:solidFill>
                              <a:schemeClr val="tx1"/>
                            </a:solidFill>
                            <a:latin typeface="Cambria Math" panose="02040503050406030204" pitchFamily="18" charset="0"/>
                            <a:ea typeface="+mn-ea"/>
                            <a:cs typeface="+mn-cs"/>
                          </a:rPr>
                        </m:ctrlPr>
                      </m:sSupPr>
                      <m:e>
                        <m:r>
                          <a:rPr lang="ar-AE" sz="1200" b="1" i="1" kern="1200">
                            <a:solidFill>
                              <a:schemeClr val="tx1"/>
                            </a:solidFill>
                            <a:latin typeface="Cambria Math" panose="02040503050406030204" pitchFamily="18" charset="0"/>
                            <a:ea typeface="+mn-ea"/>
                            <a:cs typeface="+mn-cs"/>
                          </a:rPr>
                          <m:t>𝝐</m:t>
                        </m:r>
                      </m:e>
                      <m:sup>
                        <m:r>
                          <a:rPr lang="ar-AE" sz="1200" b="0" i="0" kern="1200">
                            <a:solidFill>
                              <a:schemeClr val="tx1"/>
                            </a:solidFill>
                            <a:latin typeface="Cambria Math" panose="02040503050406030204" pitchFamily="18" charset="0"/>
                            <a:ea typeface="+mn-ea"/>
                            <a:cs typeface="+mn-cs"/>
                          </a:rPr>
                          <m:t>0</m:t>
                        </m:r>
                      </m:sup>
                    </m:sSup>
                    <m:r>
                      <a:rPr lang="ar-AE" sz="1200" b="0" i="0" kern="1200">
                        <a:solidFill>
                          <a:schemeClr val="tx1"/>
                        </a:solidFill>
                        <a:latin typeface="Cambria Math" panose="02040503050406030204" pitchFamily="18" charset="0"/>
                        <a:ea typeface="+mn-ea"/>
                        <a:cs typeface="+mn-cs"/>
                      </a:rPr>
                      <m:t>=</m:t>
                    </m:r>
                    <m:sSup>
                      <m:sSupPr>
                        <m:ctrlPr>
                          <a:rPr lang="ar-AE" sz="1200" b="0" i="1" kern="1200">
                            <a:solidFill>
                              <a:schemeClr val="tx1"/>
                            </a:solidFill>
                            <a:latin typeface="Cambria Math" panose="02040503050406030204" pitchFamily="18" charset="0"/>
                            <a:ea typeface="+mn-ea"/>
                            <a:cs typeface="+mn-cs"/>
                          </a:rPr>
                        </m:ctrlPr>
                      </m:sSupPr>
                      <m:e>
                        <m:r>
                          <a:rPr lang="ar-AE" sz="1200" b="1" i="0" kern="1200">
                            <a:solidFill>
                              <a:schemeClr val="tx1"/>
                            </a:solidFill>
                            <a:latin typeface="Cambria Math" panose="02040503050406030204" pitchFamily="18" charset="0"/>
                            <a:ea typeface="+mn-ea"/>
                            <a:cs typeface="+mn-cs"/>
                          </a:rPr>
                          <m:t>𝐍</m:t>
                        </m:r>
                      </m:e>
                      <m:sup>
                        <m:r>
                          <a:rPr lang="ar-AE" sz="1200" b="0" i="0" kern="1200">
                            <a:solidFill>
                              <a:schemeClr val="tx1"/>
                            </a:solidFill>
                            <a:latin typeface="Cambria Math" panose="02040503050406030204" pitchFamily="18" charset="0"/>
                            <a:ea typeface="+mn-ea"/>
                            <a:cs typeface="+mn-cs"/>
                          </a:rPr>
                          <m:t>∗</m:t>
                        </m:r>
                      </m:sup>
                    </m:sSup>
                    <m:r>
                      <a:rPr lang="en-GB" sz="1200" b="0" i="1" kern="1200" smtClean="0">
                        <a:solidFill>
                          <a:schemeClr val="tx1"/>
                        </a:solidFill>
                        <a:latin typeface="Cambria Math" panose="02040503050406030204" pitchFamily="18" charset="0"/>
                        <a:ea typeface="+mn-ea"/>
                        <a:cs typeface="+mn-cs"/>
                      </a:rPr>
                      <m:t> </m:t>
                    </m:r>
                  </m:oMath>
                </a14:m>
                <a:r>
                  <a:rPr lang="en-GB" dirty="0"/>
                  <a:t>for the </a:t>
                </a:r>
                <a:r>
                  <a:rPr lang="en-GB" b="1" dirty="0"/>
                  <a:t>mid-plane strains</a:t>
                </a:r>
                <a:r>
                  <a:rPr lang="en-GB" dirty="0"/>
                  <a:t>.</a:t>
                </a:r>
              </a:p>
              <a:p>
                <a:r>
                  <a:rPr lang="en-GB" dirty="0"/>
                  <a:t>Recover ply stresses by</a:t>
                </a:r>
              </a:p>
              <a:p>
                <a:pPr/>
                <a14:m>
                  <m:oMathPara xmlns:m="http://schemas.openxmlformats.org/officeDocument/2006/math">
                    <m:oMathParaPr>
                      <m:jc m:val="centerGroup"/>
                    </m:oMathParaPr>
                    <m:oMath xmlns:m="http://schemas.openxmlformats.org/officeDocument/2006/math">
                      <m:sSup>
                        <m:sSupPr>
                          <m:ctrlPr>
                            <a:rPr lang="ar-AE" sz="1200" b="1" i="1" kern="1200">
                              <a:solidFill>
                                <a:schemeClr val="tx1"/>
                              </a:solidFill>
                              <a:latin typeface="Cambria Math" panose="02040503050406030204" pitchFamily="18" charset="0"/>
                              <a:ea typeface="+mn-ea"/>
                              <a:cs typeface="+mn-cs"/>
                            </a:rPr>
                          </m:ctrlPr>
                        </m:sSupPr>
                        <m:e>
                          <m:r>
                            <a:rPr lang="ar-AE" sz="1200" b="1" i="1" kern="1200">
                              <a:solidFill>
                                <a:schemeClr val="tx1"/>
                              </a:solidFill>
                              <a:latin typeface="Cambria Math" panose="02040503050406030204" pitchFamily="18" charset="0"/>
                              <a:ea typeface="+mn-ea"/>
                              <a:cs typeface="+mn-cs"/>
                            </a:rPr>
                            <m:t>𝝈</m:t>
                          </m:r>
                        </m:e>
                        <m:sup>
                          <m:d>
                            <m:dPr>
                              <m:ctrlPr>
                                <a:rPr lang="ar-AE" sz="1200" b="1"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r>
                        <a:rPr lang="ar-AE" sz="1200" b="0" i="0" kern="1200">
                          <a:solidFill>
                            <a:schemeClr val="tx1"/>
                          </a:solidFill>
                          <a:latin typeface="Cambria Math" panose="02040503050406030204" pitchFamily="18" charset="0"/>
                          <a:ea typeface="+mn-ea"/>
                          <a:cs typeface="+mn-cs"/>
                        </a:rPr>
                        <m:t>=</m:t>
                      </m:r>
                      <m:sSup>
                        <m:sSupPr>
                          <m:ctrlPr>
                            <a:rPr lang="ar-AE" sz="1200" b="0" i="1" kern="1200">
                              <a:solidFill>
                                <a:schemeClr val="tx1"/>
                              </a:solidFill>
                              <a:latin typeface="Cambria Math" panose="02040503050406030204" pitchFamily="18" charset="0"/>
                              <a:ea typeface="+mn-ea"/>
                              <a:cs typeface="+mn-cs"/>
                            </a:rPr>
                          </m:ctrlPr>
                        </m:sSupPr>
                        <m:e>
                          <m:limUpp>
                            <m:limUppPr>
                              <m:ctrlPr>
                                <a:rPr lang="ar-AE" sz="1200" b="0" i="1" kern="1200">
                                  <a:solidFill>
                                    <a:schemeClr val="tx1"/>
                                  </a:solidFill>
                                  <a:latin typeface="Cambria Math" panose="02040503050406030204" pitchFamily="18" charset="0"/>
                                  <a:ea typeface="+mn-ea"/>
                                  <a:cs typeface="+mn-cs"/>
                                </a:rPr>
                              </m:ctrlPr>
                            </m:limUppPr>
                            <m:e>
                              <m:r>
                                <a:rPr lang="ar-AE" sz="1200" b="1" i="0" kern="1200">
                                  <a:solidFill>
                                    <a:schemeClr val="tx1"/>
                                  </a:solidFill>
                                  <a:latin typeface="Cambria Math" panose="02040503050406030204" pitchFamily="18" charset="0"/>
                                  <a:ea typeface="+mn-ea"/>
                                  <a:cs typeface="+mn-cs"/>
                                </a:rPr>
                                <m:t>𝐐</m:t>
                              </m:r>
                            </m:e>
                            <m:lim>
                              <m:r>
                                <a:rPr lang="ar-AE" sz="1200" b="0" i="0" kern="1200">
                                  <a:solidFill>
                                    <a:schemeClr val="tx1"/>
                                  </a:solidFill>
                                  <a:latin typeface="Cambria Math" panose="02040503050406030204" pitchFamily="18" charset="0"/>
                                  <a:ea typeface="+mn-ea"/>
                                  <a:cs typeface="+mn-cs"/>
                                </a:rPr>
                                <m:t>ˉ</m:t>
                              </m:r>
                            </m:lim>
                          </m:limUpp>
                        </m:e>
                        <m:sup>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d>
                        <m:dPr>
                          <m:ctrlPr>
                            <a:rPr lang="ar-AE" sz="1200" b="0" i="1" kern="1200">
                              <a:solidFill>
                                <a:schemeClr val="tx1"/>
                              </a:solidFill>
                              <a:latin typeface="Cambria Math" panose="02040503050406030204" pitchFamily="18" charset="0"/>
                              <a:ea typeface="+mn-ea"/>
                              <a:cs typeface="+mn-cs"/>
                            </a:rPr>
                          </m:ctrlPr>
                        </m:dPr>
                        <m:e>
                          <m:sSup>
                            <m:sSupPr>
                              <m:ctrlPr>
                                <a:rPr lang="ar-AE" sz="1200" b="0" i="1" kern="1200">
                                  <a:solidFill>
                                    <a:schemeClr val="tx1"/>
                                  </a:solidFill>
                                  <a:latin typeface="Cambria Math" panose="02040503050406030204" pitchFamily="18" charset="0"/>
                                  <a:ea typeface="+mn-ea"/>
                                  <a:cs typeface="+mn-cs"/>
                                </a:rPr>
                              </m:ctrlPr>
                            </m:sSupPr>
                            <m:e>
                              <m:r>
                                <a:rPr lang="ar-AE" sz="1200" b="1" i="1" kern="1200">
                                  <a:solidFill>
                                    <a:schemeClr val="tx1"/>
                                  </a:solidFill>
                                  <a:latin typeface="Cambria Math" panose="02040503050406030204" pitchFamily="18" charset="0"/>
                                  <a:ea typeface="+mn-ea"/>
                                  <a:cs typeface="+mn-cs"/>
                                </a:rPr>
                                <m:t>𝝐</m:t>
                              </m:r>
                            </m:e>
                            <m:sup>
                              <m:r>
                                <a:rPr lang="ar-AE" sz="1200" b="0" i="0" kern="1200">
                                  <a:solidFill>
                                    <a:schemeClr val="tx1"/>
                                  </a:solidFill>
                                  <a:latin typeface="Cambria Math" panose="02040503050406030204" pitchFamily="18" charset="0"/>
                                  <a:ea typeface="+mn-ea"/>
                                  <a:cs typeface="+mn-cs"/>
                                </a:rPr>
                                <m:t>0</m:t>
                              </m:r>
                            </m:sup>
                          </m:sSup>
                          <m:r>
                            <a:rPr lang="ar-AE" sz="1200" b="0" i="0" kern="1200">
                              <a:solidFill>
                                <a:schemeClr val="tx1"/>
                              </a:solidFill>
                              <a:latin typeface="Cambria Math" panose="02040503050406030204" pitchFamily="18" charset="0"/>
                              <a:ea typeface="+mn-ea"/>
                              <a:cs typeface="+mn-cs"/>
                            </a:rPr>
                            <m:t>−</m:t>
                          </m:r>
                          <m:sSup>
                            <m:sSupPr>
                              <m:ctrlPr>
                                <a:rPr lang="ar-AE" sz="1200" b="0" i="1" kern="1200">
                                  <a:solidFill>
                                    <a:schemeClr val="tx1"/>
                                  </a:solidFill>
                                  <a:latin typeface="Cambria Math" panose="02040503050406030204" pitchFamily="18" charset="0"/>
                                  <a:ea typeface="+mn-ea"/>
                                  <a:cs typeface="+mn-cs"/>
                                </a:rPr>
                              </m:ctrlPr>
                            </m:sSupPr>
                            <m:e>
                              <m:r>
                                <a:rPr lang="ar-AE" sz="1200" b="1" i="1" kern="1200">
                                  <a:solidFill>
                                    <a:schemeClr val="tx1"/>
                                  </a:solidFill>
                                  <a:latin typeface="Cambria Math" panose="02040503050406030204" pitchFamily="18" charset="0"/>
                                  <a:ea typeface="+mn-ea"/>
                                  <a:cs typeface="+mn-cs"/>
                                </a:rPr>
                                <m:t>𝝐</m:t>
                              </m:r>
                            </m:e>
                            <m:sup>
                              <m:r>
                                <a:rPr lang="ar-AE" sz="1200" b="0" i="0" kern="1200">
                                  <a:solidFill>
                                    <a:schemeClr val="tx1"/>
                                  </a:solidFill>
                                  <a:latin typeface="Cambria Math" panose="02040503050406030204" pitchFamily="18" charset="0"/>
                                  <a:ea typeface="+mn-ea"/>
                                  <a:cs typeface="+mn-cs"/>
                                </a:rPr>
                                <m:t>∗</m:t>
                              </m:r>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e>
                      </m:d>
                      <m:r>
                        <a:rPr lang="ar-AE" sz="1200" b="0" i="0" kern="1200">
                          <a:solidFill>
                            <a:schemeClr val="tx1"/>
                          </a:solidFill>
                          <a:latin typeface="Cambria Math" panose="02040503050406030204" pitchFamily="18" charset="0"/>
                          <a:ea typeface="+mn-ea"/>
                          <a:cs typeface="+mn-cs"/>
                        </a:rPr>
                        <m:t>, </m:t>
                      </m:r>
                      <m:sSup>
                        <m:sSupPr>
                          <m:ctrlPr>
                            <a:rPr lang="ar-AE" sz="1200" b="0" i="1" kern="1200">
                              <a:solidFill>
                                <a:schemeClr val="tx1"/>
                              </a:solidFill>
                              <a:latin typeface="Cambria Math" panose="02040503050406030204" pitchFamily="18" charset="0"/>
                              <a:ea typeface="+mn-ea"/>
                              <a:cs typeface="+mn-cs"/>
                            </a:rPr>
                          </m:ctrlPr>
                        </m:sSupPr>
                        <m:e>
                          <m:r>
                            <a:rPr lang="ar-AE" sz="1200" b="1" i="1" kern="1200">
                              <a:solidFill>
                                <a:schemeClr val="tx1"/>
                              </a:solidFill>
                              <a:latin typeface="Cambria Math" panose="02040503050406030204" pitchFamily="18" charset="0"/>
                              <a:ea typeface="+mn-ea"/>
                              <a:cs typeface="+mn-cs"/>
                            </a:rPr>
                            <m:t>𝝐</m:t>
                          </m:r>
                        </m:e>
                        <m:sup>
                          <m:r>
                            <a:rPr lang="ar-AE" sz="1200" b="0" i="0" kern="1200">
                              <a:solidFill>
                                <a:schemeClr val="tx1"/>
                              </a:solidFill>
                              <a:latin typeface="Cambria Math" panose="02040503050406030204" pitchFamily="18" charset="0"/>
                              <a:ea typeface="+mn-ea"/>
                              <a:cs typeface="+mn-cs"/>
                            </a:rPr>
                            <m:t>∗</m:t>
                          </m:r>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r>
                        <a:rPr lang="ar-AE" sz="1200" b="0" i="0" kern="1200">
                          <a:solidFill>
                            <a:schemeClr val="tx1"/>
                          </a:solidFill>
                          <a:latin typeface="Cambria Math" panose="02040503050406030204" pitchFamily="18" charset="0"/>
                          <a:ea typeface="+mn-ea"/>
                          <a:cs typeface="+mn-cs"/>
                        </a:rPr>
                        <m:t>=</m:t>
                      </m:r>
                      <m:sSup>
                        <m:sSupPr>
                          <m:ctrlPr>
                            <a:rPr lang="ar-AE" sz="1200" b="0" i="1" kern="1200">
                              <a:solidFill>
                                <a:schemeClr val="tx1"/>
                              </a:solidFill>
                              <a:latin typeface="Cambria Math" panose="02040503050406030204" pitchFamily="18" charset="0"/>
                              <a:ea typeface="+mn-ea"/>
                              <a:cs typeface="+mn-cs"/>
                            </a:rPr>
                          </m:ctrlPr>
                        </m:sSupPr>
                        <m:e>
                          <m:r>
                            <a:rPr lang="ar-AE" sz="1200" b="1" i="1" kern="1200">
                              <a:solidFill>
                                <a:schemeClr val="tx1"/>
                              </a:solidFill>
                              <a:latin typeface="Cambria Math" panose="02040503050406030204" pitchFamily="18" charset="0"/>
                              <a:ea typeface="+mn-ea"/>
                              <a:cs typeface="+mn-cs"/>
                            </a:rPr>
                            <m:t>𝜶</m:t>
                          </m:r>
                        </m:e>
                        <m:sup>
                          <m:d>
                            <m:dPr>
                              <m:ctrlPr>
                                <a:rPr lang="ar-AE" sz="1200" b="1"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r>
                        <m:rPr>
                          <m:sty m:val="p"/>
                        </m:rPr>
                        <a:rPr lang="el-GR" sz="1200" b="0" i="0" kern="1200">
                          <a:solidFill>
                            <a:schemeClr val="tx1"/>
                          </a:solidFill>
                          <a:latin typeface="Cambria Math" panose="02040503050406030204" pitchFamily="18" charset="0"/>
                          <a:ea typeface="+mn-ea"/>
                          <a:cs typeface="+mn-cs"/>
                        </a:rPr>
                        <m:t>Δ</m:t>
                      </m:r>
                      <m:r>
                        <a:rPr lang="el-GR" sz="1200" b="0" i="1" kern="1200">
                          <a:solidFill>
                            <a:schemeClr val="tx1"/>
                          </a:solidFill>
                          <a:latin typeface="Cambria Math" panose="02040503050406030204" pitchFamily="18" charset="0"/>
                          <a:ea typeface="+mn-ea"/>
                          <a:cs typeface="+mn-cs"/>
                        </a:rPr>
                        <m:t>𝑇</m:t>
                      </m:r>
                      <m:r>
                        <a:rPr lang="el-GR" sz="1200" b="0" i="0" kern="1200">
                          <a:solidFill>
                            <a:schemeClr val="tx1"/>
                          </a:solidFill>
                          <a:latin typeface="Cambria Math" panose="02040503050406030204" pitchFamily="18" charset="0"/>
                          <a:ea typeface="+mn-ea"/>
                          <a:cs typeface="+mn-cs"/>
                        </a:rPr>
                        <m:t>.</m:t>
                      </m:r>
                    </m:oMath>
                  </m:oMathPara>
                </a14:m>
                <a:endParaRPr lang="el-GR" b="0" dirty="0"/>
              </a:p>
              <a:p>
                <a:br>
                  <a:rPr lang="el-GR" dirty="0"/>
                </a:br>
                <a:endParaRPr lang="el-GR" dirty="0"/>
              </a:p>
              <a:p>
                <a:r>
                  <a:rPr lang="en-GB" b="1" dirty="0"/>
                  <a:t>Details</a:t>
                </a:r>
              </a:p>
              <a:p>
                <a:r>
                  <a:rPr lang="en-GB" dirty="0"/>
                  <a:t>Reduced stiffness (orthotropic, plane stress) with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21</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12</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2</m:t>
                        </m:r>
                      </m:sub>
                    </m:sSub>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oMath>
                </a14:m>
                <a:r>
                  <a:rPr lang="ar-AE" dirty="0"/>
                  <a:t>:</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𝐸</m:t>
                              </m:r>
                            </m:e>
                            <m:sub>
                              <m:r>
                                <a:rPr lang="ar-AE" sz="1200" i="0" kern="1200">
                                  <a:solidFill>
                                    <a:schemeClr val="tx1"/>
                                  </a:solidFill>
                                  <a:latin typeface="Cambria Math" panose="02040503050406030204" pitchFamily="18" charset="0"/>
                                  <a:ea typeface="+mn-ea"/>
                                  <a:cs typeface="+mn-cs"/>
                                </a:rPr>
                                <m:t>1</m:t>
                              </m:r>
                            </m:sub>
                          </m:sSub>
                        </m:num>
                        <m:den>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12</m:t>
                              </m:r>
                            </m:sub>
                          </m:sSub>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𝜈</m:t>
                              </m:r>
                            </m:e>
                            <m:sub>
                              <m:r>
                                <a:rPr lang="ar-AE" sz="1200" i="0" kern="1200">
                                  <a:solidFill>
                                    <a:schemeClr val="tx1"/>
                                  </a:solidFill>
                                  <a:latin typeface="Cambria Math" panose="02040503050406030204" pitchFamily="18" charset="0"/>
                                  <a:ea typeface="+mn-ea"/>
                                  <a:cs typeface="+mn-cs"/>
                                </a:rPr>
                                <m:t>21</m:t>
                              </m:r>
                            </m:sub>
                          </m:sSub>
                        </m:den>
                      </m:f>
                      <m:r>
                        <a:rPr lang="ar-AE" sz="120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22</m:t>
                          </m:r>
                        </m:sub>
                      </m:sSub>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num>
                        <m:den>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21</m:t>
                              </m:r>
                            </m:sub>
                          </m:sSub>
                        </m:den>
                      </m:f>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𝐸</m:t>
                              </m:r>
                            </m:e>
                            <m:sub>
                              <m:r>
                                <a:rPr lang="ar-AE" sz="1200" b="0" i="0" kern="1200">
                                  <a:solidFill>
                                    <a:schemeClr val="tx1"/>
                                  </a:solidFill>
                                  <a:latin typeface="Cambria Math" panose="02040503050406030204" pitchFamily="18" charset="0"/>
                                  <a:ea typeface="+mn-ea"/>
                                  <a:cs typeface="+mn-cs"/>
                                </a:rPr>
                                <m:t>2</m:t>
                              </m:r>
                            </m:sub>
                          </m:sSub>
                        </m:num>
                        <m:den>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12</m:t>
                              </m:r>
                            </m:sub>
                          </m:sSub>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𝜈</m:t>
                              </m:r>
                            </m:e>
                            <m:sub>
                              <m:r>
                                <a:rPr lang="ar-AE" sz="1200" b="0" i="0" kern="1200">
                                  <a:solidFill>
                                    <a:schemeClr val="tx1"/>
                                  </a:solidFill>
                                  <a:latin typeface="Cambria Math" panose="02040503050406030204" pitchFamily="18" charset="0"/>
                                  <a:ea typeface="+mn-ea"/>
                                  <a:cs typeface="+mn-cs"/>
                                </a:rPr>
                                <m:t>21</m:t>
                              </m:r>
                            </m:sub>
                          </m:sSub>
                        </m:den>
                      </m:f>
                      <m:r>
                        <a:rPr lang="ar-AE" sz="1200" b="0" i="0" kern="1200">
                          <a:solidFill>
                            <a:schemeClr val="tx1"/>
                          </a:solidFill>
                          <a:latin typeface="Cambria Math" panose="02040503050406030204" pitchFamily="18" charset="0"/>
                          <a:ea typeface="+mn-ea"/>
                          <a:cs typeface="+mn-cs"/>
                        </a:rPr>
                        <m:t>,</m:t>
                      </m:r>
                      <m:r>
                        <m:rPr>
                          <m:nor/>
                        </m:rPr>
                        <a:rPr lang="ar-AE" sz="1200" b="0" i="1" kern="1200">
                          <a:solidFill>
                            <a:schemeClr val="tx1"/>
                          </a:solidFill>
                          <a:latin typeface="+mn-lt"/>
                          <a:ea typeface="+mn-ea"/>
                          <a:cs typeface="+mn-cs"/>
                        </a:rPr>
                        <m:t>  </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𝑄</m:t>
                          </m:r>
                        </m:e>
                        <m:sub>
                          <m:r>
                            <a:rPr lang="ar-AE" sz="1200" b="0" i="0" kern="1200">
                              <a:solidFill>
                                <a:schemeClr val="tx1"/>
                              </a:solidFill>
                              <a:latin typeface="Cambria Math" panose="02040503050406030204" pitchFamily="18" charset="0"/>
                              <a:ea typeface="+mn-ea"/>
                              <a:cs typeface="+mn-cs"/>
                            </a:rPr>
                            <m:t>66</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𝐺</m:t>
                          </m:r>
                        </m:e>
                        <m:sub>
                          <m:r>
                            <a:rPr lang="ar-AE" sz="1200" b="0" i="0" kern="1200">
                              <a:solidFill>
                                <a:schemeClr val="tx1"/>
                              </a:solidFill>
                              <a:latin typeface="Cambria Math" panose="02040503050406030204" pitchFamily="18" charset="0"/>
                              <a:ea typeface="+mn-ea"/>
                              <a:cs typeface="+mn-cs"/>
                            </a:rPr>
                            <m:t>12</m:t>
                          </m:r>
                        </m:sub>
                      </m:sSub>
                      <m:r>
                        <a:rPr lang="ar-AE" sz="1200" b="0" i="0" kern="1200">
                          <a:solidFill>
                            <a:schemeClr val="tx1"/>
                          </a:solidFill>
                          <a:latin typeface="Cambria Math" panose="02040503050406030204" pitchFamily="18" charset="0"/>
                          <a:ea typeface="+mn-ea"/>
                          <a:cs typeface="+mn-cs"/>
                        </a:rPr>
                        <m:t>.</m:t>
                      </m:r>
                    </m:oMath>
                  </m:oMathPara>
                </a14:m>
                <a:endParaRPr lang="ar-AE" b="0" dirty="0"/>
              </a:p>
              <a:p>
                <a:r>
                  <a:rPr lang="en-GB" dirty="0"/>
                  <a:t>Numerically:</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11</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98</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a14:m>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22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22</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a14:m>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12</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3</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168</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a14:m>
                <a:r>
                  <a:rPr lang="en-GB" dirty="0"/>
                  <a: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𝑄</m:t>
                        </m:r>
                      </m:e>
                      <m:sub>
                        <m:r>
                          <a:rPr lang="ar-AE" sz="1200" i="0" kern="1200">
                            <a:solidFill>
                              <a:schemeClr val="tx1"/>
                            </a:solidFill>
                            <a:latin typeface="Cambria Math" panose="02040503050406030204" pitchFamily="18" charset="0"/>
                            <a:ea typeface="+mn-ea"/>
                            <a:cs typeface="+mn-cs"/>
                          </a:rPr>
                          <m:t>66</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50</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GPa</m:t>
                    </m:r>
                  </m:oMath>
                </a14:m>
                <a:r>
                  <a:rPr lang="en-GB" dirty="0"/>
                  <a:t>.</a:t>
                </a:r>
              </a:p>
              <a:p>
                <a:r>
                  <a:rPr lang="en-GB" b="1" dirty="0"/>
                  <a:t>Transformed</a:t>
                </a:r>
                <a:r>
                  <a:rPr lang="en-GB" dirty="0"/>
                  <a:t> </a:t>
                </a:r>
                <a14:m>
                  <m:oMath xmlns:m="http://schemas.openxmlformats.org/officeDocument/2006/math">
                    <m:limUpp>
                      <m:limUppPr>
                        <m:ctrlPr>
                          <a:rPr lang="ar-AE" sz="1200" b="1" i="1" kern="1200">
                            <a:solidFill>
                              <a:schemeClr val="tx1"/>
                            </a:solidFill>
                            <a:latin typeface="Cambria Math" panose="02040503050406030204" pitchFamily="18" charset="0"/>
                            <a:ea typeface="+mn-ea"/>
                            <a:cs typeface="+mn-cs"/>
                          </a:rPr>
                        </m:ctrlPr>
                      </m:limUppPr>
                      <m:e>
                        <m:r>
                          <a:rPr lang="ar-AE" sz="1200" b="1" kern="1200">
                            <a:solidFill>
                              <a:schemeClr val="tx1"/>
                            </a:solidFill>
                            <a:latin typeface="Cambria Math" panose="02040503050406030204" pitchFamily="18" charset="0"/>
                            <a:ea typeface="+mn-ea"/>
                            <a:cs typeface="+mn-cs"/>
                          </a:rPr>
                          <m:t>𝐐</m:t>
                        </m:r>
                      </m:e>
                      <m:lim>
                        <m:r>
                          <a:rPr lang="ar-AE" sz="1200" b="0" i="0" kern="1200">
                            <a:solidFill>
                              <a:schemeClr val="tx1"/>
                            </a:solidFill>
                            <a:latin typeface="Cambria Math" panose="02040503050406030204" pitchFamily="18" charset="0"/>
                            <a:ea typeface="+mn-ea"/>
                            <a:cs typeface="+mn-cs"/>
                          </a:rPr>
                          <m:t>ˉ</m:t>
                        </m:r>
                      </m:lim>
                    </m:limUpp>
                  </m:oMath>
                </a14:m>
                <a:r>
                  <a:rPr lang="ar-AE" dirty="0"/>
                  <a:t>:</a:t>
                </a:r>
                <a:br>
                  <a:rPr lang="ar-AE" dirty="0"/>
                </a:br>
                <a:r>
                  <a:rPr lang="ar-AE" dirty="0"/>
                  <a:t>0</a:t>
                </a:r>
                <a:r>
                  <a:rPr lang="en-GB" baseline="0" dirty="0"/>
                  <a:t> </a:t>
                </a:r>
                <a:r>
                  <a:rPr lang="ar-AE" dirty="0"/>
                  <a:t>° </a:t>
                </a:r>
                <a:r>
                  <a:rPr lang="en-GB" dirty="0"/>
                  <a:t>ply → </a:t>
                </a:r>
                <a14:m>
                  <m:oMath xmlns:m="http://schemas.openxmlformats.org/officeDocument/2006/math">
                    <m:limUpp>
                      <m:limUppPr>
                        <m:ctrlPr>
                          <a:rPr lang="ar-AE" sz="1200" b="1" i="1" kern="1200">
                            <a:solidFill>
                              <a:schemeClr val="tx1"/>
                            </a:solidFill>
                            <a:latin typeface="Cambria Math" panose="02040503050406030204" pitchFamily="18" charset="0"/>
                            <a:ea typeface="+mn-ea"/>
                            <a:cs typeface="+mn-cs"/>
                          </a:rPr>
                        </m:ctrlPr>
                      </m:limUppPr>
                      <m:e>
                        <m:r>
                          <a:rPr lang="ar-AE" sz="1200" b="1" kern="1200">
                            <a:solidFill>
                              <a:schemeClr val="tx1"/>
                            </a:solidFill>
                            <a:latin typeface="Cambria Math" panose="02040503050406030204" pitchFamily="18" charset="0"/>
                            <a:ea typeface="+mn-ea"/>
                            <a:cs typeface="+mn-cs"/>
                          </a:rPr>
                          <m:t>𝐐</m:t>
                        </m:r>
                      </m:e>
                      <m:lim>
                        <m:r>
                          <a:rPr lang="ar-AE" sz="1200" b="0" i="0" kern="1200">
                            <a:solidFill>
                              <a:schemeClr val="tx1"/>
                            </a:solidFill>
                            <a:latin typeface="Cambria Math" panose="02040503050406030204" pitchFamily="18" charset="0"/>
                            <a:ea typeface="+mn-ea"/>
                            <a:cs typeface="+mn-cs"/>
                          </a:rPr>
                          <m:t>ˉ</m:t>
                        </m:r>
                      </m:lim>
                    </m:limUpp>
                    <m:r>
                      <a:rPr lang="ar-AE" sz="1200" b="0" i="0" kern="1200">
                        <a:solidFill>
                          <a:schemeClr val="tx1"/>
                        </a:solidFill>
                        <a:latin typeface="Cambria Math" panose="02040503050406030204" pitchFamily="18" charset="0"/>
                        <a:ea typeface="+mn-ea"/>
                        <a:cs typeface="+mn-cs"/>
                      </a:rPr>
                      <m:t>=</m:t>
                    </m:r>
                    <m:r>
                      <a:rPr lang="ar-AE" sz="1200" b="1" i="0" kern="1200">
                        <a:solidFill>
                          <a:schemeClr val="tx1"/>
                        </a:solidFill>
                        <a:latin typeface="Cambria Math" panose="02040503050406030204" pitchFamily="18" charset="0"/>
                        <a:ea typeface="+mn-ea"/>
                        <a:cs typeface="+mn-cs"/>
                      </a:rPr>
                      <m:t>𝐐</m:t>
                    </m:r>
                  </m:oMath>
                </a14:m>
                <a:r>
                  <a:rPr lang="ar-AE" dirty="0"/>
                  <a:t>.</a:t>
                </a:r>
                <a:br>
                  <a:rPr lang="ar-AE" dirty="0"/>
                </a:br>
                <a:r>
                  <a:rPr lang="ar-AE" dirty="0"/>
                  <a:t>90</a:t>
                </a:r>
                <a:r>
                  <a:rPr lang="en-GB" baseline="0" dirty="0"/>
                  <a:t> </a:t>
                </a:r>
                <a:r>
                  <a:rPr lang="ar-AE" dirty="0"/>
                  <a:t>° </a:t>
                </a:r>
                <a:r>
                  <a:rPr lang="en-GB" dirty="0"/>
                  <a:t>ply → swap 11↔22 (no </a:t>
                </a:r>
                <a14:m>
                  <m:oMath xmlns:m="http://schemas.openxmlformats.org/officeDocument/2006/math">
                    <m:r>
                      <a:rPr lang="en-GB" sz="1200" kern="1200">
                        <a:solidFill>
                          <a:schemeClr val="tx1"/>
                        </a:solidFill>
                        <a:latin typeface="Cambria Math" panose="02040503050406030204" pitchFamily="18" charset="0"/>
                        <a:ea typeface="+mn-ea"/>
                        <a:cs typeface="+mn-cs"/>
                      </a:rPr>
                      <m:t>16</m:t>
                    </m:r>
                    <m:r>
                      <a:rPr lang="en-GB" sz="1200" i="0" kern="1200">
                        <a:solidFill>
                          <a:schemeClr val="tx1"/>
                        </a:solidFill>
                        <a:latin typeface="Cambria Math" panose="02040503050406030204" pitchFamily="18" charset="0"/>
                        <a:ea typeface="+mn-ea"/>
                        <a:cs typeface="+mn-cs"/>
                      </a:rPr>
                      <m:t>/</m:t>
                    </m:r>
                    <m:r>
                      <a:rPr lang="en-GB" sz="1200" i="0" kern="1200">
                        <a:solidFill>
                          <a:schemeClr val="tx1"/>
                        </a:solidFill>
                        <a:latin typeface="Cambria Math" panose="02040503050406030204" pitchFamily="18" charset="0"/>
                        <a:ea typeface="+mn-ea"/>
                        <a:cs typeface="+mn-cs"/>
                      </a:rPr>
                      <m:t>26</m:t>
                    </m:r>
                  </m:oMath>
                </a14:m>
                <a:r>
                  <a:rPr lang="en-GB" dirty="0"/>
                  <a:t>terms for 0/90).</a:t>
                </a:r>
              </a:p>
              <a:p>
                <a:r>
                  <a:rPr lang="en-GB" b="1" dirty="0"/>
                  <a:t>Thermal strains</a:t>
                </a:r>
                <a:r>
                  <a:rPr lang="en-GB" dirty="0"/>
                  <a:t> in laminate axes:</a:t>
                </a:r>
                <a:br>
                  <a:rPr lang="en-GB" dirty="0"/>
                </a:br>
                <a:r>
                  <a:rPr lang="en-GB" dirty="0"/>
                  <a:t>0°: </a:t>
                </a:r>
                <a14:m>
                  <m:oMath xmlns:m="http://schemas.openxmlformats.org/officeDocument/2006/math">
                    <m:sSup>
                      <m:sSupPr>
                        <m:ctrlPr>
                          <a:rPr lang="ar-AE" sz="1200" b="1" i="1" kern="1200">
                            <a:solidFill>
                              <a:schemeClr val="tx1"/>
                            </a:solidFill>
                            <a:latin typeface="Cambria Math" panose="02040503050406030204" pitchFamily="18" charset="0"/>
                            <a:ea typeface="+mn-ea"/>
                            <a:cs typeface="+mn-cs"/>
                          </a:rPr>
                        </m:ctrlPr>
                      </m:sSupPr>
                      <m:e>
                        <m:r>
                          <a:rPr lang="ar-AE" sz="1200" b="1" i="1" kern="1200">
                            <a:solidFill>
                              <a:schemeClr val="tx1"/>
                            </a:solidFill>
                            <a:latin typeface="Cambria Math" panose="02040503050406030204" pitchFamily="18" charset="0"/>
                            <a:ea typeface="+mn-ea"/>
                            <a:cs typeface="+mn-cs"/>
                          </a:rPr>
                          <m:t>𝝐</m:t>
                        </m:r>
                      </m:e>
                      <m:sup>
                        <m:r>
                          <a:rPr lang="ar-AE" sz="1200" b="0" i="0" kern="1200">
                            <a:solidFill>
                              <a:schemeClr val="tx1"/>
                            </a:solidFill>
                            <a:latin typeface="Cambria Math" panose="02040503050406030204" pitchFamily="18" charset="0"/>
                            <a:ea typeface="+mn-ea"/>
                            <a:cs typeface="+mn-cs"/>
                          </a:rPr>
                          <m:t>∗</m:t>
                        </m:r>
                      </m:sup>
                    </m:sSup>
                    <m:r>
                      <a:rPr lang="ar-AE" sz="1200" b="0" i="0" kern="1200">
                        <a:solidFill>
                          <a:schemeClr val="tx1"/>
                        </a:solidFill>
                        <a:latin typeface="Cambria Math" panose="02040503050406030204" pitchFamily="18" charset="0"/>
                        <a:ea typeface="+mn-ea"/>
                        <a:cs typeface="+mn-cs"/>
                      </a:rPr>
                      <m:t>=</m:t>
                    </m:r>
                    <m:d>
                      <m:dPr>
                        <m:begChr m:val="["/>
                        <m:endChr m:val=","/>
                        <m:sepChr m:val=","/>
                        <m:ctrlPr>
                          <a:rPr lang="ar-AE" sz="1200" b="0" i="1" kern="1200">
                            <a:solidFill>
                              <a:schemeClr val="tx1"/>
                            </a:solidFill>
                            <a:latin typeface="Cambria Math" panose="02040503050406030204" pitchFamily="18" charset="0"/>
                            <a:ea typeface="+mn-ea"/>
                            <a:cs typeface="+mn-cs"/>
                          </a:rPr>
                        </m:ctrlPr>
                      </m:dPr>
                      <m:e>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1</m:t>
                            </m:r>
                          </m:sub>
                        </m:sSub>
                      </m:e>
                      <m:e>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2</m:t>
                            </m:r>
                          </m:sub>
                        </m:sSub>
                        <m:r>
                          <a:rPr lang="ar-AE" sz="1200" b="0" i="0" kern="1200">
                            <a:solidFill>
                              <a:schemeClr val="tx1"/>
                            </a:solidFill>
                            <a:latin typeface="Cambria Math" panose="02040503050406030204" pitchFamily="18" charset="0"/>
                            <a:ea typeface="+mn-ea"/>
                            <a:cs typeface="+mn-cs"/>
                          </a:rPr>
                          <m:t>0</m:t>
                        </m:r>
                        <m:sSup>
                          <m:sSupPr>
                            <m:ctrlPr>
                              <a:rPr lang="ar-AE" sz="1200" b="0" i="1" kern="1200">
                                <a:solidFill>
                                  <a:schemeClr val="tx1"/>
                                </a:solidFill>
                                <a:latin typeface="Cambria Math" panose="02040503050406030204" pitchFamily="18" charset="0"/>
                                <a:ea typeface="+mn-ea"/>
                                <a:cs typeface="+mn-cs"/>
                              </a:rPr>
                            </m:ctrlPr>
                          </m:sSupPr>
                          <m:e>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0" kern="1200">
                                    <a:solidFill>
                                      <a:schemeClr val="tx1"/>
                                    </a:solidFill>
                                    <a:latin typeface="Cambria Math" panose="02040503050406030204" pitchFamily="18" charset="0"/>
                                    <a:ea typeface="+mn-ea"/>
                                    <a:cs typeface="+mn-cs"/>
                                  </a:rPr>
                                  <m:t>]</m:t>
                                </m:r>
                              </m:e>
                            </m:d>
                          </m:e>
                          <m:sup>
                            <m:r>
                              <a:rPr lang="ar-AE" sz="1200" b="0" i="0" kern="1200">
                                <a:solidFill>
                                  <a:schemeClr val="tx1"/>
                                </a:solidFill>
                                <a:latin typeface="Cambria Math" panose="02040503050406030204" pitchFamily="18" charset="0"/>
                                <a:ea typeface="+mn-ea"/>
                                <a:cs typeface="+mn-cs"/>
                              </a:rPr>
                              <m:t>𝖳</m:t>
                            </m:r>
                          </m:sup>
                        </m:sSup>
                        <m:r>
                          <m:rPr>
                            <m:sty m:val="p"/>
                          </m:rPr>
                          <a:rPr lang="el-GR" sz="1200" b="0" i="0" kern="1200">
                            <a:solidFill>
                              <a:schemeClr val="tx1"/>
                            </a:solidFill>
                            <a:latin typeface="Cambria Math" panose="02040503050406030204" pitchFamily="18" charset="0"/>
                            <a:ea typeface="+mn-ea"/>
                            <a:cs typeface="+mn-cs"/>
                          </a:rPr>
                          <m:t>Δ</m:t>
                        </m:r>
                        <m:r>
                          <a:rPr lang="el-GR" sz="1200" b="0" i="1" kern="1200">
                            <a:solidFill>
                              <a:schemeClr val="tx1"/>
                            </a:solidFill>
                            <a:latin typeface="Cambria Math" panose="02040503050406030204" pitchFamily="18" charset="0"/>
                            <a:ea typeface="+mn-ea"/>
                            <a:cs typeface="+mn-cs"/>
                          </a:rPr>
                          <m:t>𝑇</m:t>
                        </m:r>
                      </m:e>
                    </m:d>
                  </m:oMath>
                </a14:m>
                <a:r>
                  <a:rPr lang="ar-AE" dirty="0"/>
                  <a:t>.</a:t>
                </a:r>
                <a:br>
                  <a:rPr lang="ar-AE" dirty="0"/>
                </a:br>
                <a:r>
                  <a:rPr lang="ar-AE" dirty="0"/>
                  <a:t>90°: </a:t>
                </a:r>
                <a14:m>
                  <m:oMath xmlns:m="http://schemas.openxmlformats.org/officeDocument/2006/math">
                    <m:sSup>
                      <m:sSupPr>
                        <m:ctrlPr>
                          <a:rPr lang="ar-AE" sz="1200" b="1" i="1" kern="1200">
                            <a:solidFill>
                              <a:schemeClr val="tx1"/>
                            </a:solidFill>
                            <a:latin typeface="Cambria Math" panose="02040503050406030204" pitchFamily="18" charset="0"/>
                            <a:ea typeface="+mn-ea"/>
                            <a:cs typeface="+mn-cs"/>
                          </a:rPr>
                        </m:ctrlPr>
                      </m:sSupPr>
                      <m:e>
                        <m:r>
                          <a:rPr lang="en-GB" sz="1200" b="1" i="1" kern="1200" smtClean="0">
                            <a:solidFill>
                              <a:schemeClr val="tx1"/>
                            </a:solidFill>
                            <a:latin typeface="Cambria Math" panose="02040503050406030204" pitchFamily="18" charset="0"/>
                            <a:ea typeface="+mn-ea"/>
                            <a:cs typeface="+mn-cs"/>
                          </a:rPr>
                          <m:t> </m:t>
                        </m:r>
                        <m:r>
                          <a:rPr lang="ar-AE" sz="1200" b="1" i="1" kern="1200">
                            <a:solidFill>
                              <a:schemeClr val="tx1"/>
                            </a:solidFill>
                            <a:latin typeface="Cambria Math" panose="02040503050406030204" pitchFamily="18" charset="0"/>
                            <a:ea typeface="+mn-ea"/>
                            <a:cs typeface="+mn-cs"/>
                          </a:rPr>
                          <m:t>𝝐</m:t>
                        </m:r>
                      </m:e>
                      <m:sup>
                        <m:r>
                          <a:rPr lang="ar-AE" sz="1200" b="0" i="0" kern="1200">
                            <a:solidFill>
                              <a:schemeClr val="tx1"/>
                            </a:solidFill>
                            <a:latin typeface="Cambria Math" panose="02040503050406030204" pitchFamily="18" charset="0"/>
                            <a:ea typeface="+mn-ea"/>
                            <a:cs typeface="+mn-cs"/>
                          </a:rPr>
                          <m:t>∗</m:t>
                        </m:r>
                      </m:sup>
                    </m:sSup>
                    <m:r>
                      <a:rPr lang="ar-AE" sz="1200" b="0" i="0" kern="1200">
                        <a:solidFill>
                          <a:schemeClr val="tx1"/>
                        </a:solidFill>
                        <a:latin typeface="Cambria Math" panose="02040503050406030204" pitchFamily="18" charset="0"/>
                        <a:ea typeface="+mn-ea"/>
                        <a:cs typeface="+mn-cs"/>
                      </a:rPr>
                      <m:t>=</m:t>
                    </m:r>
                    <m:d>
                      <m:dPr>
                        <m:begChr m:val="["/>
                        <m:endChr m:val=","/>
                        <m:sepChr m:val=","/>
                        <m:ctrlPr>
                          <a:rPr lang="ar-AE" sz="1200" b="0" i="1" kern="1200">
                            <a:solidFill>
                              <a:schemeClr val="tx1"/>
                            </a:solidFill>
                            <a:latin typeface="Cambria Math" panose="02040503050406030204" pitchFamily="18" charset="0"/>
                            <a:ea typeface="+mn-ea"/>
                            <a:cs typeface="+mn-cs"/>
                          </a:rPr>
                        </m:ctrlPr>
                      </m:dPr>
                      <m:e>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2</m:t>
                            </m:r>
                          </m:sub>
                        </m:sSub>
                      </m:e>
                      <m:e>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𝛼</m:t>
                            </m:r>
                          </m:e>
                          <m:sub>
                            <m:r>
                              <a:rPr lang="ar-AE" sz="1200" b="0" i="0" kern="1200">
                                <a:solidFill>
                                  <a:schemeClr val="tx1"/>
                                </a:solidFill>
                                <a:latin typeface="Cambria Math" panose="02040503050406030204" pitchFamily="18" charset="0"/>
                                <a:ea typeface="+mn-ea"/>
                                <a:cs typeface="+mn-cs"/>
                              </a:rPr>
                              <m:t>1</m:t>
                            </m:r>
                          </m:sub>
                        </m:sSub>
                        <m:r>
                          <a:rPr lang="ar-AE" sz="1200" b="0" i="0" kern="1200">
                            <a:solidFill>
                              <a:schemeClr val="tx1"/>
                            </a:solidFill>
                            <a:latin typeface="Cambria Math" panose="02040503050406030204" pitchFamily="18" charset="0"/>
                            <a:ea typeface="+mn-ea"/>
                            <a:cs typeface="+mn-cs"/>
                          </a:rPr>
                          <m:t>0</m:t>
                        </m:r>
                        <m:sSup>
                          <m:sSupPr>
                            <m:ctrlPr>
                              <a:rPr lang="ar-AE" sz="1200" b="0" i="1" kern="1200">
                                <a:solidFill>
                                  <a:schemeClr val="tx1"/>
                                </a:solidFill>
                                <a:latin typeface="Cambria Math" panose="02040503050406030204" pitchFamily="18" charset="0"/>
                                <a:ea typeface="+mn-ea"/>
                                <a:cs typeface="+mn-cs"/>
                              </a:rPr>
                            </m:ctrlPr>
                          </m:sSupPr>
                          <m:e>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0" kern="1200">
                                    <a:solidFill>
                                      <a:schemeClr val="tx1"/>
                                    </a:solidFill>
                                    <a:latin typeface="Cambria Math" panose="02040503050406030204" pitchFamily="18" charset="0"/>
                                    <a:ea typeface="+mn-ea"/>
                                    <a:cs typeface="+mn-cs"/>
                                  </a:rPr>
                                  <m:t>]</m:t>
                                </m:r>
                              </m:e>
                            </m:d>
                          </m:e>
                          <m:sup>
                            <m:r>
                              <a:rPr lang="ar-AE" sz="1200" b="0" i="0" kern="1200">
                                <a:solidFill>
                                  <a:schemeClr val="tx1"/>
                                </a:solidFill>
                                <a:latin typeface="Cambria Math" panose="02040503050406030204" pitchFamily="18" charset="0"/>
                                <a:ea typeface="+mn-ea"/>
                                <a:cs typeface="+mn-cs"/>
                              </a:rPr>
                              <m:t>𝖳</m:t>
                            </m:r>
                          </m:sup>
                        </m:sSup>
                        <m:r>
                          <m:rPr>
                            <m:sty m:val="p"/>
                          </m:rPr>
                          <a:rPr lang="el-GR" sz="1200" b="0" i="0" kern="1200">
                            <a:solidFill>
                              <a:schemeClr val="tx1"/>
                            </a:solidFill>
                            <a:latin typeface="Cambria Math" panose="02040503050406030204" pitchFamily="18" charset="0"/>
                            <a:ea typeface="+mn-ea"/>
                            <a:cs typeface="+mn-cs"/>
                          </a:rPr>
                          <m:t>Δ</m:t>
                        </m:r>
                        <m:r>
                          <a:rPr lang="el-GR" sz="1200" b="0" i="1" kern="1200">
                            <a:solidFill>
                              <a:schemeClr val="tx1"/>
                            </a:solidFill>
                            <a:latin typeface="Cambria Math" panose="02040503050406030204" pitchFamily="18" charset="0"/>
                            <a:ea typeface="+mn-ea"/>
                            <a:cs typeface="+mn-cs"/>
                          </a:rPr>
                          <m:t>𝑇</m:t>
                        </m:r>
                      </m:e>
                    </m:d>
                  </m:oMath>
                </a14:m>
                <a:r>
                  <a:rPr lang="ar-AE" dirty="0"/>
                  <a:t>.</a:t>
                </a:r>
              </a:p>
              <a:p>
                <a:r>
                  <a:rPr lang="en-GB" dirty="0"/>
                  <a:t>Assemble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𝐴</m:t>
                        </m:r>
                      </m:e>
                    </m:d>
                    <m:r>
                      <a:rPr lang="ar-AE" sz="1200" i="0" kern="1200">
                        <a:solidFill>
                          <a:schemeClr val="tx1"/>
                        </a:solidFill>
                        <a:latin typeface="Cambria Math" panose="02040503050406030204" pitchFamily="18" charset="0"/>
                        <a:ea typeface="+mn-ea"/>
                        <a:cs typeface="+mn-cs"/>
                      </a:rPr>
                      <m:t>=</m:t>
                    </m:r>
                    <m:nary>
                      <m:naryPr>
                        <m:chr m:val="∑"/>
                        <m:grow m:val="on"/>
                        <m:subHide m:val="on"/>
                        <m:supHide m:val="on"/>
                        <m:ctrlPr>
                          <a:rPr lang="ar-AE" sz="1200" i="1" kern="1200">
                            <a:solidFill>
                              <a:schemeClr val="tx1"/>
                            </a:solidFill>
                            <a:latin typeface="Cambria Math" panose="02040503050406030204" pitchFamily="18" charset="0"/>
                            <a:ea typeface="+mn-ea"/>
                            <a:cs typeface="+mn-cs"/>
                          </a:rPr>
                        </m:ctrlPr>
                      </m:naryPr>
                      <m:sub/>
                      <m:sup/>
                      <m:e>
                        <m:sSup>
                          <m:sSupPr>
                            <m:ctrlPr>
                              <a:rPr lang="ar-AE" sz="1200" i="1" kern="1200">
                                <a:solidFill>
                                  <a:schemeClr val="tx1"/>
                                </a:solidFill>
                                <a:latin typeface="Cambria Math" panose="02040503050406030204" pitchFamily="18" charset="0"/>
                                <a:ea typeface="+mn-ea"/>
                                <a:cs typeface="+mn-cs"/>
                              </a:rPr>
                            </m:ctrlPr>
                          </m:sSupPr>
                          <m:e>
                            <m:limUpp>
                              <m:limUppPr>
                                <m:ctrlPr>
                                  <a:rPr lang="ar-AE" sz="1200" i="1" kern="1200">
                                    <a:solidFill>
                                      <a:schemeClr val="tx1"/>
                                    </a:solidFill>
                                    <a:latin typeface="Cambria Math" panose="02040503050406030204" pitchFamily="18" charset="0"/>
                                    <a:ea typeface="+mn-ea"/>
                                    <a:cs typeface="+mn-cs"/>
                                  </a:rPr>
                                </m:ctrlPr>
                              </m:limUppPr>
                              <m:e>
                                <m:r>
                                  <a:rPr lang="ar-AE" sz="1200" b="1" i="0" kern="1200">
                                    <a:solidFill>
                                      <a:schemeClr val="tx1"/>
                                    </a:solidFill>
                                    <a:latin typeface="Cambria Math" panose="02040503050406030204" pitchFamily="18" charset="0"/>
                                    <a:ea typeface="+mn-ea"/>
                                    <a:cs typeface="+mn-cs"/>
                                  </a:rPr>
                                  <m:t>𝐐</m:t>
                                </m:r>
                              </m:e>
                              <m:lim>
                                <m:r>
                                  <a:rPr lang="ar-AE" sz="1200" b="0" i="0" kern="1200">
                                    <a:solidFill>
                                      <a:schemeClr val="tx1"/>
                                    </a:solidFill>
                                    <a:latin typeface="Cambria Math" panose="02040503050406030204" pitchFamily="18" charset="0"/>
                                    <a:ea typeface="+mn-ea"/>
                                    <a:cs typeface="+mn-cs"/>
                                  </a:rPr>
                                  <m:t>ˉ</m:t>
                                </m:r>
                              </m:lim>
                            </m:limUpp>
                          </m:e>
                          <m:sup>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e>
                    </m:nary>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𝑡</m:t>
                        </m:r>
                      </m:e>
                      <m:sub>
                        <m:r>
                          <a:rPr lang="ar-AE" sz="1200" b="0" i="1" kern="1200">
                            <a:solidFill>
                              <a:schemeClr val="tx1"/>
                            </a:solidFill>
                            <a:latin typeface="Cambria Math" panose="02040503050406030204" pitchFamily="18" charset="0"/>
                            <a:ea typeface="+mn-ea"/>
                            <a:cs typeface="+mn-cs"/>
                          </a:rPr>
                          <m:t>𝑘</m:t>
                        </m:r>
                      </m:sub>
                    </m:sSub>
                  </m:oMath>
                </a14:m>
                <a:r>
                  <a:rPr lang="en-GB" dirty="0"/>
                  <a:t>and </a:t>
                </a:r>
                <a14:m>
                  <m:oMath xmlns:m="http://schemas.openxmlformats.org/officeDocument/2006/math">
                    <m:sSup>
                      <m:sSupPr>
                        <m:ctrlPr>
                          <a:rPr lang="ar-AE" sz="1200" b="1" i="1" kern="1200">
                            <a:solidFill>
                              <a:schemeClr val="tx1"/>
                            </a:solidFill>
                            <a:latin typeface="Cambria Math" panose="02040503050406030204" pitchFamily="18" charset="0"/>
                            <a:ea typeface="+mn-ea"/>
                            <a:cs typeface="+mn-cs"/>
                          </a:rPr>
                        </m:ctrlPr>
                      </m:sSupPr>
                      <m:e>
                        <m:r>
                          <a:rPr lang="ar-AE" sz="1200" b="1" kern="1200">
                            <a:solidFill>
                              <a:schemeClr val="tx1"/>
                            </a:solidFill>
                            <a:latin typeface="Cambria Math" panose="02040503050406030204" pitchFamily="18" charset="0"/>
                            <a:ea typeface="+mn-ea"/>
                            <a:cs typeface="+mn-cs"/>
                          </a:rPr>
                          <m:t>𝐍</m:t>
                        </m:r>
                      </m:e>
                      <m:sup>
                        <m:r>
                          <a:rPr lang="ar-AE" sz="1200" b="0" i="0" kern="1200">
                            <a:solidFill>
                              <a:schemeClr val="tx1"/>
                            </a:solidFill>
                            <a:latin typeface="Cambria Math" panose="02040503050406030204" pitchFamily="18" charset="0"/>
                            <a:ea typeface="+mn-ea"/>
                            <a:cs typeface="+mn-cs"/>
                          </a:rPr>
                          <m:t>∗</m:t>
                        </m:r>
                      </m:sup>
                    </m:sSup>
                    <m:r>
                      <a:rPr lang="ar-AE" sz="1200" b="0" i="0" kern="1200">
                        <a:solidFill>
                          <a:schemeClr val="tx1"/>
                        </a:solidFill>
                        <a:latin typeface="Cambria Math" panose="02040503050406030204" pitchFamily="18" charset="0"/>
                        <a:ea typeface="+mn-ea"/>
                        <a:cs typeface="+mn-cs"/>
                      </a:rPr>
                      <m:t>=</m:t>
                    </m:r>
                    <m:nary>
                      <m:naryPr>
                        <m:chr m:val="∑"/>
                        <m:grow m:val="on"/>
                        <m:subHide m:val="on"/>
                        <m:supHide m:val="on"/>
                        <m:ctrlPr>
                          <a:rPr lang="ar-AE" sz="1200" b="0" i="1" kern="1200">
                            <a:solidFill>
                              <a:schemeClr val="tx1"/>
                            </a:solidFill>
                            <a:latin typeface="Cambria Math" panose="02040503050406030204" pitchFamily="18" charset="0"/>
                            <a:ea typeface="+mn-ea"/>
                            <a:cs typeface="+mn-cs"/>
                          </a:rPr>
                        </m:ctrlPr>
                      </m:naryPr>
                      <m:sub/>
                      <m:sup/>
                      <m:e>
                        <m:sSup>
                          <m:sSupPr>
                            <m:ctrlPr>
                              <a:rPr lang="ar-AE" sz="1200" b="0" i="1" kern="1200">
                                <a:solidFill>
                                  <a:schemeClr val="tx1"/>
                                </a:solidFill>
                                <a:latin typeface="Cambria Math" panose="02040503050406030204" pitchFamily="18" charset="0"/>
                                <a:ea typeface="+mn-ea"/>
                                <a:cs typeface="+mn-cs"/>
                              </a:rPr>
                            </m:ctrlPr>
                          </m:sSupPr>
                          <m:e>
                            <m:limUpp>
                              <m:limUppPr>
                                <m:ctrlPr>
                                  <a:rPr lang="ar-AE" sz="1200" b="0" i="1" kern="1200">
                                    <a:solidFill>
                                      <a:schemeClr val="tx1"/>
                                    </a:solidFill>
                                    <a:latin typeface="Cambria Math" panose="02040503050406030204" pitchFamily="18" charset="0"/>
                                    <a:ea typeface="+mn-ea"/>
                                    <a:cs typeface="+mn-cs"/>
                                  </a:rPr>
                                </m:ctrlPr>
                              </m:limUppPr>
                              <m:e>
                                <m:r>
                                  <a:rPr lang="ar-AE" sz="1200" b="1" i="0" kern="1200">
                                    <a:solidFill>
                                      <a:schemeClr val="tx1"/>
                                    </a:solidFill>
                                    <a:latin typeface="Cambria Math" panose="02040503050406030204" pitchFamily="18" charset="0"/>
                                    <a:ea typeface="+mn-ea"/>
                                    <a:cs typeface="+mn-cs"/>
                                  </a:rPr>
                                  <m:t>𝐐</m:t>
                                </m:r>
                              </m:e>
                              <m:lim>
                                <m:r>
                                  <a:rPr lang="ar-AE" sz="1200" b="0" i="0" kern="1200">
                                    <a:solidFill>
                                      <a:schemeClr val="tx1"/>
                                    </a:solidFill>
                                    <a:latin typeface="Cambria Math" panose="02040503050406030204" pitchFamily="18" charset="0"/>
                                    <a:ea typeface="+mn-ea"/>
                                    <a:cs typeface="+mn-cs"/>
                                  </a:rPr>
                                  <m:t>ˉ</m:t>
                                </m:r>
                              </m:lim>
                            </m:limUpp>
                          </m:e>
                          <m:sup>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e>
                    </m:nary>
                    <m:sSup>
                      <m:sSupPr>
                        <m:ctrlPr>
                          <a:rPr lang="ar-AE" sz="1200" b="0" i="1" kern="1200">
                            <a:solidFill>
                              <a:schemeClr val="tx1"/>
                            </a:solidFill>
                            <a:latin typeface="Cambria Math" panose="02040503050406030204" pitchFamily="18" charset="0"/>
                            <a:ea typeface="+mn-ea"/>
                            <a:cs typeface="+mn-cs"/>
                          </a:rPr>
                        </m:ctrlPr>
                      </m:sSupPr>
                      <m:e>
                        <m:r>
                          <a:rPr lang="ar-AE" sz="1200" b="1" i="1" kern="1200">
                            <a:solidFill>
                              <a:schemeClr val="tx1"/>
                            </a:solidFill>
                            <a:latin typeface="Cambria Math" panose="02040503050406030204" pitchFamily="18" charset="0"/>
                            <a:ea typeface="+mn-ea"/>
                            <a:cs typeface="+mn-cs"/>
                          </a:rPr>
                          <m:t>𝝐</m:t>
                        </m:r>
                      </m:e>
                      <m:sup>
                        <m:r>
                          <a:rPr lang="ar-AE" sz="1200" b="0" i="0" kern="1200">
                            <a:solidFill>
                              <a:schemeClr val="tx1"/>
                            </a:solidFill>
                            <a:latin typeface="Cambria Math" panose="02040503050406030204" pitchFamily="18" charset="0"/>
                            <a:ea typeface="+mn-ea"/>
                            <a:cs typeface="+mn-cs"/>
                          </a:rPr>
                          <m:t>∗</m:t>
                        </m:r>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p>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𝑡</m:t>
                        </m:r>
                      </m:e>
                      <m:sub>
                        <m:r>
                          <a:rPr lang="ar-AE" sz="1200" b="0" i="1" kern="1200">
                            <a:solidFill>
                              <a:schemeClr val="tx1"/>
                            </a:solidFill>
                            <a:latin typeface="Cambria Math" panose="02040503050406030204" pitchFamily="18" charset="0"/>
                            <a:ea typeface="+mn-ea"/>
                            <a:cs typeface="+mn-cs"/>
                          </a:rPr>
                          <m:t>𝑘</m:t>
                        </m:r>
                      </m:sub>
                    </m:sSub>
                  </m:oMath>
                </a14:m>
                <a:r>
                  <a:rPr lang="en-GB" dirty="0"/>
                  <a:t>over the three plies, solve</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𝐴</m:t>
                          </m:r>
                        </m:e>
                      </m:d>
                      <m:d>
                        <m:dPr>
                          <m:begChr m:val="{"/>
                          <m:endChr m:val=","/>
                          <m:sepChr m:val=","/>
                          <m:ctrlPr>
                            <a:rPr lang="ar-AE" sz="1200" i="1" kern="1200">
                              <a:solidFill>
                                <a:schemeClr val="tx1"/>
                              </a:solidFill>
                              <a:latin typeface="Cambria Math" panose="02040503050406030204" pitchFamily="18" charset="0"/>
                              <a:ea typeface="+mn-ea"/>
                              <a:cs typeface="+mn-cs"/>
                            </a:rPr>
                          </m:ctrlPr>
                        </m:dPr>
                        <m:e>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𝜖</m:t>
                              </m:r>
                            </m:e>
                            <m:sub>
                              <m:r>
                                <a:rPr lang="ar-AE" sz="1200" i="1" kern="1200">
                                  <a:solidFill>
                                    <a:schemeClr val="tx1"/>
                                  </a:solidFill>
                                  <a:latin typeface="Cambria Math" panose="02040503050406030204" pitchFamily="18" charset="0"/>
                                  <a:ea typeface="+mn-ea"/>
                                  <a:cs typeface="+mn-cs"/>
                                </a:rPr>
                                <m:t>𝑥𝑥</m:t>
                              </m:r>
                            </m:sub>
                            <m:sup>
                              <m:r>
                                <a:rPr lang="ar-AE" sz="1200" i="0" kern="1200">
                                  <a:solidFill>
                                    <a:schemeClr val="tx1"/>
                                  </a:solidFill>
                                  <a:latin typeface="Cambria Math" panose="02040503050406030204" pitchFamily="18" charset="0"/>
                                  <a:ea typeface="+mn-ea"/>
                                  <a:cs typeface="+mn-cs"/>
                                </a:rPr>
                                <m:t>0</m:t>
                              </m:r>
                            </m:sup>
                          </m:sSubSup>
                        </m:e>
                        <m:e>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𝜖</m:t>
                              </m:r>
                            </m:e>
                            <m:sub>
                              <m:r>
                                <a:rPr lang="ar-AE" sz="1200" i="1" kern="1200">
                                  <a:solidFill>
                                    <a:schemeClr val="tx1"/>
                                  </a:solidFill>
                                  <a:latin typeface="Cambria Math" panose="02040503050406030204" pitchFamily="18" charset="0"/>
                                  <a:ea typeface="+mn-ea"/>
                                  <a:cs typeface="+mn-cs"/>
                                </a:rPr>
                                <m:t>𝑦𝑦</m:t>
                              </m:r>
                            </m:sub>
                            <m:sup>
                              <m:r>
                                <a:rPr lang="ar-AE" sz="1200" i="0" kern="1200">
                                  <a:solidFill>
                                    <a:schemeClr val="tx1"/>
                                  </a:solidFill>
                                  <a:latin typeface="Cambria Math" panose="02040503050406030204" pitchFamily="18" charset="0"/>
                                  <a:ea typeface="+mn-ea"/>
                                  <a:cs typeface="+mn-cs"/>
                                </a:rPr>
                                <m:t>0</m:t>
                              </m:r>
                            </m:sup>
                          </m:sSubSup>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𝑥𝑦</m:t>
                              </m:r>
                            </m:sub>
                            <m:sup>
                              <m:r>
                                <a:rPr lang="ar-AE" sz="1200" i="0" kern="1200">
                                  <a:solidFill>
                                    <a:schemeClr val="tx1"/>
                                  </a:solidFill>
                                  <a:latin typeface="Cambria Math" panose="02040503050406030204" pitchFamily="18" charset="0"/>
                                  <a:ea typeface="+mn-ea"/>
                                  <a:cs typeface="+mn-cs"/>
                                </a:rPr>
                                <m:t>0</m:t>
                              </m:r>
                            </m:sup>
                          </m:sSubSup>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0" kern="1200">
                                  <a:solidFill>
                                    <a:schemeClr val="tx1"/>
                                  </a:solidFill>
                                  <a:latin typeface="Cambria Math" panose="02040503050406030204" pitchFamily="18" charset="0"/>
                                  <a:ea typeface="+mn-ea"/>
                                  <a:cs typeface="+mn-cs"/>
                                </a:rPr>
                                <m:t>𝖳</m:t>
                              </m:r>
                            </m:sup>
                          </m:sSup>
                          <m:r>
                            <a:rPr lang="ar-AE" sz="1200" i="0" kern="1200">
                              <a:solidFill>
                                <a:schemeClr val="tx1"/>
                              </a:solidFill>
                              <a:latin typeface="Cambria Math" panose="02040503050406030204" pitchFamily="18" charset="0"/>
                              <a:ea typeface="+mn-ea"/>
                              <a:cs typeface="+mn-cs"/>
                            </a:rPr>
                            <m:t>=</m:t>
                          </m:r>
                          <m:d>
                            <m:dPr>
                              <m:begChr m:val="{"/>
                              <m:endChr m:val=","/>
                              <m:sepChr m:val=","/>
                              <m:ctrlPr>
                                <a:rPr lang="ar-AE" sz="1200" i="1" kern="1200">
                                  <a:solidFill>
                                    <a:schemeClr val="tx1"/>
                                  </a:solidFill>
                                  <a:latin typeface="Cambria Math" panose="02040503050406030204" pitchFamily="18" charset="0"/>
                                  <a:ea typeface="+mn-ea"/>
                                  <a:cs typeface="+mn-cs"/>
                                </a:rPr>
                              </m:ctrlPr>
                            </m:dPr>
                            <m:e>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m:t>
                                  </m:r>
                                </m:sub>
                                <m:sup>
                                  <m:r>
                                    <a:rPr lang="ar-AE" sz="1200" i="0" kern="1200">
                                      <a:solidFill>
                                        <a:schemeClr val="tx1"/>
                                      </a:solidFill>
                                      <a:latin typeface="Cambria Math" panose="02040503050406030204" pitchFamily="18" charset="0"/>
                                      <a:ea typeface="+mn-ea"/>
                                      <a:cs typeface="+mn-cs"/>
                                    </a:rPr>
                                    <m:t>∗</m:t>
                                  </m:r>
                                </m:sup>
                              </m:sSubSup>
                            </m:e>
                            <m:e>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𝑦</m:t>
                                  </m:r>
                                </m:sub>
                                <m:sup>
                                  <m:r>
                                    <a:rPr lang="ar-AE" sz="1200" i="0" kern="1200">
                                      <a:solidFill>
                                        <a:schemeClr val="tx1"/>
                                      </a:solidFill>
                                      <a:latin typeface="Cambria Math" panose="02040503050406030204" pitchFamily="18" charset="0"/>
                                      <a:ea typeface="+mn-ea"/>
                                      <a:cs typeface="+mn-cs"/>
                                    </a:rPr>
                                    <m:t>∗</m:t>
                                  </m:r>
                                </m:sup>
                              </m:sSubSup>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𝑁</m:t>
                                  </m:r>
                                </m:e>
                                <m:sub>
                                  <m:r>
                                    <a:rPr lang="ar-AE" sz="1200" i="1" kern="1200">
                                      <a:solidFill>
                                        <a:schemeClr val="tx1"/>
                                      </a:solidFill>
                                      <a:latin typeface="Cambria Math" panose="02040503050406030204" pitchFamily="18" charset="0"/>
                                      <a:ea typeface="+mn-ea"/>
                                      <a:cs typeface="+mn-cs"/>
                                    </a:rPr>
                                    <m:t>𝑥𝑦</m:t>
                                  </m:r>
                                </m:sub>
                                <m:sup>
                                  <m:r>
                                    <a:rPr lang="ar-AE" sz="1200" i="0" kern="1200">
                                      <a:solidFill>
                                        <a:schemeClr val="tx1"/>
                                      </a:solidFill>
                                      <a:latin typeface="Cambria Math" panose="02040503050406030204" pitchFamily="18" charset="0"/>
                                      <a:ea typeface="+mn-ea"/>
                                      <a:cs typeface="+mn-cs"/>
                                    </a:rPr>
                                    <m:t>∗</m:t>
                                  </m:r>
                                </m:sup>
                              </m:sSubSup>
                              <m:sSup>
                                <m:sSupPr>
                                  <m:ctrlPr>
                                    <a:rPr lang="ar-AE" sz="1200" i="1" kern="1200">
                                      <a:solidFill>
                                        <a:schemeClr val="tx1"/>
                                      </a:solidFill>
                                      <a:latin typeface="Cambria Math" panose="02040503050406030204" pitchFamily="18" charset="0"/>
                                      <a:ea typeface="+mn-ea"/>
                                      <a:cs typeface="+mn-cs"/>
                                    </a:rPr>
                                  </m:ctrlPr>
                                </m:sSupPr>
                                <m:e>
                                  <m:d>
                                    <m:dPr>
                                      <m:begChr m:val=""/>
                                      <m:endChr m:val=""/>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m:t>
                                      </m:r>
                                    </m:e>
                                  </m:d>
                                </m:e>
                                <m:sup>
                                  <m:r>
                                    <a:rPr lang="ar-AE" sz="1200" i="0" kern="1200">
                                      <a:solidFill>
                                        <a:schemeClr val="tx1"/>
                                      </a:solidFill>
                                      <a:latin typeface="Cambria Math" panose="02040503050406030204" pitchFamily="18" charset="0"/>
                                      <a:ea typeface="+mn-ea"/>
                                      <a:cs typeface="+mn-cs"/>
                                    </a:rPr>
                                    <m:t>𝖳</m:t>
                                  </m:r>
                                </m:sup>
                              </m:sSup>
                              <m:r>
                                <a:rPr lang="ar-AE" sz="1200" i="0" kern="1200">
                                  <a:solidFill>
                                    <a:schemeClr val="tx1"/>
                                  </a:solidFill>
                                  <a:latin typeface="Cambria Math" panose="02040503050406030204" pitchFamily="18" charset="0"/>
                                  <a:ea typeface="+mn-ea"/>
                                  <a:cs typeface="+mn-cs"/>
                                </a:rPr>
                                <m:t>.</m:t>
                              </m:r>
                            </m:e>
                          </m:d>
                        </m:e>
                      </m:d>
                    </m:oMath>
                  </m:oMathPara>
                </a14:m>
                <a:endParaRPr lang="ar-AE" dirty="0"/>
              </a:p>
              <a:p>
                <a:r>
                  <a:rPr lang="en-GB" b="1" dirty="0"/>
                  <a:t>Result (mid-plane strains):</a:t>
                </a:r>
                <a:br>
                  <a:rPr lang="en-GB" dirty="0"/>
                </a:br>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𝜖</m:t>
                        </m:r>
                      </m:e>
                      <m:sub>
                        <m:r>
                          <a:rPr lang="ar-AE" sz="1200" i="1" kern="1200">
                            <a:solidFill>
                              <a:schemeClr val="tx1"/>
                            </a:solidFill>
                            <a:latin typeface="Cambria Math" panose="02040503050406030204" pitchFamily="18" charset="0"/>
                            <a:ea typeface="+mn-ea"/>
                            <a:cs typeface="+mn-cs"/>
                          </a:rPr>
                          <m:t>𝑥𝑥</m:t>
                        </m:r>
                      </m:sub>
                      <m:sup>
                        <m:r>
                          <a:rPr lang="ar-AE" sz="1200" i="0" kern="1200">
                            <a:solidFill>
                              <a:schemeClr val="tx1"/>
                            </a:solidFill>
                            <a:latin typeface="Cambria Math" panose="02040503050406030204" pitchFamily="18" charset="0"/>
                            <a:ea typeface="+mn-ea"/>
                            <a:cs typeface="+mn-cs"/>
                          </a:rPr>
                          <m:t>0</m:t>
                        </m:r>
                      </m:sup>
                    </m:sSub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005</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10</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3</m:t>
                        </m:r>
                      </m:sup>
                    </m:sSup>
                  </m:oMath>
                </a14:m>
                <a:r>
                  <a:rPr lang="ar-AE" dirty="0"/>
                  <a:t>, </a:t>
                </a:r>
                <a:r>
                  <a:rPr lang="en-GB" dirty="0"/>
                  <a:t> </a:t>
                </a:r>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𝜖</m:t>
                        </m:r>
                      </m:e>
                      <m:sub>
                        <m:r>
                          <a:rPr lang="ar-AE" sz="1200" i="1" kern="1200">
                            <a:solidFill>
                              <a:schemeClr val="tx1"/>
                            </a:solidFill>
                            <a:latin typeface="Cambria Math" panose="02040503050406030204" pitchFamily="18" charset="0"/>
                            <a:ea typeface="+mn-ea"/>
                            <a:cs typeface="+mn-cs"/>
                          </a:rPr>
                          <m:t>𝑦𝑦</m:t>
                        </m:r>
                      </m:sub>
                      <m:sup>
                        <m:r>
                          <a:rPr lang="ar-AE" sz="1200" i="0" kern="1200">
                            <a:solidFill>
                              <a:schemeClr val="tx1"/>
                            </a:solidFill>
                            <a:latin typeface="Cambria Math" panose="02040503050406030204" pitchFamily="18" charset="0"/>
                            <a:ea typeface="+mn-ea"/>
                            <a:cs typeface="+mn-cs"/>
                          </a:rPr>
                          <m:t>0</m:t>
                        </m:r>
                      </m:sup>
                    </m:sSub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6</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96</m:t>
                    </m:r>
                    <m:r>
                      <a:rPr lang="ar-AE" sz="1200" i="0" kern="1200">
                        <a:solidFill>
                          <a:schemeClr val="tx1"/>
                        </a:solidFill>
                        <a:latin typeface="Cambria Math" panose="02040503050406030204" pitchFamily="18" charset="0"/>
                        <a:ea typeface="+mn-ea"/>
                        <a:cs typeface="+mn-cs"/>
                      </a:rPr>
                      <m:t>×</m:t>
                    </m:r>
                    <m:sSup>
                      <m:sSupPr>
                        <m:ctrlPr>
                          <a:rPr lang="ar-AE" sz="1200" i="1" kern="1200">
                            <a:solidFill>
                              <a:schemeClr val="tx1"/>
                            </a:solidFill>
                            <a:latin typeface="Cambria Math" panose="02040503050406030204" pitchFamily="18" charset="0"/>
                            <a:ea typeface="+mn-ea"/>
                            <a:cs typeface="+mn-cs"/>
                          </a:rPr>
                        </m:ctrlPr>
                      </m:sSupPr>
                      <m:e>
                        <m:r>
                          <a:rPr lang="ar-AE" sz="1200" i="0" kern="1200">
                            <a:solidFill>
                              <a:schemeClr val="tx1"/>
                            </a:solidFill>
                            <a:latin typeface="Cambria Math" panose="02040503050406030204" pitchFamily="18" charset="0"/>
                            <a:ea typeface="+mn-ea"/>
                            <a:cs typeface="+mn-cs"/>
                          </a:rPr>
                          <m:t>10</m:t>
                        </m:r>
                      </m:e>
                      <m: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4</m:t>
                        </m:r>
                      </m:sup>
                    </m:sSup>
                  </m:oMath>
                </a14:m>
                <a:r>
                  <a:rPr lang="ar-AE" dirty="0"/>
                  <a:t>, </a:t>
                </a:r>
                <a14:m>
                  <m:oMath xmlns:m="http://schemas.openxmlformats.org/officeDocument/2006/math">
                    <m:sSubSup>
                      <m:sSubSupPr>
                        <m:ctrlPr>
                          <a:rPr lang="ar-AE" sz="1200" i="1" kern="1200">
                            <a:solidFill>
                              <a:schemeClr val="tx1"/>
                            </a:solidFill>
                            <a:latin typeface="Cambria Math" panose="02040503050406030204" pitchFamily="18" charset="0"/>
                            <a:ea typeface="+mn-ea"/>
                            <a:cs typeface="+mn-cs"/>
                          </a:rPr>
                        </m:ctrlPr>
                      </m:sSubSupPr>
                      <m:e>
                        <m:r>
                          <a:rPr lang="ar-AE" sz="1200" i="1" kern="1200">
                            <a:solidFill>
                              <a:schemeClr val="tx1"/>
                            </a:solidFill>
                            <a:latin typeface="Cambria Math" panose="02040503050406030204" pitchFamily="18" charset="0"/>
                            <a:ea typeface="+mn-ea"/>
                            <a:cs typeface="+mn-cs"/>
                          </a:rPr>
                          <m:t>𝛾</m:t>
                        </m:r>
                      </m:e>
                      <m:sub>
                        <m:r>
                          <a:rPr lang="ar-AE" sz="1200" i="1" kern="1200">
                            <a:solidFill>
                              <a:schemeClr val="tx1"/>
                            </a:solidFill>
                            <a:latin typeface="Cambria Math" panose="02040503050406030204" pitchFamily="18" charset="0"/>
                            <a:ea typeface="+mn-ea"/>
                            <a:cs typeface="+mn-cs"/>
                          </a:rPr>
                          <m:t>𝑥𝑦</m:t>
                        </m:r>
                      </m:sub>
                      <m:sup>
                        <m:r>
                          <a:rPr lang="ar-AE" sz="1200" i="0" kern="1200">
                            <a:solidFill>
                              <a:schemeClr val="tx1"/>
                            </a:solidFill>
                            <a:latin typeface="Cambria Math" panose="02040503050406030204" pitchFamily="18" charset="0"/>
                            <a:ea typeface="+mn-ea"/>
                            <a:cs typeface="+mn-cs"/>
                          </a:rPr>
                          <m:t>0</m:t>
                        </m:r>
                      </m:sup>
                    </m:sSubSup>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a14:m>
                <a:r>
                  <a:rPr lang="ar-AE" dirty="0"/>
                  <a:t>.</a:t>
                </a:r>
                <a:br>
                  <a:rPr lang="ar-AE" dirty="0"/>
                </a:br>
                <a:r>
                  <a:rPr lang="en-GB" dirty="0"/>
                  <a:t>(Uniform contraction; no mid-plane shear; curvature zero by symmetry.)</a:t>
                </a:r>
              </a:p>
              <a:p>
                <a:r>
                  <a:rPr lang="en-GB" b="1" dirty="0"/>
                  <a:t>Ply stresses</a:t>
                </a:r>
                <a:r>
                  <a:rPr lang="en-GB" dirty="0"/>
                  <a:t> (laminate axes = material axes for 0/90):</a:t>
                </a:r>
              </a:p>
              <a:p>
                <a:pPr lvl="1"/>
                <a:r>
                  <a:rPr lang="en-GB" b="1" dirty="0"/>
                  <a:t>0° ply (middle)</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𝑥𝑥</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19</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MPa</m:t>
                    </m:r>
                  </m:oMath>
                </a14:m>
                <a:r>
                  <a:rPr lang="en-GB" dirty="0"/>
                  <a:t>(longitudinal </a:t>
                </a:r>
                <a:r>
                  <a:rPr lang="en-GB" b="1" dirty="0"/>
                  <a:t>compressive</a:t>
                </a:r>
                <a:r>
                  <a:rPr lang="en-GB" dirty="0"/>
                  <a:t>)</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𝑦𝑦</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7</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MPa</m:t>
                    </m:r>
                  </m:oMath>
                </a14:m>
                <a:r>
                  <a:rPr lang="en-GB" dirty="0"/>
                  <a:t>(transverse </a:t>
                </a:r>
                <a:r>
                  <a:rPr lang="en-GB" b="1" dirty="0"/>
                  <a:t>tensile</a:t>
                </a:r>
                <a:r>
                  <a:rPr lang="en-GB" dirty="0"/>
                  <a:t>)</a:t>
                </a:r>
                <a:br>
                  <a:rPr lang="en-GB" dirty="0"/>
                </a:b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𝑥𝑦</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m:oMathPara>
                </a14:m>
                <a:endParaRPr lang="ar-AE" dirty="0"/>
              </a:p>
              <a:p>
                <a:pPr lvl="1"/>
                <a:r>
                  <a:rPr lang="ar-AE" b="1" dirty="0"/>
                  <a:t>90° </a:t>
                </a:r>
                <a:r>
                  <a:rPr lang="en-GB" b="1" dirty="0"/>
                  <a:t>plies (top &amp; bottom; identical)</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𝑥𝑥</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9</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55</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MPa</m:t>
                    </m:r>
                  </m:oMath>
                </a14:m>
                <a:r>
                  <a:rPr lang="en-GB" dirty="0"/>
                  <a:t>(along laminate </a:t>
                </a:r>
                <a14:m>
                  <m:oMath xmlns:m="http://schemas.openxmlformats.org/officeDocument/2006/math">
                    <m:r>
                      <a:rPr lang="en-GB" sz="1200" i="1" kern="1200">
                        <a:solidFill>
                          <a:schemeClr val="tx1"/>
                        </a:solidFill>
                        <a:latin typeface="Cambria Math" panose="02040503050406030204" pitchFamily="18" charset="0"/>
                        <a:ea typeface="+mn-ea"/>
                        <a:cs typeface="+mn-cs"/>
                      </a:rPr>
                      <m:t>𝑥</m:t>
                    </m:r>
                  </m:oMath>
                </a14:m>
                <a:r>
                  <a:rPr lang="en-GB" dirty="0"/>
                  <a:t>, i.e., transverse to fibers)</a:t>
                </a:r>
                <a:br>
                  <a:rPr lang="en-GB" dirty="0"/>
                </a:b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𝑦𝑦</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86</m:t>
                    </m:r>
                    <m:r>
                      <m:rPr>
                        <m:nor/>
                      </m:rPr>
                      <a:rPr lang="ar-AE" sz="1200" b="0" i="1" kern="1200">
                        <a:solidFill>
                          <a:schemeClr val="tx1"/>
                        </a:solidFill>
                        <a:latin typeface="+mn-lt"/>
                        <a:ea typeface="+mn-ea"/>
                        <a:cs typeface="+mn-cs"/>
                      </a:rPr>
                      <m:t> </m:t>
                    </m:r>
                    <m:r>
                      <m:rPr>
                        <m:nor/>
                      </m:rPr>
                      <a:rPr lang="en-GB" sz="1200" b="0" i="1" kern="1200">
                        <a:solidFill>
                          <a:schemeClr val="tx1"/>
                        </a:solidFill>
                        <a:latin typeface="+mn-lt"/>
                        <a:ea typeface="+mn-ea"/>
                        <a:cs typeface="+mn-cs"/>
                      </a:rPr>
                      <m:t>MPa</m:t>
                    </m:r>
                  </m:oMath>
                </a14:m>
                <a:r>
                  <a:rPr lang="en-GB" dirty="0"/>
                  <a:t>(along fibers of the 90° plies)</a:t>
                </a:r>
                <a:br>
                  <a:rPr lang="en-GB" dirty="0"/>
                </a:b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𝜎</m:t>
                          </m:r>
                        </m:e>
                        <m:sub>
                          <m:r>
                            <a:rPr lang="ar-AE" sz="1200" i="1" kern="1200">
                              <a:solidFill>
                                <a:schemeClr val="tx1"/>
                              </a:solidFill>
                              <a:latin typeface="Cambria Math" panose="02040503050406030204" pitchFamily="18" charset="0"/>
                              <a:ea typeface="+mn-ea"/>
                              <a:cs typeface="+mn-cs"/>
                            </a:rPr>
                            <m:t>𝑥𝑦</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oMath>
                  </m:oMathPara>
                </a14:m>
                <a:endParaRPr lang="ar-AE" dirty="0"/>
              </a:p>
              <a:p>
                <a:r>
                  <a:rPr lang="en-GB" b="1" dirty="0"/>
                  <a:t>Self-equilibration check:</a:t>
                </a:r>
                <a:br>
                  <a:rPr lang="en-GB" dirty="0"/>
                </a:br>
                <a14:m>
                  <m:oMath xmlns:m="http://schemas.openxmlformats.org/officeDocument/2006/math">
                    <m:nary>
                      <m:naryPr>
                        <m:chr m:val="∑"/>
                        <m:grow m:val="on"/>
                        <m:subHide m:val="on"/>
                        <m:supHide m:val="on"/>
                        <m:ctrlPr>
                          <a:rPr lang="ar-AE" sz="1200" i="1" kern="1200">
                            <a:solidFill>
                              <a:schemeClr val="tx1"/>
                            </a:solidFill>
                            <a:latin typeface="Cambria Math" panose="02040503050406030204" pitchFamily="18" charset="0"/>
                            <a:ea typeface="+mn-ea"/>
                            <a:cs typeface="+mn-cs"/>
                          </a:rPr>
                        </m:ctrlPr>
                      </m:naryPr>
                      <m:sub/>
                      <m:sup/>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𝑡</m:t>
                            </m:r>
                          </m:e>
                          <m:sub>
                            <m:r>
                              <a:rPr lang="ar-AE" sz="1200" i="1" kern="1200">
                                <a:solidFill>
                                  <a:schemeClr val="tx1"/>
                                </a:solidFill>
                                <a:latin typeface="Cambria Math" panose="02040503050406030204" pitchFamily="18" charset="0"/>
                                <a:ea typeface="+mn-ea"/>
                                <a:cs typeface="+mn-cs"/>
                              </a:rPr>
                              <m:t>𝑘</m:t>
                            </m:r>
                          </m:sub>
                        </m:sSub>
                      </m:e>
                    </m:nary>
                    <m:r>
                      <m:rPr>
                        <m:nor/>
                      </m:rPr>
                      <a:rPr lang="ar-AE" sz="1200" b="0" i="1" kern="1200">
                        <a:solidFill>
                          <a:schemeClr val="tx1"/>
                        </a:solidFill>
                        <a:latin typeface="+mn-lt"/>
                        <a:ea typeface="+mn-ea"/>
                        <a:cs typeface="+mn-cs"/>
                      </a:rPr>
                      <m:t> </m:t>
                    </m:r>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𝜎</m:t>
                        </m:r>
                      </m:e>
                      <m:sub>
                        <m:r>
                          <a:rPr lang="ar-AE" sz="1200" b="0" i="1" kern="1200">
                            <a:solidFill>
                              <a:schemeClr val="tx1"/>
                            </a:solidFill>
                            <a:latin typeface="Cambria Math" panose="02040503050406030204" pitchFamily="18" charset="0"/>
                            <a:ea typeface="+mn-ea"/>
                            <a:cs typeface="+mn-cs"/>
                          </a:rPr>
                          <m:t>𝑥𝑥</m:t>
                        </m:r>
                      </m:sub>
                      <m:sup>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bSup>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m:t>
                    </m:r>
                  </m:oMath>
                </a14:m>
                <a:r>
                  <a:rPr lang="ar-AE" dirty="0"/>
                  <a:t>, </a:t>
                </a:r>
                <a14:m>
                  <m:oMath xmlns:m="http://schemas.openxmlformats.org/officeDocument/2006/math">
                    <m:nary>
                      <m:naryPr>
                        <m:chr m:val="∑"/>
                        <m:grow m:val="on"/>
                        <m:subHide m:val="on"/>
                        <m:supHide m:val="on"/>
                        <m:ctrlPr>
                          <a:rPr lang="ar-AE" sz="1200" i="1" kern="1200">
                            <a:solidFill>
                              <a:schemeClr val="tx1"/>
                            </a:solidFill>
                            <a:latin typeface="Cambria Math" panose="02040503050406030204" pitchFamily="18" charset="0"/>
                            <a:ea typeface="+mn-ea"/>
                            <a:cs typeface="+mn-cs"/>
                          </a:rPr>
                        </m:ctrlPr>
                      </m:naryPr>
                      <m:sub/>
                      <m:sup/>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𝑡</m:t>
                            </m:r>
                          </m:e>
                          <m:sub>
                            <m:r>
                              <a:rPr lang="ar-AE" sz="1200" i="1" kern="1200">
                                <a:solidFill>
                                  <a:schemeClr val="tx1"/>
                                </a:solidFill>
                                <a:latin typeface="Cambria Math" panose="02040503050406030204" pitchFamily="18" charset="0"/>
                                <a:ea typeface="+mn-ea"/>
                                <a:cs typeface="+mn-cs"/>
                              </a:rPr>
                              <m:t>𝑘</m:t>
                            </m:r>
                          </m:sub>
                        </m:sSub>
                      </m:e>
                    </m:nary>
                    <m:r>
                      <m:rPr>
                        <m:nor/>
                      </m:rPr>
                      <a:rPr lang="ar-AE" sz="1200" b="0" i="1" kern="1200">
                        <a:solidFill>
                          <a:schemeClr val="tx1"/>
                        </a:solidFill>
                        <a:latin typeface="+mn-lt"/>
                        <a:ea typeface="+mn-ea"/>
                        <a:cs typeface="+mn-cs"/>
                      </a:rPr>
                      <m:t> </m:t>
                    </m:r>
                    <m:sSubSup>
                      <m:sSubSupPr>
                        <m:ctrlPr>
                          <a:rPr lang="ar-AE" sz="1200" b="0" i="1" kern="1200">
                            <a:solidFill>
                              <a:schemeClr val="tx1"/>
                            </a:solidFill>
                            <a:latin typeface="Cambria Math" panose="02040503050406030204" pitchFamily="18" charset="0"/>
                            <a:ea typeface="+mn-ea"/>
                            <a:cs typeface="+mn-cs"/>
                          </a:rPr>
                        </m:ctrlPr>
                      </m:sSubSupPr>
                      <m:e>
                        <m:r>
                          <a:rPr lang="ar-AE" sz="1200" b="0" i="1" kern="1200">
                            <a:solidFill>
                              <a:schemeClr val="tx1"/>
                            </a:solidFill>
                            <a:latin typeface="Cambria Math" panose="02040503050406030204" pitchFamily="18" charset="0"/>
                            <a:ea typeface="+mn-ea"/>
                            <a:cs typeface="+mn-cs"/>
                          </a:rPr>
                          <m:t>𝜎</m:t>
                        </m:r>
                      </m:e>
                      <m:sub>
                        <m:r>
                          <a:rPr lang="ar-AE" sz="1200" b="0" i="1" kern="1200">
                            <a:solidFill>
                              <a:schemeClr val="tx1"/>
                            </a:solidFill>
                            <a:latin typeface="Cambria Math" panose="02040503050406030204" pitchFamily="18" charset="0"/>
                            <a:ea typeface="+mn-ea"/>
                            <a:cs typeface="+mn-cs"/>
                          </a:rPr>
                          <m:t>𝑦𝑦</m:t>
                        </m:r>
                      </m:sub>
                      <m:sup>
                        <m:d>
                          <m:dPr>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𝑘</m:t>
                            </m:r>
                          </m:e>
                        </m:d>
                      </m:sup>
                    </m:sSubSup>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m:t>
                    </m:r>
                  </m:oMath>
                </a14:m>
                <a:r>
                  <a:rPr lang="ar-AE" dirty="0"/>
                  <a:t>⇒ </a:t>
                </a:r>
                <a:r>
                  <a:rPr lang="en-GB" dirty="0"/>
                  <a:t>no external resultants, as required.</a:t>
                </a:r>
              </a:p>
              <a:p>
                <a:br>
                  <a:rPr lang="en-GB" dirty="0"/>
                </a:br>
                <a:endParaRPr lang="en-GB" dirty="0"/>
              </a:p>
              <a:p>
                <a:r>
                  <a:rPr lang="en-GB" b="1" dirty="0"/>
                  <a:t>Key Takeaway</a:t>
                </a:r>
              </a:p>
              <a:p>
                <a:r>
                  <a:rPr lang="en-GB" dirty="0"/>
                  <a:t>Cooling from cure creates </a:t>
                </a:r>
                <a:r>
                  <a:rPr lang="en-GB" b="1" dirty="0"/>
                  <a:t>balanced internal stresses</a:t>
                </a:r>
                <a:r>
                  <a:rPr lang="en-GB" dirty="0"/>
                  <a:t> even when the laminate is free: the stiff/low-CTE direction (0°) goes into </a:t>
                </a:r>
                <a:r>
                  <a:rPr lang="en-GB" b="1" dirty="0"/>
                  <a:t>compression</a:t>
                </a:r>
                <a:r>
                  <a:rPr lang="en-GB" dirty="0"/>
                  <a:t> along its fibers while the compliant/high-CTE direction (90°) takes </a:t>
                </a:r>
                <a:r>
                  <a:rPr lang="en-GB" b="1" dirty="0"/>
                  <a:t>tension</a:t>
                </a:r>
                <a:r>
                  <a:rPr lang="en-GB" dirty="0"/>
                  <a:t> in the orthogonal sense. Symmetry kills curvature, but </a:t>
                </a:r>
                <a:r>
                  <a:rPr lang="en-GB" b="1" dirty="0"/>
                  <a:t>ply-level residual stresses survive</a:t>
                </a:r>
                <a:r>
                  <a:rPr lang="en-GB" dirty="0"/>
                  <a:t> and must be considered in failure checks (matrix cracking in 90°, transverse tension in 0°) and in </a:t>
                </a:r>
                <a:r>
                  <a:rPr lang="en-GB" b="1" dirty="0"/>
                  <a:t>warpage risk</a:t>
                </a:r>
                <a:r>
                  <a:rPr lang="en-GB" dirty="0"/>
                  <a:t> if the lay-up isn’t symmetric.</a:t>
                </a:r>
              </a:p>
              <a:p>
                <a:endParaRPr lang="en-GB" dirty="0"/>
              </a:p>
            </p:txBody>
          </p:sp>
        </mc:Choice>
        <mc:Fallback xmlns="">
          <p:sp>
            <p:nvSpPr>
              <p:cNvPr id="3" name="Notes Placeholder 2"/>
              <p:cNvSpPr>
                <a:spLocks noGrp="1"/>
              </p:cNvSpPr>
              <p:nvPr>
                <p:ph type="body" idx="1"/>
              </p:nvPr>
            </p:nvSpPr>
            <p:spPr/>
            <p:txBody>
              <a:bodyPr/>
              <a:lstStyle/>
              <a:p>
                <a:r>
                  <a:rPr lang="en-GB" b="1" dirty="0"/>
                  <a:t>Example – Residual thermal stresses in a symmetric cross-ply</a:t>
                </a:r>
              </a:p>
              <a:p>
                <a:r>
                  <a:rPr lang="en-GB" b="1" dirty="0"/>
                  <a:t>Lay-up:</a:t>
                </a:r>
                <a:r>
                  <a:rPr lang="en-GB" dirty="0"/>
                  <a:t> </a:t>
                </a:r>
                <a:r>
                  <a:rPr lang="ar-AE" sz="1200" i="0" kern="1200">
                    <a:solidFill>
                      <a:schemeClr val="tx1"/>
                    </a:solidFill>
                    <a:latin typeface="+mn-lt"/>
                    <a:ea typeface="+mn-ea"/>
                    <a:cs typeface="+mn-cs"/>
                  </a:rPr>
                  <a:t>[90/0/90]</a:t>
                </a:r>
                <a:r>
                  <a:rPr lang="ar-AE" dirty="0"/>
                  <a:t>(</a:t>
                </a:r>
                <a:r>
                  <a:rPr lang="en-GB" dirty="0"/>
                  <a:t>each ply </a:t>
                </a:r>
                <a:r>
                  <a:rPr lang="en-GB" sz="1200" i="0" kern="1200">
                    <a:solidFill>
                      <a:schemeClr val="tx1"/>
                    </a:solidFill>
                    <a:latin typeface="+mn-lt"/>
                    <a:ea typeface="+mn-ea"/>
                    <a:cs typeface="+mn-cs"/>
                  </a:rPr>
                  <a:t>𝑡=1</a:t>
                </a:r>
                <a:r>
                  <a:rPr lang="en-GB" sz="1200" b="0" i="0" kern="1200">
                    <a:solidFill>
                      <a:schemeClr val="tx1"/>
                    </a:solidFill>
                    <a:latin typeface="Cambria Math" panose="02040503050406030204" pitchFamily="18" charset="0"/>
                    <a:ea typeface="+mn-ea"/>
                    <a:cs typeface="+mn-cs"/>
                  </a:rPr>
                  <a:t>" mm</a:t>
                </a:r>
                <a:r>
                  <a:rPr lang="en-GB" sz="1200" b="0" i="0" kern="1200">
                    <a:solidFill>
                      <a:schemeClr val="tx1"/>
                    </a:solidFill>
                    <a:latin typeface="+mn-lt"/>
                    <a:ea typeface="+mn-ea"/>
                    <a:cs typeface="+mn-cs"/>
                  </a:rPr>
                  <a:t>"</a:t>
                </a:r>
                <a:r>
                  <a:rPr lang="en-GB" dirty="0"/>
                  <a:t>; total </a:t>
                </a:r>
                <a:r>
                  <a:rPr lang="en-GB" sz="1200" i="0" kern="1200">
                    <a:solidFill>
                      <a:schemeClr val="tx1"/>
                    </a:solidFill>
                    <a:latin typeface="+mn-lt"/>
                    <a:ea typeface="+mn-ea"/>
                    <a:cs typeface="+mn-cs"/>
                  </a:rPr>
                  <a:t>ℎ=3</a:t>
                </a:r>
                <a:r>
                  <a:rPr lang="en-GB" sz="1200" b="0" i="0" kern="1200">
                    <a:solidFill>
                      <a:schemeClr val="tx1"/>
                    </a:solidFill>
                    <a:latin typeface="Cambria Math" panose="02040503050406030204" pitchFamily="18" charset="0"/>
                    <a:ea typeface="+mn-ea"/>
                    <a:cs typeface="+mn-cs"/>
                  </a:rPr>
                  <a:t>" mm</a:t>
                </a:r>
                <a:r>
                  <a:rPr lang="en-GB" sz="1200" b="0" i="0" kern="1200">
                    <a:solidFill>
                      <a:schemeClr val="tx1"/>
                    </a:solidFill>
                    <a:latin typeface="+mn-lt"/>
                    <a:ea typeface="+mn-ea"/>
                    <a:cs typeface="+mn-cs"/>
                  </a:rPr>
                  <a:t>"</a:t>
                </a:r>
                <a:r>
                  <a:rPr lang="en-GB" dirty="0"/>
                  <a:t>)</a:t>
                </a:r>
                <a:br>
                  <a:rPr lang="en-GB" dirty="0"/>
                </a:br>
                <a:r>
                  <a:rPr lang="en-GB" b="1" dirty="0"/>
                  <a:t>Material (UD, principal axes 1–2):</a:t>
                </a:r>
                <a:r>
                  <a:rPr lang="en-GB" dirty="0"/>
                  <a:t> </a:t>
                </a:r>
                <a:r>
                  <a:rPr lang="ar-AE" sz="1200" i="0" kern="1200">
                    <a:solidFill>
                      <a:schemeClr val="tx1"/>
                    </a:solidFill>
                    <a:latin typeface="+mn-lt"/>
                    <a:ea typeface="+mn-ea"/>
                    <a:cs typeface="+mn-cs"/>
                  </a:rPr>
                  <a:t>𝐸_1=45</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dirty="0"/>
                  <a:t>, </a:t>
                </a:r>
                <a:r>
                  <a:rPr lang="ar-AE" sz="1200" i="0" kern="1200">
                    <a:solidFill>
                      <a:schemeClr val="tx1"/>
                    </a:solidFill>
                    <a:latin typeface="+mn-lt"/>
                    <a:ea typeface="+mn-ea"/>
                    <a:cs typeface="+mn-cs"/>
                  </a:rPr>
                  <a:t>𝐸_2=10</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dirty="0"/>
                  <a:t>, </a:t>
                </a:r>
                <a:r>
                  <a:rPr lang="ar-AE" sz="1200" i="0" kern="1200">
                    <a:solidFill>
                      <a:schemeClr val="tx1"/>
                    </a:solidFill>
                    <a:latin typeface="+mn-lt"/>
                    <a:ea typeface="+mn-ea"/>
                    <a:cs typeface="+mn-cs"/>
                  </a:rPr>
                  <a:t>𝜈_12=0.31</a:t>
                </a:r>
                <a:r>
                  <a:rPr lang="ar-AE" dirty="0"/>
                  <a:t>, </a:t>
                </a:r>
                <a:r>
                  <a:rPr lang="ar-AE" sz="1200" i="0" kern="1200">
                    <a:solidFill>
                      <a:schemeClr val="tx1"/>
                    </a:solidFill>
                    <a:latin typeface="+mn-lt"/>
                    <a:ea typeface="+mn-ea"/>
                    <a:cs typeface="+mn-cs"/>
                  </a:rPr>
                  <a:t>𝐺_12=4.5</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br>
                  <a:rPr lang="en-GB" dirty="0"/>
                </a:br>
                <a:r>
                  <a:rPr lang="en-GB" b="1" dirty="0"/>
                  <a:t>CTEs:</a:t>
                </a:r>
                <a:r>
                  <a:rPr lang="en-GB" dirty="0"/>
                  <a:t> </a:t>
                </a:r>
                <a:r>
                  <a:rPr lang="ar-AE" sz="1200" i="0" kern="1200">
                    <a:solidFill>
                      <a:schemeClr val="tx1"/>
                    </a:solidFill>
                    <a:latin typeface="+mn-lt"/>
                    <a:ea typeface="+mn-ea"/>
                    <a:cs typeface="+mn-cs"/>
                  </a:rPr>
                  <a:t>𝛼_1=5×10^(−6) /^∘</a:t>
                </a:r>
                <a:r>
                  <a:rPr lang="en-GB" sz="1200" b="0" i="0" kern="1200">
                    <a:solidFill>
                      <a:schemeClr val="tx1"/>
                    </a:solidFill>
                    <a:latin typeface="+mn-lt"/>
                    <a:ea typeface="+mn-ea"/>
                    <a:cs typeface="+mn-cs"/>
                  </a:rPr>
                  <a:t> </a:t>
                </a:r>
                <a:r>
                  <a:rPr lang="en-GB" sz="1200" b="0" i="0" kern="1200">
                    <a:solidFill>
                      <a:schemeClr val="tx1"/>
                    </a:solidFill>
                    <a:latin typeface="Cambria Math" panose="02040503050406030204" pitchFamily="18" charset="0"/>
                    <a:ea typeface="+mn-ea"/>
                    <a:cs typeface="+mn-cs"/>
                  </a:rPr>
                  <a:t>"C</a:t>
                </a:r>
                <a:r>
                  <a:rPr lang="en-GB" sz="1200" b="0" i="0" kern="1200">
                    <a:solidFill>
                      <a:schemeClr val="tx1"/>
                    </a:solidFill>
                    <a:latin typeface="+mn-lt"/>
                    <a:ea typeface="+mn-ea"/>
                    <a:cs typeface="+mn-cs"/>
                  </a:rPr>
                  <a:t>"</a:t>
                </a:r>
                <a:r>
                  <a:rPr lang="en-GB" dirty="0"/>
                  <a:t>, </a:t>
                </a:r>
                <a:r>
                  <a:rPr lang="ar-AE" sz="1200" i="0" kern="1200">
                    <a:solidFill>
                      <a:schemeClr val="tx1"/>
                    </a:solidFill>
                    <a:latin typeface="+mn-lt"/>
                    <a:ea typeface="+mn-ea"/>
                    <a:cs typeface="+mn-cs"/>
                  </a:rPr>
                  <a:t>𝛼_2=20×10^(−6) /^∘</a:t>
                </a:r>
                <a:r>
                  <a:rPr lang="en-GB" sz="1200" b="0" i="0" kern="1200">
                    <a:solidFill>
                      <a:schemeClr val="tx1"/>
                    </a:solidFill>
                    <a:latin typeface="+mn-lt"/>
                    <a:ea typeface="+mn-ea"/>
                    <a:cs typeface="+mn-cs"/>
                  </a:rPr>
                  <a:t> </a:t>
                </a:r>
                <a:r>
                  <a:rPr lang="en-GB" sz="1200" b="0" i="0" kern="1200">
                    <a:solidFill>
                      <a:schemeClr val="tx1"/>
                    </a:solidFill>
                    <a:latin typeface="Cambria Math" panose="02040503050406030204" pitchFamily="18" charset="0"/>
                    <a:ea typeface="+mn-ea"/>
                    <a:cs typeface="+mn-cs"/>
                  </a:rPr>
                  <a:t>"C</a:t>
                </a:r>
                <a:r>
                  <a:rPr lang="en-GB" sz="1200" b="0" i="0" kern="1200">
                    <a:solidFill>
                      <a:schemeClr val="tx1"/>
                    </a:solidFill>
                    <a:latin typeface="+mn-lt"/>
                    <a:ea typeface="+mn-ea"/>
                    <a:cs typeface="+mn-cs"/>
                  </a:rPr>
                  <a:t>"</a:t>
                </a:r>
                <a:br>
                  <a:rPr lang="en-GB" dirty="0"/>
                </a:br>
                <a:r>
                  <a:rPr lang="en-GB" b="1" dirty="0"/>
                  <a:t>Thermal history:</a:t>
                </a:r>
                <a:r>
                  <a:rPr lang="en-GB" dirty="0"/>
                  <a:t> cure at </a:t>
                </a:r>
                <a:r>
                  <a:rPr lang="ar-AE" sz="1200" i="0" kern="1200">
                    <a:solidFill>
                      <a:schemeClr val="tx1"/>
                    </a:solidFill>
                    <a:latin typeface="+mn-lt"/>
                    <a:ea typeface="+mn-ea"/>
                    <a:cs typeface="+mn-cs"/>
                  </a:rPr>
                  <a:t>120^∘</a:t>
                </a:r>
                <a:r>
                  <a:rPr lang="en-GB" sz="1200" b="0" i="0" kern="1200">
                    <a:solidFill>
                      <a:schemeClr val="tx1"/>
                    </a:solidFill>
                    <a:latin typeface="+mn-lt"/>
                    <a:ea typeface="+mn-ea"/>
                    <a:cs typeface="+mn-cs"/>
                  </a:rPr>
                  <a:t> </a:t>
                </a:r>
                <a:r>
                  <a:rPr lang="en-GB" sz="1200" b="0" i="0" kern="1200">
                    <a:solidFill>
                      <a:schemeClr val="tx1"/>
                    </a:solidFill>
                    <a:latin typeface="Cambria Math" panose="02040503050406030204" pitchFamily="18" charset="0"/>
                    <a:ea typeface="+mn-ea"/>
                    <a:cs typeface="+mn-cs"/>
                  </a:rPr>
                  <a:t>"C</a:t>
                </a:r>
                <a:r>
                  <a:rPr lang="en-GB" sz="1200" b="0" i="0" kern="1200">
                    <a:solidFill>
                      <a:schemeClr val="tx1"/>
                    </a:solidFill>
                    <a:latin typeface="+mn-lt"/>
                    <a:ea typeface="+mn-ea"/>
                    <a:cs typeface="+mn-cs"/>
                  </a:rPr>
                  <a:t>"</a:t>
                </a:r>
                <a:r>
                  <a:rPr lang="en-GB" dirty="0"/>
                  <a:t>→ work at </a:t>
                </a:r>
                <a:r>
                  <a:rPr lang="ar-AE" sz="1200" i="0" kern="1200">
                    <a:solidFill>
                      <a:schemeClr val="tx1"/>
                    </a:solidFill>
                    <a:latin typeface="+mn-lt"/>
                    <a:ea typeface="+mn-ea"/>
                    <a:cs typeface="+mn-cs"/>
                  </a:rPr>
                  <a:t>20^∘</a:t>
                </a:r>
                <a:r>
                  <a:rPr lang="en-GB" sz="1200" b="0" i="0" kern="1200">
                    <a:solidFill>
                      <a:schemeClr val="tx1"/>
                    </a:solidFill>
                    <a:latin typeface="+mn-lt"/>
                    <a:ea typeface="+mn-ea"/>
                    <a:cs typeface="+mn-cs"/>
                  </a:rPr>
                  <a:t> </a:t>
                </a:r>
                <a:r>
                  <a:rPr lang="en-GB" sz="1200" b="0" i="0" kern="1200">
                    <a:solidFill>
                      <a:schemeClr val="tx1"/>
                    </a:solidFill>
                    <a:latin typeface="Cambria Math" panose="02040503050406030204" pitchFamily="18" charset="0"/>
                    <a:ea typeface="+mn-ea"/>
                    <a:cs typeface="+mn-cs"/>
                  </a:rPr>
                  <a:t>"C</a:t>
                </a:r>
                <a:r>
                  <a:rPr lang="en-GB" sz="1200" b="0" i="0" kern="1200">
                    <a:solidFill>
                      <a:schemeClr val="tx1"/>
                    </a:solidFill>
                    <a:latin typeface="+mn-lt"/>
                    <a:ea typeface="+mn-ea"/>
                    <a:cs typeface="+mn-cs"/>
                  </a:rPr>
                  <a:t>"</a:t>
                </a:r>
                <a:r>
                  <a:rPr lang="en-GB" dirty="0"/>
                  <a:t>⇒ </a:t>
                </a:r>
                <a:r>
                  <a:rPr lang="el-GR" sz="1200" i="0" kern="1200">
                    <a:solidFill>
                      <a:schemeClr val="tx1"/>
                    </a:solidFill>
                    <a:latin typeface="+mn-lt"/>
                    <a:ea typeface="+mn-ea"/>
                    <a:cs typeface="+mn-cs"/>
                  </a:rPr>
                  <a:t>Δ𝑇=−</a:t>
                </a:r>
                <a:r>
                  <a:rPr lang="ar-AE" sz="1200" i="0" kern="1200">
                    <a:solidFill>
                      <a:schemeClr val="tx1"/>
                    </a:solidFill>
                    <a:latin typeface="+mn-lt"/>
                    <a:ea typeface="+mn-ea"/>
                    <a:cs typeface="+mn-cs"/>
                  </a:rPr>
                  <a:t>100^∘</a:t>
                </a:r>
                <a:r>
                  <a:rPr lang="en-GB" sz="1200" b="0" i="0" kern="1200">
                    <a:solidFill>
                      <a:schemeClr val="tx1"/>
                    </a:solidFill>
                    <a:latin typeface="+mn-lt"/>
                    <a:ea typeface="+mn-ea"/>
                    <a:cs typeface="+mn-cs"/>
                  </a:rPr>
                  <a:t> </a:t>
                </a:r>
                <a:r>
                  <a:rPr lang="en-GB" sz="1200" b="0" i="0" kern="1200">
                    <a:solidFill>
                      <a:schemeClr val="tx1"/>
                    </a:solidFill>
                    <a:latin typeface="Cambria Math" panose="02040503050406030204" pitchFamily="18" charset="0"/>
                    <a:ea typeface="+mn-ea"/>
                    <a:cs typeface="+mn-cs"/>
                  </a:rPr>
                  <a:t>"C</a:t>
                </a:r>
                <a:r>
                  <a:rPr lang="en-GB" sz="1200" b="0" i="0" kern="1200">
                    <a:solidFill>
                      <a:schemeClr val="tx1"/>
                    </a:solidFill>
                    <a:latin typeface="+mn-lt"/>
                    <a:ea typeface="+mn-ea"/>
                    <a:cs typeface="+mn-cs"/>
                  </a:rPr>
                  <a:t>"</a:t>
                </a:r>
                <a:endParaRPr lang="en-GB" dirty="0"/>
              </a:p>
              <a:p>
                <a:br>
                  <a:rPr lang="en-GB" dirty="0"/>
                </a:br>
                <a:endParaRPr lang="en-GB" dirty="0"/>
              </a:p>
              <a:p>
                <a:r>
                  <a:rPr lang="en-GB" b="1" dirty="0"/>
                  <a:t>Intro</a:t>
                </a:r>
              </a:p>
              <a:p>
                <a:r>
                  <a:rPr lang="en-GB" dirty="0"/>
                  <a:t>We want the </a:t>
                </a:r>
                <a:r>
                  <a:rPr lang="en-GB" b="1" dirty="0"/>
                  <a:t>residual ply stresses</a:t>
                </a:r>
                <a:r>
                  <a:rPr lang="en-GB" dirty="0"/>
                  <a:t> at </a:t>
                </a:r>
                <a:r>
                  <a:rPr lang="ar-AE" sz="1200" i="0" kern="1200">
                    <a:solidFill>
                      <a:schemeClr val="tx1"/>
                    </a:solidFill>
                    <a:latin typeface="+mn-lt"/>
                    <a:ea typeface="+mn-ea"/>
                    <a:cs typeface="+mn-cs"/>
                  </a:rPr>
                  <a:t>20^∘</a:t>
                </a:r>
                <a:r>
                  <a:rPr lang="en-GB" sz="1200" b="0" i="0" kern="1200">
                    <a:solidFill>
                      <a:schemeClr val="tx1"/>
                    </a:solidFill>
                    <a:latin typeface="+mn-lt"/>
                    <a:ea typeface="+mn-ea"/>
                    <a:cs typeface="+mn-cs"/>
                  </a:rPr>
                  <a:t> </a:t>
                </a:r>
                <a:r>
                  <a:rPr lang="en-GB" sz="1200" b="0" i="0" kern="1200">
                    <a:solidFill>
                      <a:schemeClr val="tx1"/>
                    </a:solidFill>
                    <a:latin typeface="Cambria Math" panose="02040503050406030204" pitchFamily="18" charset="0"/>
                    <a:ea typeface="+mn-ea"/>
                    <a:cs typeface="+mn-cs"/>
                  </a:rPr>
                  <a:t>"C</a:t>
                </a:r>
                <a:r>
                  <a:rPr lang="en-GB" sz="1200" b="0" i="0" kern="1200">
                    <a:solidFill>
                      <a:schemeClr val="tx1"/>
                    </a:solidFill>
                    <a:latin typeface="+mn-lt"/>
                    <a:ea typeface="+mn-ea"/>
                    <a:cs typeface="+mn-cs"/>
                  </a:rPr>
                  <a:t>"</a:t>
                </a:r>
                <a:r>
                  <a:rPr lang="en-GB" dirty="0"/>
                  <a:t>caused by cooldown from cure. The laminate is </a:t>
                </a:r>
                <a:r>
                  <a:rPr lang="en-GB" b="1" dirty="0"/>
                  <a:t>free</a:t>
                </a:r>
                <a:r>
                  <a:rPr lang="en-GB" dirty="0"/>
                  <a:t> (no external </a:t>
                </a:r>
                <a:r>
                  <a:rPr lang="en-GB" sz="1200" i="0" kern="1200">
                    <a:solidFill>
                      <a:schemeClr val="tx1"/>
                    </a:solidFill>
                    <a:latin typeface="+mn-lt"/>
                    <a:ea typeface="+mn-ea"/>
                    <a:cs typeface="+mn-cs"/>
                  </a:rPr>
                  <a:t>𝑁</a:t>
                </a:r>
                <a:r>
                  <a:rPr lang="en-GB" dirty="0"/>
                  <a:t>or </a:t>
                </a:r>
                <a:r>
                  <a:rPr lang="en-GB" sz="1200" i="0" kern="1200">
                    <a:solidFill>
                      <a:schemeClr val="tx1"/>
                    </a:solidFill>
                    <a:latin typeface="+mn-lt"/>
                    <a:ea typeface="+mn-ea"/>
                    <a:cs typeface="+mn-cs"/>
                  </a:rPr>
                  <a:t>𝑀</a:t>
                </a:r>
                <a:r>
                  <a:rPr lang="en-GB" dirty="0"/>
                  <a:t>), so any mismatch in free thermal strain between the 0° and 90° plies must self-equilibrate internally.</a:t>
                </a:r>
              </a:p>
              <a:p>
                <a:br>
                  <a:rPr lang="en-GB" dirty="0"/>
                </a:br>
                <a:endParaRPr lang="en-GB" dirty="0"/>
              </a:p>
              <a:p>
                <a:r>
                  <a:rPr lang="en-GB" b="1" dirty="0"/>
                  <a:t>Concept</a:t>
                </a:r>
              </a:p>
              <a:p>
                <a:r>
                  <a:rPr lang="en-GB" dirty="0"/>
                  <a:t>Use the </a:t>
                </a:r>
                <a:r>
                  <a:rPr lang="en-GB" b="1" dirty="0"/>
                  <a:t>final constitutive equation</a:t>
                </a:r>
                <a:r>
                  <a:rPr lang="en-GB" dirty="0"/>
                  <a:t> with </a:t>
                </a:r>
                <a:r>
                  <a:rPr lang="ar-AE" sz="1200" i="0" kern="1200">
                    <a:solidFill>
                      <a:schemeClr val="tx1"/>
                    </a:solidFill>
                    <a:latin typeface="+mn-lt"/>
                    <a:ea typeface="+mn-ea"/>
                    <a:cs typeface="+mn-cs"/>
                  </a:rPr>
                  <a:t>{𝑁ⓜ,𝑀}=</a:t>
                </a:r>
                <a:r>
                  <a:rPr lang="ar-AE" sz="1200" b="1" i="0" kern="1200">
                    <a:solidFill>
                      <a:schemeClr val="tx1"/>
                    </a:solidFill>
                    <a:latin typeface="+mn-lt"/>
                    <a:ea typeface="+mn-ea"/>
                    <a:cs typeface="+mn-cs"/>
                  </a:rPr>
                  <a:t>𝟎</a:t>
                </a:r>
                <a:r>
                  <a:rPr lang="en-GB" dirty="0"/>
                  <a:t>and uniform </a:t>
                </a:r>
                <a:r>
                  <a:rPr lang="el-GR" sz="1200" i="0" kern="1200">
                    <a:solidFill>
                      <a:schemeClr val="tx1"/>
                    </a:solidFill>
                    <a:latin typeface="+mn-lt"/>
                    <a:ea typeface="+mn-ea"/>
                    <a:cs typeface="+mn-cs"/>
                  </a:rPr>
                  <a:t>Δ𝑇</a:t>
                </a:r>
                <a:r>
                  <a:rPr lang="el-GR" dirty="0"/>
                  <a:t>.</a:t>
                </a:r>
              </a:p>
              <a:p>
                <a:r>
                  <a:rPr lang="en-GB" dirty="0"/>
                  <a:t>Symmetry ⇒ </a:t>
                </a:r>
                <a:r>
                  <a:rPr lang="ar-AE" sz="1200" i="0" kern="1200">
                    <a:solidFill>
                      <a:schemeClr val="tx1"/>
                    </a:solidFill>
                    <a:latin typeface="+mn-lt"/>
                    <a:ea typeface="+mn-ea"/>
                    <a:cs typeface="+mn-cs"/>
                  </a:rPr>
                  <a:t>[𝐵]=</a:t>
                </a:r>
                <a:r>
                  <a:rPr lang="ar-AE" sz="1200" b="1" i="0" kern="1200">
                    <a:solidFill>
                      <a:schemeClr val="tx1"/>
                    </a:solidFill>
                    <a:latin typeface="+mn-lt"/>
                    <a:ea typeface="+mn-ea"/>
                    <a:cs typeface="+mn-cs"/>
                  </a:rPr>
                  <a:t>𝟎</a:t>
                </a:r>
                <a:r>
                  <a:rPr lang="en-GB" dirty="0"/>
                  <a:t>and, under uniform </a:t>
                </a:r>
                <a:r>
                  <a:rPr lang="el-GR" sz="1200" i="0" kern="1200">
                    <a:solidFill>
                      <a:schemeClr val="tx1"/>
                    </a:solidFill>
                    <a:latin typeface="+mn-lt"/>
                    <a:ea typeface="+mn-ea"/>
                    <a:cs typeface="+mn-cs"/>
                  </a:rPr>
                  <a:t>Δ𝑇</a:t>
                </a:r>
                <a:r>
                  <a:rPr lang="el-GR" dirty="0"/>
                  <a:t>, </a:t>
                </a:r>
                <a:r>
                  <a:rPr lang="el-GR" sz="1200" b="1" i="0" kern="1200">
                    <a:solidFill>
                      <a:schemeClr val="tx1"/>
                    </a:solidFill>
                    <a:latin typeface="+mn-lt"/>
                    <a:ea typeface="+mn-ea"/>
                    <a:cs typeface="+mn-cs"/>
                  </a:rPr>
                  <a:t>𝜿</a:t>
                </a:r>
                <a:r>
                  <a:rPr lang="el-GR" sz="1200" b="0" i="0" kern="1200">
                    <a:solidFill>
                      <a:schemeClr val="tx1"/>
                    </a:solidFill>
                    <a:latin typeface="+mn-lt"/>
                    <a:ea typeface="+mn-ea"/>
                    <a:cs typeface="+mn-cs"/>
                  </a:rPr>
                  <a:t>=</a:t>
                </a:r>
                <a:r>
                  <a:rPr lang="el-GR" sz="1200" b="1" i="0" kern="1200">
                    <a:solidFill>
                      <a:schemeClr val="tx1"/>
                    </a:solidFill>
                    <a:latin typeface="+mn-lt"/>
                    <a:ea typeface="+mn-ea"/>
                    <a:cs typeface="+mn-cs"/>
                  </a:rPr>
                  <a:t>𝟎</a:t>
                </a:r>
                <a:r>
                  <a:rPr lang="el-GR" dirty="0"/>
                  <a:t>.</a:t>
                </a:r>
              </a:p>
              <a:p>
                <a:r>
                  <a:rPr lang="en-GB" dirty="0"/>
                  <a:t>Solve </a:t>
                </a:r>
                <a:r>
                  <a:rPr lang="ar-AE" sz="1200" i="0" kern="1200">
                    <a:solidFill>
                      <a:schemeClr val="tx1"/>
                    </a:solidFill>
                    <a:latin typeface="+mn-lt"/>
                    <a:ea typeface="+mn-ea"/>
                    <a:cs typeface="+mn-cs"/>
                  </a:rPr>
                  <a:t>[𝐴] </a:t>
                </a:r>
                <a:r>
                  <a:rPr lang="ar-AE" sz="1200" b="1" i="0" kern="1200">
                    <a:solidFill>
                      <a:schemeClr val="tx1"/>
                    </a:solidFill>
                    <a:latin typeface="+mn-lt"/>
                    <a:ea typeface="+mn-ea"/>
                    <a:cs typeface="+mn-cs"/>
                  </a:rPr>
                  <a:t>𝝐^</a:t>
                </a:r>
                <a:r>
                  <a:rPr lang="ar-AE" sz="1200" b="0" i="0" kern="1200">
                    <a:solidFill>
                      <a:schemeClr val="tx1"/>
                    </a:solidFill>
                    <a:latin typeface="+mn-lt"/>
                    <a:ea typeface="+mn-ea"/>
                    <a:cs typeface="+mn-cs"/>
                  </a:rPr>
                  <a:t>0=</a:t>
                </a:r>
                <a:r>
                  <a:rPr lang="ar-AE" sz="1200" b="1" i="0" kern="1200">
                    <a:solidFill>
                      <a:schemeClr val="tx1"/>
                    </a:solidFill>
                    <a:latin typeface="+mn-lt"/>
                    <a:ea typeface="+mn-ea"/>
                    <a:cs typeface="+mn-cs"/>
                  </a:rPr>
                  <a:t>𝐍</a:t>
                </a:r>
                <a:r>
                  <a:rPr lang="ar-AE" sz="1200" b="0" i="0" kern="1200">
                    <a:solidFill>
                      <a:schemeClr val="tx1"/>
                    </a:solidFill>
                    <a:latin typeface="+mn-lt"/>
                    <a:ea typeface="+mn-ea"/>
                    <a:cs typeface="+mn-cs"/>
                  </a:rPr>
                  <a:t>^∗</a:t>
                </a:r>
                <a:r>
                  <a:rPr lang="en-GB" dirty="0"/>
                  <a:t>for the </a:t>
                </a:r>
                <a:r>
                  <a:rPr lang="en-GB" b="1" dirty="0"/>
                  <a:t>mid-plane strains</a:t>
                </a:r>
                <a:r>
                  <a:rPr lang="en-GB" dirty="0"/>
                  <a:t>.</a:t>
                </a:r>
              </a:p>
              <a:p>
                <a:r>
                  <a:rPr lang="en-GB" dirty="0"/>
                  <a:t>Recover ply stresses by</a:t>
                </a:r>
              </a:p>
              <a:p>
                <a:r>
                  <a:rPr lang="ar-AE" sz="1200" b="1" i="0" kern="1200">
                    <a:solidFill>
                      <a:schemeClr val="tx1"/>
                    </a:solidFill>
                    <a:latin typeface="+mn-lt"/>
                    <a:ea typeface="+mn-ea"/>
                    <a:cs typeface="+mn-cs"/>
                  </a:rPr>
                  <a:t>𝝈^((</a:t>
                </a:r>
                <a:r>
                  <a:rPr lang="ar-AE" sz="1200" b="0" i="0" kern="1200">
                    <a:solidFill>
                      <a:schemeClr val="tx1"/>
                    </a:solidFill>
                    <a:latin typeface="+mn-lt"/>
                    <a:ea typeface="+mn-ea"/>
                    <a:cs typeface="+mn-cs"/>
                  </a:rPr>
                  <a:t>𝑘</a:t>
                </a:r>
                <a:r>
                  <a:rPr lang="ar-AE" sz="1200" b="1" i="0" kern="1200">
                    <a:solidFill>
                      <a:schemeClr val="tx1"/>
                    </a:solidFill>
                    <a:latin typeface="+mn-lt"/>
                    <a:ea typeface="+mn-ea"/>
                    <a:cs typeface="+mn-cs"/>
                  </a:rPr>
                  <a:t>) )</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𝐐</a:t>
                </a:r>
                <a:r>
                  <a:rPr lang="ar-AE" sz="1200" b="0" i="0" kern="1200">
                    <a:solidFill>
                      <a:schemeClr val="tx1"/>
                    </a:solidFill>
                    <a:latin typeface="+mn-lt"/>
                    <a:ea typeface="+mn-ea"/>
                    <a:cs typeface="+mn-cs"/>
                  </a:rPr>
                  <a:t>┴ˉ^((𝑘) ) (</a:t>
                </a:r>
                <a:r>
                  <a:rPr lang="ar-AE" sz="1200" b="1" i="0" kern="1200">
                    <a:solidFill>
                      <a:schemeClr val="tx1"/>
                    </a:solidFill>
                    <a:latin typeface="+mn-lt"/>
                    <a:ea typeface="+mn-ea"/>
                    <a:cs typeface="+mn-cs"/>
                  </a:rPr>
                  <a:t>𝝐</a:t>
                </a:r>
                <a:r>
                  <a:rPr lang="ar-AE" sz="1200" b="0" i="0" kern="1200">
                    <a:solidFill>
                      <a:schemeClr val="tx1"/>
                    </a:solidFill>
                    <a:latin typeface="+mn-lt"/>
                    <a:ea typeface="+mn-ea"/>
                    <a:cs typeface="+mn-cs"/>
                  </a:rPr>
                  <a:t>^0−</a:t>
                </a:r>
                <a:r>
                  <a:rPr lang="ar-AE" sz="1200" b="1" i="0" kern="1200">
                    <a:solidFill>
                      <a:schemeClr val="tx1"/>
                    </a:solidFill>
                    <a:latin typeface="+mn-lt"/>
                    <a:ea typeface="+mn-ea"/>
                    <a:cs typeface="+mn-cs"/>
                  </a:rPr>
                  <a:t>𝝐</a:t>
                </a:r>
                <a:r>
                  <a:rPr lang="ar-AE" sz="1200" b="0" i="0" kern="1200">
                    <a:solidFill>
                      <a:schemeClr val="tx1"/>
                    </a:solidFill>
                    <a:latin typeface="+mn-lt"/>
                    <a:ea typeface="+mn-ea"/>
                    <a:cs typeface="+mn-cs"/>
                  </a:rPr>
                  <a:t>^(∗(𝑘) ) ), </a:t>
                </a:r>
                <a:r>
                  <a:rPr lang="ar-AE" sz="1200" b="1" i="0" kern="1200">
                    <a:solidFill>
                      <a:schemeClr val="tx1"/>
                    </a:solidFill>
                    <a:latin typeface="+mn-lt"/>
                    <a:ea typeface="+mn-ea"/>
                    <a:cs typeface="+mn-cs"/>
                  </a:rPr>
                  <a:t>𝝐</a:t>
                </a:r>
                <a:r>
                  <a:rPr lang="ar-AE" sz="1200" b="0" i="0" kern="1200">
                    <a:solidFill>
                      <a:schemeClr val="tx1"/>
                    </a:solidFill>
                    <a:latin typeface="+mn-lt"/>
                    <a:ea typeface="+mn-ea"/>
                    <a:cs typeface="+mn-cs"/>
                  </a:rPr>
                  <a:t>^(∗(𝑘) )=</a:t>
                </a:r>
                <a:r>
                  <a:rPr lang="ar-AE" sz="1200" b="1" i="0" kern="1200">
                    <a:solidFill>
                      <a:schemeClr val="tx1"/>
                    </a:solidFill>
                    <a:latin typeface="+mn-lt"/>
                    <a:ea typeface="+mn-ea"/>
                    <a:cs typeface="+mn-cs"/>
                  </a:rPr>
                  <a:t>𝜶</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a:t>
                </a:r>
                <a:r>
                  <a:rPr lang="ar-AE" sz="1200" b="0" i="0" kern="1200">
                    <a:solidFill>
                      <a:schemeClr val="tx1"/>
                    </a:solidFill>
                    <a:latin typeface="+mn-lt"/>
                    <a:ea typeface="+mn-ea"/>
                    <a:cs typeface="+mn-cs"/>
                  </a:rPr>
                  <a:t>𝑘</a:t>
                </a:r>
                <a:r>
                  <a:rPr lang="ar-AE" sz="1200" b="1" i="0" kern="1200">
                    <a:solidFill>
                      <a:schemeClr val="tx1"/>
                    </a:solidFill>
                    <a:latin typeface="+mn-lt"/>
                    <a:ea typeface="+mn-ea"/>
                    <a:cs typeface="+mn-cs"/>
                  </a:rPr>
                  <a:t>)</a:t>
                </a:r>
                <a:r>
                  <a:rPr lang="ar-AE" sz="1200" b="0" i="0" kern="1200">
                    <a:solidFill>
                      <a:schemeClr val="tx1"/>
                    </a:solidFill>
                    <a:latin typeface="+mn-lt"/>
                    <a:ea typeface="+mn-ea"/>
                    <a:cs typeface="+mn-cs"/>
                  </a:rPr>
                  <a:t> )</a:t>
                </a:r>
                <a:r>
                  <a:rPr lang="el-GR" sz="1200" b="0" i="0" kern="1200">
                    <a:solidFill>
                      <a:schemeClr val="tx1"/>
                    </a:solidFill>
                    <a:latin typeface="+mn-lt"/>
                    <a:ea typeface="+mn-ea"/>
                    <a:cs typeface="+mn-cs"/>
                  </a:rPr>
                  <a:t> Δ𝑇.</a:t>
                </a:r>
                <a:endParaRPr lang="el-GR" b="0" dirty="0"/>
              </a:p>
              <a:p>
                <a:br>
                  <a:rPr lang="el-GR" dirty="0"/>
                </a:br>
                <a:endParaRPr lang="el-GR" dirty="0"/>
              </a:p>
              <a:p>
                <a:r>
                  <a:rPr lang="en-GB" b="1" dirty="0"/>
                  <a:t>Details</a:t>
                </a:r>
              </a:p>
              <a:p>
                <a:r>
                  <a:rPr lang="en-GB" dirty="0"/>
                  <a:t>Reduced stiffness (orthotropic, plane stress) with </a:t>
                </a:r>
                <a:r>
                  <a:rPr lang="ar-AE" sz="1200" i="0" kern="1200">
                    <a:solidFill>
                      <a:schemeClr val="tx1"/>
                    </a:solidFill>
                    <a:latin typeface="+mn-lt"/>
                    <a:ea typeface="+mn-ea"/>
                    <a:cs typeface="+mn-cs"/>
                  </a:rPr>
                  <a:t>𝜈_21=𝜈_12 𝐸_2/𝐸_1</a:t>
                </a:r>
                <a:r>
                  <a:rPr lang="ar-AE" dirty="0"/>
                  <a:t>:</a:t>
                </a:r>
              </a:p>
              <a:p>
                <a:r>
                  <a:rPr lang="ar-AE" sz="1200" i="0" kern="1200">
                    <a:solidFill>
                      <a:schemeClr val="tx1"/>
                    </a:solidFill>
                    <a:latin typeface="+mn-lt"/>
                    <a:ea typeface="+mn-ea"/>
                    <a:cs typeface="+mn-cs"/>
                  </a:rPr>
                  <a:t>𝑄_11=𝐸_1/(1−𝜈_12 𝜈_21 ),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𝑄_22=𝐸_2/(1−𝜈_12 𝜈_21 ),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𝑄_12=(𝜈_12 𝐸_2)/(1−𝜈_12 𝜈_21 ),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𝑄_66=𝐺_12.</a:t>
                </a:r>
                <a:endParaRPr lang="ar-AE" b="0" dirty="0"/>
              </a:p>
              <a:p>
                <a:r>
                  <a:rPr lang="en-GB" dirty="0"/>
                  <a:t>Numerically:</a:t>
                </a:r>
                <a:br>
                  <a:rPr lang="en-GB" dirty="0"/>
                </a:br>
                <a:r>
                  <a:rPr lang="ar-AE" sz="1200" i="0" kern="1200">
                    <a:solidFill>
                      <a:schemeClr val="tx1"/>
                    </a:solidFill>
                    <a:latin typeface="+mn-lt"/>
                    <a:ea typeface="+mn-ea"/>
                    <a:cs typeface="+mn-cs"/>
                  </a:rPr>
                  <a:t>𝑄_11=45.98</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dirty="0"/>
                  <a:t>, </a:t>
                </a:r>
                <a:r>
                  <a:rPr lang="ar-AE" sz="1200" i="0" kern="1200">
                    <a:solidFill>
                      <a:schemeClr val="tx1"/>
                    </a:solidFill>
                    <a:latin typeface="+mn-lt"/>
                    <a:ea typeface="+mn-ea"/>
                    <a:cs typeface="+mn-cs"/>
                  </a:rPr>
                  <a:t>𝑄_22=10.22</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dirty="0"/>
                  <a:t>, </a:t>
                </a:r>
                <a:r>
                  <a:rPr lang="ar-AE" sz="1200" i="0" kern="1200">
                    <a:solidFill>
                      <a:schemeClr val="tx1"/>
                    </a:solidFill>
                    <a:latin typeface="+mn-lt"/>
                    <a:ea typeface="+mn-ea"/>
                    <a:cs typeface="+mn-cs"/>
                  </a:rPr>
                  <a:t>𝑄_12=3.168</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dirty="0"/>
                  <a:t>, </a:t>
                </a:r>
                <a:r>
                  <a:rPr lang="ar-AE" sz="1200" i="0" kern="1200">
                    <a:solidFill>
                      <a:schemeClr val="tx1"/>
                    </a:solidFill>
                    <a:latin typeface="+mn-lt"/>
                    <a:ea typeface="+mn-ea"/>
                    <a:cs typeface="+mn-cs"/>
                  </a:rPr>
                  <a:t>𝑄_66=4.50</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GPa</a:t>
                </a:r>
                <a:r>
                  <a:rPr lang="en-GB" sz="1200" b="0" i="0" kern="1200">
                    <a:solidFill>
                      <a:schemeClr val="tx1"/>
                    </a:solidFill>
                    <a:latin typeface="+mn-lt"/>
                    <a:ea typeface="+mn-ea"/>
                    <a:cs typeface="+mn-cs"/>
                  </a:rPr>
                  <a:t>"</a:t>
                </a:r>
                <a:r>
                  <a:rPr lang="en-GB" dirty="0"/>
                  <a:t>.</a:t>
                </a:r>
              </a:p>
              <a:p>
                <a:r>
                  <a:rPr lang="en-GB" b="1" dirty="0"/>
                  <a:t>Transformed</a:t>
                </a:r>
                <a:r>
                  <a:rPr lang="en-GB" dirty="0"/>
                  <a:t> </a:t>
                </a:r>
                <a:r>
                  <a:rPr lang="ar-AE" sz="1200" b="1" i="0" kern="1200">
                    <a:solidFill>
                      <a:schemeClr val="tx1"/>
                    </a:solidFill>
                    <a:latin typeface="+mn-lt"/>
                    <a:ea typeface="+mn-ea"/>
                    <a:cs typeface="+mn-cs"/>
                  </a:rPr>
                  <a:t>𝐐┴</a:t>
                </a:r>
                <a:r>
                  <a:rPr lang="ar-AE" sz="1200" b="0" i="0" kern="1200">
                    <a:solidFill>
                      <a:schemeClr val="tx1"/>
                    </a:solidFill>
                    <a:latin typeface="+mn-lt"/>
                    <a:ea typeface="+mn-ea"/>
                    <a:cs typeface="+mn-cs"/>
                  </a:rPr>
                  <a:t>ˉ</a:t>
                </a:r>
                <a:r>
                  <a:rPr lang="ar-AE" dirty="0"/>
                  <a:t>:</a:t>
                </a:r>
                <a:br>
                  <a:rPr lang="ar-AE" dirty="0"/>
                </a:br>
                <a:r>
                  <a:rPr lang="ar-AE" dirty="0"/>
                  <a:t>0° </a:t>
                </a:r>
                <a:r>
                  <a:rPr lang="en-GB" dirty="0"/>
                  <a:t>ply → </a:t>
                </a:r>
                <a:r>
                  <a:rPr lang="ar-AE" sz="1200" b="1" i="0" kern="1200">
                    <a:solidFill>
                      <a:schemeClr val="tx1"/>
                    </a:solidFill>
                    <a:latin typeface="+mn-lt"/>
                    <a:ea typeface="+mn-ea"/>
                    <a:cs typeface="+mn-cs"/>
                  </a:rPr>
                  <a:t>𝐐┴</a:t>
                </a:r>
                <a:r>
                  <a:rPr lang="ar-AE" sz="1200" b="0" i="0" kern="1200">
                    <a:solidFill>
                      <a:schemeClr val="tx1"/>
                    </a:solidFill>
                    <a:latin typeface="+mn-lt"/>
                    <a:ea typeface="+mn-ea"/>
                    <a:cs typeface="+mn-cs"/>
                  </a:rPr>
                  <a:t>ˉ=</a:t>
                </a:r>
                <a:r>
                  <a:rPr lang="ar-AE" sz="1200" b="1" i="0" kern="1200">
                    <a:solidFill>
                      <a:schemeClr val="tx1"/>
                    </a:solidFill>
                    <a:latin typeface="+mn-lt"/>
                    <a:ea typeface="+mn-ea"/>
                    <a:cs typeface="+mn-cs"/>
                  </a:rPr>
                  <a:t>𝐐</a:t>
                </a:r>
                <a:r>
                  <a:rPr lang="ar-AE" dirty="0"/>
                  <a:t>.</a:t>
                </a:r>
                <a:br>
                  <a:rPr lang="ar-AE" dirty="0"/>
                </a:br>
                <a:r>
                  <a:rPr lang="ar-AE" dirty="0"/>
                  <a:t>90° </a:t>
                </a:r>
                <a:r>
                  <a:rPr lang="en-GB" dirty="0"/>
                  <a:t>ply → swap 11↔22 (no </a:t>
                </a:r>
                <a:r>
                  <a:rPr lang="en-GB" sz="1200" i="0" kern="1200">
                    <a:solidFill>
                      <a:schemeClr val="tx1"/>
                    </a:solidFill>
                    <a:latin typeface="+mn-lt"/>
                    <a:ea typeface="+mn-ea"/>
                    <a:cs typeface="+mn-cs"/>
                  </a:rPr>
                  <a:t>16/26</a:t>
                </a:r>
                <a:r>
                  <a:rPr lang="en-GB" dirty="0"/>
                  <a:t>terms for 0/90).</a:t>
                </a:r>
              </a:p>
              <a:p>
                <a:r>
                  <a:rPr lang="en-GB" b="1" dirty="0"/>
                  <a:t>Thermal strains</a:t>
                </a:r>
                <a:r>
                  <a:rPr lang="en-GB" dirty="0"/>
                  <a:t> in laminate axes:</a:t>
                </a:r>
                <a:br>
                  <a:rPr lang="en-GB" dirty="0"/>
                </a:br>
                <a:r>
                  <a:rPr lang="en-GB" dirty="0"/>
                  <a:t>0°: </a:t>
                </a:r>
                <a:r>
                  <a:rPr lang="ar-AE" sz="1200" b="1" i="0" kern="1200">
                    <a:solidFill>
                      <a:schemeClr val="tx1"/>
                    </a:solidFill>
                    <a:latin typeface="+mn-lt"/>
                    <a:ea typeface="+mn-ea"/>
                    <a:cs typeface="+mn-cs"/>
                  </a:rPr>
                  <a:t>𝝐^</a:t>
                </a:r>
                <a:r>
                  <a:rPr lang="ar-AE" sz="1200" b="0" i="0" kern="1200">
                    <a:solidFill>
                      <a:schemeClr val="tx1"/>
                    </a:solidFill>
                    <a:latin typeface="+mn-lt"/>
                    <a:ea typeface="+mn-ea"/>
                    <a:cs typeface="+mn-cs"/>
                  </a:rPr>
                  <a:t>∗=[𝛼_1ⓜ,𝛼_2 0├ ]┤^𝖳</a:t>
                </a:r>
                <a:r>
                  <a:rPr lang="el-GR" sz="1200" b="0" i="0" kern="1200">
                    <a:solidFill>
                      <a:schemeClr val="tx1"/>
                    </a:solidFill>
                    <a:latin typeface="+mn-lt"/>
                    <a:ea typeface="+mn-ea"/>
                    <a:cs typeface="+mn-cs"/>
                  </a:rPr>
                  <a:t> Δ𝑇</a:t>
                </a:r>
                <a:r>
                  <a:rPr lang="ar-AE" sz="1200" b="0" i="0" kern="1200">
                    <a:solidFill>
                      <a:schemeClr val="tx1"/>
                    </a:solidFill>
                    <a:latin typeface="+mn-lt"/>
                    <a:ea typeface="+mn-ea"/>
                    <a:cs typeface="+mn-cs"/>
                  </a:rPr>
                  <a:t>,</a:t>
                </a:r>
                <a:r>
                  <a:rPr lang="ar-AE" dirty="0"/>
                  <a:t>.</a:t>
                </a:r>
                <a:br>
                  <a:rPr lang="ar-AE" dirty="0"/>
                </a:br>
                <a:r>
                  <a:rPr lang="ar-AE" dirty="0"/>
                  <a:t>90°: </a:t>
                </a:r>
                <a:r>
                  <a:rPr lang="ar-AE" sz="1200" b="1" i="0" kern="1200">
                    <a:solidFill>
                      <a:schemeClr val="tx1"/>
                    </a:solidFill>
                    <a:latin typeface="+mn-lt"/>
                    <a:ea typeface="+mn-ea"/>
                    <a:cs typeface="+mn-cs"/>
                  </a:rPr>
                  <a:t>𝝐^</a:t>
                </a:r>
                <a:r>
                  <a:rPr lang="ar-AE" sz="1200" b="0" i="0" kern="1200">
                    <a:solidFill>
                      <a:schemeClr val="tx1"/>
                    </a:solidFill>
                    <a:latin typeface="+mn-lt"/>
                    <a:ea typeface="+mn-ea"/>
                    <a:cs typeface="+mn-cs"/>
                  </a:rPr>
                  <a:t>∗=[𝛼_2ⓜ,𝛼_1 0├ ]┤^𝖳</a:t>
                </a:r>
                <a:r>
                  <a:rPr lang="el-GR" sz="1200" b="0" i="0" kern="1200">
                    <a:solidFill>
                      <a:schemeClr val="tx1"/>
                    </a:solidFill>
                    <a:latin typeface="+mn-lt"/>
                    <a:ea typeface="+mn-ea"/>
                    <a:cs typeface="+mn-cs"/>
                  </a:rPr>
                  <a:t> Δ𝑇</a:t>
                </a:r>
                <a:r>
                  <a:rPr lang="ar-AE" sz="1200" b="0" i="0" kern="1200">
                    <a:solidFill>
                      <a:schemeClr val="tx1"/>
                    </a:solidFill>
                    <a:latin typeface="+mn-lt"/>
                    <a:ea typeface="+mn-ea"/>
                    <a:cs typeface="+mn-cs"/>
                  </a:rPr>
                  <a:t>,</a:t>
                </a:r>
                <a:r>
                  <a:rPr lang="ar-AE" dirty="0"/>
                  <a:t>.</a:t>
                </a:r>
              </a:p>
              <a:p>
                <a:r>
                  <a:rPr lang="en-GB" dirty="0"/>
                  <a:t>Assemble </a:t>
                </a:r>
                <a:r>
                  <a:rPr lang="ar-AE" sz="1200" i="0" kern="1200">
                    <a:solidFill>
                      <a:schemeClr val="tx1"/>
                    </a:solidFill>
                    <a:latin typeface="+mn-lt"/>
                    <a:ea typeface="+mn-ea"/>
                    <a:cs typeface="+mn-cs"/>
                  </a:rPr>
                  <a:t>[𝐴]=∑128</a:t>
                </a:r>
                <a:r>
                  <a:rPr lang="ar-AE" sz="1200" b="0" i="0" kern="1200">
                    <a:solidFill>
                      <a:schemeClr val="tx1"/>
                    </a:solidFill>
                    <a:latin typeface="+mn-lt"/>
                    <a:ea typeface="+mn-ea"/>
                    <a:cs typeface="+mn-cs"/>
                  </a:rPr>
                  <a:t>▒</a:t>
                </a:r>
                <a:r>
                  <a:rPr lang="ar-AE" sz="1200" b="1" i="0" kern="1200">
                    <a:solidFill>
                      <a:schemeClr val="tx1"/>
                    </a:solidFill>
                    <a:latin typeface="+mn-lt"/>
                    <a:ea typeface="+mn-ea"/>
                    <a:cs typeface="+mn-cs"/>
                  </a:rPr>
                  <a:t>𝐐┴</a:t>
                </a:r>
                <a:r>
                  <a:rPr lang="ar-AE" sz="1200" b="0" i="0" kern="1200">
                    <a:solidFill>
                      <a:schemeClr val="tx1"/>
                    </a:solidFill>
                    <a:latin typeface="+mn-lt"/>
                    <a:ea typeface="+mn-ea"/>
                    <a:cs typeface="+mn-cs"/>
                  </a:rPr>
                  <a:t>ˉ^((𝑘) )  𝑡_𝑘</a:t>
                </a:r>
                <a:r>
                  <a:rPr lang="en-GB" dirty="0"/>
                  <a:t>and </a:t>
                </a:r>
                <a:r>
                  <a:rPr lang="ar-AE" sz="1200" b="1" i="0" kern="1200">
                    <a:solidFill>
                      <a:schemeClr val="tx1"/>
                    </a:solidFill>
                    <a:latin typeface="+mn-lt"/>
                    <a:ea typeface="+mn-ea"/>
                    <a:cs typeface="+mn-cs"/>
                  </a:rPr>
                  <a:t>𝐍^</a:t>
                </a:r>
                <a:r>
                  <a:rPr lang="ar-AE" sz="1200" b="0" i="0" kern="1200">
                    <a:solidFill>
                      <a:schemeClr val="tx1"/>
                    </a:solidFill>
                    <a:latin typeface="+mn-lt"/>
                    <a:ea typeface="+mn-ea"/>
                    <a:cs typeface="+mn-cs"/>
                  </a:rPr>
                  <a:t>∗=∑128▒</a:t>
                </a:r>
                <a:r>
                  <a:rPr lang="ar-AE" sz="1200" b="1" i="0" kern="1200">
                    <a:solidFill>
                      <a:schemeClr val="tx1"/>
                    </a:solidFill>
                    <a:latin typeface="+mn-lt"/>
                    <a:ea typeface="+mn-ea"/>
                    <a:cs typeface="+mn-cs"/>
                  </a:rPr>
                  <a:t>𝐐</a:t>
                </a:r>
                <a:r>
                  <a:rPr lang="ar-AE" sz="1200" b="0" i="0" kern="1200">
                    <a:solidFill>
                      <a:schemeClr val="tx1"/>
                    </a:solidFill>
                    <a:latin typeface="+mn-lt"/>
                    <a:ea typeface="+mn-ea"/>
                    <a:cs typeface="+mn-cs"/>
                  </a:rPr>
                  <a:t>┴ˉ^((𝑘) )  </a:t>
                </a:r>
                <a:r>
                  <a:rPr lang="ar-AE" sz="1200" b="1" i="0" kern="1200">
                    <a:solidFill>
                      <a:schemeClr val="tx1"/>
                    </a:solidFill>
                    <a:latin typeface="+mn-lt"/>
                    <a:ea typeface="+mn-ea"/>
                    <a:cs typeface="+mn-cs"/>
                  </a:rPr>
                  <a:t>𝝐</a:t>
                </a:r>
                <a:r>
                  <a:rPr lang="ar-AE" sz="1200" b="0" i="0" kern="1200">
                    <a:solidFill>
                      <a:schemeClr val="tx1"/>
                    </a:solidFill>
                    <a:latin typeface="+mn-lt"/>
                    <a:ea typeface="+mn-ea"/>
                    <a:cs typeface="+mn-cs"/>
                  </a:rPr>
                  <a:t>^(∗(𝑘) ) 𝑡_𝑘</a:t>
                </a:r>
                <a:r>
                  <a:rPr lang="en-GB" dirty="0"/>
                  <a:t>over the three plies, solve</a:t>
                </a:r>
              </a:p>
              <a:p>
                <a:r>
                  <a:rPr lang="ar-AE" sz="1200" i="0" kern="1200">
                    <a:solidFill>
                      <a:schemeClr val="tx1"/>
                    </a:solidFill>
                    <a:latin typeface="+mn-lt"/>
                    <a:ea typeface="+mn-ea"/>
                    <a:cs typeface="+mn-cs"/>
                  </a:rPr>
                  <a:t>[𝐴]{𝜖_𝑥𝑥^0ⓜ,𝜖_𝑦𝑦^0 𝛾_𝑥𝑦^0 ├ }┤^𝖳={𝑁_𝑥^∗ⓜ,𝑁_𝑦^∗ 𝑁_𝑥𝑦^∗ ├ }┤^𝖳., ,</a:t>
                </a:r>
                <a:endParaRPr lang="ar-AE" dirty="0"/>
              </a:p>
              <a:p>
                <a:r>
                  <a:rPr lang="en-GB" b="1" dirty="0"/>
                  <a:t>Result (mid-plane strains):</a:t>
                </a:r>
                <a:br>
                  <a:rPr lang="en-GB" dirty="0"/>
                </a:br>
                <a:r>
                  <a:rPr lang="ar-AE" sz="1200" i="0" kern="1200">
                    <a:solidFill>
                      <a:schemeClr val="tx1"/>
                    </a:solidFill>
                    <a:latin typeface="+mn-lt"/>
                    <a:ea typeface="+mn-ea"/>
                    <a:cs typeface="+mn-cs"/>
                  </a:rPr>
                  <a:t>𝜖_𝑥𝑥^0=−1.005×10^(−3)</a:t>
                </a:r>
                <a:r>
                  <a:rPr lang="ar-AE" dirty="0"/>
                  <a:t>, </a:t>
                </a:r>
                <a:r>
                  <a:rPr lang="ar-AE" sz="1200" i="0" kern="1200">
                    <a:solidFill>
                      <a:schemeClr val="tx1"/>
                    </a:solidFill>
                    <a:latin typeface="+mn-lt"/>
                    <a:ea typeface="+mn-ea"/>
                    <a:cs typeface="+mn-cs"/>
                  </a:rPr>
                  <a:t>𝜖_𝑦𝑦^0=−6.96×10^(−4)</a:t>
                </a:r>
                <a:r>
                  <a:rPr lang="ar-AE" dirty="0"/>
                  <a:t>, </a:t>
                </a:r>
                <a:r>
                  <a:rPr lang="ar-AE" sz="1200" i="0" kern="1200">
                    <a:solidFill>
                      <a:schemeClr val="tx1"/>
                    </a:solidFill>
                    <a:latin typeface="+mn-lt"/>
                    <a:ea typeface="+mn-ea"/>
                    <a:cs typeface="+mn-cs"/>
                  </a:rPr>
                  <a:t>𝛾_𝑥𝑦^0=0</a:t>
                </a:r>
                <a:r>
                  <a:rPr lang="ar-AE" dirty="0"/>
                  <a:t>.</a:t>
                </a:r>
                <a:br>
                  <a:rPr lang="ar-AE" dirty="0"/>
                </a:br>
                <a:r>
                  <a:rPr lang="ar-AE" dirty="0"/>
                  <a:t>(</a:t>
                </a:r>
                <a:r>
                  <a:rPr lang="en-GB" dirty="0"/>
                  <a:t>Uniform contraction; no mid-plane shear; curvature zero by symmetry.)</a:t>
                </a:r>
              </a:p>
              <a:p>
                <a:r>
                  <a:rPr lang="en-GB" b="1" dirty="0"/>
                  <a:t>Ply stresses</a:t>
                </a:r>
                <a:r>
                  <a:rPr lang="en-GB" dirty="0"/>
                  <a:t> (laminate axes = material axes for 0/90):</a:t>
                </a:r>
              </a:p>
              <a:p>
                <a:pPr lvl="1"/>
                <a:r>
                  <a:rPr lang="en-GB" b="1" dirty="0"/>
                  <a:t>0° ply (middle)</a:t>
                </a:r>
                <a:br>
                  <a:rPr lang="en-GB" dirty="0"/>
                </a:br>
                <a:r>
                  <a:rPr lang="ar-AE" sz="1200" i="0" kern="1200">
                    <a:solidFill>
                      <a:schemeClr val="tx1"/>
                    </a:solidFill>
                    <a:latin typeface="+mn-lt"/>
                    <a:ea typeface="+mn-ea"/>
                    <a:cs typeface="+mn-cs"/>
                  </a:rPr>
                  <a:t>𝜎_𝑥𝑥=−19.1</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MPa</a:t>
                </a:r>
                <a:r>
                  <a:rPr lang="en-GB" sz="1200" b="0" i="0" kern="1200">
                    <a:solidFill>
                      <a:schemeClr val="tx1"/>
                    </a:solidFill>
                    <a:latin typeface="+mn-lt"/>
                    <a:ea typeface="+mn-ea"/>
                    <a:cs typeface="+mn-cs"/>
                  </a:rPr>
                  <a:t>"</a:t>
                </a:r>
                <a:r>
                  <a:rPr lang="en-GB" dirty="0"/>
                  <a:t>(longitudinal </a:t>
                </a:r>
                <a:r>
                  <a:rPr lang="en-GB" b="1" dirty="0"/>
                  <a:t>compressive</a:t>
                </a:r>
                <a:r>
                  <a:rPr lang="en-GB" dirty="0"/>
                  <a:t>)</a:t>
                </a:r>
                <a:br>
                  <a:rPr lang="en-GB" dirty="0"/>
                </a:br>
                <a:r>
                  <a:rPr lang="ar-AE" sz="1200" i="0" kern="1200">
                    <a:solidFill>
                      <a:schemeClr val="tx1"/>
                    </a:solidFill>
                    <a:latin typeface="+mn-lt"/>
                    <a:ea typeface="+mn-ea"/>
                    <a:cs typeface="+mn-cs"/>
                  </a:rPr>
                  <a:t>𝜎_𝑦𝑦=+11.7</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MPa</a:t>
                </a:r>
                <a:r>
                  <a:rPr lang="en-GB" sz="1200" b="0" i="0" kern="1200">
                    <a:solidFill>
                      <a:schemeClr val="tx1"/>
                    </a:solidFill>
                    <a:latin typeface="+mn-lt"/>
                    <a:ea typeface="+mn-ea"/>
                    <a:cs typeface="+mn-cs"/>
                  </a:rPr>
                  <a:t>"</a:t>
                </a:r>
                <a:r>
                  <a:rPr lang="en-GB" dirty="0"/>
                  <a:t>(transverse </a:t>
                </a:r>
                <a:r>
                  <a:rPr lang="en-GB" b="1" dirty="0"/>
                  <a:t>tensile</a:t>
                </a:r>
                <a:r>
                  <a:rPr lang="en-GB" dirty="0"/>
                  <a:t>)</a:t>
                </a:r>
                <a:br>
                  <a:rPr lang="en-GB" dirty="0"/>
                </a:br>
                <a:r>
                  <a:rPr lang="ar-AE" sz="1200" i="0" kern="1200">
                    <a:solidFill>
                      <a:schemeClr val="tx1"/>
                    </a:solidFill>
                    <a:latin typeface="+mn-lt"/>
                    <a:ea typeface="+mn-ea"/>
                    <a:cs typeface="+mn-cs"/>
                  </a:rPr>
                  <a:t>𝜎_𝑥𝑦=0</a:t>
                </a:r>
                <a:endParaRPr lang="ar-AE" dirty="0"/>
              </a:p>
              <a:p>
                <a:pPr lvl="1"/>
                <a:r>
                  <a:rPr lang="ar-AE" b="1" dirty="0"/>
                  <a:t>90° </a:t>
                </a:r>
                <a:r>
                  <a:rPr lang="en-GB" b="1" dirty="0"/>
                  <a:t>plies (top &amp; bottom; identical)</a:t>
                </a:r>
                <a:br>
                  <a:rPr lang="en-GB" dirty="0"/>
                </a:br>
                <a:r>
                  <a:rPr lang="ar-AE" sz="1200" i="0" kern="1200">
                    <a:solidFill>
                      <a:schemeClr val="tx1"/>
                    </a:solidFill>
                    <a:latin typeface="+mn-lt"/>
                    <a:ea typeface="+mn-ea"/>
                    <a:cs typeface="+mn-cs"/>
                  </a:rPr>
                  <a:t>𝜎_𝑥𝑥=+9.55</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MPa</a:t>
                </a:r>
                <a:r>
                  <a:rPr lang="en-GB" sz="1200" b="0" i="0" kern="1200">
                    <a:solidFill>
                      <a:schemeClr val="tx1"/>
                    </a:solidFill>
                    <a:latin typeface="+mn-lt"/>
                    <a:ea typeface="+mn-ea"/>
                    <a:cs typeface="+mn-cs"/>
                  </a:rPr>
                  <a:t>"</a:t>
                </a:r>
                <a:r>
                  <a:rPr lang="en-GB" dirty="0"/>
                  <a:t>(along laminate </a:t>
                </a:r>
                <a:r>
                  <a:rPr lang="en-GB" sz="1200" i="0" kern="1200">
                    <a:solidFill>
                      <a:schemeClr val="tx1"/>
                    </a:solidFill>
                    <a:latin typeface="+mn-lt"/>
                    <a:ea typeface="+mn-ea"/>
                    <a:cs typeface="+mn-cs"/>
                  </a:rPr>
                  <a:t>𝑥</a:t>
                </a:r>
                <a:r>
                  <a:rPr lang="en-GB" dirty="0"/>
                  <a:t>, i.e., transverse to fibers)</a:t>
                </a:r>
                <a:br>
                  <a:rPr lang="en-GB" dirty="0"/>
                </a:br>
                <a:r>
                  <a:rPr lang="ar-AE" sz="1200" i="0" kern="1200">
                    <a:solidFill>
                      <a:schemeClr val="tx1"/>
                    </a:solidFill>
                    <a:latin typeface="+mn-lt"/>
                    <a:ea typeface="+mn-ea"/>
                    <a:cs typeface="+mn-cs"/>
                  </a:rPr>
                  <a:t>𝜎_𝑦𝑦=−5.86</a:t>
                </a:r>
                <a:r>
                  <a:rPr lang="ar-AE" sz="1200" b="0" i="0" kern="1200">
                    <a:solidFill>
                      <a:schemeClr val="tx1"/>
                    </a:solidFill>
                    <a:latin typeface="Cambria Math" panose="02040503050406030204" pitchFamily="18" charset="0"/>
                    <a:ea typeface="+mn-ea"/>
                    <a:cs typeface="+mn-cs"/>
                  </a:rPr>
                  <a:t>" </a:t>
                </a:r>
                <a:r>
                  <a:rPr lang="en-GB" sz="1200" b="0" i="0" kern="1200">
                    <a:solidFill>
                      <a:schemeClr val="tx1"/>
                    </a:solidFill>
                    <a:latin typeface="Cambria Math" panose="02040503050406030204" pitchFamily="18" charset="0"/>
                    <a:ea typeface="+mn-ea"/>
                    <a:cs typeface="+mn-cs"/>
                  </a:rPr>
                  <a:t>MPa</a:t>
                </a:r>
                <a:r>
                  <a:rPr lang="en-GB" sz="1200" b="0" i="0" kern="1200">
                    <a:solidFill>
                      <a:schemeClr val="tx1"/>
                    </a:solidFill>
                    <a:latin typeface="+mn-lt"/>
                    <a:ea typeface="+mn-ea"/>
                    <a:cs typeface="+mn-cs"/>
                  </a:rPr>
                  <a:t>"</a:t>
                </a:r>
                <a:r>
                  <a:rPr lang="en-GB" dirty="0"/>
                  <a:t>(along fibers of the 90° plies)</a:t>
                </a:r>
                <a:br>
                  <a:rPr lang="en-GB" dirty="0"/>
                </a:br>
                <a:r>
                  <a:rPr lang="ar-AE" sz="1200" i="0" kern="1200">
                    <a:solidFill>
                      <a:schemeClr val="tx1"/>
                    </a:solidFill>
                    <a:latin typeface="+mn-lt"/>
                    <a:ea typeface="+mn-ea"/>
                    <a:cs typeface="+mn-cs"/>
                  </a:rPr>
                  <a:t>𝜎_𝑥𝑦=0</a:t>
                </a:r>
                <a:endParaRPr lang="ar-AE" dirty="0"/>
              </a:p>
              <a:p>
                <a:r>
                  <a:rPr lang="en-GB" b="1" dirty="0"/>
                  <a:t>Self-equilibration check:</a:t>
                </a:r>
                <a:br>
                  <a:rPr lang="en-GB" dirty="0"/>
                </a:br>
                <a:r>
                  <a:rPr lang="ar-AE" sz="1200" i="0" kern="1200">
                    <a:solidFill>
                      <a:schemeClr val="tx1"/>
                    </a:solidFill>
                    <a:latin typeface="+mn-lt"/>
                    <a:ea typeface="+mn-ea"/>
                    <a:cs typeface="+mn-cs"/>
                  </a:rPr>
                  <a:t>∑128▒𝑡_𝑘 </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𝜎_𝑥𝑥^((𝑘) )=0</a:t>
                </a:r>
                <a:r>
                  <a:rPr lang="ar-AE" dirty="0"/>
                  <a:t>, </a:t>
                </a:r>
                <a:r>
                  <a:rPr lang="ar-AE" sz="1200" i="0" kern="1200">
                    <a:solidFill>
                      <a:schemeClr val="tx1"/>
                    </a:solidFill>
                    <a:latin typeface="+mn-lt"/>
                    <a:ea typeface="+mn-ea"/>
                    <a:cs typeface="+mn-cs"/>
                  </a:rPr>
                  <a:t>∑128▒𝑡_𝑘 </a:t>
                </a:r>
                <a:r>
                  <a:rPr lang="ar-AE" sz="1200" b="0" i="0" kern="1200">
                    <a:solidFill>
                      <a:schemeClr val="tx1"/>
                    </a:solidFill>
                    <a:latin typeface="+mn-lt"/>
                    <a:ea typeface="+mn-ea"/>
                    <a:cs typeface="+mn-cs"/>
                  </a:rPr>
                  <a:t> </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𝜎_𝑦𝑦^((𝑘) )≈0</a:t>
                </a:r>
                <a:r>
                  <a:rPr lang="ar-AE" dirty="0"/>
                  <a:t>⇒ </a:t>
                </a:r>
                <a:r>
                  <a:rPr lang="en-GB" dirty="0"/>
                  <a:t>no external resultants, as required.</a:t>
                </a:r>
              </a:p>
              <a:p>
                <a:br>
                  <a:rPr lang="en-GB" dirty="0"/>
                </a:br>
                <a:endParaRPr lang="en-GB" dirty="0"/>
              </a:p>
              <a:p>
                <a:r>
                  <a:rPr lang="en-GB" b="1" dirty="0"/>
                  <a:t>Key Takeaway</a:t>
                </a:r>
              </a:p>
              <a:p>
                <a:r>
                  <a:rPr lang="en-GB" dirty="0"/>
                  <a:t>Cooling from cure creates </a:t>
                </a:r>
                <a:r>
                  <a:rPr lang="en-GB" b="1" dirty="0"/>
                  <a:t>balanced internal stresses</a:t>
                </a:r>
                <a:r>
                  <a:rPr lang="en-GB" dirty="0"/>
                  <a:t> even when the laminate is free: the stiff/low-CTE direction (0°) goes into </a:t>
                </a:r>
                <a:r>
                  <a:rPr lang="en-GB" b="1" dirty="0"/>
                  <a:t>compression</a:t>
                </a:r>
                <a:r>
                  <a:rPr lang="en-GB" dirty="0"/>
                  <a:t> along its fibers while the compliant/high-CTE direction (90°) takes </a:t>
                </a:r>
                <a:r>
                  <a:rPr lang="en-GB" b="1" dirty="0"/>
                  <a:t>tension</a:t>
                </a:r>
                <a:r>
                  <a:rPr lang="en-GB" dirty="0"/>
                  <a:t> in the orthogonal sense. </a:t>
                </a:r>
                <a:r>
                  <a:rPr lang="en-GB"/>
                  <a:t>Symmetry kills curvature, but </a:t>
                </a:r>
                <a:r>
                  <a:rPr lang="en-GB" b="1"/>
                  <a:t>ply-level residual stresses survive</a:t>
                </a:r>
                <a:r>
                  <a:rPr lang="en-GB"/>
                  <a:t> and must be considered in failure checks (matrix cracking in 90°, transverse tension in 0°) and in </a:t>
                </a:r>
                <a:r>
                  <a:rPr lang="en-GB" b="1"/>
                  <a:t>warpage risk</a:t>
                </a:r>
                <a:r>
                  <a:rPr lang="en-GB"/>
                  <a:t> if the lay-up isn’t symmetric.</a:t>
                </a:r>
              </a:p>
              <a:p>
                <a:endParaRPr lang="en-GB"/>
              </a:p>
            </p:txBody>
          </p:sp>
        </mc:Fallback>
      </mc:AlternateContent>
      <p:sp>
        <p:nvSpPr>
          <p:cNvPr id="4" name="Slide Number Placeholder 3"/>
          <p:cNvSpPr>
            <a:spLocks noGrp="1"/>
          </p:cNvSpPr>
          <p:nvPr>
            <p:ph type="sldNum" sz="quarter" idx="5"/>
          </p:nvPr>
        </p:nvSpPr>
        <p:spPr/>
        <p:txBody>
          <a:bodyPr/>
          <a:lstStyle/>
          <a:p>
            <a:fld id="{06EC7BFA-5A14-4681-B8A8-B3F0F046586E}" type="slidenum">
              <a:rPr lang="en-GB" smtClean="0"/>
              <a:t>52</a:t>
            </a:fld>
            <a:endParaRPr lang="en-GB"/>
          </a:p>
        </p:txBody>
      </p:sp>
    </p:spTree>
    <p:extLst>
      <p:ext uri="{BB962C8B-B14F-4D97-AF65-F5344CB8AC3E}">
        <p14:creationId xmlns:p14="http://schemas.microsoft.com/office/powerpoint/2010/main" val="396385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Cermet-ceramic composites refer to a type of material that combines ceramics and metals to enhance the desirable properties of both constituents. These composites are sometimes referred to as </a:t>
            </a:r>
            <a:r>
              <a:rPr lang="en-GB" dirty="0" err="1"/>
              <a:t>cermets</a:t>
            </a:r>
            <a:r>
              <a:rPr lang="en-GB" dirty="0"/>
              <a:t> (a combination of the words </a:t>
            </a:r>
            <a:r>
              <a:rPr lang="en-GB" i="1" dirty="0"/>
              <a:t>ceramic</a:t>
            </a:r>
            <a:r>
              <a:rPr lang="en-GB" dirty="0"/>
              <a:t> and </a:t>
            </a:r>
            <a:r>
              <a:rPr lang="en-GB" i="1" dirty="0"/>
              <a:t>metal</a:t>
            </a:r>
            <a:r>
              <a:rPr lang="en-GB" dirty="0"/>
              <a:t>). They are designed to provide the hardness, wear resistance, and high-temperature stability of ceramics with the toughness, ductility, and thermal conductivity of metals. This balance allows Cermet-ceramic composites to be used in a variety of advanced applications, including aerospace, </a:t>
            </a:r>
            <a:r>
              <a:rPr lang="en-GB" dirty="0" err="1"/>
              <a:t>defense</a:t>
            </a:r>
            <a:r>
              <a:rPr lang="en-GB" dirty="0"/>
              <a:t>, and high-temperature industrial settings.</a:t>
            </a:r>
          </a:p>
          <a:p>
            <a:endParaRPr lang="en-GB" dirty="0"/>
          </a:p>
          <a:p>
            <a:r>
              <a:rPr lang="en-GB" b="1" dirty="0"/>
              <a:t>Characteristics of Cermet-Ceramic Composites:</a:t>
            </a:r>
          </a:p>
          <a:p>
            <a:endParaRPr lang="en-GB" b="1" dirty="0"/>
          </a:p>
          <a:p>
            <a:pPr>
              <a:buFont typeface="+mj-lt"/>
              <a:buAutoNum type="arabicPeriod"/>
            </a:pPr>
            <a:r>
              <a:rPr lang="en-GB" b="1" dirty="0"/>
              <a:t>High Hardness and Strength</a:t>
            </a:r>
            <a:r>
              <a:rPr lang="en-GB" dirty="0"/>
              <a:t>: The ceramic component provides high hardness and resistance to wear, making these materials useful in abrasive environments.</a:t>
            </a:r>
          </a:p>
          <a:p>
            <a:pPr>
              <a:buFont typeface="+mj-lt"/>
              <a:buAutoNum type="arabicPeriod"/>
            </a:pPr>
            <a:r>
              <a:rPr lang="en-GB" b="1" dirty="0"/>
              <a:t>Thermal Resistance</a:t>
            </a:r>
            <a:r>
              <a:rPr lang="en-GB" dirty="0"/>
              <a:t>: Ceramics are generally stable at high temperatures, allowing </a:t>
            </a:r>
            <a:r>
              <a:rPr lang="en-GB" dirty="0" err="1"/>
              <a:t>sermet</a:t>
            </a:r>
            <a:r>
              <a:rPr lang="en-GB" dirty="0"/>
              <a:t> composites to be used in high-heat applications like gas turbines, cutting tools, and high-temperature engine components.</a:t>
            </a:r>
          </a:p>
          <a:p>
            <a:pPr>
              <a:buFont typeface="+mj-lt"/>
              <a:buAutoNum type="arabicPeriod"/>
            </a:pPr>
            <a:r>
              <a:rPr lang="en-GB" b="1" dirty="0"/>
              <a:t>Toughness and Ductility</a:t>
            </a:r>
            <a:r>
              <a:rPr lang="en-GB" dirty="0"/>
              <a:t>: The metal component enhances the toughness and ductility of the composite, which can mitigate the brittleness often associated with ceramics alone.</a:t>
            </a:r>
          </a:p>
          <a:p>
            <a:pPr>
              <a:buFont typeface="+mj-lt"/>
              <a:buAutoNum type="arabicPeriod"/>
            </a:pPr>
            <a:r>
              <a:rPr lang="en-GB" b="1" dirty="0"/>
              <a:t>Resistance to Oxidation and Corrosion</a:t>
            </a:r>
            <a:r>
              <a:rPr lang="en-GB" dirty="0"/>
              <a:t>: Many </a:t>
            </a:r>
            <a:r>
              <a:rPr lang="en-GB" dirty="0" err="1"/>
              <a:t>sermet</a:t>
            </a:r>
            <a:r>
              <a:rPr lang="en-GB" dirty="0"/>
              <a:t> composites also exhibit excellent resistance to oxidation and corrosion due to the inert nature of ceramics, making them suitable for harsh environments.</a:t>
            </a:r>
          </a:p>
          <a:p>
            <a:pPr>
              <a:buFont typeface="+mj-lt"/>
              <a:buAutoNum type="arabicPeriod"/>
            </a:pPr>
            <a:r>
              <a:rPr lang="en-GB" b="1" dirty="0"/>
              <a:t>Tailored Properties</a:t>
            </a:r>
            <a:r>
              <a:rPr lang="en-GB" dirty="0"/>
              <a:t>: The proportions of ceramic to metal can be adjusted to create materials with specific mechanical, thermal, and electrical properties for different applications.</a:t>
            </a:r>
          </a:p>
          <a:p>
            <a:pPr>
              <a:buFont typeface="+mj-lt"/>
              <a:buAutoNum type="arabicPeriod"/>
            </a:pPr>
            <a:endParaRPr lang="en-GB" dirty="0"/>
          </a:p>
          <a:p>
            <a:r>
              <a:rPr lang="en-GB" b="1" dirty="0"/>
              <a:t>Common Applications:</a:t>
            </a:r>
          </a:p>
          <a:p>
            <a:endParaRPr lang="en-GB" b="1" dirty="0"/>
          </a:p>
          <a:p>
            <a:pPr>
              <a:buFont typeface="Arial" panose="020B0604020202020204" pitchFamily="34" charset="0"/>
              <a:buChar char="•"/>
            </a:pPr>
            <a:r>
              <a:rPr lang="en-GB" b="1" dirty="0"/>
              <a:t>Cutting Tools</a:t>
            </a:r>
            <a:r>
              <a:rPr lang="en-GB" dirty="0"/>
              <a:t>: Due to their hardness and wear resistance, </a:t>
            </a:r>
            <a:r>
              <a:rPr lang="en-GB" dirty="0" err="1"/>
              <a:t>cermets</a:t>
            </a:r>
            <a:r>
              <a:rPr lang="en-GB" dirty="0"/>
              <a:t> are used in cutting tools, where they offer a balance between tool life and cost-effectiveness.</a:t>
            </a:r>
          </a:p>
          <a:p>
            <a:pPr>
              <a:buFont typeface="Arial" panose="020B0604020202020204" pitchFamily="34" charset="0"/>
              <a:buChar char="•"/>
            </a:pPr>
            <a:r>
              <a:rPr lang="en-GB" b="1" dirty="0"/>
              <a:t>Aerospace Components</a:t>
            </a:r>
            <a:r>
              <a:rPr lang="en-GB" dirty="0"/>
              <a:t>: </a:t>
            </a:r>
            <a:r>
              <a:rPr lang="en-GB" dirty="0" err="1"/>
              <a:t>Sermet</a:t>
            </a:r>
            <a:r>
              <a:rPr lang="en-GB" dirty="0"/>
              <a:t> composites are employed in high-performance turbine blades and other aerospace parts that must endure extreme temperatures and mechanical stresses.</a:t>
            </a:r>
          </a:p>
          <a:p>
            <a:pPr>
              <a:buFont typeface="Arial" panose="020B0604020202020204" pitchFamily="34" charset="0"/>
              <a:buChar char="•"/>
            </a:pPr>
            <a:r>
              <a:rPr lang="en-GB" b="1" dirty="0"/>
              <a:t>Armor</a:t>
            </a:r>
            <a:r>
              <a:rPr lang="en-GB" dirty="0"/>
              <a:t>: The combination of hardness and toughness makes these composites ideal for use in military </a:t>
            </a:r>
            <a:r>
              <a:rPr lang="en-GB" dirty="0" err="1"/>
              <a:t>armor</a:t>
            </a:r>
            <a:r>
              <a:rPr lang="en-GB" dirty="0"/>
              <a:t> systems, where they provide resistance to penetration without being excessively brittle.</a:t>
            </a:r>
          </a:p>
          <a:p>
            <a:pPr>
              <a:buFont typeface="Arial" panose="020B0604020202020204" pitchFamily="34" charset="0"/>
              <a:buChar char="•"/>
            </a:pPr>
            <a:r>
              <a:rPr lang="en-GB" b="1" dirty="0"/>
              <a:t>Medical Devices</a:t>
            </a:r>
            <a:r>
              <a:rPr lang="en-GB" dirty="0"/>
              <a:t>: </a:t>
            </a:r>
            <a:r>
              <a:rPr lang="en-GB" dirty="0" err="1"/>
              <a:t>Cermets</a:t>
            </a:r>
            <a:r>
              <a:rPr lang="en-GB" dirty="0"/>
              <a:t> can be used in medical applications, such as dental implants or joint replacements, where both biocompatibility and mechanical strength are essential.</a:t>
            </a:r>
          </a:p>
          <a:p>
            <a:endParaRPr lang="en-GB" b="1" dirty="0"/>
          </a:p>
          <a:p>
            <a:r>
              <a:rPr lang="en-GB" b="1" dirty="0"/>
              <a:t>Fabrication Techniques:</a:t>
            </a:r>
          </a:p>
          <a:p>
            <a:endParaRPr lang="en-GB" b="1" dirty="0"/>
          </a:p>
          <a:p>
            <a:pPr>
              <a:buFont typeface="Arial" panose="020B0604020202020204" pitchFamily="34" charset="0"/>
              <a:buChar char="•"/>
            </a:pPr>
            <a:r>
              <a:rPr lang="en-GB" b="1" dirty="0"/>
              <a:t>Powder Metallurgy</a:t>
            </a:r>
            <a:r>
              <a:rPr lang="en-GB" dirty="0"/>
              <a:t>: A common method where ceramic and metal powders are mixed, pressed, and sintered at high temperatures to create dense composites.</a:t>
            </a:r>
          </a:p>
          <a:p>
            <a:pPr>
              <a:buFont typeface="Arial" panose="020B0604020202020204" pitchFamily="34" charset="0"/>
              <a:buChar char="•"/>
            </a:pPr>
            <a:r>
              <a:rPr lang="en-GB" b="1" dirty="0"/>
              <a:t>Thermal Spray Coating</a:t>
            </a:r>
            <a:r>
              <a:rPr lang="en-GB" dirty="0"/>
              <a:t>: </a:t>
            </a:r>
            <a:r>
              <a:rPr lang="en-GB" dirty="0" err="1"/>
              <a:t>Sermet</a:t>
            </a:r>
            <a:r>
              <a:rPr lang="en-GB" dirty="0"/>
              <a:t> composites can also be applied as coatings to improve the surface properties of metals, such as increasing wear resistance.</a:t>
            </a:r>
          </a:p>
          <a:p>
            <a:pPr>
              <a:buFont typeface="Arial" panose="020B0604020202020204" pitchFamily="34" charset="0"/>
              <a:buChar char="•"/>
            </a:pPr>
            <a:r>
              <a:rPr lang="en-GB" b="1" dirty="0"/>
              <a:t>Hot Pressing</a:t>
            </a:r>
            <a:r>
              <a:rPr lang="en-GB" dirty="0"/>
              <a:t>: Involves the application of heat and pressure simultaneously to densify the composite material, producing a more uniform structure with enhanced properties.</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5</a:t>
            </a:fld>
            <a:endParaRPr lang="en-GB"/>
          </a:p>
        </p:txBody>
      </p:sp>
    </p:spTree>
    <p:extLst>
      <p:ext uri="{BB962C8B-B14F-4D97-AF65-F5344CB8AC3E}">
        <p14:creationId xmlns:p14="http://schemas.microsoft.com/office/powerpoint/2010/main" val="1362648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a:t>
            </a:r>
            <a:br>
              <a:rPr lang="en-GB" dirty="0"/>
            </a:br>
            <a:r>
              <a:rPr lang="en-GB" dirty="0"/>
              <a:t>“This slide presents the classification of composite materials based on the nature of their constituents: organic, metallic, and mineral matrix systems.”</a:t>
            </a:r>
          </a:p>
          <a:p>
            <a:r>
              <a:rPr lang="en-GB" b="1" dirty="0"/>
              <a:t>Purpose</a:t>
            </a:r>
            <a:br>
              <a:rPr lang="en-GB" dirty="0"/>
            </a:br>
            <a:r>
              <a:rPr lang="en-GB" dirty="0"/>
              <a:t>“The goal is to highlight how different matrix types dictate processing routes, service temperature, and performance limits. This classification helps engineers choose appropriate systems for structural, thermal, or multifunctional applications.”</a:t>
            </a:r>
          </a:p>
          <a:p>
            <a:r>
              <a:rPr lang="en-GB" b="1" dirty="0"/>
              <a:t>Concept</a:t>
            </a:r>
            <a:endParaRPr lang="en-GB" dirty="0"/>
          </a:p>
          <a:p>
            <a:r>
              <a:rPr lang="en-GB" b="1" dirty="0"/>
              <a:t>Organic matrix composites (OMCs):</a:t>
            </a:r>
            <a:r>
              <a:rPr lang="en-GB" dirty="0"/>
              <a:t> Polymer resins reinforced with mineral, organic, or metallic fibres. They are lightweight and easily processed but limited to service temperatures of 200–300 °C.</a:t>
            </a:r>
          </a:p>
          <a:p>
            <a:r>
              <a:rPr lang="en-GB" b="1" dirty="0"/>
              <a:t>Metallic matrix composites (MMCs):</a:t>
            </a:r>
            <a:r>
              <a:rPr lang="en-GB" dirty="0"/>
              <a:t> Light alloys of Al, Mg, or Ti reinforced with ceramic or metallic fibres/particles. They extend service temperatures up to 600 °C.</a:t>
            </a:r>
          </a:p>
          <a:p>
            <a:r>
              <a:rPr lang="en-GB" b="1" dirty="0"/>
              <a:t>Mineral (ceramic) matrix composites (CMCs):</a:t>
            </a:r>
            <a:r>
              <a:rPr lang="en-GB" dirty="0"/>
              <a:t> Reinforced ceramics such as carbides and nitrides. They achieve service limits up to 1000 °C or higher.</a:t>
            </a:r>
          </a:p>
          <a:p>
            <a:r>
              <a:rPr lang="en-GB" b="1" dirty="0"/>
              <a:t>Details</a:t>
            </a:r>
            <a:endParaRPr lang="en-GB" dirty="0"/>
          </a:p>
          <a:p>
            <a:r>
              <a:rPr lang="en-GB" i="1" dirty="0"/>
              <a:t>Organic matrix composites</a:t>
            </a:r>
            <a:endParaRPr lang="en-GB" dirty="0"/>
          </a:p>
          <a:p>
            <a:pPr lvl="1"/>
            <a:r>
              <a:rPr lang="en-GB" dirty="0"/>
              <a:t>Reinforcements: mineral fibres (glass, carbon), synthetic polymeric fibres (Kevlar, polyamides), metallic fibres (boron, aluminium).</a:t>
            </a:r>
          </a:p>
          <a:p>
            <a:pPr lvl="1"/>
            <a:r>
              <a:rPr lang="en-GB" dirty="0"/>
              <a:t>Applications: aerospace primary structures, automotive components, sporting goods.</a:t>
            </a:r>
          </a:p>
          <a:p>
            <a:r>
              <a:rPr lang="en-GB" i="1" dirty="0"/>
              <a:t>Metallic matrix composites</a:t>
            </a:r>
            <a:endParaRPr lang="en-GB" dirty="0"/>
          </a:p>
          <a:p>
            <a:pPr lvl="1"/>
            <a:r>
              <a:rPr lang="en-GB" dirty="0"/>
              <a:t>Reinforcements: carbon, SiC, boron, BorSiC (boron fibres coated with silicon carbide).</a:t>
            </a:r>
          </a:p>
          <a:p>
            <a:pPr lvl="1"/>
            <a:r>
              <a:rPr lang="en-GB" dirty="0"/>
              <a:t>Applications: aerospace engine components, automotive brakes, armour systems.</a:t>
            </a:r>
          </a:p>
          <a:p>
            <a:r>
              <a:rPr lang="en-GB" i="1" dirty="0"/>
              <a:t>Mineral (ceramic) matrix composites</a:t>
            </a:r>
            <a:endParaRPr lang="en-GB" dirty="0"/>
          </a:p>
          <a:p>
            <a:pPr lvl="1"/>
            <a:r>
              <a:rPr lang="en-GB" dirty="0"/>
              <a:t>Reinforcements: boron fibres, </a:t>
            </a:r>
            <a:r>
              <a:rPr lang="en-GB" dirty="0" err="1"/>
              <a:t>cermets</a:t>
            </a:r>
            <a:r>
              <a:rPr lang="en-GB" dirty="0"/>
              <a:t>, carbides, nitrides.</a:t>
            </a:r>
          </a:p>
          <a:p>
            <a:pPr lvl="1"/>
            <a:r>
              <a:rPr lang="en-GB" dirty="0"/>
              <a:t>Applications: turbines, high-temperature reactors, hypersonic vehicles.</a:t>
            </a:r>
          </a:p>
          <a:p>
            <a:r>
              <a:rPr lang="en-GB" b="1" dirty="0"/>
              <a:t>Special case (highlight box)</a:t>
            </a:r>
            <a:endParaRPr lang="en-GB" dirty="0"/>
          </a:p>
          <a:p>
            <a:r>
              <a:rPr lang="en-GB" dirty="0"/>
              <a:t>SiC-based CMCs can withstand up to 1600 °C and resist radiation.</a:t>
            </a:r>
          </a:p>
          <a:p>
            <a:r>
              <a:rPr lang="en-GB" dirty="0"/>
              <a:t>Fusion energy potential: predicted +200% energy yield if steels are replaced with SiC/SiC composites in reactor environments.</a:t>
            </a:r>
          </a:p>
          <a:p>
            <a:r>
              <a:rPr lang="en-GB" b="1" dirty="0"/>
              <a:t>Teaching Point</a:t>
            </a:r>
            <a:br>
              <a:rPr lang="en-GB" dirty="0"/>
            </a:br>
            <a:r>
              <a:rPr lang="en-GB" dirty="0"/>
              <a:t>“Classification is more than labels: it reflects the balance between weight, toughness, thermal stability, and manufacturability. Each system is chosen according to performance–cost–environment trade-offs.”</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6</a:t>
            </a:fld>
            <a:endParaRPr lang="en-GB"/>
          </a:p>
        </p:txBody>
      </p:sp>
    </p:spTree>
    <p:extLst>
      <p:ext uri="{BB962C8B-B14F-4D97-AF65-F5344CB8AC3E}">
        <p14:creationId xmlns:p14="http://schemas.microsoft.com/office/powerpoint/2010/main" val="416189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a:t>
            </a:r>
            <a:br>
              <a:rPr lang="en-GB" dirty="0"/>
            </a:br>
            <a:r>
              <a:rPr lang="en-GB" dirty="0"/>
              <a:t>“This slide presents the mechanical characteristics of materials, comparing bulk engineering materials with materials made in the form of fibres.”</a:t>
            </a:r>
          </a:p>
          <a:p>
            <a:r>
              <a:rPr lang="en-GB" b="1" dirty="0"/>
              <a:t>Purpose</a:t>
            </a:r>
            <a:br>
              <a:rPr lang="en-GB" dirty="0"/>
            </a:br>
            <a:r>
              <a:rPr lang="en-GB" dirty="0"/>
              <a:t>“The goal is to illustrate how strength and stiffness per unit weight differ between bulk materials and high-performance fibres. This comparison underlines why fibres such as carbon, aramid, and boron are preferred in advanced composite design.”</a:t>
            </a:r>
          </a:p>
          <a:p>
            <a:r>
              <a:rPr lang="en-GB" b="1" dirty="0"/>
              <a:t>Concept</a:t>
            </a:r>
            <a:endParaRPr lang="en-GB" dirty="0"/>
          </a:p>
          <a:p>
            <a:r>
              <a:rPr lang="en-GB" b="1" dirty="0"/>
              <a:t>Bulk materials:</a:t>
            </a:r>
            <a:r>
              <a:rPr lang="en-GB" dirty="0"/>
              <a:t> Conventional engineering materials like steel, aluminium, wood, glass, tungsten, and beryllium. Their properties depend heavily on density and processing route.</a:t>
            </a:r>
          </a:p>
          <a:p>
            <a:r>
              <a:rPr lang="en-GB" b="1" dirty="0"/>
              <a:t>Fibres:</a:t>
            </a:r>
            <a:r>
              <a:rPr lang="en-GB" dirty="0"/>
              <a:t> Engineered at smaller scales, fibres achieve much higher specific modulus and specific strength compared to bulk forms, making them ideal reinforcements in composites.</a:t>
            </a:r>
          </a:p>
          <a:p>
            <a:r>
              <a:rPr lang="en-GB" b="1" dirty="0"/>
              <a:t>Details</a:t>
            </a:r>
            <a:endParaRPr lang="en-GB" dirty="0"/>
          </a:p>
          <a:p>
            <a:r>
              <a:rPr lang="en-GB" b="1" dirty="0"/>
              <a:t>Common materials made in bulk</a:t>
            </a:r>
            <a:endParaRPr lang="en-GB" dirty="0"/>
          </a:p>
          <a:p>
            <a:pPr lvl="1"/>
            <a:r>
              <a:rPr lang="en-GB" i="1" dirty="0"/>
              <a:t>Examples:</a:t>
            </a:r>
            <a:r>
              <a:rPr lang="en-GB" dirty="0"/>
              <a:t> Steel (E ≈ 210 </a:t>
            </a:r>
            <a:r>
              <a:rPr lang="en-GB" dirty="0" err="1"/>
              <a:t>GPa</a:t>
            </a:r>
            <a:r>
              <a:rPr lang="en-GB" dirty="0"/>
              <a:t>), aluminium alloys (E ≈ 70 </a:t>
            </a:r>
            <a:r>
              <a:rPr lang="en-GB" dirty="0" err="1"/>
              <a:t>GPa</a:t>
            </a:r>
            <a:r>
              <a:rPr lang="en-GB" dirty="0"/>
              <a:t>), tungsten (E ≈ 350 </a:t>
            </a:r>
            <a:r>
              <a:rPr lang="en-GB" dirty="0" err="1"/>
              <a:t>GPa</a:t>
            </a:r>
            <a:r>
              <a:rPr lang="en-GB" dirty="0"/>
              <a:t>), beryllium (E ≈ 300 </a:t>
            </a:r>
            <a:r>
              <a:rPr lang="en-GB" dirty="0" err="1"/>
              <a:t>GPa</a:t>
            </a:r>
            <a:r>
              <a:rPr lang="en-GB" dirty="0"/>
              <a:t>).</a:t>
            </a:r>
          </a:p>
          <a:p>
            <a:pPr lvl="1"/>
            <a:r>
              <a:rPr lang="en-GB" i="1" dirty="0"/>
              <a:t>Specific properties:</a:t>
            </a:r>
            <a:r>
              <a:rPr lang="en-GB" dirty="0"/>
              <a:t> Aluminium has lower density (2700 kg/m³) than steel (7800 kg/m³), which improves specific modulus despite lower absolute stiffness. Tungsten is extremely stiff but very dense, reducing efficiency in weight-sensitive applications.</a:t>
            </a:r>
          </a:p>
          <a:p>
            <a:pPr lvl="1"/>
            <a:r>
              <a:rPr lang="en-GB" i="1" dirty="0"/>
              <a:t>Applications:</a:t>
            </a:r>
            <a:r>
              <a:rPr lang="en-GB" dirty="0"/>
              <a:t> Structural frames, load-bearing components, and traditional engineering uses.</a:t>
            </a:r>
          </a:p>
          <a:p>
            <a:r>
              <a:rPr lang="en-GB" b="1" dirty="0"/>
              <a:t>Materials made in the form of fibres</a:t>
            </a:r>
            <a:endParaRPr lang="en-GB" dirty="0"/>
          </a:p>
          <a:p>
            <a:pPr lvl="1"/>
            <a:r>
              <a:rPr lang="en-GB" i="1" dirty="0"/>
              <a:t>Examples:</a:t>
            </a:r>
            <a:r>
              <a:rPr lang="en-GB" dirty="0"/>
              <a:t> E-glass (E ≈ 72 </a:t>
            </a:r>
            <a:r>
              <a:rPr lang="en-GB" dirty="0" err="1"/>
              <a:t>GPa</a:t>
            </a:r>
            <a:r>
              <a:rPr lang="en-GB" dirty="0"/>
              <a:t>), S-glass (E ≈ 85 </a:t>
            </a:r>
            <a:r>
              <a:rPr lang="en-GB" dirty="0" err="1"/>
              <a:t>GPa</a:t>
            </a:r>
            <a:r>
              <a:rPr lang="en-GB" dirty="0"/>
              <a:t>), carbon fibres (high modulus up to 390 </a:t>
            </a:r>
            <a:r>
              <a:rPr lang="en-GB" dirty="0" err="1"/>
              <a:t>GPa</a:t>
            </a:r>
            <a:r>
              <a:rPr lang="en-GB" dirty="0"/>
              <a:t>, high strength ~240 </a:t>
            </a:r>
            <a:r>
              <a:rPr lang="en-GB" dirty="0" err="1"/>
              <a:t>GPa</a:t>
            </a:r>
            <a:r>
              <a:rPr lang="en-GB" dirty="0"/>
              <a:t>), Kevlar (130 </a:t>
            </a:r>
            <a:r>
              <a:rPr lang="en-GB" dirty="0" err="1"/>
              <a:t>GPa</a:t>
            </a:r>
            <a:r>
              <a:rPr lang="en-GB" dirty="0"/>
              <a:t>), boron (385 </a:t>
            </a:r>
            <a:r>
              <a:rPr lang="en-GB" dirty="0" err="1"/>
              <a:t>GPa</a:t>
            </a:r>
            <a:r>
              <a:rPr lang="en-GB" dirty="0"/>
              <a:t>).</a:t>
            </a:r>
          </a:p>
          <a:p>
            <a:pPr lvl="1"/>
            <a:r>
              <a:rPr lang="en-GB" i="1" dirty="0"/>
              <a:t>Specific properties:</a:t>
            </a:r>
            <a:r>
              <a:rPr lang="en-GB" dirty="0"/>
              <a:t> Carbon fibres exhibit outstanding specific modulus (up to 205 </a:t>
            </a:r>
            <a:r>
              <a:rPr lang="en-GB" dirty="0" err="1"/>
              <a:t>MN·m</a:t>
            </a:r>
            <a:r>
              <a:rPr lang="en-GB" dirty="0"/>
              <a:t>/kg) and specific strength (&gt;1800 </a:t>
            </a:r>
            <a:r>
              <a:rPr lang="en-GB" dirty="0" err="1"/>
              <a:t>kN·m</a:t>
            </a:r>
            <a:r>
              <a:rPr lang="en-GB" dirty="0"/>
              <a:t>/kg). Kevlar has excellent strength-to-weight ratio, while boron offers high modulus with moderate density.</a:t>
            </a:r>
          </a:p>
          <a:p>
            <a:pPr lvl="1"/>
            <a:r>
              <a:rPr lang="en-GB" i="1" dirty="0"/>
              <a:t>Applications:</a:t>
            </a:r>
            <a:r>
              <a:rPr lang="en-GB" dirty="0"/>
              <a:t> Aircraft fuselages, automotive composites, protective gear, turbine blades, and sporting goods.</a:t>
            </a:r>
          </a:p>
          <a:p>
            <a:r>
              <a:rPr lang="en-GB" b="1" dirty="0"/>
              <a:t>Special case (highlight box)</a:t>
            </a:r>
            <a:endParaRPr lang="en-GB" dirty="0"/>
          </a:p>
          <a:p>
            <a:r>
              <a:rPr lang="en-GB" dirty="0"/>
              <a:t>Carbon fibres represent a breakthrough: with densities near 1900 kg/m³, they outperform metals in stiffness-to-weight and strength-to-weight metrics.</a:t>
            </a:r>
          </a:p>
          <a:p>
            <a:r>
              <a:rPr lang="en-GB" dirty="0"/>
              <a:t>Kevlar and boron fibres provide unique combinations of toughness, stiffness, and low density, making them indispensable for ballistic protection and aerospace structures.</a:t>
            </a:r>
          </a:p>
          <a:p>
            <a:r>
              <a:rPr lang="en-GB" b="1" dirty="0"/>
              <a:t>Teaching Point</a:t>
            </a:r>
            <a:br>
              <a:rPr lang="en-GB" dirty="0"/>
            </a:br>
            <a:r>
              <a:rPr lang="en-GB" dirty="0"/>
              <a:t>“Comparing bulk materials with fibres shows why composite technology is transformative: fibres deliver far superior specific properties, which means higher performance without weight penalties. This is the foundation for lightweight, high-strength engineering design.”</a:t>
            </a:r>
          </a:p>
          <a:p>
            <a:endParaRPr lang="en-GB" dirty="0"/>
          </a:p>
          <a:p>
            <a:endParaRPr lang="en-GB" dirty="0"/>
          </a:p>
          <a:p>
            <a:endParaRPr lang="en-GB" dirty="0"/>
          </a:p>
          <a:p>
            <a:endParaRPr lang="en-GB" dirty="0"/>
          </a:p>
          <a:p>
            <a:endParaRPr lang="en-GB" dirty="0"/>
          </a:p>
          <a:p>
            <a:endParaRPr lang="en-GB" dirty="0"/>
          </a:p>
          <a:p>
            <a:endParaRPr lang="en-GB" dirty="0"/>
          </a:p>
          <a:p>
            <a:r>
              <a:rPr lang="en-GB" dirty="0"/>
              <a:t>E-glass (Electrical glass) and S-glass (Structural glass) are both types of fiberglass used in composites, but they have distinct differences in terms of their composition, mechanical properties, and applications. Here is a comparison between the two:</a:t>
            </a:r>
          </a:p>
          <a:p>
            <a:endParaRPr lang="en-GB" dirty="0"/>
          </a:p>
          <a:p>
            <a:r>
              <a:rPr lang="en-GB" b="1" dirty="0"/>
              <a:t>1. Composition:</a:t>
            </a:r>
          </a:p>
          <a:p>
            <a:pPr>
              <a:buFont typeface="Arial" panose="020B0604020202020204" pitchFamily="34" charset="0"/>
              <a:buChar char="•"/>
            </a:pPr>
            <a:r>
              <a:rPr lang="en-GB" b="1" dirty="0"/>
              <a:t>E-glass</a:t>
            </a:r>
            <a:r>
              <a:rPr lang="en-GB" dirty="0"/>
              <a:t>:</a:t>
            </a:r>
          </a:p>
          <a:p>
            <a:pPr marL="742950" lvl="1" indent="-285750">
              <a:buFont typeface="Arial" panose="020B0604020202020204" pitchFamily="34" charset="0"/>
              <a:buChar char="•"/>
            </a:pPr>
            <a:r>
              <a:rPr lang="en-GB" dirty="0"/>
              <a:t>Primarily composed of silica (</a:t>
            </a:r>
            <a:r>
              <a:rPr lang="en-GB" dirty="0" err="1"/>
              <a:t>SiO</a:t>
            </a:r>
            <a:r>
              <a:rPr lang="en-GB" dirty="0"/>
              <a:t>₂), with additions of alumina (</a:t>
            </a:r>
            <a:r>
              <a:rPr lang="en-GB" dirty="0" err="1"/>
              <a:t>Al₂O</a:t>
            </a:r>
            <a:r>
              <a:rPr lang="en-GB" dirty="0"/>
              <a:t>₃), calcium oxide (</a:t>
            </a:r>
            <a:r>
              <a:rPr lang="en-GB" dirty="0" err="1"/>
              <a:t>CaO</a:t>
            </a:r>
            <a:r>
              <a:rPr lang="en-GB" dirty="0"/>
              <a:t>), and other oxides.</a:t>
            </a:r>
          </a:p>
          <a:p>
            <a:pPr marL="742950" lvl="1" indent="-285750">
              <a:buFont typeface="Arial" panose="020B0604020202020204" pitchFamily="34" charset="0"/>
              <a:buChar char="•"/>
            </a:pPr>
            <a:r>
              <a:rPr lang="en-GB" dirty="0"/>
              <a:t>It is specifically formulated for excellent electrical insulation properties.</a:t>
            </a:r>
          </a:p>
          <a:p>
            <a:pPr>
              <a:buFont typeface="Arial" panose="020B0604020202020204" pitchFamily="34" charset="0"/>
              <a:buChar char="•"/>
            </a:pPr>
            <a:r>
              <a:rPr lang="en-GB" b="1" dirty="0"/>
              <a:t>S-glass</a:t>
            </a:r>
            <a:r>
              <a:rPr lang="en-GB" dirty="0"/>
              <a:t>:</a:t>
            </a:r>
          </a:p>
          <a:p>
            <a:pPr marL="742950" lvl="1" indent="-285750">
              <a:buFont typeface="Arial" panose="020B0604020202020204" pitchFamily="34" charset="0"/>
              <a:buChar char="•"/>
            </a:pPr>
            <a:r>
              <a:rPr lang="en-GB" dirty="0"/>
              <a:t>Composed of silica (</a:t>
            </a:r>
            <a:r>
              <a:rPr lang="en-GB" dirty="0" err="1"/>
              <a:t>SiO</a:t>
            </a:r>
            <a:r>
              <a:rPr lang="en-GB" dirty="0"/>
              <a:t>₂) and alumina (</a:t>
            </a:r>
            <a:r>
              <a:rPr lang="en-GB" dirty="0" err="1"/>
              <a:t>Al₂O</a:t>
            </a:r>
            <a:r>
              <a:rPr lang="en-GB" dirty="0"/>
              <a:t>₃), but with a higher percentage of alumina compared to E-glass.</a:t>
            </a:r>
          </a:p>
          <a:p>
            <a:pPr marL="742950" lvl="1" indent="-285750">
              <a:buFont typeface="Arial" panose="020B0604020202020204" pitchFamily="34" charset="0"/>
              <a:buChar char="•"/>
            </a:pPr>
            <a:r>
              <a:rPr lang="en-GB" dirty="0"/>
              <a:t>S-glass is designed for superior mechanical properties, especially strength.</a:t>
            </a:r>
          </a:p>
          <a:p>
            <a:pPr marL="742950" lvl="1" indent="-285750">
              <a:buFont typeface="Arial" panose="020B0604020202020204" pitchFamily="34" charset="0"/>
              <a:buChar char="•"/>
            </a:pPr>
            <a:endParaRPr lang="en-GB" dirty="0"/>
          </a:p>
          <a:p>
            <a:r>
              <a:rPr lang="en-GB" b="1" dirty="0"/>
              <a:t>2. Mechanical Properties:</a:t>
            </a:r>
          </a:p>
          <a:p>
            <a:pPr>
              <a:buFont typeface="Arial" panose="020B0604020202020204" pitchFamily="34" charset="0"/>
              <a:buChar char="•"/>
            </a:pPr>
            <a:r>
              <a:rPr lang="en-GB" b="1" dirty="0"/>
              <a:t>Strength</a:t>
            </a:r>
            <a:r>
              <a:rPr lang="en-GB" dirty="0"/>
              <a:t>:</a:t>
            </a:r>
          </a:p>
          <a:p>
            <a:pPr marL="742950" lvl="1" indent="-285750">
              <a:buFont typeface="Arial" panose="020B0604020202020204" pitchFamily="34" charset="0"/>
              <a:buChar char="•"/>
            </a:pPr>
            <a:r>
              <a:rPr lang="en-GB" b="1" dirty="0"/>
              <a:t>E-glass</a:t>
            </a:r>
            <a:r>
              <a:rPr lang="en-GB" dirty="0"/>
              <a:t>: Lower tensile strength compared to S-glass. Tensile strength typically ranges from </a:t>
            </a:r>
            <a:r>
              <a:rPr lang="en-GB" b="1" dirty="0"/>
              <a:t>2000 to 3500 MPa</a:t>
            </a:r>
            <a:r>
              <a:rPr lang="en-GB" dirty="0"/>
              <a:t>.</a:t>
            </a:r>
          </a:p>
          <a:p>
            <a:pPr marL="742950" lvl="1" indent="-285750">
              <a:buFont typeface="Arial" panose="020B0604020202020204" pitchFamily="34" charset="0"/>
              <a:buChar char="•"/>
            </a:pPr>
            <a:r>
              <a:rPr lang="en-GB" b="1" dirty="0"/>
              <a:t>S-glass</a:t>
            </a:r>
            <a:r>
              <a:rPr lang="en-GB" dirty="0"/>
              <a:t>: Has significantly higher tensile strength, typically around </a:t>
            </a:r>
            <a:r>
              <a:rPr lang="en-GB" b="1" dirty="0"/>
              <a:t>4500 MPa</a:t>
            </a:r>
            <a:r>
              <a:rPr lang="en-GB" dirty="0"/>
              <a:t>. This makes it ideal for applications requiring high structural integrity.</a:t>
            </a:r>
          </a:p>
          <a:p>
            <a:pPr>
              <a:buFont typeface="Arial" panose="020B0604020202020204" pitchFamily="34" charset="0"/>
              <a:buChar char="•"/>
            </a:pPr>
            <a:r>
              <a:rPr lang="en-GB" b="1" dirty="0"/>
              <a:t>Modulus of Elasticity</a:t>
            </a:r>
            <a:r>
              <a:rPr lang="en-GB" dirty="0"/>
              <a:t>:</a:t>
            </a:r>
          </a:p>
          <a:p>
            <a:pPr marL="742950" lvl="1" indent="-285750">
              <a:buFont typeface="Arial" panose="020B0604020202020204" pitchFamily="34" charset="0"/>
              <a:buChar char="•"/>
            </a:pPr>
            <a:r>
              <a:rPr lang="en-GB" b="1" dirty="0"/>
              <a:t>E-glass</a:t>
            </a:r>
            <a:r>
              <a:rPr lang="en-GB" dirty="0"/>
              <a:t>: The modulus of elasticity is around </a:t>
            </a:r>
            <a:r>
              <a:rPr lang="en-GB" b="1" dirty="0"/>
              <a:t>72-73 </a:t>
            </a:r>
            <a:r>
              <a:rPr lang="en-GB" b="1" dirty="0" err="1"/>
              <a:t>GPa</a:t>
            </a:r>
            <a:r>
              <a:rPr lang="en-GB" dirty="0"/>
              <a:t>, which is adequate for many general-purpose applications.</a:t>
            </a:r>
          </a:p>
          <a:p>
            <a:pPr marL="742950" lvl="1" indent="-285750">
              <a:buFont typeface="Arial" panose="020B0604020202020204" pitchFamily="34" charset="0"/>
              <a:buChar char="•"/>
            </a:pPr>
            <a:r>
              <a:rPr lang="en-GB" b="1" dirty="0"/>
              <a:t>S-glass</a:t>
            </a:r>
            <a:r>
              <a:rPr lang="en-GB" dirty="0"/>
              <a:t>: Offers a higher modulus of elasticity, typically around </a:t>
            </a:r>
            <a:r>
              <a:rPr lang="en-GB" b="1" dirty="0"/>
              <a:t>85-90 </a:t>
            </a:r>
            <a:r>
              <a:rPr lang="en-GB" b="1" dirty="0" err="1"/>
              <a:t>GPa</a:t>
            </a:r>
            <a:r>
              <a:rPr lang="en-GB" dirty="0"/>
              <a:t>, providing greater stiffness.</a:t>
            </a:r>
          </a:p>
          <a:p>
            <a:pPr marL="742950" lvl="1" indent="-285750">
              <a:buFont typeface="Arial" panose="020B0604020202020204" pitchFamily="34" charset="0"/>
              <a:buChar char="•"/>
            </a:pPr>
            <a:endParaRPr lang="en-GB" dirty="0"/>
          </a:p>
          <a:p>
            <a:r>
              <a:rPr lang="en-GB" b="1" dirty="0"/>
              <a:t>3. Thermal Properties:</a:t>
            </a:r>
          </a:p>
          <a:p>
            <a:pPr>
              <a:buFont typeface="Arial" panose="020B0604020202020204" pitchFamily="34" charset="0"/>
              <a:buChar char="•"/>
            </a:pPr>
            <a:r>
              <a:rPr lang="en-GB" b="1" dirty="0"/>
              <a:t>E-glass</a:t>
            </a:r>
            <a:r>
              <a:rPr lang="en-GB" dirty="0"/>
              <a:t>:</a:t>
            </a:r>
          </a:p>
          <a:p>
            <a:pPr marL="742950" lvl="1" indent="-285750">
              <a:buFont typeface="Arial" panose="020B0604020202020204" pitchFamily="34" charset="0"/>
              <a:buChar char="•"/>
            </a:pPr>
            <a:r>
              <a:rPr lang="en-GB" dirty="0"/>
              <a:t>Has lower thermal resistance compared to S-glass, with a </a:t>
            </a:r>
            <a:r>
              <a:rPr lang="en-GB" b="1" dirty="0"/>
              <a:t>maximum service temperature</a:t>
            </a:r>
            <a:r>
              <a:rPr lang="en-GB" dirty="0"/>
              <a:t> of around </a:t>
            </a:r>
            <a:r>
              <a:rPr lang="en-GB" b="1" dirty="0"/>
              <a:t>300°C</a:t>
            </a:r>
            <a:r>
              <a:rPr lang="en-GB" dirty="0"/>
              <a:t>.</a:t>
            </a:r>
          </a:p>
          <a:p>
            <a:pPr>
              <a:buFont typeface="Arial" panose="020B0604020202020204" pitchFamily="34" charset="0"/>
              <a:buChar char="•"/>
            </a:pPr>
            <a:r>
              <a:rPr lang="en-GB" b="1" dirty="0"/>
              <a:t>S-glass</a:t>
            </a:r>
            <a:r>
              <a:rPr lang="en-GB" dirty="0"/>
              <a:t>:</a:t>
            </a:r>
          </a:p>
          <a:p>
            <a:pPr marL="742950" lvl="1" indent="-285750">
              <a:buFont typeface="Arial" panose="020B0604020202020204" pitchFamily="34" charset="0"/>
              <a:buChar char="•"/>
            </a:pPr>
            <a:r>
              <a:rPr lang="en-GB" dirty="0"/>
              <a:t>Higher thermal resistance and can withstand temperatures up to </a:t>
            </a:r>
            <a:r>
              <a:rPr lang="en-GB" b="1" dirty="0"/>
              <a:t>450°C</a:t>
            </a:r>
            <a:r>
              <a:rPr lang="en-GB" dirty="0"/>
              <a:t>, making it more suitable for high-temperature environments.</a:t>
            </a:r>
          </a:p>
          <a:p>
            <a:pPr marL="742950" lvl="1" indent="-285750">
              <a:buFont typeface="Arial" panose="020B0604020202020204" pitchFamily="34" charset="0"/>
              <a:buChar char="•"/>
            </a:pPr>
            <a:endParaRPr lang="en-GB" dirty="0"/>
          </a:p>
          <a:p>
            <a:r>
              <a:rPr lang="en-GB" b="1" dirty="0"/>
              <a:t>4. Density:</a:t>
            </a:r>
          </a:p>
          <a:p>
            <a:pPr>
              <a:buFont typeface="Arial" panose="020B0604020202020204" pitchFamily="34" charset="0"/>
              <a:buChar char="•"/>
            </a:pPr>
            <a:r>
              <a:rPr lang="en-GB" b="1" dirty="0"/>
              <a:t>E-glass</a:t>
            </a:r>
            <a:r>
              <a:rPr lang="en-GB" dirty="0"/>
              <a:t>:</a:t>
            </a:r>
          </a:p>
          <a:p>
            <a:pPr marL="742950" lvl="1" indent="-285750">
              <a:buFont typeface="Arial" panose="020B0604020202020204" pitchFamily="34" charset="0"/>
              <a:buChar char="•"/>
            </a:pPr>
            <a:r>
              <a:rPr lang="en-GB" dirty="0"/>
              <a:t>The density of E-glass is typically around </a:t>
            </a:r>
            <a:r>
              <a:rPr lang="en-GB" b="1" dirty="0"/>
              <a:t>2.54 g/cm³</a:t>
            </a:r>
            <a:r>
              <a:rPr lang="en-GB" dirty="0"/>
              <a:t>.</a:t>
            </a:r>
          </a:p>
          <a:p>
            <a:pPr>
              <a:buFont typeface="Arial" panose="020B0604020202020204" pitchFamily="34" charset="0"/>
              <a:buChar char="•"/>
            </a:pPr>
            <a:r>
              <a:rPr lang="en-GB" b="1" dirty="0"/>
              <a:t>S-glass</a:t>
            </a:r>
            <a:r>
              <a:rPr lang="en-GB" dirty="0"/>
              <a:t>:</a:t>
            </a:r>
          </a:p>
          <a:p>
            <a:pPr marL="742950" lvl="1" indent="-285750">
              <a:buFont typeface="Arial" panose="020B0604020202020204" pitchFamily="34" charset="0"/>
              <a:buChar char="•"/>
            </a:pPr>
            <a:r>
              <a:rPr lang="en-GB" dirty="0"/>
              <a:t>Slightly higher density, around </a:t>
            </a:r>
            <a:r>
              <a:rPr lang="en-GB" b="1" dirty="0"/>
              <a:t>2.48 g/cm³</a:t>
            </a:r>
            <a:r>
              <a:rPr lang="en-GB" dirty="0"/>
              <a:t>, due to its higher alumina content.</a:t>
            </a:r>
          </a:p>
          <a:p>
            <a:pPr marL="742950" lvl="1" indent="-285750">
              <a:buFont typeface="Arial" panose="020B0604020202020204" pitchFamily="34" charset="0"/>
              <a:buChar char="•"/>
            </a:pPr>
            <a:endParaRPr lang="en-GB" dirty="0"/>
          </a:p>
          <a:p>
            <a:r>
              <a:rPr lang="en-GB" b="1" dirty="0"/>
              <a:t>5. Cost:</a:t>
            </a:r>
          </a:p>
          <a:p>
            <a:pPr>
              <a:buFont typeface="Arial" panose="020B0604020202020204" pitchFamily="34" charset="0"/>
              <a:buChar char="•"/>
            </a:pPr>
            <a:r>
              <a:rPr lang="en-GB" b="1" dirty="0"/>
              <a:t>E-glass</a:t>
            </a:r>
            <a:r>
              <a:rPr lang="en-GB" dirty="0"/>
              <a:t>:</a:t>
            </a:r>
          </a:p>
          <a:p>
            <a:pPr marL="742950" lvl="1" indent="-285750">
              <a:buFont typeface="Arial" panose="020B0604020202020204" pitchFamily="34" charset="0"/>
              <a:buChar char="•"/>
            </a:pPr>
            <a:r>
              <a:rPr lang="en-GB" dirty="0"/>
              <a:t>Less expensive and widely used in various industries due to its lower cost and good balance of properties.</a:t>
            </a:r>
          </a:p>
          <a:p>
            <a:pPr>
              <a:buFont typeface="Arial" panose="020B0604020202020204" pitchFamily="34" charset="0"/>
              <a:buChar char="•"/>
            </a:pPr>
            <a:r>
              <a:rPr lang="en-GB" b="1" dirty="0"/>
              <a:t>S-glass</a:t>
            </a:r>
            <a:r>
              <a:rPr lang="en-GB" dirty="0"/>
              <a:t>:</a:t>
            </a:r>
          </a:p>
          <a:p>
            <a:pPr marL="742950" lvl="1" indent="-285750">
              <a:buFont typeface="Arial" panose="020B0604020202020204" pitchFamily="34" charset="0"/>
              <a:buChar char="•"/>
            </a:pPr>
            <a:r>
              <a:rPr lang="en-GB" dirty="0"/>
              <a:t>More expensive than E-glass due to its superior mechanical and thermal properties. It is used in specialized applications where higher performance is required.</a:t>
            </a:r>
          </a:p>
          <a:p>
            <a:pPr marL="742950" lvl="1" indent="-285750">
              <a:buFont typeface="Arial" panose="020B0604020202020204" pitchFamily="34" charset="0"/>
              <a:buChar char="•"/>
            </a:pPr>
            <a:endParaRPr lang="en-GB" dirty="0"/>
          </a:p>
          <a:p>
            <a:r>
              <a:rPr lang="en-GB" b="1" dirty="0"/>
              <a:t>6. Applications:</a:t>
            </a:r>
          </a:p>
          <a:p>
            <a:pPr>
              <a:buFont typeface="Arial" panose="020B0604020202020204" pitchFamily="34" charset="0"/>
              <a:buChar char="•"/>
            </a:pPr>
            <a:r>
              <a:rPr lang="en-GB" b="1" dirty="0"/>
              <a:t>E-glass</a:t>
            </a:r>
            <a:r>
              <a:rPr lang="en-GB" dirty="0"/>
              <a:t>:</a:t>
            </a:r>
          </a:p>
          <a:p>
            <a:pPr marL="742950" lvl="1" indent="-285750">
              <a:buFont typeface="Arial" panose="020B0604020202020204" pitchFamily="34" charset="0"/>
              <a:buChar char="•"/>
            </a:pPr>
            <a:r>
              <a:rPr lang="en-GB" dirty="0"/>
              <a:t>Widely used in </a:t>
            </a:r>
            <a:r>
              <a:rPr lang="en-GB" b="1" dirty="0"/>
              <a:t>general-purpose</a:t>
            </a:r>
            <a:r>
              <a:rPr lang="en-GB" dirty="0"/>
              <a:t> applications such as electrical insulation, </a:t>
            </a:r>
            <a:r>
              <a:rPr lang="en-GB" b="1" dirty="0"/>
              <a:t>boat hulls</a:t>
            </a:r>
            <a:r>
              <a:rPr lang="en-GB" dirty="0"/>
              <a:t>, </a:t>
            </a:r>
            <a:r>
              <a:rPr lang="en-GB" b="1" dirty="0"/>
              <a:t>automotive parts</a:t>
            </a:r>
            <a:r>
              <a:rPr lang="en-GB" dirty="0"/>
              <a:t>, </a:t>
            </a:r>
            <a:r>
              <a:rPr lang="en-GB" b="1" dirty="0"/>
              <a:t>pipes</a:t>
            </a:r>
            <a:r>
              <a:rPr lang="en-GB" dirty="0"/>
              <a:t>, and </a:t>
            </a:r>
            <a:r>
              <a:rPr lang="en-GB" b="1" dirty="0"/>
              <a:t>structural panels</a:t>
            </a:r>
            <a:r>
              <a:rPr lang="en-GB" dirty="0"/>
              <a:t>. It is the most common form of fiberglass.</a:t>
            </a:r>
          </a:p>
          <a:p>
            <a:pPr>
              <a:buFont typeface="Arial" panose="020B0604020202020204" pitchFamily="34" charset="0"/>
              <a:buChar char="•"/>
            </a:pPr>
            <a:r>
              <a:rPr lang="en-GB" b="1" dirty="0"/>
              <a:t>S-glass</a:t>
            </a:r>
            <a:r>
              <a:rPr lang="en-GB" dirty="0"/>
              <a:t>:</a:t>
            </a:r>
          </a:p>
          <a:p>
            <a:pPr marL="742950" lvl="1" indent="-285750">
              <a:buFont typeface="Arial" panose="020B0604020202020204" pitchFamily="34" charset="0"/>
              <a:buChar char="•"/>
            </a:pPr>
            <a:r>
              <a:rPr lang="en-GB" dirty="0"/>
              <a:t>Primarily used in </a:t>
            </a:r>
            <a:r>
              <a:rPr lang="en-GB" b="1" dirty="0"/>
              <a:t>high-performance</a:t>
            </a:r>
            <a:r>
              <a:rPr lang="en-GB" dirty="0"/>
              <a:t> applications such as </a:t>
            </a:r>
            <a:r>
              <a:rPr lang="en-GB" b="1" dirty="0"/>
              <a:t>aerospace components</a:t>
            </a:r>
            <a:r>
              <a:rPr lang="en-GB" dirty="0"/>
              <a:t>, </a:t>
            </a:r>
            <a:r>
              <a:rPr lang="en-GB" b="1" dirty="0"/>
              <a:t>military </a:t>
            </a:r>
            <a:r>
              <a:rPr lang="en-GB" b="1" dirty="0" err="1"/>
              <a:t>armor</a:t>
            </a:r>
            <a:r>
              <a:rPr lang="en-GB" dirty="0"/>
              <a:t>, </a:t>
            </a:r>
            <a:r>
              <a:rPr lang="en-GB" b="1" dirty="0"/>
              <a:t>ballistic protection</a:t>
            </a:r>
            <a:r>
              <a:rPr lang="en-GB" dirty="0"/>
              <a:t>, </a:t>
            </a:r>
            <a:r>
              <a:rPr lang="en-GB" b="1" dirty="0"/>
              <a:t>sporting goods</a:t>
            </a:r>
            <a:r>
              <a:rPr lang="en-GB" dirty="0"/>
              <a:t> (e.g., golf clubs, tennis rackets), and </a:t>
            </a:r>
            <a:r>
              <a:rPr lang="en-GB" b="1" dirty="0"/>
              <a:t>high-stress structural parts</a:t>
            </a:r>
            <a:r>
              <a:rPr lang="en-GB" dirty="0"/>
              <a:t> in aircraft and spacecraft.</a:t>
            </a:r>
          </a:p>
          <a:p>
            <a:pPr marL="742950" lvl="1" indent="-285750">
              <a:buFont typeface="Arial" panose="020B0604020202020204" pitchFamily="34" charset="0"/>
              <a:buChar char="•"/>
            </a:pPr>
            <a:endParaRPr lang="en-GB" dirty="0"/>
          </a:p>
          <a:p>
            <a:r>
              <a:rPr lang="en-GB" b="1" dirty="0"/>
              <a:t>7. Electrical Properties:</a:t>
            </a:r>
          </a:p>
          <a:p>
            <a:pPr>
              <a:buFont typeface="Arial" panose="020B0604020202020204" pitchFamily="34" charset="0"/>
              <a:buChar char="•"/>
            </a:pPr>
            <a:r>
              <a:rPr lang="en-GB" b="1" dirty="0"/>
              <a:t>E-glass</a:t>
            </a:r>
            <a:r>
              <a:rPr lang="en-GB" dirty="0"/>
              <a:t>:</a:t>
            </a:r>
          </a:p>
          <a:p>
            <a:pPr marL="742950" lvl="1" indent="-285750">
              <a:buFont typeface="Arial" panose="020B0604020202020204" pitchFamily="34" charset="0"/>
              <a:buChar char="•"/>
            </a:pPr>
            <a:r>
              <a:rPr lang="en-GB" dirty="0"/>
              <a:t>Designed for excellent electrical insulation properties, making it suitable for electrical and electronic applications.</a:t>
            </a:r>
          </a:p>
          <a:p>
            <a:pPr>
              <a:buFont typeface="Arial" panose="020B0604020202020204" pitchFamily="34" charset="0"/>
              <a:buChar char="•"/>
            </a:pPr>
            <a:r>
              <a:rPr lang="en-GB" b="1" dirty="0"/>
              <a:t>S-glass</a:t>
            </a:r>
            <a:r>
              <a:rPr lang="en-GB" dirty="0"/>
              <a:t>:</a:t>
            </a:r>
          </a:p>
          <a:p>
            <a:pPr marL="742950" lvl="1" indent="-285750">
              <a:buFont typeface="Arial" panose="020B0604020202020204" pitchFamily="34" charset="0"/>
              <a:buChar char="•"/>
            </a:pPr>
            <a:r>
              <a:rPr lang="en-GB" dirty="0"/>
              <a:t>While it has good electrical properties, it is not primarily designed for this purpose and is instead optimized for mechanical performance.</a:t>
            </a:r>
          </a:p>
        </p:txBody>
      </p:sp>
      <p:sp>
        <p:nvSpPr>
          <p:cNvPr id="4" name="Slide Number Placeholder 3"/>
          <p:cNvSpPr>
            <a:spLocks noGrp="1"/>
          </p:cNvSpPr>
          <p:nvPr>
            <p:ph type="sldNum" sz="quarter" idx="5"/>
          </p:nvPr>
        </p:nvSpPr>
        <p:spPr/>
        <p:txBody>
          <a:bodyPr/>
          <a:lstStyle/>
          <a:p>
            <a:fld id="{06EC7BFA-5A14-4681-B8A8-B3F0F046586E}" type="slidenum">
              <a:rPr lang="en-GB" smtClean="0"/>
              <a:t>7</a:t>
            </a:fld>
            <a:endParaRPr lang="en-GB"/>
          </a:p>
        </p:txBody>
      </p:sp>
    </p:spTree>
    <p:extLst>
      <p:ext uri="{BB962C8B-B14F-4D97-AF65-F5344CB8AC3E}">
        <p14:creationId xmlns:p14="http://schemas.microsoft.com/office/powerpoint/2010/main" val="1101636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Composites made from </a:t>
            </a:r>
            <a:r>
              <a:rPr lang="en-GB" b="1" dirty="0"/>
              <a:t>woven fabric ribbons</a:t>
            </a:r>
            <a:r>
              <a:rPr lang="en-GB" dirty="0"/>
              <a:t> and </a:t>
            </a:r>
            <a:r>
              <a:rPr lang="en-GB" b="1" dirty="0"/>
              <a:t>mats</a:t>
            </a:r>
            <a:r>
              <a:rPr lang="en-GB" dirty="0"/>
              <a:t> are widely used in structural and functional materials due to their superior mechanical properties and flexibility in design. These types of composites are generally based on reinforcing fibers (like glass, carbon, or aramid fibers) embedded in a polymer matrix, though metal matrices and ceramics are also used. Let’s break down these materials:</a:t>
            </a:r>
          </a:p>
          <a:p>
            <a:r>
              <a:rPr lang="en-GB" b="1" dirty="0"/>
              <a:t>1. Composite Mats:</a:t>
            </a:r>
          </a:p>
          <a:p>
            <a:r>
              <a:rPr lang="en-GB" dirty="0"/>
              <a:t>Composite mats refer to non-woven or semi-woven fiber reinforcements that are used in composites. These mats are typically used for laminating and reinforcing resin-based systems, offering good mechanical strength and bonding with the matrix.</a:t>
            </a:r>
          </a:p>
          <a:p>
            <a:r>
              <a:rPr lang="en-GB" b="1" dirty="0"/>
              <a:t>Types of Mats:</a:t>
            </a:r>
          </a:p>
          <a:p>
            <a:pPr>
              <a:buFont typeface="Arial" panose="020B0604020202020204" pitchFamily="34" charset="0"/>
              <a:buChar char="•"/>
            </a:pPr>
            <a:r>
              <a:rPr lang="en-GB" b="1" dirty="0"/>
              <a:t>Chopped Strand Mat (CSM)</a:t>
            </a:r>
            <a:r>
              <a:rPr lang="en-GB" dirty="0"/>
              <a:t>: Composed of randomly oriented fibers that are bonded together. It's commonly made of glass fibers and is often used in hand lay-up or spray-up processes.</a:t>
            </a:r>
          </a:p>
          <a:p>
            <a:pPr marL="742950" lvl="1" indent="-285750">
              <a:buFont typeface="Arial" panose="020B0604020202020204" pitchFamily="34" charset="0"/>
              <a:buChar char="•"/>
            </a:pPr>
            <a:r>
              <a:rPr lang="en-GB" b="1" dirty="0"/>
              <a:t>Advantages</a:t>
            </a:r>
            <a:r>
              <a:rPr lang="en-GB" dirty="0"/>
              <a:t>: Good isotropic properties (strength is fairly equal in all directions), relatively inexpensive, and offers good bonding with resins.</a:t>
            </a:r>
          </a:p>
          <a:p>
            <a:pPr marL="742950" lvl="1" indent="-285750">
              <a:buFont typeface="Arial" panose="020B0604020202020204" pitchFamily="34" charset="0"/>
              <a:buChar char="•"/>
            </a:pPr>
            <a:r>
              <a:rPr lang="en-GB" b="1" dirty="0"/>
              <a:t>Applications</a:t>
            </a:r>
            <a:r>
              <a:rPr lang="en-GB" dirty="0"/>
              <a:t>: Boat hulls, automotive components, and general-purpose fiberglass laminates.</a:t>
            </a:r>
          </a:p>
          <a:p>
            <a:pPr>
              <a:buFont typeface="Arial" panose="020B0604020202020204" pitchFamily="34" charset="0"/>
              <a:buChar char="•"/>
            </a:pPr>
            <a:r>
              <a:rPr lang="en-GB" b="1" dirty="0"/>
              <a:t>Continuous Filament Mat (CFM)</a:t>
            </a:r>
            <a:r>
              <a:rPr lang="en-GB" dirty="0"/>
              <a:t>: Similar to chopped strand mats, but the fibers are continuous and provide improved mechanical properties, particularly in tension and bending.</a:t>
            </a:r>
          </a:p>
          <a:p>
            <a:pPr>
              <a:buFont typeface="Arial" panose="020B0604020202020204" pitchFamily="34" charset="0"/>
              <a:buChar char="•"/>
            </a:pPr>
            <a:r>
              <a:rPr lang="en-GB" b="1" dirty="0"/>
              <a:t>Needle Mat</a:t>
            </a:r>
            <a:r>
              <a:rPr lang="en-GB" dirty="0"/>
              <a:t>: Consists of fibers that are mechanically interlocked through a needling process, offering improved thickness and toughness compared to chopped strand mats.</a:t>
            </a:r>
          </a:p>
          <a:p>
            <a:pPr>
              <a:buFont typeface="Arial" panose="020B0604020202020204" pitchFamily="34" charset="0"/>
              <a:buChar char="•"/>
            </a:pPr>
            <a:r>
              <a:rPr lang="en-GB" b="1" dirty="0"/>
              <a:t>Stitched Mat</a:t>
            </a:r>
            <a:r>
              <a:rPr lang="en-GB" dirty="0"/>
              <a:t>: Made from layers of non-woven fiber sheets stitched together. These mats have improved strength and stiffness due to the stitched reinforcement.</a:t>
            </a:r>
          </a:p>
          <a:p>
            <a:r>
              <a:rPr lang="en-GB" b="1" dirty="0"/>
              <a:t>2. Woven Fabric Ribbon:</a:t>
            </a:r>
          </a:p>
          <a:p>
            <a:r>
              <a:rPr lang="en-GB" dirty="0"/>
              <a:t>Woven fabrics are produced by interlacing yarns (or fibers) in a systematic manner (warp and weft), creating a two-dimensional fabric with high strength. Woven ribbons are typically narrow strips of these fabrics that are used in specific reinforcement areas where localized strength is needed.</a:t>
            </a:r>
          </a:p>
          <a:p>
            <a:r>
              <a:rPr lang="en-GB" b="1" dirty="0"/>
              <a:t>Characteristics of Woven Fabric:</a:t>
            </a:r>
          </a:p>
          <a:p>
            <a:pPr>
              <a:buFont typeface="Arial" panose="020B0604020202020204" pitchFamily="34" charset="0"/>
              <a:buChar char="•"/>
            </a:pPr>
            <a:r>
              <a:rPr lang="en-GB" b="1" dirty="0"/>
              <a:t>Increased Strength and Stiffness</a:t>
            </a:r>
            <a:r>
              <a:rPr lang="en-GB" dirty="0"/>
              <a:t>: The systematic interlacing of fibers in the warp and weft directions provides anisotropic mechanical properties, which can be tailored depending on the direction of applied loads.</a:t>
            </a:r>
          </a:p>
          <a:p>
            <a:pPr>
              <a:buFont typeface="Arial" panose="020B0604020202020204" pitchFamily="34" charset="0"/>
              <a:buChar char="•"/>
            </a:pPr>
            <a:r>
              <a:rPr lang="en-GB" b="1" dirty="0"/>
              <a:t>Flexibility in Design</a:t>
            </a:r>
            <a:r>
              <a:rPr lang="en-GB" dirty="0"/>
              <a:t>: Woven fabrics can be produced in a wide variety of architectures, such as plain weave, twill weave, and satin weave, depending on the required mechanical performance and flexibility.</a:t>
            </a:r>
          </a:p>
          <a:p>
            <a:pPr>
              <a:buFont typeface="Arial" panose="020B0604020202020204" pitchFamily="34" charset="0"/>
              <a:buChar char="•"/>
            </a:pPr>
            <a:r>
              <a:rPr lang="en-GB" b="1" dirty="0"/>
              <a:t>Tightly Controlled Thickness</a:t>
            </a:r>
            <a:r>
              <a:rPr lang="en-GB" dirty="0"/>
              <a:t>: The woven nature of the fabric allows for precise control over thickness and fiber content, which is critical in applications like aerospace, automotive, and sports equipment.</a:t>
            </a:r>
          </a:p>
          <a:p>
            <a:r>
              <a:rPr lang="en-GB" b="1" dirty="0"/>
              <a:t>Common Types of Woven Fabrics in Composites:</a:t>
            </a:r>
          </a:p>
          <a:p>
            <a:pPr>
              <a:buFont typeface="Arial" panose="020B0604020202020204" pitchFamily="34" charset="0"/>
              <a:buChar char="•"/>
            </a:pPr>
            <a:r>
              <a:rPr lang="en-GB" b="1" dirty="0"/>
              <a:t>Glass Fiber Fabrics</a:t>
            </a:r>
            <a:r>
              <a:rPr lang="en-GB" dirty="0"/>
              <a:t>: These are the most commonly used woven fabrics, providing good strength, stiffness, and chemical resistance at a relatively low cost.</a:t>
            </a:r>
          </a:p>
          <a:p>
            <a:pPr>
              <a:buFont typeface="Arial" panose="020B0604020202020204" pitchFamily="34" charset="0"/>
              <a:buChar char="•"/>
            </a:pPr>
            <a:r>
              <a:rPr lang="en-GB" b="1" dirty="0"/>
              <a:t>Carbon Fiber Fabrics</a:t>
            </a:r>
            <a:r>
              <a:rPr lang="en-GB" dirty="0"/>
              <a:t>: Offer superior stiffness-to-weight ratios, excellent fatigue resistance, and high thermal conductivity, making them ideal for high-performance applications like aerospace, automotive, and sporting goods.</a:t>
            </a:r>
          </a:p>
          <a:p>
            <a:pPr>
              <a:buFont typeface="Arial" panose="020B0604020202020204" pitchFamily="34" charset="0"/>
              <a:buChar char="•"/>
            </a:pPr>
            <a:r>
              <a:rPr lang="en-GB" b="1" dirty="0"/>
              <a:t>Aramid (Kevlar) Fabrics</a:t>
            </a:r>
            <a:r>
              <a:rPr lang="en-GB" dirty="0"/>
              <a:t>: Known for their impact resistance and toughness, these fabrics are often used in ballistic and impact-resistant applications such as body </a:t>
            </a:r>
            <a:r>
              <a:rPr lang="en-GB" dirty="0" err="1"/>
              <a:t>armor</a:t>
            </a:r>
            <a:r>
              <a:rPr lang="en-GB" dirty="0"/>
              <a:t> or helmets.</a:t>
            </a:r>
          </a:p>
          <a:p>
            <a:r>
              <a:rPr lang="en-GB" b="1" dirty="0"/>
              <a:t>Applications of Woven Fabric Ribbons:</a:t>
            </a:r>
          </a:p>
          <a:p>
            <a:pPr>
              <a:buFont typeface="Arial" panose="020B0604020202020204" pitchFamily="34" charset="0"/>
              <a:buChar char="•"/>
            </a:pPr>
            <a:r>
              <a:rPr lang="en-GB" b="1" dirty="0"/>
              <a:t>Localized Reinforcement</a:t>
            </a:r>
            <a:r>
              <a:rPr lang="en-GB" dirty="0"/>
              <a:t>: Woven fabric ribbons can be applied to specific areas where localized strength or stiffness is needed (e.g., edge reinforcements in aerospace or automotive panels).</a:t>
            </a:r>
          </a:p>
          <a:p>
            <a:pPr>
              <a:buFont typeface="Arial" panose="020B0604020202020204" pitchFamily="34" charset="0"/>
              <a:buChar char="•"/>
            </a:pPr>
            <a:r>
              <a:rPr lang="en-GB" b="1" dirty="0"/>
              <a:t>Tapes for Seam Strengthening</a:t>
            </a:r>
            <a:r>
              <a:rPr lang="en-GB" dirty="0"/>
              <a:t>: In structures like boat hulls or tanks, woven fabric ribbons can reinforce seams or joints to improve structural integrity.</a:t>
            </a:r>
          </a:p>
          <a:p>
            <a:pPr>
              <a:buFont typeface="Arial" panose="020B0604020202020204" pitchFamily="34" charset="0"/>
              <a:buChar char="•"/>
            </a:pPr>
            <a:r>
              <a:rPr lang="en-GB" b="1" dirty="0"/>
              <a:t>Structural Components</a:t>
            </a:r>
            <a:r>
              <a:rPr lang="en-GB" dirty="0"/>
              <a:t>: Woven fabric composites are used in load-bearing structures due to their superior strength, particularly in aerospace and automotive industries.</a:t>
            </a:r>
          </a:p>
          <a:p>
            <a:r>
              <a:rPr lang="en-GB" b="1" dirty="0"/>
              <a:t>3. Differences Between Mats and Woven Fabrics:</a:t>
            </a:r>
          </a:p>
          <a:p>
            <a:pPr>
              <a:buFont typeface="Arial" panose="020B0604020202020204" pitchFamily="34" charset="0"/>
              <a:buChar char="•"/>
            </a:pPr>
            <a:r>
              <a:rPr lang="en-GB" b="1" dirty="0"/>
              <a:t>Fiber Orientation</a:t>
            </a:r>
            <a:r>
              <a:rPr lang="en-GB" dirty="0"/>
              <a:t>: Mats generally have random or semi-random fiber orientation, providing more isotropic mechanical properties, whereas woven fabrics have oriented fibers that provide anisotropic properties tailored to specific load directions.</a:t>
            </a:r>
          </a:p>
          <a:p>
            <a:pPr>
              <a:buFont typeface="Arial" panose="020B0604020202020204" pitchFamily="34" charset="0"/>
              <a:buChar char="•"/>
            </a:pPr>
            <a:r>
              <a:rPr lang="en-GB" b="1" dirty="0"/>
              <a:t>Strength</a:t>
            </a:r>
            <a:r>
              <a:rPr lang="en-GB" dirty="0"/>
              <a:t>: Woven fabrics generally offer higher strength and stiffness compared to mats due to their orderly structure, but mats can be more cost-effective and easier to handle, especially in large-scale applications.</a:t>
            </a:r>
          </a:p>
          <a:p>
            <a:pPr>
              <a:buFont typeface="Arial" panose="020B0604020202020204" pitchFamily="34" charset="0"/>
              <a:buChar char="•"/>
            </a:pPr>
            <a:r>
              <a:rPr lang="en-GB" b="1" dirty="0"/>
              <a:t>Application</a:t>
            </a:r>
            <a:r>
              <a:rPr lang="en-GB" dirty="0"/>
              <a:t>: Mats are often used for bulk reinforcement or as a base layer, while woven fabrics (especially in ribbon form) are used in applications that require precise strength and stiffness, such as aerospace components, sporting goods, and automotive body panels.</a:t>
            </a:r>
          </a:p>
          <a:p>
            <a:r>
              <a:rPr lang="en-GB" b="1" dirty="0"/>
              <a:t>Manufacturing Processes:</a:t>
            </a:r>
          </a:p>
          <a:p>
            <a:pPr>
              <a:buFont typeface="Arial" panose="020B0604020202020204" pitchFamily="34" charset="0"/>
              <a:buChar char="•"/>
            </a:pPr>
            <a:r>
              <a:rPr lang="en-GB" b="1" dirty="0"/>
              <a:t>Hand Lay-Up</a:t>
            </a:r>
            <a:r>
              <a:rPr lang="en-GB" dirty="0"/>
              <a:t>: Involves placing woven fabric or mat reinforcements into a mould and manually applying resin. This is a traditional process used in boat building, automotive parts, and more.</a:t>
            </a:r>
          </a:p>
          <a:p>
            <a:pPr>
              <a:buFont typeface="Arial" panose="020B0604020202020204" pitchFamily="34" charset="0"/>
              <a:buChar char="•"/>
            </a:pPr>
            <a:r>
              <a:rPr lang="en-GB" b="1" dirty="0"/>
              <a:t>Resin Transfer Moulding (RTM)</a:t>
            </a:r>
            <a:r>
              <a:rPr lang="en-GB" dirty="0"/>
              <a:t>: A closed-mould process where resin is injected into a mould containing pre-placed woven fabrics or mats, leading to high-quality, high-strength composites.</a:t>
            </a:r>
          </a:p>
          <a:p>
            <a:pPr>
              <a:buFont typeface="Arial" panose="020B0604020202020204" pitchFamily="34" charset="0"/>
              <a:buChar char="•"/>
            </a:pPr>
            <a:r>
              <a:rPr lang="en-GB" b="1" dirty="0"/>
              <a:t>Filament Winding</a:t>
            </a:r>
            <a:r>
              <a:rPr lang="en-GB" dirty="0"/>
              <a:t>: Used to create cylindrical or spherical parts (such as pipes or tanks) by winding continuous fibers (often in the form of woven ribbons or tapes) onto a rotating mandrel.</a:t>
            </a:r>
          </a:p>
          <a:p>
            <a:r>
              <a:rPr lang="en-GB" b="1" dirty="0"/>
              <a:t>Conclusion:</a:t>
            </a:r>
          </a:p>
          <a:p>
            <a:r>
              <a:rPr lang="en-GB" b="1" dirty="0"/>
              <a:t>Composite mats</a:t>
            </a:r>
            <a:r>
              <a:rPr lang="en-GB" dirty="0"/>
              <a:t> are cost-effective, generally isotropic reinforcements used for bulk properties, while </a:t>
            </a:r>
            <a:r>
              <a:rPr lang="en-GB" b="1" dirty="0"/>
              <a:t>woven fabric ribbons</a:t>
            </a:r>
            <a:r>
              <a:rPr lang="en-GB" dirty="0"/>
              <a:t> offer high precision and strength for specific, directional reinforcements. Both materials are crucial in different industries, including aerospace, automotive, marine, and construction, and the choice between mats and woven fabrics depends on the performance requirements and application specifics.</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8</a:t>
            </a:fld>
            <a:endParaRPr lang="en-GB"/>
          </a:p>
        </p:txBody>
      </p:sp>
    </p:spTree>
    <p:extLst>
      <p:ext uri="{BB962C8B-B14F-4D97-AF65-F5344CB8AC3E}">
        <p14:creationId xmlns:p14="http://schemas.microsoft.com/office/powerpoint/2010/main" val="236675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Breakdown:</a:t>
            </a:r>
          </a:p>
          <a:p>
            <a:pPr>
              <a:buFont typeface="+mj-lt"/>
              <a:buAutoNum type="arabicPeriod"/>
            </a:pPr>
            <a:r>
              <a:rPr lang="en-GB" b="1" dirty="0"/>
              <a:t>Filaments</a:t>
            </a:r>
            <a:r>
              <a:rPr lang="en-GB" dirty="0"/>
              <a:t>: The basic building blocks, which can be classified into:</a:t>
            </a:r>
          </a:p>
          <a:p>
            <a:pPr marL="742950" lvl="1" indent="-285750">
              <a:buFont typeface="+mj-lt"/>
              <a:buAutoNum type="arabicPeriod"/>
            </a:pPr>
            <a:r>
              <a:rPr lang="en-GB" b="1" dirty="0"/>
              <a:t>Continuous </a:t>
            </a:r>
            <a:r>
              <a:rPr lang="en-GB" b="1" dirty="0" err="1"/>
              <a:t>fibers</a:t>
            </a:r>
            <a:r>
              <a:rPr lang="en-GB" dirty="0"/>
              <a:t>: These are long, uninterrupted </a:t>
            </a:r>
            <a:r>
              <a:rPr lang="en-GB" dirty="0" err="1"/>
              <a:t>fibers</a:t>
            </a:r>
            <a:r>
              <a:rPr lang="en-GB" dirty="0"/>
              <a:t> that are typically used in applications requiring high strength and stiffness, such as roving or strand.</a:t>
            </a:r>
          </a:p>
          <a:p>
            <a:pPr marL="742950" lvl="1" indent="-285750">
              <a:buFont typeface="+mj-lt"/>
              <a:buAutoNum type="arabicPeriod"/>
            </a:pPr>
            <a:r>
              <a:rPr lang="en-GB" b="1" dirty="0"/>
              <a:t>Discontinuous </a:t>
            </a:r>
            <a:r>
              <a:rPr lang="en-GB" b="1" dirty="0" err="1"/>
              <a:t>fibers</a:t>
            </a:r>
            <a:r>
              <a:rPr lang="en-GB" dirty="0"/>
              <a:t>: These are shorter </a:t>
            </a:r>
            <a:r>
              <a:rPr lang="en-GB" dirty="0" err="1"/>
              <a:t>fibers</a:t>
            </a:r>
            <a:r>
              <a:rPr lang="en-GB" dirty="0"/>
              <a:t>, which are often used in applications where ease of processing and more isotropic properties are required.</a:t>
            </a:r>
          </a:p>
          <a:p>
            <a:pPr>
              <a:buFont typeface="+mj-lt"/>
              <a:buAutoNum type="arabicPeriod"/>
            </a:pPr>
            <a:r>
              <a:rPr lang="en-GB" b="1" dirty="0"/>
              <a:t>Continuous Fiber Pathway</a:t>
            </a:r>
            <a:r>
              <a:rPr lang="en-GB" dirty="0"/>
              <a:t>:</a:t>
            </a:r>
          </a:p>
          <a:p>
            <a:pPr marL="742950" lvl="1" indent="-285750">
              <a:buFont typeface="+mj-lt"/>
              <a:buAutoNum type="arabicPeriod"/>
            </a:pPr>
            <a:r>
              <a:rPr lang="en-GB" b="1" dirty="0"/>
              <a:t>Textile Filament</a:t>
            </a:r>
            <a:r>
              <a:rPr lang="en-GB" dirty="0"/>
              <a:t>: Continuous filaments can be processed into textile filaments, which can be woven into fabric or ribbons for reinforcement.</a:t>
            </a:r>
          </a:p>
          <a:p>
            <a:pPr marL="742950" lvl="1" indent="-285750">
              <a:buFont typeface="+mj-lt"/>
              <a:buAutoNum type="arabicPeriod"/>
            </a:pPr>
            <a:r>
              <a:rPr lang="en-GB" b="1" dirty="0"/>
              <a:t>Roving or Strand</a:t>
            </a:r>
            <a:r>
              <a:rPr lang="en-GB" dirty="0"/>
              <a:t>: Continuous filaments are also bundled together to form roving or strands, which are often used in processes like filament winding or pultrusion.</a:t>
            </a:r>
          </a:p>
          <a:p>
            <a:pPr>
              <a:buFont typeface="+mj-lt"/>
              <a:buAutoNum type="arabicPeriod"/>
            </a:pPr>
            <a:r>
              <a:rPr lang="en-GB" b="1" dirty="0"/>
              <a:t>Discontinuous Fiber Pathway</a:t>
            </a:r>
            <a:r>
              <a:rPr lang="en-GB" dirty="0"/>
              <a:t>:</a:t>
            </a:r>
          </a:p>
          <a:p>
            <a:pPr marL="742950" lvl="1" indent="-285750">
              <a:buFont typeface="+mj-lt"/>
              <a:buAutoNum type="arabicPeriod"/>
            </a:pPr>
            <a:r>
              <a:rPr lang="en-GB" b="1" dirty="0"/>
              <a:t>Glass Staple Fiber</a:t>
            </a:r>
            <a:r>
              <a:rPr lang="en-GB" dirty="0"/>
              <a:t>: This refers to chopped or staple glass </a:t>
            </a:r>
            <a:r>
              <a:rPr lang="en-GB" dirty="0" err="1"/>
              <a:t>fibers</a:t>
            </a:r>
            <a:r>
              <a:rPr lang="en-GB" dirty="0"/>
              <a:t>, which are often used in chopped strand mats or for </a:t>
            </a:r>
            <a:r>
              <a:rPr lang="en-GB" dirty="0" err="1"/>
              <a:t>molding</a:t>
            </a:r>
            <a:r>
              <a:rPr lang="en-GB" dirty="0"/>
              <a:t> applications.</a:t>
            </a:r>
          </a:p>
          <a:p>
            <a:pPr>
              <a:buFont typeface="+mj-lt"/>
              <a:buAutoNum type="arabicPeriod"/>
            </a:pPr>
            <a:r>
              <a:rPr lang="en-GB" b="1" dirty="0"/>
              <a:t>Fibers for Weaving</a:t>
            </a:r>
            <a:r>
              <a:rPr lang="en-GB" dirty="0"/>
              <a:t>: Both types of </a:t>
            </a:r>
            <a:r>
              <a:rPr lang="en-GB" dirty="0" err="1"/>
              <a:t>fibers</a:t>
            </a:r>
            <a:r>
              <a:rPr lang="en-GB" dirty="0"/>
              <a:t> can be further processed into materials suited for weaving, contributing to the fabrication of composite structures.</a:t>
            </a:r>
          </a:p>
          <a:p>
            <a:r>
              <a:rPr lang="en-GB" dirty="0"/>
              <a:t>This process highlights the versatility of </a:t>
            </a:r>
            <a:r>
              <a:rPr lang="en-GB" dirty="0" err="1"/>
              <a:t>fiber</a:t>
            </a:r>
            <a:r>
              <a:rPr lang="en-GB" dirty="0"/>
              <a:t> reinforcements in composite materials, where the form of the </a:t>
            </a:r>
            <a:r>
              <a:rPr lang="en-GB" dirty="0" err="1"/>
              <a:t>fiber</a:t>
            </a:r>
            <a:r>
              <a:rPr lang="en-GB" dirty="0"/>
              <a:t> (continuous or discontinuous) plays a key role in determining the properties of the final composite structure. Continuous </a:t>
            </a:r>
            <a:r>
              <a:rPr lang="en-GB" dirty="0" err="1"/>
              <a:t>fibers</a:t>
            </a:r>
            <a:r>
              <a:rPr lang="en-GB" dirty="0"/>
              <a:t> offer superior directional strength, while discontinuous </a:t>
            </a:r>
            <a:r>
              <a:rPr lang="en-GB" dirty="0" err="1"/>
              <a:t>fibers</a:t>
            </a:r>
            <a:r>
              <a:rPr lang="en-GB" dirty="0"/>
              <a:t> are used when more uniform, isotropic properties are needed.</a:t>
            </a:r>
          </a:p>
          <a:p>
            <a:endParaRPr lang="en-GB" dirty="0"/>
          </a:p>
        </p:txBody>
      </p:sp>
      <p:sp>
        <p:nvSpPr>
          <p:cNvPr id="4" name="Slide Number Placeholder 3"/>
          <p:cNvSpPr>
            <a:spLocks noGrp="1"/>
          </p:cNvSpPr>
          <p:nvPr>
            <p:ph type="sldNum" sz="quarter" idx="5"/>
          </p:nvPr>
        </p:nvSpPr>
        <p:spPr/>
        <p:txBody>
          <a:bodyPr/>
          <a:lstStyle/>
          <a:p>
            <a:fld id="{06EC7BFA-5A14-4681-B8A8-B3F0F046586E}" type="slidenum">
              <a:rPr lang="en-GB" smtClean="0"/>
              <a:t>9</a:t>
            </a:fld>
            <a:endParaRPr lang="en-GB"/>
          </a:p>
        </p:txBody>
      </p:sp>
    </p:spTree>
    <p:extLst>
      <p:ext uri="{BB962C8B-B14F-4D97-AF65-F5344CB8AC3E}">
        <p14:creationId xmlns:p14="http://schemas.microsoft.com/office/powerpoint/2010/main" val="13197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6EC763-99D5-4467-96AB-86339B48EE92}" type="datetime1">
              <a:rPr lang="en-GB" smtClean="0"/>
              <a:t>07/10/2025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83E3AC-4BFB-4F71-8C6B-E1F9A9D61AA6}" type="slidenum">
              <a:rPr lang="en-GB" smtClean="0"/>
              <a:t>‹#›</a:t>
            </a:fld>
            <a:endParaRPr lang="en-GB"/>
          </a:p>
        </p:txBody>
      </p:sp>
      <p:sp>
        <p:nvSpPr>
          <p:cNvPr id="8" name="TextBox 7">
            <a:extLst>
              <a:ext uri="{FF2B5EF4-FFF2-40B4-BE49-F238E27FC236}">
                <a16:creationId xmlns:a16="http://schemas.microsoft.com/office/drawing/2014/main" id="{A00E5318-28D6-2CA6-7894-353D2E49B38B}"/>
              </a:ext>
            </a:extLst>
          </p:cNvPr>
          <p:cNvSpPr txBox="1"/>
          <p:nvPr userDrawn="1"/>
        </p:nvSpPr>
        <p:spPr>
          <a:xfrm>
            <a:off x="0" y="6626653"/>
            <a:ext cx="12192000" cy="238527"/>
          </a:xfrm>
          <a:prstGeom prst="rect">
            <a:avLst/>
          </a:prstGeom>
          <a:noFill/>
        </p:spPr>
        <p:txBody>
          <a:bodyPr wrap="square">
            <a:spAutoFit/>
          </a:bodyPr>
          <a:lstStyle/>
          <a:p>
            <a:pPr algn="ctr"/>
            <a:r>
              <a:rPr lang="en-US" sz="95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95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95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370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EF5520-5D6A-4815-B05B-971D1156BA72}"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83E3AC-4BFB-4F71-8C6B-E1F9A9D61AA6}" type="slidenum">
              <a:rPr lang="en-GB" smtClean="0"/>
              <a:t>‹#›</a:t>
            </a:fld>
            <a:endParaRPr lang="en-GB"/>
          </a:p>
        </p:txBody>
      </p:sp>
      <p:sp>
        <p:nvSpPr>
          <p:cNvPr id="3" name="TextBox 2">
            <a:extLst>
              <a:ext uri="{FF2B5EF4-FFF2-40B4-BE49-F238E27FC236}">
                <a16:creationId xmlns:a16="http://schemas.microsoft.com/office/drawing/2014/main" id="{E2168DC4-A754-1C90-0BD1-7B6877998B0A}"/>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701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F515E34-BCD0-4237-9F66-7991A0406D0E}" type="datetime1">
              <a:rPr lang="en-GB" smtClean="0"/>
              <a:t>07/10/2025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83E3AC-4BFB-4F71-8C6B-E1F9A9D61AA6}" type="slidenum">
              <a:rPr lang="en-GB" smtClean="0"/>
              <a:t>‹#›</a:t>
            </a:fld>
            <a:endParaRPr lang="en-GB"/>
          </a:p>
        </p:txBody>
      </p:sp>
      <p:sp>
        <p:nvSpPr>
          <p:cNvPr id="7" name="TextBox 6">
            <a:extLst>
              <a:ext uri="{FF2B5EF4-FFF2-40B4-BE49-F238E27FC236}">
                <a16:creationId xmlns:a16="http://schemas.microsoft.com/office/drawing/2014/main" id="{B7ABA663-184C-EEFB-2EAC-58D065B37B08}"/>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3701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A566659-B291-4B25-8F24-1D1F97E2D7F1}" type="datetime1">
              <a:rPr lang="en-GB" smtClean="0"/>
              <a:t>07/10/2025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83E3AC-4BFB-4F71-8C6B-E1F9A9D61AA6}" type="slidenum">
              <a:rPr lang="en-GB" smtClean="0"/>
              <a:t>‹#›</a:t>
            </a:fld>
            <a:endParaRPr lang="en-GB"/>
          </a:p>
        </p:txBody>
      </p:sp>
      <p:sp>
        <p:nvSpPr>
          <p:cNvPr id="5" name="TextBox 4">
            <a:extLst>
              <a:ext uri="{FF2B5EF4-FFF2-40B4-BE49-F238E27FC236}">
                <a16:creationId xmlns:a16="http://schemas.microsoft.com/office/drawing/2014/main" id="{B591FE93-5330-11AE-FD2E-3BD14D5BE9F1}"/>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832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F658A-71B1-42E4-BCE1-908C2C1831C4}" type="datetime1">
              <a:rPr lang="en-GB" smtClean="0"/>
              <a:t>07/10/2025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83E3AC-4BFB-4F71-8C6B-E1F9A9D61AA6}" type="slidenum">
              <a:rPr lang="en-GB" smtClean="0"/>
              <a:t>‹#›</a:t>
            </a:fld>
            <a:endParaRPr lang="en-GB"/>
          </a:p>
        </p:txBody>
      </p:sp>
      <p:sp>
        <p:nvSpPr>
          <p:cNvPr id="8" name="TextBox 7">
            <a:extLst>
              <a:ext uri="{FF2B5EF4-FFF2-40B4-BE49-F238E27FC236}">
                <a16:creationId xmlns:a16="http://schemas.microsoft.com/office/drawing/2014/main" id="{FEF256E4-96E7-1345-89A5-D24EFB7F5028}"/>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433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859563-C215-477B-B1E4-EA0CC8A839CB}" type="datetime1">
              <a:rPr lang="en-GB" smtClean="0"/>
              <a:t>07/10/2025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83E3AC-4BFB-4F71-8C6B-E1F9A9D61AA6}" type="slidenum">
              <a:rPr lang="en-GB" smtClean="0"/>
              <a:t>‹#›</a:t>
            </a:fld>
            <a:endParaRPr lang="en-GB"/>
          </a:p>
        </p:txBody>
      </p:sp>
      <p:sp>
        <p:nvSpPr>
          <p:cNvPr id="7" name="TextBox 6">
            <a:extLst>
              <a:ext uri="{FF2B5EF4-FFF2-40B4-BE49-F238E27FC236}">
                <a16:creationId xmlns:a16="http://schemas.microsoft.com/office/drawing/2014/main" id="{BF20215C-AD77-73FB-9776-4FB1952D166E}"/>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280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989158"/>
          </a:xfrm>
        </p:spPr>
        <p:txBody>
          <a:bodyPr anchor="t" anchorCtr="0"/>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334626" y="6336919"/>
            <a:ext cx="1343706" cy="365125"/>
          </a:xfrm>
        </p:spPr>
        <p:txBody>
          <a:bodyPr/>
          <a:lstStyle/>
          <a:p>
            <a:fld id="{3864A48C-11DB-4006-9080-E43C4D199639}" type="datetime1">
              <a:rPr lang="en-GB" smtClean="0"/>
              <a:t>07/10/2025</a:t>
            </a:fld>
            <a:endParaRPr lang="en-GB"/>
          </a:p>
        </p:txBody>
      </p:sp>
      <p:sp>
        <p:nvSpPr>
          <p:cNvPr id="5" name="Footer Placeholder 4"/>
          <p:cNvSpPr>
            <a:spLocks noGrp="1"/>
          </p:cNvSpPr>
          <p:nvPr>
            <p:ph type="ftr" sz="quarter" idx="11"/>
          </p:nvPr>
        </p:nvSpPr>
        <p:spPr>
          <a:xfrm>
            <a:off x="451514" y="6336919"/>
            <a:ext cx="8644320" cy="365125"/>
          </a:xfrm>
        </p:spPr>
        <p:txBody>
          <a:bodyPr/>
          <a:lstStyle/>
          <a:p>
            <a:endParaRPr lang="en-GB"/>
          </a:p>
        </p:txBody>
      </p:sp>
      <p:sp>
        <p:nvSpPr>
          <p:cNvPr id="6" name="Slide Number Placeholder 5"/>
          <p:cNvSpPr>
            <a:spLocks noGrp="1"/>
          </p:cNvSpPr>
          <p:nvPr>
            <p:ph type="sldNum" sz="quarter" idx="12"/>
          </p:nvPr>
        </p:nvSpPr>
        <p:spPr>
          <a:xfrm>
            <a:off x="10678331" y="6211445"/>
            <a:ext cx="1062155" cy="490599"/>
          </a:xfrm>
        </p:spPr>
        <p:txBody>
          <a:bodyPr/>
          <a:lstStyle/>
          <a:p>
            <a:fld id="{4183E3AC-4BFB-4F71-8C6B-E1F9A9D61AA6}" type="slidenum">
              <a:rPr lang="en-GB" smtClean="0"/>
              <a:t>‹#›</a:t>
            </a:fld>
            <a:endParaRPr lang="en-GB"/>
          </a:p>
        </p:txBody>
      </p:sp>
      <p:sp>
        <p:nvSpPr>
          <p:cNvPr id="8" name="TextBox 7">
            <a:extLst>
              <a:ext uri="{FF2B5EF4-FFF2-40B4-BE49-F238E27FC236}">
                <a16:creationId xmlns:a16="http://schemas.microsoft.com/office/drawing/2014/main" id="{2C417D71-6058-1AD9-CB34-538AF9FA2905}"/>
              </a:ext>
            </a:extLst>
          </p:cNvPr>
          <p:cNvSpPr txBox="1"/>
          <p:nvPr userDrawn="1"/>
        </p:nvSpPr>
        <p:spPr>
          <a:xfrm>
            <a:off x="0" y="6626653"/>
            <a:ext cx="12192000" cy="238527"/>
          </a:xfrm>
          <a:prstGeom prst="rect">
            <a:avLst/>
          </a:prstGeom>
          <a:noFill/>
        </p:spPr>
        <p:txBody>
          <a:bodyPr wrap="square">
            <a:spAutoFit/>
          </a:bodyPr>
          <a:lstStyle/>
          <a:p>
            <a:pPr algn="ctr"/>
            <a:r>
              <a:rPr lang="en-US" sz="95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95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95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16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1550DF-E0F1-4B35-AFEB-1996A019E8A3}" type="datetime1">
              <a:rPr lang="en-GB" smtClean="0"/>
              <a:t>07/10/2025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83E3AC-4BFB-4F71-8C6B-E1F9A9D61AA6}" type="slidenum">
              <a:rPr lang="en-GB" smtClean="0"/>
              <a:t>‹#›</a:t>
            </a:fld>
            <a:endParaRPr lang="en-GB"/>
          </a:p>
        </p:txBody>
      </p:sp>
      <p:sp>
        <p:nvSpPr>
          <p:cNvPr id="7" name="TextBox 6">
            <a:extLst>
              <a:ext uri="{FF2B5EF4-FFF2-40B4-BE49-F238E27FC236}">
                <a16:creationId xmlns:a16="http://schemas.microsoft.com/office/drawing/2014/main" id="{879E95CE-1E7F-8239-4733-495554672B0B}"/>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92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FE6CE2-2C09-4329-AD2C-918422AE9016}"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83E3AC-4BFB-4F71-8C6B-E1F9A9D61AA6}" type="slidenum">
              <a:rPr lang="en-GB" smtClean="0"/>
              <a:t>‹#›</a:t>
            </a:fld>
            <a:endParaRPr lang="en-GB"/>
          </a:p>
        </p:txBody>
      </p:sp>
      <p:sp>
        <p:nvSpPr>
          <p:cNvPr id="10" name="TextBox 9">
            <a:extLst>
              <a:ext uri="{FF2B5EF4-FFF2-40B4-BE49-F238E27FC236}">
                <a16:creationId xmlns:a16="http://schemas.microsoft.com/office/drawing/2014/main" id="{23F8B420-66E4-4EF0-31EB-7CCCBC1C974D}"/>
              </a:ext>
            </a:extLst>
          </p:cNvPr>
          <p:cNvSpPr txBox="1"/>
          <p:nvPr userDrawn="1"/>
        </p:nvSpPr>
        <p:spPr>
          <a:xfrm>
            <a:off x="0" y="6626653"/>
            <a:ext cx="12192000" cy="238527"/>
          </a:xfrm>
          <a:prstGeom prst="rect">
            <a:avLst/>
          </a:prstGeom>
          <a:noFill/>
        </p:spPr>
        <p:txBody>
          <a:bodyPr wrap="square">
            <a:spAutoFit/>
          </a:bodyPr>
          <a:lstStyle/>
          <a:p>
            <a:pPr algn="ctr"/>
            <a:r>
              <a:rPr lang="en-US" sz="95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95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95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8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CCF16E-A98E-45EB-B2C7-57DCD0957281}" type="datetime1">
              <a:rPr lang="en-GB" smtClean="0"/>
              <a:t>07/10/2025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83E3AC-4BFB-4F71-8C6B-E1F9A9D61AA6}" type="slidenum">
              <a:rPr lang="en-GB" smtClean="0"/>
              <a:t>‹#›</a:t>
            </a:fld>
            <a:endParaRPr lang="en-GB"/>
          </a:p>
        </p:txBody>
      </p:sp>
      <p:sp>
        <p:nvSpPr>
          <p:cNvPr id="12" name="TextBox 11">
            <a:extLst>
              <a:ext uri="{FF2B5EF4-FFF2-40B4-BE49-F238E27FC236}">
                <a16:creationId xmlns:a16="http://schemas.microsoft.com/office/drawing/2014/main" id="{2E9470F4-2093-DC9D-A12A-D7157966DE99}"/>
              </a:ext>
            </a:extLst>
          </p:cNvPr>
          <p:cNvSpPr txBox="1"/>
          <p:nvPr userDrawn="1"/>
        </p:nvSpPr>
        <p:spPr>
          <a:xfrm>
            <a:off x="0" y="6626653"/>
            <a:ext cx="12192000" cy="238527"/>
          </a:xfrm>
          <a:prstGeom prst="rect">
            <a:avLst/>
          </a:prstGeom>
          <a:noFill/>
        </p:spPr>
        <p:txBody>
          <a:bodyPr wrap="square">
            <a:spAutoFit/>
          </a:bodyPr>
          <a:lstStyle/>
          <a:p>
            <a:pPr algn="ctr"/>
            <a:r>
              <a:rPr lang="en-US" sz="95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95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95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23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297706-AD30-4516-96A9-B665C53AE9BB}" type="datetime1">
              <a:rPr lang="en-GB" smtClean="0"/>
              <a:t>07/10/2025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83E3AC-4BFB-4F71-8C6B-E1F9A9D61AA6}" type="slidenum">
              <a:rPr lang="en-GB" smtClean="0"/>
              <a:t>‹#›</a:t>
            </a:fld>
            <a:endParaRPr lang="en-GB"/>
          </a:p>
        </p:txBody>
      </p:sp>
      <p:sp>
        <p:nvSpPr>
          <p:cNvPr id="8" name="TextBox 7">
            <a:extLst>
              <a:ext uri="{FF2B5EF4-FFF2-40B4-BE49-F238E27FC236}">
                <a16:creationId xmlns:a16="http://schemas.microsoft.com/office/drawing/2014/main" id="{80457C19-0A64-C311-171F-1237B33696B3}"/>
              </a:ext>
            </a:extLst>
          </p:cNvPr>
          <p:cNvSpPr txBox="1"/>
          <p:nvPr userDrawn="1"/>
        </p:nvSpPr>
        <p:spPr>
          <a:xfrm>
            <a:off x="0" y="6626653"/>
            <a:ext cx="12192000" cy="238527"/>
          </a:xfrm>
          <a:prstGeom prst="rect">
            <a:avLst/>
          </a:prstGeom>
          <a:noFill/>
        </p:spPr>
        <p:txBody>
          <a:bodyPr wrap="square">
            <a:spAutoFit/>
          </a:bodyPr>
          <a:lstStyle/>
          <a:p>
            <a:pPr algn="ctr"/>
            <a:r>
              <a:rPr lang="en-US" sz="95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95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95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654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22A91-DA41-4BFF-A89F-ED92068ADB9E}" type="datetime1">
              <a:rPr lang="en-GB" smtClean="0"/>
              <a:t>07/10/2025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83E3AC-4BFB-4F71-8C6B-E1F9A9D61AA6}" type="slidenum">
              <a:rPr lang="en-GB" smtClean="0"/>
              <a:t>‹#›</a:t>
            </a:fld>
            <a:endParaRPr lang="en-GB"/>
          </a:p>
        </p:txBody>
      </p:sp>
      <p:sp>
        <p:nvSpPr>
          <p:cNvPr id="5" name="TextBox 4">
            <a:extLst>
              <a:ext uri="{FF2B5EF4-FFF2-40B4-BE49-F238E27FC236}">
                <a16:creationId xmlns:a16="http://schemas.microsoft.com/office/drawing/2014/main" id="{4D5BDA98-DBFE-A7C2-CECD-5990145CD480}"/>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576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nchor="t" anchorCtr="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749E117-9857-4A23-8A01-A8955029DC68}" type="datetime1">
              <a:rPr lang="en-GB" smtClean="0"/>
              <a:t>07/10/2025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83E3AC-4BFB-4F71-8C6B-E1F9A9D61AA6}" type="slidenum">
              <a:rPr lang="en-GB" smtClean="0"/>
              <a:t>‹#›</a:t>
            </a:fld>
            <a:endParaRPr lang="en-GB"/>
          </a:p>
        </p:txBody>
      </p:sp>
      <p:sp>
        <p:nvSpPr>
          <p:cNvPr id="8" name="TextBox 7">
            <a:extLst>
              <a:ext uri="{FF2B5EF4-FFF2-40B4-BE49-F238E27FC236}">
                <a16:creationId xmlns:a16="http://schemas.microsoft.com/office/drawing/2014/main" id="{497E8E64-2F04-5ED0-7F76-13AE224A5CF4}"/>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19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BECC7EA-3FB6-4F80-98B6-B56CB255C7C2}" type="datetime1">
              <a:rPr lang="en-GB" smtClean="0"/>
              <a:t>07/10/2025</a:t>
            </a:fld>
            <a:endParaRPr lang="en-GB"/>
          </a:p>
        </p:txBody>
      </p:sp>
      <p:sp>
        <p:nvSpPr>
          <p:cNvPr id="6" name="Footer Placeholder 5"/>
          <p:cNvSpPr>
            <a:spLocks noGrp="1"/>
          </p:cNvSpPr>
          <p:nvPr>
            <p:ph type="ftr" sz="quarter" idx="11"/>
          </p:nvPr>
        </p:nvSpPr>
        <p:spPr>
          <a:xfrm>
            <a:off x="590396" y="6041362"/>
            <a:ext cx="3295413" cy="365125"/>
          </a:xfrm>
        </p:spPr>
        <p:txBody>
          <a:bodyPr/>
          <a:lstStyle/>
          <a:p>
            <a:endParaRPr lang="en-GB"/>
          </a:p>
        </p:txBody>
      </p:sp>
      <p:sp>
        <p:nvSpPr>
          <p:cNvPr id="7" name="Slide Number Placeholder 6"/>
          <p:cNvSpPr>
            <a:spLocks noGrp="1"/>
          </p:cNvSpPr>
          <p:nvPr>
            <p:ph type="sldNum" sz="quarter" idx="12"/>
          </p:nvPr>
        </p:nvSpPr>
        <p:spPr>
          <a:xfrm>
            <a:off x="4862689" y="5915888"/>
            <a:ext cx="1062155" cy="490599"/>
          </a:xfrm>
        </p:spPr>
        <p:txBody>
          <a:bodyPr/>
          <a:lstStyle/>
          <a:p>
            <a:fld id="{4183E3AC-4BFB-4F71-8C6B-E1F9A9D61AA6}" type="slidenum">
              <a:rPr lang="en-GB" smtClean="0"/>
              <a:t>‹#›</a:t>
            </a:fld>
            <a:endParaRPr lang="en-GB"/>
          </a:p>
        </p:txBody>
      </p:sp>
      <p:sp>
        <p:nvSpPr>
          <p:cNvPr id="3" name="TextBox 2">
            <a:extLst>
              <a:ext uri="{FF2B5EF4-FFF2-40B4-BE49-F238E27FC236}">
                <a16:creationId xmlns:a16="http://schemas.microsoft.com/office/drawing/2014/main" id="{2240C73E-9F0C-846E-7343-658AD64D5301}"/>
              </a:ext>
            </a:extLst>
          </p:cNvPr>
          <p:cNvSpPr txBox="1"/>
          <p:nvPr userDrawn="1"/>
        </p:nvSpPr>
        <p:spPr>
          <a:xfrm>
            <a:off x="306324" y="6452917"/>
            <a:ext cx="11791188" cy="400110"/>
          </a:xfrm>
          <a:prstGeom prst="rect">
            <a:avLst/>
          </a:prstGeom>
          <a:noFill/>
        </p:spPr>
        <p:txBody>
          <a:bodyPr wrap="square">
            <a:spAutoFit/>
          </a:bodyPr>
          <a:lstStyle/>
          <a:p>
            <a:r>
              <a:rPr lang="en-US"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This document and its contents is subject to COPYRIGHT protection for Damghani Stress Engineering (DSE) Ltd. </a:t>
            </a:r>
            <a:r>
              <a:rPr 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Unauthorized retention, duplication, distribution, or modification of copyrighted materials is strictly prohibited by law.</a:t>
            </a:r>
            <a:endParaRPr lang="en-US" sz="1000" b="1" i="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34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GB"/>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53C461D0-4805-4EFA-BE77-F6080DA44838}" type="datetime1">
              <a:rPr lang="en-GB" smtClean="0"/>
              <a:t>07/10/2025</a:t>
            </a:fld>
            <a:endParaRPr lang="en-GB"/>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1300">
                <a:solidFill>
                  <a:schemeClr val="accent1"/>
                </a:solidFill>
              </a:defRPr>
            </a:lvl1pPr>
          </a:lstStyle>
          <a:p>
            <a:fld id="{4183E3AC-4BFB-4F71-8C6B-E1F9A9D61AA6}" type="slidenum">
              <a:rPr lang="en-GB" smtClean="0"/>
              <a:pPr/>
              <a:t>‹#›</a:t>
            </a:fld>
            <a:endParaRPr lang="en-GB" dirty="0"/>
          </a:p>
        </p:txBody>
      </p:sp>
    </p:spTree>
    <p:extLst>
      <p:ext uri="{BB962C8B-B14F-4D97-AF65-F5344CB8AC3E}">
        <p14:creationId xmlns:p14="http://schemas.microsoft.com/office/powerpoint/2010/main" val="17432895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457200" rtl="0" eaLnBrk="1" latinLnBrk="0" hangingPunct="1">
        <a:spcBef>
          <a:spcPct val="0"/>
        </a:spcBef>
        <a:buNone/>
        <a:defRPr sz="4000" b="1" kern="1200">
          <a:solidFill>
            <a:srgbClr val="FEFEFE"/>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oleObject" Target="../embeddings/oleObject1.bin"/><Relationship Id="rId4" Type="http://schemas.openxmlformats.org/officeDocument/2006/relationships/image" Target="../media/image2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1.bin"/><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wmf"/><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5.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30.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51.png"/><Relationship Id="rId5" Type="http://schemas.openxmlformats.org/officeDocument/2006/relationships/image" Target="../media/image24.png"/><Relationship Id="rId10" Type="http://schemas.openxmlformats.org/officeDocument/2006/relationships/image" Target="../media/image50.png"/><Relationship Id="rId4" Type="http://schemas.openxmlformats.org/officeDocument/2006/relationships/image" Target="../media/image38.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50.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71.pn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78.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50.png"/><Relationship Id="rId7"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60.png"/><Relationship Id="rId7"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7.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8.png"/><Relationship Id="rId7"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8.png"/><Relationship Id="rId4" Type="http://schemas.openxmlformats.org/officeDocument/2006/relationships/image" Target="../media/image80.png"/><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image" Target="../media/image900.png"/><Relationship Id="rId7" Type="http://schemas.openxmlformats.org/officeDocument/2006/relationships/oleObject" Target="../embeddings/oleObject3.bin"/><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3.wmf"/><Relationship Id="rId11" Type="http://schemas.openxmlformats.org/officeDocument/2006/relationships/image" Target="../media/image81.png"/><Relationship Id="rId5" Type="http://schemas.openxmlformats.org/officeDocument/2006/relationships/oleObject" Target="../embeddings/oleObject2.bin"/><Relationship Id="rId10" Type="http://schemas.openxmlformats.org/officeDocument/2006/relationships/image" Target="../media/image95.wmf"/><Relationship Id="rId4" Type="http://schemas.openxmlformats.org/officeDocument/2006/relationships/image" Target="../media/image69.png"/><Relationship Id="rId9"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9.png"/><Relationship Id="rId7" Type="http://schemas.openxmlformats.org/officeDocument/2006/relationships/image" Target="../media/image97.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96.wmf"/><Relationship Id="rId10" Type="http://schemas.openxmlformats.org/officeDocument/2006/relationships/image" Target="../media/image98.wmf"/><Relationship Id="rId4" Type="http://schemas.openxmlformats.org/officeDocument/2006/relationships/oleObject" Target="../embeddings/oleObject5.bin"/><Relationship Id="rId9"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wmf"/></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w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oleObject" Target="../embeddings/oleObject9.bin"/><Relationship Id="rId5" Type="http://schemas.openxmlformats.org/officeDocument/2006/relationships/image" Target="../media/image102.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wmf"/><Relationship Id="rId4" Type="http://schemas.openxmlformats.org/officeDocument/2006/relationships/oleObject" Target="../embeddings/oleObject10.bin"/></Relationships>
</file>

<file path=ppt/slides/_rels/slide4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4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44.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44.png"/><Relationship Id="rId4" Type="http://schemas.openxmlformats.org/officeDocument/2006/relationships/image" Target="../media/image115.png"/></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0D61-4EB0-281B-14BE-26B50B5E4427}"/>
              </a:ext>
            </a:extLst>
          </p:cNvPr>
          <p:cNvSpPr>
            <a:spLocks noGrp="1"/>
          </p:cNvSpPr>
          <p:nvPr>
            <p:ph type="ctrTitle"/>
          </p:nvPr>
        </p:nvSpPr>
        <p:spPr/>
        <p:txBody>
          <a:bodyPr/>
          <a:lstStyle/>
          <a:p>
            <a:r>
              <a:rPr lang="en-GB" dirty="0"/>
              <a:t>Laminate Theory</a:t>
            </a:r>
          </a:p>
        </p:txBody>
      </p:sp>
      <p:sp>
        <p:nvSpPr>
          <p:cNvPr id="3" name="Subtitle 2">
            <a:extLst>
              <a:ext uri="{FF2B5EF4-FFF2-40B4-BE49-F238E27FC236}">
                <a16:creationId xmlns:a16="http://schemas.microsoft.com/office/drawing/2014/main" id="{50902BF1-7F8D-3B55-2572-21BE9C10EF8E}"/>
              </a:ext>
            </a:extLst>
          </p:cNvPr>
          <p:cNvSpPr>
            <a:spLocks noGrp="1"/>
          </p:cNvSpPr>
          <p:nvPr>
            <p:ph type="subTitle" idx="1"/>
          </p:nvPr>
        </p:nvSpPr>
        <p:spPr/>
        <p:txBody>
          <a:bodyPr>
            <a:normAutofit/>
          </a:bodyPr>
          <a:lstStyle/>
          <a:p>
            <a:r>
              <a:rPr lang="en-GB" dirty="0"/>
              <a:t>By </a:t>
            </a:r>
            <a:r>
              <a:rPr lang="en-GB" dirty="0" err="1"/>
              <a:t>Dr.</a:t>
            </a:r>
            <a:r>
              <a:rPr lang="en-GB" dirty="0"/>
              <a:t> Mahdi Damghani</a:t>
            </a:r>
          </a:p>
        </p:txBody>
      </p:sp>
      <p:sp>
        <p:nvSpPr>
          <p:cNvPr id="4" name="Slide Number Placeholder 3">
            <a:extLst>
              <a:ext uri="{FF2B5EF4-FFF2-40B4-BE49-F238E27FC236}">
                <a16:creationId xmlns:a16="http://schemas.microsoft.com/office/drawing/2014/main" id="{DE5BFABA-E122-381D-50ED-E75AA82DC553}"/>
              </a:ext>
            </a:extLst>
          </p:cNvPr>
          <p:cNvSpPr>
            <a:spLocks noGrp="1"/>
          </p:cNvSpPr>
          <p:nvPr>
            <p:ph type="sldNum" sz="quarter" idx="12"/>
          </p:nvPr>
        </p:nvSpPr>
        <p:spPr/>
        <p:txBody>
          <a:bodyPr/>
          <a:lstStyle/>
          <a:p>
            <a:fld id="{4183E3AC-4BFB-4F71-8C6B-E1F9A9D61AA6}" type="slidenum">
              <a:rPr lang="en-GB" smtClean="0"/>
              <a:t>1</a:t>
            </a:fld>
            <a:endParaRPr lang="en-GB"/>
          </a:p>
        </p:txBody>
      </p:sp>
    </p:spTree>
    <p:extLst>
      <p:ext uri="{BB962C8B-B14F-4D97-AF65-F5344CB8AC3E}">
        <p14:creationId xmlns:p14="http://schemas.microsoft.com/office/powerpoint/2010/main" val="234909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C1E899-36B5-4860-094B-D4B1053E9FC2}"/>
              </a:ext>
            </a:extLst>
          </p:cNvPr>
          <p:cNvSpPr>
            <a:spLocks noGrp="1"/>
          </p:cNvSpPr>
          <p:nvPr>
            <p:ph type="title"/>
          </p:nvPr>
        </p:nvSpPr>
        <p:spPr/>
        <p:txBody>
          <a:bodyPr/>
          <a:lstStyle/>
          <a:p>
            <a:r>
              <a:rPr lang="en-GB" dirty="0"/>
              <a:t>Fibre and cloth reinforcements-</a:t>
            </a:r>
            <a:br>
              <a:rPr lang="en-GB" dirty="0"/>
            </a:br>
            <a:r>
              <a:rPr lang="en-GB" sz="3000" dirty="0">
                <a:solidFill>
                  <a:srgbClr val="FF0000"/>
                </a:solidFill>
              </a:rPr>
              <a:t>Mats</a:t>
            </a:r>
          </a:p>
        </p:txBody>
      </p:sp>
      <p:sp>
        <p:nvSpPr>
          <p:cNvPr id="9" name="Text Placeholder 8">
            <a:extLst>
              <a:ext uri="{FF2B5EF4-FFF2-40B4-BE49-F238E27FC236}">
                <a16:creationId xmlns:a16="http://schemas.microsoft.com/office/drawing/2014/main" id="{BA02DBB7-6200-17F2-DF51-9F7FEA33769F}"/>
              </a:ext>
            </a:extLst>
          </p:cNvPr>
          <p:cNvSpPr>
            <a:spLocks noGrp="1"/>
          </p:cNvSpPr>
          <p:nvPr>
            <p:ph idx="1"/>
          </p:nvPr>
        </p:nvSpPr>
        <p:spPr>
          <a:xfrm>
            <a:off x="818712" y="2222287"/>
            <a:ext cx="5947848" cy="3989158"/>
          </a:xfrm>
        </p:spPr>
        <p:txBody>
          <a:bodyPr>
            <a:normAutofit/>
          </a:bodyPr>
          <a:lstStyle/>
          <a:p>
            <a:r>
              <a:rPr lang="en-GB" b="1" dirty="0"/>
              <a:t>Mats </a:t>
            </a:r>
          </a:p>
          <a:p>
            <a:pPr lvl="1"/>
            <a:r>
              <a:rPr lang="en-GB" dirty="0"/>
              <a:t>Sheets of continuous or discontinuous strands or yarns randomly distributed in a plane. </a:t>
            </a:r>
          </a:p>
          <a:p>
            <a:pPr lvl="1"/>
            <a:r>
              <a:rPr lang="en-GB" dirty="0"/>
              <a:t>The fibres are bounded together with either a high or low solubility binder. </a:t>
            </a:r>
          </a:p>
          <a:p>
            <a:pPr lvl="1"/>
            <a:r>
              <a:rPr lang="en-GB" dirty="0"/>
              <a:t>The absence of a preferred orientation leads to isotropic mechanical properties in the plane of the mat.</a:t>
            </a:r>
          </a:p>
          <a:p>
            <a:pPr lvl="1"/>
            <a:r>
              <a:rPr lang="en-GB" dirty="0"/>
              <a:t>There are often two types, i.e. </a:t>
            </a:r>
            <a:r>
              <a:rPr lang="en-GB" b="1" i="1" dirty="0">
                <a:solidFill>
                  <a:srgbClr val="FFFF00"/>
                </a:solidFill>
                <a:latin typeface="Times New Roman" panose="02020603050405020304" pitchFamily="18" charset="0"/>
                <a:cs typeface="Times New Roman" panose="02020603050405020304" pitchFamily="18" charset="0"/>
              </a:rPr>
              <a:t>chopped strand</a:t>
            </a:r>
            <a:r>
              <a:rPr lang="en-GB" b="1" i="1" dirty="0">
                <a:latin typeface="Times New Roman" panose="02020603050405020304" pitchFamily="18" charset="0"/>
                <a:cs typeface="Times New Roman" panose="02020603050405020304" pitchFamily="18" charset="0"/>
              </a:rPr>
              <a:t> </a:t>
            </a:r>
            <a:r>
              <a:rPr lang="en-GB" dirty="0"/>
              <a:t>mats (</a:t>
            </a:r>
            <a:r>
              <a:rPr lang="en-GB" dirty="0">
                <a:solidFill>
                  <a:srgbClr val="00B0F0"/>
                </a:solidFill>
              </a:rPr>
              <a:t>hardly deformable</a:t>
            </a:r>
            <a:r>
              <a:rPr lang="en-GB" dirty="0"/>
              <a:t>) and </a:t>
            </a:r>
            <a:r>
              <a:rPr lang="en-GB" b="1" i="1" dirty="0">
                <a:solidFill>
                  <a:srgbClr val="FFFF00"/>
                </a:solidFill>
                <a:latin typeface="Times New Roman" panose="02020603050405020304" pitchFamily="18" charset="0"/>
                <a:cs typeface="Times New Roman" panose="02020603050405020304" pitchFamily="18" charset="0"/>
              </a:rPr>
              <a:t>continuous strand </a:t>
            </a:r>
            <a:r>
              <a:rPr lang="en-GB" dirty="0"/>
              <a:t>mats (</a:t>
            </a:r>
            <a:r>
              <a:rPr lang="en-GB" dirty="0">
                <a:solidFill>
                  <a:srgbClr val="00B0F0"/>
                </a:solidFill>
              </a:rPr>
              <a:t>complex curves by regular stretching in all directions good for moulding</a:t>
            </a:r>
            <a:r>
              <a:rPr lang="en-GB" dirty="0"/>
              <a:t>).</a:t>
            </a:r>
          </a:p>
        </p:txBody>
      </p:sp>
      <p:pic>
        <p:nvPicPr>
          <p:cNvPr id="2050" name="Picture 2" descr="China E Glass Fiberglass Chopped Strand Mat for FRP Products - China ...">
            <a:extLst>
              <a:ext uri="{FF2B5EF4-FFF2-40B4-BE49-F238E27FC236}">
                <a16:creationId xmlns:a16="http://schemas.microsoft.com/office/drawing/2014/main" id="{EA2C0146-79D1-F58A-E152-926B97E507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71"/>
          <a:stretch/>
        </p:blipFill>
        <p:spPr bwMode="auto">
          <a:xfrm>
            <a:off x="7018175" y="2522332"/>
            <a:ext cx="5028644" cy="398915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4C5128D-7D43-F4CB-22F2-61F7F5D3FAA5}"/>
              </a:ext>
            </a:extLst>
          </p:cNvPr>
          <p:cNvSpPr>
            <a:spLocks noGrp="1"/>
          </p:cNvSpPr>
          <p:nvPr>
            <p:ph type="sldNum" sz="quarter" idx="12"/>
          </p:nvPr>
        </p:nvSpPr>
        <p:spPr/>
        <p:txBody>
          <a:bodyPr/>
          <a:lstStyle/>
          <a:p>
            <a:fld id="{4183E3AC-4BFB-4F71-8C6B-E1F9A9D61AA6}" type="slidenum">
              <a:rPr lang="en-GB" smtClean="0"/>
              <a:t>10</a:t>
            </a:fld>
            <a:endParaRPr lang="en-GB"/>
          </a:p>
        </p:txBody>
      </p:sp>
    </p:spTree>
    <p:extLst>
      <p:ext uri="{BB962C8B-B14F-4D97-AF65-F5344CB8AC3E}">
        <p14:creationId xmlns:p14="http://schemas.microsoft.com/office/powerpoint/2010/main" val="1324550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C1E899-36B5-4860-094B-D4B1053E9FC2}"/>
              </a:ext>
            </a:extLst>
          </p:cNvPr>
          <p:cNvSpPr>
            <a:spLocks noGrp="1"/>
          </p:cNvSpPr>
          <p:nvPr>
            <p:ph type="title"/>
          </p:nvPr>
        </p:nvSpPr>
        <p:spPr/>
        <p:txBody>
          <a:bodyPr/>
          <a:lstStyle/>
          <a:p>
            <a:r>
              <a:rPr lang="en-GB" dirty="0"/>
              <a:t>Fibre and cloth reinforcements-</a:t>
            </a:r>
            <a:br>
              <a:rPr lang="en-GB" dirty="0"/>
            </a:br>
            <a:r>
              <a:rPr lang="en-GB" sz="3000" dirty="0">
                <a:solidFill>
                  <a:srgbClr val="FF0000"/>
                </a:solidFill>
              </a:rPr>
              <a:t>Woven fabrics</a:t>
            </a:r>
          </a:p>
        </p:txBody>
      </p:sp>
      <p:sp>
        <p:nvSpPr>
          <p:cNvPr id="9" name="Text Placeholder 8">
            <a:extLst>
              <a:ext uri="{FF2B5EF4-FFF2-40B4-BE49-F238E27FC236}">
                <a16:creationId xmlns:a16="http://schemas.microsoft.com/office/drawing/2014/main" id="{BA02DBB7-6200-17F2-DF51-9F7FEA33769F}"/>
              </a:ext>
            </a:extLst>
          </p:cNvPr>
          <p:cNvSpPr>
            <a:spLocks noGrp="1"/>
          </p:cNvSpPr>
          <p:nvPr>
            <p:ph idx="1"/>
          </p:nvPr>
        </p:nvSpPr>
        <p:spPr>
          <a:xfrm>
            <a:off x="818712" y="2222287"/>
            <a:ext cx="5345274" cy="3989158"/>
          </a:xfrm>
        </p:spPr>
        <p:txBody>
          <a:bodyPr>
            <a:normAutofit/>
          </a:bodyPr>
          <a:lstStyle/>
          <a:p>
            <a:r>
              <a:rPr lang="en-GB" b="1" dirty="0"/>
              <a:t>Woven fabrics </a:t>
            </a:r>
          </a:p>
          <a:p>
            <a:pPr lvl="1"/>
            <a:r>
              <a:rPr lang="en-GB" dirty="0"/>
              <a:t>Lengthwise strand is called </a:t>
            </a:r>
            <a:r>
              <a:rPr lang="en-GB" b="1" i="1" dirty="0">
                <a:solidFill>
                  <a:srgbClr val="FFFF00"/>
                </a:solidFill>
                <a:latin typeface="Times New Roman" panose="02020603050405020304" pitchFamily="18" charset="0"/>
                <a:cs typeface="Times New Roman" panose="02020603050405020304" pitchFamily="18" charset="0"/>
              </a:rPr>
              <a:t>warp</a:t>
            </a:r>
            <a:r>
              <a:rPr lang="en-GB" dirty="0"/>
              <a:t>.</a:t>
            </a:r>
          </a:p>
          <a:p>
            <a:pPr lvl="1"/>
            <a:r>
              <a:rPr lang="en-GB" dirty="0"/>
              <a:t>Crosswise strand is called </a:t>
            </a:r>
            <a:r>
              <a:rPr lang="en-GB" b="1" i="1" dirty="0">
                <a:solidFill>
                  <a:srgbClr val="FFFF00"/>
                </a:solidFill>
                <a:latin typeface="Times New Roman" panose="02020603050405020304" pitchFamily="18" charset="0"/>
                <a:cs typeface="Times New Roman" panose="02020603050405020304" pitchFamily="18" charset="0"/>
              </a:rPr>
              <a:t>weft </a:t>
            </a:r>
            <a:r>
              <a:rPr lang="en-GB" dirty="0"/>
              <a:t>(or </a:t>
            </a:r>
            <a:r>
              <a:rPr lang="en-GB" b="1" i="1" dirty="0">
                <a:solidFill>
                  <a:srgbClr val="FFFF00"/>
                </a:solidFill>
                <a:latin typeface="Times New Roman" panose="02020603050405020304" pitchFamily="18" charset="0"/>
                <a:cs typeface="Times New Roman" panose="02020603050405020304" pitchFamily="18" charset="0"/>
              </a:rPr>
              <a:t>fill</a:t>
            </a:r>
            <a:r>
              <a:rPr lang="en-GB" dirty="0"/>
              <a:t>).</a:t>
            </a:r>
          </a:p>
          <a:p>
            <a:pPr lvl="1"/>
            <a:r>
              <a:rPr lang="en-GB" dirty="0"/>
              <a:t>They may have various types of weave as shown in the opposite figure.</a:t>
            </a:r>
          </a:p>
        </p:txBody>
      </p:sp>
      <p:pic>
        <p:nvPicPr>
          <p:cNvPr id="5122" name="Picture 2" descr="Untitled Document">
            <a:extLst>
              <a:ext uri="{FF2B5EF4-FFF2-40B4-BE49-F238E27FC236}">
                <a16:creationId xmlns:a16="http://schemas.microsoft.com/office/drawing/2014/main" id="{639CD7A3-DFD9-0716-BC57-E1C6A6F92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793" y="2416866"/>
            <a:ext cx="2020279" cy="180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1589CE2-50AC-4EAD-C1A0-4019B5108E63}"/>
              </a:ext>
            </a:extLst>
          </p:cNvPr>
          <p:cNvPicPr>
            <a:picLocks noChangeAspect="1"/>
          </p:cNvPicPr>
          <p:nvPr/>
        </p:nvPicPr>
        <p:blipFill rotWithShape="1">
          <a:blip r:embed="rId4"/>
          <a:srcRect r="68249"/>
          <a:stretch/>
        </p:blipFill>
        <p:spPr>
          <a:xfrm>
            <a:off x="8439879" y="2416866"/>
            <a:ext cx="1764697" cy="1800000"/>
          </a:xfrm>
          <a:prstGeom prst="rect">
            <a:avLst/>
          </a:prstGeom>
          <a:ln>
            <a:solidFill>
              <a:schemeClr val="accent1"/>
            </a:solidFill>
          </a:ln>
        </p:spPr>
      </p:pic>
      <p:pic>
        <p:nvPicPr>
          <p:cNvPr id="5" name="Picture 4">
            <a:extLst>
              <a:ext uri="{FF2B5EF4-FFF2-40B4-BE49-F238E27FC236}">
                <a16:creationId xmlns:a16="http://schemas.microsoft.com/office/drawing/2014/main" id="{3CA21794-200B-B221-E116-F10733ECAED4}"/>
              </a:ext>
            </a:extLst>
          </p:cNvPr>
          <p:cNvPicPr>
            <a:picLocks noChangeAspect="1"/>
          </p:cNvPicPr>
          <p:nvPr/>
        </p:nvPicPr>
        <p:blipFill rotWithShape="1">
          <a:blip r:embed="rId4"/>
          <a:srcRect l="34354" r="33166"/>
          <a:stretch/>
        </p:blipFill>
        <p:spPr>
          <a:xfrm>
            <a:off x="10332383" y="2416866"/>
            <a:ext cx="1805228" cy="1800000"/>
          </a:xfrm>
          <a:prstGeom prst="rect">
            <a:avLst/>
          </a:prstGeom>
          <a:ln>
            <a:solidFill>
              <a:schemeClr val="accent1"/>
            </a:solidFill>
          </a:ln>
        </p:spPr>
      </p:pic>
      <p:pic>
        <p:nvPicPr>
          <p:cNvPr id="6" name="Picture 5">
            <a:extLst>
              <a:ext uri="{FF2B5EF4-FFF2-40B4-BE49-F238E27FC236}">
                <a16:creationId xmlns:a16="http://schemas.microsoft.com/office/drawing/2014/main" id="{CB13BA25-665E-46AB-B3BD-1BB75E6EBF71}"/>
              </a:ext>
            </a:extLst>
          </p:cNvPr>
          <p:cNvPicPr>
            <a:picLocks noChangeAspect="1"/>
          </p:cNvPicPr>
          <p:nvPr/>
        </p:nvPicPr>
        <p:blipFill rotWithShape="1">
          <a:blip r:embed="rId5"/>
          <a:srcRect l="63264"/>
          <a:stretch/>
        </p:blipFill>
        <p:spPr>
          <a:xfrm>
            <a:off x="10332383" y="4316094"/>
            <a:ext cx="1522275" cy="1800000"/>
          </a:xfrm>
          <a:prstGeom prst="rect">
            <a:avLst/>
          </a:prstGeom>
          <a:ln>
            <a:solidFill>
              <a:schemeClr val="accent1"/>
            </a:solidFill>
          </a:ln>
        </p:spPr>
      </p:pic>
      <p:pic>
        <p:nvPicPr>
          <p:cNvPr id="8" name="Picture 7">
            <a:extLst>
              <a:ext uri="{FF2B5EF4-FFF2-40B4-BE49-F238E27FC236}">
                <a16:creationId xmlns:a16="http://schemas.microsoft.com/office/drawing/2014/main" id="{427F3254-0BEE-7330-0ADC-40C745A30139}"/>
              </a:ext>
            </a:extLst>
          </p:cNvPr>
          <p:cNvPicPr>
            <a:picLocks noChangeAspect="1"/>
          </p:cNvPicPr>
          <p:nvPr/>
        </p:nvPicPr>
        <p:blipFill rotWithShape="1">
          <a:blip r:embed="rId4"/>
          <a:srcRect l="69206"/>
          <a:stretch/>
        </p:blipFill>
        <p:spPr>
          <a:xfrm>
            <a:off x="6291793" y="4316094"/>
            <a:ext cx="1711507" cy="1800000"/>
          </a:xfrm>
          <a:prstGeom prst="rect">
            <a:avLst/>
          </a:prstGeom>
          <a:ln>
            <a:solidFill>
              <a:schemeClr val="accent1"/>
            </a:solidFill>
          </a:ln>
        </p:spPr>
      </p:pic>
      <p:pic>
        <p:nvPicPr>
          <p:cNvPr id="10" name="Picture 9">
            <a:extLst>
              <a:ext uri="{FF2B5EF4-FFF2-40B4-BE49-F238E27FC236}">
                <a16:creationId xmlns:a16="http://schemas.microsoft.com/office/drawing/2014/main" id="{AF2BB4D0-42BD-489B-18D5-7B544341583E}"/>
              </a:ext>
            </a:extLst>
          </p:cNvPr>
          <p:cNvPicPr>
            <a:picLocks noChangeAspect="1"/>
          </p:cNvPicPr>
          <p:nvPr/>
        </p:nvPicPr>
        <p:blipFill rotWithShape="1">
          <a:blip r:embed="rId5"/>
          <a:srcRect r="56364"/>
          <a:stretch/>
        </p:blipFill>
        <p:spPr>
          <a:xfrm>
            <a:off x="8439879" y="4316094"/>
            <a:ext cx="1808218" cy="1800000"/>
          </a:xfrm>
          <a:prstGeom prst="rect">
            <a:avLst/>
          </a:prstGeom>
          <a:ln>
            <a:solidFill>
              <a:schemeClr val="accent1"/>
            </a:solidFill>
          </a:ln>
        </p:spPr>
      </p:pic>
      <p:sp>
        <p:nvSpPr>
          <p:cNvPr id="11" name="Slide Number Placeholder 10">
            <a:extLst>
              <a:ext uri="{FF2B5EF4-FFF2-40B4-BE49-F238E27FC236}">
                <a16:creationId xmlns:a16="http://schemas.microsoft.com/office/drawing/2014/main" id="{9AABF629-5E1B-2A9E-78CE-77E62FD7036E}"/>
              </a:ext>
            </a:extLst>
          </p:cNvPr>
          <p:cNvSpPr>
            <a:spLocks noGrp="1"/>
          </p:cNvSpPr>
          <p:nvPr>
            <p:ph type="sldNum" sz="quarter" idx="12"/>
          </p:nvPr>
        </p:nvSpPr>
        <p:spPr/>
        <p:txBody>
          <a:bodyPr/>
          <a:lstStyle/>
          <a:p>
            <a:fld id="{4183E3AC-4BFB-4F71-8C6B-E1F9A9D61AA6}" type="slidenum">
              <a:rPr lang="en-GB" smtClean="0"/>
              <a:t>11</a:t>
            </a:fld>
            <a:endParaRPr lang="en-GB"/>
          </a:p>
        </p:txBody>
      </p:sp>
    </p:spTree>
    <p:extLst>
      <p:ext uri="{BB962C8B-B14F-4D97-AF65-F5344CB8AC3E}">
        <p14:creationId xmlns:p14="http://schemas.microsoft.com/office/powerpoint/2010/main" val="3817569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C1E899-36B5-4860-094B-D4B1053E9FC2}"/>
              </a:ext>
            </a:extLst>
          </p:cNvPr>
          <p:cNvSpPr>
            <a:spLocks noGrp="1"/>
          </p:cNvSpPr>
          <p:nvPr>
            <p:ph type="title"/>
          </p:nvPr>
        </p:nvSpPr>
        <p:spPr/>
        <p:txBody>
          <a:bodyPr/>
          <a:lstStyle/>
          <a:p>
            <a:r>
              <a:rPr lang="en-GB" dirty="0"/>
              <a:t>Fibre and cloth reinforcements-</a:t>
            </a:r>
            <a:br>
              <a:rPr lang="en-GB" dirty="0"/>
            </a:br>
            <a:r>
              <a:rPr lang="en-GB" sz="3000" dirty="0">
                <a:solidFill>
                  <a:srgbClr val="FF0000"/>
                </a:solidFill>
              </a:rPr>
              <a:t>Woven fabrics</a:t>
            </a:r>
          </a:p>
        </p:txBody>
      </p:sp>
      <p:sp>
        <p:nvSpPr>
          <p:cNvPr id="9" name="Text Placeholder 8">
            <a:extLst>
              <a:ext uri="{FF2B5EF4-FFF2-40B4-BE49-F238E27FC236}">
                <a16:creationId xmlns:a16="http://schemas.microsoft.com/office/drawing/2014/main" id="{BA02DBB7-6200-17F2-DF51-9F7FEA33769F}"/>
              </a:ext>
            </a:extLst>
          </p:cNvPr>
          <p:cNvSpPr>
            <a:spLocks noGrp="1"/>
          </p:cNvSpPr>
          <p:nvPr>
            <p:ph idx="1"/>
          </p:nvPr>
        </p:nvSpPr>
        <p:spPr>
          <a:xfrm>
            <a:off x="818712" y="2222286"/>
            <a:ext cx="5473081" cy="4390269"/>
          </a:xfrm>
        </p:spPr>
        <p:txBody>
          <a:bodyPr>
            <a:normAutofit fontScale="77500" lnSpcReduction="20000"/>
          </a:bodyPr>
          <a:lstStyle/>
          <a:p>
            <a:r>
              <a:rPr lang="en-GB" b="1" dirty="0"/>
              <a:t>Plain weave</a:t>
            </a:r>
          </a:p>
          <a:p>
            <a:pPr lvl="1"/>
            <a:r>
              <a:rPr lang="en-GB" dirty="0">
                <a:solidFill>
                  <a:srgbClr val="FFFF00"/>
                </a:solidFill>
              </a:rPr>
              <a:t>Mechanical properties identical in both weft and warp directions.</a:t>
            </a:r>
          </a:p>
          <a:p>
            <a:pPr lvl="1"/>
            <a:r>
              <a:rPr lang="en-GB" dirty="0">
                <a:solidFill>
                  <a:srgbClr val="FFFF00"/>
                </a:solidFill>
              </a:rPr>
              <a:t>It is not very deformable.</a:t>
            </a:r>
          </a:p>
          <a:p>
            <a:r>
              <a:rPr lang="en-GB" b="1" dirty="0"/>
              <a:t>Twill weave (2 x 1 or 2 x 2)</a:t>
            </a:r>
          </a:p>
          <a:p>
            <a:pPr lvl="1"/>
            <a:r>
              <a:rPr lang="en-GB" dirty="0">
                <a:solidFill>
                  <a:srgbClr val="FFFF00"/>
                </a:solidFill>
              </a:rPr>
              <a:t>Good drapability in the case of complex shapes.</a:t>
            </a:r>
          </a:p>
          <a:p>
            <a:pPr lvl="1"/>
            <a:r>
              <a:rPr lang="en-GB" dirty="0">
                <a:solidFill>
                  <a:srgbClr val="FFFF00"/>
                </a:solidFill>
              </a:rPr>
              <a:t>In a 2 x 1 twill weave, weft threads pass over one and under two warp threads, and in a 2 x 2 twill the weft threads pass over two and under two warp threads.</a:t>
            </a:r>
          </a:p>
          <a:p>
            <a:r>
              <a:rPr lang="en-GB" b="1" dirty="0"/>
              <a:t>Satin weave (4 or 8)</a:t>
            </a:r>
          </a:p>
          <a:p>
            <a:pPr lvl="1"/>
            <a:r>
              <a:rPr lang="en-GB" dirty="0">
                <a:solidFill>
                  <a:srgbClr val="FFFF00"/>
                </a:solidFill>
              </a:rPr>
              <a:t>Excellent drapability of complex shapes (such as wing skin).</a:t>
            </a:r>
          </a:p>
          <a:p>
            <a:pPr lvl="1"/>
            <a:r>
              <a:rPr lang="en-GB" dirty="0">
                <a:solidFill>
                  <a:srgbClr val="FFFF00"/>
                </a:solidFill>
              </a:rPr>
              <a:t>4 or 8, indicating that the warp threads pass over 4 or 8 weft threads.</a:t>
            </a:r>
          </a:p>
          <a:p>
            <a:r>
              <a:rPr lang="en-GB" b="1" dirty="0"/>
              <a:t>Cross-ply weave</a:t>
            </a:r>
          </a:p>
          <a:p>
            <a:pPr lvl="1"/>
            <a:r>
              <a:rPr lang="en-GB" dirty="0">
                <a:solidFill>
                  <a:srgbClr val="FFFF00"/>
                </a:solidFill>
              </a:rPr>
              <a:t>Crossed threads are held together by fine thread.</a:t>
            </a:r>
          </a:p>
          <a:p>
            <a:pPr lvl="1"/>
            <a:r>
              <a:rPr lang="en-GB" dirty="0">
                <a:solidFill>
                  <a:srgbClr val="FFFF00"/>
                </a:solidFill>
              </a:rPr>
              <a:t>Very high performance.</a:t>
            </a:r>
          </a:p>
          <a:p>
            <a:r>
              <a:rPr lang="en-GB" b="1" dirty="0"/>
              <a:t>Unidirectional weave</a:t>
            </a:r>
          </a:p>
          <a:p>
            <a:pPr lvl="1"/>
            <a:r>
              <a:rPr lang="en-GB" dirty="0">
                <a:solidFill>
                  <a:srgbClr val="FFFF00"/>
                </a:solidFill>
              </a:rPr>
              <a:t>Best performance.</a:t>
            </a:r>
          </a:p>
        </p:txBody>
      </p:sp>
      <p:pic>
        <p:nvPicPr>
          <p:cNvPr id="8" name="Picture 2" descr="Untitled Document">
            <a:extLst>
              <a:ext uri="{FF2B5EF4-FFF2-40B4-BE49-F238E27FC236}">
                <a16:creationId xmlns:a16="http://schemas.microsoft.com/office/drawing/2014/main" id="{C494C97B-F41F-905A-226E-EB1A5F7CF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793" y="2416866"/>
            <a:ext cx="2020279" cy="1800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1B78D6F-FAFD-D2AF-A3FD-5EC40A22BADD}"/>
              </a:ext>
            </a:extLst>
          </p:cNvPr>
          <p:cNvPicPr>
            <a:picLocks noChangeAspect="1"/>
          </p:cNvPicPr>
          <p:nvPr/>
        </p:nvPicPr>
        <p:blipFill rotWithShape="1">
          <a:blip r:embed="rId4"/>
          <a:srcRect r="68249"/>
          <a:stretch/>
        </p:blipFill>
        <p:spPr>
          <a:xfrm>
            <a:off x="8439879" y="2416866"/>
            <a:ext cx="1764697" cy="1800000"/>
          </a:xfrm>
          <a:prstGeom prst="rect">
            <a:avLst/>
          </a:prstGeom>
          <a:ln>
            <a:solidFill>
              <a:schemeClr val="accent1"/>
            </a:solidFill>
          </a:ln>
        </p:spPr>
      </p:pic>
      <p:pic>
        <p:nvPicPr>
          <p:cNvPr id="11" name="Picture 10">
            <a:extLst>
              <a:ext uri="{FF2B5EF4-FFF2-40B4-BE49-F238E27FC236}">
                <a16:creationId xmlns:a16="http://schemas.microsoft.com/office/drawing/2014/main" id="{33BDA2F9-4216-A004-850C-FAAE759A23A2}"/>
              </a:ext>
            </a:extLst>
          </p:cNvPr>
          <p:cNvPicPr>
            <a:picLocks noChangeAspect="1"/>
          </p:cNvPicPr>
          <p:nvPr/>
        </p:nvPicPr>
        <p:blipFill rotWithShape="1">
          <a:blip r:embed="rId4"/>
          <a:srcRect l="34354" r="33166"/>
          <a:stretch/>
        </p:blipFill>
        <p:spPr>
          <a:xfrm>
            <a:off x="10332383" y="2416866"/>
            <a:ext cx="1805228" cy="1800000"/>
          </a:xfrm>
          <a:prstGeom prst="rect">
            <a:avLst/>
          </a:prstGeom>
          <a:ln>
            <a:solidFill>
              <a:schemeClr val="accent1"/>
            </a:solidFill>
          </a:ln>
        </p:spPr>
      </p:pic>
      <p:pic>
        <p:nvPicPr>
          <p:cNvPr id="12" name="Picture 11">
            <a:extLst>
              <a:ext uri="{FF2B5EF4-FFF2-40B4-BE49-F238E27FC236}">
                <a16:creationId xmlns:a16="http://schemas.microsoft.com/office/drawing/2014/main" id="{5002B907-E32C-5304-6F3D-CD87521CE70D}"/>
              </a:ext>
            </a:extLst>
          </p:cNvPr>
          <p:cNvPicPr>
            <a:picLocks noChangeAspect="1"/>
          </p:cNvPicPr>
          <p:nvPr/>
        </p:nvPicPr>
        <p:blipFill rotWithShape="1">
          <a:blip r:embed="rId5"/>
          <a:srcRect l="63264"/>
          <a:stretch/>
        </p:blipFill>
        <p:spPr>
          <a:xfrm>
            <a:off x="10332383" y="4316094"/>
            <a:ext cx="1522275" cy="1800000"/>
          </a:xfrm>
          <a:prstGeom prst="rect">
            <a:avLst/>
          </a:prstGeom>
          <a:ln>
            <a:solidFill>
              <a:schemeClr val="accent1"/>
            </a:solidFill>
          </a:ln>
        </p:spPr>
      </p:pic>
      <p:pic>
        <p:nvPicPr>
          <p:cNvPr id="13" name="Picture 12">
            <a:extLst>
              <a:ext uri="{FF2B5EF4-FFF2-40B4-BE49-F238E27FC236}">
                <a16:creationId xmlns:a16="http://schemas.microsoft.com/office/drawing/2014/main" id="{28944D8C-2468-632B-32A7-BE1A169CF56C}"/>
              </a:ext>
            </a:extLst>
          </p:cNvPr>
          <p:cNvPicPr>
            <a:picLocks noChangeAspect="1"/>
          </p:cNvPicPr>
          <p:nvPr/>
        </p:nvPicPr>
        <p:blipFill rotWithShape="1">
          <a:blip r:embed="rId4"/>
          <a:srcRect l="69206"/>
          <a:stretch/>
        </p:blipFill>
        <p:spPr>
          <a:xfrm>
            <a:off x="6291793" y="4316094"/>
            <a:ext cx="1711507" cy="1800000"/>
          </a:xfrm>
          <a:prstGeom prst="rect">
            <a:avLst/>
          </a:prstGeom>
          <a:ln>
            <a:solidFill>
              <a:schemeClr val="accent1"/>
            </a:solidFill>
          </a:ln>
        </p:spPr>
      </p:pic>
      <p:pic>
        <p:nvPicPr>
          <p:cNvPr id="14" name="Picture 13">
            <a:extLst>
              <a:ext uri="{FF2B5EF4-FFF2-40B4-BE49-F238E27FC236}">
                <a16:creationId xmlns:a16="http://schemas.microsoft.com/office/drawing/2014/main" id="{7E4001E9-5F1D-76EE-462B-A4AB3A244983}"/>
              </a:ext>
            </a:extLst>
          </p:cNvPr>
          <p:cNvPicPr>
            <a:picLocks noChangeAspect="1"/>
          </p:cNvPicPr>
          <p:nvPr/>
        </p:nvPicPr>
        <p:blipFill rotWithShape="1">
          <a:blip r:embed="rId5"/>
          <a:srcRect r="56364"/>
          <a:stretch/>
        </p:blipFill>
        <p:spPr>
          <a:xfrm>
            <a:off x="8439879" y="4316094"/>
            <a:ext cx="1808218" cy="1800000"/>
          </a:xfrm>
          <a:prstGeom prst="rect">
            <a:avLst/>
          </a:prstGeom>
          <a:ln>
            <a:solidFill>
              <a:schemeClr val="accent1"/>
            </a:solidFill>
          </a:ln>
        </p:spPr>
      </p:pic>
      <p:sp>
        <p:nvSpPr>
          <p:cNvPr id="16" name="Slide Number Placeholder 15">
            <a:extLst>
              <a:ext uri="{FF2B5EF4-FFF2-40B4-BE49-F238E27FC236}">
                <a16:creationId xmlns:a16="http://schemas.microsoft.com/office/drawing/2014/main" id="{4591FF77-CACD-BF38-9FF0-F0B8D11651CC}"/>
              </a:ext>
            </a:extLst>
          </p:cNvPr>
          <p:cNvSpPr>
            <a:spLocks noGrp="1"/>
          </p:cNvSpPr>
          <p:nvPr>
            <p:ph type="sldNum" sz="quarter" idx="12"/>
          </p:nvPr>
        </p:nvSpPr>
        <p:spPr/>
        <p:txBody>
          <a:bodyPr/>
          <a:lstStyle/>
          <a:p>
            <a:fld id="{4183E3AC-4BFB-4F71-8C6B-E1F9A9D61AA6}" type="slidenum">
              <a:rPr lang="en-GB" smtClean="0"/>
              <a:t>12</a:t>
            </a:fld>
            <a:endParaRPr lang="en-GB"/>
          </a:p>
        </p:txBody>
      </p:sp>
      <p:sp>
        <p:nvSpPr>
          <p:cNvPr id="2" name="Rectangle 1">
            <a:extLst>
              <a:ext uri="{FF2B5EF4-FFF2-40B4-BE49-F238E27FC236}">
                <a16:creationId xmlns:a16="http://schemas.microsoft.com/office/drawing/2014/main" id="{C986F9BF-542C-DC8A-A84C-2E2E296E8579}"/>
              </a:ext>
            </a:extLst>
          </p:cNvPr>
          <p:cNvSpPr/>
          <p:nvPr/>
        </p:nvSpPr>
        <p:spPr>
          <a:xfrm>
            <a:off x="10557164" y="3740727"/>
            <a:ext cx="353291" cy="83128"/>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7AA012F-E25C-EAB0-3A5B-62A126505F31}"/>
              </a:ext>
            </a:extLst>
          </p:cNvPr>
          <p:cNvSpPr/>
          <p:nvPr/>
        </p:nvSpPr>
        <p:spPr>
          <a:xfrm>
            <a:off x="10908073" y="3740727"/>
            <a:ext cx="227164" cy="83128"/>
          </a:xfrm>
          <a:prstGeom prst="rect">
            <a:avLst/>
          </a:prstGeom>
          <a:solidFill>
            <a:srgbClr val="00B0F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8224215-8D7D-1BA3-19BF-5444B2B27807}"/>
              </a:ext>
            </a:extLst>
          </p:cNvPr>
          <p:cNvSpPr/>
          <p:nvPr/>
        </p:nvSpPr>
        <p:spPr>
          <a:xfrm>
            <a:off x="11135237" y="3740727"/>
            <a:ext cx="353291" cy="83128"/>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9C32AA1-E23D-9E85-B09A-17FFAC56D32F}"/>
              </a:ext>
            </a:extLst>
          </p:cNvPr>
          <p:cNvSpPr/>
          <p:nvPr/>
        </p:nvSpPr>
        <p:spPr>
          <a:xfrm>
            <a:off x="11486146" y="3740727"/>
            <a:ext cx="227164" cy="83128"/>
          </a:xfrm>
          <a:prstGeom prst="rect">
            <a:avLst/>
          </a:prstGeom>
          <a:solidFill>
            <a:srgbClr val="00B0F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5A60135-B59C-CF03-F7C5-BBDB01621B03}"/>
              </a:ext>
            </a:extLst>
          </p:cNvPr>
          <p:cNvSpPr/>
          <p:nvPr/>
        </p:nvSpPr>
        <p:spPr>
          <a:xfrm>
            <a:off x="10460121" y="4007202"/>
            <a:ext cx="1522275" cy="209664"/>
          </a:xfrm>
          <a:prstGeom prst="rect">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7536B95-1FCA-8FA3-C6B9-D7847BEA7716}"/>
              </a:ext>
            </a:extLst>
          </p:cNvPr>
          <p:cNvSpPr/>
          <p:nvPr/>
        </p:nvSpPr>
        <p:spPr>
          <a:xfrm>
            <a:off x="6394019" y="4444314"/>
            <a:ext cx="437577" cy="83128"/>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E544D6-D0C7-8A26-CB2D-7E182BDD63DC}"/>
              </a:ext>
            </a:extLst>
          </p:cNvPr>
          <p:cNvSpPr/>
          <p:nvPr/>
        </p:nvSpPr>
        <p:spPr>
          <a:xfrm>
            <a:off x="6831596" y="4451710"/>
            <a:ext cx="227164" cy="83128"/>
          </a:xfrm>
          <a:prstGeom prst="rect">
            <a:avLst/>
          </a:prstGeom>
          <a:solidFill>
            <a:srgbClr val="00B0F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D4C9476-A4B5-F9B5-DF4B-91F61FB793D5}"/>
              </a:ext>
            </a:extLst>
          </p:cNvPr>
          <p:cNvSpPr/>
          <p:nvPr/>
        </p:nvSpPr>
        <p:spPr>
          <a:xfrm>
            <a:off x="7058261" y="4451710"/>
            <a:ext cx="682966" cy="83128"/>
          </a:xfrm>
          <a:prstGeom prst="rect">
            <a:avLst/>
          </a:pr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D8C7CEC-5B09-9D81-C4BC-A25CBD5F5249}"/>
              </a:ext>
            </a:extLst>
          </p:cNvPr>
          <p:cNvSpPr/>
          <p:nvPr/>
        </p:nvSpPr>
        <p:spPr>
          <a:xfrm>
            <a:off x="6551726" y="5918909"/>
            <a:ext cx="1189501" cy="197185"/>
          </a:xfrm>
          <a:prstGeom prst="rect">
            <a:avLst/>
          </a:prstGeom>
          <a:solidFill>
            <a:srgbClr val="FFFF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375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251B5-FBC9-10A6-CB9C-B22E6EAE148D}"/>
              </a:ext>
            </a:extLst>
          </p:cNvPr>
          <p:cNvSpPr>
            <a:spLocks noGrp="1"/>
          </p:cNvSpPr>
          <p:nvPr>
            <p:ph type="title"/>
          </p:nvPr>
        </p:nvSpPr>
        <p:spPr/>
        <p:txBody>
          <a:bodyPr/>
          <a:lstStyle/>
          <a:p>
            <a:r>
              <a:rPr lang="en-GB" dirty="0"/>
              <a:t>Laminate theory</a:t>
            </a:r>
          </a:p>
        </p:txBody>
      </p:sp>
      <p:sp>
        <p:nvSpPr>
          <p:cNvPr id="3" name="Content Placeholder 2">
            <a:extLst>
              <a:ext uri="{FF2B5EF4-FFF2-40B4-BE49-F238E27FC236}">
                <a16:creationId xmlns:a16="http://schemas.microsoft.com/office/drawing/2014/main" id="{A5FDCFF0-05F4-9D6C-27AD-6E7E6A6104CA}"/>
              </a:ext>
            </a:extLst>
          </p:cNvPr>
          <p:cNvSpPr>
            <a:spLocks noGrp="1"/>
          </p:cNvSpPr>
          <p:nvPr>
            <p:ph idx="1"/>
          </p:nvPr>
        </p:nvSpPr>
        <p:spPr/>
        <p:txBody>
          <a:bodyPr/>
          <a:lstStyle/>
          <a:p>
            <a:r>
              <a:rPr lang="en-GB" dirty="0"/>
              <a:t>This section aims to address mechanical analysis of continuous Fibre Reinforced Composite Polymers (CFRP).</a:t>
            </a:r>
          </a:p>
          <a:p>
            <a:r>
              <a:rPr lang="en-GB" dirty="0"/>
              <a:t>The fundamentals required to understand the mechanical behaviour through the theory of elasticity will be discussed.</a:t>
            </a:r>
          </a:p>
          <a:p>
            <a:r>
              <a:rPr lang="en-GB" dirty="0"/>
              <a:t>In considering the forthcoming behaviours, </a:t>
            </a:r>
            <a:r>
              <a:rPr lang="en-GB" b="1" dirty="0">
                <a:solidFill>
                  <a:srgbClr val="00B0F0"/>
                </a:solidFill>
              </a:rPr>
              <a:t>simplified assumption </a:t>
            </a:r>
            <a:r>
              <a:rPr lang="en-GB" dirty="0"/>
              <a:t>are made:</a:t>
            </a:r>
          </a:p>
          <a:p>
            <a:pPr lvl="1"/>
            <a:r>
              <a:rPr lang="en-GB" dirty="0">
                <a:solidFill>
                  <a:srgbClr val="FFFF00"/>
                </a:solidFill>
              </a:rPr>
              <a:t>The laminate is assumed to be thin.</a:t>
            </a:r>
          </a:p>
          <a:p>
            <a:pPr lvl="1"/>
            <a:r>
              <a:rPr lang="en-GB" dirty="0">
                <a:solidFill>
                  <a:schemeClr val="accent1">
                    <a:lumMod val="60000"/>
                    <a:lumOff val="40000"/>
                  </a:schemeClr>
                </a:solidFill>
              </a:rPr>
              <a:t>The behaviour is 2-Dimensional (2D) elastic.</a:t>
            </a:r>
          </a:p>
          <a:p>
            <a:endParaRPr lang="en-GB" dirty="0"/>
          </a:p>
        </p:txBody>
      </p:sp>
      <p:sp>
        <p:nvSpPr>
          <p:cNvPr id="4" name="Slide Number Placeholder 3">
            <a:extLst>
              <a:ext uri="{FF2B5EF4-FFF2-40B4-BE49-F238E27FC236}">
                <a16:creationId xmlns:a16="http://schemas.microsoft.com/office/drawing/2014/main" id="{06503D42-63A5-3635-63B5-656ECD4FDE3B}"/>
              </a:ext>
            </a:extLst>
          </p:cNvPr>
          <p:cNvSpPr>
            <a:spLocks noGrp="1"/>
          </p:cNvSpPr>
          <p:nvPr>
            <p:ph type="sldNum" sz="quarter" idx="12"/>
          </p:nvPr>
        </p:nvSpPr>
        <p:spPr/>
        <p:txBody>
          <a:bodyPr/>
          <a:lstStyle/>
          <a:p>
            <a:fld id="{4183E3AC-4BFB-4F71-8C6B-E1F9A9D61AA6}" type="slidenum">
              <a:rPr lang="en-GB" smtClean="0"/>
              <a:t>13</a:t>
            </a:fld>
            <a:endParaRPr lang="en-GB"/>
          </a:p>
        </p:txBody>
      </p:sp>
    </p:spTree>
    <p:extLst>
      <p:ext uri="{BB962C8B-B14F-4D97-AF65-F5344CB8AC3E}">
        <p14:creationId xmlns:p14="http://schemas.microsoft.com/office/powerpoint/2010/main" val="128219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Reminder</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type="body" sz="half" idx="2"/>
          </p:nvPr>
        </p:nvSpPr>
        <p:spPr/>
        <p:txBody>
          <a:bodyPr/>
          <a:lstStyle/>
          <a:p>
            <a:pPr marL="285750" indent="-285750">
              <a:buFont typeface="Courier New" panose="02070309020205020404" pitchFamily="49" charset="0"/>
              <a:buChar char="o"/>
            </a:pPr>
            <a:r>
              <a:rPr lang="en-GB" sz="1800" dirty="0"/>
              <a:t>Direct stresses are positive if they point out of the surface, i.e. tensile stresses.</a:t>
            </a:r>
          </a:p>
          <a:p>
            <a:pPr marL="285750" indent="-285750">
              <a:buFont typeface="Courier New" panose="02070309020205020404" pitchFamily="49" charset="0"/>
              <a:buChar char="o"/>
            </a:pPr>
            <a:r>
              <a:rPr lang="en-GB" sz="1800" dirty="0"/>
              <a:t>Shear stresses are positive if they act in the positive direction of the relevant axis in a plane on which the direct tensile stress is in the positive direction of the axis.</a:t>
            </a:r>
          </a:p>
          <a:p>
            <a:endParaRPr lang="en-GB" dirty="0"/>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14</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pic>
        <p:nvPicPr>
          <p:cNvPr id="7" name="Picture 2" descr="undefined">
            <a:extLst>
              <a:ext uri="{FF2B5EF4-FFF2-40B4-BE49-F238E27FC236}">
                <a16:creationId xmlns:a16="http://schemas.microsoft.com/office/drawing/2014/main" id="{C8DCC67A-A864-0354-D2FD-D22B4CA61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222" y="572784"/>
            <a:ext cx="6349883" cy="5343104"/>
          </a:xfrm>
          <a:prstGeom prst="rect">
            <a:avLst/>
          </a:prstGeom>
          <a:solidFill>
            <a:schemeClr val="tx1">
              <a:alpha val="52000"/>
            </a:schemeClr>
          </a:solidFill>
          <a:ln>
            <a:solidFill>
              <a:schemeClr val="accent1"/>
            </a:solidFill>
          </a:ln>
        </p:spPr>
      </p:pic>
    </p:spTree>
    <p:extLst>
      <p:ext uri="{BB962C8B-B14F-4D97-AF65-F5344CB8AC3E}">
        <p14:creationId xmlns:p14="http://schemas.microsoft.com/office/powerpoint/2010/main" val="823331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08243-A76A-4EE1-32CD-533E967A75A3}"/>
              </a:ext>
            </a:extLst>
          </p:cNvPr>
          <p:cNvSpPr>
            <a:spLocks noGrp="1"/>
          </p:cNvSpPr>
          <p:nvPr>
            <p:ph type="title"/>
          </p:nvPr>
        </p:nvSpPr>
        <p:spPr/>
        <p:txBody>
          <a:bodyPr/>
          <a:lstStyle/>
          <a:p>
            <a:r>
              <a:rPr lang="en-GB" sz="3500" dirty="0"/>
              <a:t>Hooke’s law-</a:t>
            </a:r>
            <a:br>
              <a:rPr lang="en-GB" sz="3500" dirty="0"/>
            </a:br>
            <a:r>
              <a:rPr lang="en-GB" sz="3500" dirty="0">
                <a:solidFill>
                  <a:srgbClr val="FF0000"/>
                </a:solidFill>
              </a:rPr>
              <a:t>Reminder</a:t>
            </a:r>
            <a:endParaRPr lang="en-GB" sz="3500" dirty="0"/>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4AF4B3EE-1236-F57E-BC09-BD4EA950CD00}"/>
                  </a:ext>
                </a:extLst>
              </p:cNvPr>
              <p:cNvSpPr>
                <a:spLocks noGrp="1"/>
              </p:cNvSpPr>
              <p:nvPr>
                <p:ph type="body" sz="half" idx="2"/>
              </p:nvPr>
            </p:nvSpPr>
            <p:spPr/>
            <p:txBody>
              <a:bodyPr>
                <a:normAutofit/>
              </a:bodyPr>
              <a:lstStyle/>
              <a:p>
                <a:pPr marL="285750" indent="-285750">
                  <a:buFont typeface="Courier New" panose="02070309020205020404" pitchFamily="49" charset="0"/>
                  <a:buChar char="o"/>
                </a:pPr>
                <a:r>
                  <a:rPr lang="en-GB" sz="1800" dirty="0"/>
                  <a:t>For linear materials, there is a linear relationship between force and displacement.</a:t>
                </a:r>
              </a:p>
              <a:p>
                <a:pPr marL="285750" indent="-285750">
                  <a:buFont typeface="Courier New" panose="02070309020205020404" pitchFamily="49" charset="0"/>
                  <a:buChar char="o"/>
                </a:pPr>
                <a:r>
                  <a:rPr lang="en-GB" sz="1800" dirty="0"/>
                  <a:t>Therefore, there is a linear relationship between stress and strain.</a:t>
                </a:r>
              </a:p>
              <a:p>
                <a:pPr marL="285750" indent="-285750">
                  <a:buFont typeface="Courier New" panose="02070309020205020404" pitchFamily="49" charset="0"/>
                  <a:buChar char="o"/>
                </a:pPr>
                <a14:m>
                  <m:oMath xmlns:m="http://schemas.openxmlformats.org/officeDocument/2006/math">
                    <m:r>
                      <a:rPr lang="en-GB" sz="1800" i="1" smtClean="0">
                        <a:latin typeface="Cambria Math" panose="02040503050406030204" pitchFamily="18" charset="0"/>
                        <a:ea typeface="Cambria Math" panose="02040503050406030204" pitchFamily="18" charset="0"/>
                      </a:rPr>
                      <m:t>𝜎</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𝐸</m:t>
                    </m:r>
                    <m:r>
                      <a:rPr lang="en-GB" sz="1800" b="0" i="1" smtClean="0">
                        <a:latin typeface="Cambria Math" panose="02040503050406030204" pitchFamily="18" charset="0"/>
                        <a:ea typeface="Cambria Math" panose="02040503050406030204" pitchFamily="18" charset="0"/>
                      </a:rPr>
                      <m:t>𝜀</m:t>
                    </m:r>
                  </m:oMath>
                </a14:m>
                <a:endParaRPr lang="en-GB" sz="1800" dirty="0"/>
              </a:p>
              <a:p>
                <a:endParaRPr lang="en-GB" sz="1800" dirty="0"/>
              </a:p>
            </p:txBody>
          </p:sp>
        </mc:Choice>
        <mc:Fallback xmlns="">
          <p:sp>
            <p:nvSpPr>
              <p:cNvPr id="4" name="Text Placeholder 3">
                <a:extLst>
                  <a:ext uri="{FF2B5EF4-FFF2-40B4-BE49-F238E27FC236}">
                    <a16:creationId xmlns:a16="http://schemas.microsoft.com/office/drawing/2014/main" id="{4AF4B3EE-1236-F57E-BC09-BD4EA950CD00}"/>
                  </a:ext>
                </a:extLst>
              </p:cNvPr>
              <p:cNvSpPr>
                <a:spLocks noGrp="1" noRot="1" noChangeAspect="1" noMove="1" noResize="1" noEditPoints="1" noAdjustHandles="1" noChangeArrowheads="1" noChangeShapeType="1" noTextEdit="1"/>
              </p:cNvSpPr>
              <p:nvPr>
                <p:ph type="body" sz="half" idx="2"/>
              </p:nvPr>
            </p:nvSpPr>
            <p:spPr>
              <a:blipFill>
                <a:blip r:embed="rId3"/>
                <a:stretch>
                  <a:fillRect/>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9A6F6983-7A70-FCFB-710D-EA0EE557EF6D}"/>
              </a:ext>
            </a:extLst>
          </p:cNvPr>
          <p:cNvSpPr>
            <a:spLocks noGrp="1"/>
          </p:cNvSpPr>
          <p:nvPr>
            <p:ph type="sldNum" sz="quarter" idx="12"/>
          </p:nvPr>
        </p:nvSpPr>
        <p:spPr/>
        <p:txBody>
          <a:bodyPr/>
          <a:lstStyle/>
          <a:p>
            <a:fld id="{4183E3AC-4BFB-4F71-8C6B-E1F9A9D61AA6}" type="slidenum">
              <a:rPr lang="en-GB" smtClean="0"/>
              <a:t>15</a:t>
            </a:fld>
            <a:endParaRPr lang="en-GB"/>
          </a:p>
        </p:txBody>
      </p:sp>
      <p:pic>
        <p:nvPicPr>
          <p:cNvPr id="6" name="Picture 2" descr="Definition of Hooke's Law in Physics">
            <a:extLst>
              <a:ext uri="{FF2B5EF4-FFF2-40B4-BE49-F238E27FC236}">
                <a16:creationId xmlns:a16="http://schemas.microsoft.com/office/drawing/2014/main" id="{B4296EA9-A5C0-2E9B-64B5-EC226BC67060}"/>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4213"/>
          <a:stretch/>
        </p:blipFill>
        <p:spPr bwMode="auto">
          <a:xfrm>
            <a:off x="5263369" y="1215735"/>
            <a:ext cx="5414962" cy="4645313"/>
          </a:xfrm>
          <a:prstGeom prst="rect">
            <a:avLst/>
          </a:prstGeom>
          <a:noFill/>
          <a:ln>
            <a:solidFill>
              <a:schemeClr val="accent1">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238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Stiffness matrix 1</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type="body" sz="half" idx="2"/>
          </p:nvPr>
        </p:nvSpPr>
        <p:spPr>
          <a:xfrm>
            <a:off x="1073151" y="2395491"/>
            <a:ext cx="3547533" cy="3600311"/>
          </a:xfrm>
        </p:spPr>
        <p:txBody>
          <a:bodyPr>
            <a:normAutofit/>
          </a:bodyPr>
          <a:lstStyle/>
          <a:p>
            <a:pPr marL="285750" indent="-285750">
              <a:buFont typeface="Courier New" panose="02070309020205020404" pitchFamily="49" charset="0"/>
              <a:buChar char="o"/>
            </a:pPr>
            <a:r>
              <a:rPr lang="en-GB" sz="1800" dirty="0"/>
              <a:t>Generalised Hooke’s law:</a:t>
            </a:r>
          </a:p>
          <a:p>
            <a:endParaRPr lang="en-GB" sz="1800" dirty="0"/>
          </a:p>
          <a:p>
            <a:pPr marL="285750" indent="-285750">
              <a:buFont typeface="Courier New" panose="02070309020205020404" pitchFamily="49" charset="0"/>
              <a:buChar char="o"/>
            </a:pPr>
            <a:r>
              <a:rPr lang="en-GB" sz="1800" dirty="0"/>
              <a:t>For material with no plane of symmetry (anisotropic):</a:t>
            </a:r>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16</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pic>
        <p:nvPicPr>
          <p:cNvPr id="6146" name="Picture 2" descr="undefined">
            <a:extLst>
              <a:ext uri="{FF2B5EF4-FFF2-40B4-BE49-F238E27FC236}">
                <a16:creationId xmlns:a16="http://schemas.microsoft.com/office/drawing/2014/main" id="{C053A4A5-0889-91C0-63E1-0E43B7CFE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222" y="746035"/>
            <a:ext cx="6349883" cy="5343104"/>
          </a:xfrm>
          <a:prstGeom prst="rect">
            <a:avLst/>
          </a:prstGeom>
          <a:solidFill>
            <a:schemeClr val="tx1">
              <a:alpha val="52000"/>
            </a:schemeClr>
          </a:solidFill>
          <a:ln>
            <a:solidFill>
              <a:schemeClr val="accent1"/>
            </a:solidFill>
          </a:ln>
        </p:spPr>
      </p:pic>
      <p:pic>
        <p:nvPicPr>
          <p:cNvPr id="12" name="Picture 11">
            <a:extLst>
              <a:ext uri="{FF2B5EF4-FFF2-40B4-BE49-F238E27FC236}">
                <a16:creationId xmlns:a16="http://schemas.microsoft.com/office/drawing/2014/main" id="{BD2C8603-C549-556B-20E5-CE75746B0CA7}"/>
              </a:ext>
            </a:extLst>
          </p:cNvPr>
          <p:cNvPicPr>
            <a:picLocks noChangeAspect="1"/>
          </p:cNvPicPr>
          <p:nvPr/>
        </p:nvPicPr>
        <p:blipFill>
          <a:blip r:embed="rId4"/>
          <a:stretch>
            <a:fillRect/>
          </a:stretch>
        </p:blipFill>
        <p:spPr>
          <a:xfrm>
            <a:off x="1450530" y="2749164"/>
            <a:ext cx="1129041" cy="445024"/>
          </a:xfrm>
          <a:prstGeom prst="rect">
            <a:avLst/>
          </a:prstGeom>
          <a:ln>
            <a:solidFill>
              <a:schemeClr val="accent1"/>
            </a:solidFill>
          </a:ln>
        </p:spPr>
      </p:pic>
      <p:pic>
        <p:nvPicPr>
          <p:cNvPr id="13" name="Picture 12">
            <a:extLst>
              <a:ext uri="{FF2B5EF4-FFF2-40B4-BE49-F238E27FC236}">
                <a16:creationId xmlns:a16="http://schemas.microsoft.com/office/drawing/2014/main" id="{398590C5-8DF5-1BE5-99B0-8EA4F19AFAA6}"/>
              </a:ext>
            </a:extLst>
          </p:cNvPr>
          <p:cNvPicPr>
            <a:picLocks noChangeAspect="1"/>
          </p:cNvPicPr>
          <p:nvPr/>
        </p:nvPicPr>
        <p:blipFill>
          <a:blip r:embed="rId5"/>
          <a:stretch>
            <a:fillRect/>
          </a:stretch>
        </p:blipFill>
        <p:spPr>
          <a:xfrm>
            <a:off x="1450530" y="3873932"/>
            <a:ext cx="3666426" cy="2207534"/>
          </a:xfrm>
          <a:prstGeom prst="rect">
            <a:avLst/>
          </a:prstGeom>
          <a:ln>
            <a:solidFill>
              <a:schemeClr val="accent1"/>
            </a:solidFill>
          </a:ln>
        </p:spPr>
      </p:pic>
      <p:sp>
        <p:nvSpPr>
          <p:cNvPr id="14" name="Rectangle 13">
            <a:extLst>
              <a:ext uri="{FF2B5EF4-FFF2-40B4-BE49-F238E27FC236}">
                <a16:creationId xmlns:a16="http://schemas.microsoft.com/office/drawing/2014/main" id="{BA6E1914-B1D4-F6B3-EBA4-5B3AB9C4033C}"/>
              </a:ext>
            </a:extLst>
          </p:cNvPr>
          <p:cNvSpPr/>
          <p:nvPr/>
        </p:nvSpPr>
        <p:spPr>
          <a:xfrm>
            <a:off x="5345229" y="82185"/>
            <a:ext cx="2066223" cy="5169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500" dirty="0"/>
              <a:t>The stiffness matrix is symmetric</a:t>
            </a:r>
          </a:p>
        </p:txBody>
      </p:sp>
      <p:sp>
        <p:nvSpPr>
          <p:cNvPr id="15" name="Rectangle 14">
            <a:extLst>
              <a:ext uri="{FF2B5EF4-FFF2-40B4-BE49-F238E27FC236}">
                <a16:creationId xmlns:a16="http://schemas.microsoft.com/office/drawing/2014/main" id="{6898E6AE-DE96-36DE-8FF1-654D54B8E048}"/>
              </a:ext>
            </a:extLst>
          </p:cNvPr>
          <p:cNvSpPr/>
          <p:nvPr/>
        </p:nvSpPr>
        <p:spPr>
          <a:xfrm>
            <a:off x="5345229" y="683661"/>
            <a:ext cx="2066223" cy="7601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500" dirty="0"/>
              <a:t>Only </a:t>
            </a:r>
            <a:r>
              <a:rPr lang="en-GB" sz="1500" b="1" dirty="0">
                <a:solidFill>
                  <a:srgbClr val="FFFF00"/>
                </a:solidFill>
              </a:rPr>
              <a:t>21</a:t>
            </a:r>
            <a:r>
              <a:rPr lang="en-GB" sz="1500" dirty="0"/>
              <a:t> of the </a:t>
            </a:r>
            <a:r>
              <a:rPr lang="en-GB" sz="1500" dirty="0">
                <a:solidFill>
                  <a:srgbClr val="FFFF00"/>
                </a:solidFill>
              </a:rPr>
              <a:t>36</a:t>
            </a:r>
            <a:r>
              <a:rPr lang="en-GB" sz="1500" dirty="0"/>
              <a:t> elastic constants are unknown</a:t>
            </a:r>
          </a:p>
        </p:txBody>
      </p:sp>
      <p:sp>
        <p:nvSpPr>
          <p:cNvPr id="16" name="Isosceles Triangle 15">
            <a:extLst>
              <a:ext uri="{FF2B5EF4-FFF2-40B4-BE49-F238E27FC236}">
                <a16:creationId xmlns:a16="http://schemas.microsoft.com/office/drawing/2014/main" id="{9AB7E55E-DC0D-B925-A845-132E0AFE0F26}"/>
              </a:ext>
            </a:extLst>
          </p:cNvPr>
          <p:cNvSpPr/>
          <p:nvPr/>
        </p:nvSpPr>
        <p:spPr>
          <a:xfrm flipH="1" flipV="1">
            <a:off x="2184320" y="3984415"/>
            <a:ext cx="2359356" cy="2069137"/>
          </a:xfrm>
          <a:prstGeom prst="triangle">
            <a:avLst>
              <a:gd name="adj" fmla="val 0"/>
            </a:avLst>
          </a:prstGeom>
          <a:solidFill>
            <a:schemeClr val="accent1">
              <a:alpha val="2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66192189-7EF3-6AEB-878E-7E6C093712EF}"/>
              </a:ext>
            </a:extLst>
          </p:cNvPr>
          <p:cNvSpPr/>
          <p:nvPr/>
        </p:nvSpPr>
        <p:spPr>
          <a:xfrm>
            <a:off x="2213195" y="4224521"/>
            <a:ext cx="2031545" cy="1800156"/>
          </a:xfrm>
          <a:prstGeom prst="triangle">
            <a:avLst>
              <a:gd name="adj" fmla="val 0"/>
            </a:avLst>
          </a:prstGeom>
          <a:solidFill>
            <a:schemeClr val="accent1">
              <a:lumMod val="50000"/>
              <a:alpha val="23000"/>
            </a:schemeClr>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500" b="1" dirty="0">
                <a:solidFill>
                  <a:srgbClr val="FF0000"/>
                </a:solidFill>
              </a:rPr>
              <a:t>Symmetric</a:t>
            </a:r>
          </a:p>
        </p:txBody>
      </p:sp>
    </p:spTree>
    <p:extLst>
      <p:ext uri="{BB962C8B-B14F-4D97-AF65-F5344CB8AC3E}">
        <p14:creationId xmlns:p14="http://schemas.microsoft.com/office/powerpoint/2010/main" val="81310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Stiffness matrix 2</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idx="1"/>
          </p:nvPr>
        </p:nvSpPr>
        <p:spPr>
          <a:xfrm>
            <a:off x="818713" y="2222286"/>
            <a:ext cx="5557524" cy="4635714"/>
          </a:xfrm>
        </p:spPr>
        <p:txBody>
          <a:bodyPr>
            <a:normAutofit fontScale="92500" lnSpcReduction="10000"/>
          </a:bodyPr>
          <a:lstStyle/>
          <a:p>
            <a:pPr marL="285750" indent="-285750">
              <a:buFont typeface="Courier New" panose="02070309020205020404" pitchFamily="49" charset="0"/>
              <a:buChar char="o"/>
            </a:pPr>
            <a:r>
              <a:rPr lang="en-GB" sz="1800" dirty="0"/>
              <a:t>If material symmetry exists, then the stiffness matrix reduces. </a:t>
            </a:r>
          </a:p>
          <a:p>
            <a:pPr marL="285750" indent="-285750">
              <a:buFont typeface="Courier New" panose="02070309020205020404" pitchFamily="49" charset="0"/>
              <a:buChar char="o"/>
            </a:pPr>
            <a:r>
              <a:rPr lang="en-GB" sz="1800" dirty="0"/>
              <a:t>See the example below which is shown for an </a:t>
            </a:r>
            <a:r>
              <a:rPr lang="en-GB" sz="1800" dirty="0">
                <a:solidFill>
                  <a:srgbClr val="FFFF00"/>
                </a:solidFill>
              </a:rPr>
              <a:t>orthotropic </a:t>
            </a:r>
            <a:r>
              <a:rPr lang="en-GB" sz="1800" dirty="0"/>
              <a:t>material:</a:t>
            </a:r>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r>
              <a:rPr lang="en-GB" b="1" dirty="0">
                <a:solidFill>
                  <a:srgbClr val="FFFF00"/>
                </a:solidFill>
              </a:rPr>
              <a:t>[C] </a:t>
            </a:r>
            <a:r>
              <a:rPr lang="en-GB" dirty="0"/>
              <a:t>is called the </a:t>
            </a:r>
            <a:r>
              <a:rPr lang="en-GB" b="1" i="1" dirty="0">
                <a:solidFill>
                  <a:srgbClr val="FFFF00"/>
                </a:solidFill>
                <a:latin typeface="Times New Roman" panose="02020603050405020304" pitchFamily="18" charset="0"/>
                <a:cs typeface="Times New Roman" panose="02020603050405020304" pitchFamily="18" charset="0"/>
              </a:rPr>
              <a:t>stiffness</a:t>
            </a:r>
            <a:r>
              <a:rPr lang="en-GB" dirty="0"/>
              <a:t> matrix.</a:t>
            </a:r>
          </a:p>
          <a:p>
            <a:pPr marL="285750" indent="-285750">
              <a:buFont typeface="Courier New" panose="02070309020205020404" pitchFamily="49" charset="0"/>
              <a:buChar char="o"/>
            </a:pPr>
            <a:r>
              <a:rPr lang="en-GB" dirty="0"/>
              <a:t>In this case, elastic constants have reduced from 21 to 9.</a:t>
            </a:r>
            <a:endParaRPr lang="en-GB" sz="1800" dirty="0"/>
          </a:p>
          <a:p>
            <a:endParaRPr lang="en-GB" dirty="0"/>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17</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pic>
        <p:nvPicPr>
          <p:cNvPr id="3" name="Picture 2">
            <a:extLst>
              <a:ext uri="{FF2B5EF4-FFF2-40B4-BE49-F238E27FC236}">
                <a16:creationId xmlns:a16="http://schemas.microsoft.com/office/drawing/2014/main" id="{596C721C-B91D-BCD9-4139-6B91AC94E6B5}"/>
              </a:ext>
            </a:extLst>
          </p:cNvPr>
          <p:cNvPicPr>
            <a:picLocks noChangeAspect="1"/>
          </p:cNvPicPr>
          <p:nvPr/>
        </p:nvPicPr>
        <p:blipFill>
          <a:blip r:embed="rId3"/>
          <a:stretch>
            <a:fillRect/>
          </a:stretch>
        </p:blipFill>
        <p:spPr>
          <a:xfrm>
            <a:off x="1202857" y="3412059"/>
            <a:ext cx="3299641" cy="2009729"/>
          </a:xfrm>
          <a:prstGeom prst="rect">
            <a:avLst/>
          </a:prstGeom>
          <a:ln>
            <a:solidFill>
              <a:schemeClr val="accent1"/>
            </a:solidFill>
          </a:ln>
        </p:spPr>
      </p:pic>
      <p:sp>
        <p:nvSpPr>
          <p:cNvPr id="9" name="Isosceles Triangle 8">
            <a:extLst>
              <a:ext uri="{FF2B5EF4-FFF2-40B4-BE49-F238E27FC236}">
                <a16:creationId xmlns:a16="http://schemas.microsoft.com/office/drawing/2014/main" id="{EBEF7555-69AE-1CF3-4782-81D7C2B34BFB}"/>
              </a:ext>
            </a:extLst>
          </p:cNvPr>
          <p:cNvSpPr/>
          <p:nvPr/>
        </p:nvSpPr>
        <p:spPr>
          <a:xfrm flipH="1" flipV="1">
            <a:off x="1722272" y="3477706"/>
            <a:ext cx="2272211" cy="1944082"/>
          </a:xfrm>
          <a:prstGeom prst="triangle">
            <a:avLst>
              <a:gd name="adj" fmla="val 0"/>
            </a:avLst>
          </a:prstGeom>
          <a:solidFill>
            <a:schemeClr val="accent1">
              <a:alpha val="2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E5EB421-08AC-664C-F56F-B7E915D62BAB}"/>
              </a:ext>
            </a:extLst>
          </p:cNvPr>
          <p:cNvSpPr txBox="1"/>
          <p:nvPr/>
        </p:nvSpPr>
        <p:spPr>
          <a:xfrm>
            <a:off x="6376236" y="5118838"/>
            <a:ext cx="5695950" cy="1092607"/>
          </a:xfrm>
          <a:prstGeom prst="rect">
            <a:avLst/>
          </a:prstGeom>
          <a:noFill/>
        </p:spPr>
        <p:txBody>
          <a:bodyPr wrap="square">
            <a:spAutoFit/>
          </a:bodyPr>
          <a:lstStyle/>
          <a:p>
            <a:r>
              <a:rPr lang="en-GB" sz="1300" b="0" i="0" dirty="0">
                <a:solidFill>
                  <a:schemeClr val="accent1">
                    <a:lumMod val="20000"/>
                    <a:lumOff val="80000"/>
                  </a:schemeClr>
                </a:solidFill>
                <a:effectLst/>
                <a:latin typeface="Arial" panose="020B0604020202020204" pitchFamily="34" charset="0"/>
              </a:rPr>
              <a:t>A material is </a:t>
            </a:r>
            <a:r>
              <a:rPr lang="en-GB" sz="1300" b="1" i="0" dirty="0">
                <a:solidFill>
                  <a:srgbClr val="FFFF00"/>
                </a:solidFill>
                <a:effectLst/>
                <a:latin typeface="Arial" panose="020B0604020202020204" pitchFamily="34" charset="0"/>
              </a:rPr>
              <a:t>orthotropic</a:t>
            </a:r>
            <a:r>
              <a:rPr lang="en-GB" sz="1300" b="0" i="0" dirty="0">
                <a:solidFill>
                  <a:schemeClr val="accent1">
                    <a:lumMod val="20000"/>
                    <a:lumOff val="80000"/>
                  </a:schemeClr>
                </a:solidFill>
                <a:effectLst/>
                <a:latin typeface="Arial" panose="020B0604020202020204" pitchFamily="34" charset="0"/>
              </a:rPr>
              <a:t> if its mechanical or thermal properties are unique and independent in three mutually perpendicular directions. </a:t>
            </a:r>
          </a:p>
          <a:p>
            <a:endParaRPr lang="en-GB" sz="1300" dirty="0">
              <a:solidFill>
                <a:schemeClr val="accent1">
                  <a:lumMod val="20000"/>
                  <a:lumOff val="80000"/>
                </a:schemeClr>
              </a:solidFill>
              <a:latin typeface="Arial" panose="020B0604020202020204" pitchFamily="34" charset="0"/>
            </a:endParaRPr>
          </a:p>
          <a:p>
            <a:r>
              <a:rPr lang="en-GB" sz="1300" b="0" i="0" dirty="0">
                <a:solidFill>
                  <a:schemeClr val="accent1">
                    <a:lumMod val="20000"/>
                    <a:lumOff val="80000"/>
                  </a:schemeClr>
                </a:solidFill>
                <a:effectLst/>
                <a:latin typeface="Arial" panose="020B0604020202020204" pitchFamily="34" charset="0"/>
              </a:rPr>
              <a:t>Examples of orthotropic materials are wood, many crystals, CFRP laminates, and rolled metals.</a:t>
            </a:r>
            <a:endParaRPr lang="en-GB" sz="1300" dirty="0">
              <a:solidFill>
                <a:schemeClr val="accent1">
                  <a:lumMod val="20000"/>
                  <a:lumOff val="80000"/>
                </a:schemeClr>
              </a:solidFill>
            </a:endParaRPr>
          </a:p>
        </p:txBody>
      </p:sp>
      <p:pic>
        <p:nvPicPr>
          <p:cNvPr id="9218" name="Picture 2" descr="Analytical determination of the orthotropic material behavior of stator  bars in the range of the end windings and determination of the material  characteristics of the orthotropic composite space brackets via  experimental modal">
            <a:extLst>
              <a:ext uri="{FF2B5EF4-FFF2-40B4-BE49-F238E27FC236}">
                <a16:creationId xmlns:a16="http://schemas.microsoft.com/office/drawing/2014/main" id="{22FF9200-179D-504B-A1DC-234C4469EB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136"/>
          <a:stretch/>
        </p:blipFill>
        <p:spPr bwMode="auto">
          <a:xfrm>
            <a:off x="6376236" y="2222287"/>
            <a:ext cx="5695950" cy="286947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Parallelogram 6">
            <a:extLst>
              <a:ext uri="{FF2B5EF4-FFF2-40B4-BE49-F238E27FC236}">
                <a16:creationId xmlns:a16="http://schemas.microsoft.com/office/drawing/2014/main" id="{F67576F9-61D2-D410-C833-E8654EB224C6}"/>
              </a:ext>
            </a:extLst>
          </p:cNvPr>
          <p:cNvSpPr/>
          <p:nvPr/>
        </p:nvSpPr>
        <p:spPr>
          <a:xfrm rot="384089">
            <a:off x="6708624" y="3987024"/>
            <a:ext cx="2328430" cy="904774"/>
          </a:xfrm>
          <a:prstGeom prst="parallelogram">
            <a:avLst>
              <a:gd name="adj" fmla="val 85051"/>
            </a:avLst>
          </a:prstGeom>
          <a:solidFill>
            <a:srgbClr val="00B0F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9">
            <a:extLst>
              <a:ext uri="{FF2B5EF4-FFF2-40B4-BE49-F238E27FC236}">
                <a16:creationId xmlns:a16="http://schemas.microsoft.com/office/drawing/2014/main" id="{8DC07068-7161-9B21-346D-BEC939E4EBD2}"/>
              </a:ext>
            </a:extLst>
          </p:cNvPr>
          <p:cNvSpPr/>
          <p:nvPr/>
        </p:nvSpPr>
        <p:spPr>
          <a:xfrm rot="19009001">
            <a:off x="6109637" y="3270451"/>
            <a:ext cx="2028851" cy="904774"/>
          </a:xfrm>
          <a:prstGeom prst="parallelogram">
            <a:avLst>
              <a:gd name="adj" fmla="val 100119"/>
            </a:avLst>
          </a:prstGeom>
          <a:solidFill>
            <a:srgbClr val="92D05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arallelogram 11">
            <a:extLst>
              <a:ext uri="{FF2B5EF4-FFF2-40B4-BE49-F238E27FC236}">
                <a16:creationId xmlns:a16="http://schemas.microsoft.com/office/drawing/2014/main" id="{500275EA-6D2F-FE08-D73F-A98ED887458F}"/>
              </a:ext>
            </a:extLst>
          </p:cNvPr>
          <p:cNvSpPr/>
          <p:nvPr/>
        </p:nvSpPr>
        <p:spPr>
          <a:xfrm rot="16200000">
            <a:off x="7613580" y="2633563"/>
            <a:ext cx="1388667" cy="1544642"/>
          </a:xfrm>
          <a:prstGeom prst="parallelogram">
            <a:avLst>
              <a:gd name="adj" fmla="val 10260"/>
            </a:avLst>
          </a:prstGeom>
          <a:solidFill>
            <a:srgbClr val="FFFF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8915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Compliance matrix 1</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idx="1"/>
          </p:nvPr>
        </p:nvSpPr>
        <p:spPr>
          <a:xfrm>
            <a:off x="818713" y="2222286"/>
            <a:ext cx="4667687" cy="4309849"/>
          </a:xfrm>
        </p:spPr>
        <p:txBody>
          <a:bodyPr>
            <a:normAutofit/>
          </a:bodyPr>
          <a:lstStyle/>
          <a:p>
            <a:pPr marL="285750" indent="-285750">
              <a:buFont typeface="Courier New" panose="02070309020205020404" pitchFamily="49" charset="0"/>
              <a:buChar char="o"/>
            </a:pPr>
            <a:r>
              <a:rPr lang="en-GB" dirty="0"/>
              <a:t>Solving the generalised Hooke’s law for strains leads to:</a:t>
            </a:r>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r>
              <a:rPr lang="en-GB" b="1" dirty="0">
                <a:solidFill>
                  <a:srgbClr val="FFFF00"/>
                </a:solidFill>
              </a:rPr>
              <a:t>[S] </a:t>
            </a:r>
            <a:r>
              <a:rPr lang="en-GB" dirty="0"/>
              <a:t>is called the </a:t>
            </a:r>
            <a:r>
              <a:rPr lang="en-GB" b="1" i="1" dirty="0">
                <a:solidFill>
                  <a:srgbClr val="FFFF00"/>
                </a:solidFill>
                <a:latin typeface="Times New Roman" panose="02020603050405020304" pitchFamily="18" charset="0"/>
                <a:cs typeface="Times New Roman" panose="02020603050405020304" pitchFamily="18" charset="0"/>
              </a:rPr>
              <a:t>compliance</a:t>
            </a:r>
            <a:r>
              <a:rPr lang="en-GB" dirty="0"/>
              <a:t> matrix.</a:t>
            </a: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endParaRPr lang="en-GB" dirty="0"/>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18</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pic>
        <p:nvPicPr>
          <p:cNvPr id="6" name="Picture 5">
            <a:extLst>
              <a:ext uri="{FF2B5EF4-FFF2-40B4-BE49-F238E27FC236}">
                <a16:creationId xmlns:a16="http://schemas.microsoft.com/office/drawing/2014/main" id="{D25A89AC-CED0-6CCF-E774-09B21F3591B3}"/>
              </a:ext>
            </a:extLst>
          </p:cNvPr>
          <p:cNvPicPr>
            <a:picLocks noChangeAspect="1"/>
          </p:cNvPicPr>
          <p:nvPr/>
        </p:nvPicPr>
        <p:blipFill>
          <a:blip r:embed="rId3"/>
          <a:stretch>
            <a:fillRect/>
          </a:stretch>
        </p:blipFill>
        <p:spPr>
          <a:xfrm>
            <a:off x="1209220" y="2886000"/>
            <a:ext cx="998907" cy="367340"/>
          </a:xfrm>
          <a:prstGeom prst="rect">
            <a:avLst/>
          </a:prstGeom>
          <a:ln>
            <a:solidFill>
              <a:schemeClr val="accent1"/>
            </a:solidFill>
          </a:ln>
        </p:spPr>
      </p:pic>
      <p:pic>
        <p:nvPicPr>
          <p:cNvPr id="7" name="Picture 6">
            <a:extLst>
              <a:ext uri="{FF2B5EF4-FFF2-40B4-BE49-F238E27FC236}">
                <a16:creationId xmlns:a16="http://schemas.microsoft.com/office/drawing/2014/main" id="{336635F4-6343-7943-2F0A-3AE99CEEED96}"/>
              </a:ext>
            </a:extLst>
          </p:cNvPr>
          <p:cNvPicPr>
            <a:picLocks noChangeAspect="1"/>
          </p:cNvPicPr>
          <p:nvPr/>
        </p:nvPicPr>
        <p:blipFill>
          <a:blip r:embed="rId4"/>
          <a:stretch>
            <a:fillRect/>
          </a:stretch>
        </p:blipFill>
        <p:spPr>
          <a:xfrm>
            <a:off x="1209220" y="3311853"/>
            <a:ext cx="3629523" cy="2297588"/>
          </a:xfrm>
          <a:prstGeom prst="rect">
            <a:avLst/>
          </a:prstGeom>
          <a:ln>
            <a:solidFill>
              <a:schemeClr val="accent1"/>
            </a:solidFill>
          </a:ln>
        </p:spPr>
      </p:pic>
      <p:sp>
        <p:nvSpPr>
          <p:cNvPr id="10" name="Text Placeholder 7">
            <a:extLst>
              <a:ext uri="{FF2B5EF4-FFF2-40B4-BE49-F238E27FC236}">
                <a16:creationId xmlns:a16="http://schemas.microsoft.com/office/drawing/2014/main" id="{54460EB4-6279-DE43-A1A0-31C79AD0BE3A}"/>
              </a:ext>
            </a:extLst>
          </p:cNvPr>
          <p:cNvSpPr txBox="1">
            <a:spLocks/>
          </p:cNvSpPr>
          <p:nvPr/>
        </p:nvSpPr>
        <p:spPr>
          <a:xfrm>
            <a:off x="6303158" y="2222285"/>
            <a:ext cx="5437328" cy="4309849"/>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285750" indent="-285750">
              <a:buFont typeface="Courier New" panose="02070309020205020404" pitchFamily="49" charset="0"/>
              <a:buChar char="o"/>
            </a:pPr>
            <a:r>
              <a:rPr lang="en-GB" dirty="0"/>
              <a:t>For an anisotropic material, there is marked coupling between applied stresses and the resulting deformations (strains):</a:t>
            </a:r>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0" indent="0">
              <a:buNone/>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endParaRPr lang="en-GB" dirty="0"/>
          </a:p>
        </p:txBody>
      </p:sp>
      <p:pic>
        <p:nvPicPr>
          <p:cNvPr id="12" name="Picture 11">
            <a:extLst>
              <a:ext uri="{FF2B5EF4-FFF2-40B4-BE49-F238E27FC236}">
                <a16:creationId xmlns:a16="http://schemas.microsoft.com/office/drawing/2014/main" id="{2C1D3DD5-DBD4-A623-B83B-BD4F3AACE893}"/>
              </a:ext>
            </a:extLst>
          </p:cNvPr>
          <p:cNvPicPr>
            <a:picLocks noChangeAspect="1"/>
          </p:cNvPicPr>
          <p:nvPr/>
        </p:nvPicPr>
        <p:blipFill>
          <a:blip r:embed="rId5"/>
          <a:stretch>
            <a:fillRect/>
          </a:stretch>
        </p:blipFill>
        <p:spPr>
          <a:xfrm>
            <a:off x="6579373" y="3311853"/>
            <a:ext cx="5092075" cy="2297588"/>
          </a:xfrm>
          <a:prstGeom prst="rect">
            <a:avLst/>
          </a:prstGeom>
          <a:ln>
            <a:solidFill>
              <a:schemeClr val="accent1"/>
            </a:solidFill>
          </a:ln>
        </p:spPr>
      </p:pic>
      <p:pic>
        <p:nvPicPr>
          <p:cNvPr id="3" name="Picture 2">
            <a:extLst>
              <a:ext uri="{FF2B5EF4-FFF2-40B4-BE49-F238E27FC236}">
                <a16:creationId xmlns:a16="http://schemas.microsoft.com/office/drawing/2014/main" id="{E4B3BBC8-B104-6A20-C9D1-2C38584DC0F1}"/>
              </a:ext>
            </a:extLst>
          </p:cNvPr>
          <p:cNvPicPr>
            <a:picLocks noChangeAspect="1"/>
          </p:cNvPicPr>
          <p:nvPr/>
        </p:nvPicPr>
        <p:blipFill>
          <a:blip r:embed="rId6"/>
          <a:stretch>
            <a:fillRect/>
          </a:stretch>
        </p:blipFill>
        <p:spPr>
          <a:xfrm>
            <a:off x="10978994" y="103354"/>
            <a:ext cx="1129041" cy="445024"/>
          </a:xfrm>
          <a:prstGeom prst="rect">
            <a:avLst/>
          </a:prstGeom>
          <a:ln>
            <a:solidFill>
              <a:srgbClr val="FFFF00"/>
            </a:solidFill>
          </a:ln>
        </p:spPr>
      </p:pic>
    </p:spTree>
    <p:extLst>
      <p:ext uri="{BB962C8B-B14F-4D97-AF65-F5344CB8AC3E}">
        <p14:creationId xmlns:p14="http://schemas.microsoft.com/office/powerpoint/2010/main" val="982853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Compliance matrix 2</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idx="1"/>
          </p:nvPr>
        </p:nvSpPr>
        <p:spPr/>
        <p:txBody>
          <a:bodyPr>
            <a:normAutofit/>
          </a:bodyPr>
          <a:lstStyle/>
          <a:p>
            <a:pPr marL="285750" indent="-285750">
              <a:buFont typeface="Courier New" panose="02070309020205020404" pitchFamily="49" charset="0"/>
              <a:buChar char="o"/>
            </a:pPr>
            <a:r>
              <a:rPr lang="en-GB" dirty="0"/>
              <a:t>The </a:t>
            </a:r>
            <a:r>
              <a:rPr lang="en-GB" b="1" i="1" dirty="0">
                <a:solidFill>
                  <a:srgbClr val="FFFF00"/>
                </a:solidFill>
                <a:latin typeface="Times New Roman" panose="02020603050405020304" pitchFamily="18" charset="0"/>
                <a:cs typeface="Times New Roman" panose="02020603050405020304" pitchFamily="18" charset="0"/>
              </a:rPr>
              <a:t>compliance matrix </a:t>
            </a:r>
            <a:r>
              <a:rPr lang="en-GB" dirty="0"/>
              <a:t>can be expressed in terms of engineering constants as shown below:</a:t>
            </a: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0" indent="0">
              <a:buNone/>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endParaRPr lang="en-GB" dirty="0"/>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19</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sp>
        <p:nvSpPr>
          <p:cNvPr id="10" name="Text Placeholder 7">
            <a:extLst>
              <a:ext uri="{FF2B5EF4-FFF2-40B4-BE49-F238E27FC236}">
                <a16:creationId xmlns:a16="http://schemas.microsoft.com/office/drawing/2014/main" id="{54460EB4-6279-DE43-A1A0-31C79AD0BE3A}"/>
              </a:ext>
            </a:extLst>
          </p:cNvPr>
          <p:cNvSpPr txBox="1">
            <a:spLocks/>
          </p:cNvSpPr>
          <p:nvPr/>
        </p:nvSpPr>
        <p:spPr>
          <a:xfrm>
            <a:off x="6303158" y="2222285"/>
            <a:ext cx="5437328" cy="4309849"/>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0" indent="0">
              <a:buNone/>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endParaRPr lang="en-GB" dirty="0"/>
          </a:p>
        </p:txBody>
      </p:sp>
      <p:pic>
        <p:nvPicPr>
          <p:cNvPr id="3" name="Picture 2">
            <a:extLst>
              <a:ext uri="{FF2B5EF4-FFF2-40B4-BE49-F238E27FC236}">
                <a16:creationId xmlns:a16="http://schemas.microsoft.com/office/drawing/2014/main" id="{1D4D9529-E9B1-16CA-6666-79DC911EF2E8}"/>
              </a:ext>
            </a:extLst>
          </p:cNvPr>
          <p:cNvPicPr>
            <a:picLocks noChangeAspect="1"/>
          </p:cNvPicPr>
          <p:nvPr/>
        </p:nvPicPr>
        <p:blipFill>
          <a:blip r:embed="rId3"/>
          <a:stretch>
            <a:fillRect/>
          </a:stretch>
        </p:blipFill>
        <p:spPr>
          <a:xfrm>
            <a:off x="1231836" y="2710453"/>
            <a:ext cx="4657007" cy="3333511"/>
          </a:xfrm>
          <a:prstGeom prst="rect">
            <a:avLst/>
          </a:prstGeom>
          <a:ln>
            <a:solidFill>
              <a:schemeClr val="accent1"/>
            </a:solidFill>
          </a:ln>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0D3BEB8-26DE-ACCB-ECDD-A6078186428B}"/>
                  </a:ext>
                </a:extLst>
              </p:cNvPr>
              <p:cNvSpPr txBox="1"/>
              <p:nvPr/>
            </p:nvSpPr>
            <p:spPr>
              <a:xfrm>
                <a:off x="6044536" y="2882696"/>
                <a:ext cx="5695950" cy="1092607"/>
              </a:xfrm>
              <a:prstGeom prst="rect">
                <a:avLst/>
              </a:prstGeom>
              <a:noFill/>
            </p:spPr>
            <p:txBody>
              <a:bodyPr wrap="square">
                <a:spAutoFit/>
              </a:bodyPr>
              <a:lstStyle/>
              <a:p>
                <a14:m>
                  <m:oMath xmlns:m="http://schemas.openxmlformats.org/officeDocument/2006/math">
                    <m:r>
                      <a:rPr lang="en-GB" sz="1300" b="0" i="1" dirty="0" smtClean="0">
                        <a:solidFill>
                          <a:schemeClr val="accent1">
                            <a:lumMod val="20000"/>
                            <a:lumOff val="80000"/>
                          </a:schemeClr>
                        </a:solidFill>
                        <a:effectLst/>
                        <a:latin typeface="Cambria Math" panose="02040503050406030204" pitchFamily="18" charset="0"/>
                      </a:rPr>
                      <m:t>𝐸</m:t>
                    </m:r>
                  </m:oMath>
                </a14:m>
                <a:r>
                  <a:rPr lang="en-GB" sz="1300" b="0" i="0" dirty="0">
                    <a:solidFill>
                      <a:schemeClr val="accent1">
                        <a:lumMod val="20000"/>
                        <a:lumOff val="80000"/>
                      </a:schemeClr>
                    </a:solidFill>
                    <a:effectLst/>
                    <a:latin typeface="Arial" panose="020B0604020202020204" pitchFamily="34" charset="0"/>
                    <a:cs typeface="Arial" panose="020B0604020202020204" pitchFamily="34" charset="0"/>
                  </a:rPr>
                  <a:t> = Young’s modulus obtained experimentally</a:t>
                </a:r>
              </a:p>
              <a:p>
                <a14:m>
                  <m:oMath xmlns:m="http://schemas.openxmlformats.org/officeDocument/2006/math">
                    <m:r>
                      <a:rPr lang="en-GB" sz="1300" i="1" dirty="0" smtClean="0">
                        <a:solidFill>
                          <a:schemeClr val="accent1">
                            <a:lumMod val="20000"/>
                            <a:lumOff val="80000"/>
                          </a:schemeClr>
                        </a:solidFill>
                        <a:latin typeface="Cambria Math" panose="02040503050406030204" pitchFamily="18" charset="0"/>
                      </a:rPr>
                      <m:t>𝐺</m:t>
                    </m:r>
                  </m:oMath>
                </a14:m>
                <a:r>
                  <a:rPr lang="en-GB" sz="1300" dirty="0">
                    <a:solidFill>
                      <a:schemeClr val="accent1">
                        <a:lumMod val="20000"/>
                        <a:lumOff val="80000"/>
                      </a:schemeClr>
                    </a:solidFill>
                    <a:latin typeface="Arial" panose="020B0604020202020204" pitchFamily="34" charset="0"/>
                    <a:cs typeface="Arial" panose="020B0604020202020204" pitchFamily="34" charset="0"/>
                  </a:rPr>
                  <a:t> = Shear modulus obtained experimentally</a:t>
                </a:r>
              </a:p>
              <a:p>
                <a14:m>
                  <m:oMath xmlns:m="http://schemas.openxmlformats.org/officeDocument/2006/math">
                    <m:r>
                      <a:rPr lang="en-GB" sz="1300" i="1" smtClean="0">
                        <a:solidFill>
                          <a:schemeClr val="accent1">
                            <a:lumMod val="20000"/>
                            <a:lumOff val="80000"/>
                          </a:schemeClr>
                        </a:solidFill>
                        <a:latin typeface="Cambria Math" panose="02040503050406030204" pitchFamily="18" charset="0"/>
                        <a:ea typeface="Cambria Math" panose="02040503050406030204" pitchFamily="18" charset="0"/>
                      </a:rPr>
                      <m:t>𝜈</m:t>
                    </m:r>
                  </m:oMath>
                </a14:m>
                <a:r>
                  <a:rPr lang="en-GB" sz="1300" dirty="0">
                    <a:solidFill>
                      <a:schemeClr val="accent1">
                        <a:lumMod val="20000"/>
                        <a:lumOff val="80000"/>
                      </a:schemeClr>
                    </a:solidFill>
                    <a:latin typeface="Arial" panose="020B0604020202020204" pitchFamily="34" charset="0"/>
                    <a:cs typeface="Arial" panose="020B0604020202020204" pitchFamily="34" charset="0"/>
                  </a:rPr>
                  <a:t> = Poisson’s ratio obtained experimentally</a:t>
                </a:r>
              </a:p>
              <a:p>
                <a14:m>
                  <m:oMath xmlns:m="http://schemas.openxmlformats.org/officeDocument/2006/math">
                    <m:r>
                      <a:rPr lang="en-GB" sz="1300" i="1" smtClean="0">
                        <a:solidFill>
                          <a:schemeClr val="accent1">
                            <a:lumMod val="20000"/>
                            <a:lumOff val="80000"/>
                          </a:schemeClr>
                        </a:solidFill>
                        <a:latin typeface="Cambria Math" panose="02040503050406030204" pitchFamily="18" charset="0"/>
                        <a:ea typeface="Cambria Math" panose="02040503050406030204" pitchFamily="18" charset="0"/>
                      </a:rPr>
                      <m:t>𝜂</m:t>
                    </m:r>
                  </m:oMath>
                </a14:m>
                <a:r>
                  <a:rPr lang="en-GB" sz="1300" dirty="0">
                    <a:solidFill>
                      <a:schemeClr val="accent1">
                        <a:lumMod val="20000"/>
                        <a:lumOff val="80000"/>
                      </a:schemeClr>
                    </a:solidFill>
                    <a:latin typeface="Arial" panose="020B0604020202020204" pitchFamily="34" charset="0"/>
                    <a:cs typeface="Arial" panose="020B0604020202020204" pitchFamily="34" charset="0"/>
                  </a:rPr>
                  <a:t> = </a:t>
                </a:r>
                <a:r>
                  <a:rPr lang="en-GB" sz="1300" dirty="0" err="1">
                    <a:solidFill>
                      <a:schemeClr val="accent1">
                        <a:lumMod val="20000"/>
                        <a:lumOff val="80000"/>
                      </a:schemeClr>
                    </a:solidFill>
                    <a:latin typeface="Arial" panose="020B0604020202020204" pitchFamily="34" charset="0"/>
                    <a:cs typeface="Arial" panose="020B0604020202020204" pitchFamily="34" charset="0"/>
                  </a:rPr>
                  <a:t>Lekhnitskii</a:t>
                </a:r>
                <a:r>
                  <a:rPr lang="en-GB" sz="1300" dirty="0">
                    <a:solidFill>
                      <a:schemeClr val="accent1">
                        <a:lumMod val="20000"/>
                        <a:lumOff val="80000"/>
                      </a:schemeClr>
                    </a:solidFill>
                    <a:latin typeface="Arial" panose="020B0604020202020204" pitchFamily="34" charset="0"/>
                    <a:cs typeface="Arial" panose="020B0604020202020204" pitchFamily="34" charset="0"/>
                  </a:rPr>
                  <a:t> (shear-extension coupling coefficients) obtained analytically</a:t>
                </a:r>
              </a:p>
              <a:p>
                <a14:m>
                  <m:oMath xmlns:m="http://schemas.openxmlformats.org/officeDocument/2006/math">
                    <m:r>
                      <a:rPr lang="en-GB" sz="1300" i="1" smtClean="0">
                        <a:solidFill>
                          <a:schemeClr val="accent1">
                            <a:lumMod val="20000"/>
                            <a:lumOff val="80000"/>
                          </a:schemeClr>
                        </a:solidFill>
                        <a:latin typeface="Cambria Math" panose="02040503050406030204" pitchFamily="18" charset="0"/>
                        <a:ea typeface="Cambria Math" panose="02040503050406030204" pitchFamily="18" charset="0"/>
                        <a:cs typeface="Arial" panose="020B0604020202020204" pitchFamily="34" charset="0"/>
                      </a:rPr>
                      <m:t>𝜇</m:t>
                    </m:r>
                  </m:oMath>
                </a14:m>
                <a:r>
                  <a:rPr lang="en-GB" sz="1300" dirty="0">
                    <a:solidFill>
                      <a:schemeClr val="accent1">
                        <a:lumMod val="20000"/>
                        <a:lumOff val="80000"/>
                      </a:schemeClr>
                    </a:solidFill>
                    <a:latin typeface="Arial" panose="020B0604020202020204" pitchFamily="34" charset="0"/>
                    <a:cs typeface="Arial" panose="020B0604020202020204" pitchFamily="34" charset="0"/>
                  </a:rPr>
                  <a:t> = </a:t>
                </a:r>
                <a:r>
                  <a:rPr lang="en-GB" sz="1300" dirty="0" err="1">
                    <a:solidFill>
                      <a:schemeClr val="accent1">
                        <a:lumMod val="20000"/>
                        <a:lumOff val="80000"/>
                      </a:schemeClr>
                    </a:solidFill>
                    <a:latin typeface="Arial" panose="020B0604020202020204" pitchFamily="34" charset="0"/>
                    <a:cs typeface="Arial" panose="020B0604020202020204" pitchFamily="34" charset="0"/>
                  </a:rPr>
                  <a:t>Chenstov</a:t>
                </a:r>
                <a:r>
                  <a:rPr lang="en-GB" sz="1300" dirty="0">
                    <a:solidFill>
                      <a:schemeClr val="accent1">
                        <a:lumMod val="20000"/>
                        <a:lumOff val="80000"/>
                      </a:schemeClr>
                    </a:solidFill>
                    <a:latin typeface="Arial" panose="020B0604020202020204" pitchFamily="34" charset="0"/>
                    <a:cs typeface="Arial" panose="020B0604020202020204" pitchFamily="34" charset="0"/>
                  </a:rPr>
                  <a:t> (shear-shear coupling coefficients) obtained analytically</a:t>
                </a:r>
              </a:p>
            </p:txBody>
          </p:sp>
        </mc:Choice>
        <mc:Fallback xmlns="">
          <p:sp>
            <p:nvSpPr>
              <p:cNvPr id="9" name="TextBox 8">
                <a:extLst>
                  <a:ext uri="{FF2B5EF4-FFF2-40B4-BE49-F238E27FC236}">
                    <a16:creationId xmlns:a16="http://schemas.microsoft.com/office/drawing/2014/main" id="{A0D3BEB8-26DE-ACCB-ECDD-A6078186428B}"/>
                  </a:ext>
                </a:extLst>
              </p:cNvPr>
              <p:cNvSpPr txBox="1">
                <a:spLocks noRot="1" noChangeAspect="1" noMove="1" noResize="1" noEditPoints="1" noAdjustHandles="1" noChangeArrowheads="1" noChangeShapeType="1" noTextEdit="1"/>
              </p:cNvSpPr>
              <p:nvPr/>
            </p:nvSpPr>
            <p:spPr>
              <a:xfrm>
                <a:off x="6044536" y="2882696"/>
                <a:ext cx="5695950" cy="1092607"/>
              </a:xfrm>
              <a:prstGeom prst="rect">
                <a:avLst/>
              </a:prstGeom>
              <a:blipFill>
                <a:blip r:embed="rId4"/>
                <a:stretch>
                  <a:fillRect t="-559" b="-3911"/>
                </a:stretch>
              </a:blipFill>
            </p:spPr>
            <p:txBody>
              <a:bodyPr/>
              <a:lstStyle/>
              <a:p>
                <a:r>
                  <a:rPr lang="en-GB">
                    <a:noFill/>
                  </a:rPr>
                  <a:t> </a:t>
                </a:r>
              </a:p>
            </p:txBody>
          </p:sp>
        </mc:Fallback>
      </mc:AlternateContent>
      <p:graphicFrame>
        <p:nvGraphicFramePr>
          <p:cNvPr id="11" name="Object 10">
            <a:extLst>
              <a:ext uri="{FF2B5EF4-FFF2-40B4-BE49-F238E27FC236}">
                <a16:creationId xmlns:a16="http://schemas.microsoft.com/office/drawing/2014/main" id="{290B19B9-0044-B242-D367-F1100DF1AAF0}"/>
              </a:ext>
            </a:extLst>
          </p:cNvPr>
          <p:cNvGraphicFramePr>
            <a:graphicFrameLocks noChangeAspect="1"/>
          </p:cNvGraphicFramePr>
          <p:nvPr>
            <p:extLst>
              <p:ext uri="{D42A27DB-BD31-4B8C-83A1-F6EECF244321}">
                <p14:modId xmlns:p14="http://schemas.microsoft.com/office/powerpoint/2010/main" val="3635827919"/>
              </p:ext>
            </p:extLst>
          </p:nvPr>
        </p:nvGraphicFramePr>
        <p:xfrm>
          <a:off x="4102100" y="2235200"/>
          <a:ext cx="914400" cy="198438"/>
        </p:xfrm>
        <a:graphic>
          <a:graphicData uri="http://schemas.openxmlformats.org/presentationml/2006/ole">
            <mc:AlternateContent xmlns:mc="http://schemas.openxmlformats.org/markup-compatibility/2006">
              <mc:Choice xmlns:v="urn:schemas-microsoft-com:vml" Requires="v">
                <p:oleObj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4102100" y="2235200"/>
                        <a:ext cx="914400" cy="198438"/>
                      </a:xfrm>
                      <a:prstGeom prst="rect">
                        <a:avLst/>
                      </a:prstGeom>
                    </p:spPr>
                  </p:pic>
                </p:oleObj>
              </mc:Fallback>
            </mc:AlternateContent>
          </a:graphicData>
        </a:graphic>
      </p:graphicFrame>
    </p:spTree>
    <p:extLst>
      <p:ext uri="{BB962C8B-B14F-4D97-AF65-F5344CB8AC3E}">
        <p14:creationId xmlns:p14="http://schemas.microsoft.com/office/powerpoint/2010/main" val="166032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815-A852-C089-FAF9-12C64BCCB1B2}"/>
              </a:ext>
            </a:extLst>
          </p:cNvPr>
          <p:cNvSpPr>
            <a:spLocks noGrp="1"/>
          </p:cNvSpPr>
          <p:nvPr>
            <p:ph type="title"/>
          </p:nvPr>
        </p:nvSpPr>
        <p:spPr/>
        <p:txBody>
          <a:bodyPr/>
          <a:lstStyle/>
          <a:p>
            <a:r>
              <a:rPr lang="en-GB" dirty="0"/>
              <a:t>Composite materials </a:t>
            </a:r>
          </a:p>
        </p:txBody>
      </p:sp>
      <p:sp>
        <p:nvSpPr>
          <p:cNvPr id="3" name="Content Placeholder 2">
            <a:extLst>
              <a:ext uri="{FF2B5EF4-FFF2-40B4-BE49-F238E27FC236}">
                <a16:creationId xmlns:a16="http://schemas.microsoft.com/office/drawing/2014/main" id="{60B8CD35-AF2F-E5B8-D1AA-DB4A84F4F9CF}"/>
              </a:ext>
            </a:extLst>
          </p:cNvPr>
          <p:cNvSpPr>
            <a:spLocks noGrp="1"/>
          </p:cNvSpPr>
          <p:nvPr>
            <p:ph idx="1"/>
          </p:nvPr>
        </p:nvSpPr>
        <p:spPr>
          <a:xfrm>
            <a:off x="818712" y="2222287"/>
            <a:ext cx="3619941" cy="3636511"/>
          </a:xfrm>
        </p:spPr>
        <p:txBody>
          <a:bodyPr/>
          <a:lstStyle/>
          <a:p>
            <a:pPr algn="l"/>
            <a:r>
              <a:rPr lang="en-GB" sz="1800" b="0" i="0" u="none" strike="noStrike" baseline="0" dirty="0"/>
              <a:t>Materials having strong fibres (continuous or noncontinuous) surrounded by a weaker matrix material.</a:t>
            </a:r>
          </a:p>
          <a:p>
            <a:pPr algn="l"/>
            <a:r>
              <a:rPr lang="en-GB" sz="1800" b="0" i="0" u="none" strike="noStrike" baseline="0" dirty="0"/>
              <a:t>The matrix serves to </a:t>
            </a:r>
          </a:p>
          <a:p>
            <a:pPr lvl="1"/>
            <a:r>
              <a:rPr lang="en-GB" dirty="0"/>
              <a:t>D</a:t>
            </a:r>
            <a:r>
              <a:rPr lang="en-GB" b="0" i="0" u="none" strike="noStrike" baseline="0" dirty="0"/>
              <a:t>istribute the fibres.</a:t>
            </a:r>
          </a:p>
          <a:p>
            <a:pPr lvl="1"/>
            <a:r>
              <a:rPr lang="en-GB" dirty="0"/>
              <a:t>T</a:t>
            </a:r>
            <a:r>
              <a:rPr lang="en-GB" b="0" i="0" u="none" strike="noStrike" baseline="0" dirty="0"/>
              <a:t>ransmit the load to the fibres.</a:t>
            </a:r>
            <a:endParaRPr lang="en-GB" dirty="0"/>
          </a:p>
        </p:txBody>
      </p:sp>
      <p:pic>
        <p:nvPicPr>
          <p:cNvPr id="4" name="Picture 3">
            <a:extLst>
              <a:ext uri="{FF2B5EF4-FFF2-40B4-BE49-F238E27FC236}">
                <a16:creationId xmlns:a16="http://schemas.microsoft.com/office/drawing/2014/main" id="{CBDCE772-3C6B-D7D9-CA9D-22097EEE9DF4}"/>
              </a:ext>
            </a:extLst>
          </p:cNvPr>
          <p:cNvPicPr>
            <a:picLocks noChangeAspect="1"/>
          </p:cNvPicPr>
          <p:nvPr/>
        </p:nvPicPr>
        <p:blipFill>
          <a:blip r:embed="rId3"/>
          <a:stretch>
            <a:fillRect/>
          </a:stretch>
        </p:blipFill>
        <p:spPr>
          <a:xfrm>
            <a:off x="8239225" y="1973180"/>
            <a:ext cx="3750643" cy="4647138"/>
          </a:xfrm>
          <a:prstGeom prst="rect">
            <a:avLst/>
          </a:prstGeom>
          <a:ln>
            <a:solidFill>
              <a:schemeClr val="accent1"/>
            </a:solidFill>
          </a:ln>
        </p:spPr>
      </p:pic>
      <p:pic>
        <p:nvPicPr>
          <p:cNvPr id="5" name="Picture 4">
            <a:extLst>
              <a:ext uri="{FF2B5EF4-FFF2-40B4-BE49-F238E27FC236}">
                <a16:creationId xmlns:a16="http://schemas.microsoft.com/office/drawing/2014/main" id="{ED2BEFD3-13DF-8CAB-6785-4D98E8DBBABC}"/>
              </a:ext>
            </a:extLst>
          </p:cNvPr>
          <p:cNvPicPr>
            <a:picLocks noChangeAspect="1"/>
          </p:cNvPicPr>
          <p:nvPr/>
        </p:nvPicPr>
        <p:blipFill>
          <a:blip r:embed="rId4"/>
          <a:stretch>
            <a:fillRect/>
          </a:stretch>
        </p:blipFill>
        <p:spPr>
          <a:xfrm>
            <a:off x="4438654" y="1973180"/>
            <a:ext cx="3750643" cy="1836775"/>
          </a:xfrm>
          <a:prstGeom prst="rect">
            <a:avLst/>
          </a:prstGeom>
          <a:ln>
            <a:solidFill>
              <a:schemeClr val="accent1"/>
            </a:solidFill>
          </a:ln>
        </p:spPr>
      </p:pic>
      <p:sp>
        <p:nvSpPr>
          <p:cNvPr id="6" name="Slide Number Placeholder 5">
            <a:extLst>
              <a:ext uri="{FF2B5EF4-FFF2-40B4-BE49-F238E27FC236}">
                <a16:creationId xmlns:a16="http://schemas.microsoft.com/office/drawing/2014/main" id="{4CEA09CB-677B-1B74-773E-1D0F7C3273BE}"/>
              </a:ext>
            </a:extLst>
          </p:cNvPr>
          <p:cNvSpPr>
            <a:spLocks noGrp="1"/>
          </p:cNvSpPr>
          <p:nvPr>
            <p:ph type="sldNum" sz="quarter" idx="12"/>
          </p:nvPr>
        </p:nvSpPr>
        <p:spPr/>
        <p:txBody>
          <a:bodyPr/>
          <a:lstStyle/>
          <a:p>
            <a:fld id="{4183E3AC-4BFB-4F71-8C6B-E1F9A9D61AA6}" type="slidenum">
              <a:rPr lang="en-GB" smtClean="0"/>
              <a:t>2</a:t>
            </a:fld>
            <a:endParaRPr lang="en-GB"/>
          </a:p>
        </p:txBody>
      </p:sp>
    </p:spTree>
    <p:extLst>
      <p:ext uri="{BB962C8B-B14F-4D97-AF65-F5344CB8AC3E}">
        <p14:creationId xmlns:p14="http://schemas.microsoft.com/office/powerpoint/2010/main" val="4179609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Compliance matrix 3</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idx="1"/>
          </p:nvPr>
        </p:nvSpPr>
        <p:spPr>
          <a:xfrm>
            <a:off x="818712" y="2222287"/>
            <a:ext cx="6958576" cy="3989158"/>
          </a:xfrm>
        </p:spPr>
        <p:txBody>
          <a:bodyPr>
            <a:normAutofit/>
          </a:bodyPr>
          <a:lstStyle/>
          <a:p>
            <a:pPr marL="285750" indent="-285750">
              <a:buFont typeface="Courier New" panose="02070309020205020404" pitchFamily="49" charset="0"/>
              <a:buChar char="o"/>
            </a:pPr>
            <a:r>
              <a:rPr lang="en-GB" dirty="0"/>
              <a:t>In engineering problems of thin plates (panel type composites), 2D plane stress is often encountered leading to further simplification as below:</a:t>
            </a:r>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r>
              <a:rPr lang="en-GB" dirty="0"/>
              <a:t>Therefore, the compliance matrix reduces to:</a:t>
            </a:r>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0" indent="0">
              <a:buNone/>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endParaRPr lang="en-GB" dirty="0"/>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20</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sp>
        <p:nvSpPr>
          <p:cNvPr id="10" name="Text Placeholder 7">
            <a:extLst>
              <a:ext uri="{FF2B5EF4-FFF2-40B4-BE49-F238E27FC236}">
                <a16:creationId xmlns:a16="http://schemas.microsoft.com/office/drawing/2014/main" id="{54460EB4-6279-DE43-A1A0-31C79AD0BE3A}"/>
              </a:ext>
            </a:extLst>
          </p:cNvPr>
          <p:cNvSpPr txBox="1">
            <a:spLocks/>
          </p:cNvSpPr>
          <p:nvPr/>
        </p:nvSpPr>
        <p:spPr>
          <a:xfrm>
            <a:off x="6303158" y="2222285"/>
            <a:ext cx="5437328" cy="4309849"/>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0" indent="0">
              <a:buNone/>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endParaRPr lang="en-GB" dirty="0"/>
          </a:p>
        </p:txBody>
      </p:sp>
      <p:graphicFrame>
        <p:nvGraphicFramePr>
          <p:cNvPr id="11" name="Object 10">
            <a:extLst>
              <a:ext uri="{FF2B5EF4-FFF2-40B4-BE49-F238E27FC236}">
                <a16:creationId xmlns:a16="http://schemas.microsoft.com/office/drawing/2014/main" id="{290B19B9-0044-B242-D367-F1100DF1AAF0}"/>
              </a:ext>
            </a:extLst>
          </p:cNvPr>
          <p:cNvGraphicFramePr>
            <a:graphicFrameLocks noChangeAspect="1"/>
          </p:cNvGraphicFramePr>
          <p:nvPr/>
        </p:nvGraphicFramePr>
        <p:xfrm>
          <a:off x="4102100" y="2235200"/>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11" name="Object 10">
                        <a:extLst>
                          <a:ext uri="{FF2B5EF4-FFF2-40B4-BE49-F238E27FC236}">
                            <a16:creationId xmlns:a16="http://schemas.microsoft.com/office/drawing/2014/main" id="{290B19B9-0044-B242-D367-F1100DF1AAF0}"/>
                          </a:ext>
                        </a:extLst>
                      </p:cNvPr>
                      <p:cNvPicPr/>
                      <p:nvPr/>
                    </p:nvPicPr>
                    <p:blipFill>
                      <a:blip r:embed="rId4"/>
                      <a:stretch>
                        <a:fillRect/>
                      </a:stretch>
                    </p:blipFill>
                    <p:spPr>
                      <a:xfrm>
                        <a:off x="4102100" y="2235200"/>
                        <a:ext cx="914400" cy="19843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366A0232-F8F1-5490-260B-CB3DA3766AB7}"/>
              </a:ext>
            </a:extLst>
          </p:cNvPr>
          <p:cNvPicPr>
            <a:picLocks noChangeAspect="1"/>
          </p:cNvPicPr>
          <p:nvPr/>
        </p:nvPicPr>
        <p:blipFill rotWithShape="1">
          <a:blip r:embed="rId5"/>
          <a:srcRect t="15036"/>
          <a:stretch/>
        </p:blipFill>
        <p:spPr>
          <a:xfrm>
            <a:off x="1239669" y="3141060"/>
            <a:ext cx="1715287" cy="346995"/>
          </a:xfrm>
          <a:prstGeom prst="rect">
            <a:avLst/>
          </a:prstGeom>
          <a:ln>
            <a:solidFill>
              <a:schemeClr val="accent1"/>
            </a:solidFill>
          </a:ln>
        </p:spPr>
      </p:pic>
      <p:pic>
        <p:nvPicPr>
          <p:cNvPr id="7" name="Picture 6">
            <a:extLst>
              <a:ext uri="{FF2B5EF4-FFF2-40B4-BE49-F238E27FC236}">
                <a16:creationId xmlns:a16="http://schemas.microsoft.com/office/drawing/2014/main" id="{8308EC82-D739-B8F9-6818-25885B0B4F8F}"/>
              </a:ext>
            </a:extLst>
          </p:cNvPr>
          <p:cNvPicPr>
            <a:picLocks noChangeAspect="1"/>
          </p:cNvPicPr>
          <p:nvPr/>
        </p:nvPicPr>
        <p:blipFill rotWithShape="1">
          <a:blip r:embed="rId6"/>
          <a:srcRect t="25273" b="6007"/>
          <a:stretch/>
        </p:blipFill>
        <p:spPr>
          <a:xfrm>
            <a:off x="1239669" y="3558539"/>
            <a:ext cx="3621089" cy="354747"/>
          </a:xfrm>
          <a:prstGeom prst="rect">
            <a:avLst/>
          </a:prstGeom>
          <a:ln>
            <a:solidFill>
              <a:schemeClr val="accent1"/>
            </a:solidFill>
          </a:ln>
        </p:spPr>
      </p:pic>
      <p:pic>
        <p:nvPicPr>
          <p:cNvPr id="12" name="Picture 11">
            <a:extLst>
              <a:ext uri="{FF2B5EF4-FFF2-40B4-BE49-F238E27FC236}">
                <a16:creationId xmlns:a16="http://schemas.microsoft.com/office/drawing/2014/main" id="{E30B6FE4-5586-FE41-2675-7FD92F380F11}"/>
              </a:ext>
            </a:extLst>
          </p:cNvPr>
          <p:cNvPicPr>
            <a:picLocks noChangeAspect="1"/>
          </p:cNvPicPr>
          <p:nvPr/>
        </p:nvPicPr>
        <p:blipFill>
          <a:blip r:embed="rId7"/>
          <a:stretch>
            <a:fillRect/>
          </a:stretch>
        </p:blipFill>
        <p:spPr>
          <a:xfrm>
            <a:off x="7891824" y="2215478"/>
            <a:ext cx="4182059" cy="3191320"/>
          </a:xfrm>
          <a:prstGeom prst="rect">
            <a:avLst/>
          </a:prstGeom>
          <a:ln>
            <a:solidFill>
              <a:schemeClr val="accent1"/>
            </a:solidFill>
          </a:ln>
        </p:spPr>
      </p:pic>
      <p:pic>
        <p:nvPicPr>
          <p:cNvPr id="13" name="Picture 12">
            <a:extLst>
              <a:ext uri="{FF2B5EF4-FFF2-40B4-BE49-F238E27FC236}">
                <a16:creationId xmlns:a16="http://schemas.microsoft.com/office/drawing/2014/main" id="{CEC6E0DB-7C0C-B4D6-FC96-F0760A89710D}"/>
              </a:ext>
            </a:extLst>
          </p:cNvPr>
          <p:cNvPicPr>
            <a:picLocks noChangeAspect="1"/>
          </p:cNvPicPr>
          <p:nvPr/>
        </p:nvPicPr>
        <p:blipFill>
          <a:blip r:embed="rId8"/>
          <a:stretch>
            <a:fillRect/>
          </a:stretch>
        </p:blipFill>
        <p:spPr>
          <a:xfrm>
            <a:off x="1274360" y="4693143"/>
            <a:ext cx="2790261" cy="1354337"/>
          </a:xfrm>
          <a:prstGeom prst="rect">
            <a:avLst/>
          </a:prstGeom>
          <a:ln>
            <a:solidFill>
              <a:schemeClr val="accent1"/>
            </a:solidFill>
          </a:ln>
        </p:spPr>
      </p:pic>
      <p:pic>
        <p:nvPicPr>
          <p:cNvPr id="14" name="Picture 13">
            <a:extLst>
              <a:ext uri="{FF2B5EF4-FFF2-40B4-BE49-F238E27FC236}">
                <a16:creationId xmlns:a16="http://schemas.microsoft.com/office/drawing/2014/main" id="{09ADADD3-9954-F8E5-3098-4F4446F4EC9D}"/>
              </a:ext>
            </a:extLst>
          </p:cNvPr>
          <p:cNvPicPr>
            <a:picLocks noChangeAspect="1"/>
          </p:cNvPicPr>
          <p:nvPr/>
        </p:nvPicPr>
        <p:blipFill>
          <a:blip r:embed="rId9"/>
          <a:stretch>
            <a:fillRect/>
          </a:stretch>
        </p:blipFill>
        <p:spPr>
          <a:xfrm>
            <a:off x="9308775" y="58373"/>
            <a:ext cx="2765108" cy="1750390"/>
          </a:xfrm>
          <a:prstGeom prst="rect">
            <a:avLst/>
          </a:prstGeom>
          <a:ln>
            <a:solidFill>
              <a:schemeClr val="accent1"/>
            </a:solidFill>
          </a:ln>
        </p:spPr>
      </p:pic>
      <p:cxnSp>
        <p:nvCxnSpPr>
          <p:cNvPr id="16" name="Straight Connector 15">
            <a:extLst>
              <a:ext uri="{FF2B5EF4-FFF2-40B4-BE49-F238E27FC236}">
                <a16:creationId xmlns:a16="http://schemas.microsoft.com/office/drawing/2014/main" id="{1EAE6F6C-13BD-9057-5B02-CB70581BE54E}"/>
              </a:ext>
            </a:extLst>
          </p:cNvPr>
          <p:cNvCxnSpPr>
            <a:cxnSpLocks/>
          </p:cNvCxnSpPr>
          <p:nvPr/>
        </p:nvCxnSpPr>
        <p:spPr>
          <a:xfrm>
            <a:off x="10549288" y="221381"/>
            <a:ext cx="789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073E7A-E5A5-CC56-3B43-1B879A7BFF5A}"/>
              </a:ext>
            </a:extLst>
          </p:cNvPr>
          <p:cNvCxnSpPr>
            <a:cxnSpLocks/>
          </p:cNvCxnSpPr>
          <p:nvPr/>
        </p:nvCxnSpPr>
        <p:spPr>
          <a:xfrm>
            <a:off x="10549288" y="547036"/>
            <a:ext cx="789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03CBEC-550A-8A32-4A84-DD1E501DE3F1}"/>
              </a:ext>
            </a:extLst>
          </p:cNvPr>
          <p:cNvCxnSpPr>
            <a:cxnSpLocks/>
          </p:cNvCxnSpPr>
          <p:nvPr/>
        </p:nvCxnSpPr>
        <p:spPr>
          <a:xfrm>
            <a:off x="9490509" y="843815"/>
            <a:ext cx="24448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94D45E-5263-C782-34D2-E225F18A9820}"/>
              </a:ext>
            </a:extLst>
          </p:cNvPr>
          <p:cNvCxnSpPr>
            <a:cxnSpLocks/>
          </p:cNvCxnSpPr>
          <p:nvPr/>
        </p:nvCxnSpPr>
        <p:spPr>
          <a:xfrm>
            <a:off x="9490509" y="1092468"/>
            <a:ext cx="24448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C04A21-3048-9C81-A992-71B81FEEF53B}"/>
              </a:ext>
            </a:extLst>
          </p:cNvPr>
          <p:cNvCxnSpPr>
            <a:cxnSpLocks/>
          </p:cNvCxnSpPr>
          <p:nvPr/>
        </p:nvCxnSpPr>
        <p:spPr>
          <a:xfrm>
            <a:off x="10549288" y="1726131"/>
            <a:ext cx="789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D30E3A-4521-FF28-7B5C-7A21F014AE4B}"/>
              </a:ext>
            </a:extLst>
          </p:cNvPr>
          <p:cNvCxnSpPr>
            <a:cxnSpLocks/>
          </p:cNvCxnSpPr>
          <p:nvPr/>
        </p:nvCxnSpPr>
        <p:spPr>
          <a:xfrm>
            <a:off x="9490509" y="1417638"/>
            <a:ext cx="24448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E8CA48F4-D881-2B7D-99BD-CE36F35E4A17}"/>
              </a:ext>
            </a:extLst>
          </p:cNvPr>
          <p:cNvPicPr>
            <a:picLocks noChangeAspect="1"/>
          </p:cNvPicPr>
          <p:nvPr/>
        </p:nvPicPr>
        <p:blipFill>
          <a:blip r:embed="rId10"/>
          <a:stretch>
            <a:fillRect/>
          </a:stretch>
        </p:blipFill>
        <p:spPr>
          <a:xfrm>
            <a:off x="4307229" y="4436728"/>
            <a:ext cx="2790261" cy="1867167"/>
          </a:xfrm>
          <a:prstGeom prst="rect">
            <a:avLst/>
          </a:prstGeom>
          <a:ln>
            <a:solidFill>
              <a:schemeClr val="accent1"/>
            </a:solidFill>
          </a:ln>
        </p:spPr>
      </p:pic>
    </p:spTree>
    <p:extLst>
      <p:ext uri="{BB962C8B-B14F-4D97-AF65-F5344CB8AC3E}">
        <p14:creationId xmlns:p14="http://schemas.microsoft.com/office/powerpoint/2010/main" val="222709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Orthotropic lamina </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idx="1"/>
          </p:nvPr>
        </p:nvSpPr>
        <p:spPr>
          <a:xfrm>
            <a:off x="818712" y="2222287"/>
            <a:ext cx="6958576" cy="3989158"/>
          </a:xfrm>
        </p:spPr>
        <p:txBody>
          <a:bodyPr>
            <a:normAutofit/>
          </a:bodyPr>
          <a:lstStyle/>
          <a:p>
            <a:pPr marL="285750" indent="-285750">
              <a:buFont typeface="Courier New" panose="02070309020205020404" pitchFamily="49" charset="0"/>
              <a:buChar char="o"/>
            </a:pPr>
            <a:r>
              <a:rPr lang="en-GB" dirty="0"/>
              <a:t>A composite lamina is orthotropic:</a:t>
            </a:r>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r>
              <a:rPr lang="en-GB" dirty="0"/>
              <a:t>4 independent constants exist:</a:t>
            </a:r>
          </a:p>
          <a:p>
            <a:pPr marL="285750" indent="-285750">
              <a:buFont typeface="Courier New" panose="02070309020205020404" pitchFamily="49" charset="0"/>
              <a:buChar char="o"/>
            </a:pPr>
            <a:endParaRPr lang="en-GB" dirty="0"/>
          </a:p>
          <a:p>
            <a:pPr marL="0" indent="0">
              <a:buNone/>
            </a:pPr>
            <a:endParaRPr lang="en-GB" dirty="0"/>
          </a:p>
          <a:p>
            <a:pPr marL="285750" indent="-285750">
              <a:buFont typeface="Courier New" panose="02070309020205020404" pitchFamily="49" charset="0"/>
              <a:buChar char="o"/>
            </a:pPr>
            <a:r>
              <a:rPr lang="en-GB" dirty="0"/>
              <a:t>Expressing in terms of Hooke’s law:</a:t>
            </a:r>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0" indent="0">
              <a:buNone/>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endParaRPr lang="en-GB" dirty="0"/>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21</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sp>
        <p:nvSpPr>
          <p:cNvPr id="10" name="Text Placeholder 7">
            <a:extLst>
              <a:ext uri="{FF2B5EF4-FFF2-40B4-BE49-F238E27FC236}">
                <a16:creationId xmlns:a16="http://schemas.microsoft.com/office/drawing/2014/main" id="{54460EB4-6279-DE43-A1A0-31C79AD0BE3A}"/>
              </a:ext>
            </a:extLst>
          </p:cNvPr>
          <p:cNvSpPr txBox="1">
            <a:spLocks/>
          </p:cNvSpPr>
          <p:nvPr/>
        </p:nvSpPr>
        <p:spPr>
          <a:xfrm>
            <a:off x="6303158" y="2222285"/>
            <a:ext cx="5437328" cy="4309849"/>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0" indent="0">
              <a:buNone/>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endParaRPr lang="en-GB" dirty="0"/>
          </a:p>
        </p:txBody>
      </p:sp>
      <p:pic>
        <p:nvPicPr>
          <p:cNvPr id="12" name="Picture 11">
            <a:extLst>
              <a:ext uri="{FF2B5EF4-FFF2-40B4-BE49-F238E27FC236}">
                <a16:creationId xmlns:a16="http://schemas.microsoft.com/office/drawing/2014/main" id="{E30B6FE4-5586-FE41-2675-7FD92F380F11}"/>
              </a:ext>
            </a:extLst>
          </p:cNvPr>
          <p:cNvPicPr>
            <a:picLocks noChangeAspect="1"/>
          </p:cNvPicPr>
          <p:nvPr/>
        </p:nvPicPr>
        <p:blipFill>
          <a:blip r:embed="rId3"/>
          <a:stretch>
            <a:fillRect/>
          </a:stretch>
        </p:blipFill>
        <p:spPr>
          <a:xfrm>
            <a:off x="6986389" y="85833"/>
            <a:ext cx="2257810" cy="1722930"/>
          </a:xfrm>
          <a:prstGeom prst="rect">
            <a:avLst/>
          </a:prstGeom>
          <a:ln>
            <a:solidFill>
              <a:schemeClr val="accent1"/>
            </a:solidFill>
          </a:ln>
        </p:spPr>
      </p:pic>
      <p:pic>
        <p:nvPicPr>
          <p:cNvPr id="13" name="Picture 12">
            <a:extLst>
              <a:ext uri="{FF2B5EF4-FFF2-40B4-BE49-F238E27FC236}">
                <a16:creationId xmlns:a16="http://schemas.microsoft.com/office/drawing/2014/main" id="{CEC6E0DB-7C0C-B4D6-FC96-F0760A89710D}"/>
              </a:ext>
            </a:extLst>
          </p:cNvPr>
          <p:cNvPicPr>
            <a:picLocks noChangeAspect="1"/>
          </p:cNvPicPr>
          <p:nvPr/>
        </p:nvPicPr>
        <p:blipFill>
          <a:blip r:embed="rId4"/>
          <a:stretch>
            <a:fillRect/>
          </a:stretch>
        </p:blipFill>
        <p:spPr>
          <a:xfrm>
            <a:off x="1144229" y="2644881"/>
            <a:ext cx="2452822" cy="1190551"/>
          </a:xfrm>
          <a:prstGeom prst="rect">
            <a:avLst/>
          </a:prstGeom>
          <a:ln>
            <a:solidFill>
              <a:schemeClr val="accent1"/>
            </a:solidFill>
          </a:ln>
        </p:spPr>
      </p:pic>
      <p:pic>
        <p:nvPicPr>
          <p:cNvPr id="14" name="Picture 13">
            <a:extLst>
              <a:ext uri="{FF2B5EF4-FFF2-40B4-BE49-F238E27FC236}">
                <a16:creationId xmlns:a16="http://schemas.microsoft.com/office/drawing/2014/main" id="{09ADADD3-9954-F8E5-3098-4F4446F4EC9D}"/>
              </a:ext>
            </a:extLst>
          </p:cNvPr>
          <p:cNvPicPr>
            <a:picLocks noChangeAspect="1"/>
          </p:cNvPicPr>
          <p:nvPr/>
        </p:nvPicPr>
        <p:blipFill>
          <a:blip r:embed="rId5"/>
          <a:stretch>
            <a:fillRect/>
          </a:stretch>
        </p:blipFill>
        <p:spPr>
          <a:xfrm>
            <a:off x="9308775" y="58373"/>
            <a:ext cx="2765108" cy="1750390"/>
          </a:xfrm>
          <a:prstGeom prst="rect">
            <a:avLst/>
          </a:prstGeom>
          <a:ln>
            <a:solidFill>
              <a:schemeClr val="accent1"/>
            </a:solidFill>
          </a:ln>
        </p:spPr>
      </p:pic>
      <p:cxnSp>
        <p:nvCxnSpPr>
          <p:cNvPr id="16" name="Straight Connector 15">
            <a:extLst>
              <a:ext uri="{FF2B5EF4-FFF2-40B4-BE49-F238E27FC236}">
                <a16:creationId xmlns:a16="http://schemas.microsoft.com/office/drawing/2014/main" id="{1EAE6F6C-13BD-9057-5B02-CB70581BE54E}"/>
              </a:ext>
            </a:extLst>
          </p:cNvPr>
          <p:cNvCxnSpPr>
            <a:cxnSpLocks/>
          </p:cNvCxnSpPr>
          <p:nvPr/>
        </p:nvCxnSpPr>
        <p:spPr>
          <a:xfrm>
            <a:off x="10549288" y="221381"/>
            <a:ext cx="789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073E7A-E5A5-CC56-3B43-1B879A7BFF5A}"/>
              </a:ext>
            </a:extLst>
          </p:cNvPr>
          <p:cNvCxnSpPr>
            <a:cxnSpLocks/>
          </p:cNvCxnSpPr>
          <p:nvPr/>
        </p:nvCxnSpPr>
        <p:spPr>
          <a:xfrm>
            <a:off x="10549288" y="547036"/>
            <a:ext cx="789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03CBEC-550A-8A32-4A84-DD1E501DE3F1}"/>
              </a:ext>
            </a:extLst>
          </p:cNvPr>
          <p:cNvCxnSpPr>
            <a:cxnSpLocks/>
          </p:cNvCxnSpPr>
          <p:nvPr/>
        </p:nvCxnSpPr>
        <p:spPr>
          <a:xfrm>
            <a:off x="10549288" y="843815"/>
            <a:ext cx="1068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94D45E-5263-C782-34D2-E225F18A9820}"/>
              </a:ext>
            </a:extLst>
          </p:cNvPr>
          <p:cNvCxnSpPr>
            <a:cxnSpLocks/>
          </p:cNvCxnSpPr>
          <p:nvPr/>
        </p:nvCxnSpPr>
        <p:spPr>
          <a:xfrm>
            <a:off x="9490509" y="1092468"/>
            <a:ext cx="24448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C04A21-3048-9C81-A992-71B81FEEF53B}"/>
              </a:ext>
            </a:extLst>
          </p:cNvPr>
          <p:cNvCxnSpPr>
            <a:cxnSpLocks/>
          </p:cNvCxnSpPr>
          <p:nvPr/>
        </p:nvCxnSpPr>
        <p:spPr>
          <a:xfrm>
            <a:off x="10549288" y="1726131"/>
            <a:ext cx="7891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D30E3A-4521-FF28-7B5C-7A21F014AE4B}"/>
              </a:ext>
            </a:extLst>
          </p:cNvPr>
          <p:cNvCxnSpPr>
            <a:cxnSpLocks/>
          </p:cNvCxnSpPr>
          <p:nvPr/>
        </p:nvCxnSpPr>
        <p:spPr>
          <a:xfrm>
            <a:off x="9490509" y="1417638"/>
            <a:ext cx="24448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A9FE26B-EAF4-DC1B-2F32-567A0C08AFD9}"/>
              </a:ext>
            </a:extLst>
          </p:cNvPr>
          <p:cNvPicPr>
            <a:picLocks noChangeAspect="1"/>
          </p:cNvPicPr>
          <p:nvPr/>
        </p:nvPicPr>
        <p:blipFill>
          <a:blip r:embed="rId6"/>
          <a:stretch>
            <a:fillRect/>
          </a:stretch>
        </p:blipFill>
        <p:spPr>
          <a:xfrm>
            <a:off x="4026424" y="2648014"/>
            <a:ext cx="2514531" cy="1187417"/>
          </a:xfrm>
          <a:prstGeom prst="rect">
            <a:avLst/>
          </a:prstGeom>
          <a:ln>
            <a:solidFill>
              <a:schemeClr val="accent1"/>
            </a:solidFill>
          </a:ln>
        </p:spPr>
      </p:pic>
      <p:cxnSp>
        <p:nvCxnSpPr>
          <p:cNvPr id="15" name="Straight Arrow Connector 14">
            <a:extLst>
              <a:ext uri="{FF2B5EF4-FFF2-40B4-BE49-F238E27FC236}">
                <a16:creationId xmlns:a16="http://schemas.microsoft.com/office/drawing/2014/main" id="{567624F4-48B7-CA80-7310-AFAAC352DB84}"/>
              </a:ext>
            </a:extLst>
          </p:cNvPr>
          <p:cNvCxnSpPr>
            <a:cxnSpLocks/>
            <a:stCxn id="13" idx="3"/>
            <a:endCxn id="3" idx="1"/>
          </p:cNvCxnSpPr>
          <p:nvPr/>
        </p:nvCxnSpPr>
        <p:spPr>
          <a:xfrm>
            <a:off x="3597051" y="3240157"/>
            <a:ext cx="429373" cy="15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8B87B72-24AC-FA07-2230-2387BDB481DA}"/>
              </a:ext>
            </a:extLst>
          </p:cNvPr>
          <p:cNvPicPr>
            <a:picLocks noChangeAspect="1"/>
          </p:cNvPicPr>
          <p:nvPr/>
        </p:nvPicPr>
        <p:blipFill>
          <a:blip r:embed="rId7"/>
          <a:stretch>
            <a:fillRect/>
          </a:stretch>
        </p:blipFill>
        <p:spPr>
          <a:xfrm>
            <a:off x="1144229" y="4265057"/>
            <a:ext cx="4270161" cy="578379"/>
          </a:xfrm>
          <a:prstGeom prst="rect">
            <a:avLst/>
          </a:prstGeom>
          <a:ln>
            <a:solidFill>
              <a:schemeClr val="accent1"/>
            </a:solidFill>
          </a:ln>
        </p:spPr>
      </p:pic>
      <p:pic>
        <p:nvPicPr>
          <p:cNvPr id="24" name="Picture 23">
            <a:extLst>
              <a:ext uri="{FF2B5EF4-FFF2-40B4-BE49-F238E27FC236}">
                <a16:creationId xmlns:a16="http://schemas.microsoft.com/office/drawing/2014/main" id="{7F08F8B3-B1D9-0887-37E1-28586CE8739F}"/>
              </a:ext>
            </a:extLst>
          </p:cNvPr>
          <p:cNvPicPr>
            <a:picLocks noChangeAspect="1"/>
          </p:cNvPicPr>
          <p:nvPr/>
        </p:nvPicPr>
        <p:blipFill>
          <a:blip r:embed="rId8"/>
          <a:stretch>
            <a:fillRect/>
          </a:stretch>
        </p:blipFill>
        <p:spPr>
          <a:xfrm>
            <a:off x="1156421" y="5460234"/>
            <a:ext cx="2440630" cy="1081929"/>
          </a:xfrm>
          <a:prstGeom prst="rect">
            <a:avLst/>
          </a:prstGeom>
          <a:ln>
            <a:solidFill>
              <a:schemeClr val="accent1"/>
            </a:solidFill>
          </a:ln>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E94F992-58D8-6C9E-DBFA-4FE1DEC74CC1}"/>
                  </a:ext>
                </a:extLst>
              </p:cNvPr>
              <p:cNvSpPr txBox="1"/>
              <p:nvPr/>
            </p:nvSpPr>
            <p:spPr>
              <a:xfrm>
                <a:off x="3692980" y="5491137"/>
                <a:ext cx="2440630" cy="508537"/>
              </a:xfrm>
              <a:prstGeom prst="rect">
                <a:avLst/>
              </a:prstGeom>
              <a:noFill/>
              <a:ln w="25400">
                <a:solidFill>
                  <a:schemeClr val="accent1"/>
                </a:solidFill>
              </a:ln>
            </p:spPr>
            <p:txBody>
              <a:bodyPr wrap="square">
                <a:spAutoFit/>
              </a:bodyPr>
              <a:lstStyle/>
              <a:p>
                <a14:m>
                  <m:oMath xmlns:m="http://schemas.openxmlformats.org/officeDocument/2006/math">
                    <m:sSub>
                      <m:sSubPr>
                        <m:ctrlPr>
                          <a:rPr lang="en-GB" sz="1300" i="1" smtClean="0">
                            <a:solidFill>
                              <a:schemeClr val="accent1">
                                <a:lumMod val="20000"/>
                                <a:lumOff val="80000"/>
                              </a:schemeClr>
                            </a:solidFill>
                            <a:latin typeface="Cambria Math" panose="02040503050406030204" pitchFamily="18" charset="0"/>
                          </a:rPr>
                        </m:ctrlPr>
                      </m:sSubPr>
                      <m:e>
                        <m:r>
                          <a:rPr lang="en-GB" sz="1300" b="0" i="1" smtClean="0">
                            <a:solidFill>
                              <a:schemeClr val="accent1">
                                <a:lumMod val="20000"/>
                                <a:lumOff val="80000"/>
                              </a:schemeClr>
                            </a:solidFill>
                            <a:latin typeface="Cambria Math" panose="02040503050406030204" pitchFamily="18" charset="0"/>
                          </a:rPr>
                          <m:t>𝑄</m:t>
                        </m:r>
                      </m:e>
                      <m:sub>
                        <m:r>
                          <a:rPr lang="en-GB" sz="1300" b="0" i="1" smtClean="0">
                            <a:solidFill>
                              <a:schemeClr val="accent1">
                                <a:lumMod val="20000"/>
                                <a:lumOff val="80000"/>
                              </a:schemeClr>
                            </a:solidFill>
                            <a:latin typeface="Cambria Math" panose="02040503050406030204" pitchFamily="18" charset="0"/>
                          </a:rPr>
                          <m:t>𝑖𝑗</m:t>
                        </m:r>
                      </m:sub>
                    </m:sSub>
                  </m:oMath>
                </a14:m>
                <a:r>
                  <a:rPr lang="en-GB" sz="1300" dirty="0">
                    <a:solidFill>
                      <a:schemeClr val="accent1">
                        <a:lumMod val="20000"/>
                        <a:lumOff val="80000"/>
                      </a:schemeClr>
                    </a:solidFill>
                  </a:rPr>
                  <a:t> are the reduced stiffness of the lamina</a:t>
                </a:r>
              </a:p>
            </p:txBody>
          </p:sp>
        </mc:Choice>
        <mc:Fallback xmlns="">
          <p:sp>
            <p:nvSpPr>
              <p:cNvPr id="28" name="TextBox 27">
                <a:extLst>
                  <a:ext uri="{FF2B5EF4-FFF2-40B4-BE49-F238E27FC236}">
                    <a16:creationId xmlns:a16="http://schemas.microsoft.com/office/drawing/2014/main" id="{BE94F992-58D8-6C9E-DBFA-4FE1DEC74CC1}"/>
                  </a:ext>
                </a:extLst>
              </p:cNvPr>
              <p:cNvSpPr txBox="1">
                <a:spLocks noRot="1" noChangeAspect="1" noMove="1" noResize="1" noEditPoints="1" noAdjustHandles="1" noChangeArrowheads="1" noChangeShapeType="1" noTextEdit="1"/>
              </p:cNvSpPr>
              <p:nvPr/>
            </p:nvSpPr>
            <p:spPr>
              <a:xfrm>
                <a:off x="3692980" y="5491137"/>
                <a:ext cx="2440630" cy="508537"/>
              </a:xfrm>
              <a:prstGeom prst="rect">
                <a:avLst/>
              </a:prstGeom>
              <a:blipFill>
                <a:blip r:embed="rId9"/>
                <a:stretch>
                  <a:fillRect r="-495" b="-8046"/>
                </a:stretch>
              </a:blipFill>
              <a:ln w="25400">
                <a:solidFill>
                  <a:schemeClr val="accent1"/>
                </a:solidFill>
              </a:ln>
            </p:spPr>
            <p:txBody>
              <a:bodyPr/>
              <a:lstStyle/>
              <a:p>
                <a:r>
                  <a:rPr lang="en-GB">
                    <a:noFill/>
                  </a:rPr>
                  <a:t> </a:t>
                </a:r>
              </a:p>
            </p:txBody>
          </p:sp>
        </mc:Fallback>
      </mc:AlternateContent>
      <p:pic>
        <p:nvPicPr>
          <p:cNvPr id="29" name="Picture 28">
            <a:extLst>
              <a:ext uri="{FF2B5EF4-FFF2-40B4-BE49-F238E27FC236}">
                <a16:creationId xmlns:a16="http://schemas.microsoft.com/office/drawing/2014/main" id="{12424B61-1B7E-8844-131F-5510CB0CA22A}"/>
              </a:ext>
            </a:extLst>
          </p:cNvPr>
          <p:cNvPicPr>
            <a:picLocks noChangeAspect="1"/>
          </p:cNvPicPr>
          <p:nvPr/>
        </p:nvPicPr>
        <p:blipFill>
          <a:blip r:embed="rId10"/>
          <a:stretch>
            <a:fillRect/>
          </a:stretch>
        </p:blipFill>
        <p:spPr>
          <a:xfrm>
            <a:off x="7077390" y="3623320"/>
            <a:ext cx="3006852" cy="2901117"/>
          </a:xfrm>
          <a:prstGeom prst="rect">
            <a:avLst/>
          </a:prstGeom>
          <a:ln>
            <a:solidFill>
              <a:schemeClr val="accent1"/>
            </a:solidFill>
          </a:ln>
        </p:spPr>
      </p:pic>
      <p:cxnSp>
        <p:nvCxnSpPr>
          <p:cNvPr id="30" name="Straight Arrow Connector 29">
            <a:extLst>
              <a:ext uri="{FF2B5EF4-FFF2-40B4-BE49-F238E27FC236}">
                <a16:creationId xmlns:a16="http://schemas.microsoft.com/office/drawing/2014/main" id="{7083B286-BAF1-0AC9-8511-C9FCB1118BED}"/>
              </a:ext>
            </a:extLst>
          </p:cNvPr>
          <p:cNvCxnSpPr>
            <a:cxnSpLocks/>
            <a:stCxn id="28" idx="3"/>
            <a:endCxn id="29" idx="1"/>
          </p:cNvCxnSpPr>
          <p:nvPr/>
        </p:nvCxnSpPr>
        <p:spPr>
          <a:xfrm flipV="1">
            <a:off x="6133610" y="5073879"/>
            <a:ext cx="943780" cy="6715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0D46C6C-A30A-C07D-CD18-3FED2CCC8972}"/>
              </a:ext>
            </a:extLst>
          </p:cNvPr>
          <p:cNvCxnSpPr>
            <a:cxnSpLocks/>
            <a:stCxn id="28" idx="1"/>
          </p:cNvCxnSpPr>
          <p:nvPr/>
        </p:nvCxnSpPr>
        <p:spPr>
          <a:xfrm flipH="1">
            <a:off x="2550695" y="5745406"/>
            <a:ext cx="114228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4DE3107-8D09-A131-7DB5-FCB952BFDAE9}"/>
              </a:ext>
            </a:extLst>
          </p:cNvPr>
          <p:cNvCxnSpPr>
            <a:cxnSpLocks/>
            <a:stCxn id="28" idx="1"/>
          </p:cNvCxnSpPr>
          <p:nvPr/>
        </p:nvCxnSpPr>
        <p:spPr>
          <a:xfrm flipH="1">
            <a:off x="2550695" y="5745406"/>
            <a:ext cx="1142285" cy="2542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138EF27-C98B-818C-ACC0-AA02F327EE78}"/>
              </a:ext>
            </a:extLst>
          </p:cNvPr>
          <p:cNvCxnSpPr>
            <a:cxnSpLocks/>
            <a:stCxn id="28" idx="1"/>
          </p:cNvCxnSpPr>
          <p:nvPr/>
        </p:nvCxnSpPr>
        <p:spPr>
          <a:xfrm flipH="1">
            <a:off x="2858703" y="5745406"/>
            <a:ext cx="834277" cy="6072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C748954-7D14-02FD-688A-CB55E66033D5}"/>
              </a:ext>
            </a:extLst>
          </p:cNvPr>
          <p:cNvCxnSpPr>
            <a:cxnSpLocks/>
            <a:stCxn id="28" idx="1"/>
          </p:cNvCxnSpPr>
          <p:nvPr/>
        </p:nvCxnSpPr>
        <p:spPr>
          <a:xfrm flipH="1">
            <a:off x="2107758" y="5745406"/>
            <a:ext cx="1585222" cy="2511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33C561E-6331-6E54-A34F-5A303B82507F}"/>
              </a:ext>
            </a:extLst>
          </p:cNvPr>
          <p:cNvCxnSpPr>
            <a:cxnSpLocks/>
            <a:stCxn id="28" idx="1"/>
          </p:cNvCxnSpPr>
          <p:nvPr/>
        </p:nvCxnSpPr>
        <p:spPr>
          <a:xfrm flipH="1">
            <a:off x="2107758" y="5745406"/>
            <a:ext cx="15852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654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Ply orientation</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idx="1"/>
          </p:nvPr>
        </p:nvSpPr>
        <p:spPr>
          <a:xfrm>
            <a:off x="818712" y="2222287"/>
            <a:ext cx="6486863" cy="3989158"/>
          </a:xfrm>
        </p:spPr>
        <p:txBody>
          <a:bodyPr>
            <a:normAutofit/>
          </a:bodyPr>
          <a:lstStyle/>
          <a:p>
            <a:pPr marL="285750" indent="-285750">
              <a:buFont typeface="Courier New" panose="02070309020205020404" pitchFamily="49" charset="0"/>
              <a:buChar char="o"/>
            </a:pPr>
            <a:r>
              <a:rPr lang="en-GB" sz="1800" dirty="0"/>
              <a:t>It is often necessary to move between the </a:t>
            </a:r>
            <a:r>
              <a:rPr lang="en-GB" sz="1800" dirty="0">
                <a:solidFill>
                  <a:srgbClr val="FFC000"/>
                </a:solidFill>
              </a:rPr>
              <a:t>principal coordinates </a:t>
            </a:r>
            <a:r>
              <a:rPr lang="en-GB" sz="1800" dirty="0"/>
              <a:t>and </a:t>
            </a:r>
            <a:r>
              <a:rPr lang="en-GB" sz="1800" dirty="0">
                <a:solidFill>
                  <a:schemeClr val="accent1">
                    <a:lumMod val="60000"/>
                    <a:lumOff val="40000"/>
                  </a:schemeClr>
                </a:solidFill>
              </a:rPr>
              <a:t>oriented coordinates </a:t>
            </a:r>
            <a:r>
              <a:rPr lang="en-GB" sz="1800" dirty="0"/>
              <a:t>of the lamina.</a:t>
            </a:r>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0" indent="0">
              <a:buNone/>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endParaRPr lang="en-GB" dirty="0"/>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22</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sp>
        <p:nvSpPr>
          <p:cNvPr id="10" name="Text Placeholder 7">
            <a:extLst>
              <a:ext uri="{FF2B5EF4-FFF2-40B4-BE49-F238E27FC236}">
                <a16:creationId xmlns:a16="http://schemas.microsoft.com/office/drawing/2014/main" id="{54460EB4-6279-DE43-A1A0-31C79AD0BE3A}"/>
              </a:ext>
            </a:extLst>
          </p:cNvPr>
          <p:cNvSpPr txBox="1">
            <a:spLocks/>
          </p:cNvSpPr>
          <p:nvPr/>
        </p:nvSpPr>
        <p:spPr>
          <a:xfrm>
            <a:off x="6303158" y="2222285"/>
            <a:ext cx="5437328" cy="4309849"/>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0" indent="0">
              <a:buNone/>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endParaRPr lang="en-GB" dirty="0"/>
          </a:p>
        </p:txBody>
      </p:sp>
      <p:pic>
        <p:nvPicPr>
          <p:cNvPr id="6" name="Picture 5">
            <a:extLst>
              <a:ext uri="{FF2B5EF4-FFF2-40B4-BE49-F238E27FC236}">
                <a16:creationId xmlns:a16="http://schemas.microsoft.com/office/drawing/2014/main" id="{56DEE0FC-C9A3-4E24-05F3-AB97C23B0778}"/>
              </a:ext>
            </a:extLst>
          </p:cNvPr>
          <p:cNvPicPr>
            <a:picLocks noChangeAspect="1"/>
          </p:cNvPicPr>
          <p:nvPr/>
        </p:nvPicPr>
        <p:blipFill>
          <a:blip r:embed="rId3"/>
          <a:stretch>
            <a:fillRect/>
          </a:stretch>
        </p:blipFill>
        <p:spPr>
          <a:xfrm>
            <a:off x="7583053" y="2286139"/>
            <a:ext cx="4258269" cy="3762900"/>
          </a:xfrm>
          <a:prstGeom prst="rect">
            <a:avLst/>
          </a:prstGeom>
          <a:ln>
            <a:solidFill>
              <a:schemeClr val="accent1"/>
            </a:solidFill>
          </a:ln>
        </p:spPr>
      </p:pic>
      <p:cxnSp>
        <p:nvCxnSpPr>
          <p:cNvPr id="9" name="Straight Arrow Connector 8">
            <a:extLst>
              <a:ext uri="{FF2B5EF4-FFF2-40B4-BE49-F238E27FC236}">
                <a16:creationId xmlns:a16="http://schemas.microsoft.com/office/drawing/2014/main" id="{F0ADDD21-BA8D-B926-7213-E1C87D8CEE3B}"/>
              </a:ext>
            </a:extLst>
          </p:cNvPr>
          <p:cNvCxnSpPr/>
          <p:nvPr/>
        </p:nvCxnSpPr>
        <p:spPr>
          <a:xfrm>
            <a:off x="9298004" y="5130265"/>
            <a:ext cx="219600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2BB9511-F1CC-5859-D5F7-E4AF24DB6E60}"/>
              </a:ext>
            </a:extLst>
          </p:cNvPr>
          <p:cNvCxnSpPr>
            <a:cxnSpLocks/>
          </p:cNvCxnSpPr>
          <p:nvPr/>
        </p:nvCxnSpPr>
        <p:spPr>
          <a:xfrm flipH="1" flipV="1">
            <a:off x="9257898" y="2724751"/>
            <a:ext cx="0" cy="241200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365AB21-E4A5-50AE-9E1F-D0445B3BD7C0}"/>
              </a:ext>
            </a:extLst>
          </p:cNvPr>
          <p:cNvCxnSpPr>
            <a:cxnSpLocks/>
          </p:cNvCxnSpPr>
          <p:nvPr/>
        </p:nvCxnSpPr>
        <p:spPr>
          <a:xfrm flipV="1">
            <a:off x="9298004" y="3930751"/>
            <a:ext cx="1911404" cy="1199514"/>
          </a:xfrm>
          <a:prstGeom prst="straightConnector1">
            <a:avLst/>
          </a:prstGeom>
          <a:ln w="666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C2EF2AC-2621-D389-5500-4CC8DB0670E1}"/>
              </a:ext>
            </a:extLst>
          </p:cNvPr>
          <p:cNvCxnSpPr>
            <a:cxnSpLocks/>
          </p:cNvCxnSpPr>
          <p:nvPr/>
        </p:nvCxnSpPr>
        <p:spPr>
          <a:xfrm flipH="1" flipV="1">
            <a:off x="8181474" y="3051208"/>
            <a:ext cx="1076424" cy="2079057"/>
          </a:xfrm>
          <a:prstGeom prst="straightConnector1">
            <a:avLst/>
          </a:prstGeom>
          <a:ln w="666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AD6FBE5A-F9CF-AB60-ADAC-B00646024FB9}"/>
              </a:ext>
            </a:extLst>
          </p:cNvPr>
          <p:cNvPicPr>
            <a:picLocks noChangeAspect="1"/>
          </p:cNvPicPr>
          <p:nvPr/>
        </p:nvPicPr>
        <p:blipFill>
          <a:blip r:embed="rId4"/>
          <a:stretch>
            <a:fillRect/>
          </a:stretch>
        </p:blipFill>
        <p:spPr>
          <a:xfrm>
            <a:off x="1158382" y="2877450"/>
            <a:ext cx="4173169" cy="1103099"/>
          </a:xfrm>
          <a:prstGeom prst="rect">
            <a:avLst/>
          </a:prstGeom>
          <a:ln>
            <a:solidFill>
              <a:schemeClr val="accent1"/>
            </a:solidFill>
          </a:ln>
        </p:spPr>
      </p:pic>
      <p:pic>
        <p:nvPicPr>
          <p:cNvPr id="36" name="Picture 35">
            <a:extLst>
              <a:ext uri="{FF2B5EF4-FFF2-40B4-BE49-F238E27FC236}">
                <a16:creationId xmlns:a16="http://schemas.microsoft.com/office/drawing/2014/main" id="{A39D98A5-D894-C444-C0BB-0591B766D005}"/>
              </a:ext>
            </a:extLst>
          </p:cNvPr>
          <p:cNvPicPr>
            <a:picLocks noChangeAspect="1"/>
          </p:cNvPicPr>
          <p:nvPr/>
        </p:nvPicPr>
        <p:blipFill>
          <a:blip r:embed="rId5"/>
          <a:stretch>
            <a:fillRect/>
          </a:stretch>
        </p:blipFill>
        <p:spPr>
          <a:xfrm>
            <a:off x="1158382" y="4086444"/>
            <a:ext cx="3067478" cy="1125385"/>
          </a:xfrm>
          <a:prstGeom prst="rect">
            <a:avLst/>
          </a:prstGeom>
          <a:ln>
            <a:solidFill>
              <a:schemeClr val="accent1"/>
            </a:solidFill>
          </a:ln>
        </p:spPr>
      </p:pic>
      <p:pic>
        <p:nvPicPr>
          <p:cNvPr id="38" name="Picture 37">
            <a:extLst>
              <a:ext uri="{FF2B5EF4-FFF2-40B4-BE49-F238E27FC236}">
                <a16:creationId xmlns:a16="http://schemas.microsoft.com/office/drawing/2014/main" id="{420CB50F-4C9E-09AD-A844-BBA28E7C11EF}"/>
              </a:ext>
            </a:extLst>
          </p:cNvPr>
          <p:cNvPicPr>
            <a:picLocks noChangeAspect="1"/>
          </p:cNvPicPr>
          <p:nvPr/>
        </p:nvPicPr>
        <p:blipFill>
          <a:blip r:embed="rId6"/>
          <a:stretch>
            <a:fillRect/>
          </a:stretch>
        </p:blipFill>
        <p:spPr>
          <a:xfrm>
            <a:off x="3104725" y="5310377"/>
            <a:ext cx="1986467" cy="1110447"/>
          </a:xfrm>
          <a:prstGeom prst="rect">
            <a:avLst/>
          </a:prstGeom>
          <a:ln>
            <a:solidFill>
              <a:schemeClr val="accent1"/>
            </a:solidFill>
          </a:ln>
        </p:spPr>
      </p:pic>
      <p:pic>
        <p:nvPicPr>
          <p:cNvPr id="39" name="Picture 38">
            <a:extLst>
              <a:ext uri="{FF2B5EF4-FFF2-40B4-BE49-F238E27FC236}">
                <a16:creationId xmlns:a16="http://schemas.microsoft.com/office/drawing/2014/main" id="{34A4C9BB-DAAE-8DC3-5818-7D300A9029CD}"/>
              </a:ext>
            </a:extLst>
          </p:cNvPr>
          <p:cNvPicPr>
            <a:picLocks noChangeAspect="1"/>
          </p:cNvPicPr>
          <p:nvPr/>
        </p:nvPicPr>
        <p:blipFill>
          <a:blip r:embed="rId7"/>
          <a:stretch>
            <a:fillRect/>
          </a:stretch>
        </p:blipFill>
        <p:spPr>
          <a:xfrm>
            <a:off x="1158382" y="5314050"/>
            <a:ext cx="1867749" cy="1103100"/>
          </a:xfrm>
          <a:prstGeom prst="rect">
            <a:avLst/>
          </a:prstGeom>
          <a:ln>
            <a:solidFill>
              <a:schemeClr val="accent1"/>
            </a:solidFill>
          </a:ln>
        </p:spPr>
      </p:pic>
    </p:spTree>
    <p:extLst>
      <p:ext uri="{BB962C8B-B14F-4D97-AF65-F5344CB8AC3E}">
        <p14:creationId xmlns:p14="http://schemas.microsoft.com/office/powerpoint/2010/main" val="3859418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Transformed stiffness matrix</a:t>
            </a:r>
          </a:p>
        </p:txBody>
      </p:sp>
      <p:sp>
        <p:nvSpPr>
          <p:cNvPr id="8" name="Text Placeholder 7">
            <a:extLst>
              <a:ext uri="{FF2B5EF4-FFF2-40B4-BE49-F238E27FC236}">
                <a16:creationId xmlns:a16="http://schemas.microsoft.com/office/drawing/2014/main" id="{92323700-6553-0197-7491-F522AE2109FF}"/>
              </a:ext>
            </a:extLst>
          </p:cNvPr>
          <p:cNvSpPr>
            <a:spLocks noGrp="1"/>
          </p:cNvSpPr>
          <p:nvPr>
            <p:ph idx="1"/>
          </p:nvPr>
        </p:nvSpPr>
        <p:spPr>
          <a:xfrm>
            <a:off x="818712" y="2222287"/>
            <a:ext cx="6486863" cy="3989158"/>
          </a:xfrm>
        </p:spPr>
        <p:txBody>
          <a:bodyPr>
            <a:normAutofit/>
          </a:bodyPr>
          <a:lstStyle/>
          <a:p>
            <a:pPr marL="285750" indent="-285750">
              <a:buFont typeface="Courier New" panose="02070309020205020404" pitchFamily="49" charset="0"/>
              <a:buChar char="o"/>
            </a:pPr>
            <a:r>
              <a:rPr lang="en-GB" sz="1800" dirty="0"/>
              <a:t>Stress-strain in oriented or off-axis coordinates can be expressed in the form:</a:t>
            </a:r>
            <a:endParaRPr lang="en-GB" dirty="0"/>
          </a:p>
          <a:p>
            <a:pPr marL="285750" indent="-285750">
              <a:buFont typeface="Courier New" panose="02070309020205020404" pitchFamily="49" charset="0"/>
              <a:buChar char="o"/>
            </a:pPr>
            <a:endParaRPr lang="en-GB" sz="1800" dirty="0"/>
          </a:p>
          <a:p>
            <a:pPr marL="0" indent="0">
              <a:buNone/>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endParaRPr lang="en-GB" dirty="0"/>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23</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sp>
        <p:nvSpPr>
          <p:cNvPr id="10" name="Text Placeholder 7">
            <a:extLst>
              <a:ext uri="{FF2B5EF4-FFF2-40B4-BE49-F238E27FC236}">
                <a16:creationId xmlns:a16="http://schemas.microsoft.com/office/drawing/2014/main" id="{54460EB4-6279-DE43-A1A0-31C79AD0BE3A}"/>
              </a:ext>
            </a:extLst>
          </p:cNvPr>
          <p:cNvSpPr txBox="1">
            <a:spLocks/>
          </p:cNvSpPr>
          <p:nvPr/>
        </p:nvSpPr>
        <p:spPr>
          <a:xfrm>
            <a:off x="6303158" y="2222285"/>
            <a:ext cx="5437328" cy="4309849"/>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0" indent="0">
              <a:buNone/>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endParaRPr lang="en-GB" dirty="0"/>
          </a:p>
        </p:txBody>
      </p:sp>
      <p:pic>
        <p:nvPicPr>
          <p:cNvPr id="6" name="Picture 5">
            <a:extLst>
              <a:ext uri="{FF2B5EF4-FFF2-40B4-BE49-F238E27FC236}">
                <a16:creationId xmlns:a16="http://schemas.microsoft.com/office/drawing/2014/main" id="{56DEE0FC-C9A3-4E24-05F3-AB97C23B0778}"/>
              </a:ext>
            </a:extLst>
          </p:cNvPr>
          <p:cNvPicPr>
            <a:picLocks noChangeAspect="1"/>
          </p:cNvPicPr>
          <p:nvPr/>
        </p:nvPicPr>
        <p:blipFill>
          <a:blip r:embed="rId3"/>
          <a:stretch>
            <a:fillRect/>
          </a:stretch>
        </p:blipFill>
        <p:spPr>
          <a:xfrm>
            <a:off x="7611928" y="2286139"/>
            <a:ext cx="4258269" cy="3762900"/>
          </a:xfrm>
          <a:prstGeom prst="rect">
            <a:avLst/>
          </a:prstGeom>
          <a:ln>
            <a:solidFill>
              <a:schemeClr val="accent1"/>
            </a:solidFill>
          </a:ln>
        </p:spPr>
      </p:pic>
      <p:cxnSp>
        <p:nvCxnSpPr>
          <p:cNvPr id="9" name="Straight Arrow Connector 8">
            <a:extLst>
              <a:ext uri="{FF2B5EF4-FFF2-40B4-BE49-F238E27FC236}">
                <a16:creationId xmlns:a16="http://schemas.microsoft.com/office/drawing/2014/main" id="{F0ADDD21-BA8D-B926-7213-E1C87D8CEE3B}"/>
              </a:ext>
            </a:extLst>
          </p:cNvPr>
          <p:cNvCxnSpPr/>
          <p:nvPr/>
        </p:nvCxnSpPr>
        <p:spPr>
          <a:xfrm>
            <a:off x="9326879" y="5130265"/>
            <a:ext cx="219600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2BB9511-F1CC-5859-D5F7-E4AF24DB6E60}"/>
              </a:ext>
            </a:extLst>
          </p:cNvPr>
          <p:cNvCxnSpPr>
            <a:cxnSpLocks/>
          </p:cNvCxnSpPr>
          <p:nvPr/>
        </p:nvCxnSpPr>
        <p:spPr>
          <a:xfrm flipH="1" flipV="1">
            <a:off x="9286773" y="2724751"/>
            <a:ext cx="0" cy="241200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365AB21-E4A5-50AE-9E1F-D0445B3BD7C0}"/>
              </a:ext>
            </a:extLst>
          </p:cNvPr>
          <p:cNvCxnSpPr>
            <a:cxnSpLocks/>
          </p:cNvCxnSpPr>
          <p:nvPr/>
        </p:nvCxnSpPr>
        <p:spPr>
          <a:xfrm flipV="1">
            <a:off x="9326879" y="3930751"/>
            <a:ext cx="1911404" cy="1199514"/>
          </a:xfrm>
          <a:prstGeom prst="straightConnector1">
            <a:avLst/>
          </a:prstGeom>
          <a:ln w="666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C2EF2AC-2621-D389-5500-4CC8DB0670E1}"/>
              </a:ext>
            </a:extLst>
          </p:cNvPr>
          <p:cNvCxnSpPr>
            <a:cxnSpLocks/>
          </p:cNvCxnSpPr>
          <p:nvPr/>
        </p:nvCxnSpPr>
        <p:spPr>
          <a:xfrm flipH="1" flipV="1">
            <a:off x="8210349" y="3051208"/>
            <a:ext cx="1076424" cy="2079057"/>
          </a:xfrm>
          <a:prstGeom prst="straightConnector1">
            <a:avLst/>
          </a:prstGeom>
          <a:ln w="666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BF4BCBF-AB3C-9E2D-645B-E707A68802A2}"/>
              </a:ext>
            </a:extLst>
          </p:cNvPr>
          <p:cNvPicPr>
            <a:picLocks noChangeAspect="1"/>
          </p:cNvPicPr>
          <p:nvPr/>
        </p:nvPicPr>
        <p:blipFill>
          <a:blip r:embed="rId4"/>
          <a:stretch>
            <a:fillRect/>
          </a:stretch>
        </p:blipFill>
        <p:spPr>
          <a:xfrm>
            <a:off x="10741579" y="586449"/>
            <a:ext cx="1210153" cy="445024"/>
          </a:xfrm>
          <a:prstGeom prst="rect">
            <a:avLst/>
          </a:prstGeom>
          <a:ln>
            <a:solidFill>
              <a:srgbClr val="FFFF00"/>
            </a:solidFill>
          </a:ln>
        </p:spPr>
      </p:pic>
      <p:pic>
        <p:nvPicPr>
          <p:cNvPr id="7" name="Picture 6">
            <a:extLst>
              <a:ext uri="{FF2B5EF4-FFF2-40B4-BE49-F238E27FC236}">
                <a16:creationId xmlns:a16="http://schemas.microsoft.com/office/drawing/2014/main" id="{1A8A083A-4B98-2495-8A7A-0361C750DBCF}"/>
              </a:ext>
            </a:extLst>
          </p:cNvPr>
          <p:cNvPicPr>
            <a:picLocks noChangeAspect="1"/>
          </p:cNvPicPr>
          <p:nvPr/>
        </p:nvPicPr>
        <p:blipFill>
          <a:blip r:embed="rId5"/>
          <a:stretch>
            <a:fillRect/>
          </a:stretch>
        </p:blipFill>
        <p:spPr>
          <a:xfrm>
            <a:off x="10741579" y="103354"/>
            <a:ext cx="1129041" cy="445024"/>
          </a:xfrm>
          <a:prstGeom prst="rect">
            <a:avLst/>
          </a:prstGeom>
          <a:ln>
            <a:solidFill>
              <a:srgbClr val="FFFF00"/>
            </a:solidFill>
          </a:ln>
        </p:spPr>
      </p:pic>
      <p:pic>
        <p:nvPicPr>
          <p:cNvPr id="12" name="Picture 11">
            <a:extLst>
              <a:ext uri="{FF2B5EF4-FFF2-40B4-BE49-F238E27FC236}">
                <a16:creationId xmlns:a16="http://schemas.microsoft.com/office/drawing/2014/main" id="{F5935007-8162-006C-5B96-A3E302B32EB5}"/>
              </a:ext>
            </a:extLst>
          </p:cNvPr>
          <p:cNvPicPr>
            <a:picLocks noChangeAspect="1"/>
          </p:cNvPicPr>
          <p:nvPr/>
        </p:nvPicPr>
        <p:blipFill>
          <a:blip r:embed="rId6"/>
          <a:stretch>
            <a:fillRect/>
          </a:stretch>
        </p:blipFill>
        <p:spPr>
          <a:xfrm>
            <a:off x="1191890" y="2968022"/>
            <a:ext cx="2430313" cy="981043"/>
          </a:xfrm>
          <a:prstGeom prst="rect">
            <a:avLst/>
          </a:prstGeom>
          <a:ln>
            <a:solidFill>
              <a:schemeClr val="accent1"/>
            </a:solidFill>
          </a:ln>
        </p:spPr>
      </p:pic>
      <p:pic>
        <p:nvPicPr>
          <p:cNvPr id="13" name="Picture 12">
            <a:extLst>
              <a:ext uri="{FF2B5EF4-FFF2-40B4-BE49-F238E27FC236}">
                <a16:creationId xmlns:a16="http://schemas.microsoft.com/office/drawing/2014/main" id="{DEBD89B4-D3B1-37AE-B352-8E6BF961CFE5}"/>
              </a:ext>
            </a:extLst>
          </p:cNvPr>
          <p:cNvPicPr>
            <a:picLocks noChangeAspect="1"/>
          </p:cNvPicPr>
          <p:nvPr/>
        </p:nvPicPr>
        <p:blipFill>
          <a:blip r:embed="rId7"/>
          <a:stretch>
            <a:fillRect/>
          </a:stretch>
        </p:blipFill>
        <p:spPr>
          <a:xfrm>
            <a:off x="3751914" y="2968022"/>
            <a:ext cx="1946973" cy="964664"/>
          </a:xfrm>
          <a:prstGeom prst="rect">
            <a:avLst/>
          </a:prstGeom>
          <a:ln>
            <a:solidFill>
              <a:schemeClr val="accent1"/>
            </a:solidFill>
          </a:ln>
        </p:spPr>
      </p:pic>
      <p:pic>
        <p:nvPicPr>
          <p:cNvPr id="14" name="Picture 13">
            <a:extLst>
              <a:ext uri="{FF2B5EF4-FFF2-40B4-BE49-F238E27FC236}">
                <a16:creationId xmlns:a16="http://schemas.microsoft.com/office/drawing/2014/main" id="{195746C3-8C6E-4444-8EEB-C88EB4ADA967}"/>
              </a:ext>
            </a:extLst>
          </p:cNvPr>
          <p:cNvPicPr>
            <a:picLocks noChangeAspect="1"/>
          </p:cNvPicPr>
          <p:nvPr/>
        </p:nvPicPr>
        <p:blipFill>
          <a:blip r:embed="rId8"/>
          <a:stretch>
            <a:fillRect/>
          </a:stretch>
        </p:blipFill>
        <p:spPr>
          <a:xfrm>
            <a:off x="1191890" y="4034542"/>
            <a:ext cx="5748895" cy="2497592"/>
          </a:xfrm>
          <a:prstGeom prst="rect">
            <a:avLst/>
          </a:prstGeom>
          <a:ln>
            <a:solidFill>
              <a:schemeClr val="accent1"/>
            </a:solidFill>
          </a:ln>
        </p:spPr>
      </p:pic>
      <p:pic>
        <p:nvPicPr>
          <p:cNvPr id="15" name="Picture 14">
            <a:extLst>
              <a:ext uri="{FF2B5EF4-FFF2-40B4-BE49-F238E27FC236}">
                <a16:creationId xmlns:a16="http://schemas.microsoft.com/office/drawing/2014/main" id="{5FEADD21-5708-77FC-4C5A-BFB13ACCA9A5}"/>
              </a:ext>
            </a:extLst>
          </p:cNvPr>
          <p:cNvPicPr>
            <a:picLocks noChangeAspect="1"/>
          </p:cNvPicPr>
          <p:nvPr/>
        </p:nvPicPr>
        <p:blipFill>
          <a:blip r:embed="rId9"/>
          <a:stretch>
            <a:fillRect/>
          </a:stretch>
        </p:blipFill>
        <p:spPr>
          <a:xfrm>
            <a:off x="5802825" y="3256127"/>
            <a:ext cx="1189365" cy="345745"/>
          </a:xfrm>
          <a:prstGeom prst="rect">
            <a:avLst/>
          </a:prstGeom>
          <a:ln>
            <a:solidFill>
              <a:schemeClr val="accent1"/>
            </a:solidFill>
          </a:ln>
        </p:spPr>
      </p:pic>
      <p:sp>
        <p:nvSpPr>
          <p:cNvPr id="16" name="TextBox 15">
            <a:extLst>
              <a:ext uri="{FF2B5EF4-FFF2-40B4-BE49-F238E27FC236}">
                <a16:creationId xmlns:a16="http://schemas.microsoft.com/office/drawing/2014/main" id="{4C32DA34-96DF-8A82-89A6-547D3A3DACA4}"/>
              </a:ext>
            </a:extLst>
          </p:cNvPr>
          <p:cNvSpPr txBox="1"/>
          <p:nvPr/>
        </p:nvSpPr>
        <p:spPr>
          <a:xfrm>
            <a:off x="5735450" y="2547021"/>
            <a:ext cx="1828799" cy="472813"/>
          </a:xfrm>
          <a:prstGeom prst="rect">
            <a:avLst/>
          </a:prstGeom>
          <a:noFill/>
          <a:ln w="25400">
            <a:solidFill>
              <a:schemeClr val="accent1"/>
            </a:solidFill>
          </a:ln>
        </p:spPr>
        <p:txBody>
          <a:bodyPr wrap="square" lIns="36000" tIns="36000" rIns="36000" bIns="36000">
            <a:spAutoFit/>
          </a:bodyPr>
          <a:lstStyle/>
          <a:p>
            <a:r>
              <a:rPr lang="en-GB" sz="1300" dirty="0">
                <a:solidFill>
                  <a:schemeClr val="accent1">
                    <a:lumMod val="20000"/>
                    <a:lumOff val="80000"/>
                  </a:schemeClr>
                </a:solidFill>
              </a:rPr>
              <a:t>Transformed reduced stiffness matrix</a:t>
            </a:r>
          </a:p>
        </p:txBody>
      </p:sp>
      <p:cxnSp>
        <p:nvCxnSpPr>
          <p:cNvPr id="17" name="Straight Arrow Connector 16">
            <a:extLst>
              <a:ext uri="{FF2B5EF4-FFF2-40B4-BE49-F238E27FC236}">
                <a16:creationId xmlns:a16="http://schemas.microsoft.com/office/drawing/2014/main" id="{952A1121-A54F-C7EB-FDE5-881BEFC0993C}"/>
              </a:ext>
            </a:extLst>
          </p:cNvPr>
          <p:cNvCxnSpPr>
            <a:cxnSpLocks/>
            <a:stCxn id="16" idx="2"/>
          </p:cNvCxnSpPr>
          <p:nvPr/>
        </p:nvCxnSpPr>
        <p:spPr>
          <a:xfrm flipH="1">
            <a:off x="6005240" y="3019834"/>
            <a:ext cx="644610" cy="3457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367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7">
            <a:extLst>
              <a:ext uri="{FF2B5EF4-FFF2-40B4-BE49-F238E27FC236}">
                <a16:creationId xmlns:a16="http://schemas.microsoft.com/office/drawing/2014/main" id="{92323700-6553-0197-7491-F522AE2109FF}"/>
              </a:ext>
            </a:extLst>
          </p:cNvPr>
          <p:cNvSpPr>
            <a:spLocks noGrp="1"/>
          </p:cNvSpPr>
          <p:nvPr>
            <p:ph idx="1"/>
          </p:nvPr>
        </p:nvSpPr>
        <p:spPr>
          <a:xfrm>
            <a:off x="818712" y="2222287"/>
            <a:ext cx="6486863" cy="3989158"/>
          </a:xfrm>
        </p:spPr>
        <p:txBody>
          <a:bodyPr>
            <a:normAutofit/>
          </a:bodyPr>
          <a:lstStyle/>
          <a:p>
            <a:pPr marL="285750" indent="-285750">
              <a:buFont typeface="Courier New" panose="02070309020205020404" pitchFamily="49" charset="0"/>
              <a:buChar char="o"/>
            </a:pPr>
            <a:r>
              <a:rPr lang="en-GB" sz="1800" dirty="0"/>
              <a:t>Stress-strain in oriented or off-axis coordinates can be expressed in the form:</a:t>
            </a:r>
            <a:endParaRPr lang="en-GB" dirty="0"/>
          </a:p>
          <a:p>
            <a:pPr marL="285750" indent="-285750">
              <a:buFont typeface="Courier New" panose="02070309020205020404" pitchFamily="49" charset="0"/>
              <a:buChar char="o"/>
            </a:pPr>
            <a:endParaRPr lang="en-GB" sz="1800" dirty="0"/>
          </a:p>
          <a:p>
            <a:pPr marL="0" indent="0">
              <a:buNone/>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sz="1800" dirty="0"/>
          </a:p>
          <a:p>
            <a:endParaRPr lang="en-GB" dirty="0"/>
          </a:p>
        </p:txBody>
      </p:sp>
      <p:pic>
        <p:nvPicPr>
          <p:cNvPr id="29" name="Picture 28">
            <a:extLst>
              <a:ext uri="{FF2B5EF4-FFF2-40B4-BE49-F238E27FC236}">
                <a16:creationId xmlns:a16="http://schemas.microsoft.com/office/drawing/2014/main" id="{704E5448-2C33-5503-4317-0E1E5943D6D6}"/>
              </a:ext>
            </a:extLst>
          </p:cNvPr>
          <p:cNvPicPr>
            <a:picLocks noChangeAspect="1"/>
          </p:cNvPicPr>
          <p:nvPr/>
        </p:nvPicPr>
        <p:blipFill>
          <a:blip r:embed="rId3"/>
          <a:stretch>
            <a:fillRect/>
          </a:stretch>
        </p:blipFill>
        <p:spPr>
          <a:xfrm>
            <a:off x="1166371" y="5690386"/>
            <a:ext cx="4445157" cy="283734"/>
          </a:xfrm>
          <a:prstGeom prst="rect">
            <a:avLst/>
          </a:prstGeom>
          <a:ln>
            <a:solidFill>
              <a:schemeClr val="accent1"/>
            </a:solidFill>
          </a:ln>
        </p:spPr>
      </p:pic>
      <p:sp>
        <p:nvSpPr>
          <p:cNvPr id="2" name="Title 1">
            <a:extLst>
              <a:ext uri="{FF2B5EF4-FFF2-40B4-BE49-F238E27FC236}">
                <a16:creationId xmlns:a16="http://schemas.microsoft.com/office/drawing/2014/main" id="{7C620BA2-A3B1-9D48-443A-519ABA6E4792}"/>
              </a:ext>
            </a:extLst>
          </p:cNvPr>
          <p:cNvSpPr>
            <a:spLocks noGrp="1"/>
          </p:cNvSpPr>
          <p:nvPr>
            <p:ph type="title"/>
          </p:nvPr>
        </p:nvSpPr>
        <p:spPr/>
        <p:txBody>
          <a:bodyPr/>
          <a:lstStyle/>
          <a:p>
            <a:r>
              <a:rPr lang="en-GB" sz="3500" dirty="0"/>
              <a:t>Elastic theory-</a:t>
            </a:r>
            <a:br>
              <a:rPr lang="en-GB" dirty="0"/>
            </a:br>
            <a:r>
              <a:rPr lang="en-GB" sz="3000" dirty="0">
                <a:solidFill>
                  <a:srgbClr val="FF0000"/>
                </a:solidFill>
              </a:rPr>
              <a:t>Transformed compliance matrix</a:t>
            </a:r>
          </a:p>
        </p:txBody>
      </p:sp>
      <p:sp>
        <p:nvSpPr>
          <p:cNvPr id="4" name="Slide Number Placeholder 3">
            <a:extLst>
              <a:ext uri="{FF2B5EF4-FFF2-40B4-BE49-F238E27FC236}">
                <a16:creationId xmlns:a16="http://schemas.microsoft.com/office/drawing/2014/main" id="{8AF2EDAC-8EA8-E516-B297-B13E0032B4BD}"/>
              </a:ext>
            </a:extLst>
          </p:cNvPr>
          <p:cNvSpPr>
            <a:spLocks noGrp="1"/>
          </p:cNvSpPr>
          <p:nvPr>
            <p:ph type="sldNum" sz="quarter" idx="12"/>
          </p:nvPr>
        </p:nvSpPr>
        <p:spPr/>
        <p:txBody>
          <a:bodyPr/>
          <a:lstStyle/>
          <a:p>
            <a:fld id="{4183E3AC-4BFB-4F71-8C6B-E1F9A9D61AA6}" type="slidenum">
              <a:rPr lang="en-GB" smtClean="0"/>
              <a:t>24</a:t>
            </a:fld>
            <a:endParaRPr lang="en-GB"/>
          </a:p>
        </p:txBody>
      </p:sp>
      <p:sp>
        <p:nvSpPr>
          <p:cNvPr id="5" name="Content Placeholder 2">
            <a:extLst>
              <a:ext uri="{FF2B5EF4-FFF2-40B4-BE49-F238E27FC236}">
                <a16:creationId xmlns:a16="http://schemas.microsoft.com/office/drawing/2014/main" id="{F3C53AC2-CFF2-1AD4-1877-EFF9EFC0ABAD}"/>
              </a:ext>
            </a:extLst>
          </p:cNvPr>
          <p:cNvSpPr txBox="1">
            <a:spLocks/>
          </p:cNvSpPr>
          <p:nvPr/>
        </p:nvSpPr>
        <p:spPr>
          <a:xfrm>
            <a:off x="4359822" y="1808763"/>
            <a:ext cx="1828800" cy="2026669"/>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sp>
        <p:nvSpPr>
          <p:cNvPr id="10" name="Text Placeholder 7">
            <a:extLst>
              <a:ext uri="{FF2B5EF4-FFF2-40B4-BE49-F238E27FC236}">
                <a16:creationId xmlns:a16="http://schemas.microsoft.com/office/drawing/2014/main" id="{54460EB4-6279-DE43-A1A0-31C79AD0BE3A}"/>
              </a:ext>
            </a:extLst>
          </p:cNvPr>
          <p:cNvSpPr txBox="1">
            <a:spLocks/>
          </p:cNvSpPr>
          <p:nvPr/>
        </p:nvSpPr>
        <p:spPr>
          <a:xfrm>
            <a:off x="6303158" y="2222285"/>
            <a:ext cx="5437328" cy="4309849"/>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0" indent="0">
              <a:buNone/>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pPr marL="285750" indent="-285750">
              <a:buFont typeface="Courier New" panose="02070309020205020404" pitchFamily="49" charset="0"/>
              <a:buChar char="o"/>
            </a:pPr>
            <a:endParaRPr lang="en-GB" dirty="0"/>
          </a:p>
          <a:p>
            <a:endParaRPr lang="en-GB" dirty="0"/>
          </a:p>
        </p:txBody>
      </p:sp>
      <p:pic>
        <p:nvPicPr>
          <p:cNvPr id="6" name="Picture 5">
            <a:extLst>
              <a:ext uri="{FF2B5EF4-FFF2-40B4-BE49-F238E27FC236}">
                <a16:creationId xmlns:a16="http://schemas.microsoft.com/office/drawing/2014/main" id="{56DEE0FC-C9A3-4E24-05F3-AB97C23B0778}"/>
              </a:ext>
            </a:extLst>
          </p:cNvPr>
          <p:cNvPicPr>
            <a:picLocks noChangeAspect="1"/>
          </p:cNvPicPr>
          <p:nvPr/>
        </p:nvPicPr>
        <p:blipFill>
          <a:blip r:embed="rId4"/>
          <a:stretch>
            <a:fillRect/>
          </a:stretch>
        </p:blipFill>
        <p:spPr>
          <a:xfrm>
            <a:off x="7611928" y="2286139"/>
            <a:ext cx="4258269" cy="3762900"/>
          </a:xfrm>
          <a:prstGeom prst="rect">
            <a:avLst/>
          </a:prstGeom>
          <a:ln>
            <a:solidFill>
              <a:schemeClr val="accent1"/>
            </a:solidFill>
          </a:ln>
        </p:spPr>
      </p:pic>
      <p:cxnSp>
        <p:nvCxnSpPr>
          <p:cNvPr id="9" name="Straight Arrow Connector 8">
            <a:extLst>
              <a:ext uri="{FF2B5EF4-FFF2-40B4-BE49-F238E27FC236}">
                <a16:creationId xmlns:a16="http://schemas.microsoft.com/office/drawing/2014/main" id="{F0ADDD21-BA8D-B926-7213-E1C87D8CEE3B}"/>
              </a:ext>
            </a:extLst>
          </p:cNvPr>
          <p:cNvCxnSpPr/>
          <p:nvPr/>
        </p:nvCxnSpPr>
        <p:spPr>
          <a:xfrm>
            <a:off x="9326879" y="5130265"/>
            <a:ext cx="219600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2BB9511-F1CC-5859-D5F7-E4AF24DB6E60}"/>
              </a:ext>
            </a:extLst>
          </p:cNvPr>
          <p:cNvCxnSpPr>
            <a:cxnSpLocks/>
          </p:cNvCxnSpPr>
          <p:nvPr/>
        </p:nvCxnSpPr>
        <p:spPr>
          <a:xfrm flipH="1" flipV="1">
            <a:off x="9286773" y="2724751"/>
            <a:ext cx="0" cy="241200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365AB21-E4A5-50AE-9E1F-D0445B3BD7C0}"/>
              </a:ext>
            </a:extLst>
          </p:cNvPr>
          <p:cNvCxnSpPr>
            <a:cxnSpLocks/>
          </p:cNvCxnSpPr>
          <p:nvPr/>
        </p:nvCxnSpPr>
        <p:spPr>
          <a:xfrm flipV="1">
            <a:off x="9326879" y="3930751"/>
            <a:ext cx="1911404" cy="1199514"/>
          </a:xfrm>
          <a:prstGeom prst="straightConnector1">
            <a:avLst/>
          </a:prstGeom>
          <a:ln w="666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C2EF2AC-2621-D389-5500-4CC8DB0670E1}"/>
              </a:ext>
            </a:extLst>
          </p:cNvPr>
          <p:cNvCxnSpPr>
            <a:cxnSpLocks/>
          </p:cNvCxnSpPr>
          <p:nvPr/>
        </p:nvCxnSpPr>
        <p:spPr>
          <a:xfrm flipH="1" flipV="1">
            <a:off x="8210349" y="3051208"/>
            <a:ext cx="1076424" cy="2079057"/>
          </a:xfrm>
          <a:prstGeom prst="straightConnector1">
            <a:avLst/>
          </a:prstGeom>
          <a:ln w="666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BF4BCBF-AB3C-9E2D-645B-E707A68802A2}"/>
              </a:ext>
            </a:extLst>
          </p:cNvPr>
          <p:cNvPicPr>
            <a:picLocks noChangeAspect="1"/>
          </p:cNvPicPr>
          <p:nvPr/>
        </p:nvPicPr>
        <p:blipFill>
          <a:blip r:embed="rId5"/>
          <a:stretch>
            <a:fillRect/>
          </a:stretch>
        </p:blipFill>
        <p:spPr>
          <a:xfrm>
            <a:off x="10741579" y="639951"/>
            <a:ext cx="1210153" cy="445024"/>
          </a:xfrm>
          <a:prstGeom prst="rect">
            <a:avLst/>
          </a:prstGeom>
          <a:ln>
            <a:solidFill>
              <a:schemeClr val="accent1"/>
            </a:solidFill>
          </a:ln>
        </p:spPr>
      </p:pic>
      <p:pic>
        <p:nvPicPr>
          <p:cNvPr id="7" name="Picture 6">
            <a:extLst>
              <a:ext uri="{FF2B5EF4-FFF2-40B4-BE49-F238E27FC236}">
                <a16:creationId xmlns:a16="http://schemas.microsoft.com/office/drawing/2014/main" id="{1A8A083A-4B98-2495-8A7A-0361C750DBCF}"/>
              </a:ext>
            </a:extLst>
          </p:cNvPr>
          <p:cNvPicPr>
            <a:picLocks noChangeAspect="1"/>
          </p:cNvPicPr>
          <p:nvPr/>
        </p:nvPicPr>
        <p:blipFill>
          <a:blip r:embed="rId6"/>
          <a:stretch>
            <a:fillRect/>
          </a:stretch>
        </p:blipFill>
        <p:spPr>
          <a:xfrm>
            <a:off x="10741579" y="103354"/>
            <a:ext cx="1129041" cy="445024"/>
          </a:xfrm>
          <a:prstGeom prst="rect">
            <a:avLst/>
          </a:prstGeom>
          <a:ln>
            <a:solidFill>
              <a:schemeClr val="accent1"/>
            </a:solidFill>
          </a:ln>
        </p:spPr>
      </p:pic>
      <p:pic>
        <p:nvPicPr>
          <p:cNvPr id="13" name="Picture 12">
            <a:extLst>
              <a:ext uri="{FF2B5EF4-FFF2-40B4-BE49-F238E27FC236}">
                <a16:creationId xmlns:a16="http://schemas.microsoft.com/office/drawing/2014/main" id="{DEBD89B4-D3B1-37AE-B352-8E6BF961CFE5}"/>
              </a:ext>
            </a:extLst>
          </p:cNvPr>
          <p:cNvPicPr>
            <a:picLocks noChangeAspect="1"/>
          </p:cNvPicPr>
          <p:nvPr/>
        </p:nvPicPr>
        <p:blipFill>
          <a:blip r:embed="rId7"/>
          <a:stretch>
            <a:fillRect/>
          </a:stretch>
        </p:blipFill>
        <p:spPr>
          <a:xfrm>
            <a:off x="8705850" y="103354"/>
            <a:ext cx="1946973" cy="964664"/>
          </a:xfrm>
          <a:prstGeom prst="rect">
            <a:avLst/>
          </a:prstGeom>
          <a:ln>
            <a:solidFill>
              <a:schemeClr val="accent1"/>
            </a:solidFill>
          </a:ln>
        </p:spPr>
      </p:pic>
      <p:pic>
        <p:nvPicPr>
          <p:cNvPr id="24" name="Picture 23">
            <a:extLst>
              <a:ext uri="{FF2B5EF4-FFF2-40B4-BE49-F238E27FC236}">
                <a16:creationId xmlns:a16="http://schemas.microsoft.com/office/drawing/2014/main" id="{5C98930E-BFF9-DD12-701F-F83757FB42FB}"/>
              </a:ext>
            </a:extLst>
          </p:cNvPr>
          <p:cNvPicPr>
            <a:picLocks noChangeAspect="1"/>
          </p:cNvPicPr>
          <p:nvPr/>
        </p:nvPicPr>
        <p:blipFill>
          <a:blip r:embed="rId8"/>
          <a:stretch>
            <a:fillRect/>
          </a:stretch>
        </p:blipFill>
        <p:spPr>
          <a:xfrm>
            <a:off x="1183570" y="2968022"/>
            <a:ext cx="1964073" cy="970205"/>
          </a:xfrm>
          <a:prstGeom prst="rect">
            <a:avLst/>
          </a:prstGeom>
          <a:ln>
            <a:solidFill>
              <a:schemeClr val="accent1"/>
            </a:solidFill>
          </a:ln>
        </p:spPr>
      </p:pic>
      <p:pic>
        <p:nvPicPr>
          <p:cNvPr id="26" name="Picture 25">
            <a:extLst>
              <a:ext uri="{FF2B5EF4-FFF2-40B4-BE49-F238E27FC236}">
                <a16:creationId xmlns:a16="http://schemas.microsoft.com/office/drawing/2014/main" id="{98EA98DA-3CC9-7250-74B6-2D1FEB688B73}"/>
              </a:ext>
            </a:extLst>
          </p:cNvPr>
          <p:cNvPicPr>
            <a:picLocks noChangeAspect="1"/>
          </p:cNvPicPr>
          <p:nvPr/>
        </p:nvPicPr>
        <p:blipFill>
          <a:blip r:embed="rId9"/>
          <a:stretch>
            <a:fillRect/>
          </a:stretch>
        </p:blipFill>
        <p:spPr>
          <a:xfrm>
            <a:off x="1166371" y="4012945"/>
            <a:ext cx="4445157" cy="1708723"/>
          </a:xfrm>
          <a:prstGeom prst="rect">
            <a:avLst/>
          </a:prstGeom>
          <a:ln>
            <a:solidFill>
              <a:schemeClr val="accent1"/>
            </a:solidFill>
          </a:ln>
        </p:spPr>
      </p:pic>
      <p:pic>
        <p:nvPicPr>
          <p:cNvPr id="30" name="Picture 29">
            <a:extLst>
              <a:ext uri="{FF2B5EF4-FFF2-40B4-BE49-F238E27FC236}">
                <a16:creationId xmlns:a16="http://schemas.microsoft.com/office/drawing/2014/main" id="{95C52030-C626-0F7B-D6AA-F764B8E095F3}"/>
              </a:ext>
            </a:extLst>
          </p:cNvPr>
          <p:cNvPicPr>
            <a:picLocks noChangeAspect="1"/>
          </p:cNvPicPr>
          <p:nvPr/>
        </p:nvPicPr>
        <p:blipFill>
          <a:blip r:embed="rId10"/>
          <a:stretch>
            <a:fillRect/>
          </a:stretch>
        </p:blipFill>
        <p:spPr>
          <a:xfrm>
            <a:off x="5661235" y="5055846"/>
            <a:ext cx="3983998" cy="921225"/>
          </a:xfrm>
          <a:prstGeom prst="rect">
            <a:avLst/>
          </a:prstGeom>
          <a:ln>
            <a:solidFill>
              <a:schemeClr val="accent1"/>
            </a:solidFill>
          </a:ln>
        </p:spPr>
      </p:pic>
      <p:pic>
        <p:nvPicPr>
          <p:cNvPr id="41" name="Picture 40">
            <a:extLst>
              <a:ext uri="{FF2B5EF4-FFF2-40B4-BE49-F238E27FC236}">
                <a16:creationId xmlns:a16="http://schemas.microsoft.com/office/drawing/2014/main" id="{446822A1-1E65-6A3E-2E7D-BB92262F07DA}"/>
              </a:ext>
            </a:extLst>
          </p:cNvPr>
          <p:cNvPicPr>
            <a:picLocks noChangeAspect="1"/>
          </p:cNvPicPr>
          <p:nvPr/>
        </p:nvPicPr>
        <p:blipFill>
          <a:blip r:embed="rId11"/>
          <a:stretch>
            <a:fillRect/>
          </a:stretch>
        </p:blipFill>
        <p:spPr>
          <a:xfrm>
            <a:off x="5661235" y="4527345"/>
            <a:ext cx="1758876" cy="471127"/>
          </a:xfrm>
          <a:prstGeom prst="rect">
            <a:avLst/>
          </a:prstGeom>
          <a:ln>
            <a:solidFill>
              <a:schemeClr val="accent1"/>
            </a:solidFill>
          </a:ln>
        </p:spPr>
      </p:pic>
    </p:spTree>
    <p:extLst>
      <p:ext uri="{BB962C8B-B14F-4D97-AF65-F5344CB8AC3E}">
        <p14:creationId xmlns:p14="http://schemas.microsoft.com/office/powerpoint/2010/main" val="2097620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BF36-C498-3A9A-5D6D-9E53EFFCB650}"/>
              </a:ext>
            </a:extLst>
          </p:cNvPr>
          <p:cNvSpPr>
            <a:spLocks noGrp="1"/>
          </p:cNvSpPr>
          <p:nvPr>
            <p:ph type="title"/>
          </p:nvPr>
        </p:nvSpPr>
        <p:spPr/>
        <p:txBody>
          <a:bodyPr/>
          <a:lstStyle/>
          <a:p>
            <a:r>
              <a:rPr lang="en-GB" dirty="0"/>
              <a:t>Laminate formulation</a:t>
            </a:r>
          </a:p>
        </p:txBody>
      </p:sp>
      <p:sp>
        <p:nvSpPr>
          <p:cNvPr id="3" name="Content Placeholder 2">
            <a:extLst>
              <a:ext uri="{FF2B5EF4-FFF2-40B4-BE49-F238E27FC236}">
                <a16:creationId xmlns:a16="http://schemas.microsoft.com/office/drawing/2014/main" id="{E499E1E8-FCFD-51B2-E40F-191D7D76FAF1}"/>
              </a:ext>
            </a:extLst>
          </p:cNvPr>
          <p:cNvSpPr>
            <a:spLocks noGrp="1"/>
          </p:cNvSpPr>
          <p:nvPr>
            <p:ph idx="1"/>
          </p:nvPr>
        </p:nvSpPr>
        <p:spPr>
          <a:xfrm>
            <a:off x="818712" y="2222287"/>
            <a:ext cx="4369305" cy="3989158"/>
          </a:xfrm>
        </p:spPr>
        <p:txBody>
          <a:bodyPr/>
          <a:lstStyle/>
          <a:p>
            <a:r>
              <a:rPr lang="en-GB" dirty="0"/>
              <a:t>Thus far, we have discussed the mechanical properties of a single ply (lamina) in detail.</a:t>
            </a:r>
          </a:p>
          <a:p>
            <a:r>
              <a:rPr lang="en-GB" dirty="0"/>
              <a:t>However, a laminate is comprised of multiple plies each with different orientation.</a:t>
            </a:r>
          </a:p>
          <a:p>
            <a:r>
              <a:rPr lang="en-GB" dirty="0"/>
              <a:t>The question now is how to characterise the mechanical behaviour of a laminate based on the properties of each individual lamina.</a:t>
            </a:r>
          </a:p>
        </p:txBody>
      </p:sp>
      <p:sp>
        <p:nvSpPr>
          <p:cNvPr id="4" name="Slide Number Placeholder 3">
            <a:extLst>
              <a:ext uri="{FF2B5EF4-FFF2-40B4-BE49-F238E27FC236}">
                <a16:creationId xmlns:a16="http://schemas.microsoft.com/office/drawing/2014/main" id="{7BADB2C0-3F0B-01A4-901C-EC9086DCC53A}"/>
              </a:ext>
            </a:extLst>
          </p:cNvPr>
          <p:cNvSpPr>
            <a:spLocks noGrp="1"/>
          </p:cNvSpPr>
          <p:nvPr>
            <p:ph type="sldNum" sz="quarter" idx="12"/>
          </p:nvPr>
        </p:nvSpPr>
        <p:spPr/>
        <p:txBody>
          <a:bodyPr/>
          <a:lstStyle/>
          <a:p>
            <a:fld id="{4183E3AC-4BFB-4F71-8C6B-E1F9A9D61AA6}" type="slidenum">
              <a:rPr lang="en-GB" smtClean="0"/>
              <a:t>25</a:t>
            </a:fld>
            <a:endParaRPr lang="en-GB"/>
          </a:p>
        </p:txBody>
      </p:sp>
      <p:pic>
        <p:nvPicPr>
          <p:cNvPr id="11270" name="Picture 6" descr="Oxyblack - Laminates &amp; Sandwiches">
            <a:extLst>
              <a:ext uri="{FF2B5EF4-FFF2-40B4-BE49-F238E27FC236}">
                <a16:creationId xmlns:a16="http://schemas.microsoft.com/office/drawing/2014/main" id="{3F7E1D49-C674-C535-C849-CBACC5896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07"/>
          <a:stretch/>
        </p:blipFill>
        <p:spPr bwMode="auto">
          <a:xfrm>
            <a:off x="10677192" y="50839"/>
            <a:ext cx="1409611" cy="176314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274" name="Picture 10" descr="J. Compos. Sci. | Free Full-Text | State-Of-The-Art of Sandwich Composite  Structures: Manufacturing&amp;mdash;to&amp;mdash;High Performance Applications">
            <a:extLst>
              <a:ext uri="{FF2B5EF4-FFF2-40B4-BE49-F238E27FC236}">
                <a16:creationId xmlns:a16="http://schemas.microsoft.com/office/drawing/2014/main" id="{1087C0D9-74B4-7506-2897-AD6DD32A7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481" y="2404653"/>
            <a:ext cx="6128759" cy="380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578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AC74-8FD8-DA5F-B84A-8F3F0CBF5426}"/>
              </a:ext>
            </a:extLst>
          </p:cNvPr>
          <p:cNvSpPr>
            <a:spLocks noGrp="1"/>
          </p:cNvSpPr>
          <p:nvPr>
            <p:ph type="title"/>
          </p:nvPr>
        </p:nvSpPr>
        <p:spPr/>
        <p:txBody>
          <a:bodyPr/>
          <a:lstStyle/>
          <a:p>
            <a:r>
              <a:rPr lang="en-GB" dirty="0"/>
              <a:t>Laminate formulation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846557-94A1-C80A-416B-A6D8CFFE0481}"/>
                  </a:ext>
                </a:extLst>
              </p:cNvPr>
              <p:cNvSpPr>
                <a:spLocks noGrp="1"/>
              </p:cNvSpPr>
              <p:nvPr>
                <p:ph idx="1"/>
              </p:nvPr>
            </p:nvSpPr>
            <p:spPr>
              <a:xfrm>
                <a:off x="818712" y="2222287"/>
                <a:ext cx="3734908" cy="3989158"/>
              </a:xfrm>
            </p:spPr>
            <p:txBody>
              <a:bodyPr>
                <a:normAutofit fontScale="92500" lnSpcReduction="10000"/>
              </a:bodyPr>
              <a:lstStyle/>
              <a:p>
                <a:r>
                  <a:rPr lang="en-GB" dirty="0"/>
                  <a:t>Based on the </a:t>
                </a:r>
                <a:r>
                  <a:rPr lang="en-GB" b="1" dirty="0">
                    <a:solidFill>
                      <a:srgbClr val="FF0000"/>
                    </a:solidFill>
                  </a:rPr>
                  <a:t>Kirchhoff</a:t>
                </a:r>
                <a:r>
                  <a:rPr lang="en-GB" dirty="0"/>
                  <a:t> hypothesis, for thin laminates: </a:t>
                </a:r>
              </a:p>
              <a:p>
                <a:pPr lvl="1"/>
                <a:r>
                  <a:rPr lang="en-GB" dirty="0"/>
                  <a:t>A line that is </a:t>
                </a:r>
                <a:r>
                  <a:rPr lang="en-GB" dirty="0">
                    <a:solidFill>
                      <a:schemeClr val="accent1"/>
                    </a:solidFill>
                  </a:rPr>
                  <a:t>originally straight and perpendicular to the middle surface of the laminate before deformation </a:t>
                </a:r>
                <a:r>
                  <a:rPr lang="en-GB" dirty="0"/>
                  <a:t>is assumed to </a:t>
                </a:r>
                <a:r>
                  <a:rPr lang="en-GB" dirty="0">
                    <a:solidFill>
                      <a:srgbClr val="FFC000"/>
                    </a:solidFill>
                  </a:rPr>
                  <a:t>remain straight and perpendicular to the middle surface after laminate deformation</a:t>
                </a:r>
                <a:r>
                  <a:rPr lang="en-GB" dirty="0"/>
                  <a:t>.</a:t>
                </a:r>
              </a:p>
              <a:p>
                <a:pPr lvl="1"/>
                <a:r>
                  <a:rPr lang="en-GB" dirty="0"/>
                  <a:t>The assumption implies the absence of shear strains in planes perpendicular to the mid-surface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rPr>
                          <m:t>𝑥𝑧</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ea typeface="Cambria Math" panose="02040503050406030204" pitchFamily="18" charset="0"/>
                          </a:rPr>
                          <m:t>𝑦𝑧</m:t>
                        </m:r>
                      </m:sub>
                    </m:sSub>
                    <m:r>
                      <a:rPr lang="en-GB" b="0" i="1" smtClean="0">
                        <a:latin typeface="Cambria Math" panose="02040503050406030204" pitchFamily="18" charset="0"/>
                      </a:rPr>
                      <m:t>=</m:t>
                    </m:r>
                    <m:r>
                      <a:rPr lang="en-GB" b="0" i="1" smtClean="0">
                        <a:latin typeface="Cambria Math" panose="02040503050406030204" pitchFamily="18" charset="0"/>
                      </a:rPr>
                      <m:t>0</m:t>
                    </m:r>
                  </m:oMath>
                </a14:m>
                <a:r>
                  <a:rPr lang="en-GB" dirty="0"/>
                  <a:t>).</a:t>
                </a:r>
              </a:p>
              <a:p>
                <a:pPr lvl="1"/>
                <a:r>
                  <a:rPr lang="en-GB" dirty="0"/>
                  <a:t>Plane strain condition is also assumed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𝜀</m:t>
                        </m:r>
                      </m:e>
                      <m:sub>
                        <m:r>
                          <a:rPr lang="en-GB" b="0" i="1" smtClean="0">
                            <a:latin typeface="Cambria Math" panose="02040503050406030204" pitchFamily="18" charset="0"/>
                          </a:rPr>
                          <m:t>𝑧</m:t>
                        </m:r>
                      </m:sub>
                    </m:sSub>
                    <m:r>
                      <a:rPr lang="en-GB" b="0" i="1" smtClean="0">
                        <a:latin typeface="Cambria Math" panose="02040503050406030204" pitchFamily="18" charset="0"/>
                      </a:rPr>
                      <m:t>=</m:t>
                    </m:r>
                    <m:r>
                      <a:rPr lang="en-GB" b="0" i="1" smtClean="0">
                        <a:latin typeface="Cambria Math" panose="02040503050406030204" pitchFamily="18" charset="0"/>
                      </a:rPr>
                      <m:t>0</m:t>
                    </m:r>
                  </m:oMath>
                </a14:m>
                <a:r>
                  <a:rPr lang="en-GB" dirty="0"/>
                  <a:t>).</a:t>
                </a:r>
              </a:p>
            </p:txBody>
          </p:sp>
        </mc:Choice>
        <mc:Fallback xmlns="">
          <p:sp>
            <p:nvSpPr>
              <p:cNvPr id="3" name="Content Placeholder 2">
                <a:extLst>
                  <a:ext uri="{FF2B5EF4-FFF2-40B4-BE49-F238E27FC236}">
                    <a16:creationId xmlns:a16="http://schemas.microsoft.com/office/drawing/2014/main" id="{BB846557-94A1-C80A-416B-A6D8CFFE0481}"/>
                  </a:ext>
                </a:extLst>
              </p:cNvPr>
              <p:cNvSpPr>
                <a:spLocks noGrp="1" noRot="1" noChangeAspect="1" noMove="1" noResize="1" noEditPoints="1" noAdjustHandles="1" noChangeArrowheads="1" noChangeShapeType="1" noTextEdit="1"/>
              </p:cNvSpPr>
              <p:nvPr>
                <p:ph idx="1"/>
              </p:nvPr>
            </p:nvSpPr>
            <p:spPr>
              <a:xfrm>
                <a:off x="818712" y="2222287"/>
                <a:ext cx="3734908" cy="3989158"/>
              </a:xfrm>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7C324DD-7C0F-77A1-847A-736F9E97D047}"/>
              </a:ext>
            </a:extLst>
          </p:cNvPr>
          <p:cNvSpPr>
            <a:spLocks noGrp="1"/>
          </p:cNvSpPr>
          <p:nvPr>
            <p:ph type="sldNum" sz="quarter" idx="12"/>
          </p:nvPr>
        </p:nvSpPr>
        <p:spPr/>
        <p:txBody>
          <a:bodyPr/>
          <a:lstStyle/>
          <a:p>
            <a:fld id="{4183E3AC-4BFB-4F71-8C6B-E1F9A9D61AA6}" type="slidenum">
              <a:rPr lang="en-GB" smtClean="0"/>
              <a:t>26</a:t>
            </a:fld>
            <a:endParaRPr lang="en-GB"/>
          </a:p>
        </p:txBody>
      </p:sp>
      <p:pic>
        <p:nvPicPr>
          <p:cNvPr id="5" name="Picture 4">
            <a:extLst>
              <a:ext uri="{FF2B5EF4-FFF2-40B4-BE49-F238E27FC236}">
                <a16:creationId xmlns:a16="http://schemas.microsoft.com/office/drawing/2014/main" id="{75C427B8-52B5-E907-3733-53126E1C378D}"/>
              </a:ext>
            </a:extLst>
          </p:cNvPr>
          <p:cNvPicPr>
            <a:picLocks noChangeAspect="1"/>
          </p:cNvPicPr>
          <p:nvPr/>
        </p:nvPicPr>
        <p:blipFill>
          <a:blip r:embed="rId4"/>
          <a:stretch>
            <a:fillRect/>
          </a:stretch>
        </p:blipFill>
        <p:spPr>
          <a:xfrm>
            <a:off x="4553620" y="2164351"/>
            <a:ext cx="7519181" cy="3300381"/>
          </a:xfrm>
          <a:prstGeom prst="rect">
            <a:avLst/>
          </a:prstGeom>
          <a:ln>
            <a:solidFill>
              <a:schemeClr val="accent1"/>
            </a:solidFill>
          </a:ln>
        </p:spPr>
      </p:pic>
      <p:pic>
        <p:nvPicPr>
          <p:cNvPr id="7" name="Picture 6">
            <a:extLst>
              <a:ext uri="{FF2B5EF4-FFF2-40B4-BE49-F238E27FC236}">
                <a16:creationId xmlns:a16="http://schemas.microsoft.com/office/drawing/2014/main" id="{CBAF4D34-A4B4-5BB6-D9CB-BD0EBD415D73}"/>
              </a:ext>
            </a:extLst>
          </p:cNvPr>
          <p:cNvPicPr>
            <a:picLocks noChangeAspect="1"/>
          </p:cNvPicPr>
          <p:nvPr/>
        </p:nvPicPr>
        <p:blipFill>
          <a:blip r:embed="rId5"/>
          <a:stretch>
            <a:fillRect/>
          </a:stretch>
        </p:blipFill>
        <p:spPr>
          <a:xfrm>
            <a:off x="7082025" y="69500"/>
            <a:ext cx="2536226" cy="1166975"/>
          </a:xfrm>
          <a:prstGeom prst="rect">
            <a:avLst/>
          </a:prstGeom>
          <a:ln>
            <a:solidFill>
              <a:schemeClr val="bg1"/>
            </a:solidFill>
          </a:ln>
        </p:spPr>
      </p:pic>
      <p:pic>
        <p:nvPicPr>
          <p:cNvPr id="8" name="Picture 7">
            <a:extLst>
              <a:ext uri="{FF2B5EF4-FFF2-40B4-BE49-F238E27FC236}">
                <a16:creationId xmlns:a16="http://schemas.microsoft.com/office/drawing/2014/main" id="{1A039B57-6FEC-C957-911B-316DA7C03207}"/>
              </a:ext>
            </a:extLst>
          </p:cNvPr>
          <p:cNvPicPr>
            <a:picLocks noChangeAspect="1"/>
          </p:cNvPicPr>
          <p:nvPr/>
        </p:nvPicPr>
        <p:blipFill>
          <a:blip r:embed="rId6"/>
          <a:stretch>
            <a:fillRect/>
          </a:stretch>
        </p:blipFill>
        <p:spPr>
          <a:xfrm>
            <a:off x="9686457" y="69500"/>
            <a:ext cx="2386344" cy="1166975"/>
          </a:xfrm>
          <a:prstGeom prst="rect">
            <a:avLst/>
          </a:prstGeom>
          <a:ln>
            <a:solidFill>
              <a:schemeClr val="bg1"/>
            </a:solidFill>
          </a:ln>
        </p:spPr>
      </p:pic>
      <p:pic>
        <p:nvPicPr>
          <p:cNvPr id="9" name="Picture 8">
            <a:extLst>
              <a:ext uri="{FF2B5EF4-FFF2-40B4-BE49-F238E27FC236}">
                <a16:creationId xmlns:a16="http://schemas.microsoft.com/office/drawing/2014/main" id="{CD063361-BF97-8F63-584E-37C55C5DEAD0}"/>
              </a:ext>
            </a:extLst>
          </p:cNvPr>
          <p:cNvPicPr>
            <a:picLocks noChangeAspect="1"/>
          </p:cNvPicPr>
          <p:nvPr/>
        </p:nvPicPr>
        <p:blipFill>
          <a:blip r:embed="rId7"/>
          <a:stretch>
            <a:fillRect/>
          </a:stretch>
        </p:blipFill>
        <p:spPr>
          <a:xfrm>
            <a:off x="9688078" y="1264195"/>
            <a:ext cx="1462611" cy="429851"/>
          </a:xfrm>
          <a:prstGeom prst="rect">
            <a:avLst/>
          </a:prstGeom>
          <a:ln>
            <a:solidFill>
              <a:schemeClr val="bg1"/>
            </a:solidFill>
          </a:ln>
        </p:spPr>
      </p:pic>
      <p:cxnSp>
        <p:nvCxnSpPr>
          <p:cNvPr id="11" name="Straight Connector 10">
            <a:extLst>
              <a:ext uri="{FF2B5EF4-FFF2-40B4-BE49-F238E27FC236}">
                <a16:creationId xmlns:a16="http://schemas.microsoft.com/office/drawing/2014/main" id="{00307A78-06C6-EE5C-F1D5-C047C09A2506}"/>
              </a:ext>
            </a:extLst>
          </p:cNvPr>
          <p:cNvCxnSpPr/>
          <p:nvPr/>
        </p:nvCxnSpPr>
        <p:spPr>
          <a:xfrm>
            <a:off x="9182501" y="3676851"/>
            <a:ext cx="0" cy="92402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7BAFF3-4251-E464-354A-601C560C36D6}"/>
              </a:ext>
            </a:extLst>
          </p:cNvPr>
          <p:cNvCxnSpPr>
            <a:cxnSpLocks/>
          </p:cNvCxnSpPr>
          <p:nvPr/>
        </p:nvCxnSpPr>
        <p:spPr>
          <a:xfrm flipH="1">
            <a:off x="10818796" y="4272014"/>
            <a:ext cx="450783" cy="829375"/>
          </a:xfrm>
          <a:prstGeom prst="line">
            <a:avLst/>
          </a:prstGeom>
          <a:ln w="412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623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AC74-8FD8-DA5F-B84A-8F3F0CBF5426}"/>
              </a:ext>
            </a:extLst>
          </p:cNvPr>
          <p:cNvSpPr>
            <a:spLocks noGrp="1"/>
          </p:cNvSpPr>
          <p:nvPr>
            <p:ph type="title"/>
          </p:nvPr>
        </p:nvSpPr>
        <p:spPr/>
        <p:txBody>
          <a:bodyPr/>
          <a:lstStyle/>
          <a:p>
            <a:r>
              <a:rPr lang="en-GB" dirty="0"/>
              <a:t>Laminate formulation</a:t>
            </a:r>
          </a:p>
        </p:txBody>
      </p:sp>
      <p:sp>
        <p:nvSpPr>
          <p:cNvPr id="4" name="Slide Number Placeholder 3">
            <a:extLst>
              <a:ext uri="{FF2B5EF4-FFF2-40B4-BE49-F238E27FC236}">
                <a16:creationId xmlns:a16="http://schemas.microsoft.com/office/drawing/2014/main" id="{97C324DD-7C0F-77A1-847A-736F9E97D047}"/>
              </a:ext>
            </a:extLst>
          </p:cNvPr>
          <p:cNvSpPr>
            <a:spLocks noGrp="1"/>
          </p:cNvSpPr>
          <p:nvPr>
            <p:ph type="sldNum" sz="quarter" idx="12"/>
          </p:nvPr>
        </p:nvSpPr>
        <p:spPr/>
        <p:txBody>
          <a:bodyPr/>
          <a:lstStyle/>
          <a:p>
            <a:fld id="{4183E3AC-4BFB-4F71-8C6B-E1F9A9D61AA6}" type="slidenum">
              <a:rPr lang="en-GB" smtClean="0"/>
              <a:t>27</a:t>
            </a:fld>
            <a:endParaRPr lang="en-GB"/>
          </a:p>
        </p:txBody>
      </p:sp>
      <p:pic>
        <p:nvPicPr>
          <p:cNvPr id="5" name="Picture 4">
            <a:extLst>
              <a:ext uri="{FF2B5EF4-FFF2-40B4-BE49-F238E27FC236}">
                <a16:creationId xmlns:a16="http://schemas.microsoft.com/office/drawing/2014/main" id="{75C427B8-52B5-E907-3733-53126E1C378D}"/>
              </a:ext>
            </a:extLst>
          </p:cNvPr>
          <p:cNvPicPr>
            <a:picLocks noChangeAspect="1"/>
          </p:cNvPicPr>
          <p:nvPr/>
        </p:nvPicPr>
        <p:blipFill>
          <a:blip r:embed="rId3"/>
          <a:stretch>
            <a:fillRect/>
          </a:stretch>
        </p:blipFill>
        <p:spPr>
          <a:xfrm>
            <a:off x="4553620" y="2106601"/>
            <a:ext cx="7519181" cy="3300381"/>
          </a:xfrm>
          <a:prstGeom prst="rect">
            <a:avLst/>
          </a:prstGeom>
          <a:ln>
            <a:solidFill>
              <a:schemeClr val="accent1"/>
            </a:solidFill>
          </a:ln>
        </p:spPr>
      </p:pic>
      <p:pic>
        <p:nvPicPr>
          <p:cNvPr id="7" name="Picture 6">
            <a:extLst>
              <a:ext uri="{FF2B5EF4-FFF2-40B4-BE49-F238E27FC236}">
                <a16:creationId xmlns:a16="http://schemas.microsoft.com/office/drawing/2014/main" id="{CBAF4D34-A4B4-5BB6-D9CB-BD0EBD415D73}"/>
              </a:ext>
            </a:extLst>
          </p:cNvPr>
          <p:cNvPicPr>
            <a:picLocks noChangeAspect="1"/>
          </p:cNvPicPr>
          <p:nvPr/>
        </p:nvPicPr>
        <p:blipFill>
          <a:blip r:embed="rId4"/>
          <a:stretch>
            <a:fillRect/>
          </a:stretch>
        </p:blipFill>
        <p:spPr>
          <a:xfrm>
            <a:off x="7082025" y="69500"/>
            <a:ext cx="2536226" cy="1166975"/>
          </a:xfrm>
          <a:prstGeom prst="rect">
            <a:avLst/>
          </a:prstGeom>
          <a:ln>
            <a:solidFill>
              <a:schemeClr val="bg1"/>
            </a:solidFill>
          </a:ln>
        </p:spPr>
      </p:pic>
      <p:pic>
        <p:nvPicPr>
          <p:cNvPr id="8" name="Picture 7">
            <a:extLst>
              <a:ext uri="{FF2B5EF4-FFF2-40B4-BE49-F238E27FC236}">
                <a16:creationId xmlns:a16="http://schemas.microsoft.com/office/drawing/2014/main" id="{1A039B57-6FEC-C957-911B-316DA7C03207}"/>
              </a:ext>
            </a:extLst>
          </p:cNvPr>
          <p:cNvPicPr>
            <a:picLocks noChangeAspect="1"/>
          </p:cNvPicPr>
          <p:nvPr/>
        </p:nvPicPr>
        <p:blipFill>
          <a:blip r:embed="rId5"/>
          <a:stretch>
            <a:fillRect/>
          </a:stretch>
        </p:blipFill>
        <p:spPr>
          <a:xfrm>
            <a:off x="9686457" y="69500"/>
            <a:ext cx="2386344" cy="1166975"/>
          </a:xfrm>
          <a:prstGeom prst="rect">
            <a:avLst/>
          </a:prstGeom>
          <a:ln>
            <a:solidFill>
              <a:schemeClr val="bg1"/>
            </a:solidFill>
          </a:ln>
        </p:spPr>
      </p:pic>
      <p:pic>
        <p:nvPicPr>
          <p:cNvPr id="9" name="Picture 8">
            <a:extLst>
              <a:ext uri="{FF2B5EF4-FFF2-40B4-BE49-F238E27FC236}">
                <a16:creationId xmlns:a16="http://schemas.microsoft.com/office/drawing/2014/main" id="{CD063361-BF97-8F63-584E-37C55C5DEAD0}"/>
              </a:ext>
            </a:extLst>
          </p:cNvPr>
          <p:cNvPicPr>
            <a:picLocks noChangeAspect="1"/>
          </p:cNvPicPr>
          <p:nvPr/>
        </p:nvPicPr>
        <p:blipFill>
          <a:blip r:embed="rId6"/>
          <a:stretch>
            <a:fillRect/>
          </a:stretch>
        </p:blipFill>
        <p:spPr>
          <a:xfrm>
            <a:off x="9688078" y="1264195"/>
            <a:ext cx="1462611" cy="429851"/>
          </a:xfrm>
          <a:prstGeom prst="rect">
            <a:avLst/>
          </a:prstGeom>
          <a:ln>
            <a:solidFill>
              <a:schemeClr val="bg1"/>
            </a:solidFill>
          </a:ln>
        </p:spPr>
      </p:pic>
      <p:cxnSp>
        <p:nvCxnSpPr>
          <p:cNvPr id="11" name="Straight Connector 10">
            <a:extLst>
              <a:ext uri="{FF2B5EF4-FFF2-40B4-BE49-F238E27FC236}">
                <a16:creationId xmlns:a16="http://schemas.microsoft.com/office/drawing/2014/main" id="{00307A78-06C6-EE5C-F1D5-C047C09A2506}"/>
              </a:ext>
            </a:extLst>
          </p:cNvPr>
          <p:cNvCxnSpPr/>
          <p:nvPr/>
        </p:nvCxnSpPr>
        <p:spPr>
          <a:xfrm>
            <a:off x="9182501" y="3619101"/>
            <a:ext cx="0" cy="924025"/>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7BAFF3-4251-E464-354A-601C560C36D6}"/>
              </a:ext>
            </a:extLst>
          </p:cNvPr>
          <p:cNvCxnSpPr>
            <a:cxnSpLocks/>
          </p:cNvCxnSpPr>
          <p:nvPr/>
        </p:nvCxnSpPr>
        <p:spPr>
          <a:xfrm flipH="1">
            <a:off x="10818796" y="4214264"/>
            <a:ext cx="450783" cy="829375"/>
          </a:xfrm>
          <a:prstGeom prst="line">
            <a:avLst/>
          </a:prstGeom>
          <a:ln w="41275">
            <a:solidFill>
              <a:srgbClr val="FFC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BF919CA-97DF-50AB-2C61-042AE775ED83}"/>
              </a:ext>
            </a:extLst>
          </p:cNvPr>
          <p:cNvPicPr>
            <a:picLocks noChangeAspect="1"/>
          </p:cNvPicPr>
          <p:nvPr/>
        </p:nvPicPr>
        <p:blipFill>
          <a:blip r:embed="rId7"/>
          <a:stretch>
            <a:fillRect/>
          </a:stretch>
        </p:blipFill>
        <p:spPr>
          <a:xfrm>
            <a:off x="210312" y="2241351"/>
            <a:ext cx="956904" cy="288000"/>
          </a:xfrm>
          <a:prstGeom prst="rect">
            <a:avLst/>
          </a:prstGeom>
          <a:ln>
            <a:solidFill>
              <a:schemeClr val="accent1"/>
            </a:solidFill>
          </a:ln>
        </p:spPr>
      </p:pic>
      <p:pic>
        <p:nvPicPr>
          <p:cNvPr id="14" name="Picture 13">
            <a:extLst>
              <a:ext uri="{FF2B5EF4-FFF2-40B4-BE49-F238E27FC236}">
                <a16:creationId xmlns:a16="http://schemas.microsoft.com/office/drawing/2014/main" id="{D2676786-9476-5C84-DFCB-DBC8B03249D3}"/>
              </a:ext>
            </a:extLst>
          </p:cNvPr>
          <p:cNvPicPr>
            <a:picLocks noChangeAspect="1"/>
          </p:cNvPicPr>
          <p:nvPr/>
        </p:nvPicPr>
        <p:blipFill rotWithShape="1">
          <a:blip r:embed="rId8"/>
          <a:srcRect l="5017"/>
          <a:stretch/>
        </p:blipFill>
        <p:spPr>
          <a:xfrm>
            <a:off x="210312" y="2619591"/>
            <a:ext cx="715343" cy="514800"/>
          </a:xfrm>
          <a:prstGeom prst="rect">
            <a:avLst/>
          </a:prstGeom>
          <a:ln>
            <a:solidFill>
              <a:schemeClr val="accent1"/>
            </a:solidFill>
          </a:ln>
        </p:spPr>
      </p:pic>
      <p:pic>
        <p:nvPicPr>
          <p:cNvPr id="15" name="Picture 14">
            <a:extLst>
              <a:ext uri="{FF2B5EF4-FFF2-40B4-BE49-F238E27FC236}">
                <a16:creationId xmlns:a16="http://schemas.microsoft.com/office/drawing/2014/main" id="{D979E60E-F2C6-F19B-2C13-76639295D900}"/>
              </a:ext>
            </a:extLst>
          </p:cNvPr>
          <p:cNvPicPr>
            <a:picLocks noChangeAspect="1"/>
          </p:cNvPicPr>
          <p:nvPr/>
        </p:nvPicPr>
        <p:blipFill>
          <a:blip r:embed="rId9"/>
          <a:stretch>
            <a:fillRect/>
          </a:stretch>
        </p:blipFill>
        <p:spPr>
          <a:xfrm>
            <a:off x="1532854" y="2241351"/>
            <a:ext cx="1206783" cy="540000"/>
          </a:xfrm>
          <a:prstGeom prst="rect">
            <a:avLst/>
          </a:prstGeom>
          <a:ln>
            <a:solidFill>
              <a:schemeClr val="accent1"/>
            </a:solidFill>
          </a:ln>
        </p:spPr>
      </p:pic>
      <p:pic>
        <p:nvPicPr>
          <p:cNvPr id="16" name="Picture 15">
            <a:extLst>
              <a:ext uri="{FF2B5EF4-FFF2-40B4-BE49-F238E27FC236}">
                <a16:creationId xmlns:a16="http://schemas.microsoft.com/office/drawing/2014/main" id="{E0448B5D-0F00-19DA-8506-ED7580C5A8CD}"/>
              </a:ext>
            </a:extLst>
          </p:cNvPr>
          <p:cNvPicPr>
            <a:picLocks noChangeAspect="1"/>
          </p:cNvPicPr>
          <p:nvPr/>
        </p:nvPicPr>
        <p:blipFill>
          <a:blip r:embed="rId10"/>
          <a:stretch>
            <a:fillRect/>
          </a:stretch>
        </p:blipFill>
        <p:spPr>
          <a:xfrm>
            <a:off x="1525666" y="2864391"/>
            <a:ext cx="1153846" cy="540000"/>
          </a:xfrm>
          <a:prstGeom prst="rect">
            <a:avLst/>
          </a:prstGeom>
          <a:ln>
            <a:solidFill>
              <a:schemeClr val="accent1"/>
            </a:solidFill>
          </a:ln>
        </p:spPr>
      </p:pic>
      <p:pic>
        <p:nvPicPr>
          <p:cNvPr id="17" name="Picture 16">
            <a:extLst>
              <a:ext uri="{FF2B5EF4-FFF2-40B4-BE49-F238E27FC236}">
                <a16:creationId xmlns:a16="http://schemas.microsoft.com/office/drawing/2014/main" id="{2BED6E18-ABFC-7B40-D6F9-AADD7E3C304C}"/>
              </a:ext>
            </a:extLst>
          </p:cNvPr>
          <p:cNvPicPr>
            <a:picLocks noChangeAspect="1"/>
          </p:cNvPicPr>
          <p:nvPr/>
        </p:nvPicPr>
        <p:blipFill>
          <a:blip r:embed="rId11"/>
          <a:stretch>
            <a:fillRect/>
          </a:stretch>
        </p:blipFill>
        <p:spPr>
          <a:xfrm>
            <a:off x="3346836" y="2241351"/>
            <a:ext cx="1840695" cy="540000"/>
          </a:xfrm>
          <a:prstGeom prst="rect">
            <a:avLst/>
          </a:prstGeom>
          <a:ln>
            <a:solidFill>
              <a:schemeClr val="accent1"/>
            </a:solidFill>
          </a:ln>
        </p:spPr>
      </p:pic>
      <p:pic>
        <p:nvPicPr>
          <p:cNvPr id="18" name="Picture 17">
            <a:extLst>
              <a:ext uri="{FF2B5EF4-FFF2-40B4-BE49-F238E27FC236}">
                <a16:creationId xmlns:a16="http://schemas.microsoft.com/office/drawing/2014/main" id="{AF3F173E-E3DC-DA8A-DC5E-AA17D6997199}"/>
              </a:ext>
            </a:extLst>
          </p:cNvPr>
          <p:cNvPicPr>
            <a:picLocks noChangeAspect="1"/>
          </p:cNvPicPr>
          <p:nvPr/>
        </p:nvPicPr>
        <p:blipFill>
          <a:blip r:embed="rId12"/>
          <a:stretch>
            <a:fillRect/>
          </a:stretch>
        </p:blipFill>
        <p:spPr>
          <a:xfrm>
            <a:off x="3342817" y="2845658"/>
            <a:ext cx="1839823" cy="540000"/>
          </a:xfrm>
          <a:prstGeom prst="rect">
            <a:avLst/>
          </a:prstGeom>
          <a:ln>
            <a:solidFill>
              <a:schemeClr val="accent1"/>
            </a:solidFill>
          </a:ln>
        </p:spPr>
      </p:pic>
      <p:pic>
        <p:nvPicPr>
          <p:cNvPr id="19" name="Picture 18">
            <a:extLst>
              <a:ext uri="{FF2B5EF4-FFF2-40B4-BE49-F238E27FC236}">
                <a16:creationId xmlns:a16="http://schemas.microsoft.com/office/drawing/2014/main" id="{12F268C3-733C-7F6F-064D-67A9D8C692FC}"/>
              </a:ext>
            </a:extLst>
          </p:cNvPr>
          <p:cNvPicPr>
            <a:picLocks noChangeAspect="1"/>
          </p:cNvPicPr>
          <p:nvPr/>
        </p:nvPicPr>
        <p:blipFill>
          <a:blip r:embed="rId13"/>
          <a:stretch>
            <a:fillRect/>
          </a:stretch>
        </p:blipFill>
        <p:spPr>
          <a:xfrm>
            <a:off x="3342817" y="3452523"/>
            <a:ext cx="2477405" cy="540000"/>
          </a:xfrm>
          <a:prstGeom prst="rect">
            <a:avLst/>
          </a:prstGeom>
          <a:ln>
            <a:solidFill>
              <a:schemeClr val="accent1"/>
            </a:solidFill>
          </a:ln>
        </p:spPr>
      </p:pic>
      <p:pic>
        <p:nvPicPr>
          <p:cNvPr id="20" name="Picture 19">
            <a:extLst>
              <a:ext uri="{FF2B5EF4-FFF2-40B4-BE49-F238E27FC236}">
                <a16:creationId xmlns:a16="http://schemas.microsoft.com/office/drawing/2014/main" id="{73602787-C195-F1C5-66C1-DB4B1E6ACA07}"/>
              </a:ext>
            </a:extLst>
          </p:cNvPr>
          <p:cNvPicPr>
            <a:picLocks noChangeAspect="1"/>
          </p:cNvPicPr>
          <p:nvPr/>
        </p:nvPicPr>
        <p:blipFill>
          <a:blip r:embed="rId14"/>
          <a:stretch>
            <a:fillRect/>
          </a:stretch>
        </p:blipFill>
        <p:spPr>
          <a:xfrm>
            <a:off x="273752" y="4686701"/>
            <a:ext cx="4327994" cy="1820002"/>
          </a:xfrm>
          <a:prstGeom prst="rect">
            <a:avLst/>
          </a:prstGeom>
          <a:ln>
            <a:solidFill>
              <a:schemeClr val="accent1"/>
            </a:solidFill>
          </a:ln>
        </p:spPr>
      </p:pic>
      <p:sp>
        <p:nvSpPr>
          <p:cNvPr id="21" name="Arrow: Right 20">
            <a:extLst>
              <a:ext uri="{FF2B5EF4-FFF2-40B4-BE49-F238E27FC236}">
                <a16:creationId xmlns:a16="http://schemas.microsoft.com/office/drawing/2014/main" id="{F75F9A05-C5CC-0EF6-31CC-AB97BD41ED6E}"/>
              </a:ext>
            </a:extLst>
          </p:cNvPr>
          <p:cNvSpPr/>
          <p:nvPr/>
        </p:nvSpPr>
        <p:spPr>
          <a:xfrm>
            <a:off x="1052341" y="2446739"/>
            <a:ext cx="400862" cy="895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Arrow: Right 21">
            <a:extLst>
              <a:ext uri="{FF2B5EF4-FFF2-40B4-BE49-F238E27FC236}">
                <a16:creationId xmlns:a16="http://schemas.microsoft.com/office/drawing/2014/main" id="{F0704B19-140D-B93B-4960-416E40D8F315}"/>
              </a:ext>
            </a:extLst>
          </p:cNvPr>
          <p:cNvSpPr/>
          <p:nvPr/>
        </p:nvSpPr>
        <p:spPr>
          <a:xfrm>
            <a:off x="2840893" y="2425189"/>
            <a:ext cx="400862" cy="895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Right 22">
            <a:extLst>
              <a:ext uri="{FF2B5EF4-FFF2-40B4-BE49-F238E27FC236}">
                <a16:creationId xmlns:a16="http://schemas.microsoft.com/office/drawing/2014/main" id="{2B800A57-FDF7-C09C-AA79-110C1D609D3C}"/>
              </a:ext>
            </a:extLst>
          </p:cNvPr>
          <p:cNvSpPr/>
          <p:nvPr/>
        </p:nvSpPr>
        <p:spPr>
          <a:xfrm rot="5400000">
            <a:off x="3807644" y="3885911"/>
            <a:ext cx="400862" cy="895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EB1BE81F-12C5-C291-447A-759F76396104}"/>
              </a:ext>
            </a:extLst>
          </p:cNvPr>
          <p:cNvSpPr txBox="1"/>
          <p:nvPr/>
        </p:nvSpPr>
        <p:spPr>
          <a:xfrm>
            <a:off x="1525666" y="4263435"/>
            <a:ext cx="1589212" cy="292388"/>
          </a:xfrm>
          <a:prstGeom prst="rect">
            <a:avLst/>
          </a:prstGeom>
          <a:noFill/>
          <a:ln w="25400">
            <a:solidFill>
              <a:schemeClr val="accent1"/>
            </a:solidFill>
          </a:ln>
        </p:spPr>
        <p:txBody>
          <a:bodyPr wrap="square">
            <a:spAutoFit/>
          </a:bodyPr>
          <a:lstStyle/>
          <a:p>
            <a:r>
              <a:rPr lang="en-GB" sz="1300" dirty="0">
                <a:solidFill>
                  <a:schemeClr val="accent1">
                    <a:lumMod val="20000"/>
                    <a:lumOff val="80000"/>
                  </a:schemeClr>
                </a:solidFill>
              </a:rPr>
              <a:t>Mid-plane strains</a:t>
            </a:r>
          </a:p>
        </p:txBody>
      </p:sp>
      <p:cxnSp>
        <p:nvCxnSpPr>
          <p:cNvPr id="25" name="Straight Arrow Connector 24">
            <a:extLst>
              <a:ext uri="{FF2B5EF4-FFF2-40B4-BE49-F238E27FC236}">
                <a16:creationId xmlns:a16="http://schemas.microsoft.com/office/drawing/2014/main" id="{E3FE486A-84F5-E1D4-957E-4137E11D3436}"/>
              </a:ext>
            </a:extLst>
          </p:cNvPr>
          <p:cNvCxnSpPr>
            <a:cxnSpLocks/>
            <a:stCxn id="24" idx="3"/>
          </p:cNvCxnSpPr>
          <p:nvPr/>
        </p:nvCxnSpPr>
        <p:spPr>
          <a:xfrm>
            <a:off x="3114878" y="4409629"/>
            <a:ext cx="445447" cy="10551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2AD0E3C-6A54-9890-B6A6-BEA5F4CB3844}"/>
              </a:ext>
            </a:extLst>
          </p:cNvPr>
          <p:cNvCxnSpPr>
            <a:cxnSpLocks/>
            <a:stCxn id="24" idx="3"/>
          </p:cNvCxnSpPr>
          <p:nvPr/>
        </p:nvCxnSpPr>
        <p:spPr>
          <a:xfrm>
            <a:off x="3114878" y="4409629"/>
            <a:ext cx="445447" cy="14285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1B26C0F-1000-F9F9-5C1B-22C73FAF5AF2}"/>
              </a:ext>
            </a:extLst>
          </p:cNvPr>
          <p:cNvCxnSpPr>
            <a:cxnSpLocks/>
            <a:stCxn id="24" idx="3"/>
          </p:cNvCxnSpPr>
          <p:nvPr/>
        </p:nvCxnSpPr>
        <p:spPr>
          <a:xfrm>
            <a:off x="3114878" y="4409629"/>
            <a:ext cx="445447" cy="630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D159F6C-7873-3D47-DFA5-FD00BE4869B8}"/>
              </a:ext>
            </a:extLst>
          </p:cNvPr>
          <p:cNvSpPr txBox="1"/>
          <p:nvPr/>
        </p:nvSpPr>
        <p:spPr>
          <a:xfrm>
            <a:off x="4693729" y="6145138"/>
            <a:ext cx="1164161" cy="492443"/>
          </a:xfrm>
          <a:prstGeom prst="rect">
            <a:avLst/>
          </a:prstGeom>
          <a:noFill/>
          <a:ln w="25400">
            <a:solidFill>
              <a:schemeClr val="accent1"/>
            </a:solidFill>
          </a:ln>
        </p:spPr>
        <p:txBody>
          <a:bodyPr wrap="square">
            <a:spAutoFit/>
          </a:bodyPr>
          <a:lstStyle/>
          <a:p>
            <a:r>
              <a:rPr lang="en-GB" sz="1300" dirty="0">
                <a:solidFill>
                  <a:schemeClr val="accent1">
                    <a:lumMod val="20000"/>
                    <a:lumOff val="80000"/>
                  </a:schemeClr>
                </a:solidFill>
              </a:rPr>
              <a:t>Mid-plane curvatures</a:t>
            </a:r>
          </a:p>
        </p:txBody>
      </p:sp>
      <p:cxnSp>
        <p:nvCxnSpPr>
          <p:cNvPr id="45" name="Straight Arrow Connector 44">
            <a:extLst>
              <a:ext uri="{FF2B5EF4-FFF2-40B4-BE49-F238E27FC236}">
                <a16:creationId xmlns:a16="http://schemas.microsoft.com/office/drawing/2014/main" id="{B1D7DDD9-2161-48DE-4CD8-B5BE046070FE}"/>
              </a:ext>
            </a:extLst>
          </p:cNvPr>
          <p:cNvCxnSpPr>
            <a:cxnSpLocks/>
            <a:stCxn id="44" idx="1"/>
          </p:cNvCxnSpPr>
          <p:nvPr/>
        </p:nvCxnSpPr>
        <p:spPr>
          <a:xfrm flipH="1" flipV="1">
            <a:off x="4417445" y="5260590"/>
            <a:ext cx="276284" cy="11307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E2CDC0F-68EB-9113-C8C1-E6B0A39054C0}"/>
              </a:ext>
            </a:extLst>
          </p:cNvPr>
          <p:cNvCxnSpPr>
            <a:cxnSpLocks/>
            <a:stCxn id="44" idx="1"/>
          </p:cNvCxnSpPr>
          <p:nvPr/>
        </p:nvCxnSpPr>
        <p:spPr>
          <a:xfrm flipH="1" flipV="1">
            <a:off x="4417445" y="5644811"/>
            <a:ext cx="276284" cy="7465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D005223-3310-729B-65A0-0AE0D3768050}"/>
              </a:ext>
            </a:extLst>
          </p:cNvPr>
          <p:cNvCxnSpPr>
            <a:cxnSpLocks/>
            <a:stCxn id="44" idx="1"/>
          </p:cNvCxnSpPr>
          <p:nvPr/>
        </p:nvCxnSpPr>
        <p:spPr>
          <a:xfrm flipH="1" flipV="1">
            <a:off x="4430510" y="6050414"/>
            <a:ext cx="263219" cy="3409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3B29FC9C-5D1F-0D85-6F17-F42FD3476FA5}"/>
              </a:ext>
            </a:extLst>
          </p:cNvPr>
          <p:cNvPicPr>
            <a:picLocks noChangeAspect="1"/>
          </p:cNvPicPr>
          <p:nvPr/>
        </p:nvPicPr>
        <p:blipFill>
          <a:blip r:embed="rId15"/>
          <a:stretch>
            <a:fillRect/>
          </a:stretch>
        </p:blipFill>
        <p:spPr>
          <a:xfrm>
            <a:off x="6092411" y="4975544"/>
            <a:ext cx="4351399" cy="1531159"/>
          </a:xfrm>
          <a:prstGeom prst="rect">
            <a:avLst/>
          </a:prstGeom>
          <a:ln>
            <a:solidFill>
              <a:schemeClr val="accent1"/>
            </a:solidFill>
          </a:ln>
        </p:spPr>
      </p:pic>
      <p:cxnSp>
        <p:nvCxnSpPr>
          <p:cNvPr id="58" name="Straight Arrow Connector 57">
            <a:extLst>
              <a:ext uri="{FF2B5EF4-FFF2-40B4-BE49-F238E27FC236}">
                <a16:creationId xmlns:a16="http://schemas.microsoft.com/office/drawing/2014/main" id="{9310F75E-C333-869D-2FD1-0BA3B2A5E646}"/>
              </a:ext>
            </a:extLst>
          </p:cNvPr>
          <p:cNvCxnSpPr>
            <a:cxnSpLocks/>
            <a:stCxn id="9" idx="2"/>
            <a:endCxn id="54" idx="0"/>
          </p:cNvCxnSpPr>
          <p:nvPr/>
        </p:nvCxnSpPr>
        <p:spPr>
          <a:xfrm flipH="1">
            <a:off x="8268111" y="1694046"/>
            <a:ext cx="2151273" cy="32814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Arrow: Right 60">
            <a:extLst>
              <a:ext uri="{FF2B5EF4-FFF2-40B4-BE49-F238E27FC236}">
                <a16:creationId xmlns:a16="http://schemas.microsoft.com/office/drawing/2014/main" id="{BE1C9B1F-E039-5A48-B071-C2AEAE5A0F91}"/>
              </a:ext>
            </a:extLst>
          </p:cNvPr>
          <p:cNvSpPr/>
          <p:nvPr/>
        </p:nvSpPr>
        <p:spPr>
          <a:xfrm>
            <a:off x="4649849" y="5093982"/>
            <a:ext cx="1325302" cy="895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FF00"/>
                </a:solidFill>
              </a:rPr>
              <a:t>Stress in k-</a:t>
            </a:r>
            <a:r>
              <a:rPr lang="en-GB" sz="1200" dirty="0" err="1">
                <a:solidFill>
                  <a:srgbClr val="FFFF00"/>
                </a:solidFill>
              </a:rPr>
              <a:t>th</a:t>
            </a:r>
            <a:r>
              <a:rPr lang="en-GB" sz="1200" dirty="0">
                <a:solidFill>
                  <a:srgbClr val="FFFF00"/>
                </a:solidFill>
              </a:rPr>
              <a:t> lamina</a:t>
            </a:r>
          </a:p>
        </p:txBody>
      </p:sp>
      <p:sp>
        <p:nvSpPr>
          <p:cNvPr id="65" name="TextBox 64">
            <a:extLst>
              <a:ext uri="{FF2B5EF4-FFF2-40B4-BE49-F238E27FC236}">
                <a16:creationId xmlns:a16="http://schemas.microsoft.com/office/drawing/2014/main" id="{A44834E9-F7AA-640C-4ECD-AE8928711457}"/>
              </a:ext>
            </a:extLst>
          </p:cNvPr>
          <p:cNvSpPr txBox="1"/>
          <p:nvPr/>
        </p:nvSpPr>
        <p:spPr>
          <a:xfrm>
            <a:off x="10533929" y="5989482"/>
            <a:ext cx="1400546" cy="492443"/>
          </a:xfrm>
          <a:prstGeom prst="rect">
            <a:avLst/>
          </a:prstGeom>
          <a:noFill/>
          <a:ln w="25400">
            <a:solidFill>
              <a:schemeClr val="accent1"/>
            </a:solidFill>
          </a:ln>
        </p:spPr>
        <p:txBody>
          <a:bodyPr wrap="square">
            <a:spAutoFit/>
          </a:bodyPr>
          <a:lstStyle/>
          <a:p>
            <a:r>
              <a:rPr lang="en-GB" sz="1300" dirty="0">
                <a:solidFill>
                  <a:schemeClr val="accent1">
                    <a:lumMod val="20000"/>
                    <a:lumOff val="80000"/>
                  </a:schemeClr>
                </a:solidFill>
              </a:rPr>
              <a:t>Coordinate of kth lamina</a:t>
            </a:r>
          </a:p>
        </p:txBody>
      </p:sp>
      <p:cxnSp>
        <p:nvCxnSpPr>
          <p:cNvPr id="66" name="Straight Arrow Connector 65">
            <a:extLst>
              <a:ext uri="{FF2B5EF4-FFF2-40B4-BE49-F238E27FC236}">
                <a16:creationId xmlns:a16="http://schemas.microsoft.com/office/drawing/2014/main" id="{424E2DD7-BA6F-E422-913E-BD11B9E9FB26}"/>
              </a:ext>
            </a:extLst>
          </p:cNvPr>
          <p:cNvCxnSpPr>
            <a:cxnSpLocks/>
            <a:stCxn id="65" idx="1"/>
          </p:cNvCxnSpPr>
          <p:nvPr/>
        </p:nvCxnSpPr>
        <p:spPr>
          <a:xfrm flipH="1" flipV="1">
            <a:off x="9779267" y="5845670"/>
            <a:ext cx="754662" cy="3900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360EF24-5565-9C67-BB9E-29F234C71B5C}"/>
              </a:ext>
            </a:extLst>
          </p:cNvPr>
          <p:cNvSpPr/>
          <p:nvPr/>
        </p:nvSpPr>
        <p:spPr>
          <a:xfrm>
            <a:off x="457200" y="2241351"/>
            <a:ext cx="229503" cy="288000"/>
          </a:xfrm>
          <a:prstGeom prst="rect">
            <a:avLst/>
          </a:prstGeom>
          <a:solidFill>
            <a:srgbClr val="FFFF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5C602BB-2DEF-F3EB-F777-581F2336FCEC}"/>
              </a:ext>
            </a:extLst>
          </p:cNvPr>
          <p:cNvSpPr/>
          <p:nvPr/>
        </p:nvSpPr>
        <p:spPr>
          <a:xfrm>
            <a:off x="878093" y="2237300"/>
            <a:ext cx="289123" cy="288000"/>
          </a:xfrm>
          <a:prstGeom prst="rect">
            <a:avLst/>
          </a:prstGeom>
          <a:solidFill>
            <a:srgbClr val="00B0F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343F428-3765-2C24-C86D-104F7D869694}"/>
              </a:ext>
            </a:extLst>
          </p:cNvPr>
          <p:cNvSpPr/>
          <p:nvPr/>
        </p:nvSpPr>
        <p:spPr>
          <a:xfrm>
            <a:off x="11353992" y="5094291"/>
            <a:ext cx="289123" cy="288000"/>
          </a:xfrm>
          <a:prstGeom prst="rect">
            <a:avLst/>
          </a:prstGeom>
          <a:solidFill>
            <a:srgbClr val="00B0F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21586ED-E338-7C96-02C5-166C3E8721A6}"/>
              </a:ext>
            </a:extLst>
          </p:cNvPr>
          <p:cNvSpPr/>
          <p:nvPr/>
        </p:nvSpPr>
        <p:spPr>
          <a:xfrm>
            <a:off x="9992702" y="3011907"/>
            <a:ext cx="229503" cy="288000"/>
          </a:xfrm>
          <a:prstGeom prst="rect">
            <a:avLst/>
          </a:prstGeom>
          <a:solidFill>
            <a:srgbClr val="FFFF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D96287C-AADD-A300-9ADB-14C91BD8EEF0}"/>
              </a:ext>
            </a:extLst>
          </p:cNvPr>
          <p:cNvSpPr/>
          <p:nvPr/>
        </p:nvSpPr>
        <p:spPr>
          <a:xfrm>
            <a:off x="206284" y="2723907"/>
            <a:ext cx="229503" cy="288000"/>
          </a:xfrm>
          <a:prstGeom prst="rect">
            <a:avLst/>
          </a:prstGeom>
          <a:solidFill>
            <a:srgbClr val="FF0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05FDE7A-D0F1-7FB1-38B6-143926BD7120}"/>
              </a:ext>
            </a:extLst>
          </p:cNvPr>
          <p:cNvSpPr/>
          <p:nvPr/>
        </p:nvSpPr>
        <p:spPr>
          <a:xfrm>
            <a:off x="11498553" y="4555823"/>
            <a:ext cx="229503" cy="288000"/>
          </a:xfrm>
          <a:prstGeom prst="rect">
            <a:avLst/>
          </a:prstGeom>
          <a:solidFill>
            <a:srgbClr val="FF000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840A094-CD19-2155-8CA8-251A8092CBD0}"/>
              </a:ext>
            </a:extLst>
          </p:cNvPr>
          <p:cNvSpPr/>
          <p:nvPr/>
        </p:nvSpPr>
        <p:spPr>
          <a:xfrm>
            <a:off x="3337600" y="2237299"/>
            <a:ext cx="1849925" cy="546653"/>
          </a:xfrm>
          <a:prstGeom prst="rect">
            <a:avLst/>
          </a:prstGeom>
          <a:solidFill>
            <a:srgbClr val="7030A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C0F6FBBE-99F8-2956-C2AB-6E547C3BAE35}"/>
              </a:ext>
            </a:extLst>
          </p:cNvPr>
          <p:cNvSpPr/>
          <p:nvPr/>
        </p:nvSpPr>
        <p:spPr>
          <a:xfrm>
            <a:off x="488373" y="5073198"/>
            <a:ext cx="229503" cy="288000"/>
          </a:xfrm>
          <a:prstGeom prst="rect">
            <a:avLst/>
          </a:prstGeom>
          <a:solidFill>
            <a:srgbClr val="7030A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E78125B-C66A-25AB-8884-A5CDC821C733}"/>
              </a:ext>
            </a:extLst>
          </p:cNvPr>
          <p:cNvSpPr/>
          <p:nvPr/>
        </p:nvSpPr>
        <p:spPr>
          <a:xfrm>
            <a:off x="1283454" y="4832896"/>
            <a:ext cx="1779500" cy="528302"/>
          </a:xfrm>
          <a:prstGeom prst="rect">
            <a:avLst/>
          </a:prstGeom>
          <a:solidFill>
            <a:srgbClr val="7030A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6D8E444-63CB-E248-6E61-CC5C1005460F}"/>
              </a:ext>
            </a:extLst>
          </p:cNvPr>
          <p:cNvSpPr/>
          <p:nvPr/>
        </p:nvSpPr>
        <p:spPr>
          <a:xfrm>
            <a:off x="3344928" y="2839005"/>
            <a:ext cx="1849925" cy="546653"/>
          </a:xfrm>
          <a:prstGeom prst="rect">
            <a:avLst/>
          </a:prstGeom>
          <a:solidFill>
            <a:srgbClr val="00206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11105F4-0A45-E5D5-D744-39B80FC8F5E9}"/>
              </a:ext>
            </a:extLst>
          </p:cNvPr>
          <p:cNvSpPr/>
          <p:nvPr/>
        </p:nvSpPr>
        <p:spPr>
          <a:xfrm>
            <a:off x="488373" y="5418736"/>
            <a:ext cx="229503" cy="328959"/>
          </a:xfrm>
          <a:prstGeom prst="rect">
            <a:avLst/>
          </a:prstGeom>
          <a:solidFill>
            <a:srgbClr val="00206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63D6BC8F-C152-3836-C7F4-F1FBF9602653}"/>
              </a:ext>
            </a:extLst>
          </p:cNvPr>
          <p:cNvSpPr/>
          <p:nvPr/>
        </p:nvSpPr>
        <p:spPr>
          <a:xfrm>
            <a:off x="1283455" y="5371436"/>
            <a:ext cx="1779500" cy="466697"/>
          </a:xfrm>
          <a:prstGeom prst="rect">
            <a:avLst/>
          </a:prstGeom>
          <a:solidFill>
            <a:srgbClr val="00206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44D09660-9A96-EF0D-ABF3-D08FCB80BEDC}"/>
              </a:ext>
            </a:extLst>
          </p:cNvPr>
          <p:cNvSpPr/>
          <p:nvPr/>
        </p:nvSpPr>
        <p:spPr>
          <a:xfrm>
            <a:off x="3332715" y="3448041"/>
            <a:ext cx="2487507" cy="546653"/>
          </a:xfrm>
          <a:prstGeom prst="rect">
            <a:avLst/>
          </a:prstGeom>
          <a:solidFill>
            <a:schemeClr val="bg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CF688A9-2A8D-7AAE-E236-AEEEBF4BD312}"/>
              </a:ext>
            </a:extLst>
          </p:cNvPr>
          <p:cNvSpPr/>
          <p:nvPr/>
        </p:nvSpPr>
        <p:spPr>
          <a:xfrm>
            <a:off x="488373" y="5805233"/>
            <a:ext cx="229503" cy="328959"/>
          </a:xfrm>
          <a:prstGeom prst="rect">
            <a:avLst/>
          </a:prstGeom>
          <a:solidFill>
            <a:schemeClr val="bg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049BCEDD-5722-9BCA-6492-9BC85672D521}"/>
              </a:ext>
            </a:extLst>
          </p:cNvPr>
          <p:cNvSpPr/>
          <p:nvPr/>
        </p:nvSpPr>
        <p:spPr>
          <a:xfrm>
            <a:off x="1099772" y="5843458"/>
            <a:ext cx="1964966" cy="547902"/>
          </a:xfrm>
          <a:prstGeom prst="rect">
            <a:avLst/>
          </a:prstGeom>
          <a:solidFill>
            <a:schemeClr val="bg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97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fill="hold"/>
                                        <p:tgtEl>
                                          <p:spTgt spid="38"/>
                                        </p:tgtEl>
                                        <p:attrNameLst>
                                          <p:attrName>ppt_x</p:attrName>
                                        </p:attrNameLst>
                                      </p:cBhvr>
                                      <p:tavLst>
                                        <p:tav tm="0">
                                          <p:val>
                                            <p:strVal val="#ppt_x"/>
                                          </p:val>
                                        </p:tav>
                                        <p:tav tm="100000">
                                          <p:val>
                                            <p:strVal val="#ppt_x"/>
                                          </p:val>
                                        </p:tav>
                                      </p:tavLst>
                                    </p:anim>
                                    <p:anim calcmode="lin" valueType="num">
                                      <p:cBhvr additive="base">
                                        <p:cTn id="66" dur="500" fill="hold"/>
                                        <p:tgtEl>
                                          <p:spTgt spid="3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 calcmode="lin" valueType="num">
                                      <p:cBhvr additive="base">
                                        <p:cTn id="73" dur="500" fill="hold"/>
                                        <p:tgtEl>
                                          <p:spTgt spid="37"/>
                                        </p:tgtEl>
                                        <p:attrNameLst>
                                          <p:attrName>ppt_x</p:attrName>
                                        </p:attrNameLst>
                                      </p:cBhvr>
                                      <p:tavLst>
                                        <p:tav tm="0">
                                          <p:val>
                                            <p:strVal val="#ppt_x"/>
                                          </p:val>
                                        </p:tav>
                                        <p:tav tm="100000">
                                          <p:val>
                                            <p:strVal val="#ppt_x"/>
                                          </p:val>
                                        </p:tav>
                                      </p:tavLst>
                                    </p:anim>
                                    <p:anim calcmode="lin" valueType="num">
                                      <p:cBhvr additive="base">
                                        <p:cTn id="7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26" grpId="0" animBg="1"/>
      <p:bldP spid="27" grpId="0" animBg="1"/>
      <p:bldP spid="29"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3AC74-8FD8-DA5F-B84A-8F3F0CBF5426}"/>
              </a:ext>
            </a:extLst>
          </p:cNvPr>
          <p:cNvSpPr>
            <a:spLocks noGrp="1"/>
          </p:cNvSpPr>
          <p:nvPr>
            <p:ph type="title"/>
          </p:nvPr>
        </p:nvSpPr>
        <p:spPr/>
        <p:txBody>
          <a:bodyPr/>
          <a:lstStyle/>
          <a:p>
            <a:r>
              <a:rPr lang="en-GB" dirty="0"/>
              <a:t>Laminate formulation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80C0EA-FA62-885F-3C0B-ADD63C6213AA}"/>
                  </a:ext>
                </a:extLst>
              </p:cNvPr>
              <p:cNvSpPr>
                <a:spLocks noGrp="1"/>
              </p:cNvSpPr>
              <p:nvPr>
                <p:ph idx="1"/>
              </p:nvPr>
            </p:nvSpPr>
            <p:spPr>
              <a:xfrm>
                <a:off x="818712" y="2241537"/>
                <a:ext cx="3628160" cy="3989158"/>
              </a:xfrm>
            </p:spPr>
            <p:txBody>
              <a:bodyPr/>
              <a:lstStyle/>
              <a:p>
                <a:r>
                  <a:rPr lang="en-GB" dirty="0"/>
                  <a:t>The components of the </a:t>
                </a:r>
                <a:r>
                  <a:rPr lang="en-GB" dirty="0">
                    <a:solidFill>
                      <a:srgbClr val="FF0000"/>
                    </a:solidFill>
                  </a:rPr>
                  <a:t>stiffness matrix </a:t>
                </a:r>
                <a14:m>
                  <m:oMath xmlns:m="http://schemas.openxmlformats.org/officeDocument/2006/math">
                    <m:acc>
                      <m:accPr>
                        <m:chr m:val="̅"/>
                        <m:ctrlPr>
                          <a:rPr lang="en-GB" i="1" smtClean="0">
                            <a:latin typeface="Cambria Math" panose="02040503050406030204" pitchFamily="18" charset="0"/>
                          </a:rPr>
                        </m:ctrlPr>
                      </m:accPr>
                      <m:e>
                        <m:sSub>
                          <m:sSubPr>
                            <m:ctrlPr>
                              <a:rPr lang="en-GB"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𝑖𝑗</m:t>
                            </m:r>
                          </m:sub>
                        </m:sSub>
                      </m:e>
                    </m:acc>
                  </m:oMath>
                </a14:m>
                <a:r>
                  <a:rPr lang="en-GB" dirty="0"/>
                  <a:t> can be </a:t>
                </a:r>
                <a:r>
                  <a:rPr lang="en-GB" dirty="0">
                    <a:solidFill>
                      <a:srgbClr val="FF0000"/>
                    </a:solidFill>
                  </a:rPr>
                  <a:t>different</a:t>
                </a:r>
                <a:r>
                  <a:rPr lang="en-GB" dirty="0"/>
                  <a:t> for each ply.</a:t>
                </a:r>
              </a:p>
              <a:p>
                <a:r>
                  <a:rPr lang="en-GB" dirty="0">
                    <a:solidFill>
                      <a:srgbClr val="FFFF00"/>
                    </a:solidFill>
                  </a:rPr>
                  <a:t>Stresses</a:t>
                </a:r>
                <a:r>
                  <a:rPr lang="en-GB" dirty="0"/>
                  <a:t> through the thickness are </a:t>
                </a:r>
                <a:r>
                  <a:rPr lang="en-GB" dirty="0">
                    <a:solidFill>
                      <a:srgbClr val="FFFF00"/>
                    </a:solidFill>
                  </a:rPr>
                  <a:t>discontinuous</a:t>
                </a:r>
                <a:r>
                  <a:rPr lang="en-GB" dirty="0"/>
                  <a:t>.</a:t>
                </a:r>
              </a:p>
              <a:p>
                <a:r>
                  <a:rPr lang="en-GB" dirty="0">
                    <a:solidFill>
                      <a:schemeClr val="accent1"/>
                    </a:solidFill>
                  </a:rPr>
                  <a:t>Strains</a:t>
                </a:r>
                <a:r>
                  <a:rPr lang="en-GB" dirty="0"/>
                  <a:t> through the thickness are </a:t>
                </a:r>
                <a:r>
                  <a:rPr lang="en-GB" dirty="0">
                    <a:solidFill>
                      <a:schemeClr val="accent1"/>
                    </a:solidFill>
                  </a:rPr>
                  <a:t>continuous</a:t>
                </a:r>
                <a:r>
                  <a:rPr lang="en-GB" dirty="0"/>
                  <a:t>.</a:t>
                </a:r>
              </a:p>
              <a:p>
                <a:endParaRPr lang="en-GB" dirty="0"/>
              </a:p>
            </p:txBody>
          </p:sp>
        </mc:Choice>
        <mc:Fallback xmlns="">
          <p:sp>
            <p:nvSpPr>
              <p:cNvPr id="3" name="Content Placeholder 2">
                <a:extLst>
                  <a:ext uri="{FF2B5EF4-FFF2-40B4-BE49-F238E27FC236}">
                    <a16:creationId xmlns:a16="http://schemas.microsoft.com/office/drawing/2014/main" id="{C080C0EA-FA62-885F-3C0B-ADD63C6213AA}"/>
                  </a:ext>
                </a:extLst>
              </p:cNvPr>
              <p:cNvSpPr>
                <a:spLocks noGrp="1" noRot="1" noChangeAspect="1" noMove="1" noResize="1" noEditPoints="1" noAdjustHandles="1" noChangeArrowheads="1" noChangeShapeType="1" noTextEdit="1"/>
              </p:cNvSpPr>
              <p:nvPr>
                <p:ph idx="1"/>
              </p:nvPr>
            </p:nvSpPr>
            <p:spPr>
              <a:xfrm>
                <a:off x="818712" y="2241537"/>
                <a:ext cx="3628160" cy="3989158"/>
              </a:xfrm>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7C324DD-7C0F-77A1-847A-736F9E97D047}"/>
              </a:ext>
            </a:extLst>
          </p:cNvPr>
          <p:cNvSpPr>
            <a:spLocks noGrp="1"/>
          </p:cNvSpPr>
          <p:nvPr>
            <p:ph type="sldNum" sz="quarter" idx="12"/>
          </p:nvPr>
        </p:nvSpPr>
        <p:spPr/>
        <p:txBody>
          <a:bodyPr/>
          <a:lstStyle/>
          <a:p>
            <a:fld id="{4183E3AC-4BFB-4F71-8C6B-E1F9A9D61AA6}" type="slidenum">
              <a:rPr lang="en-GB" smtClean="0"/>
              <a:t>28</a:t>
            </a:fld>
            <a:endParaRPr lang="en-GB"/>
          </a:p>
        </p:txBody>
      </p:sp>
      <p:pic>
        <p:nvPicPr>
          <p:cNvPr id="7" name="Picture 6">
            <a:extLst>
              <a:ext uri="{FF2B5EF4-FFF2-40B4-BE49-F238E27FC236}">
                <a16:creationId xmlns:a16="http://schemas.microsoft.com/office/drawing/2014/main" id="{CBAF4D34-A4B4-5BB6-D9CB-BD0EBD415D73}"/>
              </a:ext>
            </a:extLst>
          </p:cNvPr>
          <p:cNvPicPr>
            <a:picLocks noChangeAspect="1"/>
          </p:cNvPicPr>
          <p:nvPr/>
        </p:nvPicPr>
        <p:blipFill>
          <a:blip r:embed="rId4"/>
          <a:stretch>
            <a:fillRect/>
          </a:stretch>
        </p:blipFill>
        <p:spPr>
          <a:xfrm>
            <a:off x="8530489" y="76679"/>
            <a:ext cx="1771155" cy="814949"/>
          </a:xfrm>
          <a:prstGeom prst="rect">
            <a:avLst/>
          </a:prstGeom>
          <a:ln>
            <a:solidFill>
              <a:schemeClr val="bg1"/>
            </a:solidFill>
          </a:ln>
        </p:spPr>
      </p:pic>
      <p:pic>
        <p:nvPicPr>
          <p:cNvPr id="8" name="Picture 7">
            <a:extLst>
              <a:ext uri="{FF2B5EF4-FFF2-40B4-BE49-F238E27FC236}">
                <a16:creationId xmlns:a16="http://schemas.microsoft.com/office/drawing/2014/main" id="{1A039B57-6FEC-C957-911B-316DA7C03207}"/>
              </a:ext>
            </a:extLst>
          </p:cNvPr>
          <p:cNvPicPr>
            <a:picLocks noChangeAspect="1"/>
          </p:cNvPicPr>
          <p:nvPr/>
        </p:nvPicPr>
        <p:blipFill>
          <a:blip r:embed="rId5"/>
          <a:stretch>
            <a:fillRect/>
          </a:stretch>
        </p:blipFill>
        <p:spPr>
          <a:xfrm>
            <a:off x="10376949" y="69500"/>
            <a:ext cx="1695851" cy="829309"/>
          </a:xfrm>
          <a:prstGeom prst="rect">
            <a:avLst/>
          </a:prstGeom>
          <a:ln>
            <a:solidFill>
              <a:schemeClr val="bg1"/>
            </a:solidFill>
          </a:ln>
        </p:spPr>
      </p:pic>
      <p:pic>
        <p:nvPicPr>
          <p:cNvPr id="54" name="Picture 53">
            <a:extLst>
              <a:ext uri="{FF2B5EF4-FFF2-40B4-BE49-F238E27FC236}">
                <a16:creationId xmlns:a16="http://schemas.microsoft.com/office/drawing/2014/main" id="{3B29FC9C-5D1F-0D85-6F17-F42FD3476FA5}"/>
              </a:ext>
            </a:extLst>
          </p:cNvPr>
          <p:cNvPicPr>
            <a:picLocks noChangeAspect="1"/>
          </p:cNvPicPr>
          <p:nvPr/>
        </p:nvPicPr>
        <p:blipFill>
          <a:blip r:embed="rId6"/>
          <a:stretch>
            <a:fillRect/>
          </a:stretch>
        </p:blipFill>
        <p:spPr>
          <a:xfrm>
            <a:off x="8530489" y="973198"/>
            <a:ext cx="2316002" cy="814949"/>
          </a:xfrm>
          <a:prstGeom prst="rect">
            <a:avLst/>
          </a:prstGeom>
          <a:ln>
            <a:solidFill>
              <a:schemeClr val="bg1"/>
            </a:solidFill>
          </a:ln>
        </p:spPr>
      </p:pic>
      <p:pic>
        <p:nvPicPr>
          <p:cNvPr id="6" name="Picture 5">
            <a:extLst>
              <a:ext uri="{FF2B5EF4-FFF2-40B4-BE49-F238E27FC236}">
                <a16:creationId xmlns:a16="http://schemas.microsoft.com/office/drawing/2014/main" id="{B1DA0F19-F046-B011-BBB4-673125198966}"/>
              </a:ext>
            </a:extLst>
          </p:cNvPr>
          <p:cNvPicPr>
            <a:picLocks noChangeAspect="1"/>
          </p:cNvPicPr>
          <p:nvPr/>
        </p:nvPicPr>
        <p:blipFill>
          <a:blip r:embed="rId7"/>
          <a:stretch>
            <a:fillRect/>
          </a:stretch>
        </p:blipFill>
        <p:spPr>
          <a:xfrm>
            <a:off x="4646237" y="2314157"/>
            <a:ext cx="7426564" cy="2161590"/>
          </a:xfrm>
          <a:prstGeom prst="rect">
            <a:avLst/>
          </a:prstGeom>
        </p:spPr>
      </p:pic>
      <p:sp>
        <p:nvSpPr>
          <p:cNvPr id="10" name="Rectangle 9">
            <a:extLst>
              <a:ext uri="{FF2B5EF4-FFF2-40B4-BE49-F238E27FC236}">
                <a16:creationId xmlns:a16="http://schemas.microsoft.com/office/drawing/2014/main" id="{82410FA3-E810-4B94-BD6B-83672B098804}"/>
              </a:ext>
            </a:extLst>
          </p:cNvPr>
          <p:cNvSpPr/>
          <p:nvPr/>
        </p:nvSpPr>
        <p:spPr>
          <a:xfrm>
            <a:off x="6785812" y="2393925"/>
            <a:ext cx="1193532" cy="2033695"/>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75D98AC-D0A3-FFC9-F058-0DD105BAA6B3}"/>
              </a:ext>
            </a:extLst>
          </p:cNvPr>
          <p:cNvSpPr/>
          <p:nvPr/>
        </p:nvSpPr>
        <p:spPr>
          <a:xfrm>
            <a:off x="9692641" y="2393925"/>
            <a:ext cx="2047846" cy="2033695"/>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3E7E6C2-241E-4B98-9598-33CAAFA20F72}"/>
              </a:ext>
            </a:extLst>
          </p:cNvPr>
          <p:cNvSpPr/>
          <p:nvPr/>
        </p:nvSpPr>
        <p:spPr>
          <a:xfrm>
            <a:off x="8359518" y="2393925"/>
            <a:ext cx="1294621" cy="2033695"/>
          </a:xfrm>
          <a:prstGeom prst="rect">
            <a:avLst/>
          </a:prstGeom>
          <a:solidFill>
            <a:srgbClr val="FF00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843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6D1B-B1E3-93B3-1C89-1AE6B81F57F8}"/>
              </a:ext>
            </a:extLst>
          </p:cNvPr>
          <p:cNvSpPr>
            <a:spLocks noGrp="1"/>
          </p:cNvSpPr>
          <p:nvPr>
            <p:ph type="title"/>
          </p:nvPr>
        </p:nvSpPr>
        <p:spPr/>
        <p:txBody>
          <a:bodyPr/>
          <a:lstStyle/>
          <a:p>
            <a:r>
              <a:rPr lang="en-GB" dirty="0"/>
              <a:t>Laminate formulation</a:t>
            </a:r>
          </a:p>
        </p:txBody>
      </p:sp>
      <p:sp>
        <p:nvSpPr>
          <p:cNvPr id="3" name="Content Placeholder 2">
            <a:extLst>
              <a:ext uri="{FF2B5EF4-FFF2-40B4-BE49-F238E27FC236}">
                <a16:creationId xmlns:a16="http://schemas.microsoft.com/office/drawing/2014/main" id="{9F267154-F068-B9AF-7763-CF6B3A0ADA7A}"/>
              </a:ext>
            </a:extLst>
          </p:cNvPr>
          <p:cNvSpPr>
            <a:spLocks noGrp="1"/>
          </p:cNvSpPr>
          <p:nvPr>
            <p:ph idx="1"/>
          </p:nvPr>
        </p:nvSpPr>
        <p:spPr>
          <a:xfrm>
            <a:off x="818712" y="2222287"/>
            <a:ext cx="3993920" cy="3989158"/>
          </a:xfrm>
        </p:spPr>
        <p:txBody>
          <a:bodyPr/>
          <a:lstStyle/>
          <a:p>
            <a:r>
              <a:rPr lang="en-GB" dirty="0"/>
              <a:t>So far, stresses and curvatures are obtained for a laminate and each lamina within it.</a:t>
            </a:r>
          </a:p>
          <a:p>
            <a:r>
              <a:rPr lang="en-GB" dirty="0"/>
              <a:t>The final stage is to relate forces and moments to the strains and curvatures.</a:t>
            </a:r>
          </a:p>
          <a:p>
            <a:endParaRPr lang="en-GB" dirty="0"/>
          </a:p>
        </p:txBody>
      </p:sp>
      <p:sp>
        <p:nvSpPr>
          <p:cNvPr id="4" name="Slide Number Placeholder 3">
            <a:extLst>
              <a:ext uri="{FF2B5EF4-FFF2-40B4-BE49-F238E27FC236}">
                <a16:creationId xmlns:a16="http://schemas.microsoft.com/office/drawing/2014/main" id="{F8D34C91-9884-6581-FFE9-14736BF1ABAC}"/>
              </a:ext>
            </a:extLst>
          </p:cNvPr>
          <p:cNvSpPr>
            <a:spLocks noGrp="1"/>
          </p:cNvSpPr>
          <p:nvPr>
            <p:ph type="sldNum" sz="quarter" idx="12"/>
          </p:nvPr>
        </p:nvSpPr>
        <p:spPr/>
        <p:txBody>
          <a:bodyPr/>
          <a:lstStyle/>
          <a:p>
            <a:fld id="{4183E3AC-4BFB-4F71-8C6B-E1F9A9D61AA6}" type="slidenum">
              <a:rPr lang="en-GB" smtClean="0"/>
              <a:t>29</a:t>
            </a:fld>
            <a:endParaRPr lang="en-GB"/>
          </a:p>
        </p:txBody>
      </p:sp>
      <p:pic>
        <p:nvPicPr>
          <p:cNvPr id="5" name="Picture 4">
            <a:extLst>
              <a:ext uri="{FF2B5EF4-FFF2-40B4-BE49-F238E27FC236}">
                <a16:creationId xmlns:a16="http://schemas.microsoft.com/office/drawing/2014/main" id="{13AEC8C6-E738-7A25-7540-0E233DE05BCC}"/>
              </a:ext>
            </a:extLst>
          </p:cNvPr>
          <p:cNvPicPr>
            <a:picLocks noChangeAspect="1"/>
          </p:cNvPicPr>
          <p:nvPr/>
        </p:nvPicPr>
        <p:blipFill>
          <a:blip r:embed="rId3"/>
          <a:stretch>
            <a:fillRect/>
          </a:stretch>
        </p:blipFill>
        <p:spPr>
          <a:xfrm>
            <a:off x="4972955" y="2222287"/>
            <a:ext cx="6844367" cy="3888374"/>
          </a:xfrm>
          <a:prstGeom prst="rect">
            <a:avLst/>
          </a:prstGeom>
          <a:ln>
            <a:solidFill>
              <a:schemeClr val="accent1"/>
            </a:solidFill>
          </a:ln>
        </p:spPr>
      </p:pic>
      <p:sp>
        <p:nvSpPr>
          <p:cNvPr id="6" name="TextBox 5">
            <a:extLst>
              <a:ext uri="{FF2B5EF4-FFF2-40B4-BE49-F238E27FC236}">
                <a16:creationId xmlns:a16="http://schemas.microsoft.com/office/drawing/2014/main" id="{7E0E0C27-468E-17C9-4BB4-1959FB6EE905}"/>
              </a:ext>
            </a:extLst>
          </p:cNvPr>
          <p:cNvSpPr txBox="1"/>
          <p:nvPr/>
        </p:nvSpPr>
        <p:spPr>
          <a:xfrm>
            <a:off x="5138940" y="2396134"/>
            <a:ext cx="1589212" cy="492443"/>
          </a:xfrm>
          <a:prstGeom prst="rect">
            <a:avLst/>
          </a:prstGeom>
          <a:solidFill>
            <a:srgbClr val="FFFF00"/>
          </a:solidFill>
          <a:ln w="25400">
            <a:solidFill>
              <a:schemeClr val="accent1"/>
            </a:solidFill>
          </a:ln>
        </p:spPr>
        <p:txBody>
          <a:bodyPr wrap="square">
            <a:spAutoFit/>
          </a:bodyPr>
          <a:lstStyle/>
          <a:p>
            <a:r>
              <a:rPr lang="en-GB" sz="1300" b="1" dirty="0">
                <a:solidFill>
                  <a:srgbClr val="0070C0"/>
                </a:solidFill>
              </a:rPr>
              <a:t>Force per unit width (N/mm)</a:t>
            </a:r>
          </a:p>
        </p:txBody>
      </p:sp>
      <p:cxnSp>
        <p:nvCxnSpPr>
          <p:cNvPr id="7" name="Straight Arrow Connector 6">
            <a:extLst>
              <a:ext uri="{FF2B5EF4-FFF2-40B4-BE49-F238E27FC236}">
                <a16:creationId xmlns:a16="http://schemas.microsoft.com/office/drawing/2014/main" id="{3AF19E05-32D9-E39C-08D3-5D053A464A12}"/>
              </a:ext>
            </a:extLst>
          </p:cNvPr>
          <p:cNvCxnSpPr>
            <a:cxnSpLocks/>
            <a:stCxn id="6" idx="2"/>
          </p:cNvCxnSpPr>
          <p:nvPr/>
        </p:nvCxnSpPr>
        <p:spPr>
          <a:xfrm>
            <a:off x="5933546" y="2888577"/>
            <a:ext cx="0" cy="4513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9A64A81-1F68-0C81-2199-6AE6D1CB414B}"/>
              </a:ext>
            </a:extLst>
          </p:cNvPr>
          <p:cNvCxnSpPr>
            <a:cxnSpLocks/>
            <a:stCxn id="6" idx="2"/>
          </p:cNvCxnSpPr>
          <p:nvPr/>
        </p:nvCxnSpPr>
        <p:spPr>
          <a:xfrm>
            <a:off x="5933546" y="2888577"/>
            <a:ext cx="794606" cy="26940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34C3568-194E-6B0A-8355-5CE58BA46B74}"/>
              </a:ext>
            </a:extLst>
          </p:cNvPr>
          <p:cNvSpPr txBox="1"/>
          <p:nvPr/>
        </p:nvSpPr>
        <p:spPr>
          <a:xfrm>
            <a:off x="9971773" y="3488342"/>
            <a:ext cx="1768713" cy="492443"/>
          </a:xfrm>
          <a:prstGeom prst="rect">
            <a:avLst/>
          </a:prstGeom>
          <a:solidFill>
            <a:schemeClr val="accent1"/>
          </a:solidFill>
          <a:ln w="25400">
            <a:solidFill>
              <a:schemeClr val="accent1"/>
            </a:solidFill>
          </a:ln>
        </p:spPr>
        <p:txBody>
          <a:bodyPr wrap="square">
            <a:spAutoFit/>
          </a:bodyPr>
          <a:lstStyle/>
          <a:p>
            <a:r>
              <a:rPr lang="en-GB" sz="1300" b="1" dirty="0">
                <a:solidFill>
                  <a:srgbClr val="0070C0"/>
                </a:solidFill>
              </a:rPr>
              <a:t>Moment per unit width (N.mm/mm)</a:t>
            </a:r>
          </a:p>
        </p:txBody>
      </p:sp>
      <p:cxnSp>
        <p:nvCxnSpPr>
          <p:cNvPr id="14" name="Straight Arrow Connector 13">
            <a:extLst>
              <a:ext uri="{FF2B5EF4-FFF2-40B4-BE49-F238E27FC236}">
                <a16:creationId xmlns:a16="http://schemas.microsoft.com/office/drawing/2014/main" id="{767AB697-11F0-A4ED-C372-7E064A3524F1}"/>
              </a:ext>
            </a:extLst>
          </p:cNvPr>
          <p:cNvCxnSpPr>
            <a:cxnSpLocks/>
            <a:stCxn id="13" idx="1"/>
          </p:cNvCxnSpPr>
          <p:nvPr/>
        </p:nvCxnSpPr>
        <p:spPr>
          <a:xfrm flipH="1">
            <a:off x="9177167" y="3734564"/>
            <a:ext cx="794606" cy="7123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06461A0-B0B2-C584-0C8E-B7DBD83CA0F4}"/>
              </a:ext>
            </a:extLst>
          </p:cNvPr>
          <p:cNvSpPr/>
          <p:nvPr/>
        </p:nvSpPr>
        <p:spPr>
          <a:xfrm>
            <a:off x="9593720" y="4407816"/>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2DB9D07-5DC9-945A-617F-C6FE42C59A52}"/>
              </a:ext>
            </a:extLst>
          </p:cNvPr>
          <p:cNvSpPr/>
          <p:nvPr/>
        </p:nvSpPr>
        <p:spPr>
          <a:xfrm>
            <a:off x="8863011" y="4365440"/>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47FFF59-D62D-9CA9-6EE0-E00F9137DEE6}"/>
              </a:ext>
            </a:extLst>
          </p:cNvPr>
          <p:cNvSpPr/>
          <p:nvPr/>
        </p:nvSpPr>
        <p:spPr>
          <a:xfrm>
            <a:off x="9414318" y="2317762"/>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C17A270-309F-F570-C8B1-D0282E1471F5}"/>
              </a:ext>
            </a:extLst>
          </p:cNvPr>
          <p:cNvSpPr/>
          <p:nvPr/>
        </p:nvSpPr>
        <p:spPr>
          <a:xfrm>
            <a:off x="7272873" y="4876478"/>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8C77614-0142-981F-5E41-B41DADFBD026}"/>
              </a:ext>
            </a:extLst>
          </p:cNvPr>
          <p:cNvSpPr/>
          <p:nvPr/>
        </p:nvSpPr>
        <p:spPr>
          <a:xfrm>
            <a:off x="6366149" y="4779882"/>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874E1A6-A2B1-BF90-8B0F-A0D32D9EA549}"/>
              </a:ext>
            </a:extLst>
          </p:cNvPr>
          <p:cNvSpPr/>
          <p:nvPr/>
        </p:nvSpPr>
        <p:spPr>
          <a:xfrm>
            <a:off x="6330849" y="3252246"/>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F256739-2D7A-4834-41EB-C713907BBE59}"/>
              </a:ext>
            </a:extLst>
          </p:cNvPr>
          <p:cNvSpPr/>
          <p:nvPr/>
        </p:nvSpPr>
        <p:spPr>
          <a:xfrm>
            <a:off x="7166405" y="3570158"/>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5E655B4-8523-8D84-A249-2E6099FE3681}"/>
              </a:ext>
            </a:extLst>
          </p:cNvPr>
          <p:cNvSpPr/>
          <p:nvPr/>
        </p:nvSpPr>
        <p:spPr>
          <a:xfrm>
            <a:off x="8119484" y="2425009"/>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36864D5-24BA-8E49-123A-12F2A3902FCD}"/>
              </a:ext>
            </a:extLst>
          </p:cNvPr>
          <p:cNvSpPr/>
          <p:nvPr/>
        </p:nvSpPr>
        <p:spPr>
          <a:xfrm>
            <a:off x="6906811" y="3132745"/>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714B4CC-B01F-BB7D-7D1D-F7D1F9376A90}"/>
              </a:ext>
            </a:extLst>
          </p:cNvPr>
          <p:cNvSpPr/>
          <p:nvPr/>
        </p:nvSpPr>
        <p:spPr>
          <a:xfrm>
            <a:off x="5786142" y="3339966"/>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862CA36-763E-FC0B-58FC-21F122DF53A8}"/>
              </a:ext>
            </a:extLst>
          </p:cNvPr>
          <p:cNvSpPr/>
          <p:nvPr/>
        </p:nvSpPr>
        <p:spPr>
          <a:xfrm>
            <a:off x="7717712" y="271830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AFC56C0C-6A56-956C-ED35-3341817A3600}"/>
              </a:ext>
            </a:extLst>
          </p:cNvPr>
          <p:cNvSpPr/>
          <p:nvPr/>
        </p:nvSpPr>
        <p:spPr>
          <a:xfrm>
            <a:off x="9079919" y="2775930"/>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E950556-243B-3A09-B2E8-E518BC57CD5F}"/>
              </a:ext>
            </a:extLst>
          </p:cNvPr>
          <p:cNvSpPr/>
          <p:nvPr/>
        </p:nvSpPr>
        <p:spPr>
          <a:xfrm>
            <a:off x="9976061" y="400332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0DD6B16-79D8-05E2-1663-7765674344CD}"/>
              </a:ext>
            </a:extLst>
          </p:cNvPr>
          <p:cNvSpPr/>
          <p:nvPr/>
        </p:nvSpPr>
        <p:spPr>
          <a:xfrm>
            <a:off x="8372399" y="3830798"/>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42084D3-1F1E-357D-B5B3-20155D22E2A6}"/>
              </a:ext>
            </a:extLst>
          </p:cNvPr>
          <p:cNvSpPr/>
          <p:nvPr/>
        </p:nvSpPr>
        <p:spPr>
          <a:xfrm>
            <a:off x="7853055" y="479338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DCED7EC-ED6C-61EE-49F3-37A09F9EF1AF}"/>
              </a:ext>
            </a:extLst>
          </p:cNvPr>
          <p:cNvSpPr/>
          <p:nvPr/>
        </p:nvSpPr>
        <p:spPr>
          <a:xfrm>
            <a:off x="6584256" y="5543055"/>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7483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0183-EF82-237A-28E5-E01AA8D2C4EC}"/>
              </a:ext>
            </a:extLst>
          </p:cNvPr>
          <p:cNvSpPr>
            <a:spLocks noGrp="1"/>
          </p:cNvSpPr>
          <p:nvPr>
            <p:ph type="title"/>
          </p:nvPr>
        </p:nvSpPr>
        <p:spPr/>
        <p:txBody>
          <a:bodyPr/>
          <a:lstStyle/>
          <a:p>
            <a:r>
              <a:rPr lang="en-GB" dirty="0"/>
              <a:t>Example-</a:t>
            </a:r>
            <a:br>
              <a:rPr lang="en-GB" dirty="0"/>
            </a:br>
            <a:r>
              <a:rPr lang="en-GB" sz="3000" dirty="0">
                <a:solidFill>
                  <a:srgbClr val="C00000"/>
                </a:solidFill>
              </a:rPr>
              <a:t>Metal Matrix Composite</a:t>
            </a:r>
            <a:r>
              <a:rPr lang="en-GB" dirty="0"/>
              <a:t> </a:t>
            </a:r>
          </a:p>
        </p:txBody>
      </p:sp>
      <p:sp>
        <p:nvSpPr>
          <p:cNvPr id="3" name="Content Placeholder 2">
            <a:extLst>
              <a:ext uri="{FF2B5EF4-FFF2-40B4-BE49-F238E27FC236}">
                <a16:creationId xmlns:a16="http://schemas.microsoft.com/office/drawing/2014/main" id="{B091244A-BB1E-689B-9BA3-3CCC782CE46C}"/>
              </a:ext>
            </a:extLst>
          </p:cNvPr>
          <p:cNvSpPr>
            <a:spLocks noGrp="1"/>
          </p:cNvSpPr>
          <p:nvPr>
            <p:ph idx="1"/>
          </p:nvPr>
        </p:nvSpPr>
        <p:spPr>
          <a:xfrm>
            <a:off x="818712" y="2222287"/>
            <a:ext cx="5543177" cy="3989158"/>
          </a:xfrm>
        </p:spPr>
        <p:txBody>
          <a:bodyPr>
            <a:normAutofit lnSpcReduction="10000"/>
          </a:bodyPr>
          <a:lstStyle/>
          <a:p>
            <a:r>
              <a:rPr lang="en-GB" dirty="0"/>
              <a:t>Aluminum matrix composites reinforced with SiC-Graphene Core-Shell Nano particles:</a:t>
            </a:r>
          </a:p>
          <a:p>
            <a:pPr lvl="1"/>
            <a:r>
              <a:rPr lang="en-GB" dirty="0"/>
              <a:t>Metal matrix composites (MMCs) are an advanced group of structural and functional materials, which combine and tailor the properties of metal matrix and reinforcements. </a:t>
            </a:r>
          </a:p>
          <a:p>
            <a:pPr lvl="1"/>
            <a:r>
              <a:rPr lang="en-GB" dirty="0"/>
              <a:t>MMCs have a combination of the inherit ductility and toughness of the matrix (the metal), and high modulus and strength of the reinforcements (such as ceramic particulates).</a:t>
            </a:r>
          </a:p>
          <a:p>
            <a:pPr lvl="2"/>
            <a:r>
              <a:rPr lang="en-GB" dirty="0">
                <a:solidFill>
                  <a:srgbClr val="FFFF00"/>
                </a:solidFill>
              </a:rPr>
              <a:t>The tensile modulus (1.002 </a:t>
            </a:r>
            <a:r>
              <a:rPr lang="en-GB" dirty="0" err="1">
                <a:solidFill>
                  <a:srgbClr val="FFFF00"/>
                </a:solidFill>
              </a:rPr>
              <a:t>TPa</a:t>
            </a:r>
            <a:r>
              <a:rPr lang="en-GB" dirty="0">
                <a:solidFill>
                  <a:srgbClr val="FFFF00"/>
                </a:solidFill>
              </a:rPr>
              <a:t>) and strength (130 </a:t>
            </a:r>
            <a:r>
              <a:rPr lang="en-GB" dirty="0" err="1">
                <a:solidFill>
                  <a:srgbClr val="FFFF00"/>
                </a:solidFill>
              </a:rPr>
              <a:t>GPa</a:t>
            </a:r>
            <a:r>
              <a:rPr lang="en-GB" dirty="0">
                <a:solidFill>
                  <a:srgbClr val="FFFF00"/>
                </a:solidFill>
              </a:rPr>
              <a:t>) of graphene is 100 times higher than steel.</a:t>
            </a:r>
          </a:p>
          <a:p>
            <a:pPr lvl="2"/>
            <a:r>
              <a:rPr lang="en-GB" dirty="0">
                <a:solidFill>
                  <a:srgbClr val="FFFF00"/>
                </a:solidFill>
              </a:rPr>
              <a:t>Graphene has excellent electrical conductivity.</a:t>
            </a:r>
          </a:p>
          <a:p>
            <a:pPr lvl="2"/>
            <a:r>
              <a:rPr lang="en-GB" dirty="0">
                <a:solidFill>
                  <a:srgbClr val="FFFF00"/>
                </a:solidFill>
              </a:rPr>
              <a:t>Aluminum is ductile, light weight, corrosion resistant, and has outstanding conductivity</a:t>
            </a:r>
          </a:p>
          <a:p>
            <a:endParaRPr lang="en-GB" dirty="0"/>
          </a:p>
        </p:txBody>
      </p:sp>
      <p:sp>
        <p:nvSpPr>
          <p:cNvPr id="4" name="Slide Number Placeholder 3">
            <a:extLst>
              <a:ext uri="{FF2B5EF4-FFF2-40B4-BE49-F238E27FC236}">
                <a16:creationId xmlns:a16="http://schemas.microsoft.com/office/drawing/2014/main" id="{11355385-B1D2-390A-EDEC-6230B9099E7D}"/>
              </a:ext>
            </a:extLst>
          </p:cNvPr>
          <p:cNvSpPr>
            <a:spLocks noGrp="1"/>
          </p:cNvSpPr>
          <p:nvPr>
            <p:ph type="sldNum" sz="quarter" idx="12"/>
          </p:nvPr>
        </p:nvSpPr>
        <p:spPr/>
        <p:txBody>
          <a:bodyPr/>
          <a:lstStyle/>
          <a:p>
            <a:fld id="{4183E3AC-4BFB-4F71-8C6B-E1F9A9D61AA6}" type="slidenum">
              <a:rPr lang="en-GB" smtClean="0"/>
              <a:t>3</a:t>
            </a:fld>
            <a:endParaRPr lang="en-GB"/>
          </a:p>
        </p:txBody>
      </p:sp>
      <p:pic>
        <p:nvPicPr>
          <p:cNvPr id="5" name="Picture 4">
            <a:extLst>
              <a:ext uri="{FF2B5EF4-FFF2-40B4-BE49-F238E27FC236}">
                <a16:creationId xmlns:a16="http://schemas.microsoft.com/office/drawing/2014/main" id="{CE8FA7C6-4E3F-870E-B2FB-23A2AA2BF6FA}"/>
              </a:ext>
            </a:extLst>
          </p:cNvPr>
          <p:cNvPicPr>
            <a:picLocks noChangeAspect="1"/>
          </p:cNvPicPr>
          <p:nvPr/>
        </p:nvPicPr>
        <p:blipFill>
          <a:blip r:embed="rId3"/>
          <a:stretch>
            <a:fillRect/>
          </a:stretch>
        </p:blipFill>
        <p:spPr>
          <a:xfrm>
            <a:off x="6371616" y="2210387"/>
            <a:ext cx="5487166" cy="4001058"/>
          </a:xfrm>
          <a:prstGeom prst="rect">
            <a:avLst/>
          </a:prstGeom>
          <a:ln>
            <a:solidFill>
              <a:schemeClr val="accent1"/>
            </a:solidFill>
          </a:ln>
        </p:spPr>
      </p:pic>
      <p:sp>
        <p:nvSpPr>
          <p:cNvPr id="6" name="TextBox 5">
            <a:extLst>
              <a:ext uri="{FF2B5EF4-FFF2-40B4-BE49-F238E27FC236}">
                <a16:creationId xmlns:a16="http://schemas.microsoft.com/office/drawing/2014/main" id="{6580F03D-86D2-A6AF-BE0A-4BE60D7FF785}"/>
              </a:ext>
            </a:extLst>
          </p:cNvPr>
          <p:cNvSpPr txBox="1"/>
          <p:nvPr/>
        </p:nvSpPr>
        <p:spPr>
          <a:xfrm>
            <a:off x="8054503" y="101972"/>
            <a:ext cx="3969346" cy="1692771"/>
          </a:xfrm>
          <a:prstGeom prst="rect">
            <a:avLst/>
          </a:prstGeom>
          <a:solidFill>
            <a:srgbClr val="FFFF00"/>
          </a:solidFill>
          <a:ln>
            <a:solidFill>
              <a:srgbClr val="FFFF00"/>
            </a:solidFill>
          </a:ln>
        </p:spPr>
        <p:txBody>
          <a:bodyPr wrap="square">
            <a:spAutoFit/>
          </a:bodyPr>
          <a:lstStyle/>
          <a:p>
            <a:pPr algn="l"/>
            <a:r>
              <a:rPr lang="en-GB" sz="1300" b="1" i="0" u="none" strike="noStrike" baseline="0" dirty="0">
                <a:solidFill>
                  <a:srgbClr val="0070C0"/>
                </a:solidFill>
                <a:latin typeface="Arial" panose="020B0604020202020204" pitchFamily="34" charset="0"/>
                <a:cs typeface="Arial" panose="020B0604020202020204" pitchFamily="34" charset="0"/>
              </a:rPr>
              <a:t>SiC (Silicon Carbide):</a:t>
            </a:r>
          </a:p>
          <a:p>
            <a:pPr algn="l"/>
            <a:r>
              <a:rPr lang="en-GB" sz="1300" dirty="0">
                <a:solidFill>
                  <a:srgbClr val="0070C0"/>
                </a:solidFill>
                <a:latin typeface="Arial" panose="020B0604020202020204" pitchFamily="34" charset="0"/>
                <a:cs typeface="Arial" panose="020B0604020202020204" pitchFamily="34" charset="0"/>
              </a:rPr>
              <a:t>Increases strength and stiffness.</a:t>
            </a:r>
          </a:p>
          <a:p>
            <a:pPr algn="l"/>
            <a:r>
              <a:rPr lang="en-GB" sz="1300" dirty="0">
                <a:solidFill>
                  <a:srgbClr val="0070C0"/>
                </a:solidFill>
                <a:latin typeface="Arial" panose="020B0604020202020204" pitchFamily="34" charset="0"/>
                <a:cs typeface="Arial" panose="020B0604020202020204" pitchFamily="34" charset="0"/>
              </a:rPr>
              <a:t>Improves wear resistance due its hardness.</a:t>
            </a:r>
          </a:p>
          <a:p>
            <a:pPr algn="l"/>
            <a:r>
              <a:rPr lang="en-GB" sz="1300" dirty="0">
                <a:solidFill>
                  <a:srgbClr val="0070C0"/>
                </a:solidFill>
                <a:latin typeface="Arial" panose="020B0604020202020204" pitchFamily="34" charset="0"/>
                <a:cs typeface="Arial" panose="020B0604020202020204" pitchFamily="34" charset="0"/>
              </a:rPr>
              <a:t>Excellent thermal stability.</a:t>
            </a:r>
          </a:p>
          <a:p>
            <a:pPr algn="l"/>
            <a:r>
              <a:rPr lang="en-GB" sz="1300" dirty="0">
                <a:solidFill>
                  <a:srgbClr val="0070C0"/>
                </a:solidFill>
                <a:latin typeface="Arial" panose="020B0604020202020204" pitchFamily="34" charset="0"/>
                <a:cs typeface="Arial" panose="020B0604020202020204" pitchFamily="34" charset="0"/>
              </a:rPr>
              <a:t>High thermal conductivity.</a:t>
            </a:r>
          </a:p>
          <a:p>
            <a:pPr algn="l"/>
            <a:r>
              <a:rPr lang="en-GB" sz="1300" dirty="0">
                <a:solidFill>
                  <a:srgbClr val="0070C0"/>
                </a:solidFill>
                <a:latin typeface="Arial" panose="020B0604020202020204" pitchFamily="34" charset="0"/>
                <a:cs typeface="Arial" panose="020B0604020202020204" pitchFamily="34" charset="0"/>
              </a:rPr>
              <a:t>Reduced thermal fatigue.</a:t>
            </a:r>
          </a:p>
          <a:p>
            <a:pPr algn="l"/>
            <a:r>
              <a:rPr lang="en-GB" sz="1300" dirty="0">
                <a:solidFill>
                  <a:srgbClr val="0070C0"/>
                </a:solidFill>
                <a:latin typeface="Arial" panose="020B0604020202020204" pitchFamily="34" charset="0"/>
                <a:cs typeface="Arial" panose="020B0604020202020204" pitchFamily="34" charset="0"/>
              </a:rPr>
              <a:t>Improves creep resistance</a:t>
            </a:r>
          </a:p>
          <a:p>
            <a:pPr algn="l"/>
            <a:r>
              <a:rPr lang="en-GB" sz="1300" dirty="0">
                <a:solidFill>
                  <a:srgbClr val="0070C0"/>
                </a:solidFill>
                <a:latin typeface="Arial" panose="020B0604020202020204" pitchFamily="34" charset="0"/>
                <a:cs typeface="Arial" panose="020B0604020202020204" pitchFamily="34" charset="0"/>
              </a:rPr>
              <a:t>Improves corrosion resistance.</a:t>
            </a:r>
          </a:p>
        </p:txBody>
      </p:sp>
    </p:spTree>
    <p:extLst>
      <p:ext uri="{BB962C8B-B14F-4D97-AF65-F5344CB8AC3E}">
        <p14:creationId xmlns:p14="http://schemas.microsoft.com/office/powerpoint/2010/main" val="3944507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6D1B-B1E3-93B3-1C89-1AE6B81F57F8}"/>
              </a:ext>
            </a:extLst>
          </p:cNvPr>
          <p:cNvSpPr>
            <a:spLocks noGrp="1"/>
          </p:cNvSpPr>
          <p:nvPr>
            <p:ph type="title"/>
          </p:nvPr>
        </p:nvSpPr>
        <p:spPr/>
        <p:txBody>
          <a:bodyPr/>
          <a:lstStyle/>
          <a:p>
            <a:r>
              <a:rPr lang="en-GB" dirty="0"/>
              <a:t>Laminate formulation</a:t>
            </a:r>
          </a:p>
        </p:txBody>
      </p:sp>
      <p:sp>
        <p:nvSpPr>
          <p:cNvPr id="4" name="Slide Number Placeholder 3">
            <a:extLst>
              <a:ext uri="{FF2B5EF4-FFF2-40B4-BE49-F238E27FC236}">
                <a16:creationId xmlns:a16="http://schemas.microsoft.com/office/drawing/2014/main" id="{F8D34C91-9884-6581-FFE9-14736BF1ABAC}"/>
              </a:ext>
            </a:extLst>
          </p:cNvPr>
          <p:cNvSpPr>
            <a:spLocks noGrp="1"/>
          </p:cNvSpPr>
          <p:nvPr>
            <p:ph type="sldNum" sz="quarter" idx="12"/>
          </p:nvPr>
        </p:nvSpPr>
        <p:spPr/>
        <p:txBody>
          <a:bodyPr/>
          <a:lstStyle/>
          <a:p>
            <a:fld id="{4183E3AC-4BFB-4F71-8C6B-E1F9A9D61AA6}" type="slidenum">
              <a:rPr lang="en-GB" smtClean="0"/>
              <a:t>30</a:t>
            </a:fld>
            <a:endParaRPr lang="en-GB"/>
          </a:p>
        </p:txBody>
      </p:sp>
      <p:pic>
        <p:nvPicPr>
          <p:cNvPr id="8" name="Picture 7">
            <a:extLst>
              <a:ext uri="{FF2B5EF4-FFF2-40B4-BE49-F238E27FC236}">
                <a16:creationId xmlns:a16="http://schemas.microsoft.com/office/drawing/2014/main" id="{9AA03D6D-DD42-0A3F-6E59-FAE22BB168BA}"/>
              </a:ext>
            </a:extLst>
          </p:cNvPr>
          <p:cNvPicPr>
            <a:picLocks noChangeAspect="1"/>
          </p:cNvPicPr>
          <p:nvPr/>
        </p:nvPicPr>
        <p:blipFill>
          <a:blip r:embed="rId3"/>
          <a:stretch>
            <a:fillRect/>
          </a:stretch>
        </p:blipFill>
        <p:spPr>
          <a:xfrm>
            <a:off x="9519385" y="57940"/>
            <a:ext cx="2586123" cy="1440000"/>
          </a:xfrm>
          <a:prstGeom prst="rect">
            <a:avLst/>
          </a:prstGeom>
          <a:ln>
            <a:solidFill>
              <a:schemeClr val="bg1"/>
            </a:solidFill>
          </a:ln>
        </p:spPr>
      </p:pic>
      <p:pic>
        <p:nvPicPr>
          <p:cNvPr id="9" name="Picture 8">
            <a:extLst>
              <a:ext uri="{FF2B5EF4-FFF2-40B4-BE49-F238E27FC236}">
                <a16:creationId xmlns:a16="http://schemas.microsoft.com/office/drawing/2014/main" id="{79D1D933-0DFF-FE6F-616B-6E21E332EEE1}"/>
              </a:ext>
            </a:extLst>
          </p:cNvPr>
          <p:cNvPicPr>
            <a:picLocks noChangeAspect="1"/>
          </p:cNvPicPr>
          <p:nvPr/>
        </p:nvPicPr>
        <p:blipFill>
          <a:blip r:embed="rId4"/>
          <a:stretch>
            <a:fillRect/>
          </a:stretch>
        </p:blipFill>
        <p:spPr>
          <a:xfrm>
            <a:off x="458188" y="2248696"/>
            <a:ext cx="3706988" cy="1440000"/>
          </a:xfrm>
          <a:prstGeom prst="rect">
            <a:avLst/>
          </a:prstGeom>
          <a:ln>
            <a:solidFill>
              <a:schemeClr val="accent1"/>
            </a:solidFill>
          </a:ln>
        </p:spPr>
      </p:pic>
      <p:pic>
        <p:nvPicPr>
          <p:cNvPr id="11" name="Picture 10">
            <a:extLst>
              <a:ext uri="{FF2B5EF4-FFF2-40B4-BE49-F238E27FC236}">
                <a16:creationId xmlns:a16="http://schemas.microsoft.com/office/drawing/2014/main" id="{39819034-697C-3D41-069A-F90650DF0980}"/>
              </a:ext>
            </a:extLst>
          </p:cNvPr>
          <p:cNvPicPr>
            <a:picLocks noChangeAspect="1"/>
          </p:cNvPicPr>
          <p:nvPr/>
        </p:nvPicPr>
        <p:blipFill>
          <a:blip r:embed="rId5"/>
          <a:stretch>
            <a:fillRect/>
          </a:stretch>
        </p:blipFill>
        <p:spPr>
          <a:xfrm>
            <a:off x="458188" y="3784054"/>
            <a:ext cx="3938988" cy="1440000"/>
          </a:xfrm>
          <a:prstGeom prst="rect">
            <a:avLst/>
          </a:prstGeom>
          <a:ln>
            <a:solidFill>
              <a:schemeClr val="accent1"/>
            </a:solidFill>
          </a:ln>
        </p:spPr>
      </p:pic>
      <p:pic>
        <p:nvPicPr>
          <p:cNvPr id="12" name="Picture 11">
            <a:extLst>
              <a:ext uri="{FF2B5EF4-FFF2-40B4-BE49-F238E27FC236}">
                <a16:creationId xmlns:a16="http://schemas.microsoft.com/office/drawing/2014/main" id="{EED88809-54B9-8100-531A-9D59AD09D7C1}"/>
              </a:ext>
            </a:extLst>
          </p:cNvPr>
          <p:cNvPicPr>
            <a:picLocks noChangeAspect="1"/>
          </p:cNvPicPr>
          <p:nvPr/>
        </p:nvPicPr>
        <p:blipFill>
          <a:blip r:embed="rId6"/>
          <a:stretch>
            <a:fillRect/>
          </a:stretch>
        </p:blipFill>
        <p:spPr>
          <a:xfrm>
            <a:off x="6718769" y="57940"/>
            <a:ext cx="2702505" cy="1440000"/>
          </a:xfrm>
          <a:prstGeom prst="rect">
            <a:avLst/>
          </a:prstGeom>
          <a:ln>
            <a:solidFill>
              <a:schemeClr val="bg1"/>
            </a:solidFill>
          </a:ln>
        </p:spPr>
      </p:pic>
      <p:pic>
        <p:nvPicPr>
          <p:cNvPr id="15" name="Picture 14">
            <a:extLst>
              <a:ext uri="{FF2B5EF4-FFF2-40B4-BE49-F238E27FC236}">
                <a16:creationId xmlns:a16="http://schemas.microsoft.com/office/drawing/2014/main" id="{4705FE88-D532-C3C8-AA8B-4A67DBA78BC1}"/>
              </a:ext>
            </a:extLst>
          </p:cNvPr>
          <p:cNvPicPr>
            <a:picLocks noChangeAspect="1"/>
          </p:cNvPicPr>
          <p:nvPr/>
        </p:nvPicPr>
        <p:blipFill rotWithShape="1">
          <a:blip r:embed="rId7"/>
          <a:srcRect r="72920"/>
          <a:stretch/>
        </p:blipFill>
        <p:spPr>
          <a:xfrm>
            <a:off x="5397909" y="1961148"/>
            <a:ext cx="1339779" cy="1440000"/>
          </a:xfrm>
          <a:prstGeom prst="rect">
            <a:avLst/>
          </a:prstGeom>
          <a:ln>
            <a:solidFill>
              <a:schemeClr val="accent1"/>
            </a:solidFill>
          </a:ln>
        </p:spPr>
      </p:pic>
      <p:pic>
        <p:nvPicPr>
          <p:cNvPr id="16" name="Picture 15">
            <a:extLst>
              <a:ext uri="{FF2B5EF4-FFF2-40B4-BE49-F238E27FC236}">
                <a16:creationId xmlns:a16="http://schemas.microsoft.com/office/drawing/2014/main" id="{42DEB47B-2FEC-1B58-DDB5-D97A663D8D08}"/>
              </a:ext>
            </a:extLst>
          </p:cNvPr>
          <p:cNvPicPr>
            <a:picLocks noChangeAspect="1"/>
          </p:cNvPicPr>
          <p:nvPr/>
        </p:nvPicPr>
        <p:blipFill rotWithShape="1">
          <a:blip r:embed="rId7"/>
          <a:srcRect l="68131"/>
          <a:stretch/>
        </p:blipFill>
        <p:spPr>
          <a:xfrm>
            <a:off x="6800915" y="1961148"/>
            <a:ext cx="1576692" cy="1440000"/>
          </a:xfrm>
          <a:prstGeom prst="rect">
            <a:avLst/>
          </a:prstGeom>
          <a:ln>
            <a:solidFill>
              <a:schemeClr val="accent1"/>
            </a:solidFill>
          </a:ln>
        </p:spPr>
      </p:pic>
      <p:sp>
        <p:nvSpPr>
          <p:cNvPr id="39" name="Rectangle 38">
            <a:extLst>
              <a:ext uri="{FF2B5EF4-FFF2-40B4-BE49-F238E27FC236}">
                <a16:creationId xmlns:a16="http://schemas.microsoft.com/office/drawing/2014/main" id="{6E236FA9-36FF-F66E-D64F-23858C87E574}"/>
              </a:ext>
            </a:extLst>
          </p:cNvPr>
          <p:cNvSpPr/>
          <p:nvPr/>
        </p:nvSpPr>
        <p:spPr>
          <a:xfrm>
            <a:off x="2915952" y="2295501"/>
            <a:ext cx="1193532" cy="1393196"/>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Arrow Connector 39">
            <a:extLst>
              <a:ext uri="{FF2B5EF4-FFF2-40B4-BE49-F238E27FC236}">
                <a16:creationId xmlns:a16="http://schemas.microsoft.com/office/drawing/2014/main" id="{C9297EA2-F4E6-9D0D-FE07-1DD02957195E}"/>
              </a:ext>
            </a:extLst>
          </p:cNvPr>
          <p:cNvCxnSpPr>
            <a:cxnSpLocks/>
            <a:stCxn id="39" idx="3"/>
            <a:endCxn id="52" idx="1"/>
          </p:cNvCxnSpPr>
          <p:nvPr/>
        </p:nvCxnSpPr>
        <p:spPr>
          <a:xfrm flipV="1">
            <a:off x="4109484" y="2981378"/>
            <a:ext cx="2071916" cy="107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6CF1B9E-E846-FEDC-5DFD-97AD53C2EF71}"/>
              </a:ext>
            </a:extLst>
          </p:cNvPr>
          <p:cNvCxnSpPr>
            <a:cxnSpLocks/>
            <a:stCxn id="39" idx="3"/>
            <a:endCxn id="51" idx="1"/>
          </p:cNvCxnSpPr>
          <p:nvPr/>
        </p:nvCxnSpPr>
        <p:spPr>
          <a:xfrm flipV="1">
            <a:off x="4109484" y="2751283"/>
            <a:ext cx="2071916" cy="240816"/>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A385FD6-A775-3A8B-2690-4D4872FFE445}"/>
              </a:ext>
            </a:extLst>
          </p:cNvPr>
          <p:cNvCxnSpPr>
            <a:cxnSpLocks/>
            <a:stCxn id="9" idx="3"/>
            <a:endCxn id="50" idx="1"/>
          </p:cNvCxnSpPr>
          <p:nvPr/>
        </p:nvCxnSpPr>
        <p:spPr>
          <a:xfrm flipV="1">
            <a:off x="4165176" y="2524997"/>
            <a:ext cx="2016225" cy="4436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DB953859-D987-8FD3-1B29-9DB63F08D8F9}"/>
              </a:ext>
            </a:extLst>
          </p:cNvPr>
          <p:cNvSpPr/>
          <p:nvPr/>
        </p:nvSpPr>
        <p:spPr>
          <a:xfrm>
            <a:off x="6181401" y="2405214"/>
            <a:ext cx="1923076" cy="239566"/>
          </a:xfrm>
          <a:prstGeom prst="rect">
            <a:avLst/>
          </a:prstGeom>
          <a:solidFill>
            <a:srgbClr val="FF00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556DA92A-08CE-4004-7311-3E0C329C7CF9}"/>
              </a:ext>
            </a:extLst>
          </p:cNvPr>
          <p:cNvSpPr/>
          <p:nvPr/>
        </p:nvSpPr>
        <p:spPr>
          <a:xfrm>
            <a:off x="6181400" y="2631500"/>
            <a:ext cx="1923076" cy="239566"/>
          </a:xfrm>
          <a:prstGeom prst="rect">
            <a:avLst/>
          </a:prstGeom>
          <a:solidFill>
            <a:srgbClr val="FFC0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3F149C92-E08C-9704-CA51-77F7988FEFBD}"/>
              </a:ext>
            </a:extLst>
          </p:cNvPr>
          <p:cNvSpPr/>
          <p:nvPr/>
        </p:nvSpPr>
        <p:spPr>
          <a:xfrm>
            <a:off x="6181400" y="2861595"/>
            <a:ext cx="1923076" cy="239566"/>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a:extLst>
              <a:ext uri="{FF2B5EF4-FFF2-40B4-BE49-F238E27FC236}">
                <a16:creationId xmlns:a16="http://schemas.microsoft.com/office/drawing/2014/main" id="{1CC61F02-8720-E439-D5A7-7F142E5ACAFE}"/>
              </a:ext>
            </a:extLst>
          </p:cNvPr>
          <p:cNvPicPr>
            <a:picLocks noChangeAspect="1"/>
          </p:cNvPicPr>
          <p:nvPr/>
        </p:nvPicPr>
        <p:blipFill>
          <a:blip r:embed="rId8"/>
          <a:stretch>
            <a:fillRect/>
          </a:stretch>
        </p:blipFill>
        <p:spPr>
          <a:xfrm>
            <a:off x="5397909" y="3507651"/>
            <a:ext cx="5141292" cy="1440000"/>
          </a:xfrm>
          <a:prstGeom prst="rect">
            <a:avLst/>
          </a:prstGeom>
          <a:ln>
            <a:solidFill>
              <a:schemeClr val="accent1"/>
            </a:solidFill>
          </a:ln>
        </p:spPr>
      </p:pic>
      <p:pic>
        <p:nvPicPr>
          <p:cNvPr id="58" name="Picture 57">
            <a:extLst>
              <a:ext uri="{FF2B5EF4-FFF2-40B4-BE49-F238E27FC236}">
                <a16:creationId xmlns:a16="http://schemas.microsoft.com/office/drawing/2014/main" id="{0DD20837-0679-775A-C84E-D38CE60AC8A8}"/>
              </a:ext>
            </a:extLst>
          </p:cNvPr>
          <p:cNvPicPr>
            <a:picLocks noChangeAspect="1"/>
          </p:cNvPicPr>
          <p:nvPr/>
        </p:nvPicPr>
        <p:blipFill>
          <a:blip r:embed="rId9"/>
          <a:stretch>
            <a:fillRect/>
          </a:stretch>
        </p:blipFill>
        <p:spPr>
          <a:xfrm>
            <a:off x="5389042" y="5072835"/>
            <a:ext cx="5615422" cy="1440000"/>
          </a:xfrm>
          <a:prstGeom prst="rect">
            <a:avLst/>
          </a:prstGeom>
          <a:ln>
            <a:solidFill>
              <a:schemeClr val="accent1"/>
            </a:solidFill>
          </a:ln>
        </p:spPr>
      </p:pic>
      <p:sp>
        <p:nvSpPr>
          <p:cNvPr id="59" name="Arrow: Right 58">
            <a:extLst>
              <a:ext uri="{FF2B5EF4-FFF2-40B4-BE49-F238E27FC236}">
                <a16:creationId xmlns:a16="http://schemas.microsoft.com/office/drawing/2014/main" id="{96642F4A-8694-1A68-2334-83DC570EE255}"/>
              </a:ext>
            </a:extLst>
          </p:cNvPr>
          <p:cNvSpPr/>
          <p:nvPr/>
        </p:nvSpPr>
        <p:spPr>
          <a:xfrm>
            <a:off x="4712444" y="3494686"/>
            <a:ext cx="400862" cy="895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3060BB6-D6FA-038D-73F9-4CF4BBB46620}"/>
              </a:ext>
            </a:extLst>
          </p:cNvPr>
          <p:cNvPicPr>
            <a:picLocks noChangeAspect="1"/>
          </p:cNvPicPr>
          <p:nvPr/>
        </p:nvPicPr>
        <p:blipFill>
          <a:blip r:embed="rId10"/>
          <a:stretch>
            <a:fillRect/>
          </a:stretch>
        </p:blipFill>
        <p:spPr>
          <a:xfrm>
            <a:off x="9519385" y="1527856"/>
            <a:ext cx="2586124" cy="909999"/>
          </a:xfrm>
          <a:prstGeom prst="rect">
            <a:avLst/>
          </a:prstGeom>
          <a:ln>
            <a:solidFill>
              <a:schemeClr val="accent1"/>
            </a:solidFill>
          </a:ln>
        </p:spPr>
      </p:pic>
    </p:spTree>
    <p:extLst>
      <p:ext uri="{BB962C8B-B14F-4D97-AF65-F5344CB8AC3E}">
        <p14:creationId xmlns:p14="http://schemas.microsoft.com/office/powerpoint/2010/main" val="2664649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16D1B-B1E3-93B3-1C89-1AE6B81F57F8}"/>
              </a:ext>
            </a:extLst>
          </p:cNvPr>
          <p:cNvSpPr>
            <a:spLocks noGrp="1"/>
          </p:cNvSpPr>
          <p:nvPr>
            <p:ph type="title"/>
          </p:nvPr>
        </p:nvSpPr>
        <p:spPr/>
        <p:txBody>
          <a:bodyPr/>
          <a:lstStyle/>
          <a:p>
            <a:r>
              <a:rPr lang="en-GB" dirty="0"/>
              <a:t>Laminate formulation</a:t>
            </a:r>
          </a:p>
        </p:txBody>
      </p:sp>
      <p:sp>
        <p:nvSpPr>
          <p:cNvPr id="3" name="Content Placeholder 2">
            <a:extLst>
              <a:ext uri="{FF2B5EF4-FFF2-40B4-BE49-F238E27FC236}">
                <a16:creationId xmlns:a16="http://schemas.microsoft.com/office/drawing/2014/main" id="{6AC7348B-93C6-409E-B99E-2A0DC1EAF76B}"/>
              </a:ext>
            </a:extLst>
          </p:cNvPr>
          <p:cNvSpPr>
            <a:spLocks noGrp="1"/>
          </p:cNvSpPr>
          <p:nvPr>
            <p:ph idx="1"/>
          </p:nvPr>
        </p:nvSpPr>
        <p:spPr/>
        <p:txBody>
          <a:bodyPr/>
          <a:lstStyle/>
          <a:p>
            <a:r>
              <a:rPr lang="en-GB" dirty="0"/>
              <a:t>Finally, the equation becomes:</a:t>
            </a:r>
          </a:p>
        </p:txBody>
      </p:sp>
      <p:sp>
        <p:nvSpPr>
          <p:cNvPr id="4" name="Slide Number Placeholder 3">
            <a:extLst>
              <a:ext uri="{FF2B5EF4-FFF2-40B4-BE49-F238E27FC236}">
                <a16:creationId xmlns:a16="http://schemas.microsoft.com/office/drawing/2014/main" id="{F8D34C91-9884-6581-FFE9-14736BF1ABAC}"/>
              </a:ext>
            </a:extLst>
          </p:cNvPr>
          <p:cNvSpPr>
            <a:spLocks noGrp="1"/>
          </p:cNvSpPr>
          <p:nvPr>
            <p:ph type="sldNum" sz="quarter" idx="12"/>
          </p:nvPr>
        </p:nvSpPr>
        <p:spPr/>
        <p:txBody>
          <a:bodyPr/>
          <a:lstStyle/>
          <a:p>
            <a:fld id="{4183E3AC-4BFB-4F71-8C6B-E1F9A9D61AA6}" type="slidenum">
              <a:rPr lang="en-GB" smtClean="0"/>
              <a:t>31</a:t>
            </a:fld>
            <a:endParaRPr lang="en-GB"/>
          </a:p>
        </p:txBody>
      </p:sp>
      <p:pic>
        <p:nvPicPr>
          <p:cNvPr id="8" name="Picture 7">
            <a:extLst>
              <a:ext uri="{FF2B5EF4-FFF2-40B4-BE49-F238E27FC236}">
                <a16:creationId xmlns:a16="http://schemas.microsoft.com/office/drawing/2014/main" id="{9AA03D6D-DD42-0A3F-6E59-FAE22BB168BA}"/>
              </a:ext>
            </a:extLst>
          </p:cNvPr>
          <p:cNvPicPr>
            <a:picLocks noChangeAspect="1"/>
          </p:cNvPicPr>
          <p:nvPr/>
        </p:nvPicPr>
        <p:blipFill>
          <a:blip r:embed="rId2"/>
          <a:stretch>
            <a:fillRect/>
          </a:stretch>
        </p:blipFill>
        <p:spPr>
          <a:xfrm>
            <a:off x="9519385" y="57940"/>
            <a:ext cx="2586123" cy="1440000"/>
          </a:xfrm>
          <a:prstGeom prst="rect">
            <a:avLst/>
          </a:prstGeom>
          <a:ln>
            <a:solidFill>
              <a:schemeClr val="bg1"/>
            </a:solidFill>
          </a:ln>
        </p:spPr>
      </p:pic>
      <p:pic>
        <p:nvPicPr>
          <p:cNvPr id="12" name="Picture 11">
            <a:extLst>
              <a:ext uri="{FF2B5EF4-FFF2-40B4-BE49-F238E27FC236}">
                <a16:creationId xmlns:a16="http://schemas.microsoft.com/office/drawing/2014/main" id="{EED88809-54B9-8100-531A-9D59AD09D7C1}"/>
              </a:ext>
            </a:extLst>
          </p:cNvPr>
          <p:cNvPicPr>
            <a:picLocks noChangeAspect="1"/>
          </p:cNvPicPr>
          <p:nvPr/>
        </p:nvPicPr>
        <p:blipFill>
          <a:blip r:embed="rId3"/>
          <a:stretch>
            <a:fillRect/>
          </a:stretch>
        </p:blipFill>
        <p:spPr>
          <a:xfrm>
            <a:off x="6718769" y="57940"/>
            <a:ext cx="2702505" cy="1440000"/>
          </a:xfrm>
          <a:prstGeom prst="rect">
            <a:avLst/>
          </a:prstGeom>
          <a:ln>
            <a:solidFill>
              <a:schemeClr val="bg1"/>
            </a:solidFill>
          </a:ln>
        </p:spPr>
      </p:pic>
      <p:pic>
        <p:nvPicPr>
          <p:cNvPr id="5" name="Picture 4">
            <a:extLst>
              <a:ext uri="{FF2B5EF4-FFF2-40B4-BE49-F238E27FC236}">
                <a16:creationId xmlns:a16="http://schemas.microsoft.com/office/drawing/2014/main" id="{04B2495A-FF3D-817D-FB71-F81DF576FF8F}"/>
              </a:ext>
            </a:extLst>
          </p:cNvPr>
          <p:cNvPicPr>
            <a:picLocks noChangeAspect="1"/>
          </p:cNvPicPr>
          <p:nvPr/>
        </p:nvPicPr>
        <p:blipFill>
          <a:blip r:embed="rId4"/>
          <a:stretch>
            <a:fillRect/>
          </a:stretch>
        </p:blipFill>
        <p:spPr>
          <a:xfrm>
            <a:off x="1096289" y="2717394"/>
            <a:ext cx="5094502" cy="1440000"/>
          </a:xfrm>
          <a:prstGeom prst="rect">
            <a:avLst/>
          </a:prstGeom>
          <a:ln>
            <a:solidFill>
              <a:schemeClr val="accent1"/>
            </a:solidFill>
          </a:ln>
        </p:spPr>
      </p:pic>
      <p:pic>
        <p:nvPicPr>
          <p:cNvPr id="6" name="Picture 5">
            <a:extLst>
              <a:ext uri="{FF2B5EF4-FFF2-40B4-BE49-F238E27FC236}">
                <a16:creationId xmlns:a16="http://schemas.microsoft.com/office/drawing/2014/main" id="{60423EEC-5E20-0343-0BEB-F6CA4AD58A3F}"/>
              </a:ext>
            </a:extLst>
          </p:cNvPr>
          <p:cNvPicPr>
            <a:picLocks noChangeAspect="1"/>
          </p:cNvPicPr>
          <p:nvPr/>
        </p:nvPicPr>
        <p:blipFill>
          <a:blip r:embed="rId5"/>
          <a:stretch>
            <a:fillRect/>
          </a:stretch>
        </p:blipFill>
        <p:spPr>
          <a:xfrm>
            <a:off x="1096289" y="4312578"/>
            <a:ext cx="5270626" cy="1440000"/>
          </a:xfrm>
          <a:prstGeom prst="rect">
            <a:avLst/>
          </a:prstGeom>
          <a:ln>
            <a:solidFill>
              <a:schemeClr val="accent1"/>
            </a:solidFill>
          </a:ln>
        </p:spPr>
      </p:pic>
      <p:pic>
        <p:nvPicPr>
          <p:cNvPr id="7" name="Picture 6">
            <a:extLst>
              <a:ext uri="{FF2B5EF4-FFF2-40B4-BE49-F238E27FC236}">
                <a16:creationId xmlns:a16="http://schemas.microsoft.com/office/drawing/2014/main" id="{8A1888FB-84FC-D6B0-1BAE-A2EF872EE45E}"/>
              </a:ext>
            </a:extLst>
          </p:cNvPr>
          <p:cNvPicPr>
            <a:picLocks noChangeAspect="1"/>
          </p:cNvPicPr>
          <p:nvPr/>
        </p:nvPicPr>
        <p:blipFill>
          <a:blip r:embed="rId6"/>
          <a:stretch>
            <a:fillRect/>
          </a:stretch>
        </p:blipFill>
        <p:spPr>
          <a:xfrm>
            <a:off x="6468368" y="2717394"/>
            <a:ext cx="2083223" cy="2160000"/>
          </a:xfrm>
          <a:prstGeom prst="rect">
            <a:avLst/>
          </a:prstGeom>
          <a:ln>
            <a:solidFill>
              <a:schemeClr val="accent1"/>
            </a:solidFill>
          </a:ln>
        </p:spPr>
      </p:pic>
    </p:spTree>
    <p:extLst>
      <p:ext uri="{BB962C8B-B14F-4D97-AF65-F5344CB8AC3E}">
        <p14:creationId xmlns:p14="http://schemas.microsoft.com/office/powerpoint/2010/main" val="2567124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49A5-305D-E7F2-62E2-37D579DCB196}"/>
              </a:ext>
            </a:extLst>
          </p:cNvPr>
          <p:cNvSpPr>
            <a:spLocks noGrp="1"/>
          </p:cNvSpPr>
          <p:nvPr>
            <p:ph type="title"/>
          </p:nvPr>
        </p:nvSpPr>
        <p:spPr/>
        <p:txBody>
          <a:bodyPr/>
          <a:lstStyle/>
          <a:p>
            <a:r>
              <a:rPr lang="en-GB" dirty="0"/>
              <a:t>Laminate formulation-</a:t>
            </a:r>
            <a:br>
              <a:rPr lang="en-GB" dirty="0"/>
            </a:br>
            <a:r>
              <a:rPr lang="en-GB" sz="3000" dirty="0">
                <a:solidFill>
                  <a:srgbClr val="FF0000"/>
                </a:solidFill>
              </a:rPr>
              <a:t>ABD stiffness matrix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1B82A2-B9F6-4994-08C2-D347CB35CF33}"/>
                  </a:ext>
                </a:extLst>
              </p:cNvPr>
              <p:cNvSpPr>
                <a:spLocks noGrp="1"/>
              </p:cNvSpPr>
              <p:nvPr>
                <p:ph idx="1"/>
              </p:nvPr>
            </p:nvSpPr>
            <p:spPr/>
            <p:txBody>
              <a:bodyPr/>
              <a:lstStyle/>
              <a:p>
                <a:r>
                  <a:rPr lang="en-GB" dirty="0"/>
                  <a:t>Some key and important points:</a:t>
                </a:r>
              </a:p>
              <a:p>
                <a:pPr lvl="1"/>
                <a14:m>
                  <m:oMath xmlns:m="http://schemas.openxmlformats.org/officeDocument/2006/math">
                    <m:sSub>
                      <m:sSubPr>
                        <m:ctrlPr>
                          <a:rPr lang="en-GB" b="1" i="1" smtClean="0">
                            <a:solidFill>
                              <a:schemeClr val="accent1"/>
                            </a:solidFill>
                            <a:latin typeface="Cambria Math" panose="02040503050406030204" pitchFamily="18" charset="0"/>
                          </a:rPr>
                        </m:ctrlPr>
                      </m:sSubPr>
                      <m:e>
                        <m:r>
                          <a:rPr lang="en-GB" b="1" i="1" smtClean="0">
                            <a:solidFill>
                              <a:schemeClr val="accent1"/>
                            </a:solidFill>
                            <a:latin typeface="Cambria Math" panose="02040503050406030204" pitchFamily="18" charset="0"/>
                          </a:rPr>
                          <m:t>𝑨</m:t>
                        </m:r>
                      </m:e>
                      <m:sub>
                        <m:r>
                          <a:rPr lang="en-GB" b="1" i="1" smtClean="0">
                            <a:solidFill>
                              <a:schemeClr val="accent1"/>
                            </a:solidFill>
                            <a:latin typeface="Cambria Math" panose="02040503050406030204" pitchFamily="18" charset="0"/>
                          </a:rPr>
                          <m:t>𝒊𝒋</m:t>
                        </m:r>
                      </m:sub>
                    </m:sSub>
                  </m:oMath>
                </a14:m>
                <a:r>
                  <a:rPr lang="en-GB" b="1" dirty="0">
                    <a:solidFill>
                      <a:srgbClr val="FF0000"/>
                    </a:solidFill>
                  </a:rPr>
                  <a:t> </a:t>
                </a:r>
                <a:r>
                  <a:rPr lang="en-GB" dirty="0"/>
                  <a:t>are extensional stiffness.</a:t>
                </a:r>
                <a:endParaRPr lang="en-GB" b="1" i="1" dirty="0">
                  <a:solidFill>
                    <a:schemeClr val="accent1"/>
                  </a:solidFill>
                  <a:latin typeface="Cambria Math" panose="02040503050406030204" pitchFamily="18" charset="0"/>
                </a:endParaRPr>
              </a:p>
              <a:p>
                <a:pPr lvl="2"/>
                <a14:m>
                  <m:oMath xmlns:m="http://schemas.openxmlformats.org/officeDocument/2006/math">
                    <m:sSub>
                      <m:sSubPr>
                        <m:ctrlPr>
                          <a:rPr lang="en-GB" b="1" i="1" smtClean="0">
                            <a:solidFill>
                              <a:schemeClr val="accent1"/>
                            </a:solidFill>
                            <a:latin typeface="Cambria Math" panose="02040503050406030204" pitchFamily="18" charset="0"/>
                          </a:rPr>
                        </m:ctrlPr>
                      </m:sSubPr>
                      <m:e>
                        <m:r>
                          <a:rPr lang="en-GB" b="1" i="1" smtClean="0">
                            <a:solidFill>
                              <a:schemeClr val="accent1"/>
                            </a:solidFill>
                            <a:latin typeface="Cambria Math" panose="02040503050406030204" pitchFamily="18" charset="0"/>
                          </a:rPr>
                          <m:t>𝑨</m:t>
                        </m:r>
                      </m:e>
                      <m:sub>
                        <m:r>
                          <a:rPr lang="en-GB" b="1" i="1" smtClean="0">
                            <a:solidFill>
                              <a:schemeClr val="accent1"/>
                            </a:solidFill>
                            <a:latin typeface="Cambria Math" panose="02040503050406030204" pitchFamily="18" charset="0"/>
                          </a:rPr>
                          <m:t>𝟏𝟔</m:t>
                        </m:r>
                      </m:sub>
                    </m:sSub>
                    <m:r>
                      <a:rPr lang="en-GB" b="0" i="1" smtClean="0">
                        <a:solidFill>
                          <a:schemeClr val="accent1"/>
                        </a:solidFill>
                        <a:latin typeface="Cambria Math" panose="02040503050406030204" pitchFamily="18" charset="0"/>
                      </a:rPr>
                      <m:t> </m:t>
                    </m:r>
                  </m:oMath>
                </a14:m>
                <a:r>
                  <a:rPr lang="en-GB" dirty="0"/>
                  <a:t>and </a:t>
                </a:r>
                <a14:m>
                  <m:oMath xmlns:m="http://schemas.openxmlformats.org/officeDocument/2006/math">
                    <m:sSub>
                      <m:sSubPr>
                        <m:ctrlPr>
                          <a:rPr lang="en-GB" b="1" i="1" smtClean="0">
                            <a:solidFill>
                              <a:schemeClr val="accent1"/>
                            </a:solidFill>
                            <a:latin typeface="Cambria Math" panose="02040503050406030204" pitchFamily="18" charset="0"/>
                          </a:rPr>
                        </m:ctrlPr>
                      </m:sSubPr>
                      <m:e>
                        <m:r>
                          <a:rPr lang="en-GB" b="1" i="1">
                            <a:solidFill>
                              <a:schemeClr val="accent1"/>
                            </a:solidFill>
                            <a:latin typeface="Cambria Math" panose="02040503050406030204" pitchFamily="18" charset="0"/>
                          </a:rPr>
                          <m:t>𝑨</m:t>
                        </m:r>
                      </m:e>
                      <m:sub>
                        <m:r>
                          <a:rPr lang="en-GB" b="1" i="1" smtClean="0">
                            <a:solidFill>
                              <a:schemeClr val="accent1"/>
                            </a:solidFill>
                            <a:latin typeface="Cambria Math" panose="02040503050406030204" pitchFamily="18" charset="0"/>
                          </a:rPr>
                          <m:t>𝟐</m:t>
                        </m:r>
                        <m:r>
                          <a:rPr lang="en-GB" b="1" i="1">
                            <a:solidFill>
                              <a:schemeClr val="accent1"/>
                            </a:solidFill>
                            <a:latin typeface="Cambria Math" panose="02040503050406030204" pitchFamily="18" charset="0"/>
                          </a:rPr>
                          <m:t>𝟔</m:t>
                        </m:r>
                      </m:sub>
                    </m:sSub>
                  </m:oMath>
                </a14:m>
                <a:r>
                  <a:rPr lang="en-GB" dirty="0"/>
                  <a:t> are shear-extension coupling.</a:t>
                </a:r>
              </a:p>
              <a:p>
                <a:pPr lvl="1"/>
                <a14:m>
                  <m:oMath xmlns:m="http://schemas.openxmlformats.org/officeDocument/2006/math">
                    <m:sSub>
                      <m:sSubPr>
                        <m:ctrlPr>
                          <a:rPr lang="en-GB" b="1" i="1" smtClean="0">
                            <a:solidFill>
                              <a:srgbClr val="FF0000"/>
                            </a:solidFill>
                            <a:latin typeface="Cambria Math" panose="02040503050406030204" pitchFamily="18" charset="0"/>
                          </a:rPr>
                        </m:ctrlPr>
                      </m:sSubPr>
                      <m:e>
                        <m:r>
                          <a:rPr lang="en-GB" b="1" i="1" smtClean="0">
                            <a:solidFill>
                              <a:srgbClr val="FF0000"/>
                            </a:solidFill>
                            <a:latin typeface="Cambria Math" panose="02040503050406030204" pitchFamily="18" charset="0"/>
                          </a:rPr>
                          <m:t>𝑩</m:t>
                        </m:r>
                      </m:e>
                      <m:sub>
                        <m:r>
                          <a:rPr lang="en-GB" b="1" i="1" smtClean="0">
                            <a:solidFill>
                              <a:srgbClr val="FF0000"/>
                            </a:solidFill>
                            <a:latin typeface="Cambria Math" panose="02040503050406030204" pitchFamily="18" charset="0"/>
                          </a:rPr>
                          <m:t>𝒊𝒋</m:t>
                        </m:r>
                      </m:sub>
                    </m:sSub>
                  </m:oMath>
                </a14:m>
                <a:r>
                  <a:rPr lang="en-GB" b="1" dirty="0">
                    <a:solidFill>
                      <a:srgbClr val="FF0000"/>
                    </a:solidFill>
                  </a:rPr>
                  <a:t> </a:t>
                </a:r>
                <a:r>
                  <a:rPr lang="en-GB" dirty="0"/>
                  <a:t>are bending-extension coupling stiffness.</a:t>
                </a:r>
              </a:p>
              <a:p>
                <a:pPr lvl="1"/>
                <a14:m>
                  <m:oMath xmlns:m="http://schemas.openxmlformats.org/officeDocument/2006/math">
                    <m:sSub>
                      <m:sSubPr>
                        <m:ctrlPr>
                          <a:rPr lang="en-GB" b="1" i="1" smtClean="0">
                            <a:solidFill>
                              <a:srgbClr val="FFFF00"/>
                            </a:solidFill>
                            <a:latin typeface="Cambria Math" panose="02040503050406030204" pitchFamily="18" charset="0"/>
                          </a:rPr>
                        </m:ctrlPr>
                      </m:sSubPr>
                      <m:e>
                        <m:r>
                          <a:rPr lang="en-GB" b="1" i="1" smtClean="0">
                            <a:solidFill>
                              <a:srgbClr val="FFFF00"/>
                            </a:solidFill>
                            <a:latin typeface="Cambria Math" panose="02040503050406030204" pitchFamily="18" charset="0"/>
                          </a:rPr>
                          <m:t>𝑫</m:t>
                        </m:r>
                      </m:e>
                      <m:sub>
                        <m:r>
                          <a:rPr lang="en-GB" b="1" i="1" smtClean="0">
                            <a:solidFill>
                              <a:srgbClr val="FFFF00"/>
                            </a:solidFill>
                            <a:latin typeface="Cambria Math" panose="02040503050406030204" pitchFamily="18" charset="0"/>
                          </a:rPr>
                          <m:t>𝒊𝒋</m:t>
                        </m:r>
                      </m:sub>
                    </m:sSub>
                  </m:oMath>
                </a14:m>
                <a:r>
                  <a:rPr lang="en-GB" b="1" dirty="0">
                    <a:solidFill>
                      <a:srgbClr val="FF0000"/>
                    </a:solidFill>
                  </a:rPr>
                  <a:t> </a:t>
                </a:r>
                <a:r>
                  <a:rPr lang="en-GB" dirty="0"/>
                  <a:t>are bending stiffness.</a:t>
                </a:r>
              </a:p>
              <a:p>
                <a:pPr lvl="2"/>
                <a14:m>
                  <m:oMath xmlns:m="http://schemas.openxmlformats.org/officeDocument/2006/math">
                    <m:sSub>
                      <m:sSubPr>
                        <m:ctrlPr>
                          <a:rPr lang="en-GB" b="1" i="1" smtClean="0">
                            <a:solidFill>
                              <a:srgbClr val="FFFF00"/>
                            </a:solidFill>
                            <a:latin typeface="Cambria Math" panose="02040503050406030204" pitchFamily="18" charset="0"/>
                          </a:rPr>
                        </m:ctrlPr>
                      </m:sSubPr>
                      <m:e>
                        <m:r>
                          <a:rPr lang="en-GB" b="1" i="1" smtClean="0">
                            <a:solidFill>
                              <a:srgbClr val="FFFF00"/>
                            </a:solidFill>
                            <a:latin typeface="Cambria Math" panose="02040503050406030204" pitchFamily="18" charset="0"/>
                          </a:rPr>
                          <m:t>𝑫</m:t>
                        </m:r>
                      </m:e>
                      <m:sub>
                        <m:r>
                          <a:rPr lang="en-GB" b="1" i="1" smtClean="0">
                            <a:solidFill>
                              <a:srgbClr val="FFFF00"/>
                            </a:solidFill>
                            <a:latin typeface="Cambria Math" panose="02040503050406030204" pitchFamily="18" charset="0"/>
                          </a:rPr>
                          <m:t>𝟏𝟔</m:t>
                        </m:r>
                      </m:sub>
                    </m:sSub>
                    <m:r>
                      <a:rPr lang="en-GB" b="0" i="1" smtClean="0">
                        <a:solidFill>
                          <a:srgbClr val="FFFF00"/>
                        </a:solidFill>
                        <a:latin typeface="Cambria Math" panose="02040503050406030204" pitchFamily="18" charset="0"/>
                      </a:rPr>
                      <m:t> </m:t>
                    </m:r>
                  </m:oMath>
                </a14:m>
                <a:r>
                  <a:rPr lang="en-GB" dirty="0"/>
                  <a:t>and </a:t>
                </a:r>
                <a14:m>
                  <m:oMath xmlns:m="http://schemas.openxmlformats.org/officeDocument/2006/math">
                    <m:sSub>
                      <m:sSubPr>
                        <m:ctrlPr>
                          <a:rPr lang="en-GB" b="1" i="1" smtClean="0">
                            <a:solidFill>
                              <a:srgbClr val="FFFF00"/>
                            </a:solidFill>
                            <a:latin typeface="Cambria Math" panose="02040503050406030204" pitchFamily="18" charset="0"/>
                          </a:rPr>
                        </m:ctrlPr>
                      </m:sSubPr>
                      <m:e>
                        <m:r>
                          <a:rPr lang="en-GB" b="1" i="1" smtClean="0">
                            <a:solidFill>
                              <a:srgbClr val="FFFF00"/>
                            </a:solidFill>
                            <a:latin typeface="Cambria Math" panose="02040503050406030204" pitchFamily="18" charset="0"/>
                          </a:rPr>
                          <m:t>𝑫</m:t>
                        </m:r>
                      </m:e>
                      <m:sub>
                        <m:r>
                          <a:rPr lang="en-GB" b="1" i="1" smtClean="0">
                            <a:solidFill>
                              <a:srgbClr val="FFFF00"/>
                            </a:solidFill>
                            <a:latin typeface="Cambria Math" panose="02040503050406030204" pitchFamily="18" charset="0"/>
                          </a:rPr>
                          <m:t>𝟐</m:t>
                        </m:r>
                        <m:r>
                          <a:rPr lang="en-GB" b="1" i="1">
                            <a:solidFill>
                              <a:srgbClr val="FFFF00"/>
                            </a:solidFill>
                            <a:latin typeface="Cambria Math" panose="02040503050406030204" pitchFamily="18" charset="0"/>
                          </a:rPr>
                          <m:t>𝟔</m:t>
                        </m:r>
                      </m:sub>
                    </m:sSub>
                  </m:oMath>
                </a14:m>
                <a:r>
                  <a:rPr lang="en-GB" b="1" dirty="0">
                    <a:solidFill>
                      <a:srgbClr val="FFFF00"/>
                    </a:solidFill>
                  </a:rPr>
                  <a:t> </a:t>
                </a:r>
                <a:r>
                  <a:rPr lang="en-GB" dirty="0"/>
                  <a:t>are bending-twisting coupling.</a:t>
                </a:r>
              </a:p>
              <a:p>
                <a:pPr lvl="2"/>
                <a:endParaRPr lang="en-GB" dirty="0"/>
              </a:p>
              <a:p>
                <a:pPr lvl="1"/>
                <a:endParaRPr lang="en-GB" dirty="0"/>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171B82A2-B9F6-4994-08C2-D347CB35CF33}"/>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2CA7A5B-AB45-C95D-A819-B6B284552B09}"/>
              </a:ext>
            </a:extLst>
          </p:cNvPr>
          <p:cNvSpPr>
            <a:spLocks noGrp="1"/>
          </p:cNvSpPr>
          <p:nvPr>
            <p:ph type="sldNum" sz="quarter" idx="12"/>
          </p:nvPr>
        </p:nvSpPr>
        <p:spPr/>
        <p:txBody>
          <a:bodyPr/>
          <a:lstStyle/>
          <a:p>
            <a:fld id="{4183E3AC-4BFB-4F71-8C6B-E1F9A9D61AA6}" type="slidenum">
              <a:rPr lang="en-GB" smtClean="0"/>
              <a:t>32</a:t>
            </a:fld>
            <a:endParaRPr lang="en-GB"/>
          </a:p>
        </p:txBody>
      </p:sp>
      <p:grpSp>
        <p:nvGrpSpPr>
          <p:cNvPr id="7" name="Group 6">
            <a:extLst>
              <a:ext uri="{FF2B5EF4-FFF2-40B4-BE49-F238E27FC236}">
                <a16:creationId xmlns:a16="http://schemas.microsoft.com/office/drawing/2014/main" id="{A45AB29C-99B8-B2B2-559E-CE838E28D93E}"/>
              </a:ext>
            </a:extLst>
          </p:cNvPr>
          <p:cNvGrpSpPr/>
          <p:nvPr/>
        </p:nvGrpSpPr>
        <p:grpSpPr>
          <a:xfrm>
            <a:off x="6738345" y="2336831"/>
            <a:ext cx="5002141" cy="3611581"/>
            <a:chOff x="1189701" y="2683340"/>
            <a:chExt cx="5002141" cy="3611581"/>
          </a:xfrm>
        </p:grpSpPr>
        <p:pic>
          <p:nvPicPr>
            <p:cNvPr id="19458" name="Picture 2">
              <a:extLst>
                <a:ext uri="{FF2B5EF4-FFF2-40B4-BE49-F238E27FC236}">
                  <a16:creationId xmlns:a16="http://schemas.microsoft.com/office/drawing/2014/main" id="{DB8C2F31-FE73-7924-1040-9FB1F7C112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0316"/>
            <a:stretch/>
          </p:blipFill>
          <p:spPr bwMode="auto">
            <a:xfrm>
              <a:off x="1189701" y="2683340"/>
              <a:ext cx="5002141" cy="36115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0D5A5B7-A4BD-BE17-098B-998451332B09}"/>
                </a:ext>
              </a:extLst>
            </p:cNvPr>
            <p:cNvSpPr/>
            <p:nvPr/>
          </p:nvSpPr>
          <p:spPr>
            <a:xfrm>
              <a:off x="1260909" y="5717406"/>
              <a:ext cx="413887" cy="4940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1AC9577-B500-70FC-E938-82826193B2D1}"/>
                </a:ext>
              </a:extLst>
            </p:cNvPr>
            <p:cNvSpPr/>
            <p:nvPr/>
          </p:nvSpPr>
          <p:spPr>
            <a:xfrm>
              <a:off x="5720613" y="5715686"/>
              <a:ext cx="413887" cy="4940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extLst>
              <a:ext uri="{FF2B5EF4-FFF2-40B4-BE49-F238E27FC236}">
                <a16:creationId xmlns:a16="http://schemas.microsoft.com/office/drawing/2014/main" id="{1EAB139B-BDDB-9E82-F0A3-68A9870208DE}"/>
              </a:ext>
            </a:extLst>
          </p:cNvPr>
          <p:cNvSpPr/>
          <p:nvPr/>
        </p:nvSpPr>
        <p:spPr>
          <a:xfrm>
            <a:off x="8248851" y="3209398"/>
            <a:ext cx="1020278" cy="967966"/>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93F44A5-9C7D-9324-74D2-79DFB3583AAC}"/>
              </a:ext>
            </a:extLst>
          </p:cNvPr>
          <p:cNvSpPr/>
          <p:nvPr/>
        </p:nvSpPr>
        <p:spPr>
          <a:xfrm>
            <a:off x="9277917" y="4177363"/>
            <a:ext cx="1011490" cy="913597"/>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B0BB2D0-6A80-BF67-8D8A-46C2984BCE0C}"/>
              </a:ext>
            </a:extLst>
          </p:cNvPr>
          <p:cNvSpPr/>
          <p:nvPr/>
        </p:nvSpPr>
        <p:spPr>
          <a:xfrm>
            <a:off x="9269129" y="3209398"/>
            <a:ext cx="1020278" cy="967966"/>
          </a:xfrm>
          <a:prstGeom prst="rect">
            <a:avLst/>
          </a:prstGeom>
          <a:solidFill>
            <a:srgbClr val="FF00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A0E73AEB-A595-3C44-F52B-A80625C9E454}"/>
              </a:ext>
            </a:extLst>
          </p:cNvPr>
          <p:cNvPicPr>
            <a:picLocks noChangeAspect="1"/>
          </p:cNvPicPr>
          <p:nvPr/>
        </p:nvPicPr>
        <p:blipFill>
          <a:blip r:embed="rId5"/>
          <a:stretch>
            <a:fillRect/>
          </a:stretch>
        </p:blipFill>
        <p:spPr>
          <a:xfrm>
            <a:off x="8595360" y="77652"/>
            <a:ext cx="3520996" cy="1739968"/>
          </a:xfrm>
          <a:prstGeom prst="rect">
            <a:avLst/>
          </a:prstGeom>
          <a:ln>
            <a:solidFill>
              <a:schemeClr val="bg1"/>
            </a:solidFill>
          </a:ln>
        </p:spPr>
      </p:pic>
    </p:spTree>
    <p:extLst>
      <p:ext uri="{BB962C8B-B14F-4D97-AF65-F5344CB8AC3E}">
        <p14:creationId xmlns:p14="http://schemas.microsoft.com/office/powerpoint/2010/main" val="261254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BB60E-E570-612A-C011-53EE3423925B}"/>
              </a:ext>
            </a:extLst>
          </p:cNvPr>
          <p:cNvSpPr>
            <a:spLocks noGrp="1"/>
          </p:cNvSpPr>
          <p:nvPr>
            <p:ph type="title"/>
          </p:nvPr>
        </p:nvSpPr>
        <p:spPr/>
        <p:txBody>
          <a:bodyPr/>
          <a:lstStyle/>
          <a:p>
            <a:r>
              <a:rPr lang="en-GB" dirty="0"/>
              <a:t>Important note-</a:t>
            </a:r>
            <a:r>
              <a:rPr lang="en-GB" sz="3000" dirty="0">
                <a:solidFill>
                  <a:srgbClr val="FF0000"/>
                </a:solidFill>
              </a:rPr>
              <a:t>1</a:t>
            </a:r>
          </a:p>
        </p:txBody>
      </p:sp>
      <p:sp>
        <p:nvSpPr>
          <p:cNvPr id="3" name="Content Placeholder 2">
            <a:extLst>
              <a:ext uri="{FF2B5EF4-FFF2-40B4-BE49-F238E27FC236}">
                <a16:creationId xmlns:a16="http://schemas.microsoft.com/office/drawing/2014/main" id="{A66A43ED-9EC3-3745-A7AA-F5A0F3D29917}"/>
              </a:ext>
            </a:extLst>
          </p:cNvPr>
          <p:cNvSpPr>
            <a:spLocks noGrp="1"/>
          </p:cNvSpPr>
          <p:nvPr>
            <p:ph idx="1"/>
          </p:nvPr>
        </p:nvSpPr>
        <p:spPr/>
        <p:txBody>
          <a:bodyPr/>
          <a:lstStyle/>
          <a:p>
            <a:r>
              <a:rPr lang="en-GB" dirty="0"/>
              <a:t>Normally, applied forces are known and what we seek for are strains and curvatures.</a:t>
            </a:r>
          </a:p>
          <a:p>
            <a:r>
              <a:rPr lang="en-GB" dirty="0"/>
              <a:t>Therefore, we can re-write the equation as below:</a:t>
            </a:r>
          </a:p>
        </p:txBody>
      </p:sp>
      <p:sp>
        <p:nvSpPr>
          <p:cNvPr id="4" name="Slide Number Placeholder 3">
            <a:extLst>
              <a:ext uri="{FF2B5EF4-FFF2-40B4-BE49-F238E27FC236}">
                <a16:creationId xmlns:a16="http://schemas.microsoft.com/office/drawing/2014/main" id="{36FFCC00-E196-4CA9-1AD7-AEB1E0C1608F}"/>
              </a:ext>
            </a:extLst>
          </p:cNvPr>
          <p:cNvSpPr>
            <a:spLocks noGrp="1"/>
          </p:cNvSpPr>
          <p:nvPr>
            <p:ph type="sldNum" sz="quarter" idx="12"/>
          </p:nvPr>
        </p:nvSpPr>
        <p:spPr/>
        <p:txBody>
          <a:bodyPr/>
          <a:lstStyle/>
          <a:p>
            <a:fld id="{4183E3AC-4BFB-4F71-8C6B-E1F9A9D61AA6}" type="slidenum">
              <a:rPr lang="en-GB" smtClean="0"/>
              <a:t>33</a:t>
            </a:fld>
            <a:endParaRPr lang="en-GB"/>
          </a:p>
        </p:txBody>
      </p:sp>
      <p:pic>
        <p:nvPicPr>
          <p:cNvPr id="5" name="Picture 4">
            <a:extLst>
              <a:ext uri="{FF2B5EF4-FFF2-40B4-BE49-F238E27FC236}">
                <a16:creationId xmlns:a16="http://schemas.microsoft.com/office/drawing/2014/main" id="{098A6464-D361-7391-B261-6290DE2C366F}"/>
              </a:ext>
            </a:extLst>
          </p:cNvPr>
          <p:cNvPicPr>
            <a:picLocks noChangeAspect="1"/>
          </p:cNvPicPr>
          <p:nvPr/>
        </p:nvPicPr>
        <p:blipFill>
          <a:blip r:embed="rId3"/>
          <a:stretch>
            <a:fillRect/>
          </a:stretch>
        </p:blipFill>
        <p:spPr>
          <a:xfrm>
            <a:off x="8595360" y="77652"/>
            <a:ext cx="3520996" cy="1739968"/>
          </a:xfrm>
          <a:prstGeom prst="rect">
            <a:avLst/>
          </a:prstGeom>
          <a:ln>
            <a:solidFill>
              <a:schemeClr val="bg1"/>
            </a:solidFill>
          </a:ln>
        </p:spPr>
      </p:pic>
      <p:pic>
        <p:nvPicPr>
          <p:cNvPr id="6" name="Picture 5">
            <a:extLst>
              <a:ext uri="{FF2B5EF4-FFF2-40B4-BE49-F238E27FC236}">
                <a16:creationId xmlns:a16="http://schemas.microsoft.com/office/drawing/2014/main" id="{AA4051B3-3F5A-288C-1E4E-4DFDBFB9DD58}"/>
              </a:ext>
            </a:extLst>
          </p:cNvPr>
          <p:cNvPicPr>
            <a:picLocks noChangeAspect="1"/>
          </p:cNvPicPr>
          <p:nvPr/>
        </p:nvPicPr>
        <p:blipFill>
          <a:blip r:embed="rId4"/>
          <a:stretch>
            <a:fillRect/>
          </a:stretch>
        </p:blipFill>
        <p:spPr>
          <a:xfrm>
            <a:off x="1272951" y="3048704"/>
            <a:ext cx="4396330" cy="2194859"/>
          </a:xfrm>
          <a:prstGeom prst="rect">
            <a:avLst/>
          </a:prstGeom>
          <a:ln>
            <a:solidFill>
              <a:schemeClr val="accent1"/>
            </a:solidFill>
          </a:ln>
        </p:spPr>
      </p:pic>
      <p:pic>
        <p:nvPicPr>
          <p:cNvPr id="7" name="Picture 6">
            <a:extLst>
              <a:ext uri="{FF2B5EF4-FFF2-40B4-BE49-F238E27FC236}">
                <a16:creationId xmlns:a16="http://schemas.microsoft.com/office/drawing/2014/main" id="{00FE7521-CAE2-4F21-130E-F6F693E4A439}"/>
              </a:ext>
            </a:extLst>
          </p:cNvPr>
          <p:cNvPicPr>
            <a:picLocks noChangeAspect="1"/>
          </p:cNvPicPr>
          <p:nvPr/>
        </p:nvPicPr>
        <p:blipFill>
          <a:blip r:embed="rId5"/>
          <a:stretch>
            <a:fillRect/>
          </a:stretch>
        </p:blipFill>
        <p:spPr>
          <a:xfrm>
            <a:off x="6123520" y="3588538"/>
            <a:ext cx="3787422" cy="1256656"/>
          </a:xfrm>
          <a:prstGeom prst="rect">
            <a:avLst/>
          </a:prstGeom>
          <a:ln>
            <a:solidFill>
              <a:schemeClr val="accent1"/>
            </a:solidFill>
          </a:ln>
        </p:spPr>
      </p:pic>
      <p:sp>
        <p:nvSpPr>
          <p:cNvPr id="8" name="TextBox 7">
            <a:extLst>
              <a:ext uri="{FF2B5EF4-FFF2-40B4-BE49-F238E27FC236}">
                <a16:creationId xmlns:a16="http://schemas.microsoft.com/office/drawing/2014/main" id="{2EDF4BB0-89FF-A653-BC7B-61E59F61C42F}"/>
              </a:ext>
            </a:extLst>
          </p:cNvPr>
          <p:cNvSpPr txBox="1"/>
          <p:nvPr/>
        </p:nvSpPr>
        <p:spPr>
          <a:xfrm>
            <a:off x="6808304" y="3935825"/>
            <a:ext cx="298480" cy="246221"/>
          </a:xfrm>
          <a:prstGeom prst="rect">
            <a:avLst/>
          </a:prstGeom>
          <a:noFill/>
        </p:spPr>
        <p:txBody>
          <a:bodyPr wrap="none" rtlCol="0">
            <a:spAutoFit/>
          </a:bodyPr>
          <a:lstStyle/>
          <a:p>
            <a:r>
              <a:rPr lang="en-GB" sz="1000" dirty="0">
                <a:solidFill>
                  <a:schemeClr val="bg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560749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BB60E-E570-612A-C011-53EE3423925B}"/>
              </a:ext>
            </a:extLst>
          </p:cNvPr>
          <p:cNvSpPr>
            <a:spLocks noGrp="1"/>
          </p:cNvSpPr>
          <p:nvPr>
            <p:ph type="title"/>
          </p:nvPr>
        </p:nvSpPr>
        <p:spPr/>
        <p:txBody>
          <a:bodyPr/>
          <a:lstStyle/>
          <a:p>
            <a:r>
              <a:rPr lang="en-GB" dirty="0"/>
              <a:t>Important note-</a:t>
            </a:r>
            <a:r>
              <a:rPr lang="en-GB" sz="3000" dirty="0">
                <a:solidFill>
                  <a:srgbClr val="FF0000"/>
                </a:solidFill>
              </a:rPr>
              <a:t>2</a:t>
            </a:r>
          </a:p>
        </p:txBody>
      </p:sp>
      <p:sp>
        <p:nvSpPr>
          <p:cNvPr id="3" name="Content Placeholder 2">
            <a:extLst>
              <a:ext uri="{FF2B5EF4-FFF2-40B4-BE49-F238E27FC236}">
                <a16:creationId xmlns:a16="http://schemas.microsoft.com/office/drawing/2014/main" id="{A66A43ED-9EC3-3745-A7AA-F5A0F3D29917}"/>
              </a:ext>
            </a:extLst>
          </p:cNvPr>
          <p:cNvSpPr>
            <a:spLocks noGrp="1"/>
          </p:cNvSpPr>
          <p:nvPr>
            <p:ph idx="1"/>
          </p:nvPr>
        </p:nvSpPr>
        <p:spPr>
          <a:xfrm>
            <a:off x="818712" y="2222287"/>
            <a:ext cx="11155115" cy="3989158"/>
          </a:xfrm>
        </p:spPr>
        <p:txBody>
          <a:bodyPr/>
          <a:lstStyle/>
          <a:p>
            <a:r>
              <a:rPr lang="en-GB" dirty="0"/>
              <a:t>We may have various lay-ups.</a:t>
            </a:r>
          </a:p>
          <a:p>
            <a:r>
              <a:rPr lang="en-GB" dirty="0"/>
              <a:t>The most common of them are:</a:t>
            </a:r>
          </a:p>
          <a:p>
            <a:pPr lvl="1"/>
            <a:r>
              <a:rPr lang="en-GB" b="1" dirty="0">
                <a:solidFill>
                  <a:srgbClr val="FFFF00"/>
                </a:solidFill>
              </a:rPr>
              <a:t>Symmetric</a:t>
            </a:r>
          </a:p>
          <a:p>
            <a:pPr lvl="1"/>
            <a:r>
              <a:rPr lang="en-GB" b="1" dirty="0">
                <a:solidFill>
                  <a:srgbClr val="FFFF00"/>
                </a:solidFill>
              </a:rPr>
              <a:t>Balanced</a:t>
            </a:r>
          </a:p>
          <a:p>
            <a:pPr lvl="1"/>
            <a:r>
              <a:rPr lang="en-GB" b="1" dirty="0">
                <a:solidFill>
                  <a:srgbClr val="FFFF00"/>
                </a:solidFill>
              </a:rPr>
              <a:t>Cross-ply</a:t>
            </a:r>
          </a:p>
          <a:p>
            <a:pPr lvl="1"/>
            <a:r>
              <a:rPr lang="en-GB" b="1" dirty="0">
                <a:solidFill>
                  <a:srgbClr val="FFFF00"/>
                </a:solidFill>
              </a:rPr>
              <a:t>Angle-ply</a:t>
            </a:r>
          </a:p>
          <a:p>
            <a:pPr lvl="1"/>
            <a:r>
              <a:rPr lang="en-GB" b="1" dirty="0">
                <a:solidFill>
                  <a:srgbClr val="FFFF00"/>
                </a:solidFill>
              </a:rPr>
              <a:t>Quasi-isotropic</a:t>
            </a:r>
          </a:p>
          <a:p>
            <a:pPr lvl="1"/>
            <a:endParaRPr lang="en-GB" dirty="0"/>
          </a:p>
        </p:txBody>
      </p:sp>
      <p:sp>
        <p:nvSpPr>
          <p:cNvPr id="4" name="Slide Number Placeholder 3">
            <a:extLst>
              <a:ext uri="{FF2B5EF4-FFF2-40B4-BE49-F238E27FC236}">
                <a16:creationId xmlns:a16="http://schemas.microsoft.com/office/drawing/2014/main" id="{36FFCC00-E196-4CA9-1AD7-AEB1E0C1608F}"/>
              </a:ext>
            </a:extLst>
          </p:cNvPr>
          <p:cNvSpPr>
            <a:spLocks noGrp="1"/>
          </p:cNvSpPr>
          <p:nvPr>
            <p:ph type="sldNum" sz="quarter" idx="12"/>
          </p:nvPr>
        </p:nvSpPr>
        <p:spPr/>
        <p:txBody>
          <a:bodyPr/>
          <a:lstStyle/>
          <a:p>
            <a:fld id="{4183E3AC-4BFB-4F71-8C6B-E1F9A9D61AA6}" type="slidenum">
              <a:rPr lang="en-GB" smtClean="0"/>
              <a:t>34</a:t>
            </a:fld>
            <a:endParaRPr lang="en-GB"/>
          </a:p>
        </p:txBody>
      </p:sp>
    </p:spTree>
    <p:extLst>
      <p:ext uri="{BB962C8B-B14F-4D97-AF65-F5344CB8AC3E}">
        <p14:creationId xmlns:p14="http://schemas.microsoft.com/office/powerpoint/2010/main" val="2472845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70C1C9-062F-8836-00DA-543542CB7E28}"/>
              </a:ext>
            </a:extLst>
          </p:cNvPr>
          <p:cNvSpPr/>
          <p:nvPr/>
        </p:nvSpPr>
        <p:spPr>
          <a:xfrm>
            <a:off x="6718434" y="0"/>
            <a:ext cx="5397921" cy="521689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300" b="1" dirty="0">
                <a:solidFill>
                  <a:schemeClr val="bg1"/>
                </a:solidFill>
              </a:rPr>
              <a:t>Summary of previous formulation:</a:t>
            </a:r>
          </a:p>
        </p:txBody>
      </p:sp>
      <p:sp>
        <p:nvSpPr>
          <p:cNvPr id="2" name="Title 1">
            <a:extLst>
              <a:ext uri="{FF2B5EF4-FFF2-40B4-BE49-F238E27FC236}">
                <a16:creationId xmlns:a16="http://schemas.microsoft.com/office/drawing/2014/main" id="{2ABBB60E-E570-612A-C011-53EE3423925B}"/>
              </a:ext>
            </a:extLst>
          </p:cNvPr>
          <p:cNvSpPr>
            <a:spLocks noGrp="1"/>
          </p:cNvSpPr>
          <p:nvPr>
            <p:ph type="title"/>
          </p:nvPr>
        </p:nvSpPr>
        <p:spPr/>
        <p:txBody>
          <a:bodyPr/>
          <a:lstStyle/>
          <a:p>
            <a:r>
              <a:rPr lang="en-GB" dirty="0"/>
              <a:t>Important note-</a:t>
            </a:r>
            <a:r>
              <a:rPr lang="en-GB" sz="3000" dirty="0">
                <a:solidFill>
                  <a:srgbClr val="FF0000"/>
                </a:solidFill>
              </a:rPr>
              <a:t>3</a:t>
            </a:r>
          </a:p>
        </p:txBody>
      </p:sp>
      <p:sp>
        <p:nvSpPr>
          <p:cNvPr id="3" name="Content Placeholder 2">
            <a:extLst>
              <a:ext uri="{FF2B5EF4-FFF2-40B4-BE49-F238E27FC236}">
                <a16:creationId xmlns:a16="http://schemas.microsoft.com/office/drawing/2014/main" id="{A66A43ED-9EC3-3745-A7AA-F5A0F3D29917}"/>
              </a:ext>
            </a:extLst>
          </p:cNvPr>
          <p:cNvSpPr>
            <a:spLocks noGrp="1"/>
          </p:cNvSpPr>
          <p:nvPr>
            <p:ph idx="1"/>
          </p:nvPr>
        </p:nvSpPr>
        <p:spPr>
          <a:xfrm>
            <a:off x="818712" y="2222287"/>
            <a:ext cx="5543587" cy="3989158"/>
          </a:xfrm>
        </p:spPr>
        <p:txBody>
          <a:bodyPr/>
          <a:lstStyle/>
          <a:p>
            <a:r>
              <a:rPr lang="en-GB" b="1" dirty="0">
                <a:solidFill>
                  <a:srgbClr val="FFFF00"/>
                </a:solidFill>
              </a:rPr>
              <a:t>Symmetric: </a:t>
            </a:r>
            <a:r>
              <a:rPr lang="en-GB" dirty="0"/>
              <a:t>symmetric stacking sequence with respect to the mid-plane such as: </a:t>
            </a:r>
          </a:p>
          <a:p>
            <a:pPr lvl="1"/>
            <a:endParaRPr lang="en-GB" dirty="0"/>
          </a:p>
          <a:p>
            <a:pPr lvl="1"/>
            <a:r>
              <a:rPr lang="en-GB" dirty="0"/>
              <a:t>The B matrix becomes zero.</a:t>
            </a:r>
          </a:p>
        </p:txBody>
      </p:sp>
      <p:sp>
        <p:nvSpPr>
          <p:cNvPr id="4" name="Slide Number Placeholder 3">
            <a:extLst>
              <a:ext uri="{FF2B5EF4-FFF2-40B4-BE49-F238E27FC236}">
                <a16:creationId xmlns:a16="http://schemas.microsoft.com/office/drawing/2014/main" id="{36FFCC00-E196-4CA9-1AD7-AEB1E0C1608F}"/>
              </a:ext>
            </a:extLst>
          </p:cNvPr>
          <p:cNvSpPr>
            <a:spLocks noGrp="1"/>
          </p:cNvSpPr>
          <p:nvPr>
            <p:ph type="sldNum" sz="quarter" idx="12"/>
          </p:nvPr>
        </p:nvSpPr>
        <p:spPr/>
        <p:txBody>
          <a:bodyPr/>
          <a:lstStyle/>
          <a:p>
            <a:fld id="{4183E3AC-4BFB-4F71-8C6B-E1F9A9D61AA6}" type="slidenum">
              <a:rPr lang="en-GB" smtClean="0"/>
              <a:t>35</a:t>
            </a:fld>
            <a:endParaRPr lang="en-GB"/>
          </a:p>
        </p:txBody>
      </p:sp>
      <p:pic>
        <p:nvPicPr>
          <p:cNvPr id="5" name="Picture 4">
            <a:extLst>
              <a:ext uri="{FF2B5EF4-FFF2-40B4-BE49-F238E27FC236}">
                <a16:creationId xmlns:a16="http://schemas.microsoft.com/office/drawing/2014/main" id="{098A6464-D361-7391-B261-6290DE2C366F}"/>
              </a:ext>
            </a:extLst>
          </p:cNvPr>
          <p:cNvPicPr>
            <a:picLocks noChangeAspect="1"/>
          </p:cNvPicPr>
          <p:nvPr/>
        </p:nvPicPr>
        <p:blipFill>
          <a:blip r:embed="rId3"/>
          <a:stretch>
            <a:fillRect/>
          </a:stretch>
        </p:blipFill>
        <p:spPr>
          <a:xfrm>
            <a:off x="8530031" y="349229"/>
            <a:ext cx="3520996" cy="1739968"/>
          </a:xfrm>
          <a:prstGeom prst="rect">
            <a:avLst/>
          </a:prstGeom>
          <a:ln>
            <a:solidFill>
              <a:schemeClr val="accent1"/>
            </a:solidFill>
          </a:ln>
        </p:spPr>
      </p:pic>
      <p:pic>
        <p:nvPicPr>
          <p:cNvPr id="8" name="Picture 7">
            <a:extLst>
              <a:ext uri="{FF2B5EF4-FFF2-40B4-BE49-F238E27FC236}">
                <a16:creationId xmlns:a16="http://schemas.microsoft.com/office/drawing/2014/main" id="{65F742AA-E48B-09C7-14D1-0278291BA28A}"/>
              </a:ext>
            </a:extLst>
          </p:cNvPr>
          <p:cNvPicPr>
            <a:picLocks noChangeAspect="1"/>
          </p:cNvPicPr>
          <p:nvPr/>
        </p:nvPicPr>
        <p:blipFill>
          <a:blip r:embed="rId4"/>
          <a:stretch>
            <a:fillRect/>
          </a:stretch>
        </p:blipFill>
        <p:spPr>
          <a:xfrm>
            <a:off x="6780822" y="342543"/>
            <a:ext cx="1678121" cy="1739968"/>
          </a:xfrm>
          <a:prstGeom prst="rect">
            <a:avLst/>
          </a:prstGeom>
          <a:ln>
            <a:solidFill>
              <a:schemeClr val="accent1"/>
            </a:solidFill>
          </a:ln>
        </p:spPr>
      </p:pic>
      <p:pic>
        <p:nvPicPr>
          <p:cNvPr id="9" name="Picture 8">
            <a:extLst>
              <a:ext uri="{FF2B5EF4-FFF2-40B4-BE49-F238E27FC236}">
                <a16:creationId xmlns:a16="http://schemas.microsoft.com/office/drawing/2014/main" id="{B7C0293A-8CD3-3670-AD63-9956CEE1254D}"/>
              </a:ext>
            </a:extLst>
          </p:cNvPr>
          <p:cNvPicPr>
            <a:picLocks noChangeAspect="1"/>
          </p:cNvPicPr>
          <p:nvPr/>
        </p:nvPicPr>
        <p:blipFill>
          <a:blip r:embed="rId5"/>
          <a:stretch>
            <a:fillRect/>
          </a:stretch>
        </p:blipFill>
        <p:spPr>
          <a:xfrm>
            <a:off x="1264725" y="3659457"/>
            <a:ext cx="1477628" cy="1114818"/>
          </a:xfrm>
          <a:prstGeom prst="rect">
            <a:avLst/>
          </a:prstGeom>
        </p:spPr>
      </p:pic>
      <p:pic>
        <p:nvPicPr>
          <p:cNvPr id="10" name="Picture 9">
            <a:extLst>
              <a:ext uri="{FF2B5EF4-FFF2-40B4-BE49-F238E27FC236}">
                <a16:creationId xmlns:a16="http://schemas.microsoft.com/office/drawing/2014/main" id="{836077CB-C0EF-C3E3-86B8-629869F08163}"/>
              </a:ext>
            </a:extLst>
          </p:cNvPr>
          <p:cNvPicPr>
            <a:picLocks noChangeAspect="1"/>
          </p:cNvPicPr>
          <p:nvPr/>
        </p:nvPicPr>
        <p:blipFill>
          <a:blip r:embed="rId6"/>
          <a:stretch>
            <a:fillRect/>
          </a:stretch>
        </p:blipFill>
        <p:spPr>
          <a:xfrm>
            <a:off x="8530030" y="3985064"/>
            <a:ext cx="3520997" cy="1168257"/>
          </a:xfrm>
          <a:prstGeom prst="rect">
            <a:avLst/>
          </a:prstGeom>
          <a:ln>
            <a:solidFill>
              <a:schemeClr val="accent1"/>
            </a:solidFill>
          </a:ln>
        </p:spPr>
      </p:pic>
      <p:pic>
        <p:nvPicPr>
          <p:cNvPr id="11" name="Picture 10">
            <a:extLst>
              <a:ext uri="{FF2B5EF4-FFF2-40B4-BE49-F238E27FC236}">
                <a16:creationId xmlns:a16="http://schemas.microsoft.com/office/drawing/2014/main" id="{2A2FD631-0D05-A52F-8F56-98C695F08DC6}"/>
              </a:ext>
            </a:extLst>
          </p:cNvPr>
          <p:cNvPicPr>
            <a:picLocks noChangeAspect="1"/>
          </p:cNvPicPr>
          <p:nvPr/>
        </p:nvPicPr>
        <p:blipFill>
          <a:blip r:embed="rId7"/>
          <a:stretch>
            <a:fillRect/>
          </a:stretch>
        </p:blipFill>
        <p:spPr>
          <a:xfrm>
            <a:off x="8530030" y="2158206"/>
            <a:ext cx="3520997" cy="1757850"/>
          </a:xfrm>
          <a:prstGeom prst="rect">
            <a:avLst/>
          </a:prstGeom>
          <a:ln>
            <a:solidFill>
              <a:schemeClr val="accent1"/>
            </a:solidFill>
          </a:ln>
        </p:spPr>
      </p:pic>
      <p:pic>
        <p:nvPicPr>
          <p:cNvPr id="12" name="Picture 11">
            <a:extLst>
              <a:ext uri="{FF2B5EF4-FFF2-40B4-BE49-F238E27FC236}">
                <a16:creationId xmlns:a16="http://schemas.microsoft.com/office/drawing/2014/main" id="{6FDE4D6D-D2AB-A750-20A1-515A610376B4}"/>
              </a:ext>
            </a:extLst>
          </p:cNvPr>
          <p:cNvPicPr>
            <a:picLocks noChangeAspect="1"/>
          </p:cNvPicPr>
          <p:nvPr/>
        </p:nvPicPr>
        <p:blipFill>
          <a:blip r:embed="rId8"/>
          <a:stretch>
            <a:fillRect/>
          </a:stretch>
        </p:blipFill>
        <p:spPr>
          <a:xfrm>
            <a:off x="2909510" y="3659457"/>
            <a:ext cx="3520997" cy="1839899"/>
          </a:xfrm>
          <a:prstGeom prst="rect">
            <a:avLst/>
          </a:prstGeom>
          <a:ln w="12700">
            <a:solidFill>
              <a:schemeClr val="accent1"/>
            </a:solidFill>
          </a:ln>
        </p:spPr>
      </p:pic>
      <p:pic>
        <p:nvPicPr>
          <p:cNvPr id="16" name="Picture 15">
            <a:extLst>
              <a:ext uri="{FF2B5EF4-FFF2-40B4-BE49-F238E27FC236}">
                <a16:creationId xmlns:a16="http://schemas.microsoft.com/office/drawing/2014/main" id="{B1889B85-9DAB-B38C-FC58-7D4DABC7BFE2}"/>
              </a:ext>
            </a:extLst>
          </p:cNvPr>
          <p:cNvPicPr>
            <a:picLocks noChangeAspect="1"/>
          </p:cNvPicPr>
          <p:nvPr/>
        </p:nvPicPr>
        <p:blipFill rotWithShape="1">
          <a:blip r:embed="rId9"/>
          <a:srcRect l="55944"/>
          <a:stretch/>
        </p:blipFill>
        <p:spPr>
          <a:xfrm>
            <a:off x="7193969" y="2146307"/>
            <a:ext cx="1264973" cy="1748312"/>
          </a:xfrm>
          <a:prstGeom prst="rect">
            <a:avLst/>
          </a:prstGeom>
          <a:ln>
            <a:solidFill>
              <a:schemeClr val="accent1"/>
            </a:solidFill>
          </a:ln>
        </p:spPr>
      </p:pic>
      <p:pic>
        <p:nvPicPr>
          <p:cNvPr id="17" name="Picture 16">
            <a:extLst>
              <a:ext uri="{FF2B5EF4-FFF2-40B4-BE49-F238E27FC236}">
                <a16:creationId xmlns:a16="http://schemas.microsoft.com/office/drawing/2014/main" id="{B6735114-202F-E264-14C6-692F2BCAB8BF}"/>
              </a:ext>
            </a:extLst>
          </p:cNvPr>
          <p:cNvPicPr>
            <a:picLocks noChangeAspect="1"/>
          </p:cNvPicPr>
          <p:nvPr/>
        </p:nvPicPr>
        <p:blipFill>
          <a:blip r:embed="rId10"/>
          <a:stretch>
            <a:fillRect/>
          </a:stretch>
        </p:blipFill>
        <p:spPr>
          <a:xfrm>
            <a:off x="1264725" y="2912266"/>
            <a:ext cx="3249524" cy="294420"/>
          </a:xfrm>
          <a:prstGeom prst="rect">
            <a:avLst/>
          </a:prstGeom>
        </p:spPr>
      </p:pic>
      <p:sp>
        <p:nvSpPr>
          <p:cNvPr id="6" name="Rectangle 5">
            <a:extLst>
              <a:ext uri="{FF2B5EF4-FFF2-40B4-BE49-F238E27FC236}">
                <a16:creationId xmlns:a16="http://schemas.microsoft.com/office/drawing/2014/main" id="{C1A873A4-422E-F73C-667E-BC14045A0B3C}"/>
              </a:ext>
            </a:extLst>
          </p:cNvPr>
          <p:cNvSpPr/>
          <p:nvPr/>
        </p:nvSpPr>
        <p:spPr>
          <a:xfrm>
            <a:off x="10443354" y="418313"/>
            <a:ext cx="991406" cy="784846"/>
          </a:xfrm>
          <a:prstGeom prst="rect">
            <a:avLst/>
          </a:prstGeom>
          <a:solidFill>
            <a:srgbClr val="FF0000">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0</a:t>
            </a:r>
          </a:p>
        </p:txBody>
      </p:sp>
      <p:sp>
        <p:nvSpPr>
          <p:cNvPr id="7" name="Rectangle 6">
            <a:extLst>
              <a:ext uri="{FF2B5EF4-FFF2-40B4-BE49-F238E27FC236}">
                <a16:creationId xmlns:a16="http://schemas.microsoft.com/office/drawing/2014/main" id="{17F7A7EB-DF23-03B0-1CF0-191232482288}"/>
              </a:ext>
            </a:extLst>
          </p:cNvPr>
          <p:cNvSpPr/>
          <p:nvPr/>
        </p:nvSpPr>
        <p:spPr>
          <a:xfrm>
            <a:off x="9417395" y="1270534"/>
            <a:ext cx="964496" cy="811977"/>
          </a:xfrm>
          <a:prstGeom prst="rect">
            <a:avLst/>
          </a:prstGeom>
          <a:solidFill>
            <a:srgbClr val="FF0000">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0</a:t>
            </a:r>
          </a:p>
        </p:txBody>
      </p:sp>
    </p:spTree>
    <p:extLst>
      <p:ext uri="{BB962C8B-B14F-4D97-AF65-F5344CB8AC3E}">
        <p14:creationId xmlns:p14="http://schemas.microsoft.com/office/powerpoint/2010/main" val="432149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70C1C9-062F-8836-00DA-543542CB7E28}"/>
              </a:ext>
            </a:extLst>
          </p:cNvPr>
          <p:cNvSpPr/>
          <p:nvPr/>
        </p:nvSpPr>
        <p:spPr>
          <a:xfrm>
            <a:off x="6718434" y="0"/>
            <a:ext cx="5397921" cy="521689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300" b="1" dirty="0">
                <a:solidFill>
                  <a:schemeClr val="bg1"/>
                </a:solidFill>
              </a:rPr>
              <a:t>Summary of previous formulation:</a:t>
            </a:r>
          </a:p>
        </p:txBody>
      </p:sp>
      <p:sp>
        <p:nvSpPr>
          <p:cNvPr id="2" name="Title 1">
            <a:extLst>
              <a:ext uri="{FF2B5EF4-FFF2-40B4-BE49-F238E27FC236}">
                <a16:creationId xmlns:a16="http://schemas.microsoft.com/office/drawing/2014/main" id="{2ABBB60E-E570-612A-C011-53EE3423925B}"/>
              </a:ext>
            </a:extLst>
          </p:cNvPr>
          <p:cNvSpPr>
            <a:spLocks noGrp="1"/>
          </p:cNvSpPr>
          <p:nvPr>
            <p:ph type="title"/>
          </p:nvPr>
        </p:nvSpPr>
        <p:spPr/>
        <p:txBody>
          <a:bodyPr/>
          <a:lstStyle/>
          <a:p>
            <a:r>
              <a:rPr lang="en-GB" dirty="0"/>
              <a:t>Important note-</a:t>
            </a:r>
            <a:r>
              <a:rPr lang="en-GB" sz="3000" dirty="0">
                <a:solidFill>
                  <a:srgbClr val="FF0000"/>
                </a:solidFill>
              </a:rPr>
              <a:t>4</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6A43ED-9EC3-3745-A7AA-F5A0F3D29917}"/>
                  </a:ext>
                </a:extLst>
              </p:cNvPr>
              <p:cNvSpPr>
                <a:spLocks noGrp="1"/>
              </p:cNvSpPr>
              <p:nvPr>
                <p:ph idx="1"/>
              </p:nvPr>
            </p:nvSpPr>
            <p:spPr>
              <a:xfrm>
                <a:off x="818712" y="2222287"/>
                <a:ext cx="5543587" cy="3989158"/>
              </a:xfrm>
            </p:spPr>
            <p:txBody>
              <a:bodyPr/>
              <a:lstStyle/>
              <a:p>
                <a:r>
                  <a:rPr lang="en-GB" b="1" dirty="0">
                    <a:solidFill>
                      <a:srgbClr val="FFFF00"/>
                    </a:solidFill>
                  </a:rPr>
                  <a:t>Balanced: </a:t>
                </a:r>
                <a:r>
                  <a:rPr lang="en-GB" dirty="0"/>
                  <a:t>for each </a:t>
                </a:r>
                <a14:m>
                  <m:oMath xmlns:m="http://schemas.openxmlformats.org/officeDocument/2006/math">
                    <m:r>
                      <a:rPr lang="en-GB" b="0" i="0"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𝜃</m:t>
                    </m:r>
                  </m:oMath>
                </a14:m>
                <a:r>
                  <a:rPr lang="en-GB" dirty="0"/>
                  <a:t> ply, there is </a:t>
                </a:r>
                <a14:m>
                  <m:oMath xmlns:m="http://schemas.openxmlformats.org/officeDocument/2006/math">
                    <m:r>
                      <a:rPr lang="en-GB" dirty="0"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𝜃</m:t>
                    </m:r>
                  </m:oMath>
                </a14:m>
                <a:r>
                  <a:rPr lang="en-GB" dirty="0"/>
                  <a:t> of the same material type and thickness in the laminate such as </a:t>
                </a:r>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m:t>
                        </m:r>
                        <m:r>
                          <a:rPr lang="en-GB" i="1" dirty="0">
                            <a:latin typeface="Cambria Math" panose="02040503050406030204" pitchFamily="18" charset="0"/>
                          </a:rPr>
                          <m:t>45</m:t>
                        </m:r>
                        <m:r>
                          <a:rPr lang="en-GB" i="1" dirty="0">
                            <a:latin typeface="Cambria Math" panose="02040503050406030204" pitchFamily="18" charset="0"/>
                          </a:rPr>
                          <m:t>, −</m:t>
                        </m:r>
                        <m:r>
                          <a:rPr lang="en-GB" i="1" dirty="0">
                            <a:latin typeface="Cambria Math" panose="02040503050406030204" pitchFamily="18" charset="0"/>
                          </a:rPr>
                          <m:t>45</m:t>
                        </m:r>
                        <m:r>
                          <a:rPr lang="en-GB" i="1" dirty="0">
                            <a:latin typeface="Cambria Math" panose="02040503050406030204" pitchFamily="18" charset="0"/>
                          </a:rPr>
                          <m:t>, </m:t>
                        </m:r>
                        <m:r>
                          <a:rPr lang="en-GB" i="1" dirty="0">
                            <a:latin typeface="Cambria Math" panose="02040503050406030204" pitchFamily="18" charset="0"/>
                          </a:rPr>
                          <m:t>0</m:t>
                        </m:r>
                        <m:r>
                          <a:rPr lang="en-GB" i="1" dirty="0">
                            <a:latin typeface="Cambria Math" panose="02040503050406030204" pitchFamily="18" charset="0"/>
                          </a:rPr>
                          <m:t>, </m:t>
                        </m:r>
                        <m:r>
                          <a:rPr lang="en-GB" i="1" dirty="0">
                            <a:latin typeface="Cambria Math" panose="02040503050406030204" pitchFamily="18" charset="0"/>
                          </a:rPr>
                          <m:t>90</m:t>
                        </m:r>
                        <m:r>
                          <a:rPr lang="en-GB" i="1" dirty="0">
                            <a:latin typeface="Cambria Math" panose="02040503050406030204" pitchFamily="18" charset="0"/>
                          </a:rPr>
                          <m:t>]</m:t>
                        </m:r>
                      </m:e>
                      <m:sub>
                        <m:r>
                          <a:rPr lang="en-GB" b="0" i="1" dirty="0" smtClean="0">
                            <a:latin typeface="Cambria Math" panose="02040503050406030204" pitchFamily="18" charset="0"/>
                          </a:rPr>
                          <m:t>𝑠</m:t>
                        </m:r>
                      </m:sub>
                    </m:sSub>
                  </m:oMath>
                </a14:m>
                <a:r>
                  <a:rPr lang="en-GB" dirty="0"/>
                  <a:t>.</a:t>
                </a:r>
              </a:p>
              <a:p>
                <a:pPr lvl="1"/>
                <a:r>
                  <a:rPr lang="en-GB" sz="1800" dirty="0"/>
                  <a:t>Coupling between direct and shear terms vanishes.</a:t>
                </a:r>
              </a:p>
              <a:p>
                <a:pPr lvl="1"/>
                <a:r>
                  <a:rPr lang="en-GB" sz="1800" dirty="0"/>
                  <a:t>If not balanced, when thermal curing the component comes out warped from the autoclave.</a:t>
                </a:r>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𝐴</m:t>
                        </m:r>
                      </m:e>
                      <m:sub>
                        <m:r>
                          <a:rPr lang="en-GB" b="0" i="1" smtClean="0">
                            <a:latin typeface="Cambria Math" panose="02040503050406030204" pitchFamily="18" charset="0"/>
                          </a:rPr>
                          <m:t>16</m:t>
                        </m:r>
                      </m:sub>
                    </m:sSub>
                    <m:r>
                      <a:rPr lang="en-GB" b="0" i="1" smtClean="0">
                        <a:latin typeface="Cambria Math" panose="02040503050406030204" pitchFamily="18" charset="0"/>
                      </a:rPr>
                      <m:t>=</m:t>
                    </m:r>
                  </m:oMath>
                </a14:m>
                <a:r>
                  <a:rPr lang="en-GB" dirty="0"/>
                  <a:t>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b="0" i="1" smtClean="0">
                            <a:latin typeface="Cambria Math" panose="02040503050406030204" pitchFamily="18" charset="0"/>
                          </a:rPr>
                          <m:t>2</m:t>
                        </m:r>
                        <m:r>
                          <a:rPr lang="en-GB" i="1">
                            <a:latin typeface="Cambria Math" panose="02040503050406030204" pitchFamily="18" charset="0"/>
                          </a:rPr>
                          <m:t>6</m:t>
                        </m:r>
                      </m:sub>
                    </m:sSub>
                    <m:r>
                      <a:rPr lang="en-GB" i="1">
                        <a:latin typeface="Cambria Math" panose="02040503050406030204" pitchFamily="18" charset="0"/>
                      </a:rPr>
                      <m:t>=</m:t>
                    </m:r>
                  </m:oMath>
                </a14:m>
                <a:r>
                  <a:rPr lang="en-GB" dirty="0"/>
                  <a:t>0.</a:t>
                </a:r>
              </a:p>
            </p:txBody>
          </p:sp>
        </mc:Choice>
        <mc:Fallback xmlns="">
          <p:sp>
            <p:nvSpPr>
              <p:cNvPr id="3" name="Content Placeholder 2">
                <a:extLst>
                  <a:ext uri="{FF2B5EF4-FFF2-40B4-BE49-F238E27FC236}">
                    <a16:creationId xmlns:a16="http://schemas.microsoft.com/office/drawing/2014/main" id="{A66A43ED-9EC3-3745-A7AA-F5A0F3D29917}"/>
                  </a:ext>
                </a:extLst>
              </p:cNvPr>
              <p:cNvSpPr>
                <a:spLocks noGrp="1" noRot="1" noChangeAspect="1" noMove="1" noResize="1" noEditPoints="1" noAdjustHandles="1" noChangeArrowheads="1" noChangeShapeType="1" noTextEdit="1"/>
              </p:cNvSpPr>
              <p:nvPr>
                <p:ph idx="1"/>
              </p:nvPr>
            </p:nvSpPr>
            <p:spPr>
              <a:xfrm>
                <a:off x="818712" y="2222287"/>
                <a:ext cx="5543587" cy="3989158"/>
              </a:xfrm>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6FFCC00-E196-4CA9-1AD7-AEB1E0C1608F}"/>
              </a:ext>
            </a:extLst>
          </p:cNvPr>
          <p:cNvSpPr>
            <a:spLocks noGrp="1"/>
          </p:cNvSpPr>
          <p:nvPr>
            <p:ph type="sldNum" sz="quarter" idx="12"/>
          </p:nvPr>
        </p:nvSpPr>
        <p:spPr/>
        <p:txBody>
          <a:bodyPr/>
          <a:lstStyle/>
          <a:p>
            <a:fld id="{4183E3AC-4BFB-4F71-8C6B-E1F9A9D61AA6}" type="slidenum">
              <a:rPr lang="en-GB" smtClean="0"/>
              <a:t>36</a:t>
            </a:fld>
            <a:endParaRPr lang="en-GB"/>
          </a:p>
        </p:txBody>
      </p:sp>
      <p:pic>
        <p:nvPicPr>
          <p:cNvPr id="5" name="Picture 4">
            <a:extLst>
              <a:ext uri="{FF2B5EF4-FFF2-40B4-BE49-F238E27FC236}">
                <a16:creationId xmlns:a16="http://schemas.microsoft.com/office/drawing/2014/main" id="{098A6464-D361-7391-B261-6290DE2C366F}"/>
              </a:ext>
            </a:extLst>
          </p:cNvPr>
          <p:cNvPicPr>
            <a:picLocks noChangeAspect="1"/>
          </p:cNvPicPr>
          <p:nvPr/>
        </p:nvPicPr>
        <p:blipFill>
          <a:blip r:embed="rId4"/>
          <a:stretch>
            <a:fillRect/>
          </a:stretch>
        </p:blipFill>
        <p:spPr>
          <a:xfrm>
            <a:off x="8530031" y="349229"/>
            <a:ext cx="3520996" cy="1739968"/>
          </a:xfrm>
          <a:prstGeom prst="rect">
            <a:avLst/>
          </a:prstGeom>
          <a:ln>
            <a:solidFill>
              <a:schemeClr val="accent1"/>
            </a:solidFill>
          </a:ln>
        </p:spPr>
      </p:pic>
      <p:pic>
        <p:nvPicPr>
          <p:cNvPr id="8" name="Picture 7">
            <a:extLst>
              <a:ext uri="{FF2B5EF4-FFF2-40B4-BE49-F238E27FC236}">
                <a16:creationId xmlns:a16="http://schemas.microsoft.com/office/drawing/2014/main" id="{65F742AA-E48B-09C7-14D1-0278291BA28A}"/>
              </a:ext>
            </a:extLst>
          </p:cNvPr>
          <p:cNvPicPr>
            <a:picLocks noChangeAspect="1"/>
          </p:cNvPicPr>
          <p:nvPr/>
        </p:nvPicPr>
        <p:blipFill>
          <a:blip r:embed="rId5"/>
          <a:stretch>
            <a:fillRect/>
          </a:stretch>
        </p:blipFill>
        <p:spPr>
          <a:xfrm>
            <a:off x="6780822" y="342543"/>
            <a:ext cx="1678121" cy="1739968"/>
          </a:xfrm>
          <a:prstGeom prst="rect">
            <a:avLst/>
          </a:prstGeom>
          <a:ln>
            <a:solidFill>
              <a:schemeClr val="accent1"/>
            </a:solidFill>
          </a:ln>
        </p:spPr>
      </p:pic>
      <p:pic>
        <p:nvPicPr>
          <p:cNvPr id="10" name="Picture 9">
            <a:extLst>
              <a:ext uri="{FF2B5EF4-FFF2-40B4-BE49-F238E27FC236}">
                <a16:creationId xmlns:a16="http://schemas.microsoft.com/office/drawing/2014/main" id="{836077CB-C0EF-C3E3-86B8-629869F08163}"/>
              </a:ext>
            </a:extLst>
          </p:cNvPr>
          <p:cNvPicPr>
            <a:picLocks noChangeAspect="1"/>
          </p:cNvPicPr>
          <p:nvPr/>
        </p:nvPicPr>
        <p:blipFill>
          <a:blip r:embed="rId6"/>
          <a:stretch>
            <a:fillRect/>
          </a:stretch>
        </p:blipFill>
        <p:spPr>
          <a:xfrm>
            <a:off x="8530030" y="3985064"/>
            <a:ext cx="3520997" cy="1168257"/>
          </a:xfrm>
          <a:prstGeom prst="rect">
            <a:avLst/>
          </a:prstGeom>
          <a:ln>
            <a:solidFill>
              <a:schemeClr val="accent1"/>
            </a:solidFill>
          </a:ln>
        </p:spPr>
      </p:pic>
      <p:pic>
        <p:nvPicPr>
          <p:cNvPr id="11" name="Picture 10">
            <a:extLst>
              <a:ext uri="{FF2B5EF4-FFF2-40B4-BE49-F238E27FC236}">
                <a16:creationId xmlns:a16="http://schemas.microsoft.com/office/drawing/2014/main" id="{2A2FD631-0D05-A52F-8F56-98C695F08DC6}"/>
              </a:ext>
            </a:extLst>
          </p:cNvPr>
          <p:cNvPicPr>
            <a:picLocks noChangeAspect="1"/>
          </p:cNvPicPr>
          <p:nvPr/>
        </p:nvPicPr>
        <p:blipFill>
          <a:blip r:embed="rId7"/>
          <a:stretch>
            <a:fillRect/>
          </a:stretch>
        </p:blipFill>
        <p:spPr>
          <a:xfrm>
            <a:off x="8530030" y="2158206"/>
            <a:ext cx="3520997" cy="1757850"/>
          </a:xfrm>
          <a:prstGeom prst="rect">
            <a:avLst/>
          </a:prstGeom>
          <a:ln>
            <a:solidFill>
              <a:schemeClr val="accent1"/>
            </a:solidFill>
          </a:ln>
        </p:spPr>
      </p:pic>
      <p:pic>
        <p:nvPicPr>
          <p:cNvPr id="16" name="Picture 15">
            <a:extLst>
              <a:ext uri="{FF2B5EF4-FFF2-40B4-BE49-F238E27FC236}">
                <a16:creationId xmlns:a16="http://schemas.microsoft.com/office/drawing/2014/main" id="{B1889B85-9DAB-B38C-FC58-7D4DABC7BFE2}"/>
              </a:ext>
            </a:extLst>
          </p:cNvPr>
          <p:cNvPicPr>
            <a:picLocks noChangeAspect="1"/>
          </p:cNvPicPr>
          <p:nvPr/>
        </p:nvPicPr>
        <p:blipFill rotWithShape="1">
          <a:blip r:embed="rId8"/>
          <a:srcRect l="55944"/>
          <a:stretch/>
        </p:blipFill>
        <p:spPr>
          <a:xfrm>
            <a:off x="7193969" y="2146307"/>
            <a:ext cx="1264973" cy="1748312"/>
          </a:xfrm>
          <a:prstGeom prst="rect">
            <a:avLst/>
          </a:prstGeom>
          <a:ln>
            <a:solidFill>
              <a:schemeClr val="accent1"/>
            </a:solidFill>
          </a:ln>
        </p:spPr>
      </p:pic>
      <p:sp>
        <p:nvSpPr>
          <p:cNvPr id="7" name="Rectangle 6">
            <a:extLst>
              <a:ext uri="{FF2B5EF4-FFF2-40B4-BE49-F238E27FC236}">
                <a16:creationId xmlns:a16="http://schemas.microsoft.com/office/drawing/2014/main" id="{34D58454-0F1F-146C-7DB3-4CDAA332E8DB}"/>
              </a:ext>
            </a:extLst>
          </p:cNvPr>
          <p:cNvSpPr/>
          <p:nvPr/>
        </p:nvSpPr>
        <p:spPr>
          <a:xfrm>
            <a:off x="10096901" y="349229"/>
            <a:ext cx="298383" cy="622923"/>
          </a:xfrm>
          <a:prstGeom prst="rect">
            <a:avLst/>
          </a:prstGeom>
          <a:solidFill>
            <a:srgbClr val="FF0000">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0</a:t>
            </a:r>
          </a:p>
        </p:txBody>
      </p:sp>
      <p:sp>
        <p:nvSpPr>
          <p:cNvPr id="14" name="Rectangle 13">
            <a:extLst>
              <a:ext uri="{FF2B5EF4-FFF2-40B4-BE49-F238E27FC236}">
                <a16:creationId xmlns:a16="http://schemas.microsoft.com/office/drawing/2014/main" id="{01E29F0E-DD1B-A964-D241-46ACCCFB70E5}"/>
              </a:ext>
            </a:extLst>
          </p:cNvPr>
          <p:cNvSpPr/>
          <p:nvPr/>
        </p:nvSpPr>
        <p:spPr>
          <a:xfrm>
            <a:off x="9417394" y="998934"/>
            <a:ext cx="592880" cy="242725"/>
          </a:xfrm>
          <a:prstGeom prst="rect">
            <a:avLst/>
          </a:prstGeom>
          <a:solidFill>
            <a:srgbClr val="FF0000">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0</a:t>
            </a:r>
          </a:p>
        </p:txBody>
      </p:sp>
    </p:spTree>
    <p:extLst>
      <p:ext uri="{BB962C8B-B14F-4D97-AF65-F5344CB8AC3E}">
        <p14:creationId xmlns:p14="http://schemas.microsoft.com/office/powerpoint/2010/main" val="382485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70C1C9-062F-8836-00DA-543542CB7E28}"/>
              </a:ext>
            </a:extLst>
          </p:cNvPr>
          <p:cNvSpPr/>
          <p:nvPr/>
        </p:nvSpPr>
        <p:spPr>
          <a:xfrm>
            <a:off x="6718434" y="0"/>
            <a:ext cx="5397921" cy="521689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300" b="1" dirty="0">
                <a:solidFill>
                  <a:schemeClr val="bg1"/>
                </a:solidFill>
              </a:rPr>
              <a:t>Summary of previous formulation:</a:t>
            </a:r>
          </a:p>
        </p:txBody>
      </p:sp>
      <p:sp>
        <p:nvSpPr>
          <p:cNvPr id="2" name="Title 1">
            <a:extLst>
              <a:ext uri="{FF2B5EF4-FFF2-40B4-BE49-F238E27FC236}">
                <a16:creationId xmlns:a16="http://schemas.microsoft.com/office/drawing/2014/main" id="{2ABBB60E-E570-612A-C011-53EE3423925B}"/>
              </a:ext>
            </a:extLst>
          </p:cNvPr>
          <p:cNvSpPr>
            <a:spLocks noGrp="1"/>
          </p:cNvSpPr>
          <p:nvPr>
            <p:ph type="title"/>
          </p:nvPr>
        </p:nvSpPr>
        <p:spPr/>
        <p:txBody>
          <a:bodyPr/>
          <a:lstStyle/>
          <a:p>
            <a:r>
              <a:rPr lang="en-GB" dirty="0"/>
              <a:t>Important note-</a:t>
            </a:r>
            <a:r>
              <a:rPr lang="en-GB" sz="3000" dirty="0">
                <a:solidFill>
                  <a:srgbClr val="FF0000"/>
                </a:solidFill>
              </a:rPr>
              <a:t>5</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6A43ED-9EC3-3745-A7AA-F5A0F3D29917}"/>
                  </a:ext>
                </a:extLst>
              </p:cNvPr>
              <p:cNvSpPr>
                <a:spLocks noGrp="1"/>
              </p:cNvSpPr>
              <p:nvPr>
                <p:ph idx="1"/>
              </p:nvPr>
            </p:nvSpPr>
            <p:spPr>
              <a:xfrm>
                <a:off x="818712" y="2222287"/>
                <a:ext cx="5543587" cy="3989158"/>
              </a:xfrm>
            </p:spPr>
            <p:txBody>
              <a:bodyPr/>
              <a:lstStyle/>
              <a:p>
                <a:r>
                  <a:rPr lang="en-GB" b="1" dirty="0">
                    <a:solidFill>
                      <a:srgbClr val="FFFF00"/>
                    </a:solidFill>
                  </a:rPr>
                  <a:t>Cross-ply: </a:t>
                </a:r>
                <a:r>
                  <a:rPr lang="en-GB" dirty="0"/>
                  <a:t>contain only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0</m:t>
                        </m:r>
                      </m:e>
                      <m:sup>
                        <m:r>
                          <a:rPr lang="en-GB" i="1" smtClean="0">
                            <a:latin typeface="Cambria Math" panose="02040503050406030204" pitchFamily="18" charset="0"/>
                            <a:ea typeface="Cambria Math" panose="02040503050406030204" pitchFamily="18" charset="0"/>
                          </a:rPr>
                          <m:t>°</m:t>
                        </m:r>
                      </m:sup>
                    </m:sSup>
                  </m:oMath>
                </a14:m>
                <a:r>
                  <a:rPr lang="en-GB" dirty="0"/>
                  <a:t> or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90</m:t>
                        </m:r>
                      </m:e>
                      <m:sup>
                        <m:r>
                          <a:rPr lang="en-GB" i="1">
                            <a:latin typeface="Cambria Math" panose="02040503050406030204" pitchFamily="18" charset="0"/>
                            <a:ea typeface="Cambria Math" panose="02040503050406030204" pitchFamily="18" charset="0"/>
                          </a:rPr>
                          <m:t>°</m:t>
                        </m:r>
                      </m:sup>
                    </m:sSup>
                  </m:oMath>
                </a14:m>
                <a:r>
                  <a:rPr lang="en-GB" dirty="0"/>
                  <a:t> plies such as </a:t>
                </a:r>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m:t>
                        </m:r>
                        <m:r>
                          <a:rPr lang="en-GB" b="0" i="1" dirty="0" smtClean="0">
                            <a:latin typeface="Cambria Math" panose="02040503050406030204" pitchFamily="18" charset="0"/>
                          </a:rPr>
                          <m:t>0</m:t>
                        </m:r>
                        <m:r>
                          <a:rPr lang="en-GB" i="1" dirty="0">
                            <a:latin typeface="Cambria Math" panose="02040503050406030204" pitchFamily="18" charset="0"/>
                          </a:rPr>
                          <m:t>, </m:t>
                        </m:r>
                        <m:r>
                          <a:rPr lang="en-GB" b="0" i="1" dirty="0" smtClean="0">
                            <a:latin typeface="Cambria Math" panose="02040503050406030204" pitchFamily="18" charset="0"/>
                          </a:rPr>
                          <m:t>0</m:t>
                        </m:r>
                        <m:r>
                          <a:rPr lang="en-GB" i="1" dirty="0">
                            <a:latin typeface="Cambria Math" panose="02040503050406030204" pitchFamily="18" charset="0"/>
                          </a:rPr>
                          <m:t>, </m:t>
                        </m:r>
                        <m:r>
                          <a:rPr lang="en-GB" b="0" i="1" dirty="0" smtClean="0">
                            <a:latin typeface="Cambria Math" panose="02040503050406030204" pitchFamily="18" charset="0"/>
                          </a:rPr>
                          <m:t>90</m:t>
                        </m:r>
                        <m:r>
                          <a:rPr lang="en-GB" i="1" dirty="0">
                            <a:latin typeface="Cambria Math" panose="02040503050406030204" pitchFamily="18" charset="0"/>
                          </a:rPr>
                          <m:t>, </m:t>
                        </m:r>
                        <m:r>
                          <a:rPr lang="en-GB" b="0" i="1" dirty="0" smtClean="0">
                            <a:latin typeface="Cambria Math" panose="02040503050406030204" pitchFamily="18" charset="0"/>
                          </a:rPr>
                          <m:t>90</m:t>
                        </m:r>
                        <m:r>
                          <a:rPr lang="en-GB" i="1" dirty="0">
                            <a:latin typeface="Cambria Math" panose="02040503050406030204" pitchFamily="18" charset="0"/>
                          </a:rPr>
                          <m:t>]</m:t>
                        </m:r>
                      </m:e>
                      <m:sub>
                        <m:r>
                          <a:rPr lang="en-GB" b="0" i="1" dirty="0" smtClean="0">
                            <a:latin typeface="Cambria Math" panose="02040503050406030204" pitchFamily="18" charset="0"/>
                          </a:rPr>
                          <m:t>𝑠</m:t>
                        </m:r>
                      </m:sub>
                    </m:sSub>
                  </m:oMath>
                </a14:m>
                <a:r>
                  <a:rPr lang="en-GB" dirty="0"/>
                  <a:t>.</a:t>
                </a:r>
              </a:p>
            </p:txBody>
          </p:sp>
        </mc:Choice>
        <mc:Fallback xmlns="">
          <p:sp>
            <p:nvSpPr>
              <p:cNvPr id="3" name="Content Placeholder 2">
                <a:extLst>
                  <a:ext uri="{FF2B5EF4-FFF2-40B4-BE49-F238E27FC236}">
                    <a16:creationId xmlns:a16="http://schemas.microsoft.com/office/drawing/2014/main" id="{A66A43ED-9EC3-3745-A7AA-F5A0F3D29917}"/>
                  </a:ext>
                </a:extLst>
              </p:cNvPr>
              <p:cNvSpPr>
                <a:spLocks noGrp="1" noRot="1" noChangeAspect="1" noMove="1" noResize="1" noEditPoints="1" noAdjustHandles="1" noChangeArrowheads="1" noChangeShapeType="1" noTextEdit="1"/>
              </p:cNvSpPr>
              <p:nvPr>
                <p:ph idx="1"/>
              </p:nvPr>
            </p:nvSpPr>
            <p:spPr>
              <a:xfrm>
                <a:off x="818712" y="2222287"/>
                <a:ext cx="5543587" cy="3989158"/>
              </a:xfrm>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6FFCC00-E196-4CA9-1AD7-AEB1E0C1608F}"/>
              </a:ext>
            </a:extLst>
          </p:cNvPr>
          <p:cNvSpPr>
            <a:spLocks noGrp="1"/>
          </p:cNvSpPr>
          <p:nvPr>
            <p:ph type="sldNum" sz="quarter" idx="12"/>
          </p:nvPr>
        </p:nvSpPr>
        <p:spPr/>
        <p:txBody>
          <a:bodyPr/>
          <a:lstStyle/>
          <a:p>
            <a:fld id="{4183E3AC-4BFB-4F71-8C6B-E1F9A9D61AA6}" type="slidenum">
              <a:rPr lang="en-GB" smtClean="0"/>
              <a:t>37</a:t>
            </a:fld>
            <a:endParaRPr lang="en-GB"/>
          </a:p>
        </p:txBody>
      </p:sp>
      <p:pic>
        <p:nvPicPr>
          <p:cNvPr id="5" name="Picture 4">
            <a:extLst>
              <a:ext uri="{FF2B5EF4-FFF2-40B4-BE49-F238E27FC236}">
                <a16:creationId xmlns:a16="http://schemas.microsoft.com/office/drawing/2014/main" id="{098A6464-D361-7391-B261-6290DE2C366F}"/>
              </a:ext>
            </a:extLst>
          </p:cNvPr>
          <p:cNvPicPr>
            <a:picLocks noChangeAspect="1"/>
          </p:cNvPicPr>
          <p:nvPr/>
        </p:nvPicPr>
        <p:blipFill>
          <a:blip r:embed="rId4"/>
          <a:stretch>
            <a:fillRect/>
          </a:stretch>
        </p:blipFill>
        <p:spPr>
          <a:xfrm>
            <a:off x="8530031" y="349229"/>
            <a:ext cx="3520996" cy="1739968"/>
          </a:xfrm>
          <a:prstGeom prst="rect">
            <a:avLst/>
          </a:prstGeom>
          <a:ln>
            <a:solidFill>
              <a:schemeClr val="accent1"/>
            </a:solidFill>
          </a:ln>
        </p:spPr>
      </p:pic>
      <p:pic>
        <p:nvPicPr>
          <p:cNvPr id="8" name="Picture 7">
            <a:extLst>
              <a:ext uri="{FF2B5EF4-FFF2-40B4-BE49-F238E27FC236}">
                <a16:creationId xmlns:a16="http://schemas.microsoft.com/office/drawing/2014/main" id="{65F742AA-E48B-09C7-14D1-0278291BA28A}"/>
              </a:ext>
            </a:extLst>
          </p:cNvPr>
          <p:cNvPicPr>
            <a:picLocks noChangeAspect="1"/>
          </p:cNvPicPr>
          <p:nvPr/>
        </p:nvPicPr>
        <p:blipFill>
          <a:blip r:embed="rId5"/>
          <a:stretch>
            <a:fillRect/>
          </a:stretch>
        </p:blipFill>
        <p:spPr>
          <a:xfrm>
            <a:off x="6780822" y="342543"/>
            <a:ext cx="1678121" cy="1739968"/>
          </a:xfrm>
          <a:prstGeom prst="rect">
            <a:avLst/>
          </a:prstGeom>
          <a:ln>
            <a:solidFill>
              <a:schemeClr val="accent1"/>
            </a:solidFill>
          </a:ln>
        </p:spPr>
      </p:pic>
      <p:pic>
        <p:nvPicPr>
          <p:cNvPr id="10" name="Picture 9">
            <a:extLst>
              <a:ext uri="{FF2B5EF4-FFF2-40B4-BE49-F238E27FC236}">
                <a16:creationId xmlns:a16="http://schemas.microsoft.com/office/drawing/2014/main" id="{836077CB-C0EF-C3E3-86B8-629869F08163}"/>
              </a:ext>
            </a:extLst>
          </p:cNvPr>
          <p:cNvPicPr>
            <a:picLocks noChangeAspect="1"/>
          </p:cNvPicPr>
          <p:nvPr/>
        </p:nvPicPr>
        <p:blipFill>
          <a:blip r:embed="rId6"/>
          <a:stretch>
            <a:fillRect/>
          </a:stretch>
        </p:blipFill>
        <p:spPr>
          <a:xfrm>
            <a:off x="8530030" y="3985064"/>
            <a:ext cx="3520997" cy="1168257"/>
          </a:xfrm>
          <a:prstGeom prst="rect">
            <a:avLst/>
          </a:prstGeom>
          <a:ln>
            <a:solidFill>
              <a:schemeClr val="accent1"/>
            </a:solidFill>
          </a:ln>
        </p:spPr>
      </p:pic>
      <p:pic>
        <p:nvPicPr>
          <p:cNvPr id="11" name="Picture 10">
            <a:extLst>
              <a:ext uri="{FF2B5EF4-FFF2-40B4-BE49-F238E27FC236}">
                <a16:creationId xmlns:a16="http://schemas.microsoft.com/office/drawing/2014/main" id="{2A2FD631-0D05-A52F-8F56-98C695F08DC6}"/>
              </a:ext>
            </a:extLst>
          </p:cNvPr>
          <p:cNvPicPr>
            <a:picLocks noChangeAspect="1"/>
          </p:cNvPicPr>
          <p:nvPr/>
        </p:nvPicPr>
        <p:blipFill>
          <a:blip r:embed="rId7"/>
          <a:stretch>
            <a:fillRect/>
          </a:stretch>
        </p:blipFill>
        <p:spPr>
          <a:xfrm>
            <a:off x="8530030" y="2158206"/>
            <a:ext cx="3520997" cy="1757850"/>
          </a:xfrm>
          <a:prstGeom prst="rect">
            <a:avLst/>
          </a:prstGeom>
          <a:ln>
            <a:solidFill>
              <a:schemeClr val="accent1"/>
            </a:solidFill>
          </a:ln>
        </p:spPr>
      </p:pic>
      <p:pic>
        <p:nvPicPr>
          <p:cNvPr id="16" name="Picture 15">
            <a:extLst>
              <a:ext uri="{FF2B5EF4-FFF2-40B4-BE49-F238E27FC236}">
                <a16:creationId xmlns:a16="http://schemas.microsoft.com/office/drawing/2014/main" id="{B1889B85-9DAB-B38C-FC58-7D4DABC7BFE2}"/>
              </a:ext>
            </a:extLst>
          </p:cNvPr>
          <p:cNvPicPr>
            <a:picLocks noChangeAspect="1"/>
          </p:cNvPicPr>
          <p:nvPr/>
        </p:nvPicPr>
        <p:blipFill rotWithShape="1">
          <a:blip r:embed="rId8"/>
          <a:srcRect l="55944"/>
          <a:stretch/>
        </p:blipFill>
        <p:spPr>
          <a:xfrm>
            <a:off x="7193969" y="2146307"/>
            <a:ext cx="1264973" cy="1748312"/>
          </a:xfrm>
          <a:prstGeom prst="rect">
            <a:avLst/>
          </a:prstGeom>
          <a:ln>
            <a:solidFill>
              <a:schemeClr val="accent1"/>
            </a:solidFill>
          </a:ln>
        </p:spPr>
      </p:pic>
    </p:spTree>
    <p:extLst>
      <p:ext uri="{BB962C8B-B14F-4D97-AF65-F5344CB8AC3E}">
        <p14:creationId xmlns:p14="http://schemas.microsoft.com/office/powerpoint/2010/main" val="3412487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70C1C9-062F-8836-00DA-543542CB7E28}"/>
              </a:ext>
            </a:extLst>
          </p:cNvPr>
          <p:cNvSpPr/>
          <p:nvPr/>
        </p:nvSpPr>
        <p:spPr>
          <a:xfrm>
            <a:off x="6718434" y="0"/>
            <a:ext cx="5397921" cy="521689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300" b="1" dirty="0">
                <a:solidFill>
                  <a:schemeClr val="bg1"/>
                </a:solidFill>
              </a:rPr>
              <a:t>Summary of previous formulation:</a:t>
            </a:r>
          </a:p>
        </p:txBody>
      </p:sp>
      <p:sp>
        <p:nvSpPr>
          <p:cNvPr id="2" name="Title 1">
            <a:extLst>
              <a:ext uri="{FF2B5EF4-FFF2-40B4-BE49-F238E27FC236}">
                <a16:creationId xmlns:a16="http://schemas.microsoft.com/office/drawing/2014/main" id="{2ABBB60E-E570-612A-C011-53EE3423925B}"/>
              </a:ext>
            </a:extLst>
          </p:cNvPr>
          <p:cNvSpPr>
            <a:spLocks noGrp="1"/>
          </p:cNvSpPr>
          <p:nvPr>
            <p:ph type="title"/>
          </p:nvPr>
        </p:nvSpPr>
        <p:spPr/>
        <p:txBody>
          <a:bodyPr/>
          <a:lstStyle/>
          <a:p>
            <a:r>
              <a:rPr lang="en-GB" dirty="0"/>
              <a:t>Important note-</a:t>
            </a:r>
            <a:r>
              <a:rPr lang="en-GB" sz="3000" dirty="0">
                <a:solidFill>
                  <a:srgbClr val="FF0000"/>
                </a:solidFill>
              </a:rPr>
              <a:t>6</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6A43ED-9EC3-3745-A7AA-F5A0F3D29917}"/>
                  </a:ext>
                </a:extLst>
              </p:cNvPr>
              <p:cNvSpPr>
                <a:spLocks noGrp="1"/>
              </p:cNvSpPr>
              <p:nvPr>
                <p:ph idx="1"/>
              </p:nvPr>
            </p:nvSpPr>
            <p:spPr>
              <a:xfrm>
                <a:off x="818712" y="2222287"/>
                <a:ext cx="5543587" cy="3989158"/>
              </a:xfrm>
            </p:spPr>
            <p:txBody>
              <a:bodyPr/>
              <a:lstStyle/>
              <a:p>
                <a:r>
                  <a:rPr lang="en-GB" b="1" dirty="0">
                    <a:solidFill>
                      <a:srgbClr val="FFFF00"/>
                    </a:solidFill>
                  </a:rPr>
                  <a:t>Anlge-ply: </a:t>
                </a:r>
                <a:r>
                  <a:rPr lang="en-GB" dirty="0"/>
                  <a:t>do not contain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0</m:t>
                        </m:r>
                      </m:e>
                      <m:sup>
                        <m:r>
                          <a:rPr lang="en-GB" i="1" smtClean="0">
                            <a:latin typeface="Cambria Math" panose="02040503050406030204" pitchFamily="18" charset="0"/>
                            <a:ea typeface="Cambria Math" panose="02040503050406030204" pitchFamily="18" charset="0"/>
                          </a:rPr>
                          <m:t>°</m:t>
                        </m:r>
                      </m:sup>
                    </m:sSup>
                  </m:oMath>
                </a14:m>
                <a:r>
                  <a:rPr lang="en-GB" dirty="0"/>
                  <a:t> or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90</m:t>
                        </m:r>
                      </m:e>
                      <m:sup>
                        <m:r>
                          <a:rPr lang="en-GB" i="1">
                            <a:latin typeface="Cambria Math" panose="02040503050406030204" pitchFamily="18" charset="0"/>
                            <a:ea typeface="Cambria Math" panose="02040503050406030204" pitchFamily="18" charset="0"/>
                          </a:rPr>
                          <m:t>°</m:t>
                        </m:r>
                      </m:sup>
                    </m:sSup>
                  </m:oMath>
                </a14:m>
                <a:r>
                  <a:rPr lang="en-GB" dirty="0"/>
                  <a:t> plies such as </a:t>
                </a:r>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m:t>
                        </m:r>
                        <m:r>
                          <a:rPr lang="en-GB" i="1" dirty="0">
                            <a:latin typeface="Cambria Math" panose="02040503050406030204" pitchFamily="18" charset="0"/>
                          </a:rPr>
                          <m:t>45</m:t>
                        </m:r>
                        <m:r>
                          <a:rPr lang="en-GB" i="1" dirty="0">
                            <a:latin typeface="Cambria Math" panose="02040503050406030204" pitchFamily="18" charset="0"/>
                          </a:rPr>
                          <m:t>, −</m:t>
                        </m:r>
                        <m:r>
                          <a:rPr lang="en-GB" i="1" dirty="0">
                            <a:latin typeface="Cambria Math" panose="02040503050406030204" pitchFamily="18" charset="0"/>
                          </a:rPr>
                          <m:t>45</m:t>
                        </m:r>
                        <m:r>
                          <a:rPr lang="en-GB" i="1" dirty="0">
                            <a:latin typeface="Cambria Math" panose="02040503050406030204" pitchFamily="18" charset="0"/>
                          </a:rPr>
                          <m:t>, +</m:t>
                        </m:r>
                        <m:r>
                          <a:rPr lang="en-GB" b="0" i="1" dirty="0" smtClean="0">
                            <a:latin typeface="Cambria Math" panose="02040503050406030204" pitchFamily="18" charset="0"/>
                          </a:rPr>
                          <m:t>60</m:t>
                        </m:r>
                        <m:r>
                          <a:rPr lang="en-GB" i="1" dirty="0">
                            <a:latin typeface="Cambria Math" panose="02040503050406030204" pitchFamily="18" charset="0"/>
                          </a:rPr>
                          <m:t>, </m:t>
                        </m:r>
                        <m:r>
                          <a:rPr lang="en-GB" b="0" i="1" dirty="0" smtClean="0">
                            <a:latin typeface="Cambria Math" panose="02040503050406030204" pitchFamily="18" charset="0"/>
                          </a:rPr>
                          <m:t>−</m:t>
                        </m:r>
                        <m:r>
                          <a:rPr lang="en-GB" b="0" i="1" dirty="0" smtClean="0">
                            <a:latin typeface="Cambria Math" panose="02040503050406030204" pitchFamily="18" charset="0"/>
                          </a:rPr>
                          <m:t>60</m:t>
                        </m:r>
                        <m:r>
                          <a:rPr lang="en-GB" i="1" dirty="0">
                            <a:latin typeface="Cambria Math" panose="02040503050406030204" pitchFamily="18" charset="0"/>
                          </a:rPr>
                          <m:t>]</m:t>
                        </m:r>
                      </m:e>
                      <m:sub>
                        <m:r>
                          <a:rPr lang="en-GB" b="0" i="1" dirty="0" smtClean="0">
                            <a:latin typeface="Cambria Math" panose="02040503050406030204" pitchFamily="18" charset="0"/>
                          </a:rPr>
                          <m:t>𝑠</m:t>
                        </m:r>
                      </m:sub>
                    </m:sSub>
                  </m:oMath>
                </a14:m>
                <a:r>
                  <a:rPr lang="en-GB" dirty="0"/>
                  <a:t>.</a:t>
                </a:r>
              </a:p>
            </p:txBody>
          </p:sp>
        </mc:Choice>
        <mc:Fallback xmlns="">
          <p:sp>
            <p:nvSpPr>
              <p:cNvPr id="3" name="Content Placeholder 2">
                <a:extLst>
                  <a:ext uri="{FF2B5EF4-FFF2-40B4-BE49-F238E27FC236}">
                    <a16:creationId xmlns:a16="http://schemas.microsoft.com/office/drawing/2014/main" id="{A66A43ED-9EC3-3745-A7AA-F5A0F3D29917}"/>
                  </a:ext>
                </a:extLst>
              </p:cNvPr>
              <p:cNvSpPr>
                <a:spLocks noGrp="1" noRot="1" noChangeAspect="1" noMove="1" noResize="1" noEditPoints="1" noAdjustHandles="1" noChangeArrowheads="1" noChangeShapeType="1" noTextEdit="1"/>
              </p:cNvSpPr>
              <p:nvPr>
                <p:ph idx="1"/>
              </p:nvPr>
            </p:nvSpPr>
            <p:spPr>
              <a:xfrm>
                <a:off x="818712" y="2222287"/>
                <a:ext cx="5543587" cy="3989158"/>
              </a:xfrm>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6FFCC00-E196-4CA9-1AD7-AEB1E0C1608F}"/>
              </a:ext>
            </a:extLst>
          </p:cNvPr>
          <p:cNvSpPr>
            <a:spLocks noGrp="1"/>
          </p:cNvSpPr>
          <p:nvPr>
            <p:ph type="sldNum" sz="quarter" idx="12"/>
          </p:nvPr>
        </p:nvSpPr>
        <p:spPr/>
        <p:txBody>
          <a:bodyPr/>
          <a:lstStyle/>
          <a:p>
            <a:fld id="{4183E3AC-4BFB-4F71-8C6B-E1F9A9D61AA6}" type="slidenum">
              <a:rPr lang="en-GB" smtClean="0"/>
              <a:t>38</a:t>
            </a:fld>
            <a:endParaRPr lang="en-GB"/>
          </a:p>
        </p:txBody>
      </p:sp>
      <p:pic>
        <p:nvPicPr>
          <p:cNvPr id="5" name="Picture 4">
            <a:extLst>
              <a:ext uri="{FF2B5EF4-FFF2-40B4-BE49-F238E27FC236}">
                <a16:creationId xmlns:a16="http://schemas.microsoft.com/office/drawing/2014/main" id="{098A6464-D361-7391-B261-6290DE2C366F}"/>
              </a:ext>
            </a:extLst>
          </p:cNvPr>
          <p:cNvPicPr>
            <a:picLocks noChangeAspect="1"/>
          </p:cNvPicPr>
          <p:nvPr/>
        </p:nvPicPr>
        <p:blipFill>
          <a:blip r:embed="rId4"/>
          <a:stretch>
            <a:fillRect/>
          </a:stretch>
        </p:blipFill>
        <p:spPr>
          <a:xfrm>
            <a:off x="8530031" y="349229"/>
            <a:ext cx="3520996" cy="1739968"/>
          </a:xfrm>
          <a:prstGeom prst="rect">
            <a:avLst/>
          </a:prstGeom>
          <a:ln>
            <a:solidFill>
              <a:schemeClr val="accent1"/>
            </a:solidFill>
          </a:ln>
        </p:spPr>
      </p:pic>
      <p:pic>
        <p:nvPicPr>
          <p:cNvPr id="8" name="Picture 7">
            <a:extLst>
              <a:ext uri="{FF2B5EF4-FFF2-40B4-BE49-F238E27FC236}">
                <a16:creationId xmlns:a16="http://schemas.microsoft.com/office/drawing/2014/main" id="{65F742AA-E48B-09C7-14D1-0278291BA28A}"/>
              </a:ext>
            </a:extLst>
          </p:cNvPr>
          <p:cNvPicPr>
            <a:picLocks noChangeAspect="1"/>
          </p:cNvPicPr>
          <p:nvPr/>
        </p:nvPicPr>
        <p:blipFill>
          <a:blip r:embed="rId5"/>
          <a:stretch>
            <a:fillRect/>
          </a:stretch>
        </p:blipFill>
        <p:spPr>
          <a:xfrm>
            <a:off x="6780822" y="342543"/>
            <a:ext cx="1678121" cy="1739968"/>
          </a:xfrm>
          <a:prstGeom prst="rect">
            <a:avLst/>
          </a:prstGeom>
          <a:ln>
            <a:solidFill>
              <a:schemeClr val="accent1"/>
            </a:solidFill>
          </a:ln>
        </p:spPr>
      </p:pic>
      <p:pic>
        <p:nvPicPr>
          <p:cNvPr id="10" name="Picture 9">
            <a:extLst>
              <a:ext uri="{FF2B5EF4-FFF2-40B4-BE49-F238E27FC236}">
                <a16:creationId xmlns:a16="http://schemas.microsoft.com/office/drawing/2014/main" id="{836077CB-C0EF-C3E3-86B8-629869F08163}"/>
              </a:ext>
            </a:extLst>
          </p:cNvPr>
          <p:cNvPicPr>
            <a:picLocks noChangeAspect="1"/>
          </p:cNvPicPr>
          <p:nvPr/>
        </p:nvPicPr>
        <p:blipFill>
          <a:blip r:embed="rId6"/>
          <a:stretch>
            <a:fillRect/>
          </a:stretch>
        </p:blipFill>
        <p:spPr>
          <a:xfrm>
            <a:off x="8530030" y="3985064"/>
            <a:ext cx="3520997" cy="1168257"/>
          </a:xfrm>
          <a:prstGeom prst="rect">
            <a:avLst/>
          </a:prstGeom>
          <a:ln>
            <a:solidFill>
              <a:schemeClr val="accent1"/>
            </a:solidFill>
          </a:ln>
        </p:spPr>
      </p:pic>
      <p:pic>
        <p:nvPicPr>
          <p:cNvPr id="11" name="Picture 10">
            <a:extLst>
              <a:ext uri="{FF2B5EF4-FFF2-40B4-BE49-F238E27FC236}">
                <a16:creationId xmlns:a16="http://schemas.microsoft.com/office/drawing/2014/main" id="{2A2FD631-0D05-A52F-8F56-98C695F08DC6}"/>
              </a:ext>
            </a:extLst>
          </p:cNvPr>
          <p:cNvPicPr>
            <a:picLocks noChangeAspect="1"/>
          </p:cNvPicPr>
          <p:nvPr/>
        </p:nvPicPr>
        <p:blipFill>
          <a:blip r:embed="rId7"/>
          <a:stretch>
            <a:fillRect/>
          </a:stretch>
        </p:blipFill>
        <p:spPr>
          <a:xfrm>
            <a:off x="8530030" y="2158206"/>
            <a:ext cx="3520997" cy="1757850"/>
          </a:xfrm>
          <a:prstGeom prst="rect">
            <a:avLst/>
          </a:prstGeom>
          <a:ln>
            <a:solidFill>
              <a:schemeClr val="accent1"/>
            </a:solidFill>
          </a:ln>
        </p:spPr>
      </p:pic>
      <p:pic>
        <p:nvPicPr>
          <p:cNvPr id="16" name="Picture 15">
            <a:extLst>
              <a:ext uri="{FF2B5EF4-FFF2-40B4-BE49-F238E27FC236}">
                <a16:creationId xmlns:a16="http://schemas.microsoft.com/office/drawing/2014/main" id="{B1889B85-9DAB-B38C-FC58-7D4DABC7BFE2}"/>
              </a:ext>
            </a:extLst>
          </p:cNvPr>
          <p:cNvPicPr>
            <a:picLocks noChangeAspect="1"/>
          </p:cNvPicPr>
          <p:nvPr/>
        </p:nvPicPr>
        <p:blipFill rotWithShape="1">
          <a:blip r:embed="rId8"/>
          <a:srcRect l="55944"/>
          <a:stretch/>
        </p:blipFill>
        <p:spPr>
          <a:xfrm>
            <a:off x="7193969" y="2146307"/>
            <a:ext cx="1264973" cy="1748312"/>
          </a:xfrm>
          <a:prstGeom prst="rect">
            <a:avLst/>
          </a:prstGeom>
          <a:ln>
            <a:solidFill>
              <a:schemeClr val="accent1"/>
            </a:solidFill>
          </a:ln>
        </p:spPr>
      </p:pic>
    </p:spTree>
    <p:extLst>
      <p:ext uri="{BB962C8B-B14F-4D97-AF65-F5344CB8AC3E}">
        <p14:creationId xmlns:p14="http://schemas.microsoft.com/office/powerpoint/2010/main" val="971118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70C1C9-062F-8836-00DA-543542CB7E28}"/>
              </a:ext>
            </a:extLst>
          </p:cNvPr>
          <p:cNvSpPr/>
          <p:nvPr/>
        </p:nvSpPr>
        <p:spPr>
          <a:xfrm>
            <a:off x="6718434" y="0"/>
            <a:ext cx="5397921" cy="521689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GB" sz="1300" b="1" dirty="0">
                <a:solidFill>
                  <a:schemeClr val="bg1"/>
                </a:solidFill>
              </a:rPr>
              <a:t>Summary of previous formulation:</a:t>
            </a:r>
          </a:p>
        </p:txBody>
      </p:sp>
      <p:sp>
        <p:nvSpPr>
          <p:cNvPr id="2" name="Title 1">
            <a:extLst>
              <a:ext uri="{FF2B5EF4-FFF2-40B4-BE49-F238E27FC236}">
                <a16:creationId xmlns:a16="http://schemas.microsoft.com/office/drawing/2014/main" id="{2ABBB60E-E570-612A-C011-53EE3423925B}"/>
              </a:ext>
            </a:extLst>
          </p:cNvPr>
          <p:cNvSpPr>
            <a:spLocks noGrp="1"/>
          </p:cNvSpPr>
          <p:nvPr>
            <p:ph type="title"/>
          </p:nvPr>
        </p:nvSpPr>
        <p:spPr/>
        <p:txBody>
          <a:bodyPr/>
          <a:lstStyle/>
          <a:p>
            <a:r>
              <a:rPr lang="en-GB" dirty="0"/>
              <a:t>Important note-</a:t>
            </a:r>
            <a:r>
              <a:rPr lang="en-GB" sz="3000" dirty="0">
                <a:solidFill>
                  <a:srgbClr val="FF0000"/>
                </a:solidFill>
              </a:rPr>
              <a:t>7</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6A43ED-9EC3-3745-A7AA-F5A0F3D29917}"/>
                  </a:ext>
                </a:extLst>
              </p:cNvPr>
              <p:cNvSpPr>
                <a:spLocks noGrp="1"/>
              </p:cNvSpPr>
              <p:nvPr>
                <p:ph idx="1"/>
              </p:nvPr>
            </p:nvSpPr>
            <p:spPr>
              <a:xfrm>
                <a:off x="818712" y="2222287"/>
                <a:ext cx="5543587" cy="3989158"/>
              </a:xfrm>
            </p:spPr>
            <p:txBody>
              <a:bodyPr/>
              <a:lstStyle/>
              <a:p>
                <a:r>
                  <a:rPr lang="en-GB" b="1" dirty="0">
                    <a:solidFill>
                      <a:srgbClr val="FFFF00"/>
                    </a:solidFill>
                  </a:rPr>
                  <a:t>Quasi-isotropic: </a:t>
                </a:r>
                <a:r>
                  <a:rPr lang="en-GB" dirty="0"/>
                  <a:t>have the same stiffness (analogous to isotropic material) in any direction in their plane </a:t>
                </a:r>
                <a14:m>
                  <m:oMath xmlns:m="http://schemas.openxmlformats.org/officeDocument/2006/math">
                    <m:r>
                      <a:rPr lang="en-GB" i="1" dirty="0" smtClean="0">
                        <a:latin typeface="Cambria Math" panose="02040503050406030204" pitchFamily="18" charset="0"/>
                      </a:rPr>
                      <m:t>𝑥𝑦</m:t>
                    </m:r>
                  </m:oMath>
                </a14:m>
                <a:r>
                  <a:rPr lang="en-GB" dirty="0"/>
                  <a:t> such as:</a:t>
                </a:r>
              </a:p>
              <a:p>
                <a:pPr lvl="1"/>
                <a:endParaRPr lang="en-GB" dirty="0"/>
              </a:p>
            </p:txBody>
          </p:sp>
        </mc:Choice>
        <mc:Fallback xmlns="">
          <p:sp>
            <p:nvSpPr>
              <p:cNvPr id="3" name="Content Placeholder 2">
                <a:extLst>
                  <a:ext uri="{FF2B5EF4-FFF2-40B4-BE49-F238E27FC236}">
                    <a16:creationId xmlns:a16="http://schemas.microsoft.com/office/drawing/2014/main" id="{A66A43ED-9EC3-3745-A7AA-F5A0F3D29917}"/>
                  </a:ext>
                </a:extLst>
              </p:cNvPr>
              <p:cNvSpPr>
                <a:spLocks noGrp="1" noRot="1" noChangeAspect="1" noMove="1" noResize="1" noEditPoints="1" noAdjustHandles="1" noChangeArrowheads="1" noChangeShapeType="1" noTextEdit="1"/>
              </p:cNvSpPr>
              <p:nvPr>
                <p:ph idx="1"/>
              </p:nvPr>
            </p:nvSpPr>
            <p:spPr>
              <a:xfrm>
                <a:off x="818712" y="2222287"/>
                <a:ext cx="5543587" cy="3989158"/>
              </a:xfrm>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6FFCC00-E196-4CA9-1AD7-AEB1E0C1608F}"/>
              </a:ext>
            </a:extLst>
          </p:cNvPr>
          <p:cNvSpPr>
            <a:spLocks noGrp="1"/>
          </p:cNvSpPr>
          <p:nvPr>
            <p:ph type="sldNum" sz="quarter" idx="12"/>
          </p:nvPr>
        </p:nvSpPr>
        <p:spPr/>
        <p:txBody>
          <a:bodyPr/>
          <a:lstStyle/>
          <a:p>
            <a:fld id="{4183E3AC-4BFB-4F71-8C6B-E1F9A9D61AA6}" type="slidenum">
              <a:rPr lang="en-GB" smtClean="0"/>
              <a:t>39</a:t>
            </a:fld>
            <a:endParaRPr lang="en-GB"/>
          </a:p>
        </p:txBody>
      </p:sp>
      <p:pic>
        <p:nvPicPr>
          <p:cNvPr id="5" name="Picture 4">
            <a:extLst>
              <a:ext uri="{FF2B5EF4-FFF2-40B4-BE49-F238E27FC236}">
                <a16:creationId xmlns:a16="http://schemas.microsoft.com/office/drawing/2014/main" id="{098A6464-D361-7391-B261-6290DE2C366F}"/>
              </a:ext>
            </a:extLst>
          </p:cNvPr>
          <p:cNvPicPr>
            <a:picLocks noChangeAspect="1"/>
          </p:cNvPicPr>
          <p:nvPr/>
        </p:nvPicPr>
        <p:blipFill>
          <a:blip r:embed="rId4"/>
          <a:stretch>
            <a:fillRect/>
          </a:stretch>
        </p:blipFill>
        <p:spPr>
          <a:xfrm>
            <a:off x="8530031" y="349229"/>
            <a:ext cx="3520996" cy="1739968"/>
          </a:xfrm>
          <a:prstGeom prst="rect">
            <a:avLst/>
          </a:prstGeom>
          <a:ln>
            <a:solidFill>
              <a:schemeClr val="accent1"/>
            </a:solidFill>
          </a:ln>
        </p:spPr>
      </p:pic>
      <p:pic>
        <p:nvPicPr>
          <p:cNvPr id="8" name="Picture 7">
            <a:extLst>
              <a:ext uri="{FF2B5EF4-FFF2-40B4-BE49-F238E27FC236}">
                <a16:creationId xmlns:a16="http://schemas.microsoft.com/office/drawing/2014/main" id="{65F742AA-E48B-09C7-14D1-0278291BA28A}"/>
              </a:ext>
            </a:extLst>
          </p:cNvPr>
          <p:cNvPicPr>
            <a:picLocks noChangeAspect="1"/>
          </p:cNvPicPr>
          <p:nvPr/>
        </p:nvPicPr>
        <p:blipFill>
          <a:blip r:embed="rId5"/>
          <a:stretch>
            <a:fillRect/>
          </a:stretch>
        </p:blipFill>
        <p:spPr>
          <a:xfrm>
            <a:off x="6780822" y="342543"/>
            <a:ext cx="1678121" cy="1739968"/>
          </a:xfrm>
          <a:prstGeom prst="rect">
            <a:avLst/>
          </a:prstGeom>
          <a:ln>
            <a:solidFill>
              <a:schemeClr val="accent1"/>
            </a:solidFill>
          </a:ln>
        </p:spPr>
      </p:pic>
      <p:pic>
        <p:nvPicPr>
          <p:cNvPr id="10" name="Picture 9">
            <a:extLst>
              <a:ext uri="{FF2B5EF4-FFF2-40B4-BE49-F238E27FC236}">
                <a16:creationId xmlns:a16="http://schemas.microsoft.com/office/drawing/2014/main" id="{836077CB-C0EF-C3E3-86B8-629869F08163}"/>
              </a:ext>
            </a:extLst>
          </p:cNvPr>
          <p:cNvPicPr>
            <a:picLocks noChangeAspect="1"/>
          </p:cNvPicPr>
          <p:nvPr/>
        </p:nvPicPr>
        <p:blipFill>
          <a:blip r:embed="rId6"/>
          <a:stretch>
            <a:fillRect/>
          </a:stretch>
        </p:blipFill>
        <p:spPr>
          <a:xfrm>
            <a:off x="8530030" y="3985064"/>
            <a:ext cx="3520997" cy="1168257"/>
          </a:xfrm>
          <a:prstGeom prst="rect">
            <a:avLst/>
          </a:prstGeom>
          <a:ln>
            <a:solidFill>
              <a:schemeClr val="accent1"/>
            </a:solidFill>
          </a:ln>
        </p:spPr>
      </p:pic>
      <p:pic>
        <p:nvPicPr>
          <p:cNvPr id="11" name="Picture 10">
            <a:extLst>
              <a:ext uri="{FF2B5EF4-FFF2-40B4-BE49-F238E27FC236}">
                <a16:creationId xmlns:a16="http://schemas.microsoft.com/office/drawing/2014/main" id="{2A2FD631-0D05-A52F-8F56-98C695F08DC6}"/>
              </a:ext>
            </a:extLst>
          </p:cNvPr>
          <p:cNvPicPr>
            <a:picLocks noChangeAspect="1"/>
          </p:cNvPicPr>
          <p:nvPr/>
        </p:nvPicPr>
        <p:blipFill>
          <a:blip r:embed="rId7"/>
          <a:stretch>
            <a:fillRect/>
          </a:stretch>
        </p:blipFill>
        <p:spPr>
          <a:xfrm>
            <a:off x="8530030" y="2158206"/>
            <a:ext cx="3520997" cy="1757850"/>
          </a:xfrm>
          <a:prstGeom prst="rect">
            <a:avLst/>
          </a:prstGeom>
          <a:ln>
            <a:solidFill>
              <a:schemeClr val="accent1"/>
            </a:solidFill>
          </a:ln>
        </p:spPr>
      </p:pic>
      <p:pic>
        <p:nvPicPr>
          <p:cNvPr id="16" name="Picture 15">
            <a:extLst>
              <a:ext uri="{FF2B5EF4-FFF2-40B4-BE49-F238E27FC236}">
                <a16:creationId xmlns:a16="http://schemas.microsoft.com/office/drawing/2014/main" id="{B1889B85-9DAB-B38C-FC58-7D4DABC7BFE2}"/>
              </a:ext>
            </a:extLst>
          </p:cNvPr>
          <p:cNvPicPr>
            <a:picLocks noChangeAspect="1"/>
          </p:cNvPicPr>
          <p:nvPr/>
        </p:nvPicPr>
        <p:blipFill rotWithShape="1">
          <a:blip r:embed="rId8"/>
          <a:srcRect l="55944"/>
          <a:stretch/>
        </p:blipFill>
        <p:spPr>
          <a:xfrm>
            <a:off x="7193969" y="2146307"/>
            <a:ext cx="1264973" cy="1748312"/>
          </a:xfrm>
          <a:prstGeom prst="rect">
            <a:avLst/>
          </a:prstGeom>
          <a:ln>
            <a:solidFill>
              <a:schemeClr val="accent1"/>
            </a:solidFill>
          </a:ln>
        </p:spPr>
      </p:pic>
      <p:pic>
        <p:nvPicPr>
          <p:cNvPr id="6" name="Picture 5">
            <a:extLst>
              <a:ext uri="{FF2B5EF4-FFF2-40B4-BE49-F238E27FC236}">
                <a16:creationId xmlns:a16="http://schemas.microsoft.com/office/drawing/2014/main" id="{6388BD5D-5A64-3E16-A5E8-5DEEF8F2962E}"/>
              </a:ext>
            </a:extLst>
          </p:cNvPr>
          <p:cNvPicPr>
            <a:picLocks noChangeAspect="1"/>
          </p:cNvPicPr>
          <p:nvPr/>
        </p:nvPicPr>
        <p:blipFill>
          <a:blip r:embed="rId9"/>
          <a:stretch>
            <a:fillRect/>
          </a:stretch>
        </p:blipFill>
        <p:spPr>
          <a:xfrm>
            <a:off x="1289416" y="3168290"/>
            <a:ext cx="3968936" cy="297951"/>
          </a:xfrm>
          <a:prstGeom prst="rect">
            <a:avLst/>
          </a:prstGeom>
        </p:spPr>
      </p:pic>
    </p:spTree>
    <p:extLst>
      <p:ext uri="{BB962C8B-B14F-4D97-AF65-F5344CB8AC3E}">
        <p14:creationId xmlns:p14="http://schemas.microsoft.com/office/powerpoint/2010/main" val="3782597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0183-EF82-237A-28E5-E01AA8D2C4EC}"/>
              </a:ext>
            </a:extLst>
          </p:cNvPr>
          <p:cNvSpPr>
            <a:spLocks noGrp="1"/>
          </p:cNvSpPr>
          <p:nvPr>
            <p:ph type="title"/>
          </p:nvPr>
        </p:nvSpPr>
        <p:spPr/>
        <p:txBody>
          <a:bodyPr/>
          <a:lstStyle/>
          <a:p>
            <a:r>
              <a:rPr lang="en-GB" dirty="0"/>
              <a:t>Example-</a:t>
            </a:r>
            <a:br>
              <a:rPr lang="en-GB" dirty="0"/>
            </a:br>
            <a:r>
              <a:rPr lang="en-GB" sz="3000" dirty="0">
                <a:solidFill>
                  <a:srgbClr val="C00000"/>
                </a:solidFill>
              </a:rPr>
              <a:t>Bio composite </a:t>
            </a:r>
          </a:p>
        </p:txBody>
      </p:sp>
      <p:sp>
        <p:nvSpPr>
          <p:cNvPr id="4" name="Slide Number Placeholder 3">
            <a:extLst>
              <a:ext uri="{FF2B5EF4-FFF2-40B4-BE49-F238E27FC236}">
                <a16:creationId xmlns:a16="http://schemas.microsoft.com/office/drawing/2014/main" id="{11355385-B1D2-390A-EDEC-6230B9099E7D}"/>
              </a:ext>
            </a:extLst>
          </p:cNvPr>
          <p:cNvSpPr>
            <a:spLocks noGrp="1"/>
          </p:cNvSpPr>
          <p:nvPr>
            <p:ph type="sldNum" sz="quarter" idx="12"/>
          </p:nvPr>
        </p:nvSpPr>
        <p:spPr/>
        <p:txBody>
          <a:bodyPr/>
          <a:lstStyle/>
          <a:p>
            <a:fld id="{4183E3AC-4BFB-4F71-8C6B-E1F9A9D61AA6}" type="slidenum">
              <a:rPr lang="en-GB" smtClean="0"/>
              <a:t>4</a:t>
            </a:fld>
            <a:endParaRPr lang="en-GB"/>
          </a:p>
        </p:txBody>
      </p:sp>
      <p:pic>
        <p:nvPicPr>
          <p:cNvPr id="1026" name="Picture 2" descr="Figure 2.Bamboo flakeboard made from bamboo flake">
            <a:extLst>
              <a:ext uri="{FF2B5EF4-FFF2-40B4-BE49-F238E27FC236}">
                <a16:creationId xmlns:a16="http://schemas.microsoft.com/office/drawing/2014/main" id="{10E3D694-F61C-9519-D692-EF566AFD7F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75"/>
          <a:stretch/>
        </p:blipFill>
        <p:spPr bwMode="auto">
          <a:xfrm>
            <a:off x="7395413" y="4062845"/>
            <a:ext cx="4509653" cy="23479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2" descr="Figure 2.Bamboo flakeboard made from bamboo flake">
            <a:extLst>
              <a:ext uri="{FF2B5EF4-FFF2-40B4-BE49-F238E27FC236}">
                <a16:creationId xmlns:a16="http://schemas.microsoft.com/office/drawing/2014/main" id="{E23EA0C8-B36F-11A9-AAFC-D7C7AC90BF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217"/>
          <a:stretch/>
        </p:blipFill>
        <p:spPr bwMode="auto">
          <a:xfrm>
            <a:off x="7395413" y="1797627"/>
            <a:ext cx="2338799" cy="21924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E28464B-C502-82FC-C435-21961758C11E}"/>
              </a:ext>
            </a:extLst>
          </p:cNvPr>
          <p:cNvPicPr>
            <a:picLocks noChangeAspect="1"/>
          </p:cNvPicPr>
          <p:nvPr/>
        </p:nvPicPr>
        <p:blipFill>
          <a:blip r:embed="rId4"/>
          <a:srcRect t="32412" r="56254"/>
          <a:stretch/>
        </p:blipFill>
        <p:spPr>
          <a:xfrm>
            <a:off x="4112084" y="1439883"/>
            <a:ext cx="2738008" cy="1995974"/>
          </a:xfrm>
          <a:prstGeom prst="rect">
            <a:avLst/>
          </a:prstGeom>
        </p:spPr>
      </p:pic>
      <p:pic>
        <p:nvPicPr>
          <p:cNvPr id="11" name="Picture 10">
            <a:extLst>
              <a:ext uri="{FF2B5EF4-FFF2-40B4-BE49-F238E27FC236}">
                <a16:creationId xmlns:a16="http://schemas.microsoft.com/office/drawing/2014/main" id="{899D44B7-A6F2-14B7-BC71-CB825F1FA6D2}"/>
              </a:ext>
            </a:extLst>
          </p:cNvPr>
          <p:cNvPicPr>
            <a:picLocks noChangeAspect="1"/>
          </p:cNvPicPr>
          <p:nvPr/>
        </p:nvPicPr>
        <p:blipFill>
          <a:blip r:embed="rId4"/>
          <a:srcRect l="53265" t="2271"/>
          <a:stretch/>
        </p:blipFill>
        <p:spPr>
          <a:xfrm>
            <a:off x="4112084" y="3524736"/>
            <a:ext cx="2925044" cy="2886076"/>
          </a:xfrm>
          <a:prstGeom prst="rect">
            <a:avLst/>
          </a:prstGeom>
        </p:spPr>
      </p:pic>
      <p:sp>
        <p:nvSpPr>
          <p:cNvPr id="13" name="TextBox 12">
            <a:extLst>
              <a:ext uri="{FF2B5EF4-FFF2-40B4-BE49-F238E27FC236}">
                <a16:creationId xmlns:a16="http://schemas.microsoft.com/office/drawing/2014/main" id="{9D003E09-6E9F-9EF1-0EE9-1BCDDD86D87D}"/>
              </a:ext>
            </a:extLst>
          </p:cNvPr>
          <p:cNvSpPr txBox="1"/>
          <p:nvPr/>
        </p:nvSpPr>
        <p:spPr>
          <a:xfrm>
            <a:off x="4671838" y="4313498"/>
            <a:ext cx="1805535" cy="923330"/>
          </a:xfrm>
          <a:prstGeom prst="rect">
            <a:avLst/>
          </a:prstGeom>
          <a:noFill/>
        </p:spPr>
        <p:txBody>
          <a:bodyPr wrap="square">
            <a:spAutoFit/>
          </a:bodyPr>
          <a:lstStyle/>
          <a:p>
            <a:r>
              <a:rPr lang="en-GB" dirty="0">
                <a:solidFill>
                  <a:srgbClr val="C00000"/>
                </a:solidFill>
                <a:latin typeface="Arial" panose="020B0604020202020204" pitchFamily="34" charset="0"/>
                <a:cs typeface="Arial" panose="020B0604020202020204" pitchFamily="34" charset="0"/>
              </a:rPr>
              <a:t>T</a:t>
            </a:r>
            <a:r>
              <a:rPr lang="en-GB" b="0" i="0" dirty="0">
                <a:solidFill>
                  <a:srgbClr val="C00000"/>
                </a:solidFill>
                <a:effectLst/>
                <a:latin typeface="Arial" panose="020B0604020202020204" pitchFamily="34" charset="0"/>
                <a:cs typeface="Arial" panose="020B0604020202020204" pitchFamily="34" charset="0"/>
              </a:rPr>
              <a:t>hermoplastic polypropylene matrices</a:t>
            </a:r>
            <a:endParaRPr lang="en-GB" dirty="0">
              <a:solidFill>
                <a:srgbClr val="C0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959686C-1EE2-7F13-6D4C-FA610F23493C}"/>
              </a:ext>
            </a:extLst>
          </p:cNvPr>
          <p:cNvPicPr>
            <a:picLocks noChangeAspect="1"/>
          </p:cNvPicPr>
          <p:nvPr/>
        </p:nvPicPr>
        <p:blipFill>
          <a:blip r:embed="rId5"/>
          <a:srcRect t="34796" r="55201" b="7538"/>
          <a:stretch/>
        </p:blipFill>
        <p:spPr>
          <a:xfrm>
            <a:off x="468320" y="1417638"/>
            <a:ext cx="2805837" cy="1995974"/>
          </a:xfrm>
          <a:prstGeom prst="rect">
            <a:avLst/>
          </a:prstGeom>
        </p:spPr>
      </p:pic>
      <p:pic>
        <p:nvPicPr>
          <p:cNvPr id="15" name="Picture 14">
            <a:extLst>
              <a:ext uri="{FF2B5EF4-FFF2-40B4-BE49-F238E27FC236}">
                <a16:creationId xmlns:a16="http://schemas.microsoft.com/office/drawing/2014/main" id="{FAAB13C7-BC99-31D2-6797-244C7225E9EC}"/>
              </a:ext>
            </a:extLst>
          </p:cNvPr>
          <p:cNvPicPr>
            <a:picLocks noChangeAspect="1"/>
          </p:cNvPicPr>
          <p:nvPr/>
        </p:nvPicPr>
        <p:blipFill>
          <a:blip r:embed="rId5"/>
          <a:srcRect l="57980"/>
          <a:stretch/>
        </p:blipFill>
        <p:spPr>
          <a:xfrm>
            <a:off x="468320" y="3524736"/>
            <a:ext cx="2194447" cy="2886076"/>
          </a:xfrm>
          <a:prstGeom prst="rect">
            <a:avLst/>
          </a:prstGeom>
        </p:spPr>
      </p:pic>
    </p:spTree>
    <p:extLst>
      <p:ext uri="{BB962C8B-B14F-4D97-AF65-F5344CB8AC3E}">
        <p14:creationId xmlns:p14="http://schemas.microsoft.com/office/powerpoint/2010/main" val="724920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7418F-63EF-9242-87F0-223143F75757}"/>
              </a:ext>
            </a:extLst>
          </p:cNvPr>
          <p:cNvSpPr>
            <a:spLocks noGrp="1"/>
          </p:cNvSpPr>
          <p:nvPr>
            <p:ph type="title"/>
          </p:nvPr>
        </p:nvSpPr>
        <p:spPr/>
        <p:txBody>
          <a:bodyPr/>
          <a:lstStyle/>
          <a:p>
            <a:r>
              <a:rPr lang="en-GB" dirty="0"/>
              <a:t>Example </a:t>
            </a:r>
          </a:p>
        </p:txBody>
      </p:sp>
      <p:sp>
        <p:nvSpPr>
          <p:cNvPr id="3" name="Content Placeholder 2">
            <a:extLst>
              <a:ext uri="{FF2B5EF4-FFF2-40B4-BE49-F238E27FC236}">
                <a16:creationId xmlns:a16="http://schemas.microsoft.com/office/drawing/2014/main" id="{26AFF012-6667-945A-1849-75EB770D8667}"/>
              </a:ext>
            </a:extLst>
          </p:cNvPr>
          <p:cNvSpPr>
            <a:spLocks noGrp="1"/>
          </p:cNvSpPr>
          <p:nvPr>
            <p:ph idx="1"/>
          </p:nvPr>
        </p:nvSpPr>
        <p:spPr/>
        <p:txBody>
          <a:bodyPr/>
          <a:lstStyle/>
          <a:p>
            <a:r>
              <a:rPr lang="en-GB" dirty="0"/>
              <a:t>Determine ABD matrices of the following laminate using hand calculation methods and formulation mentioned in previous slides with stacking sequence [0/45]. The material used is unidirectional glass fibre epoxy with mechanical properties given below.</a:t>
            </a:r>
          </a:p>
        </p:txBody>
      </p:sp>
      <p:sp>
        <p:nvSpPr>
          <p:cNvPr id="4" name="Slide Number Placeholder 3">
            <a:extLst>
              <a:ext uri="{FF2B5EF4-FFF2-40B4-BE49-F238E27FC236}">
                <a16:creationId xmlns:a16="http://schemas.microsoft.com/office/drawing/2014/main" id="{BA218F33-9F2C-B210-AF3D-2BA5A131832A}"/>
              </a:ext>
            </a:extLst>
          </p:cNvPr>
          <p:cNvSpPr>
            <a:spLocks noGrp="1"/>
          </p:cNvSpPr>
          <p:nvPr>
            <p:ph type="sldNum" sz="quarter" idx="12"/>
          </p:nvPr>
        </p:nvSpPr>
        <p:spPr/>
        <p:txBody>
          <a:bodyPr/>
          <a:lstStyle/>
          <a:p>
            <a:fld id="{4183E3AC-4BFB-4F71-8C6B-E1F9A9D61AA6}" type="slidenum">
              <a:rPr lang="en-GB" smtClean="0"/>
              <a:t>40</a:t>
            </a:fld>
            <a:endParaRPr lang="en-GB"/>
          </a:p>
        </p:txBody>
      </p:sp>
      <p:pic>
        <p:nvPicPr>
          <p:cNvPr id="5" name="Picture 4">
            <a:extLst>
              <a:ext uri="{FF2B5EF4-FFF2-40B4-BE49-F238E27FC236}">
                <a16:creationId xmlns:a16="http://schemas.microsoft.com/office/drawing/2014/main" id="{B2E156F9-7095-5085-95D7-1DE09A4355FD}"/>
              </a:ext>
            </a:extLst>
          </p:cNvPr>
          <p:cNvPicPr>
            <a:picLocks noChangeAspect="1"/>
          </p:cNvPicPr>
          <p:nvPr/>
        </p:nvPicPr>
        <p:blipFill>
          <a:blip r:embed="rId3"/>
          <a:stretch>
            <a:fillRect/>
          </a:stretch>
        </p:blipFill>
        <p:spPr>
          <a:xfrm>
            <a:off x="1297430" y="3240305"/>
            <a:ext cx="7784795" cy="2530637"/>
          </a:xfrm>
          <a:prstGeom prst="rect">
            <a:avLst/>
          </a:prstGeom>
        </p:spPr>
      </p:pic>
      <p:pic>
        <p:nvPicPr>
          <p:cNvPr id="6" name="Picture 5">
            <a:extLst>
              <a:ext uri="{FF2B5EF4-FFF2-40B4-BE49-F238E27FC236}">
                <a16:creationId xmlns:a16="http://schemas.microsoft.com/office/drawing/2014/main" id="{14CAD54A-2F74-7BBB-5D22-57F3324A980A}"/>
              </a:ext>
            </a:extLst>
          </p:cNvPr>
          <p:cNvPicPr>
            <a:picLocks noChangeAspect="1"/>
          </p:cNvPicPr>
          <p:nvPr/>
        </p:nvPicPr>
        <p:blipFill>
          <a:blip r:embed="rId4"/>
          <a:stretch>
            <a:fillRect/>
          </a:stretch>
        </p:blipFill>
        <p:spPr>
          <a:xfrm>
            <a:off x="1297430" y="5866477"/>
            <a:ext cx="7763958" cy="523948"/>
          </a:xfrm>
          <a:prstGeom prst="rect">
            <a:avLst/>
          </a:prstGeom>
        </p:spPr>
      </p:pic>
    </p:spTree>
    <p:extLst>
      <p:ext uri="{BB962C8B-B14F-4D97-AF65-F5344CB8AC3E}">
        <p14:creationId xmlns:p14="http://schemas.microsoft.com/office/powerpoint/2010/main" val="35278149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4FEA-6AC9-C675-68D1-6425654F7119}"/>
              </a:ext>
            </a:extLst>
          </p:cNvPr>
          <p:cNvSpPr>
            <a:spLocks noGrp="1"/>
          </p:cNvSpPr>
          <p:nvPr>
            <p:ph type="title"/>
          </p:nvPr>
        </p:nvSpPr>
        <p:spPr/>
        <p:txBody>
          <a:bodyPr/>
          <a:lstStyle/>
          <a:p>
            <a:r>
              <a:rPr lang="en-GB" dirty="0"/>
              <a:t>Solution </a:t>
            </a:r>
          </a:p>
        </p:txBody>
      </p:sp>
      <p:sp>
        <p:nvSpPr>
          <p:cNvPr id="3" name="Content Placeholder 2">
            <a:extLst>
              <a:ext uri="{FF2B5EF4-FFF2-40B4-BE49-F238E27FC236}">
                <a16:creationId xmlns:a16="http://schemas.microsoft.com/office/drawing/2014/main" id="{BD425E8F-1FFD-5C30-0018-AF13F6A8E758}"/>
              </a:ext>
            </a:extLst>
          </p:cNvPr>
          <p:cNvSpPr>
            <a:spLocks noGrp="1"/>
          </p:cNvSpPr>
          <p:nvPr>
            <p:ph idx="1"/>
          </p:nvPr>
        </p:nvSpPr>
        <p:spPr/>
        <p:txBody>
          <a:bodyPr/>
          <a:lstStyle/>
          <a:p>
            <a:r>
              <a:rPr lang="en-GB" dirty="0"/>
              <a:t>See the excel file solution named “ABD matrix.xls” for detailed information and solution.</a:t>
            </a:r>
          </a:p>
          <a:p>
            <a:endParaRPr lang="en-GB" dirty="0"/>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C71EAAB4-F614-7745-F752-B7283D367D64}"/>
              </a:ext>
            </a:extLst>
          </p:cNvPr>
          <p:cNvSpPr>
            <a:spLocks noGrp="1"/>
          </p:cNvSpPr>
          <p:nvPr>
            <p:ph type="sldNum" sz="quarter" idx="12"/>
          </p:nvPr>
        </p:nvSpPr>
        <p:spPr/>
        <p:txBody>
          <a:bodyPr/>
          <a:lstStyle/>
          <a:p>
            <a:fld id="{4183E3AC-4BFB-4F71-8C6B-E1F9A9D61AA6}" type="slidenum">
              <a:rPr lang="en-GB" smtClean="0"/>
              <a:t>41</a:t>
            </a:fld>
            <a:endParaRPr lang="en-GB"/>
          </a:p>
        </p:txBody>
      </p:sp>
      <p:pic>
        <p:nvPicPr>
          <p:cNvPr id="5" name="Picture 4">
            <a:extLst>
              <a:ext uri="{FF2B5EF4-FFF2-40B4-BE49-F238E27FC236}">
                <a16:creationId xmlns:a16="http://schemas.microsoft.com/office/drawing/2014/main" id="{A9B4CFD1-E38C-4EA6-82FA-B12CCA65F4B0}"/>
              </a:ext>
            </a:extLst>
          </p:cNvPr>
          <p:cNvPicPr>
            <a:picLocks noChangeAspect="1"/>
          </p:cNvPicPr>
          <p:nvPr/>
        </p:nvPicPr>
        <p:blipFill>
          <a:blip r:embed="rId2"/>
          <a:stretch>
            <a:fillRect/>
          </a:stretch>
        </p:blipFill>
        <p:spPr>
          <a:xfrm>
            <a:off x="10385659" y="62287"/>
            <a:ext cx="1727279" cy="1790938"/>
          </a:xfrm>
          <a:prstGeom prst="rect">
            <a:avLst/>
          </a:prstGeom>
          <a:ln>
            <a:solidFill>
              <a:schemeClr val="bg1"/>
            </a:solidFill>
          </a:ln>
        </p:spPr>
      </p:pic>
      <p:pic>
        <p:nvPicPr>
          <p:cNvPr id="6" name="Picture 5">
            <a:extLst>
              <a:ext uri="{FF2B5EF4-FFF2-40B4-BE49-F238E27FC236}">
                <a16:creationId xmlns:a16="http://schemas.microsoft.com/office/drawing/2014/main" id="{98674A93-029C-4AAB-560D-88264C54AF94}"/>
              </a:ext>
            </a:extLst>
          </p:cNvPr>
          <p:cNvPicPr>
            <a:picLocks noChangeAspect="1"/>
          </p:cNvPicPr>
          <p:nvPr/>
        </p:nvPicPr>
        <p:blipFill>
          <a:blip r:embed="rId3"/>
          <a:stretch>
            <a:fillRect/>
          </a:stretch>
        </p:blipFill>
        <p:spPr>
          <a:xfrm>
            <a:off x="6185350" y="62287"/>
            <a:ext cx="4110957" cy="1785994"/>
          </a:xfrm>
          <a:prstGeom prst="rect">
            <a:avLst/>
          </a:prstGeom>
          <a:ln>
            <a:solidFill>
              <a:schemeClr val="bg1"/>
            </a:solidFill>
          </a:ln>
        </p:spPr>
      </p:pic>
      <p:pic>
        <p:nvPicPr>
          <p:cNvPr id="7" name="Picture 6">
            <a:extLst>
              <a:ext uri="{FF2B5EF4-FFF2-40B4-BE49-F238E27FC236}">
                <a16:creationId xmlns:a16="http://schemas.microsoft.com/office/drawing/2014/main" id="{B8C2F50D-1DC8-92C4-5BC6-B0DAE5841038}"/>
              </a:ext>
            </a:extLst>
          </p:cNvPr>
          <p:cNvPicPr>
            <a:picLocks noChangeAspect="1"/>
          </p:cNvPicPr>
          <p:nvPr/>
        </p:nvPicPr>
        <p:blipFill>
          <a:blip r:embed="rId4"/>
          <a:stretch>
            <a:fillRect/>
          </a:stretch>
        </p:blipFill>
        <p:spPr>
          <a:xfrm>
            <a:off x="4254365" y="62287"/>
            <a:ext cx="1841633" cy="1776873"/>
          </a:xfrm>
          <a:prstGeom prst="rect">
            <a:avLst/>
          </a:prstGeom>
          <a:ln>
            <a:solidFill>
              <a:schemeClr val="bg1"/>
            </a:solidFill>
          </a:ln>
        </p:spPr>
      </p:pic>
      <p:pic>
        <p:nvPicPr>
          <p:cNvPr id="9" name="Picture 8">
            <a:extLst>
              <a:ext uri="{FF2B5EF4-FFF2-40B4-BE49-F238E27FC236}">
                <a16:creationId xmlns:a16="http://schemas.microsoft.com/office/drawing/2014/main" id="{35D6A94A-6F94-998E-4346-98CD04497053}"/>
              </a:ext>
            </a:extLst>
          </p:cNvPr>
          <p:cNvPicPr>
            <a:picLocks noChangeAspect="1"/>
          </p:cNvPicPr>
          <p:nvPr/>
        </p:nvPicPr>
        <p:blipFill>
          <a:blip r:embed="rId5"/>
          <a:stretch>
            <a:fillRect/>
          </a:stretch>
        </p:blipFill>
        <p:spPr>
          <a:xfrm>
            <a:off x="1295608" y="2667650"/>
            <a:ext cx="4210638" cy="3543795"/>
          </a:xfrm>
          <a:prstGeom prst="rect">
            <a:avLst/>
          </a:prstGeom>
          <a:ln>
            <a:solidFill>
              <a:schemeClr val="accent1"/>
            </a:solidFill>
          </a:ln>
        </p:spPr>
      </p:pic>
    </p:spTree>
    <p:extLst>
      <p:ext uri="{BB962C8B-B14F-4D97-AF65-F5344CB8AC3E}">
        <p14:creationId xmlns:p14="http://schemas.microsoft.com/office/powerpoint/2010/main" val="2227288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BA13-E337-3433-DCF4-26F34CC6A301}"/>
              </a:ext>
            </a:extLst>
          </p:cNvPr>
          <p:cNvSpPr>
            <a:spLocks noGrp="1"/>
          </p:cNvSpPr>
          <p:nvPr>
            <p:ph type="title"/>
          </p:nvPr>
        </p:nvSpPr>
        <p:spPr>
          <a:xfrm>
            <a:off x="810000" y="447188"/>
            <a:ext cx="7562399" cy="970450"/>
          </a:xfrm>
        </p:spPr>
        <p:txBody>
          <a:bodyPr/>
          <a:lstStyle/>
          <a:p>
            <a:r>
              <a:rPr lang="en-GB" dirty="0"/>
              <a:t>Laminate </a:t>
            </a:r>
            <a:r>
              <a:rPr lang="en-GB" dirty="0">
                <a:solidFill>
                  <a:srgbClr val="FFFF00"/>
                </a:solidFill>
              </a:rPr>
              <a:t>membrane </a:t>
            </a:r>
            <a:r>
              <a:rPr lang="en-GB" dirty="0">
                <a:solidFill>
                  <a:srgbClr val="002060"/>
                </a:solidFill>
              </a:rPr>
              <a:t>homogenized</a:t>
            </a:r>
            <a:r>
              <a:rPr lang="en-GB" dirty="0"/>
              <a:t> stiffnesses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A76177-A554-4D12-993E-BF7E53B27741}"/>
                  </a:ext>
                </a:extLst>
              </p:cNvPr>
              <p:cNvSpPr>
                <a:spLocks noGrp="1"/>
              </p:cNvSpPr>
              <p:nvPr>
                <p:ph idx="1"/>
              </p:nvPr>
            </p:nvSpPr>
            <p:spPr>
              <a:xfrm>
                <a:off x="810000" y="2201655"/>
                <a:ext cx="4116547" cy="3989158"/>
              </a:xfrm>
            </p:spPr>
            <p:txBody>
              <a:bodyPr/>
              <a:lstStyle/>
              <a:p>
                <a:r>
                  <a:rPr lang="en-GB" dirty="0"/>
                  <a:t>Hooke’s law (</a:t>
                </a:r>
                <a14:m>
                  <m:oMath xmlns:m="http://schemas.openxmlformats.org/officeDocument/2006/math">
                    <m:r>
                      <a:rPr lang="en-GB" i="1" smtClean="0">
                        <a:latin typeface="Cambria Math" panose="02040503050406030204" pitchFamily="18" charset="0"/>
                        <a:ea typeface="Cambria Math" panose="02040503050406030204" pitchFamily="18" charset="0"/>
                      </a:rPr>
                      <m:t>𝜎</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𝜀</m:t>
                    </m:r>
                  </m:oMath>
                </a14:m>
                <a:r>
                  <a:rPr lang="en-GB" dirty="0"/>
                  <a:t>) can be generalised to the laminated composites.</a:t>
                </a:r>
              </a:p>
            </p:txBody>
          </p:sp>
        </mc:Choice>
        <mc:Fallback xmlns="">
          <p:sp>
            <p:nvSpPr>
              <p:cNvPr id="3" name="Content Placeholder 2">
                <a:extLst>
                  <a:ext uri="{FF2B5EF4-FFF2-40B4-BE49-F238E27FC236}">
                    <a16:creationId xmlns:a16="http://schemas.microsoft.com/office/drawing/2014/main" id="{1FA76177-A554-4D12-993E-BF7E53B27741}"/>
                  </a:ext>
                </a:extLst>
              </p:cNvPr>
              <p:cNvSpPr>
                <a:spLocks noGrp="1" noRot="1" noChangeAspect="1" noMove="1" noResize="1" noEditPoints="1" noAdjustHandles="1" noChangeArrowheads="1" noChangeShapeType="1" noTextEdit="1"/>
              </p:cNvSpPr>
              <p:nvPr>
                <p:ph idx="1"/>
              </p:nvPr>
            </p:nvSpPr>
            <p:spPr>
              <a:xfrm>
                <a:off x="810000" y="2201655"/>
                <a:ext cx="4116547" cy="3989158"/>
              </a:xfrm>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F518318-4CD0-1746-5292-E8B11C660AF5}"/>
              </a:ext>
            </a:extLst>
          </p:cNvPr>
          <p:cNvSpPr>
            <a:spLocks noGrp="1"/>
          </p:cNvSpPr>
          <p:nvPr>
            <p:ph type="sldNum" sz="quarter" idx="12"/>
          </p:nvPr>
        </p:nvSpPr>
        <p:spPr/>
        <p:txBody>
          <a:bodyPr/>
          <a:lstStyle/>
          <a:p>
            <a:fld id="{4183E3AC-4BFB-4F71-8C6B-E1F9A9D61AA6}" type="slidenum">
              <a:rPr lang="en-GB" smtClean="0"/>
              <a:t>42</a:t>
            </a:fld>
            <a:endParaRPr lang="en-GB"/>
          </a:p>
        </p:txBody>
      </p:sp>
      <p:pic>
        <p:nvPicPr>
          <p:cNvPr id="5" name="Picture 4">
            <a:extLst>
              <a:ext uri="{FF2B5EF4-FFF2-40B4-BE49-F238E27FC236}">
                <a16:creationId xmlns:a16="http://schemas.microsoft.com/office/drawing/2014/main" id="{5B31EEAC-82CC-F4F3-2D1B-891AF383E9A1}"/>
              </a:ext>
            </a:extLst>
          </p:cNvPr>
          <p:cNvPicPr>
            <a:picLocks noChangeAspect="1"/>
          </p:cNvPicPr>
          <p:nvPr/>
        </p:nvPicPr>
        <p:blipFill>
          <a:blip r:embed="rId4"/>
          <a:stretch>
            <a:fillRect/>
          </a:stretch>
        </p:blipFill>
        <p:spPr>
          <a:xfrm>
            <a:off x="4972955" y="2222287"/>
            <a:ext cx="6844367" cy="3888374"/>
          </a:xfrm>
          <a:prstGeom prst="rect">
            <a:avLst/>
          </a:prstGeom>
          <a:ln>
            <a:solidFill>
              <a:schemeClr val="accent1"/>
            </a:solidFill>
          </a:ln>
        </p:spPr>
      </p:pic>
      <p:sp>
        <p:nvSpPr>
          <p:cNvPr id="6" name="TextBox 5">
            <a:extLst>
              <a:ext uri="{FF2B5EF4-FFF2-40B4-BE49-F238E27FC236}">
                <a16:creationId xmlns:a16="http://schemas.microsoft.com/office/drawing/2014/main" id="{A70C57E5-72ED-56B6-F1EE-CA8DA0169ECE}"/>
              </a:ext>
            </a:extLst>
          </p:cNvPr>
          <p:cNvSpPr txBox="1"/>
          <p:nvPr/>
        </p:nvSpPr>
        <p:spPr>
          <a:xfrm>
            <a:off x="5138940" y="2396134"/>
            <a:ext cx="1589212" cy="492443"/>
          </a:xfrm>
          <a:prstGeom prst="rect">
            <a:avLst/>
          </a:prstGeom>
          <a:solidFill>
            <a:srgbClr val="FFFF00"/>
          </a:solidFill>
          <a:ln w="25400">
            <a:solidFill>
              <a:schemeClr val="accent1"/>
            </a:solidFill>
          </a:ln>
        </p:spPr>
        <p:txBody>
          <a:bodyPr wrap="square">
            <a:spAutoFit/>
          </a:bodyPr>
          <a:lstStyle/>
          <a:p>
            <a:r>
              <a:rPr lang="en-GB" sz="1300" b="1" dirty="0">
                <a:solidFill>
                  <a:srgbClr val="0070C0"/>
                </a:solidFill>
              </a:rPr>
              <a:t>Force per unit width (N/mm)</a:t>
            </a:r>
          </a:p>
        </p:txBody>
      </p:sp>
      <p:cxnSp>
        <p:nvCxnSpPr>
          <p:cNvPr id="7" name="Straight Arrow Connector 6">
            <a:extLst>
              <a:ext uri="{FF2B5EF4-FFF2-40B4-BE49-F238E27FC236}">
                <a16:creationId xmlns:a16="http://schemas.microsoft.com/office/drawing/2014/main" id="{1650A903-606B-1B95-FE45-4E5D91FABA69}"/>
              </a:ext>
            </a:extLst>
          </p:cNvPr>
          <p:cNvCxnSpPr>
            <a:cxnSpLocks/>
            <a:stCxn id="6" idx="2"/>
          </p:cNvCxnSpPr>
          <p:nvPr/>
        </p:nvCxnSpPr>
        <p:spPr>
          <a:xfrm>
            <a:off x="5933546" y="2888577"/>
            <a:ext cx="0" cy="4513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47AA8D7-3D2F-8A9A-1631-8575B97421D7}"/>
              </a:ext>
            </a:extLst>
          </p:cNvPr>
          <p:cNvCxnSpPr>
            <a:cxnSpLocks/>
            <a:stCxn id="6" idx="2"/>
          </p:cNvCxnSpPr>
          <p:nvPr/>
        </p:nvCxnSpPr>
        <p:spPr>
          <a:xfrm>
            <a:off x="5933546" y="2888577"/>
            <a:ext cx="794606" cy="26940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75930C-A9F0-FC15-7146-75345AB76178}"/>
              </a:ext>
            </a:extLst>
          </p:cNvPr>
          <p:cNvSpPr txBox="1"/>
          <p:nvPr/>
        </p:nvSpPr>
        <p:spPr>
          <a:xfrm>
            <a:off x="9971773" y="3488342"/>
            <a:ext cx="1768713" cy="492443"/>
          </a:xfrm>
          <a:prstGeom prst="rect">
            <a:avLst/>
          </a:prstGeom>
          <a:solidFill>
            <a:schemeClr val="accent1"/>
          </a:solidFill>
          <a:ln w="25400">
            <a:solidFill>
              <a:schemeClr val="accent1"/>
            </a:solidFill>
          </a:ln>
        </p:spPr>
        <p:txBody>
          <a:bodyPr wrap="square">
            <a:spAutoFit/>
          </a:bodyPr>
          <a:lstStyle/>
          <a:p>
            <a:r>
              <a:rPr lang="en-GB" sz="1300" b="1" dirty="0">
                <a:solidFill>
                  <a:srgbClr val="0070C0"/>
                </a:solidFill>
              </a:rPr>
              <a:t>Moment per unit width (N.mm/mm)</a:t>
            </a:r>
          </a:p>
        </p:txBody>
      </p:sp>
      <p:cxnSp>
        <p:nvCxnSpPr>
          <p:cNvPr id="10" name="Straight Arrow Connector 9">
            <a:extLst>
              <a:ext uri="{FF2B5EF4-FFF2-40B4-BE49-F238E27FC236}">
                <a16:creationId xmlns:a16="http://schemas.microsoft.com/office/drawing/2014/main" id="{71D45332-C1A4-8A45-4B51-A8CE07B58DB8}"/>
              </a:ext>
            </a:extLst>
          </p:cNvPr>
          <p:cNvCxnSpPr>
            <a:cxnSpLocks/>
            <a:stCxn id="9" idx="1"/>
          </p:cNvCxnSpPr>
          <p:nvPr/>
        </p:nvCxnSpPr>
        <p:spPr>
          <a:xfrm flipH="1">
            <a:off x="9177167" y="3734564"/>
            <a:ext cx="794606" cy="7123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D00D6AB-D485-A185-C0AA-9A649C09692A}"/>
              </a:ext>
            </a:extLst>
          </p:cNvPr>
          <p:cNvSpPr/>
          <p:nvPr/>
        </p:nvSpPr>
        <p:spPr>
          <a:xfrm>
            <a:off x="9593720" y="4407816"/>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A46E279-A6EC-C841-49E6-954BD5F52CD5}"/>
              </a:ext>
            </a:extLst>
          </p:cNvPr>
          <p:cNvSpPr/>
          <p:nvPr/>
        </p:nvSpPr>
        <p:spPr>
          <a:xfrm>
            <a:off x="8863011" y="4365440"/>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A1AFA1B-C8B6-1488-74FC-1EE1CEA9CBFC}"/>
              </a:ext>
            </a:extLst>
          </p:cNvPr>
          <p:cNvSpPr/>
          <p:nvPr/>
        </p:nvSpPr>
        <p:spPr>
          <a:xfrm>
            <a:off x="9414318" y="2317762"/>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D70F000-EF1A-61F5-A1AF-8499A1794EF0}"/>
              </a:ext>
            </a:extLst>
          </p:cNvPr>
          <p:cNvSpPr/>
          <p:nvPr/>
        </p:nvSpPr>
        <p:spPr>
          <a:xfrm>
            <a:off x="7272873" y="4876478"/>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6792CD8-B3B3-0CE5-C59C-8DBDD14197DE}"/>
              </a:ext>
            </a:extLst>
          </p:cNvPr>
          <p:cNvSpPr/>
          <p:nvPr/>
        </p:nvSpPr>
        <p:spPr>
          <a:xfrm>
            <a:off x="6366149" y="4779882"/>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CEA4046-9B01-C9DB-F70C-7D87E7D00896}"/>
              </a:ext>
            </a:extLst>
          </p:cNvPr>
          <p:cNvSpPr/>
          <p:nvPr/>
        </p:nvSpPr>
        <p:spPr>
          <a:xfrm>
            <a:off x="6330849" y="3252246"/>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751EE19-01CE-FAD4-7D21-006035A2B75A}"/>
              </a:ext>
            </a:extLst>
          </p:cNvPr>
          <p:cNvSpPr/>
          <p:nvPr/>
        </p:nvSpPr>
        <p:spPr>
          <a:xfrm>
            <a:off x="7166405" y="3570158"/>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1B16985-96D0-7DAC-BB7E-503BCC412F83}"/>
              </a:ext>
            </a:extLst>
          </p:cNvPr>
          <p:cNvSpPr/>
          <p:nvPr/>
        </p:nvSpPr>
        <p:spPr>
          <a:xfrm>
            <a:off x="8119484" y="2425009"/>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B465835-6AA1-503F-4A91-189A1799FB98}"/>
              </a:ext>
            </a:extLst>
          </p:cNvPr>
          <p:cNvSpPr/>
          <p:nvPr/>
        </p:nvSpPr>
        <p:spPr>
          <a:xfrm>
            <a:off x="6906811" y="3132745"/>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9552BAE-E8D2-3FD0-D66E-84AE935ECA81}"/>
              </a:ext>
            </a:extLst>
          </p:cNvPr>
          <p:cNvSpPr/>
          <p:nvPr/>
        </p:nvSpPr>
        <p:spPr>
          <a:xfrm>
            <a:off x="5786142" y="3339966"/>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E7B256C-6A99-5537-4361-4DF2D5570435}"/>
              </a:ext>
            </a:extLst>
          </p:cNvPr>
          <p:cNvSpPr/>
          <p:nvPr/>
        </p:nvSpPr>
        <p:spPr>
          <a:xfrm>
            <a:off x="7717712" y="271830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B6CFB8A-ABC2-C5FD-3653-529F20CFA7DD}"/>
              </a:ext>
            </a:extLst>
          </p:cNvPr>
          <p:cNvSpPr/>
          <p:nvPr/>
        </p:nvSpPr>
        <p:spPr>
          <a:xfrm>
            <a:off x="9079919" y="2775930"/>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5FF2DEC-763A-6816-4413-66DE1BBF3228}"/>
              </a:ext>
            </a:extLst>
          </p:cNvPr>
          <p:cNvSpPr/>
          <p:nvPr/>
        </p:nvSpPr>
        <p:spPr>
          <a:xfrm>
            <a:off x="9976061" y="400332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490B03A-7297-1211-527C-A27FD99F20BC}"/>
              </a:ext>
            </a:extLst>
          </p:cNvPr>
          <p:cNvSpPr/>
          <p:nvPr/>
        </p:nvSpPr>
        <p:spPr>
          <a:xfrm>
            <a:off x="8372399" y="3830798"/>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8DD3FDC-F7C3-7A47-0697-CA2C05A44B38}"/>
              </a:ext>
            </a:extLst>
          </p:cNvPr>
          <p:cNvSpPr/>
          <p:nvPr/>
        </p:nvSpPr>
        <p:spPr>
          <a:xfrm>
            <a:off x="7853055" y="479338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572EF89-BC24-7AAB-1E27-470754D37AB5}"/>
              </a:ext>
            </a:extLst>
          </p:cNvPr>
          <p:cNvSpPr/>
          <p:nvPr/>
        </p:nvSpPr>
        <p:spPr>
          <a:xfrm>
            <a:off x="6584256" y="5543055"/>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7" name="Object 26">
            <a:extLst>
              <a:ext uri="{FF2B5EF4-FFF2-40B4-BE49-F238E27FC236}">
                <a16:creationId xmlns:a16="http://schemas.microsoft.com/office/drawing/2014/main" id="{D07BC43F-80BC-7F0D-BF24-A6D301485D9B}"/>
              </a:ext>
            </a:extLst>
          </p:cNvPr>
          <p:cNvGraphicFramePr>
            <a:graphicFrameLocks noChangeAspect="1"/>
          </p:cNvGraphicFramePr>
          <p:nvPr/>
        </p:nvGraphicFramePr>
        <p:xfrm>
          <a:off x="1248278" y="3248246"/>
          <a:ext cx="813281" cy="1677392"/>
        </p:xfrm>
        <a:graphic>
          <a:graphicData uri="http://schemas.openxmlformats.org/presentationml/2006/ole">
            <mc:AlternateContent xmlns:mc="http://schemas.openxmlformats.org/markup-compatibility/2006">
              <mc:Choice xmlns:v="urn:schemas-microsoft-com:vml" Requires="v">
                <p:oleObj name="Equation" r:id="rId5" imgW="609480" imgH="1257120" progId="Equation.DSMT4">
                  <p:embed/>
                </p:oleObj>
              </mc:Choice>
              <mc:Fallback>
                <p:oleObj name="Equation" r:id="rId5" imgW="609480" imgH="1257120" progId="Equation.DSMT4">
                  <p:embed/>
                  <p:pic>
                    <p:nvPicPr>
                      <p:cNvPr id="27" name="Object 26">
                        <a:extLst>
                          <a:ext uri="{FF2B5EF4-FFF2-40B4-BE49-F238E27FC236}">
                            <a16:creationId xmlns:a16="http://schemas.microsoft.com/office/drawing/2014/main" id="{D07BC43F-80BC-7F0D-BF24-A6D301485D9B}"/>
                          </a:ext>
                        </a:extLst>
                      </p:cNvPr>
                      <p:cNvPicPr/>
                      <p:nvPr/>
                    </p:nvPicPr>
                    <p:blipFill>
                      <a:blip r:embed="rId6"/>
                      <a:stretch>
                        <a:fillRect/>
                      </a:stretch>
                    </p:blipFill>
                    <p:spPr>
                      <a:xfrm>
                        <a:off x="1248278" y="3248246"/>
                        <a:ext cx="813281" cy="1677392"/>
                      </a:xfrm>
                      <a:prstGeom prst="rect">
                        <a:avLst/>
                      </a:prstGeom>
                      <a:solidFill>
                        <a:schemeClr val="tx1"/>
                      </a:solidFill>
                      <a:ln>
                        <a:solidFill>
                          <a:schemeClr val="accent1"/>
                        </a:solidFill>
                      </a:ln>
                    </p:spPr>
                  </p:pic>
                </p:oleObj>
              </mc:Fallback>
            </mc:AlternateContent>
          </a:graphicData>
        </a:graphic>
      </p:graphicFrame>
      <p:graphicFrame>
        <p:nvGraphicFramePr>
          <p:cNvPr id="28" name="Object 27">
            <a:extLst>
              <a:ext uri="{FF2B5EF4-FFF2-40B4-BE49-F238E27FC236}">
                <a16:creationId xmlns:a16="http://schemas.microsoft.com/office/drawing/2014/main" id="{A74F216F-32CF-64F0-4CE0-174DFA38E001}"/>
              </a:ext>
            </a:extLst>
          </p:cNvPr>
          <p:cNvGraphicFramePr>
            <a:graphicFrameLocks noChangeAspect="1"/>
          </p:cNvGraphicFramePr>
          <p:nvPr>
            <p:extLst>
              <p:ext uri="{D42A27DB-BD31-4B8C-83A1-F6EECF244321}">
                <p14:modId xmlns:p14="http://schemas.microsoft.com/office/powerpoint/2010/main" val="177575224"/>
              </p:ext>
            </p:extLst>
          </p:nvPr>
        </p:nvGraphicFramePr>
        <p:xfrm>
          <a:off x="2657475" y="3225800"/>
          <a:ext cx="863600" cy="1693863"/>
        </p:xfrm>
        <a:graphic>
          <a:graphicData uri="http://schemas.openxmlformats.org/presentationml/2006/ole">
            <mc:AlternateContent xmlns:mc="http://schemas.openxmlformats.org/markup-compatibility/2006">
              <mc:Choice xmlns:v="urn:schemas-microsoft-com:vml" Requires="v">
                <p:oleObj name="Equation" r:id="rId7" imgW="672840" imgH="1320480" progId="Equation.DSMT4">
                  <p:embed/>
                </p:oleObj>
              </mc:Choice>
              <mc:Fallback>
                <p:oleObj name="Equation" r:id="rId7" imgW="672840" imgH="1320480" progId="Equation.DSMT4">
                  <p:embed/>
                  <p:pic>
                    <p:nvPicPr>
                      <p:cNvPr id="28" name="Object 27">
                        <a:extLst>
                          <a:ext uri="{FF2B5EF4-FFF2-40B4-BE49-F238E27FC236}">
                            <a16:creationId xmlns:a16="http://schemas.microsoft.com/office/drawing/2014/main" id="{A74F216F-32CF-64F0-4CE0-174DFA38E001}"/>
                          </a:ext>
                        </a:extLst>
                      </p:cNvPr>
                      <p:cNvPicPr/>
                      <p:nvPr/>
                    </p:nvPicPr>
                    <p:blipFill>
                      <a:blip r:embed="rId8"/>
                      <a:stretch>
                        <a:fillRect/>
                      </a:stretch>
                    </p:blipFill>
                    <p:spPr>
                      <a:xfrm>
                        <a:off x="2657475" y="3225800"/>
                        <a:ext cx="863600" cy="1693863"/>
                      </a:xfrm>
                      <a:prstGeom prst="rect">
                        <a:avLst/>
                      </a:prstGeom>
                      <a:solidFill>
                        <a:schemeClr val="tx1"/>
                      </a:solidFill>
                      <a:ln>
                        <a:solidFill>
                          <a:schemeClr val="accent1"/>
                        </a:solidFill>
                      </a:ln>
                    </p:spPr>
                  </p:pic>
                </p:oleObj>
              </mc:Fallback>
            </mc:AlternateContent>
          </a:graphicData>
        </a:graphic>
      </p:graphicFrame>
      <p:graphicFrame>
        <p:nvGraphicFramePr>
          <p:cNvPr id="29" name="Object 28">
            <a:extLst>
              <a:ext uri="{FF2B5EF4-FFF2-40B4-BE49-F238E27FC236}">
                <a16:creationId xmlns:a16="http://schemas.microsoft.com/office/drawing/2014/main" id="{CE672421-3E02-D18F-611F-542E85646D88}"/>
              </a:ext>
            </a:extLst>
          </p:cNvPr>
          <p:cNvGraphicFramePr>
            <a:graphicFrameLocks noChangeAspect="1"/>
          </p:cNvGraphicFramePr>
          <p:nvPr>
            <p:extLst>
              <p:ext uri="{D42A27DB-BD31-4B8C-83A1-F6EECF244321}">
                <p14:modId xmlns:p14="http://schemas.microsoft.com/office/powerpoint/2010/main" val="59294405"/>
              </p:ext>
            </p:extLst>
          </p:nvPr>
        </p:nvGraphicFramePr>
        <p:xfrm>
          <a:off x="3611563" y="3227388"/>
          <a:ext cx="844550" cy="1054100"/>
        </p:xfrm>
        <a:graphic>
          <a:graphicData uri="http://schemas.openxmlformats.org/presentationml/2006/ole">
            <mc:AlternateContent xmlns:mc="http://schemas.openxmlformats.org/markup-compatibility/2006">
              <mc:Choice xmlns:v="urn:schemas-microsoft-com:vml" Requires="v">
                <p:oleObj name="Equation" r:id="rId9" imgW="711000" imgH="888840" progId="Equation.DSMT4">
                  <p:embed/>
                </p:oleObj>
              </mc:Choice>
              <mc:Fallback>
                <p:oleObj name="Equation" r:id="rId9" imgW="711000" imgH="888840" progId="Equation.DSMT4">
                  <p:embed/>
                  <p:pic>
                    <p:nvPicPr>
                      <p:cNvPr id="29" name="Object 28">
                        <a:extLst>
                          <a:ext uri="{FF2B5EF4-FFF2-40B4-BE49-F238E27FC236}">
                            <a16:creationId xmlns:a16="http://schemas.microsoft.com/office/drawing/2014/main" id="{CE672421-3E02-D18F-611F-542E85646D88}"/>
                          </a:ext>
                        </a:extLst>
                      </p:cNvPr>
                      <p:cNvPicPr/>
                      <p:nvPr/>
                    </p:nvPicPr>
                    <p:blipFill>
                      <a:blip r:embed="rId10"/>
                      <a:stretch>
                        <a:fillRect/>
                      </a:stretch>
                    </p:blipFill>
                    <p:spPr>
                      <a:xfrm>
                        <a:off x="3611563" y="3227388"/>
                        <a:ext cx="844550" cy="1054100"/>
                      </a:xfrm>
                      <a:prstGeom prst="rect">
                        <a:avLst/>
                      </a:prstGeom>
                      <a:solidFill>
                        <a:schemeClr val="tx1"/>
                      </a:solidFill>
                      <a:ln>
                        <a:solidFill>
                          <a:schemeClr val="accent1"/>
                        </a:solidFill>
                      </a:ln>
                    </p:spPr>
                  </p:pic>
                </p:oleObj>
              </mc:Fallback>
            </mc:AlternateContent>
          </a:graphicData>
        </a:graphic>
      </p:graphicFrame>
      <p:pic>
        <p:nvPicPr>
          <p:cNvPr id="30" name="Picture 29">
            <a:extLst>
              <a:ext uri="{FF2B5EF4-FFF2-40B4-BE49-F238E27FC236}">
                <a16:creationId xmlns:a16="http://schemas.microsoft.com/office/drawing/2014/main" id="{F8AF81FC-D816-6AD9-0C21-990D2E77F28A}"/>
              </a:ext>
            </a:extLst>
          </p:cNvPr>
          <p:cNvPicPr>
            <a:picLocks noChangeAspect="1"/>
          </p:cNvPicPr>
          <p:nvPr/>
        </p:nvPicPr>
        <p:blipFill>
          <a:blip r:embed="rId11"/>
          <a:stretch>
            <a:fillRect/>
          </a:stretch>
        </p:blipFill>
        <p:spPr>
          <a:xfrm>
            <a:off x="8588209" y="48301"/>
            <a:ext cx="3520997" cy="1757850"/>
          </a:xfrm>
          <a:prstGeom prst="rect">
            <a:avLst/>
          </a:prstGeom>
          <a:ln>
            <a:solidFill>
              <a:schemeClr val="bg1"/>
            </a:solidFill>
          </a:ln>
        </p:spPr>
      </p:pic>
      <p:sp>
        <p:nvSpPr>
          <p:cNvPr id="31" name="Arrow: Right 30">
            <a:extLst>
              <a:ext uri="{FF2B5EF4-FFF2-40B4-BE49-F238E27FC236}">
                <a16:creationId xmlns:a16="http://schemas.microsoft.com/office/drawing/2014/main" id="{891D1C84-7597-AAC9-6A0A-D4231AE0AD40}"/>
              </a:ext>
            </a:extLst>
          </p:cNvPr>
          <p:cNvSpPr/>
          <p:nvPr/>
        </p:nvSpPr>
        <p:spPr>
          <a:xfrm>
            <a:off x="2153923" y="3590269"/>
            <a:ext cx="400862" cy="895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C6D822F-EB9A-A0F4-FCFD-6880ED4A4E79}"/>
              </a:ext>
            </a:extLst>
          </p:cNvPr>
          <p:cNvSpPr/>
          <p:nvPr/>
        </p:nvSpPr>
        <p:spPr>
          <a:xfrm>
            <a:off x="1677170" y="3561394"/>
            <a:ext cx="281175" cy="216904"/>
          </a:xfrm>
          <a:prstGeom prst="rect">
            <a:avLst/>
          </a:prstGeom>
          <a:solidFill>
            <a:srgbClr val="FF00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DC1E5AA8-FD13-0559-B686-186487E90BBB}"/>
              </a:ext>
            </a:extLst>
          </p:cNvPr>
          <p:cNvSpPr/>
          <p:nvPr/>
        </p:nvSpPr>
        <p:spPr>
          <a:xfrm>
            <a:off x="9108864" y="4793383"/>
            <a:ext cx="281175" cy="216904"/>
          </a:xfrm>
          <a:prstGeom prst="rect">
            <a:avLst/>
          </a:prstGeom>
          <a:solidFill>
            <a:srgbClr val="FF00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6A987B48-652E-8783-8B2A-F2178D8FD30A}"/>
              </a:ext>
            </a:extLst>
          </p:cNvPr>
          <p:cNvSpPr/>
          <p:nvPr/>
        </p:nvSpPr>
        <p:spPr>
          <a:xfrm>
            <a:off x="3157890" y="3538193"/>
            <a:ext cx="281175" cy="216904"/>
          </a:xfrm>
          <a:prstGeom prst="rect">
            <a:avLst/>
          </a:prstGeom>
          <a:solidFill>
            <a:srgbClr val="7030A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4B439AC2-1A5B-D577-1180-9EAFCDE11C71}"/>
              </a:ext>
            </a:extLst>
          </p:cNvPr>
          <p:cNvSpPr/>
          <p:nvPr/>
        </p:nvSpPr>
        <p:spPr>
          <a:xfrm>
            <a:off x="9441095" y="148496"/>
            <a:ext cx="281175" cy="216904"/>
          </a:xfrm>
          <a:prstGeom prst="rect">
            <a:avLst/>
          </a:prstGeom>
          <a:solidFill>
            <a:srgbClr val="7030A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D914421F-F26D-9D63-4090-C8148AF72ABF}"/>
              </a:ext>
            </a:extLst>
          </p:cNvPr>
          <p:cNvSpPr/>
          <p:nvPr/>
        </p:nvSpPr>
        <p:spPr>
          <a:xfrm>
            <a:off x="9825037" y="404336"/>
            <a:ext cx="281175" cy="216904"/>
          </a:xfrm>
          <a:prstGeom prst="rect">
            <a:avLst/>
          </a:prstGeom>
          <a:solidFill>
            <a:schemeClr val="tx2">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35E8DBA-1C84-6794-A0A8-B4186F8D53F8}"/>
              </a:ext>
            </a:extLst>
          </p:cNvPr>
          <p:cNvSpPr/>
          <p:nvPr/>
        </p:nvSpPr>
        <p:spPr>
          <a:xfrm>
            <a:off x="3174882" y="4102092"/>
            <a:ext cx="281175" cy="216904"/>
          </a:xfrm>
          <a:prstGeom prst="rect">
            <a:avLst/>
          </a:prstGeom>
          <a:solidFill>
            <a:schemeClr val="tx2">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B598D14A-5E80-9563-72A9-68A47131BCB8}"/>
              </a:ext>
            </a:extLst>
          </p:cNvPr>
          <p:cNvSpPr/>
          <p:nvPr/>
        </p:nvSpPr>
        <p:spPr>
          <a:xfrm>
            <a:off x="3213316" y="4684163"/>
            <a:ext cx="281175" cy="216904"/>
          </a:xfrm>
          <a:prstGeom prst="rect">
            <a:avLst/>
          </a:prstGeom>
          <a:solidFill>
            <a:srgbClr val="00B0F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0B5F26BB-A659-C59E-3770-89C0C7E52705}"/>
              </a:ext>
            </a:extLst>
          </p:cNvPr>
          <p:cNvSpPr/>
          <p:nvPr/>
        </p:nvSpPr>
        <p:spPr>
          <a:xfrm>
            <a:off x="10153279" y="705024"/>
            <a:ext cx="281175" cy="216904"/>
          </a:xfrm>
          <a:prstGeom prst="rect">
            <a:avLst/>
          </a:prstGeom>
          <a:solidFill>
            <a:srgbClr val="00B0F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DA039188-B2B5-A085-E818-B96DE8A4A7BA}"/>
              </a:ext>
            </a:extLst>
          </p:cNvPr>
          <p:cNvSpPr/>
          <p:nvPr/>
        </p:nvSpPr>
        <p:spPr>
          <a:xfrm>
            <a:off x="4144933" y="3250764"/>
            <a:ext cx="281175" cy="216904"/>
          </a:xfrm>
          <a:prstGeom prst="rect">
            <a:avLst/>
          </a:prstGeom>
          <a:solidFill>
            <a:schemeClr val="accent4">
              <a:lumMod val="75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E8506313-4263-E438-E8EF-6F441194810A}"/>
              </a:ext>
            </a:extLst>
          </p:cNvPr>
          <p:cNvSpPr/>
          <p:nvPr/>
        </p:nvSpPr>
        <p:spPr>
          <a:xfrm>
            <a:off x="9825036" y="139632"/>
            <a:ext cx="281175" cy="216904"/>
          </a:xfrm>
          <a:prstGeom prst="rect">
            <a:avLst/>
          </a:prstGeom>
          <a:solidFill>
            <a:schemeClr val="accent4">
              <a:lumMod val="75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20437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BA13-E337-3433-DCF4-26F34CC6A301}"/>
              </a:ext>
            </a:extLst>
          </p:cNvPr>
          <p:cNvSpPr>
            <a:spLocks noGrp="1"/>
          </p:cNvSpPr>
          <p:nvPr>
            <p:ph type="title"/>
          </p:nvPr>
        </p:nvSpPr>
        <p:spPr>
          <a:xfrm>
            <a:off x="810000" y="447188"/>
            <a:ext cx="7562399" cy="970450"/>
          </a:xfrm>
        </p:spPr>
        <p:txBody>
          <a:bodyPr/>
          <a:lstStyle/>
          <a:p>
            <a:r>
              <a:rPr lang="en-GB" dirty="0"/>
              <a:t>Laminate </a:t>
            </a:r>
            <a:r>
              <a:rPr lang="en-GB" dirty="0">
                <a:solidFill>
                  <a:srgbClr val="FFFF00"/>
                </a:solidFill>
              </a:rPr>
              <a:t>bending </a:t>
            </a:r>
            <a:r>
              <a:rPr lang="en-GB" dirty="0">
                <a:solidFill>
                  <a:srgbClr val="002060"/>
                </a:solidFill>
              </a:rPr>
              <a:t>homogenized</a:t>
            </a:r>
            <a:r>
              <a:rPr lang="en-GB" dirty="0"/>
              <a:t> stiffnesses</a:t>
            </a:r>
          </a:p>
        </p:txBody>
      </p:sp>
      <p:sp>
        <p:nvSpPr>
          <p:cNvPr id="4" name="Slide Number Placeholder 3">
            <a:extLst>
              <a:ext uri="{FF2B5EF4-FFF2-40B4-BE49-F238E27FC236}">
                <a16:creationId xmlns:a16="http://schemas.microsoft.com/office/drawing/2014/main" id="{DF518318-4CD0-1746-5292-E8B11C660AF5}"/>
              </a:ext>
            </a:extLst>
          </p:cNvPr>
          <p:cNvSpPr>
            <a:spLocks noGrp="1"/>
          </p:cNvSpPr>
          <p:nvPr>
            <p:ph type="sldNum" sz="quarter" idx="12"/>
          </p:nvPr>
        </p:nvSpPr>
        <p:spPr/>
        <p:txBody>
          <a:bodyPr/>
          <a:lstStyle/>
          <a:p>
            <a:fld id="{4183E3AC-4BFB-4F71-8C6B-E1F9A9D61AA6}" type="slidenum">
              <a:rPr lang="en-GB" smtClean="0"/>
              <a:t>43</a:t>
            </a:fld>
            <a:endParaRPr lang="en-GB"/>
          </a:p>
        </p:txBody>
      </p:sp>
      <p:pic>
        <p:nvPicPr>
          <p:cNvPr id="5" name="Picture 4">
            <a:extLst>
              <a:ext uri="{FF2B5EF4-FFF2-40B4-BE49-F238E27FC236}">
                <a16:creationId xmlns:a16="http://schemas.microsoft.com/office/drawing/2014/main" id="{5B31EEAC-82CC-F4F3-2D1B-891AF383E9A1}"/>
              </a:ext>
            </a:extLst>
          </p:cNvPr>
          <p:cNvPicPr>
            <a:picLocks noChangeAspect="1"/>
          </p:cNvPicPr>
          <p:nvPr/>
        </p:nvPicPr>
        <p:blipFill>
          <a:blip r:embed="rId3"/>
          <a:stretch>
            <a:fillRect/>
          </a:stretch>
        </p:blipFill>
        <p:spPr>
          <a:xfrm>
            <a:off x="4972955" y="2222287"/>
            <a:ext cx="6844367" cy="3888374"/>
          </a:xfrm>
          <a:prstGeom prst="rect">
            <a:avLst/>
          </a:prstGeom>
          <a:ln>
            <a:solidFill>
              <a:schemeClr val="accent1"/>
            </a:solidFill>
          </a:ln>
        </p:spPr>
      </p:pic>
      <p:sp>
        <p:nvSpPr>
          <p:cNvPr id="6" name="TextBox 5">
            <a:extLst>
              <a:ext uri="{FF2B5EF4-FFF2-40B4-BE49-F238E27FC236}">
                <a16:creationId xmlns:a16="http://schemas.microsoft.com/office/drawing/2014/main" id="{A70C57E5-72ED-56B6-F1EE-CA8DA0169ECE}"/>
              </a:ext>
            </a:extLst>
          </p:cNvPr>
          <p:cNvSpPr txBox="1"/>
          <p:nvPr/>
        </p:nvSpPr>
        <p:spPr>
          <a:xfrm>
            <a:off x="5138940" y="2396134"/>
            <a:ext cx="1589212" cy="492443"/>
          </a:xfrm>
          <a:prstGeom prst="rect">
            <a:avLst/>
          </a:prstGeom>
          <a:solidFill>
            <a:srgbClr val="FFFF00"/>
          </a:solidFill>
          <a:ln w="25400">
            <a:solidFill>
              <a:schemeClr val="accent1"/>
            </a:solidFill>
          </a:ln>
        </p:spPr>
        <p:txBody>
          <a:bodyPr wrap="square">
            <a:spAutoFit/>
          </a:bodyPr>
          <a:lstStyle/>
          <a:p>
            <a:r>
              <a:rPr lang="en-GB" sz="1300" b="1" dirty="0">
                <a:solidFill>
                  <a:srgbClr val="0070C0"/>
                </a:solidFill>
              </a:rPr>
              <a:t>Force per unit width (N/mm)</a:t>
            </a:r>
          </a:p>
        </p:txBody>
      </p:sp>
      <p:cxnSp>
        <p:nvCxnSpPr>
          <p:cNvPr id="7" name="Straight Arrow Connector 6">
            <a:extLst>
              <a:ext uri="{FF2B5EF4-FFF2-40B4-BE49-F238E27FC236}">
                <a16:creationId xmlns:a16="http://schemas.microsoft.com/office/drawing/2014/main" id="{1650A903-606B-1B95-FE45-4E5D91FABA69}"/>
              </a:ext>
            </a:extLst>
          </p:cNvPr>
          <p:cNvCxnSpPr>
            <a:cxnSpLocks/>
            <a:stCxn id="6" idx="2"/>
          </p:cNvCxnSpPr>
          <p:nvPr/>
        </p:nvCxnSpPr>
        <p:spPr>
          <a:xfrm>
            <a:off x="5933546" y="2888577"/>
            <a:ext cx="0" cy="4513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47AA8D7-3D2F-8A9A-1631-8575B97421D7}"/>
              </a:ext>
            </a:extLst>
          </p:cNvPr>
          <p:cNvCxnSpPr>
            <a:cxnSpLocks/>
            <a:stCxn id="6" idx="2"/>
          </p:cNvCxnSpPr>
          <p:nvPr/>
        </p:nvCxnSpPr>
        <p:spPr>
          <a:xfrm>
            <a:off x="5933546" y="2888577"/>
            <a:ext cx="794606" cy="26940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75930C-A9F0-FC15-7146-75345AB76178}"/>
              </a:ext>
            </a:extLst>
          </p:cNvPr>
          <p:cNvSpPr txBox="1"/>
          <p:nvPr/>
        </p:nvSpPr>
        <p:spPr>
          <a:xfrm>
            <a:off x="9971773" y="3488342"/>
            <a:ext cx="1768713" cy="492443"/>
          </a:xfrm>
          <a:prstGeom prst="rect">
            <a:avLst/>
          </a:prstGeom>
          <a:solidFill>
            <a:schemeClr val="accent1"/>
          </a:solidFill>
          <a:ln w="25400">
            <a:solidFill>
              <a:schemeClr val="accent1"/>
            </a:solidFill>
          </a:ln>
        </p:spPr>
        <p:txBody>
          <a:bodyPr wrap="square">
            <a:spAutoFit/>
          </a:bodyPr>
          <a:lstStyle/>
          <a:p>
            <a:r>
              <a:rPr lang="en-GB" sz="1300" b="1" dirty="0">
                <a:solidFill>
                  <a:srgbClr val="0070C0"/>
                </a:solidFill>
              </a:rPr>
              <a:t>Moment per unit width (N.mm/mm)</a:t>
            </a:r>
          </a:p>
        </p:txBody>
      </p:sp>
      <p:cxnSp>
        <p:nvCxnSpPr>
          <p:cNvPr id="10" name="Straight Arrow Connector 9">
            <a:extLst>
              <a:ext uri="{FF2B5EF4-FFF2-40B4-BE49-F238E27FC236}">
                <a16:creationId xmlns:a16="http://schemas.microsoft.com/office/drawing/2014/main" id="{71D45332-C1A4-8A45-4B51-A8CE07B58DB8}"/>
              </a:ext>
            </a:extLst>
          </p:cNvPr>
          <p:cNvCxnSpPr>
            <a:cxnSpLocks/>
            <a:stCxn id="9" idx="1"/>
          </p:cNvCxnSpPr>
          <p:nvPr/>
        </p:nvCxnSpPr>
        <p:spPr>
          <a:xfrm flipH="1">
            <a:off x="9177167" y="3734564"/>
            <a:ext cx="794606" cy="7123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D00D6AB-D485-A185-C0AA-9A649C09692A}"/>
              </a:ext>
            </a:extLst>
          </p:cNvPr>
          <p:cNvSpPr/>
          <p:nvPr/>
        </p:nvSpPr>
        <p:spPr>
          <a:xfrm>
            <a:off x="9593720" y="4407816"/>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A46E279-A6EC-C841-49E6-954BD5F52CD5}"/>
              </a:ext>
            </a:extLst>
          </p:cNvPr>
          <p:cNvSpPr/>
          <p:nvPr/>
        </p:nvSpPr>
        <p:spPr>
          <a:xfrm>
            <a:off x="8863011" y="4365440"/>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A1AFA1B-C8B6-1488-74FC-1EE1CEA9CBFC}"/>
              </a:ext>
            </a:extLst>
          </p:cNvPr>
          <p:cNvSpPr/>
          <p:nvPr/>
        </p:nvSpPr>
        <p:spPr>
          <a:xfrm>
            <a:off x="9414318" y="2317762"/>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D70F000-EF1A-61F5-A1AF-8499A1794EF0}"/>
              </a:ext>
            </a:extLst>
          </p:cNvPr>
          <p:cNvSpPr/>
          <p:nvPr/>
        </p:nvSpPr>
        <p:spPr>
          <a:xfrm>
            <a:off x="7272873" y="4876478"/>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6792CD8-B3B3-0CE5-C59C-8DBDD14197DE}"/>
              </a:ext>
            </a:extLst>
          </p:cNvPr>
          <p:cNvSpPr/>
          <p:nvPr/>
        </p:nvSpPr>
        <p:spPr>
          <a:xfrm>
            <a:off x="6366149" y="4779882"/>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CEA4046-9B01-C9DB-F70C-7D87E7D00896}"/>
              </a:ext>
            </a:extLst>
          </p:cNvPr>
          <p:cNvSpPr/>
          <p:nvPr/>
        </p:nvSpPr>
        <p:spPr>
          <a:xfrm>
            <a:off x="6330849" y="3252246"/>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751EE19-01CE-FAD4-7D21-006035A2B75A}"/>
              </a:ext>
            </a:extLst>
          </p:cNvPr>
          <p:cNvSpPr/>
          <p:nvPr/>
        </p:nvSpPr>
        <p:spPr>
          <a:xfrm>
            <a:off x="7166405" y="3570158"/>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1B16985-96D0-7DAC-BB7E-503BCC412F83}"/>
              </a:ext>
            </a:extLst>
          </p:cNvPr>
          <p:cNvSpPr/>
          <p:nvPr/>
        </p:nvSpPr>
        <p:spPr>
          <a:xfrm>
            <a:off x="8119484" y="2425009"/>
            <a:ext cx="551307" cy="414442"/>
          </a:xfrm>
          <a:prstGeom prst="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B465835-6AA1-503F-4A91-189A1799FB98}"/>
              </a:ext>
            </a:extLst>
          </p:cNvPr>
          <p:cNvSpPr/>
          <p:nvPr/>
        </p:nvSpPr>
        <p:spPr>
          <a:xfrm>
            <a:off x="6906811" y="3132745"/>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9552BAE-E8D2-3FD0-D66E-84AE935ECA81}"/>
              </a:ext>
            </a:extLst>
          </p:cNvPr>
          <p:cNvSpPr/>
          <p:nvPr/>
        </p:nvSpPr>
        <p:spPr>
          <a:xfrm>
            <a:off x="5786142" y="3339966"/>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E7B256C-6A99-5537-4361-4DF2D5570435}"/>
              </a:ext>
            </a:extLst>
          </p:cNvPr>
          <p:cNvSpPr/>
          <p:nvPr/>
        </p:nvSpPr>
        <p:spPr>
          <a:xfrm>
            <a:off x="7717712" y="271830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B6CFB8A-ABC2-C5FD-3653-529F20CFA7DD}"/>
              </a:ext>
            </a:extLst>
          </p:cNvPr>
          <p:cNvSpPr/>
          <p:nvPr/>
        </p:nvSpPr>
        <p:spPr>
          <a:xfrm>
            <a:off x="9079919" y="2775930"/>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5FF2DEC-763A-6816-4413-66DE1BBF3228}"/>
              </a:ext>
            </a:extLst>
          </p:cNvPr>
          <p:cNvSpPr/>
          <p:nvPr/>
        </p:nvSpPr>
        <p:spPr>
          <a:xfrm>
            <a:off x="9976061" y="400332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490B03A-7297-1211-527C-A27FD99F20BC}"/>
              </a:ext>
            </a:extLst>
          </p:cNvPr>
          <p:cNvSpPr/>
          <p:nvPr/>
        </p:nvSpPr>
        <p:spPr>
          <a:xfrm>
            <a:off x="8372399" y="3830798"/>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8DD3FDC-F7C3-7A47-0697-CA2C05A44B38}"/>
              </a:ext>
            </a:extLst>
          </p:cNvPr>
          <p:cNvSpPr/>
          <p:nvPr/>
        </p:nvSpPr>
        <p:spPr>
          <a:xfrm>
            <a:off x="7853055" y="4793383"/>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572EF89-BC24-7AAB-1E27-470754D37AB5}"/>
              </a:ext>
            </a:extLst>
          </p:cNvPr>
          <p:cNvSpPr/>
          <p:nvPr/>
        </p:nvSpPr>
        <p:spPr>
          <a:xfrm>
            <a:off x="6584256" y="5543055"/>
            <a:ext cx="372647" cy="414442"/>
          </a:xfrm>
          <a:prstGeom prst="rect">
            <a:avLst/>
          </a:prstGeom>
          <a:solidFill>
            <a:srgbClr val="FFFF00">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8" name="Object 27">
            <a:extLst>
              <a:ext uri="{FF2B5EF4-FFF2-40B4-BE49-F238E27FC236}">
                <a16:creationId xmlns:a16="http://schemas.microsoft.com/office/drawing/2014/main" id="{A74F216F-32CF-64F0-4CE0-174DFA38E001}"/>
              </a:ext>
            </a:extLst>
          </p:cNvPr>
          <p:cNvGraphicFramePr>
            <a:graphicFrameLocks noChangeAspect="1"/>
          </p:cNvGraphicFramePr>
          <p:nvPr>
            <p:extLst>
              <p:ext uri="{D42A27DB-BD31-4B8C-83A1-F6EECF244321}">
                <p14:modId xmlns:p14="http://schemas.microsoft.com/office/powerpoint/2010/main" val="1297578341"/>
              </p:ext>
            </p:extLst>
          </p:nvPr>
        </p:nvGraphicFramePr>
        <p:xfrm>
          <a:off x="2726255" y="2415292"/>
          <a:ext cx="914400" cy="1693863"/>
        </p:xfrm>
        <a:graphic>
          <a:graphicData uri="http://schemas.openxmlformats.org/presentationml/2006/ole">
            <mc:AlternateContent xmlns:mc="http://schemas.openxmlformats.org/markup-compatibility/2006">
              <mc:Choice xmlns:v="urn:schemas-microsoft-com:vml" Requires="v">
                <p:oleObj name="Equation" r:id="rId4" imgW="711000" imgH="1320480" progId="Equation.DSMT4">
                  <p:embed/>
                </p:oleObj>
              </mc:Choice>
              <mc:Fallback>
                <p:oleObj name="Equation" r:id="rId4" imgW="711000" imgH="1320480" progId="Equation.DSMT4">
                  <p:embed/>
                  <p:pic>
                    <p:nvPicPr>
                      <p:cNvPr id="28" name="Object 27">
                        <a:extLst>
                          <a:ext uri="{FF2B5EF4-FFF2-40B4-BE49-F238E27FC236}">
                            <a16:creationId xmlns:a16="http://schemas.microsoft.com/office/drawing/2014/main" id="{A74F216F-32CF-64F0-4CE0-174DFA38E001}"/>
                          </a:ext>
                        </a:extLst>
                      </p:cNvPr>
                      <p:cNvPicPr/>
                      <p:nvPr/>
                    </p:nvPicPr>
                    <p:blipFill>
                      <a:blip r:embed="rId5"/>
                      <a:stretch>
                        <a:fillRect/>
                      </a:stretch>
                    </p:blipFill>
                    <p:spPr>
                      <a:xfrm>
                        <a:off x="2726255" y="2415292"/>
                        <a:ext cx="914400" cy="1693863"/>
                      </a:xfrm>
                      <a:prstGeom prst="rect">
                        <a:avLst/>
                      </a:prstGeom>
                      <a:solidFill>
                        <a:schemeClr val="tx1"/>
                      </a:solidFill>
                      <a:ln>
                        <a:solidFill>
                          <a:schemeClr val="accent1"/>
                        </a:solidFill>
                      </a:ln>
                    </p:spPr>
                  </p:pic>
                </p:oleObj>
              </mc:Fallback>
            </mc:AlternateContent>
          </a:graphicData>
        </a:graphic>
      </p:graphicFrame>
      <p:graphicFrame>
        <p:nvGraphicFramePr>
          <p:cNvPr id="29" name="Object 28">
            <a:extLst>
              <a:ext uri="{FF2B5EF4-FFF2-40B4-BE49-F238E27FC236}">
                <a16:creationId xmlns:a16="http://schemas.microsoft.com/office/drawing/2014/main" id="{CE672421-3E02-D18F-611F-542E85646D88}"/>
              </a:ext>
            </a:extLst>
          </p:cNvPr>
          <p:cNvGraphicFramePr>
            <a:graphicFrameLocks noChangeAspect="1"/>
          </p:cNvGraphicFramePr>
          <p:nvPr>
            <p:extLst>
              <p:ext uri="{D42A27DB-BD31-4B8C-83A1-F6EECF244321}">
                <p14:modId xmlns:p14="http://schemas.microsoft.com/office/powerpoint/2010/main" val="536391914"/>
              </p:ext>
            </p:extLst>
          </p:nvPr>
        </p:nvGraphicFramePr>
        <p:xfrm>
          <a:off x="3725863" y="2425700"/>
          <a:ext cx="815975" cy="1055688"/>
        </p:xfrm>
        <a:graphic>
          <a:graphicData uri="http://schemas.openxmlformats.org/presentationml/2006/ole">
            <mc:AlternateContent xmlns:mc="http://schemas.openxmlformats.org/markup-compatibility/2006">
              <mc:Choice xmlns:v="urn:schemas-microsoft-com:vml" Requires="v">
                <p:oleObj name="Equation" r:id="rId6" imgW="685800" imgH="888840" progId="Equation.DSMT4">
                  <p:embed/>
                </p:oleObj>
              </mc:Choice>
              <mc:Fallback>
                <p:oleObj name="Equation" r:id="rId6" imgW="685800" imgH="888840" progId="Equation.DSMT4">
                  <p:embed/>
                  <p:pic>
                    <p:nvPicPr>
                      <p:cNvPr id="29" name="Object 28">
                        <a:extLst>
                          <a:ext uri="{FF2B5EF4-FFF2-40B4-BE49-F238E27FC236}">
                            <a16:creationId xmlns:a16="http://schemas.microsoft.com/office/drawing/2014/main" id="{CE672421-3E02-D18F-611F-542E85646D88}"/>
                          </a:ext>
                        </a:extLst>
                      </p:cNvPr>
                      <p:cNvPicPr/>
                      <p:nvPr/>
                    </p:nvPicPr>
                    <p:blipFill>
                      <a:blip r:embed="rId7"/>
                      <a:stretch>
                        <a:fillRect/>
                      </a:stretch>
                    </p:blipFill>
                    <p:spPr>
                      <a:xfrm>
                        <a:off x="3725863" y="2425700"/>
                        <a:ext cx="815975" cy="1055688"/>
                      </a:xfrm>
                      <a:prstGeom prst="rect">
                        <a:avLst/>
                      </a:prstGeom>
                      <a:solidFill>
                        <a:schemeClr val="tx1"/>
                      </a:solidFill>
                      <a:ln>
                        <a:solidFill>
                          <a:schemeClr val="accent1"/>
                        </a:solidFill>
                      </a:ln>
                    </p:spPr>
                  </p:pic>
                </p:oleObj>
              </mc:Fallback>
            </mc:AlternateContent>
          </a:graphicData>
        </a:graphic>
      </p:graphicFrame>
      <p:pic>
        <p:nvPicPr>
          <p:cNvPr id="30" name="Picture 29">
            <a:extLst>
              <a:ext uri="{FF2B5EF4-FFF2-40B4-BE49-F238E27FC236}">
                <a16:creationId xmlns:a16="http://schemas.microsoft.com/office/drawing/2014/main" id="{F8AF81FC-D816-6AD9-0C21-990D2E77F28A}"/>
              </a:ext>
            </a:extLst>
          </p:cNvPr>
          <p:cNvPicPr>
            <a:picLocks noChangeAspect="1"/>
          </p:cNvPicPr>
          <p:nvPr/>
        </p:nvPicPr>
        <p:blipFill>
          <a:blip r:embed="rId8"/>
          <a:stretch>
            <a:fillRect/>
          </a:stretch>
        </p:blipFill>
        <p:spPr>
          <a:xfrm>
            <a:off x="8588209" y="48301"/>
            <a:ext cx="3520997" cy="1757850"/>
          </a:xfrm>
          <a:prstGeom prst="rect">
            <a:avLst/>
          </a:prstGeom>
          <a:ln>
            <a:solidFill>
              <a:schemeClr val="bg1"/>
            </a:solidFill>
          </a:ln>
        </p:spPr>
      </p:pic>
      <p:graphicFrame>
        <p:nvGraphicFramePr>
          <p:cNvPr id="31" name="Object 30">
            <a:extLst>
              <a:ext uri="{FF2B5EF4-FFF2-40B4-BE49-F238E27FC236}">
                <a16:creationId xmlns:a16="http://schemas.microsoft.com/office/drawing/2014/main" id="{BEDB8BC7-2D21-2EDE-7CC6-C9646A2B8D37}"/>
              </a:ext>
            </a:extLst>
          </p:cNvPr>
          <p:cNvGraphicFramePr>
            <a:graphicFrameLocks noChangeAspect="1"/>
          </p:cNvGraphicFramePr>
          <p:nvPr>
            <p:extLst>
              <p:ext uri="{D42A27DB-BD31-4B8C-83A1-F6EECF244321}">
                <p14:modId xmlns:p14="http://schemas.microsoft.com/office/powerpoint/2010/main" val="2841887391"/>
              </p:ext>
            </p:extLst>
          </p:nvPr>
        </p:nvGraphicFramePr>
        <p:xfrm>
          <a:off x="473429" y="2391733"/>
          <a:ext cx="1181100" cy="812800"/>
        </p:xfrm>
        <a:graphic>
          <a:graphicData uri="http://schemas.openxmlformats.org/presentationml/2006/ole">
            <mc:AlternateContent xmlns:mc="http://schemas.openxmlformats.org/markup-compatibility/2006">
              <mc:Choice xmlns:v="urn:schemas-microsoft-com:vml" Requires="v">
                <p:oleObj name="Equation" r:id="rId9" imgW="1180800" imgH="812520" progId="Equation.DSMT4">
                  <p:embed/>
                </p:oleObj>
              </mc:Choice>
              <mc:Fallback>
                <p:oleObj name="Equation" r:id="rId9" imgW="1180800" imgH="812520" progId="Equation.DSMT4">
                  <p:embed/>
                  <p:pic>
                    <p:nvPicPr>
                      <p:cNvPr id="0" name=""/>
                      <p:cNvPicPr/>
                      <p:nvPr/>
                    </p:nvPicPr>
                    <p:blipFill>
                      <a:blip r:embed="rId10"/>
                      <a:stretch>
                        <a:fillRect/>
                      </a:stretch>
                    </p:blipFill>
                    <p:spPr>
                      <a:xfrm>
                        <a:off x="473429" y="2391733"/>
                        <a:ext cx="1181100" cy="812800"/>
                      </a:xfrm>
                      <a:prstGeom prst="rect">
                        <a:avLst/>
                      </a:prstGeom>
                      <a:solidFill>
                        <a:schemeClr val="tx1"/>
                      </a:solidFill>
                      <a:ln>
                        <a:solidFill>
                          <a:schemeClr val="accent1"/>
                        </a:solidFill>
                      </a:ln>
                    </p:spPr>
                  </p:pic>
                </p:oleObj>
              </mc:Fallback>
            </mc:AlternateContent>
          </a:graphicData>
        </a:graphic>
      </p:graphicFrame>
      <p:sp>
        <p:nvSpPr>
          <p:cNvPr id="32" name="Arrow: Right 31">
            <a:extLst>
              <a:ext uri="{FF2B5EF4-FFF2-40B4-BE49-F238E27FC236}">
                <a16:creationId xmlns:a16="http://schemas.microsoft.com/office/drawing/2014/main" id="{6E240D80-2969-33F4-8840-02EB5FCBB1BF}"/>
              </a:ext>
            </a:extLst>
          </p:cNvPr>
          <p:cNvSpPr/>
          <p:nvPr/>
        </p:nvSpPr>
        <p:spPr>
          <a:xfrm>
            <a:off x="2017072" y="2391177"/>
            <a:ext cx="400862" cy="895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00F095E-0AD3-F9B2-2252-9A764E65BF38}"/>
              </a:ext>
            </a:extLst>
          </p:cNvPr>
          <p:cNvSpPr/>
          <p:nvPr/>
        </p:nvSpPr>
        <p:spPr>
          <a:xfrm>
            <a:off x="10500353" y="1007315"/>
            <a:ext cx="281175" cy="216904"/>
          </a:xfrm>
          <a:prstGeom prst="rect">
            <a:avLst/>
          </a:prstGeom>
          <a:solidFill>
            <a:srgbClr val="7030A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BFFBB9F6-B3CE-A51B-B767-EECAF3B194A8}"/>
              </a:ext>
            </a:extLst>
          </p:cNvPr>
          <p:cNvSpPr/>
          <p:nvPr/>
        </p:nvSpPr>
        <p:spPr>
          <a:xfrm>
            <a:off x="10884295" y="1263155"/>
            <a:ext cx="281175" cy="216904"/>
          </a:xfrm>
          <a:prstGeom prst="rect">
            <a:avLst/>
          </a:prstGeom>
          <a:solidFill>
            <a:schemeClr val="tx2">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9B78C95B-F129-A82E-3D7B-30F6CF80A589}"/>
              </a:ext>
            </a:extLst>
          </p:cNvPr>
          <p:cNvSpPr/>
          <p:nvPr/>
        </p:nvSpPr>
        <p:spPr>
          <a:xfrm>
            <a:off x="11212537" y="1563843"/>
            <a:ext cx="281175" cy="216904"/>
          </a:xfrm>
          <a:prstGeom prst="rect">
            <a:avLst/>
          </a:prstGeom>
          <a:solidFill>
            <a:srgbClr val="00B0F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60537F35-CF5A-26C0-6809-E5A2D89ACBC8}"/>
              </a:ext>
            </a:extLst>
          </p:cNvPr>
          <p:cNvSpPr/>
          <p:nvPr/>
        </p:nvSpPr>
        <p:spPr>
          <a:xfrm>
            <a:off x="10884294" y="998451"/>
            <a:ext cx="281175" cy="216904"/>
          </a:xfrm>
          <a:prstGeom prst="rect">
            <a:avLst/>
          </a:prstGeom>
          <a:solidFill>
            <a:schemeClr val="accent4">
              <a:lumMod val="75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4F518384-B249-BAF4-3AC1-6D2D6665CEDE}"/>
              </a:ext>
            </a:extLst>
          </p:cNvPr>
          <p:cNvSpPr/>
          <p:nvPr/>
        </p:nvSpPr>
        <p:spPr>
          <a:xfrm>
            <a:off x="3293147" y="2726363"/>
            <a:ext cx="281175" cy="216904"/>
          </a:xfrm>
          <a:prstGeom prst="rect">
            <a:avLst/>
          </a:prstGeom>
          <a:solidFill>
            <a:srgbClr val="7030A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F5EB919F-E5C1-B907-F3C4-563F3A1B2DFA}"/>
              </a:ext>
            </a:extLst>
          </p:cNvPr>
          <p:cNvSpPr/>
          <p:nvPr/>
        </p:nvSpPr>
        <p:spPr>
          <a:xfrm>
            <a:off x="3290889" y="3290262"/>
            <a:ext cx="281175" cy="216904"/>
          </a:xfrm>
          <a:prstGeom prst="rect">
            <a:avLst/>
          </a:prstGeom>
          <a:solidFill>
            <a:schemeClr val="tx2">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BA5A487C-44E4-E54C-2116-B5AA3E4AA1DB}"/>
              </a:ext>
            </a:extLst>
          </p:cNvPr>
          <p:cNvSpPr/>
          <p:nvPr/>
        </p:nvSpPr>
        <p:spPr>
          <a:xfrm>
            <a:off x="3329323" y="3872333"/>
            <a:ext cx="281175" cy="216904"/>
          </a:xfrm>
          <a:prstGeom prst="rect">
            <a:avLst/>
          </a:prstGeom>
          <a:solidFill>
            <a:srgbClr val="00B0F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F22DAA49-755A-387B-BB33-73B518EE3478}"/>
              </a:ext>
            </a:extLst>
          </p:cNvPr>
          <p:cNvSpPr/>
          <p:nvPr/>
        </p:nvSpPr>
        <p:spPr>
          <a:xfrm>
            <a:off x="4232065" y="2448559"/>
            <a:ext cx="281175" cy="216904"/>
          </a:xfrm>
          <a:prstGeom prst="rect">
            <a:avLst/>
          </a:prstGeom>
          <a:solidFill>
            <a:schemeClr val="accent4">
              <a:lumMod val="75000"/>
              <a:alpha val="4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DE1262E2-C0E4-4C26-58D2-D191C99DEA83}"/>
              </a:ext>
            </a:extLst>
          </p:cNvPr>
          <p:cNvSpPr/>
          <p:nvPr/>
        </p:nvSpPr>
        <p:spPr>
          <a:xfrm>
            <a:off x="9108864" y="4793383"/>
            <a:ext cx="281175" cy="216904"/>
          </a:xfrm>
          <a:prstGeom prst="rect">
            <a:avLst/>
          </a:prstGeom>
          <a:solidFill>
            <a:srgbClr val="FF000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40213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62ED-FE98-5FB1-EE8F-312D04368839}"/>
              </a:ext>
            </a:extLst>
          </p:cNvPr>
          <p:cNvSpPr>
            <a:spLocks noGrp="1"/>
          </p:cNvSpPr>
          <p:nvPr>
            <p:ph type="title"/>
          </p:nvPr>
        </p:nvSpPr>
        <p:spPr/>
        <p:txBody>
          <a:bodyPr/>
          <a:lstStyle/>
          <a:p>
            <a:r>
              <a:rPr lang="en-GB" dirty="0"/>
              <a:t>Example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708591-1B6A-464D-596C-ED523B7D2EC1}"/>
                  </a:ext>
                </a:extLst>
              </p:cNvPr>
              <p:cNvSpPr>
                <a:spLocks noGrp="1"/>
              </p:cNvSpPr>
              <p:nvPr>
                <p:ph idx="1"/>
              </p:nvPr>
            </p:nvSpPr>
            <p:spPr/>
            <p:txBody>
              <a:bodyPr/>
              <a:lstStyle/>
              <a:p>
                <a:r>
                  <a:rPr lang="en-GB" dirty="0"/>
                  <a:t>Determine the homogenised membrane and bending stiffnesses for a laminated CFRP with lay-up </a:t>
                </a:r>
                <a14:m>
                  <m:oMath xmlns:m="http://schemas.openxmlformats.org/officeDocument/2006/math">
                    <m:sSub>
                      <m:sSubPr>
                        <m:ctrlPr>
                          <a:rPr lang="en-GB" i="1" dirty="0" smtClean="0">
                            <a:latin typeface="Cambria Math" panose="02040503050406030204" pitchFamily="18" charset="0"/>
                          </a:rPr>
                        </m:ctrlPr>
                      </m:sSubPr>
                      <m:e>
                        <m:r>
                          <a:rPr lang="en-GB" i="1" dirty="0">
                            <a:latin typeface="Cambria Math" panose="02040503050406030204" pitchFamily="18" charset="0"/>
                          </a:rPr>
                          <m:t>[+</m:t>
                        </m:r>
                        <m:r>
                          <a:rPr lang="en-GB" i="1" dirty="0">
                            <a:latin typeface="Cambria Math" panose="02040503050406030204" pitchFamily="18" charset="0"/>
                          </a:rPr>
                          <m:t>45</m:t>
                        </m:r>
                        <m:r>
                          <a:rPr lang="en-GB" i="1" dirty="0">
                            <a:latin typeface="Cambria Math" panose="02040503050406030204" pitchFamily="18" charset="0"/>
                          </a:rPr>
                          <m:t>/−</m:t>
                        </m:r>
                        <m:r>
                          <a:rPr lang="en-GB" i="1" dirty="0">
                            <a:latin typeface="Cambria Math" panose="02040503050406030204" pitchFamily="18" charset="0"/>
                          </a:rPr>
                          <m:t>45</m:t>
                        </m:r>
                        <m:r>
                          <a:rPr lang="en-GB" i="1" dirty="0">
                            <a:latin typeface="Cambria Math" panose="02040503050406030204" pitchFamily="18" charset="0"/>
                          </a:rPr>
                          <m:t>/</m:t>
                        </m:r>
                        <m:r>
                          <a:rPr lang="en-GB" i="1" dirty="0">
                            <a:latin typeface="Cambria Math" panose="02040503050406030204" pitchFamily="18" charset="0"/>
                          </a:rPr>
                          <m:t>60</m:t>
                        </m:r>
                        <m:r>
                          <a:rPr lang="en-GB" i="1" dirty="0">
                            <a:latin typeface="Cambria Math" panose="02040503050406030204" pitchFamily="18" charset="0"/>
                          </a:rPr>
                          <m:t>/</m:t>
                        </m:r>
                        <m:r>
                          <a:rPr lang="en-GB" i="1" dirty="0">
                            <a:latin typeface="Cambria Math" panose="02040503050406030204" pitchFamily="18" charset="0"/>
                          </a:rPr>
                          <m:t>90</m:t>
                        </m:r>
                        <m:r>
                          <m:rPr>
                            <m:nor/>
                          </m:rPr>
                          <a:rPr lang="en-GB" dirty="0"/>
                          <m:t>/</m:t>
                        </m:r>
                        <m:r>
                          <m:rPr>
                            <m:nor/>
                          </m:rPr>
                          <a:rPr lang="en-GB" dirty="0"/>
                          <m:t>0</m:t>
                        </m:r>
                        <m:r>
                          <a:rPr lang="en-GB" i="1" dirty="0">
                            <a:latin typeface="Cambria Math" panose="02040503050406030204" pitchFamily="18" charset="0"/>
                          </a:rPr>
                          <m:t>]</m:t>
                        </m:r>
                      </m:e>
                      <m:sub>
                        <m:r>
                          <a:rPr lang="en-GB" b="0" i="1" dirty="0" smtClean="0">
                            <a:latin typeface="Cambria Math" panose="02040503050406030204" pitchFamily="18" charset="0"/>
                          </a:rPr>
                          <m:t>𝑠</m:t>
                        </m:r>
                      </m:sub>
                    </m:sSub>
                  </m:oMath>
                </a14:m>
                <a:r>
                  <a:rPr lang="en-GB" dirty="0"/>
                  <a:t> made of the following composite material. </a:t>
                </a:r>
              </a:p>
            </p:txBody>
          </p:sp>
        </mc:Choice>
        <mc:Fallback xmlns="">
          <p:sp>
            <p:nvSpPr>
              <p:cNvPr id="3" name="Content Placeholder 2">
                <a:extLst>
                  <a:ext uri="{FF2B5EF4-FFF2-40B4-BE49-F238E27FC236}">
                    <a16:creationId xmlns:a16="http://schemas.microsoft.com/office/drawing/2014/main" id="{8C708591-1B6A-464D-596C-ED523B7D2EC1}"/>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9D09A51-2252-80E5-8FAD-23BCB39A4DD6}"/>
              </a:ext>
            </a:extLst>
          </p:cNvPr>
          <p:cNvSpPr>
            <a:spLocks noGrp="1"/>
          </p:cNvSpPr>
          <p:nvPr>
            <p:ph type="sldNum" sz="quarter" idx="12"/>
          </p:nvPr>
        </p:nvSpPr>
        <p:spPr/>
        <p:txBody>
          <a:bodyPr/>
          <a:lstStyle/>
          <a:p>
            <a:fld id="{4183E3AC-4BFB-4F71-8C6B-E1F9A9D61AA6}" type="slidenum">
              <a:rPr lang="en-GB" smtClean="0"/>
              <a:t>44</a:t>
            </a:fld>
            <a:endParaRPr lang="en-GB"/>
          </a:p>
        </p:txBody>
      </p:sp>
      <p:graphicFrame>
        <p:nvGraphicFramePr>
          <p:cNvPr id="6" name="Object 5">
            <a:extLst>
              <a:ext uri="{FF2B5EF4-FFF2-40B4-BE49-F238E27FC236}">
                <a16:creationId xmlns:a16="http://schemas.microsoft.com/office/drawing/2014/main" id="{884AA4ED-DDB4-7803-F80F-93D3B768518A}"/>
              </a:ext>
            </a:extLst>
          </p:cNvPr>
          <p:cNvGraphicFramePr>
            <a:graphicFrameLocks noChangeAspect="1"/>
          </p:cNvGraphicFramePr>
          <p:nvPr>
            <p:extLst>
              <p:ext uri="{D42A27DB-BD31-4B8C-83A1-F6EECF244321}">
                <p14:modId xmlns:p14="http://schemas.microsoft.com/office/powerpoint/2010/main" val="4169483465"/>
              </p:ext>
            </p:extLst>
          </p:nvPr>
        </p:nvGraphicFramePr>
        <p:xfrm>
          <a:off x="1304824" y="3083748"/>
          <a:ext cx="1900388" cy="2333388"/>
        </p:xfrm>
        <a:graphic>
          <a:graphicData uri="http://schemas.openxmlformats.org/presentationml/2006/ole">
            <mc:AlternateContent xmlns:mc="http://schemas.openxmlformats.org/markup-compatibility/2006">
              <mc:Choice xmlns:v="urn:schemas-microsoft-com:vml" Requires="v">
                <p:oleObj name="Equation" r:id="rId3" imgW="1002960" imgH="1231560" progId="Equation.DSMT4">
                  <p:embed/>
                </p:oleObj>
              </mc:Choice>
              <mc:Fallback>
                <p:oleObj name="Equation" r:id="rId3" imgW="1002960" imgH="1231560" progId="Equation.DSMT4">
                  <p:embed/>
                  <p:pic>
                    <p:nvPicPr>
                      <p:cNvPr id="0" name=""/>
                      <p:cNvPicPr/>
                      <p:nvPr/>
                    </p:nvPicPr>
                    <p:blipFill>
                      <a:blip r:embed="rId4"/>
                      <a:stretch>
                        <a:fillRect/>
                      </a:stretch>
                    </p:blipFill>
                    <p:spPr>
                      <a:xfrm>
                        <a:off x="1304824" y="3083748"/>
                        <a:ext cx="1900388" cy="2333388"/>
                      </a:xfrm>
                      <a:prstGeom prst="rect">
                        <a:avLst/>
                      </a:prstGeom>
                      <a:solidFill>
                        <a:schemeClr val="tx1"/>
                      </a:solidFill>
                      <a:ln>
                        <a:solidFill>
                          <a:schemeClr val="accent1"/>
                        </a:solidFill>
                      </a:ln>
                    </p:spPr>
                  </p:pic>
                </p:oleObj>
              </mc:Fallback>
            </mc:AlternateContent>
          </a:graphicData>
        </a:graphic>
      </p:graphicFrame>
    </p:spTree>
    <p:extLst>
      <p:ext uri="{BB962C8B-B14F-4D97-AF65-F5344CB8AC3E}">
        <p14:creationId xmlns:p14="http://schemas.microsoft.com/office/powerpoint/2010/main" val="807591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39E46-20CD-5C12-BB4F-B3C3F61441B3}"/>
              </a:ext>
            </a:extLst>
          </p:cNvPr>
          <p:cNvSpPr>
            <a:spLocks noGrp="1"/>
          </p:cNvSpPr>
          <p:nvPr>
            <p:ph type="title"/>
          </p:nvPr>
        </p:nvSpPr>
        <p:spPr/>
        <p:txBody>
          <a:bodyPr/>
          <a:lstStyle/>
          <a:p>
            <a:r>
              <a:rPr lang="en-GB" dirty="0"/>
              <a:t>Solution </a:t>
            </a:r>
          </a:p>
        </p:txBody>
      </p:sp>
      <p:sp>
        <p:nvSpPr>
          <p:cNvPr id="3" name="Content Placeholder 2">
            <a:extLst>
              <a:ext uri="{FF2B5EF4-FFF2-40B4-BE49-F238E27FC236}">
                <a16:creationId xmlns:a16="http://schemas.microsoft.com/office/drawing/2014/main" id="{3DD668D7-69F2-5CEC-2427-ABACD97F928E}"/>
              </a:ext>
            </a:extLst>
          </p:cNvPr>
          <p:cNvSpPr>
            <a:spLocks noGrp="1"/>
          </p:cNvSpPr>
          <p:nvPr>
            <p:ph idx="1"/>
          </p:nvPr>
        </p:nvSpPr>
        <p:spPr/>
        <p:txBody>
          <a:bodyPr/>
          <a:lstStyle/>
          <a:p>
            <a:r>
              <a:rPr lang="en-GB" dirty="0"/>
              <a:t>Use the tool provided to obtain ABD matrices.</a:t>
            </a:r>
          </a:p>
          <a:p>
            <a:r>
              <a:rPr lang="en-GB" b="1" dirty="0">
                <a:solidFill>
                  <a:srgbClr val="FFFF00"/>
                </a:solidFill>
              </a:rPr>
              <a:t>Note:</a:t>
            </a:r>
            <a:r>
              <a:rPr lang="en-GB" dirty="0"/>
              <a:t> Delve into the tool to familiarise yourself with how ABD matrices are calculated.</a:t>
            </a:r>
          </a:p>
        </p:txBody>
      </p:sp>
      <p:sp>
        <p:nvSpPr>
          <p:cNvPr id="4" name="Slide Number Placeholder 3">
            <a:extLst>
              <a:ext uri="{FF2B5EF4-FFF2-40B4-BE49-F238E27FC236}">
                <a16:creationId xmlns:a16="http://schemas.microsoft.com/office/drawing/2014/main" id="{4952BAF4-2D69-0C8A-39B5-60C61F7D227C}"/>
              </a:ext>
            </a:extLst>
          </p:cNvPr>
          <p:cNvSpPr>
            <a:spLocks noGrp="1"/>
          </p:cNvSpPr>
          <p:nvPr>
            <p:ph type="sldNum" sz="quarter" idx="12"/>
          </p:nvPr>
        </p:nvSpPr>
        <p:spPr/>
        <p:txBody>
          <a:bodyPr/>
          <a:lstStyle/>
          <a:p>
            <a:fld id="{4183E3AC-4BFB-4F71-8C6B-E1F9A9D61AA6}" type="slidenum">
              <a:rPr lang="en-GB" smtClean="0"/>
              <a:t>45</a:t>
            </a:fld>
            <a:endParaRPr lang="en-GB"/>
          </a:p>
        </p:txBody>
      </p:sp>
      <p:pic>
        <p:nvPicPr>
          <p:cNvPr id="6" name="Picture 5">
            <a:extLst>
              <a:ext uri="{FF2B5EF4-FFF2-40B4-BE49-F238E27FC236}">
                <a16:creationId xmlns:a16="http://schemas.microsoft.com/office/drawing/2014/main" id="{5753F666-EB21-2E33-A8C0-BAF36BA102D1}"/>
              </a:ext>
            </a:extLst>
          </p:cNvPr>
          <p:cNvPicPr>
            <a:picLocks noChangeAspect="1"/>
          </p:cNvPicPr>
          <p:nvPr/>
        </p:nvPicPr>
        <p:blipFill>
          <a:blip r:embed="rId2"/>
          <a:stretch>
            <a:fillRect/>
          </a:stretch>
        </p:blipFill>
        <p:spPr>
          <a:xfrm>
            <a:off x="1242148" y="3051208"/>
            <a:ext cx="2675333" cy="2624884"/>
          </a:xfrm>
          <a:prstGeom prst="rect">
            <a:avLst/>
          </a:prstGeom>
          <a:ln>
            <a:solidFill>
              <a:schemeClr val="accent1"/>
            </a:solidFill>
          </a:ln>
        </p:spPr>
      </p:pic>
      <p:pic>
        <p:nvPicPr>
          <p:cNvPr id="9" name="Picture 8">
            <a:extLst>
              <a:ext uri="{FF2B5EF4-FFF2-40B4-BE49-F238E27FC236}">
                <a16:creationId xmlns:a16="http://schemas.microsoft.com/office/drawing/2014/main" id="{742EC519-1D83-7382-E792-6D4A73233367}"/>
              </a:ext>
            </a:extLst>
          </p:cNvPr>
          <p:cNvPicPr>
            <a:picLocks noChangeAspect="1"/>
          </p:cNvPicPr>
          <p:nvPr/>
        </p:nvPicPr>
        <p:blipFill>
          <a:blip r:embed="rId3"/>
          <a:stretch>
            <a:fillRect/>
          </a:stretch>
        </p:blipFill>
        <p:spPr>
          <a:xfrm>
            <a:off x="4034641" y="3051208"/>
            <a:ext cx="6915210" cy="2624883"/>
          </a:xfrm>
          <a:prstGeom prst="rect">
            <a:avLst/>
          </a:prstGeom>
          <a:ln>
            <a:solidFill>
              <a:schemeClr val="accent1"/>
            </a:solidFill>
          </a:ln>
        </p:spPr>
      </p:pic>
    </p:spTree>
    <p:extLst>
      <p:ext uri="{BB962C8B-B14F-4D97-AF65-F5344CB8AC3E}">
        <p14:creationId xmlns:p14="http://schemas.microsoft.com/office/powerpoint/2010/main" val="2897303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39E46-20CD-5C12-BB4F-B3C3F61441B3}"/>
              </a:ext>
            </a:extLst>
          </p:cNvPr>
          <p:cNvSpPr>
            <a:spLocks noGrp="1"/>
          </p:cNvSpPr>
          <p:nvPr>
            <p:ph type="title"/>
          </p:nvPr>
        </p:nvSpPr>
        <p:spPr/>
        <p:txBody>
          <a:bodyPr/>
          <a:lstStyle/>
          <a:p>
            <a:r>
              <a:rPr lang="en-GB" dirty="0"/>
              <a:t>Solution-</a:t>
            </a:r>
            <a:br>
              <a:rPr lang="en-GB" dirty="0"/>
            </a:br>
            <a:r>
              <a:rPr lang="en-GB" sz="3000" dirty="0">
                <a:solidFill>
                  <a:srgbClr val="FF0000"/>
                </a:solidFill>
              </a:rPr>
              <a:t>Membrane stiffnesses</a:t>
            </a:r>
            <a:r>
              <a:rPr lang="en-GB" dirty="0"/>
              <a:t> </a:t>
            </a:r>
          </a:p>
        </p:txBody>
      </p:sp>
      <p:sp>
        <p:nvSpPr>
          <p:cNvPr id="3" name="Content Placeholder 2">
            <a:extLst>
              <a:ext uri="{FF2B5EF4-FFF2-40B4-BE49-F238E27FC236}">
                <a16:creationId xmlns:a16="http://schemas.microsoft.com/office/drawing/2014/main" id="{3DD668D7-69F2-5CEC-2427-ABACD97F928E}"/>
              </a:ext>
            </a:extLst>
          </p:cNvPr>
          <p:cNvSpPr>
            <a:spLocks noGrp="1"/>
          </p:cNvSpPr>
          <p:nvPr>
            <p:ph idx="1"/>
          </p:nvPr>
        </p:nvSpPr>
        <p:spPr/>
        <p:txBody>
          <a:bodyPr/>
          <a:lstStyle/>
          <a:p>
            <a:r>
              <a:rPr lang="en-GB" b="1" dirty="0">
                <a:solidFill>
                  <a:srgbClr val="FF0000"/>
                </a:solidFill>
              </a:rPr>
              <a:t>B</a:t>
            </a:r>
            <a:r>
              <a:rPr lang="en-GB" dirty="0"/>
              <a:t> matrix is almost ZERO as the lay-up is symmetric (small non-zero numbers of B matrix are numerical rounding off errors).</a:t>
            </a:r>
          </a:p>
        </p:txBody>
      </p:sp>
      <p:sp>
        <p:nvSpPr>
          <p:cNvPr id="4" name="Slide Number Placeholder 3">
            <a:extLst>
              <a:ext uri="{FF2B5EF4-FFF2-40B4-BE49-F238E27FC236}">
                <a16:creationId xmlns:a16="http://schemas.microsoft.com/office/drawing/2014/main" id="{4952BAF4-2D69-0C8A-39B5-60C61F7D227C}"/>
              </a:ext>
            </a:extLst>
          </p:cNvPr>
          <p:cNvSpPr>
            <a:spLocks noGrp="1"/>
          </p:cNvSpPr>
          <p:nvPr>
            <p:ph type="sldNum" sz="quarter" idx="12"/>
          </p:nvPr>
        </p:nvSpPr>
        <p:spPr/>
        <p:txBody>
          <a:bodyPr/>
          <a:lstStyle/>
          <a:p>
            <a:fld id="{4183E3AC-4BFB-4F71-8C6B-E1F9A9D61AA6}" type="slidenum">
              <a:rPr lang="en-GB" smtClean="0"/>
              <a:t>46</a:t>
            </a:fld>
            <a:endParaRPr lang="en-GB"/>
          </a:p>
        </p:txBody>
      </p:sp>
      <p:pic>
        <p:nvPicPr>
          <p:cNvPr id="9" name="Picture 8">
            <a:extLst>
              <a:ext uri="{FF2B5EF4-FFF2-40B4-BE49-F238E27FC236}">
                <a16:creationId xmlns:a16="http://schemas.microsoft.com/office/drawing/2014/main" id="{742EC519-1D83-7382-E792-6D4A73233367}"/>
              </a:ext>
            </a:extLst>
          </p:cNvPr>
          <p:cNvPicPr>
            <a:picLocks noChangeAspect="1"/>
          </p:cNvPicPr>
          <p:nvPr/>
        </p:nvPicPr>
        <p:blipFill>
          <a:blip r:embed="rId3"/>
          <a:stretch>
            <a:fillRect/>
          </a:stretch>
        </p:blipFill>
        <p:spPr>
          <a:xfrm>
            <a:off x="1262565" y="2904424"/>
            <a:ext cx="6915210" cy="2624883"/>
          </a:xfrm>
          <a:prstGeom prst="rect">
            <a:avLst/>
          </a:prstGeom>
          <a:ln>
            <a:solidFill>
              <a:schemeClr val="accent1"/>
            </a:solidFill>
          </a:ln>
        </p:spPr>
      </p:pic>
      <p:sp>
        <p:nvSpPr>
          <p:cNvPr id="5" name="Rectangle 4">
            <a:extLst>
              <a:ext uri="{FF2B5EF4-FFF2-40B4-BE49-F238E27FC236}">
                <a16:creationId xmlns:a16="http://schemas.microsoft.com/office/drawing/2014/main" id="{CB3D2F73-DBE0-DBE8-B24D-F3AD4C3AA43A}"/>
              </a:ext>
            </a:extLst>
          </p:cNvPr>
          <p:cNvSpPr/>
          <p:nvPr/>
        </p:nvSpPr>
        <p:spPr>
          <a:xfrm>
            <a:off x="5047524" y="2983831"/>
            <a:ext cx="2267675" cy="539015"/>
          </a:xfrm>
          <a:prstGeom prst="rect">
            <a:avLst/>
          </a:prstGeom>
          <a:solidFill>
            <a:srgbClr val="FF0000">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0</a:t>
            </a:r>
          </a:p>
        </p:txBody>
      </p:sp>
      <p:sp>
        <p:nvSpPr>
          <p:cNvPr id="7" name="Rectangle 6">
            <a:extLst>
              <a:ext uri="{FF2B5EF4-FFF2-40B4-BE49-F238E27FC236}">
                <a16:creationId xmlns:a16="http://schemas.microsoft.com/office/drawing/2014/main" id="{514E6664-502B-A206-3861-991163796C9B}"/>
              </a:ext>
            </a:extLst>
          </p:cNvPr>
          <p:cNvSpPr/>
          <p:nvPr/>
        </p:nvSpPr>
        <p:spPr>
          <a:xfrm>
            <a:off x="2678105" y="3564284"/>
            <a:ext cx="2369419" cy="539015"/>
          </a:xfrm>
          <a:prstGeom prst="rect">
            <a:avLst/>
          </a:prstGeom>
          <a:solidFill>
            <a:srgbClr val="FF0000">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0</a:t>
            </a:r>
          </a:p>
        </p:txBody>
      </p:sp>
      <p:pic>
        <p:nvPicPr>
          <p:cNvPr id="8" name="Picture 7">
            <a:extLst>
              <a:ext uri="{FF2B5EF4-FFF2-40B4-BE49-F238E27FC236}">
                <a16:creationId xmlns:a16="http://schemas.microsoft.com/office/drawing/2014/main" id="{6F06E11B-67F5-D412-0C56-A78BFF2F03AE}"/>
              </a:ext>
            </a:extLst>
          </p:cNvPr>
          <p:cNvPicPr>
            <a:picLocks noChangeAspect="1"/>
          </p:cNvPicPr>
          <p:nvPr/>
        </p:nvPicPr>
        <p:blipFill>
          <a:blip r:embed="rId4"/>
          <a:stretch>
            <a:fillRect/>
          </a:stretch>
        </p:blipFill>
        <p:spPr>
          <a:xfrm>
            <a:off x="8558906" y="62429"/>
            <a:ext cx="3520996" cy="1739968"/>
          </a:xfrm>
          <a:prstGeom prst="rect">
            <a:avLst/>
          </a:prstGeom>
          <a:ln>
            <a:solidFill>
              <a:schemeClr val="bg1"/>
            </a:solidFill>
          </a:ln>
        </p:spPr>
      </p:pic>
      <p:pic>
        <p:nvPicPr>
          <p:cNvPr id="10" name="Picture 9">
            <a:extLst>
              <a:ext uri="{FF2B5EF4-FFF2-40B4-BE49-F238E27FC236}">
                <a16:creationId xmlns:a16="http://schemas.microsoft.com/office/drawing/2014/main" id="{865DA561-3372-D115-1FC3-4D707F8EBE58}"/>
              </a:ext>
            </a:extLst>
          </p:cNvPr>
          <p:cNvPicPr>
            <a:picLocks noChangeAspect="1"/>
          </p:cNvPicPr>
          <p:nvPr/>
        </p:nvPicPr>
        <p:blipFill>
          <a:blip r:embed="rId5"/>
          <a:stretch>
            <a:fillRect/>
          </a:stretch>
        </p:blipFill>
        <p:spPr>
          <a:xfrm>
            <a:off x="5326697" y="62429"/>
            <a:ext cx="3212957" cy="1739968"/>
          </a:xfrm>
          <a:prstGeom prst="rect">
            <a:avLst/>
          </a:prstGeom>
          <a:ln>
            <a:solidFill>
              <a:schemeClr val="bg1"/>
            </a:solidFill>
          </a:ln>
        </p:spPr>
      </p:pic>
      <p:graphicFrame>
        <p:nvGraphicFramePr>
          <p:cNvPr id="11" name="Object 10">
            <a:extLst>
              <a:ext uri="{FF2B5EF4-FFF2-40B4-BE49-F238E27FC236}">
                <a16:creationId xmlns:a16="http://schemas.microsoft.com/office/drawing/2014/main" id="{52D2D698-1B98-DB49-92D8-B6C2A698C7D2}"/>
              </a:ext>
            </a:extLst>
          </p:cNvPr>
          <p:cNvGraphicFramePr>
            <a:graphicFrameLocks noChangeAspect="1"/>
          </p:cNvGraphicFramePr>
          <p:nvPr>
            <p:extLst>
              <p:ext uri="{D42A27DB-BD31-4B8C-83A1-F6EECF244321}">
                <p14:modId xmlns:p14="http://schemas.microsoft.com/office/powerpoint/2010/main" val="386277341"/>
              </p:ext>
            </p:extLst>
          </p:nvPr>
        </p:nvGraphicFramePr>
        <p:xfrm>
          <a:off x="8333402" y="2865482"/>
          <a:ext cx="3746500" cy="3190875"/>
        </p:xfrm>
        <a:graphic>
          <a:graphicData uri="http://schemas.openxmlformats.org/presentationml/2006/ole">
            <mc:AlternateContent xmlns:mc="http://schemas.openxmlformats.org/markup-compatibility/2006">
              <mc:Choice xmlns:v="urn:schemas-microsoft-com:vml" Requires="v">
                <p:oleObj name="Equation" r:id="rId6" imgW="2920680" imgH="2489040" progId="Equation.DSMT4">
                  <p:embed/>
                </p:oleObj>
              </mc:Choice>
              <mc:Fallback>
                <p:oleObj name="Equation" r:id="rId6" imgW="2920680" imgH="2489040" progId="Equation.DSMT4">
                  <p:embed/>
                  <p:pic>
                    <p:nvPicPr>
                      <p:cNvPr id="28" name="Object 27">
                        <a:extLst>
                          <a:ext uri="{FF2B5EF4-FFF2-40B4-BE49-F238E27FC236}">
                            <a16:creationId xmlns:a16="http://schemas.microsoft.com/office/drawing/2014/main" id="{A74F216F-32CF-64F0-4CE0-174DFA38E001}"/>
                          </a:ext>
                        </a:extLst>
                      </p:cNvPr>
                      <p:cNvPicPr/>
                      <p:nvPr/>
                    </p:nvPicPr>
                    <p:blipFill>
                      <a:blip r:embed="rId7"/>
                      <a:stretch>
                        <a:fillRect/>
                      </a:stretch>
                    </p:blipFill>
                    <p:spPr>
                      <a:xfrm>
                        <a:off x="8333402" y="2865482"/>
                        <a:ext cx="3746500" cy="3190875"/>
                      </a:xfrm>
                      <a:prstGeom prst="rect">
                        <a:avLst/>
                      </a:prstGeom>
                      <a:solidFill>
                        <a:srgbClr val="FFFF00"/>
                      </a:solidFill>
                      <a:ln>
                        <a:solidFill>
                          <a:schemeClr val="accent1"/>
                        </a:solidFill>
                      </a:ln>
                    </p:spPr>
                  </p:pic>
                </p:oleObj>
              </mc:Fallback>
            </mc:AlternateContent>
          </a:graphicData>
        </a:graphic>
      </p:graphicFrame>
    </p:spTree>
    <p:extLst>
      <p:ext uri="{BB962C8B-B14F-4D97-AF65-F5344CB8AC3E}">
        <p14:creationId xmlns:p14="http://schemas.microsoft.com/office/powerpoint/2010/main" val="1146656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39E46-20CD-5C12-BB4F-B3C3F61441B3}"/>
              </a:ext>
            </a:extLst>
          </p:cNvPr>
          <p:cNvSpPr>
            <a:spLocks noGrp="1"/>
          </p:cNvSpPr>
          <p:nvPr>
            <p:ph type="title"/>
          </p:nvPr>
        </p:nvSpPr>
        <p:spPr/>
        <p:txBody>
          <a:bodyPr/>
          <a:lstStyle/>
          <a:p>
            <a:r>
              <a:rPr lang="en-GB" dirty="0"/>
              <a:t>Solution-</a:t>
            </a:r>
            <a:br>
              <a:rPr lang="en-GB" dirty="0"/>
            </a:br>
            <a:r>
              <a:rPr lang="en-GB" sz="3000" dirty="0">
                <a:solidFill>
                  <a:srgbClr val="FF0000"/>
                </a:solidFill>
              </a:rPr>
              <a:t>Bending stiffnesses</a:t>
            </a:r>
            <a:r>
              <a:rPr lang="en-GB" dirty="0"/>
              <a:t> </a:t>
            </a:r>
          </a:p>
        </p:txBody>
      </p:sp>
      <p:sp>
        <p:nvSpPr>
          <p:cNvPr id="4" name="Slide Number Placeholder 3">
            <a:extLst>
              <a:ext uri="{FF2B5EF4-FFF2-40B4-BE49-F238E27FC236}">
                <a16:creationId xmlns:a16="http://schemas.microsoft.com/office/drawing/2014/main" id="{4952BAF4-2D69-0C8A-39B5-60C61F7D227C}"/>
              </a:ext>
            </a:extLst>
          </p:cNvPr>
          <p:cNvSpPr>
            <a:spLocks noGrp="1"/>
          </p:cNvSpPr>
          <p:nvPr>
            <p:ph type="sldNum" sz="quarter" idx="12"/>
          </p:nvPr>
        </p:nvSpPr>
        <p:spPr/>
        <p:txBody>
          <a:bodyPr/>
          <a:lstStyle/>
          <a:p>
            <a:fld id="{4183E3AC-4BFB-4F71-8C6B-E1F9A9D61AA6}" type="slidenum">
              <a:rPr lang="en-GB" smtClean="0"/>
              <a:t>47</a:t>
            </a:fld>
            <a:endParaRPr lang="en-GB"/>
          </a:p>
        </p:txBody>
      </p:sp>
      <p:pic>
        <p:nvPicPr>
          <p:cNvPr id="9" name="Picture 8">
            <a:extLst>
              <a:ext uri="{FF2B5EF4-FFF2-40B4-BE49-F238E27FC236}">
                <a16:creationId xmlns:a16="http://schemas.microsoft.com/office/drawing/2014/main" id="{742EC519-1D83-7382-E792-6D4A73233367}"/>
              </a:ext>
            </a:extLst>
          </p:cNvPr>
          <p:cNvPicPr>
            <a:picLocks noChangeAspect="1"/>
          </p:cNvPicPr>
          <p:nvPr/>
        </p:nvPicPr>
        <p:blipFill>
          <a:blip r:embed="rId2"/>
          <a:stretch>
            <a:fillRect/>
          </a:stretch>
        </p:blipFill>
        <p:spPr>
          <a:xfrm>
            <a:off x="1262565" y="2317282"/>
            <a:ext cx="6915210" cy="2624883"/>
          </a:xfrm>
          <a:prstGeom prst="rect">
            <a:avLst/>
          </a:prstGeom>
          <a:ln>
            <a:solidFill>
              <a:schemeClr val="accent1"/>
            </a:solidFill>
          </a:ln>
        </p:spPr>
      </p:pic>
      <p:sp>
        <p:nvSpPr>
          <p:cNvPr id="5" name="Rectangle 4">
            <a:extLst>
              <a:ext uri="{FF2B5EF4-FFF2-40B4-BE49-F238E27FC236}">
                <a16:creationId xmlns:a16="http://schemas.microsoft.com/office/drawing/2014/main" id="{CB3D2F73-DBE0-DBE8-B24D-F3AD4C3AA43A}"/>
              </a:ext>
            </a:extLst>
          </p:cNvPr>
          <p:cNvSpPr/>
          <p:nvPr/>
        </p:nvSpPr>
        <p:spPr>
          <a:xfrm>
            <a:off x="5047524" y="2396689"/>
            <a:ext cx="2267675" cy="539015"/>
          </a:xfrm>
          <a:prstGeom prst="rect">
            <a:avLst/>
          </a:prstGeom>
          <a:solidFill>
            <a:srgbClr val="FF0000">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0</a:t>
            </a:r>
          </a:p>
        </p:txBody>
      </p:sp>
      <p:sp>
        <p:nvSpPr>
          <p:cNvPr id="7" name="Rectangle 6">
            <a:extLst>
              <a:ext uri="{FF2B5EF4-FFF2-40B4-BE49-F238E27FC236}">
                <a16:creationId xmlns:a16="http://schemas.microsoft.com/office/drawing/2014/main" id="{514E6664-502B-A206-3861-991163796C9B}"/>
              </a:ext>
            </a:extLst>
          </p:cNvPr>
          <p:cNvSpPr/>
          <p:nvPr/>
        </p:nvSpPr>
        <p:spPr>
          <a:xfrm>
            <a:off x="2678105" y="2977142"/>
            <a:ext cx="2369419" cy="539015"/>
          </a:xfrm>
          <a:prstGeom prst="rect">
            <a:avLst/>
          </a:prstGeom>
          <a:solidFill>
            <a:srgbClr val="FF0000">
              <a:alpha val="6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0</a:t>
            </a:r>
          </a:p>
        </p:txBody>
      </p:sp>
      <p:pic>
        <p:nvPicPr>
          <p:cNvPr id="8" name="Picture 7">
            <a:extLst>
              <a:ext uri="{FF2B5EF4-FFF2-40B4-BE49-F238E27FC236}">
                <a16:creationId xmlns:a16="http://schemas.microsoft.com/office/drawing/2014/main" id="{6F06E11B-67F5-D412-0C56-A78BFF2F03AE}"/>
              </a:ext>
            </a:extLst>
          </p:cNvPr>
          <p:cNvPicPr>
            <a:picLocks noChangeAspect="1"/>
          </p:cNvPicPr>
          <p:nvPr/>
        </p:nvPicPr>
        <p:blipFill>
          <a:blip r:embed="rId3"/>
          <a:stretch>
            <a:fillRect/>
          </a:stretch>
        </p:blipFill>
        <p:spPr>
          <a:xfrm>
            <a:off x="8558906" y="62429"/>
            <a:ext cx="3520996" cy="1739968"/>
          </a:xfrm>
          <a:prstGeom prst="rect">
            <a:avLst/>
          </a:prstGeom>
          <a:ln>
            <a:solidFill>
              <a:schemeClr val="bg1"/>
            </a:solidFill>
          </a:ln>
        </p:spPr>
      </p:pic>
      <p:graphicFrame>
        <p:nvGraphicFramePr>
          <p:cNvPr id="11" name="Object 10">
            <a:extLst>
              <a:ext uri="{FF2B5EF4-FFF2-40B4-BE49-F238E27FC236}">
                <a16:creationId xmlns:a16="http://schemas.microsoft.com/office/drawing/2014/main" id="{52D2D698-1B98-DB49-92D8-B6C2A698C7D2}"/>
              </a:ext>
            </a:extLst>
          </p:cNvPr>
          <p:cNvGraphicFramePr>
            <a:graphicFrameLocks noChangeAspect="1"/>
          </p:cNvGraphicFramePr>
          <p:nvPr>
            <p:extLst>
              <p:ext uri="{D42A27DB-BD31-4B8C-83A1-F6EECF244321}">
                <p14:modId xmlns:p14="http://schemas.microsoft.com/office/powerpoint/2010/main" val="1328582643"/>
              </p:ext>
            </p:extLst>
          </p:nvPr>
        </p:nvGraphicFramePr>
        <p:xfrm>
          <a:off x="8225900" y="2317282"/>
          <a:ext cx="3925887" cy="3190875"/>
        </p:xfrm>
        <a:graphic>
          <a:graphicData uri="http://schemas.openxmlformats.org/presentationml/2006/ole">
            <mc:AlternateContent xmlns:mc="http://schemas.openxmlformats.org/markup-compatibility/2006">
              <mc:Choice xmlns:v="urn:schemas-microsoft-com:vml" Requires="v">
                <p:oleObj name="Equation" r:id="rId4" imgW="3060360" imgH="2489040" progId="Equation.DSMT4">
                  <p:embed/>
                </p:oleObj>
              </mc:Choice>
              <mc:Fallback>
                <p:oleObj name="Equation" r:id="rId4" imgW="3060360" imgH="2489040" progId="Equation.DSMT4">
                  <p:embed/>
                  <p:pic>
                    <p:nvPicPr>
                      <p:cNvPr id="11" name="Object 10">
                        <a:extLst>
                          <a:ext uri="{FF2B5EF4-FFF2-40B4-BE49-F238E27FC236}">
                            <a16:creationId xmlns:a16="http://schemas.microsoft.com/office/drawing/2014/main" id="{52D2D698-1B98-DB49-92D8-B6C2A698C7D2}"/>
                          </a:ext>
                        </a:extLst>
                      </p:cNvPr>
                      <p:cNvPicPr/>
                      <p:nvPr/>
                    </p:nvPicPr>
                    <p:blipFill>
                      <a:blip r:embed="rId5"/>
                      <a:stretch>
                        <a:fillRect/>
                      </a:stretch>
                    </p:blipFill>
                    <p:spPr>
                      <a:xfrm>
                        <a:off x="8225900" y="2317282"/>
                        <a:ext cx="3925887" cy="3190875"/>
                      </a:xfrm>
                      <a:prstGeom prst="rect">
                        <a:avLst/>
                      </a:prstGeom>
                      <a:solidFill>
                        <a:srgbClr val="FFFF00"/>
                      </a:solidFill>
                      <a:ln>
                        <a:solidFill>
                          <a:schemeClr val="accent1"/>
                        </a:solidFill>
                      </a:ln>
                    </p:spPr>
                  </p:pic>
                </p:oleObj>
              </mc:Fallback>
            </mc:AlternateContent>
          </a:graphicData>
        </a:graphic>
      </p:graphicFrame>
      <p:pic>
        <p:nvPicPr>
          <p:cNvPr id="6" name="Picture 5">
            <a:extLst>
              <a:ext uri="{FF2B5EF4-FFF2-40B4-BE49-F238E27FC236}">
                <a16:creationId xmlns:a16="http://schemas.microsoft.com/office/drawing/2014/main" id="{0D809B2A-A46E-27C3-77D9-50E2268A3239}"/>
              </a:ext>
            </a:extLst>
          </p:cNvPr>
          <p:cNvPicPr>
            <a:picLocks noChangeAspect="1"/>
          </p:cNvPicPr>
          <p:nvPr/>
        </p:nvPicPr>
        <p:blipFill>
          <a:blip r:embed="rId6"/>
          <a:stretch>
            <a:fillRect/>
          </a:stretch>
        </p:blipFill>
        <p:spPr>
          <a:xfrm>
            <a:off x="6580317" y="62429"/>
            <a:ext cx="1859018" cy="1739968"/>
          </a:xfrm>
          <a:prstGeom prst="rect">
            <a:avLst/>
          </a:prstGeom>
          <a:ln>
            <a:solidFill>
              <a:schemeClr val="bg1"/>
            </a:solidFill>
          </a:ln>
        </p:spPr>
      </p:pic>
    </p:spTree>
    <p:extLst>
      <p:ext uri="{BB962C8B-B14F-4D97-AF65-F5344CB8AC3E}">
        <p14:creationId xmlns:p14="http://schemas.microsoft.com/office/powerpoint/2010/main" val="2200240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51115D01-33A8-1B7A-A096-975C75610672}"/>
                  </a:ext>
                </a:extLst>
              </p:cNvPr>
              <p:cNvSpPr txBox="1">
                <a:spLocks/>
              </p:cNvSpPr>
              <p:nvPr/>
            </p:nvSpPr>
            <p:spPr>
              <a:xfrm>
                <a:off x="810000" y="3282215"/>
                <a:ext cx="10271082" cy="3571277"/>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GB" dirty="0"/>
                  <a:t>An increase in concentration of swelling agent (moisture)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𝐶</m:t>
                    </m:r>
                  </m:oMath>
                </a14:m>
                <a:r>
                  <a:rPr lang="en-GB" dirty="0"/>
                  <a:t> causes a moisture expansion of each ply given by </a:t>
                </a:r>
                <a14:m>
                  <m:oMath xmlns:m="http://schemas.openxmlformats.org/officeDocument/2006/math">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𝜀</m:t>
                        </m:r>
                      </m:e>
                      <m:sub>
                        <m:r>
                          <a:rPr lang="en-GB" i="1" smtClean="0">
                            <a:latin typeface="Cambria Math" panose="02040503050406030204" pitchFamily="18" charset="0"/>
                            <a:ea typeface="Cambria Math" panose="02040503050406030204" pitchFamily="18" charset="0"/>
                          </a:rPr>
                          <m:t>𝑠𝑤𝑒𝑙𝑙𝑖𝑛𝑔</m:t>
                        </m:r>
                      </m:sub>
                      <m:sup>
                        <m:r>
                          <a:rPr lang="en-GB" i="1">
                            <a:latin typeface="Cambria Math" panose="02040503050406030204" pitchFamily="18" charset="0"/>
                            <a:ea typeface="Cambria Math" panose="02040503050406030204" pitchFamily="18" charset="0"/>
                          </a:rPr>
                          <m:t>∗</m:t>
                        </m:r>
                      </m:sup>
                    </m:sSubSup>
                    <m:r>
                      <a:rPr lang="en-GB" i="1" smtClean="0">
                        <a:latin typeface="Cambria Math" panose="02040503050406030204" pitchFamily="18" charset="0"/>
                        <a:ea typeface="Cambria Math" panose="02040503050406030204" pitchFamily="18" charset="0"/>
                      </a:rPr>
                      <m:t>=</m:t>
                    </m:r>
                    <m:r>
                      <a:rPr lang="en-GB" i="1" dirty="0">
                        <a:latin typeface="Cambria Math" panose="02040503050406030204" pitchFamily="18" charset="0"/>
                        <a:ea typeface="Cambria Math" panose="02040503050406030204" pitchFamily="18" charset="0"/>
                      </a:rPr>
                      <m:t>𝛽</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𝐶</m:t>
                    </m:r>
                  </m:oMath>
                </a14:m>
                <a:r>
                  <a:rPr lang="en-GB" dirty="0"/>
                  <a:t> where</a:t>
                </a:r>
                <a14:m>
                  <m:oMath xmlns:m="http://schemas.openxmlformats.org/officeDocument/2006/math">
                    <m:r>
                      <a:rPr lang="en-GB" dirty="0" smtClean="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𝛽</m:t>
                    </m:r>
                  </m:oMath>
                </a14:m>
                <a:r>
                  <a:rPr lang="en-GB" dirty="0"/>
                  <a:t> is </a:t>
                </a:r>
                <a:r>
                  <a:rPr lang="en-GB" i="1" dirty="0">
                    <a:solidFill>
                      <a:srgbClr val="FFFF00"/>
                    </a:solidFill>
                    <a:latin typeface="Times New Roman" panose="02020603050405020304" pitchFamily="18" charset="0"/>
                    <a:cs typeface="Times New Roman" panose="02020603050405020304" pitchFamily="18" charset="0"/>
                  </a:rPr>
                  <a:t>swelling coefficient</a:t>
                </a:r>
                <a:r>
                  <a:rPr lang="en-GB" dirty="0"/>
                  <a:t>.</a:t>
                </a:r>
              </a:p>
              <a:p>
                <a:r>
                  <a:rPr lang="en-GB" dirty="0"/>
                  <a:t>The total combined strain in the laminate then becomes:</a:t>
                </a:r>
              </a:p>
              <a:p>
                <a:r>
                  <a:rPr lang="en-GB" dirty="0"/>
                  <a:t>Finally:</a:t>
                </a:r>
              </a:p>
            </p:txBody>
          </p:sp>
        </mc:Choice>
        <mc:Fallback xmlns="">
          <p:sp>
            <p:nvSpPr>
              <p:cNvPr id="14" name="Content Placeholder 2">
                <a:extLst>
                  <a:ext uri="{FF2B5EF4-FFF2-40B4-BE49-F238E27FC236}">
                    <a16:creationId xmlns:a16="http://schemas.microsoft.com/office/drawing/2014/main" id="{51115D01-33A8-1B7A-A096-975C75610672}"/>
                  </a:ext>
                </a:extLst>
              </p:cNvPr>
              <p:cNvSpPr txBox="1">
                <a:spLocks noRot="1" noChangeAspect="1" noMove="1" noResize="1" noEditPoints="1" noAdjustHandles="1" noChangeArrowheads="1" noChangeShapeType="1" noTextEdit="1"/>
              </p:cNvSpPr>
              <p:nvPr/>
            </p:nvSpPr>
            <p:spPr>
              <a:xfrm>
                <a:off x="810000" y="3282215"/>
                <a:ext cx="10271082" cy="3571277"/>
              </a:xfrm>
              <a:prstGeom prst="rect">
                <a:avLst/>
              </a:prstGeom>
              <a:blipFill>
                <a:blip r:embed="rId3"/>
                <a:stretch>
                  <a:fillRect/>
                </a:stretch>
              </a:blipFill>
              <a:effectLst>
                <a:outerShdw blurRad="50800" dir="14400000">
                  <a:srgbClr val="000000">
                    <a:alpha val="40000"/>
                  </a:srgbClr>
                </a:outerShdw>
              </a:effectLst>
            </p:spPr>
            <p:txBody>
              <a:bodyPr/>
              <a:lstStyle/>
              <a:p>
                <a:r>
                  <a:rPr lang="en-GB">
                    <a:noFill/>
                  </a:rPr>
                  <a:t> </a:t>
                </a:r>
              </a:p>
            </p:txBody>
          </p:sp>
        </mc:Fallback>
      </mc:AlternateContent>
      <p:sp>
        <p:nvSpPr>
          <p:cNvPr id="16" name="Content Placeholder 15">
            <a:extLst>
              <a:ext uri="{FF2B5EF4-FFF2-40B4-BE49-F238E27FC236}">
                <a16:creationId xmlns:a16="http://schemas.microsoft.com/office/drawing/2014/main" id="{C3F7468E-EA92-5A28-3B25-4C150BC77C70}"/>
              </a:ext>
            </a:extLst>
          </p:cNvPr>
          <p:cNvSpPr>
            <a:spLocks noGrp="1"/>
          </p:cNvSpPr>
          <p:nvPr>
            <p:ph idx="1"/>
          </p:nvPr>
        </p:nvSpPr>
        <p:spPr>
          <a:xfrm>
            <a:off x="818712" y="2974205"/>
            <a:ext cx="10554574" cy="3237239"/>
          </a:xfrm>
        </p:spPr>
        <p:txBody>
          <a:bodyPr/>
          <a:lstStyle/>
          <a:p>
            <a:endParaRPr lang="en-GB" dirty="0"/>
          </a:p>
          <a:p>
            <a:endParaRPr lang="en-GB" dirty="0"/>
          </a:p>
        </p:txBody>
      </p:sp>
      <p:sp>
        <p:nvSpPr>
          <p:cNvPr id="2" name="Title 1">
            <a:extLst>
              <a:ext uri="{FF2B5EF4-FFF2-40B4-BE49-F238E27FC236}">
                <a16:creationId xmlns:a16="http://schemas.microsoft.com/office/drawing/2014/main" id="{3D299CAD-7027-B283-12C3-7B457C565491}"/>
              </a:ext>
            </a:extLst>
          </p:cNvPr>
          <p:cNvSpPr>
            <a:spLocks noGrp="1"/>
          </p:cNvSpPr>
          <p:nvPr>
            <p:ph type="title"/>
          </p:nvPr>
        </p:nvSpPr>
        <p:spPr>
          <a:xfrm>
            <a:off x="810000" y="447188"/>
            <a:ext cx="5022909" cy="970450"/>
          </a:xfrm>
        </p:spPr>
        <p:txBody>
          <a:bodyPr/>
          <a:lstStyle/>
          <a:p>
            <a:r>
              <a:rPr lang="en-GB" dirty="0"/>
              <a:t>Temperature and moisture effects</a:t>
            </a:r>
          </a:p>
        </p:txBody>
      </p:sp>
      <p:sp>
        <p:nvSpPr>
          <p:cNvPr id="4" name="Slide Number Placeholder 3">
            <a:extLst>
              <a:ext uri="{FF2B5EF4-FFF2-40B4-BE49-F238E27FC236}">
                <a16:creationId xmlns:a16="http://schemas.microsoft.com/office/drawing/2014/main" id="{CC6E4879-CA8D-7C1C-E3D6-E91D807D3FC4}"/>
              </a:ext>
            </a:extLst>
          </p:cNvPr>
          <p:cNvSpPr>
            <a:spLocks noGrp="1"/>
          </p:cNvSpPr>
          <p:nvPr>
            <p:ph type="sldNum" sz="quarter" idx="12"/>
          </p:nvPr>
        </p:nvSpPr>
        <p:spPr/>
        <p:txBody>
          <a:bodyPr/>
          <a:lstStyle/>
          <a:p>
            <a:fld id="{4183E3AC-4BFB-4F71-8C6B-E1F9A9D61AA6}" type="slidenum">
              <a:rPr lang="en-GB" smtClean="0"/>
              <a:t>48</a:t>
            </a:fld>
            <a:endParaRPr lang="en-GB"/>
          </a:p>
        </p:txBody>
      </p:sp>
      <p:pic>
        <p:nvPicPr>
          <p:cNvPr id="5" name="Picture 4">
            <a:extLst>
              <a:ext uri="{FF2B5EF4-FFF2-40B4-BE49-F238E27FC236}">
                <a16:creationId xmlns:a16="http://schemas.microsoft.com/office/drawing/2014/main" id="{30DA0D38-F70C-2E8A-EFC9-A0B437C6D023}"/>
              </a:ext>
            </a:extLst>
          </p:cNvPr>
          <p:cNvPicPr>
            <a:picLocks noChangeAspect="1"/>
          </p:cNvPicPr>
          <p:nvPr/>
        </p:nvPicPr>
        <p:blipFill>
          <a:blip r:embed="rId4"/>
          <a:stretch>
            <a:fillRect/>
          </a:stretch>
        </p:blipFill>
        <p:spPr>
          <a:xfrm>
            <a:off x="1249185" y="4907464"/>
            <a:ext cx="4346404" cy="1340843"/>
          </a:xfrm>
          <a:prstGeom prst="rect">
            <a:avLst/>
          </a:prstGeom>
          <a:ln>
            <a:solidFill>
              <a:schemeClr val="accent1"/>
            </a:solidFill>
          </a:ln>
        </p:spPr>
      </p:pic>
      <p:pic>
        <p:nvPicPr>
          <p:cNvPr id="6" name="Picture 5">
            <a:extLst>
              <a:ext uri="{FF2B5EF4-FFF2-40B4-BE49-F238E27FC236}">
                <a16:creationId xmlns:a16="http://schemas.microsoft.com/office/drawing/2014/main" id="{3FE804E1-58FF-E45D-B9B3-36F96B270F5E}"/>
              </a:ext>
            </a:extLst>
          </p:cNvPr>
          <p:cNvPicPr>
            <a:picLocks noChangeAspect="1"/>
          </p:cNvPicPr>
          <p:nvPr/>
        </p:nvPicPr>
        <p:blipFill>
          <a:blip r:embed="rId5"/>
          <a:stretch>
            <a:fillRect/>
          </a:stretch>
        </p:blipFill>
        <p:spPr>
          <a:xfrm>
            <a:off x="6966689" y="3963973"/>
            <a:ext cx="2840330" cy="460820"/>
          </a:xfrm>
          <a:prstGeom prst="rect">
            <a:avLst/>
          </a:prstGeom>
          <a:ln>
            <a:solidFill>
              <a:schemeClr val="accent1"/>
            </a:solidFill>
          </a:ln>
        </p:spPr>
      </p:pic>
      <p:pic>
        <p:nvPicPr>
          <p:cNvPr id="8" name="Picture 7">
            <a:extLst>
              <a:ext uri="{FF2B5EF4-FFF2-40B4-BE49-F238E27FC236}">
                <a16:creationId xmlns:a16="http://schemas.microsoft.com/office/drawing/2014/main" id="{184694F9-3C12-8075-B55B-DFC1941E132A}"/>
              </a:ext>
            </a:extLst>
          </p:cNvPr>
          <p:cNvPicPr>
            <a:picLocks noChangeAspect="1"/>
          </p:cNvPicPr>
          <p:nvPr/>
        </p:nvPicPr>
        <p:blipFill>
          <a:blip r:embed="rId6"/>
          <a:stretch>
            <a:fillRect/>
          </a:stretch>
        </p:blipFill>
        <p:spPr>
          <a:xfrm>
            <a:off x="6784325" y="4897839"/>
            <a:ext cx="4555155" cy="394780"/>
          </a:xfrm>
          <a:prstGeom prst="rect">
            <a:avLst/>
          </a:prstGeom>
          <a:ln>
            <a:solidFill>
              <a:schemeClr val="accent1"/>
            </a:solidFill>
          </a:ln>
        </p:spPr>
      </p:pic>
      <p:pic>
        <p:nvPicPr>
          <p:cNvPr id="9" name="Picture 8">
            <a:extLst>
              <a:ext uri="{FF2B5EF4-FFF2-40B4-BE49-F238E27FC236}">
                <a16:creationId xmlns:a16="http://schemas.microsoft.com/office/drawing/2014/main" id="{EB6860AD-C0CB-2B0C-7E3F-89476FDA2BFD}"/>
              </a:ext>
            </a:extLst>
          </p:cNvPr>
          <p:cNvPicPr>
            <a:picLocks noChangeAspect="1"/>
          </p:cNvPicPr>
          <p:nvPr/>
        </p:nvPicPr>
        <p:blipFill>
          <a:blip r:embed="rId7"/>
          <a:stretch>
            <a:fillRect/>
          </a:stretch>
        </p:blipFill>
        <p:spPr>
          <a:xfrm>
            <a:off x="6784325" y="5337018"/>
            <a:ext cx="2902911" cy="895500"/>
          </a:xfrm>
          <a:prstGeom prst="rect">
            <a:avLst/>
          </a:prstGeom>
          <a:ln>
            <a:solidFill>
              <a:schemeClr val="accent1"/>
            </a:solidFill>
          </a:ln>
        </p:spPr>
      </p:pic>
      <p:sp>
        <p:nvSpPr>
          <p:cNvPr id="10" name="Arrow: Right 9">
            <a:extLst>
              <a:ext uri="{FF2B5EF4-FFF2-40B4-BE49-F238E27FC236}">
                <a16:creationId xmlns:a16="http://schemas.microsoft.com/office/drawing/2014/main" id="{83FA2BF6-CEFA-D7DB-BC7F-1A6A9467F9E1}"/>
              </a:ext>
            </a:extLst>
          </p:cNvPr>
          <p:cNvSpPr/>
          <p:nvPr/>
        </p:nvSpPr>
        <p:spPr>
          <a:xfrm>
            <a:off x="5688730" y="4907464"/>
            <a:ext cx="1004039" cy="1503348"/>
          </a:xfrm>
          <a:prstGeom prst="rightArrow">
            <a:avLst>
              <a:gd name="adj1" fmla="val 35745"/>
              <a:gd name="adj2" fmla="val 30721"/>
            </a:avLst>
          </a:prstGeom>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GB" sz="1100" b="1" dirty="0">
                <a:solidFill>
                  <a:schemeClr val="accent6"/>
                </a:solidFill>
              </a:rPr>
              <a:t>UD material and plain stress</a:t>
            </a:r>
          </a:p>
        </p:txBody>
      </p:sp>
      <p:pic>
        <p:nvPicPr>
          <p:cNvPr id="11" name="Picture 10">
            <a:extLst>
              <a:ext uri="{FF2B5EF4-FFF2-40B4-BE49-F238E27FC236}">
                <a16:creationId xmlns:a16="http://schemas.microsoft.com/office/drawing/2014/main" id="{A47A3624-34A5-00C9-E07B-747D71D21D68}"/>
              </a:ext>
            </a:extLst>
          </p:cNvPr>
          <p:cNvPicPr>
            <a:picLocks noChangeAspect="1"/>
          </p:cNvPicPr>
          <p:nvPr/>
        </p:nvPicPr>
        <p:blipFill>
          <a:blip r:embed="rId8"/>
          <a:stretch>
            <a:fillRect/>
          </a:stretch>
        </p:blipFill>
        <p:spPr>
          <a:xfrm>
            <a:off x="6525927" y="33118"/>
            <a:ext cx="5536333" cy="3065844"/>
          </a:xfrm>
          <a:prstGeom prst="rect">
            <a:avLst/>
          </a:prstGeom>
          <a:ln>
            <a:solidFill>
              <a:schemeClr val="accent1"/>
            </a:solidFill>
          </a:ln>
        </p:spPr>
      </p:pic>
      <p:pic>
        <p:nvPicPr>
          <p:cNvPr id="7" name="Picture 6">
            <a:extLst>
              <a:ext uri="{FF2B5EF4-FFF2-40B4-BE49-F238E27FC236}">
                <a16:creationId xmlns:a16="http://schemas.microsoft.com/office/drawing/2014/main" id="{975C3125-94F9-F2B4-6FB5-DAD277D1ACF0}"/>
              </a:ext>
            </a:extLst>
          </p:cNvPr>
          <p:cNvPicPr>
            <a:picLocks noChangeAspect="1"/>
          </p:cNvPicPr>
          <p:nvPr/>
        </p:nvPicPr>
        <p:blipFill>
          <a:blip r:embed="rId9"/>
          <a:stretch>
            <a:fillRect/>
          </a:stretch>
        </p:blipFill>
        <p:spPr>
          <a:xfrm>
            <a:off x="10827458" y="33118"/>
            <a:ext cx="1321427" cy="1166892"/>
          </a:xfrm>
          <a:prstGeom prst="rect">
            <a:avLst/>
          </a:prstGeom>
          <a:ln>
            <a:solidFill>
              <a:schemeClr val="accent1"/>
            </a:solidFill>
          </a:ln>
        </p:spPr>
      </p:pic>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14ECF904-9779-320C-000D-157BDE4B8828}"/>
                  </a:ext>
                </a:extLst>
              </p:cNvPr>
              <p:cNvSpPr txBox="1">
                <a:spLocks/>
              </p:cNvSpPr>
              <p:nvPr/>
            </p:nvSpPr>
            <p:spPr>
              <a:xfrm>
                <a:off x="818712" y="2222287"/>
                <a:ext cx="5554510" cy="3989158"/>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GB" dirty="0"/>
                  <a:t>An increase in temperature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𝑇</m:t>
                    </m:r>
                  </m:oMath>
                </a14:m>
                <a:r>
                  <a:rPr lang="en-GB" dirty="0"/>
                  <a:t> causes a thermal expansion of each ply given by </a:t>
                </a:r>
                <a14:m>
                  <m:oMath xmlns:m="http://schemas.openxmlformats.org/officeDocument/2006/math">
                    <m:sSubSup>
                      <m:sSubSupPr>
                        <m:ctrlPr>
                          <a:rPr lang="en-GB"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𝜀</m:t>
                        </m:r>
                      </m:e>
                      <m:sub>
                        <m:r>
                          <a:rPr lang="en-GB" i="1" smtClean="0">
                            <a:latin typeface="Cambria Math" panose="02040503050406030204" pitchFamily="18" charset="0"/>
                            <a:ea typeface="Cambria Math" panose="02040503050406030204" pitchFamily="18" charset="0"/>
                          </a:rPr>
                          <m:t>𝑡</m:t>
                        </m:r>
                        <m:r>
                          <a:rPr lang="en-GB" i="1" smtClean="0">
                            <a:latin typeface="Cambria Math" panose="02040503050406030204" pitchFamily="18" charset="0"/>
                            <a:ea typeface="Cambria Math" panose="02040503050406030204" pitchFamily="18" charset="0"/>
                          </a:rPr>
                          <m:t>h</m:t>
                        </m:r>
                        <m:r>
                          <a:rPr lang="en-GB" i="1" smtClean="0">
                            <a:latin typeface="Cambria Math" panose="02040503050406030204" pitchFamily="18" charset="0"/>
                            <a:ea typeface="Cambria Math" panose="02040503050406030204" pitchFamily="18" charset="0"/>
                          </a:rPr>
                          <m:t>𝑒𝑟𝑚𝑎𝑙</m:t>
                        </m:r>
                      </m:sub>
                      <m:sup>
                        <m:r>
                          <a:rPr lang="en-GB" i="1" smtClean="0">
                            <a:latin typeface="Cambria Math" panose="02040503050406030204" pitchFamily="18" charset="0"/>
                            <a:ea typeface="Cambria Math" panose="02040503050406030204" pitchFamily="18" charset="0"/>
                          </a:rPr>
                          <m:t>∗</m:t>
                        </m:r>
                      </m:sup>
                    </m:sSubSup>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𝛼</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𝑇</m:t>
                    </m:r>
                  </m:oMath>
                </a14:m>
                <a:r>
                  <a:rPr lang="en-GB" dirty="0"/>
                  <a:t> where </a:t>
                </a:r>
                <a14:m>
                  <m:oMath xmlns:m="http://schemas.openxmlformats.org/officeDocument/2006/math">
                    <m:r>
                      <a:rPr lang="en-GB" i="1">
                        <a:latin typeface="Cambria Math" panose="02040503050406030204" pitchFamily="18" charset="0"/>
                        <a:ea typeface="Cambria Math" panose="02040503050406030204" pitchFamily="18" charset="0"/>
                      </a:rPr>
                      <m:t>𝛼</m:t>
                    </m:r>
                  </m:oMath>
                </a14:m>
                <a:r>
                  <a:rPr lang="en-GB" dirty="0"/>
                  <a:t> is </a:t>
                </a:r>
                <a:r>
                  <a:rPr lang="en-GB" i="1" dirty="0">
                    <a:solidFill>
                      <a:srgbClr val="FFFF00"/>
                    </a:solidFill>
                    <a:latin typeface="Times New Roman" panose="02020603050405020304" pitchFamily="18" charset="0"/>
                    <a:cs typeface="Times New Roman" panose="02020603050405020304" pitchFamily="18" charset="0"/>
                  </a:rPr>
                  <a:t>coefficient of thermal expansion</a:t>
                </a:r>
                <a:r>
                  <a:rPr lang="en-GB" dirty="0"/>
                  <a:t>.</a:t>
                </a:r>
              </a:p>
              <a:p>
                <a:endParaRPr lang="en-GB" dirty="0"/>
              </a:p>
            </p:txBody>
          </p:sp>
        </mc:Choice>
        <mc:Fallback xmlns="">
          <p:sp>
            <p:nvSpPr>
              <p:cNvPr id="18" name="Content Placeholder 2">
                <a:extLst>
                  <a:ext uri="{FF2B5EF4-FFF2-40B4-BE49-F238E27FC236}">
                    <a16:creationId xmlns:a16="http://schemas.microsoft.com/office/drawing/2014/main" id="{14ECF904-9779-320C-000D-157BDE4B8828}"/>
                  </a:ext>
                </a:extLst>
              </p:cNvPr>
              <p:cNvSpPr txBox="1">
                <a:spLocks noRot="1" noChangeAspect="1" noMove="1" noResize="1" noEditPoints="1" noAdjustHandles="1" noChangeArrowheads="1" noChangeShapeType="1" noTextEdit="1"/>
              </p:cNvSpPr>
              <p:nvPr/>
            </p:nvSpPr>
            <p:spPr>
              <a:xfrm>
                <a:off x="818712" y="2222287"/>
                <a:ext cx="5554510" cy="3989158"/>
              </a:xfrm>
              <a:prstGeom prst="rect">
                <a:avLst/>
              </a:prstGeom>
              <a:blipFill>
                <a:blip r:embed="rId10"/>
                <a:stretch>
                  <a:fillRect/>
                </a:stretch>
              </a:blipFill>
              <a:effectLst>
                <a:outerShdw blurRad="50800" dir="14400000">
                  <a:srgbClr val="000000">
                    <a:alpha val="40000"/>
                  </a:srgbClr>
                </a:outerShdw>
              </a:effectLst>
            </p:spPr>
            <p:txBody>
              <a:bodyPr/>
              <a:lstStyle/>
              <a:p>
                <a:r>
                  <a:rPr lang="en-GB">
                    <a:noFill/>
                  </a:rPr>
                  <a:t> </a:t>
                </a:r>
              </a:p>
            </p:txBody>
          </p:sp>
        </mc:Fallback>
      </mc:AlternateContent>
    </p:spTree>
    <p:extLst>
      <p:ext uri="{BB962C8B-B14F-4D97-AF65-F5344CB8AC3E}">
        <p14:creationId xmlns:p14="http://schemas.microsoft.com/office/powerpoint/2010/main" val="2712413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9CAD-7027-B283-12C3-7B457C565491}"/>
              </a:ext>
            </a:extLst>
          </p:cNvPr>
          <p:cNvSpPr>
            <a:spLocks noGrp="1"/>
          </p:cNvSpPr>
          <p:nvPr>
            <p:ph type="title"/>
          </p:nvPr>
        </p:nvSpPr>
        <p:spPr>
          <a:xfrm>
            <a:off x="810000" y="447188"/>
            <a:ext cx="6408947" cy="970450"/>
          </a:xfrm>
        </p:spPr>
        <p:txBody>
          <a:bodyPr/>
          <a:lstStyle/>
          <a:p>
            <a:r>
              <a:rPr lang="en-GB" dirty="0"/>
              <a:t>Temperature and moisture effects</a:t>
            </a:r>
          </a:p>
        </p:txBody>
      </p:sp>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245C1CB4-1A68-5182-9128-A321D3FFF311}"/>
                  </a:ext>
                </a:extLst>
              </p:cNvPr>
              <p:cNvSpPr>
                <a:spLocks noGrp="1"/>
              </p:cNvSpPr>
              <p:nvPr>
                <p:ph idx="1"/>
              </p:nvPr>
            </p:nvSpPr>
            <p:spPr/>
            <p:txBody>
              <a:bodyPr/>
              <a:lstStyle/>
              <a:p>
                <a:r>
                  <a:rPr lang="en-GB" dirty="0"/>
                  <a:t>When principal directions 1, 2 and 3 make and angle of </a:t>
                </a:r>
                <a14:m>
                  <m:oMath xmlns:m="http://schemas.openxmlformats.org/officeDocument/2006/math">
                    <m:r>
                      <a:rPr lang="en-GB" i="1" smtClean="0">
                        <a:latin typeface="Cambria Math" panose="02040503050406030204" pitchFamily="18" charset="0"/>
                        <a:ea typeface="Cambria Math" panose="02040503050406030204" pitchFamily="18" charset="0"/>
                      </a:rPr>
                      <m:t>𝜃</m:t>
                    </m:r>
                  </m:oMath>
                </a14:m>
                <a:r>
                  <a:rPr lang="en-GB" dirty="0"/>
                  <a:t> with the reference direction, then</a:t>
                </a:r>
              </a:p>
              <a:p>
                <a:endParaRPr lang="en-GB" dirty="0"/>
              </a:p>
            </p:txBody>
          </p:sp>
        </mc:Choice>
        <mc:Fallback xmlns="">
          <p:sp>
            <p:nvSpPr>
              <p:cNvPr id="15" name="Content Placeholder 14">
                <a:extLst>
                  <a:ext uri="{FF2B5EF4-FFF2-40B4-BE49-F238E27FC236}">
                    <a16:creationId xmlns:a16="http://schemas.microsoft.com/office/drawing/2014/main" id="{245C1CB4-1A68-5182-9128-A321D3FFF311}"/>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C6E4879-CA8D-7C1C-E3D6-E91D807D3FC4}"/>
              </a:ext>
            </a:extLst>
          </p:cNvPr>
          <p:cNvSpPr>
            <a:spLocks noGrp="1"/>
          </p:cNvSpPr>
          <p:nvPr>
            <p:ph type="sldNum" sz="quarter" idx="12"/>
          </p:nvPr>
        </p:nvSpPr>
        <p:spPr/>
        <p:txBody>
          <a:bodyPr/>
          <a:lstStyle/>
          <a:p>
            <a:fld id="{4183E3AC-4BFB-4F71-8C6B-E1F9A9D61AA6}" type="slidenum">
              <a:rPr lang="en-GB" smtClean="0"/>
              <a:t>49</a:t>
            </a:fld>
            <a:endParaRPr lang="en-GB"/>
          </a:p>
        </p:txBody>
      </p:sp>
      <p:sp>
        <p:nvSpPr>
          <p:cNvPr id="18" name="Content Placeholder 2">
            <a:extLst>
              <a:ext uri="{FF2B5EF4-FFF2-40B4-BE49-F238E27FC236}">
                <a16:creationId xmlns:a16="http://schemas.microsoft.com/office/drawing/2014/main" id="{14ECF904-9779-320C-000D-157BDE4B8828}"/>
              </a:ext>
            </a:extLst>
          </p:cNvPr>
          <p:cNvSpPr txBox="1">
            <a:spLocks/>
          </p:cNvSpPr>
          <p:nvPr/>
        </p:nvSpPr>
        <p:spPr>
          <a:xfrm>
            <a:off x="818712" y="2222287"/>
            <a:ext cx="5554510" cy="3989158"/>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pic>
        <p:nvPicPr>
          <p:cNvPr id="3" name="Picture 2">
            <a:extLst>
              <a:ext uri="{FF2B5EF4-FFF2-40B4-BE49-F238E27FC236}">
                <a16:creationId xmlns:a16="http://schemas.microsoft.com/office/drawing/2014/main" id="{0F8C3D21-34A3-0AD4-C38F-F9D8211CA48E}"/>
              </a:ext>
            </a:extLst>
          </p:cNvPr>
          <p:cNvPicPr>
            <a:picLocks noChangeAspect="1"/>
          </p:cNvPicPr>
          <p:nvPr/>
        </p:nvPicPr>
        <p:blipFill>
          <a:blip r:embed="rId4"/>
          <a:stretch>
            <a:fillRect/>
          </a:stretch>
        </p:blipFill>
        <p:spPr>
          <a:xfrm>
            <a:off x="8283039" y="52238"/>
            <a:ext cx="3779221" cy="1680309"/>
          </a:xfrm>
          <a:prstGeom prst="rect">
            <a:avLst/>
          </a:prstGeom>
          <a:ln>
            <a:solidFill>
              <a:schemeClr val="bg1"/>
            </a:solidFill>
          </a:ln>
        </p:spPr>
      </p:pic>
      <p:pic>
        <p:nvPicPr>
          <p:cNvPr id="17" name="Picture 16">
            <a:extLst>
              <a:ext uri="{FF2B5EF4-FFF2-40B4-BE49-F238E27FC236}">
                <a16:creationId xmlns:a16="http://schemas.microsoft.com/office/drawing/2014/main" id="{2634157E-B6AD-B869-916C-D657CD87989C}"/>
              </a:ext>
            </a:extLst>
          </p:cNvPr>
          <p:cNvPicPr>
            <a:picLocks noChangeAspect="1"/>
          </p:cNvPicPr>
          <p:nvPr/>
        </p:nvPicPr>
        <p:blipFill>
          <a:blip r:embed="rId5"/>
          <a:stretch>
            <a:fillRect/>
          </a:stretch>
        </p:blipFill>
        <p:spPr>
          <a:xfrm>
            <a:off x="1307395" y="2659936"/>
            <a:ext cx="4631392" cy="1707975"/>
          </a:xfrm>
          <a:prstGeom prst="rect">
            <a:avLst/>
          </a:prstGeom>
          <a:ln>
            <a:solidFill>
              <a:schemeClr val="accent1"/>
            </a:solidFill>
          </a:ln>
        </p:spPr>
      </p:pic>
      <p:pic>
        <p:nvPicPr>
          <p:cNvPr id="19" name="Picture 18">
            <a:extLst>
              <a:ext uri="{FF2B5EF4-FFF2-40B4-BE49-F238E27FC236}">
                <a16:creationId xmlns:a16="http://schemas.microsoft.com/office/drawing/2014/main" id="{21B418C0-AC23-52C7-45C2-2EF0B009A7E9}"/>
              </a:ext>
            </a:extLst>
          </p:cNvPr>
          <p:cNvPicPr>
            <a:picLocks noChangeAspect="1"/>
          </p:cNvPicPr>
          <p:nvPr/>
        </p:nvPicPr>
        <p:blipFill>
          <a:blip r:embed="rId6"/>
          <a:stretch>
            <a:fillRect/>
          </a:stretch>
        </p:blipFill>
        <p:spPr>
          <a:xfrm>
            <a:off x="6836809" y="2663589"/>
            <a:ext cx="1688967" cy="1704322"/>
          </a:xfrm>
          <a:prstGeom prst="rect">
            <a:avLst/>
          </a:prstGeom>
          <a:ln>
            <a:solidFill>
              <a:schemeClr val="accent1"/>
            </a:solidFill>
          </a:ln>
        </p:spPr>
      </p:pic>
      <p:pic>
        <p:nvPicPr>
          <p:cNvPr id="20" name="Picture 19">
            <a:extLst>
              <a:ext uri="{FF2B5EF4-FFF2-40B4-BE49-F238E27FC236}">
                <a16:creationId xmlns:a16="http://schemas.microsoft.com/office/drawing/2014/main" id="{98F7A6E3-C2B6-13DD-62B2-411625736EC4}"/>
              </a:ext>
            </a:extLst>
          </p:cNvPr>
          <p:cNvPicPr>
            <a:picLocks noChangeAspect="1"/>
          </p:cNvPicPr>
          <p:nvPr/>
        </p:nvPicPr>
        <p:blipFill>
          <a:blip r:embed="rId7"/>
          <a:stretch>
            <a:fillRect/>
          </a:stretch>
        </p:blipFill>
        <p:spPr>
          <a:xfrm>
            <a:off x="6836809" y="4501650"/>
            <a:ext cx="4631391" cy="1576056"/>
          </a:xfrm>
          <a:prstGeom prst="rect">
            <a:avLst/>
          </a:prstGeom>
          <a:ln>
            <a:solidFill>
              <a:schemeClr val="accent1"/>
            </a:solidFill>
          </a:ln>
        </p:spPr>
      </p:pic>
      <p:pic>
        <p:nvPicPr>
          <p:cNvPr id="21" name="Picture 20">
            <a:extLst>
              <a:ext uri="{FF2B5EF4-FFF2-40B4-BE49-F238E27FC236}">
                <a16:creationId xmlns:a16="http://schemas.microsoft.com/office/drawing/2014/main" id="{49B60F09-E0EF-1D51-15DB-B1BCDB8644AE}"/>
              </a:ext>
            </a:extLst>
          </p:cNvPr>
          <p:cNvPicPr>
            <a:picLocks noChangeAspect="1"/>
          </p:cNvPicPr>
          <p:nvPr/>
        </p:nvPicPr>
        <p:blipFill>
          <a:blip r:embed="rId8"/>
          <a:stretch>
            <a:fillRect/>
          </a:stretch>
        </p:blipFill>
        <p:spPr>
          <a:xfrm>
            <a:off x="7552289" y="104381"/>
            <a:ext cx="1946973" cy="964664"/>
          </a:xfrm>
          <a:prstGeom prst="rect">
            <a:avLst/>
          </a:prstGeom>
          <a:ln>
            <a:solidFill>
              <a:schemeClr val="bg1"/>
            </a:solidFill>
          </a:ln>
        </p:spPr>
      </p:pic>
    </p:spTree>
    <p:extLst>
      <p:ext uri="{BB962C8B-B14F-4D97-AF65-F5344CB8AC3E}">
        <p14:creationId xmlns:p14="http://schemas.microsoft.com/office/powerpoint/2010/main" val="858473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5D2B-FB93-3591-6F5F-7FD0689F6A71}"/>
              </a:ext>
            </a:extLst>
          </p:cNvPr>
          <p:cNvSpPr>
            <a:spLocks noGrp="1"/>
          </p:cNvSpPr>
          <p:nvPr>
            <p:ph type="title"/>
          </p:nvPr>
        </p:nvSpPr>
        <p:spPr/>
        <p:txBody>
          <a:bodyPr/>
          <a:lstStyle/>
          <a:p>
            <a:r>
              <a:rPr lang="en-GB" dirty="0"/>
              <a:t>Classification of composite materials</a:t>
            </a:r>
          </a:p>
        </p:txBody>
      </p:sp>
      <p:sp>
        <p:nvSpPr>
          <p:cNvPr id="3" name="Content Placeholder 2">
            <a:extLst>
              <a:ext uri="{FF2B5EF4-FFF2-40B4-BE49-F238E27FC236}">
                <a16:creationId xmlns:a16="http://schemas.microsoft.com/office/drawing/2014/main" id="{DFD45B7E-3A85-9933-9E6D-B453903FE9E5}"/>
              </a:ext>
            </a:extLst>
          </p:cNvPr>
          <p:cNvSpPr>
            <a:spLocks noGrp="1"/>
          </p:cNvSpPr>
          <p:nvPr>
            <p:ph idx="1"/>
          </p:nvPr>
        </p:nvSpPr>
        <p:spPr>
          <a:xfrm>
            <a:off x="818712" y="2222287"/>
            <a:ext cx="7500340" cy="3636511"/>
          </a:xfrm>
        </p:spPr>
        <p:txBody>
          <a:bodyPr/>
          <a:lstStyle/>
          <a:p>
            <a:r>
              <a:rPr lang="en-GB" b="1" dirty="0"/>
              <a:t>Classification by the form of constituents</a:t>
            </a:r>
          </a:p>
          <a:p>
            <a:pPr lvl="1"/>
            <a:r>
              <a:rPr lang="en-GB" dirty="0"/>
              <a:t>Fibre composites (reinforcement is in the form of continuous or discontinuous fibres)</a:t>
            </a:r>
          </a:p>
          <a:p>
            <a:pPr lvl="1"/>
            <a:r>
              <a:rPr lang="en-GB" dirty="0"/>
              <a:t>Particles composites (reinforcement is particles)</a:t>
            </a:r>
          </a:p>
          <a:p>
            <a:pPr lvl="2"/>
            <a:r>
              <a:rPr lang="en-GB" b="1" dirty="0">
                <a:solidFill>
                  <a:srgbClr val="FFFF00"/>
                </a:solidFill>
              </a:rPr>
              <a:t>Example 1:</a:t>
            </a:r>
            <a:r>
              <a:rPr lang="en-GB" dirty="0"/>
              <a:t> ceramic-metal (cermet) composites adapted to high temperature applications. For example, oxide-based cermet are used for high-speed cutting tools and for protectors at high temperatures.</a:t>
            </a:r>
          </a:p>
          <a:p>
            <a:pPr lvl="2"/>
            <a:r>
              <a:rPr lang="en-GB" b="1" dirty="0">
                <a:solidFill>
                  <a:srgbClr val="FFFF00"/>
                </a:solidFill>
              </a:rPr>
              <a:t>Example 2:</a:t>
            </a:r>
            <a:r>
              <a:rPr lang="en-GB" dirty="0"/>
              <a:t> lead inclusions in copper alloys make them easier to machine. Particles of brittle metals such as tungsten, chromium, and molybdenum incorporated in ductile metals improves their properties at higher temperatures while preserving their ductility at room temperatures.</a:t>
            </a:r>
          </a:p>
        </p:txBody>
      </p:sp>
      <p:pic>
        <p:nvPicPr>
          <p:cNvPr id="1026" name="Picture 2" descr="The morphologies of cermet composite powders: (a) WC-Ni; (b) WC-Cr3C2 ...">
            <a:extLst>
              <a:ext uri="{FF2B5EF4-FFF2-40B4-BE49-F238E27FC236}">
                <a16:creationId xmlns:a16="http://schemas.microsoft.com/office/drawing/2014/main" id="{9405ABD7-5F2F-5B80-A9DD-E0EA572374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79" t="3060" r="50000" b="2385"/>
          <a:stretch/>
        </p:blipFill>
        <p:spPr bwMode="auto">
          <a:xfrm>
            <a:off x="8676862" y="3075842"/>
            <a:ext cx="3313043" cy="27829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382F370-E777-BC89-3A50-4B9C08B763C0}"/>
              </a:ext>
            </a:extLst>
          </p:cNvPr>
          <p:cNvSpPr>
            <a:spLocks noGrp="1"/>
          </p:cNvSpPr>
          <p:nvPr>
            <p:ph type="sldNum" sz="quarter" idx="12"/>
          </p:nvPr>
        </p:nvSpPr>
        <p:spPr/>
        <p:txBody>
          <a:bodyPr/>
          <a:lstStyle/>
          <a:p>
            <a:fld id="{4183E3AC-4BFB-4F71-8C6B-E1F9A9D61AA6}" type="slidenum">
              <a:rPr lang="en-GB" smtClean="0"/>
              <a:t>5</a:t>
            </a:fld>
            <a:endParaRPr lang="en-GB"/>
          </a:p>
        </p:txBody>
      </p:sp>
    </p:spTree>
    <p:extLst>
      <p:ext uri="{BB962C8B-B14F-4D97-AF65-F5344CB8AC3E}">
        <p14:creationId xmlns:p14="http://schemas.microsoft.com/office/powerpoint/2010/main" val="2532893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9CAD-7027-B283-12C3-7B457C565491}"/>
              </a:ext>
            </a:extLst>
          </p:cNvPr>
          <p:cNvSpPr>
            <a:spLocks noGrp="1"/>
          </p:cNvSpPr>
          <p:nvPr>
            <p:ph type="title"/>
          </p:nvPr>
        </p:nvSpPr>
        <p:spPr>
          <a:xfrm>
            <a:off x="810000" y="447188"/>
            <a:ext cx="6312695" cy="970450"/>
          </a:xfrm>
        </p:spPr>
        <p:txBody>
          <a:bodyPr/>
          <a:lstStyle/>
          <a:p>
            <a:r>
              <a:rPr lang="en-GB" dirty="0"/>
              <a:t>Temperature and moisture effects</a:t>
            </a:r>
          </a:p>
        </p:txBody>
      </p:sp>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245C1CB4-1A68-5182-9128-A321D3FFF311}"/>
                  </a:ext>
                </a:extLst>
              </p:cNvPr>
              <p:cNvSpPr>
                <a:spLocks noGrp="1"/>
              </p:cNvSpPr>
              <p:nvPr>
                <p:ph idx="1"/>
              </p:nvPr>
            </p:nvSpPr>
            <p:spPr/>
            <p:txBody>
              <a:bodyPr/>
              <a:lstStyle/>
              <a:p>
                <a:r>
                  <a:rPr lang="en-GB" dirty="0"/>
                  <a:t>For plane stress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𝜀</m:t>
                        </m:r>
                      </m:e>
                      <m:sub>
                        <m:r>
                          <a:rPr lang="en-GB" b="0" i="1" smtClean="0">
                            <a:latin typeface="Cambria Math" panose="02040503050406030204" pitchFamily="18" charset="0"/>
                          </a:rPr>
                          <m:t>𝑧𝑧</m:t>
                        </m:r>
                      </m:sub>
                      <m:sup>
                        <m:r>
                          <a:rPr lang="en-GB" b="0" i="1" smtClean="0">
                            <a:latin typeface="Cambria Math" panose="02040503050406030204" pitchFamily="18" charset="0"/>
                          </a:rPr>
                          <m:t>∗</m:t>
                        </m:r>
                      </m:sup>
                    </m:sSubSup>
                    <m:r>
                      <a:rPr lang="en-GB" b="0" i="1" smtClean="0">
                        <a:latin typeface="Cambria Math" panose="02040503050406030204" pitchFamily="18" charset="0"/>
                      </a:rPr>
                      <m:t>=</m:t>
                    </m:r>
                    <m:r>
                      <a:rPr lang="en-GB" b="0" i="1" smtClean="0">
                        <a:latin typeface="Cambria Math" panose="02040503050406030204" pitchFamily="18" charset="0"/>
                      </a:rPr>
                      <m:t>0</m:t>
                    </m:r>
                  </m:oMath>
                </a14:m>
                <a:r>
                  <a:rPr lang="en-GB" dirty="0"/>
                  <a:t>), the equation simplifies to:</a:t>
                </a:r>
              </a:p>
              <a:p>
                <a:endParaRPr lang="en-GB" dirty="0"/>
              </a:p>
            </p:txBody>
          </p:sp>
        </mc:Choice>
        <mc:Fallback xmlns="">
          <p:sp>
            <p:nvSpPr>
              <p:cNvPr id="15" name="Content Placeholder 14">
                <a:extLst>
                  <a:ext uri="{FF2B5EF4-FFF2-40B4-BE49-F238E27FC236}">
                    <a16:creationId xmlns:a16="http://schemas.microsoft.com/office/drawing/2014/main" id="{245C1CB4-1A68-5182-9128-A321D3FFF311}"/>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C6E4879-CA8D-7C1C-E3D6-E91D807D3FC4}"/>
              </a:ext>
            </a:extLst>
          </p:cNvPr>
          <p:cNvSpPr>
            <a:spLocks noGrp="1"/>
          </p:cNvSpPr>
          <p:nvPr>
            <p:ph type="sldNum" sz="quarter" idx="12"/>
          </p:nvPr>
        </p:nvSpPr>
        <p:spPr/>
        <p:txBody>
          <a:bodyPr/>
          <a:lstStyle/>
          <a:p>
            <a:fld id="{4183E3AC-4BFB-4F71-8C6B-E1F9A9D61AA6}" type="slidenum">
              <a:rPr lang="en-GB" smtClean="0"/>
              <a:t>50</a:t>
            </a:fld>
            <a:endParaRPr lang="en-GB"/>
          </a:p>
        </p:txBody>
      </p:sp>
      <p:sp>
        <p:nvSpPr>
          <p:cNvPr id="18" name="Content Placeholder 2">
            <a:extLst>
              <a:ext uri="{FF2B5EF4-FFF2-40B4-BE49-F238E27FC236}">
                <a16:creationId xmlns:a16="http://schemas.microsoft.com/office/drawing/2014/main" id="{14ECF904-9779-320C-000D-157BDE4B8828}"/>
              </a:ext>
            </a:extLst>
          </p:cNvPr>
          <p:cNvSpPr txBox="1">
            <a:spLocks/>
          </p:cNvSpPr>
          <p:nvPr/>
        </p:nvSpPr>
        <p:spPr>
          <a:xfrm>
            <a:off x="818712" y="2222287"/>
            <a:ext cx="5554510" cy="3989158"/>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pic>
        <p:nvPicPr>
          <p:cNvPr id="3" name="Picture 2">
            <a:extLst>
              <a:ext uri="{FF2B5EF4-FFF2-40B4-BE49-F238E27FC236}">
                <a16:creationId xmlns:a16="http://schemas.microsoft.com/office/drawing/2014/main" id="{0F8C3D21-34A3-0AD4-C38F-F9D8211CA48E}"/>
              </a:ext>
            </a:extLst>
          </p:cNvPr>
          <p:cNvPicPr>
            <a:picLocks noChangeAspect="1"/>
          </p:cNvPicPr>
          <p:nvPr/>
        </p:nvPicPr>
        <p:blipFill>
          <a:blip r:embed="rId4"/>
          <a:stretch>
            <a:fillRect/>
          </a:stretch>
        </p:blipFill>
        <p:spPr>
          <a:xfrm>
            <a:off x="8283039" y="52238"/>
            <a:ext cx="3779221" cy="1680309"/>
          </a:xfrm>
          <a:prstGeom prst="rect">
            <a:avLst/>
          </a:prstGeom>
          <a:ln>
            <a:solidFill>
              <a:schemeClr val="bg1"/>
            </a:solidFill>
          </a:ln>
        </p:spPr>
      </p:pic>
      <p:pic>
        <p:nvPicPr>
          <p:cNvPr id="21" name="Picture 20">
            <a:extLst>
              <a:ext uri="{FF2B5EF4-FFF2-40B4-BE49-F238E27FC236}">
                <a16:creationId xmlns:a16="http://schemas.microsoft.com/office/drawing/2014/main" id="{49B60F09-E0EF-1D51-15DB-B1BCDB8644AE}"/>
              </a:ext>
            </a:extLst>
          </p:cNvPr>
          <p:cNvPicPr>
            <a:picLocks noChangeAspect="1"/>
          </p:cNvPicPr>
          <p:nvPr/>
        </p:nvPicPr>
        <p:blipFill>
          <a:blip r:embed="rId5"/>
          <a:stretch>
            <a:fillRect/>
          </a:stretch>
        </p:blipFill>
        <p:spPr>
          <a:xfrm>
            <a:off x="7552289" y="104381"/>
            <a:ext cx="1946973" cy="964664"/>
          </a:xfrm>
          <a:prstGeom prst="rect">
            <a:avLst/>
          </a:prstGeom>
          <a:ln>
            <a:solidFill>
              <a:schemeClr val="bg1"/>
            </a:solidFill>
          </a:ln>
        </p:spPr>
      </p:pic>
      <p:pic>
        <p:nvPicPr>
          <p:cNvPr id="22" name="Picture 21">
            <a:extLst>
              <a:ext uri="{FF2B5EF4-FFF2-40B4-BE49-F238E27FC236}">
                <a16:creationId xmlns:a16="http://schemas.microsoft.com/office/drawing/2014/main" id="{00383D9A-ADE0-ED3E-0679-E0B6E440F712}"/>
              </a:ext>
            </a:extLst>
          </p:cNvPr>
          <p:cNvPicPr>
            <a:picLocks noChangeAspect="1"/>
          </p:cNvPicPr>
          <p:nvPr/>
        </p:nvPicPr>
        <p:blipFill>
          <a:blip r:embed="rId6"/>
          <a:stretch>
            <a:fillRect/>
          </a:stretch>
        </p:blipFill>
        <p:spPr>
          <a:xfrm>
            <a:off x="1200217" y="2744439"/>
            <a:ext cx="5826225" cy="1122484"/>
          </a:xfrm>
          <a:prstGeom prst="rect">
            <a:avLst/>
          </a:prstGeom>
          <a:ln>
            <a:solidFill>
              <a:schemeClr val="accent1"/>
            </a:solidFill>
          </a:ln>
        </p:spPr>
      </p:pic>
    </p:spTree>
    <p:extLst>
      <p:ext uri="{BB962C8B-B14F-4D97-AF65-F5344CB8AC3E}">
        <p14:creationId xmlns:p14="http://schemas.microsoft.com/office/powerpoint/2010/main" val="842342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9CAD-7027-B283-12C3-7B457C565491}"/>
              </a:ext>
            </a:extLst>
          </p:cNvPr>
          <p:cNvSpPr>
            <a:spLocks noGrp="1"/>
          </p:cNvSpPr>
          <p:nvPr>
            <p:ph type="title"/>
          </p:nvPr>
        </p:nvSpPr>
        <p:spPr>
          <a:xfrm>
            <a:off x="810000" y="447188"/>
            <a:ext cx="6659204" cy="970450"/>
          </a:xfrm>
        </p:spPr>
        <p:txBody>
          <a:bodyPr/>
          <a:lstStyle/>
          <a:p>
            <a:r>
              <a:rPr lang="en-GB" dirty="0"/>
              <a:t>Final constitutive equation of composite laminate</a:t>
            </a:r>
          </a:p>
        </p:txBody>
      </p:sp>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245C1CB4-1A68-5182-9128-A321D3FFF311}"/>
                  </a:ext>
                </a:extLst>
              </p:cNvPr>
              <p:cNvSpPr>
                <a:spLocks noGrp="1"/>
              </p:cNvSpPr>
              <p:nvPr>
                <p:ph idx="1"/>
              </p:nvPr>
            </p:nvSpPr>
            <p:spPr/>
            <p:txBody>
              <a:bodyPr/>
              <a:lstStyle/>
              <a:p>
                <a:r>
                  <a:rPr lang="en-GB" dirty="0"/>
                  <a:t>For plane stress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𝜀</m:t>
                        </m:r>
                      </m:e>
                      <m:sub>
                        <m:r>
                          <a:rPr lang="en-GB" b="0" i="1" smtClean="0">
                            <a:latin typeface="Cambria Math" panose="02040503050406030204" pitchFamily="18" charset="0"/>
                          </a:rPr>
                          <m:t>𝑧𝑧</m:t>
                        </m:r>
                      </m:sub>
                      <m:sup>
                        <m:r>
                          <a:rPr lang="en-GB" b="0" i="1" smtClean="0">
                            <a:latin typeface="Cambria Math" panose="02040503050406030204" pitchFamily="18" charset="0"/>
                          </a:rPr>
                          <m:t>∗</m:t>
                        </m:r>
                      </m:sup>
                    </m:sSubSup>
                    <m:r>
                      <a:rPr lang="en-GB" b="0" i="1" smtClean="0">
                        <a:latin typeface="Cambria Math" panose="02040503050406030204" pitchFamily="18" charset="0"/>
                      </a:rPr>
                      <m:t>=</m:t>
                    </m:r>
                    <m:r>
                      <a:rPr lang="en-GB" b="0" i="1" smtClean="0">
                        <a:latin typeface="Cambria Math" panose="02040503050406030204" pitchFamily="18" charset="0"/>
                      </a:rPr>
                      <m:t>0</m:t>
                    </m:r>
                  </m:oMath>
                </a14:m>
                <a:r>
                  <a:rPr lang="en-GB" dirty="0"/>
                  <a:t>), the equation simplifies to:</a:t>
                </a:r>
              </a:p>
              <a:p>
                <a:endParaRPr lang="en-GB" dirty="0"/>
              </a:p>
            </p:txBody>
          </p:sp>
        </mc:Choice>
        <mc:Fallback xmlns="">
          <p:sp>
            <p:nvSpPr>
              <p:cNvPr id="15" name="Content Placeholder 14">
                <a:extLst>
                  <a:ext uri="{FF2B5EF4-FFF2-40B4-BE49-F238E27FC236}">
                    <a16:creationId xmlns:a16="http://schemas.microsoft.com/office/drawing/2014/main" id="{245C1CB4-1A68-5182-9128-A321D3FFF311}"/>
                  </a:ext>
                </a:extLst>
              </p:cNvPr>
              <p:cNvSpPr>
                <a:spLocks noGrp="1" noRot="1" noChangeAspect="1" noMove="1" noResize="1" noEditPoints="1" noAdjustHandles="1" noChangeArrowheads="1" noChangeShapeType="1" noTextEdit="1"/>
              </p:cNvSpPr>
              <p:nvPr>
                <p:ph idx="1"/>
              </p:nvPr>
            </p:nvSpPr>
            <p:spPr>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C6E4879-CA8D-7C1C-E3D6-E91D807D3FC4}"/>
              </a:ext>
            </a:extLst>
          </p:cNvPr>
          <p:cNvSpPr>
            <a:spLocks noGrp="1"/>
          </p:cNvSpPr>
          <p:nvPr>
            <p:ph type="sldNum" sz="quarter" idx="12"/>
          </p:nvPr>
        </p:nvSpPr>
        <p:spPr/>
        <p:txBody>
          <a:bodyPr/>
          <a:lstStyle/>
          <a:p>
            <a:fld id="{4183E3AC-4BFB-4F71-8C6B-E1F9A9D61AA6}" type="slidenum">
              <a:rPr lang="en-GB" smtClean="0"/>
              <a:t>51</a:t>
            </a:fld>
            <a:endParaRPr lang="en-GB"/>
          </a:p>
        </p:txBody>
      </p:sp>
      <p:sp>
        <p:nvSpPr>
          <p:cNvPr id="18" name="Content Placeholder 2">
            <a:extLst>
              <a:ext uri="{FF2B5EF4-FFF2-40B4-BE49-F238E27FC236}">
                <a16:creationId xmlns:a16="http://schemas.microsoft.com/office/drawing/2014/main" id="{14ECF904-9779-320C-000D-157BDE4B8828}"/>
              </a:ext>
            </a:extLst>
          </p:cNvPr>
          <p:cNvSpPr txBox="1">
            <a:spLocks/>
          </p:cNvSpPr>
          <p:nvPr/>
        </p:nvSpPr>
        <p:spPr>
          <a:xfrm>
            <a:off x="818712" y="2222287"/>
            <a:ext cx="5554510" cy="3989158"/>
          </a:xfrm>
          <a:prstGeom prst="rect">
            <a:avLst/>
          </a:prstGeom>
          <a:effectLst>
            <a:outerShdw blurRad="50800" dir="14400000">
              <a:srgbClr val="000000">
                <a:alpha val="40000"/>
              </a:srgbClr>
            </a:outerShdw>
          </a:effectLst>
        </p:spPr>
        <p:txBody>
          <a:bodyPr vert="horz" lIns="91440" tIns="45720" rIns="91440" bIns="45720" rtlCol="0" anchor="t" anchorCtr="0">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Arial" panose="020B0604020202020204" pitchFamily="34" charset="0"/>
                <a:ea typeface="+mn-ea"/>
                <a:cs typeface="Arial" panose="020B0604020202020204" pitchFamily="34"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endParaRPr lang="en-GB" dirty="0"/>
          </a:p>
        </p:txBody>
      </p:sp>
      <p:pic>
        <p:nvPicPr>
          <p:cNvPr id="3" name="Picture 2">
            <a:extLst>
              <a:ext uri="{FF2B5EF4-FFF2-40B4-BE49-F238E27FC236}">
                <a16:creationId xmlns:a16="http://schemas.microsoft.com/office/drawing/2014/main" id="{0F8C3D21-34A3-0AD4-C38F-F9D8211CA48E}"/>
              </a:ext>
            </a:extLst>
          </p:cNvPr>
          <p:cNvPicPr>
            <a:picLocks noChangeAspect="1"/>
          </p:cNvPicPr>
          <p:nvPr/>
        </p:nvPicPr>
        <p:blipFill>
          <a:blip r:embed="rId4"/>
          <a:stretch>
            <a:fillRect/>
          </a:stretch>
        </p:blipFill>
        <p:spPr>
          <a:xfrm>
            <a:off x="8283039" y="52238"/>
            <a:ext cx="3779221" cy="1680309"/>
          </a:xfrm>
          <a:prstGeom prst="rect">
            <a:avLst/>
          </a:prstGeom>
          <a:ln>
            <a:solidFill>
              <a:schemeClr val="bg1"/>
            </a:solidFill>
          </a:ln>
        </p:spPr>
      </p:pic>
      <p:pic>
        <p:nvPicPr>
          <p:cNvPr id="21" name="Picture 20">
            <a:extLst>
              <a:ext uri="{FF2B5EF4-FFF2-40B4-BE49-F238E27FC236}">
                <a16:creationId xmlns:a16="http://schemas.microsoft.com/office/drawing/2014/main" id="{49B60F09-E0EF-1D51-15DB-B1BCDB8644AE}"/>
              </a:ext>
            </a:extLst>
          </p:cNvPr>
          <p:cNvPicPr>
            <a:picLocks noChangeAspect="1"/>
          </p:cNvPicPr>
          <p:nvPr/>
        </p:nvPicPr>
        <p:blipFill>
          <a:blip r:embed="rId5"/>
          <a:stretch>
            <a:fillRect/>
          </a:stretch>
        </p:blipFill>
        <p:spPr>
          <a:xfrm>
            <a:off x="7552289" y="104381"/>
            <a:ext cx="1946973" cy="964664"/>
          </a:xfrm>
          <a:prstGeom prst="rect">
            <a:avLst/>
          </a:prstGeom>
          <a:ln>
            <a:solidFill>
              <a:schemeClr val="bg1"/>
            </a:solidFill>
          </a:ln>
        </p:spPr>
      </p:pic>
      <p:pic>
        <p:nvPicPr>
          <p:cNvPr id="5" name="Picture 4">
            <a:extLst>
              <a:ext uri="{FF2B5EF4-FFF2-40B4-BE49-F238E27FC236}">
                <a16:creationId xmlns:a16="http://schemas.microsoft.com/office/drawing/2014/main" id="{4C87E757-8BDF-92BD-FF0A-BA8A542F6FC8}"/>
              </a:ext>
            </a:extLst>
          </p:cNvPr>
          <p:cNvPicPr>
            <a:picLocks noChangeAspect="1"/>
          </p:cNvPicPr>
          <p:nvPr/>
        </p:nvPicPr>
        <p:blipFill>
          <a:blip r:embed="rId6"/>
          <a:stretch>
            <a:fillRect/>
          </a:stretch>
        </p:blipFill>
        <p:spPr>
          <a:xfrm>
            <a:off x="1194860" y="2727513"/>
            <a:ext cx="4901140" cy="1661662"/>
          </a:xfrm>
          <a:prstGeom prst="rect">
            <a:avLst/>
          </a:prstGeom>
          <a:ln w="25400">
            <a:solidFill>
              <a:srgbClr val="FF0000"/>
            </a:solidFill>
          </a:ln>
        </p:spPr>
      </p:pic>
      <p:pic>
        <p:nvPicPr>
          <p:cNvPr id="6" name="Picture 5">
            <a:extLst>
              <a:ext uri="{FF2B5EF4-FFF2-40B4-BE49-F238E27FC236}">
                <a16:creationId xmlns:a16="http://schemas.microsoft.com/office/drawing/2014/main" id="{3CA02F13-9433-3489-2A31-ED4218D9F14C}"/>
              </a:ext>
            </a:extLst>
          </p:cNvPr>
          <p:cNvPicPr>
            <a:picLocks noChangeAspect="1"/>
          </p:cNvPicPr>
          <p:nvPr/>
        </p:nvPicPr>
        <p:blipFill>
          <a:blip r:embed="rId7"/>
          <a:stretch>
            <a:fillRect/>
          </a:stretch>
        </p:blipFill>
        <p:spPr>
          <a:xfrm>
            <a:off x="1194860" y="4469717"/>
            <a:ext cx="4901140" cy="1851180"/>
          </a:xfrm>
          <a:prstGeom prst="rect">
            <a:avLst/>
          </a:prstGeom>
          <a:ln>
            <a:solidFill>
              <a:schemeClr val="accent1"/>
            </a:solidFill>
          </a:ln>
        </p:spPr>
      </p:pic>
      <p:pic>
        <p:nvPicPr>
          <p:cNvPr id="7" name="Picture 6">
            <a:extLst>
              <a:ext uri="{FF2B5EF4-FFF2-40B4-BE49-F238E27FC236}">
                <a16:creationId xmlns:a16="http://schemas.microsoft.com/office/drawing/2014/main" id="{EBA53A6C-8013-33D7-A440-18566EB88649}"/>
              </a:ext>
            </a:extLst>
          </p:cNvPr>
          <p:cNvPicPr>
            <a:picLocks noChangeAspect="1"/>
          </p:cNvPicPr>
          <p:nvPr/>
        </p:nvPicPr>
        <p:blipFill>
          <a:blip r:embed="rId8"/>
          <a:stretch>
            <a:fillRect/>
          </a:stretch>
        </p:blipFill>
        <p:spPr>
          <a:xfrm>
            <a:off x="6243487" y="2992978"/>
            <a:ext cx="5915025" cy="1130732"/>
          </a:xfrm>
          <a:prstGeom prst="rect">
            <a:avLst/>
          </a:prstGeom>
          <a:ln>
            <a:solidFill>
              <a:schemeClr val="accent1"/>
            </a:solidFill>
          </a:ln>
        </p:spPr>
      </p:pic>
      <p:sp>
        <p:nvSpPr>
          <p:cNvPr id="8" name="TextBox 7">
            <a:extLst>
              <a:ext uri="{FF2B5EF4-FFF2-40B4-BE49-F238E27FC236}">
                <a16:creationId xmlns:a16="http://schemas.microsoft.com/office/drawing/2014/main" id="{E0C53475-7DA7-F0D5-FF46-178C1A5BD4D2}"/>
              </a:ext>
            </a:extLst>
          </p:cNvPr>
          <p:cNvSpPr txBox="1"/>
          <p:nvPr/>
        </p:nvSpPr>
        <p:spPr>
          <a:xfrm>
            <a:off x="6883400" y="2503239"/>
            <a:ext cx="1765227" cy="323165"/>
          </a:xfrm>
          <a:prstGeom prst="rect">
            <a:avLst/>
          </a:prstGeom>
          <a:noFill/>
        </p:spPr>
        <p:txBody>
          <a:bodyPr wrap="none" rtlCol="0">
            <a:spAutoFit/>
          </a:bodyPr>
          <a:lstStyle/>
          <a:p>
            <a:r>
              <a:rPr lang="en-GB" sz="1500" dirty="0">
                <a:solidFill>
                  <a:srgbClr val="FFFF00"/>
                </a:solidFill>
              </a:rPr>
              <a:t>Stress in each ply</a:t>
            </a:r>
          </a:p>
        </p:txBody>
      </p:sp>
      <p:sp>
        <p:nvSpPr>
          <p:cNvPr id="9" name="TextBox 8">
            <a:extLst>
              <a:ext uri="{FF2B5EF4-FFF2-40B4-BE49-F238E27FC236}">
                <a16:creationId xmlns:a16="http://schemas.microsoft.com/office/drawing/2014/main" id="{13BE1E3D-5E80-45F8-35A9-80E62E109FF1}"/>
              </a:ext>
            </a:extLst>
          </p:cNvPr>
          <p:cNvSpPr txBox="1"/>
          <p:nvPr/>
        </p:nvSpPr>
        <p:spPr>
          <a:xfrm>
            <a:off x="8224535" y="4428784"/>
            <a:ext cx="1752403" cy="323165"/>
          </a:xfrm>
          <a:prstGeom prst="rect">
            <a:avLst/>
          </a:prstGeom>
          <a:noFill/>
        </p:spPr>
        <p:txBody>
          <a:bodyPr wrap="none" rtlCol="0">
            <a:spAutoFit/>
          </a:bodyPr>
          <a:lstStyle/>
          <a:p>
            <a:r>
              <a:rPr lang="en-GB" sz="1500" dirty="0">
                <a:solidFill>
                  <a:srgbClr val="FFFF00"/>
                </a:solidFill>
              </a:rPr>
              <a:t>Mid-plane strains</a:t>
            </a:r>
          </a:p>
        </p:txBody>
      </p:sp>
      <p:cxnSp>
        <p:nvCxnSpPr>
          <p:cNvPr id="11" name="Straight Arrow Connector 10">
            <a:extLst>
              <a:ext uri="{FF2B5EF4-FFF2-40B4-BE49-F238E27FC236}">
                <a16:creationId xmlns:a16="http://schemas.microsoft.com/office/drawing/2014/main" id="{5C2DAB07-6410-C408-F44D-9F7EA9F9BEC7}"/>
              </a:ext>
            </a:extLst>
          </p:cNvPr>
          <p:cNvCxnSpPr>
            <a:cxnSpLocks/>
          </p:cNvCxnSpPr>
          <p:nvPr/>
        </p:nvCxnSpPr>
        <p:spPr>
          <a:xfrm flipV="1">
            <a:off x="9257831" y="4000516"/>
            <a:ext cx="0" cy="486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4504056-60C9-7BD7-32E7-E3469226A252}"/>
              </a:ext>
            </a:extLst>
          </p:cNvPr>
          <p:cNvCxnSpPr>
            <a:cxnSpLocks/>
            <a:stCxn id="8" idx="2"/>
          </p:cNvCxnSpPr>
          <p:nvPr/>
        </p:nvCxnSpPr>
        <p:spPr>
          <a:xfrm flipH="1">
            <a:off x="6883400" y="2826404"/>
            <a:ext cx="882614" cy="489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8F815E0-B1F9-CD47-DA5B-52516CFB6302}"/>
              </a:ext>
            </a:extLst>
          </p:cNvPr>
          <p:cNvSpPr txBox="1"/>
          <p:nvPr/>
        </p:nvSpPr>
        <p:spPr>
          <a:xfrm>
            <a:off x="9479483" y="4964690"/>
            <a:ext cx="2236510" cy="553998"/>
          </a:xfrm>
          <a:prstGeom prst="rect">
            <a:avLst/>
          </a:prstGeom>
          <a:noFill/>
        </p:spPr>
        <p:txBody>
          <a:bodyPr wrap="none" rtlCol="0">
            <a:spAutoFit/>
          </a:bodyPr>
          <a:lstStyle/>
          <a:p>
            <a:r>
              <a:rPr lang="en-GB" sz="1500" dirty="0">
                <a:solidFill>
                  <a:srgbClr val="FFFF00"/>
                </a:solidFill>
              </a:rPr>
              <a:t>Thermal strains </a:t>
            </a:r>
          </a:p>
          <a:p>
            <a:r>
              <a:rPr lang="en-GB" sz="1500" dirty="0">
                <a:solidFill>
                  <a:srgbClr val="FFFF00"/>
                </a:solidFill>
              </a:rPr>
              <a:t>in each ply in isolation</a:t>
            </a:r>
          </a:p>
        </p:txBody>
      </p:sp>
      <p:cxnSp>
        <p:nvCxnSpPr>
          <p:cNvPr id="20" name="Straight Arrow Connector 19">
            <a:extLst>
              <a:ext uri="{FF2B5EF4-FFF2-40B4-BE49-F238E27FC236}">
                <a16:creationId xmlns:a16="http://schemas.microsoft.com/office/drawing/2014/main" id="{B05F8F22-0D12-AEC9-C4BA-C1D3B4CF8FC3}"/>
              </a:ext>
            </a:extLst>
          </p:cNvPr>
          <p:cNvCxnSpPr>
            <a:cxnSpLocks/>
            <a:stCxn id="19" idx="0"/>
          </p:cNvCxnSpPr>
          <p:nvPr/>
        </p:nvCxnSpPr>
        <p:spPr>
          <a:xfrm flipV="1">
            <a:off x="10597738" y="4000516"/>
            <a:ext cx="1151696" cy="964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576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99CAD-7027-B283-12C3-7B457C565491}"/>
              </a:ext>
            </a:extLst>
          </p:cNvPr>
          <p:cNvSpPr>
            <a:spLocks noGrp="1"/>
          </p:cNvSpPr>
          <p:nvPr>
            <p:ph type="title"/>
          </p:nvPr>
        </p:nvSpPr>
        <p:spPr/>
        <p:txBody>
          <a:bodyPr/>
          <a:lstStyle/>
          <a:p>
            <a:r>
              <a:rPr lang="en-GB" dirty="0"/>
              <a:t>Example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4ECF904-9779-320C-000D-157BDE4B8828}"/>
                  </a:ext>
                </a:extLst>
              </p:cNvPr>
              <p:cNvSpPr>
                <a:spLocks noGrp="1"/>
              </p:cNvSpPr>
              <p:nvPr>
                <p:ph idx="1"/>
              </p:nvPr>
            </p:nvSpPr>
            <p:spPr>
              <a:xfrm>
                <a:off x="818712" y="2222287"/>
                <a:ext cx="5867223" cy="3989158"/>
              </a:xfrm>
            </p:spPr>
            <p:txBody>
              <a:bodyPr/>
              <a:lstStyle/>
              <a:p>
                <a:r>
                  <a:rPr lang="en-GB" dirty="0"/>
                  <a:t>Consider the case of a symmetric cross-ply laminate made of three unidirectional layers 1 mm thick, with the mechanical characteristics:</a:t>
                </a:r>
              </a:p>
              <a:p>
                <a:r>
                  <a:rPr lang="en-GB" dirty="0"/>
                  <a:t>The curing process of the laminate was carried out at a temperature of </a:t>
                </a:r>
                <a14:m>
                  <m:oMath xmlns:m="http://schemas.openxmlformats.org/officeDocument/2006/math">
                    <m:r>
                      <a:rPr lang="en-GB" b="0" i="1" smtClean="0">
                        <a:latin typeface="Cambria Math" panose="02040503050406030204" pitchFamily="18" charset="0"/>
                      </a:rPr>
                      <m:t>120</m:t>
                    </m:r>
                    <m:r>
                      <a:rPr lang="en-GB" b="0" i="1"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oMath>
                </a14:m>
                <a:r>
                  <a:rPr lang="en-GB" dirty="0"/>
                  <a:t>. We need to determine the residual stresses at the working temperature of </a:t>
                </a:r>
                <a14:m>
                  <m:oMath xmlns:m="http://schemas.openxmlformats.org/officeDocument/2006/math">
                    <m:r>
                      <a:rPr lang="en-GB" b="0" i="1" smtClean="0">
                        <a:latin typeface="Cambria Math" panose="02040503050406030204" pitchFamily="18" charset="0"/>
                      </a:rPr>
                      <m:t>20</m:t>
                    </m:r>
                    <m:r>
                      <a:rPr lang="en-GB" b="0" i="1"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oMath>
                </a14:m>
                <a:r>
                  <a:rPr lang="en-GB" dirty="0"/>
                  <a:t>.</a:t>
                </a:r>
              </a:p>
            </p:txBody>
          </p:sp>
        </mc:Choice>
        <mc:Fallback xmlns="">
          <p:sp>
            <p:nvSpPr>
              <p:cNvPr id="3" name="Content Placeholder 2">
                <a:extLst>
                  <a:ext uri="{FF2B5EF4-FFF2-40B4-BE49-F238E27FC236}">
                    <a16:creationId xmlns:a16="http://schemas.microsoft.com/office/drawing/2014/main" id="{14ECF904-9779-320C-000D-157BDE4B8828}"/>
                  </a:ext>
                </a:extLst>
              </p:cNvPr>
              <p:cNvSpPr>
                <a:spLocks noGrp="1" noRot="1" noChangeAspect="1" noMove="1" noResize="1" noEditPoints="1" noAdjustHandles="1" noChangeArrowheads="1" noChangeShapeType="1" noTextEdit="1"/>
              </p:cNvSpPr>
              <p:nvPr>
                <p:ph idx="1"/>
              </p:nvPr>
            </p:nvSpPr>
            <p:spPr>
              <a:xfrm>
                <a:off x="818712" y="2222287"/>
                <a:ext cx="5867223" cy="3989158"/>
              </a:xfrm>
              <a:blipFill>
                <a:blip r:embed="rId3"/>
                <a:stretch>
                  <a:fillRect/>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CC6E4879-CA8D-7C1C-E3D6-E91D807D3FC4}"/>
              </a:ext>
            </a:extLst>
          </p:cNvPr>
          <p:cNvSpPr>
            <a:spLocks noGrp="1"/>
          </p:cNvSpPr>
          <p:nvPr>
            <p:ph type="sldNum" sz="quarter" idx="12"/>
          </p:nvPr>
        </p:nvSpPr>
        <p:spPr/>
        <p:txBody>
          <a:bodyPr/>
          <a:lstStyle/>
          <a:p>
            <a:fld id="{4183E3AC-4BFB-4F71-8C6B-E1F9A9D61AA6}" type="slidenum">
              <a:rPr lang="en-GB" smtClean="0"/>
              <a:t>52</a:t>
            </a:fld>
            <a:endParaRPr lang="en-GB"/>
          </a:p>
        </p:txBody>
      </p:sp>
      <p:pic>
        <p:nvPicPr>
          <p:cNvPr id="5" name="Picture 4">
            <a:extLst>
              <a:ext uri="{FF2B5EF4-FFF2-40B4-BE49-F238E27FC236}">
                <a16:creationId xmlns:a16="http://schemas.microsoft.com/office/drawing/2014/main" id="{F9A970F9-0844-C9AD-ED10-180255A3DDB3}"/>
              </a:ext>
            </a:extLst>
          </p:cNvPr>
          <p:cNvPicPr>
            <a:picLocks noChangeAspect="1"/>
          </p:cNvPicPr>
          <p:nvPr/>
        </p:nvPicPr>
        <p:blipFill>
          <a:blip r:embed="rId4"/>
          <a:stretch>
            <a:fillRect/>
          </a:stretch>
        </p:blipFill>
        <p:spPr>
          <a:xfrm>
            <a:off x="7000901" y="3804384"/>
            <a:ext cx="4658375" cy="326770"/>
          </a:xfrm>
          <a:prstGeom prst="rect">
            <a:avLst/>
          </a:prstGeom>
        </p:spPr>
      </p:pic>
      <p:pic>
        <p:nvPicPr>
          <p:cNvPr id="6" name="Picture 5">
            <a:extLst>
              <a:ext uri="{FF2B5EF4-FFF2-40B4-BE49-F238E27FC236}">
                <a16:creationId xmlns:a16="http://schemas.microsoft.com/office/drawing/2014/main" id="{217B585E-9A0A-CB61-C804-1CB682694A3F}"/>
              </a:ext>
            </a:extLst>
          </p:cNvPr>
          <p:cNvPicPr>
            <a:picLocks noChangeAspect="1"/>
          </p:cNvPicPr>
          <p:nvPr/>
        </p:nvPicPr>
        <p:blipFill>
          <a:blip r:embed="rId5"/>
          <a:stretch>
            <a:fillRect/>
          </a:stretch>
        </p:blipFill>
        <p:spPr>
          <a:xfrm>
            <a:off x="7000901" y="4216867"/>
            <a:ext cx="3490118" cy="357562"/>
          </a:xfrm>
          <a:prstGeom prst="rect">
            <a:avLst/>
          </a:prstGeom>
        </p:spPr>
      </p:pic>
      <p:pic>
        <p:nvPicPr>
          <p:cNvPr id="7" name="Picture 6">
            <a:extLst>
              <a:ext uri="{FF2B5EF4-FFF2-40B4-BE49-F238E27FC236}">
                <a16:creationId xmlns:a16="http://schemas.microsoft.com/office/drawing/2014/main" id="{F91C4B0B-2744-6589-EF31-4056E770B45D}"/>
              </a:ext>
            </a:extLst>
          </p:cNvPr>
          <p:cNvPicPr>
            <a:picLocks noChangeAspect="1"/>
          </p:cNvPicPr>
          <p:nvPr/>
        </p:nvPicPr>
        <p:blipFill>
          <a:blip r:embed="rId6"/>
          <a:stretch>
            <a:fillRect/>
          </a:stretch>
        </p:blipFill>
        <p:spPr>
          <a:xfrm>
            <a:off x="7000901" y="2133618"/>
            <a:ext cx="4658375" cy="1533739"/>
          </a:xfrm>
          <a:prstGeom prst="rect">
            <a:avLst/>
          </a:prstGeom>
        </p:spPr>
      </p:pic>
    </p:spTree>
    <p:extLst>
      <p:ext uri="{BB962C8B-B14F-4D97-AF65-F5344CB8AC3E}">
        <p14:creationId xmlns:p14="http://schemas.microsoft.com/office/powerpoint/2010/main" val="7827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C83B-5C08-179D-60D9-1C23508A4A21}"/>
              </a:ext>
            </a:extLst>
          </p:cNvPr>
          <p:cNvSpPr>
            <a:spLocks noGrp="1"/>
          </p:cNvSpPr>
          <p:nvPr>
            <p:ph type="title"/>
          </p:nvPr>
        </p:nvSpPr>
        <p:spPr/>
        <p:txBody>
          <a:bodyPr/>
          <a:lstStyle/>
          <a:p>
            <a:r>
              <a:rPr lang="en-GB" dirty="0"/>
              <a:t>Solution</a:t>
            </a:r>
          </a:p>
        </p:txBody>
      </p:sp>
      <p:sp>
        <p:nvSpPr>
          <p:cNvPr id="3" name="Content Placeholder 2">
            <a:extLst>
              <a:ext uri="{FF2B5EF4-FFF2-40B4-BE49-F238E27FC236}">
                <a16:creationId xmlns:a16="http://schemas.microsoft.com/office/drawing/2014/main" id="{52BD52AD-1431-D30D-4258-FFBF5A701038}"/>
              </a:ext>
            </a:extLst>
          </p:cNvPr>
          <p:cNvSpPr>
            <a:spLocks noGrp="1"/>
          </p:cNvSpPr>
          <p:nvPr>
            <p:ph idx="1"/>
          </p:nvPr>
        </p:nvSpPr>
        <p:spPr/>
        <p:txBody>
          <a:bodyPr/>
          <a:lstStyle/>
          <a:p>
            <a:r>
              <a:rPr lang="en-GB" dirty="0"/>
              <a:t>See “Thermal Expansion.xls” file for full detailed solution.</a:t>
            </a:r>
          </a:p>
        </p:txBody>
      </p:sp>
      <p:sp>
        <p:nvSpPr>
          <p:cNvPr id="4" name="Slide Number Placeholder 3">
            <a:extLst>
              <a:ext uri="{FF2B5EF4-FFF2-40B4-BE49-F238E27FC236}">
                <a16:creationId xmlns:a16="http://schemas.microsoft.com/office/drawing/2014/main" id="{0AE456D0-C46E-34AD-7DD1-E5401CCA4A79}"/>
              </a:ext>
            </a:extLst>
          </p:cNvPr>
          <p:cNvSpPr>
            <a:spLocks noGrp="1"/>
          </p:cNvSpPr>
          <p:nvPr>
            <p:ph type="sldNum" sz="quarter" idx="12"/>
          </p:nvPr>
        </p:nvSpPr>
        <p:spPr/>
        <p:txBody>
          <a:bodyPr/>
          <a:lstStyle/>
          <a:p>
            <a:fld id="{4183E3AC-4BFB-4F71-8C6B-E1F9A9D61AA6}" type="slidenum">
              <a:rPr lang="en-GB" smtClean="0"/>
              <a:t>53</a:t>
            </a:fld>
            <a:endParaRPr lang="en-GB"/>
          </a:p>
        </p:txBody>
      </p:sp>
      <p:pic>
        <p:nvPicPr>
          <p:cNvPr id="5" name="Picture 4">
            <a:extLst>
              <a:ext uri="{FF2B5EF4-FFF2-40B4-BE49-F238E27FC236}">
                <a16:creationId xmlns:a16="http://schemas.microsoft.com/office/drawing/2014/main" id="{39BBBC6D-1CFA-B69C-115C-5C9295C6157B}"/>
              </a:ext>
            </a:extLst>
          </p:cNvPr>
          <p:cNvPicPr>
            <a:picLocks noChangeAspect="1"/>
          </p:cNvPicPr>
          <p:nvPr/>
        </p:nvPicPr>
        <p:blipFill>
          <a:blip r:embed="rId2"/>
          <a:stretch>
            <a:fillRect/>
          </a:stretch>
        </p:blipFill>
        <p:spPr>
          <a:xfrm>
            <a:off x="7887546" y="44525"/>
            <a:ext cx="4068135" cy="1775438"/>
          </a:xfrm>
          <a:prstGeom prst="rect">
            <a:avLst/>
          </a:prstGeom>
          <a:ln>
            <a:solidFill>
              <a:schemeClr val="bg1"/>
            </a:solidFill>
          </a:ln>
        </p:spPr>
      </p:pic>
      <p:pic>
        <p:nvPicPr>
          <p:cNvPr id="6" name="Picture 5">
            <a:extLst>
              <a:ext uri="{FF2B5EF4-FFF2-40B4-BE49-F238E27FC236}">
                <a16:creationId xmlns:a16="http://schemas.microsoft.com/office/drawing/2014/main" id="{F2CBA67F-09A3-658F-3319-7F052EC2B66E}"/>
              </a:ext>
            </a:extLst>
          </p:cNvPr>
          <p:cNvPicPr>
            <a:picLocks noChangeAspect="1"/>
          </p:cNvPicPr>
          <p:nvPr/>
        </p:nvPicPr>
        <p:blipFill>
          <a:blip r:embed="rId3"/>
          <a:stretch>
            <a:fillRect/>
          </a:stretch>
        </p:blipFill>
        <p:spPr>
          <a:xfrm>
            <a:off x="428822" y="3245721"/>
            <a:ext cx="11526859" cy="3277057"/>
          </a:xfrm>
          <a:prstGeom prst="rect">
            <a:avLst/>
          </a:prstGeom>
          <a:ln>
            <a:solidFill>
              <a:schemeClr val="accent1"/>
            </a:solidFill>
          </a:ln>
        </p:spPr>
      </p:pic>
      <p:sp>
        <p:nvSpPr>
          <p:cNvPr id="8" name="TextBox 7">
            <a:extLst>
              <a:ext uri="{FF2B5EF4-FFF2-40B4-BE49-F238E27FC236}">
                <a16:creationId xmlns:a16="http://schemas.microsoft.com/office/drawing/2014/main" id="{9DC10C2B-1F12-CD2F-7D97-B1DD48F325D8}"/>
              </a:ext>
            </a:extLst>
          </p:cNvPr>
          <p:cNvSpPr txBox="1"/>
          <p:nvPr/>
        </p:nvSpPr>
        <p:spPr>
          <a:xfrm>
            <a:off x="7148218" y="1954539"/>
            <a:ext cx="4807463" cy="1169551"/>
          </a:xfrm>
          <a:prstGeom prst="rect">
            <a:avLst/>
          </a:prstGeom>
          <a:noFill/>
          <a:ln>
            <a:solidFill>
              <a:schemeClr val="accent1"/>
            </a:solidFill>
          </a:ln>
        </p:spPr>
        <p:txBody>
          <a:bodyPr wrap="square">
            <a:spAutoFit/>
          </a:bodyPr>
          <a:lstStyle/>
          <a:p>
            <a:pPr algn="l"/>
            <a:r>
              <a:rPr lang="en-GB" sz="1000" b="0" i="0" u="none" strike="noStrike" baseline="0" dirty="0">
                <a:solidFill>
                  <a:srgbClr val="FFC000"/>
                </a:solidFill>
                <a:latin typeface="Arial" panose="020B0604020202020204" pitchFamily="34" charset="0"/>
                <a:cs typeface="Arial" panose="020B0604020202020204" pitchFamily="34" charset="0"/>
              </a:rPr>
              <a:t>It should be noted that the stress in the 0° layer reaches the value of 11.7 MPa in the direction transverse to the fibres, of the order of a quarter to a third of the strength in this direction. </a:t>
            </a:r>
          </a:p>
          <a:p>
            <a:pPr algn="l"/>
            <a:endParaRPr lang="en-GB" sz="1000" b="0" i="0" u="none" strike="noStrike" baseline="0" dirty="0">
              <a:solidFill>
                <a:srgbClr val="FFC000"/>
              </a:solidFill>
              <a:latin typeface="Arial" panose="020B0604020202020204" pitchFamily="34" charset="0"/>
              <a:cs typeface="Arial" panose="020B0604020202020204" pitchFamily="34" charset="0"/>
            </a:endParaRPr>
          </a:p>
          <a:p>
            <a:pPr algn="l"/>
            <a:r>
              <a:rPr lang="en-GB" sz="1000" b="0" i="0" u="none" strike="noStrike" baseline="0" dirty="0">
                <a:solidFill>
                  <a:srgbClr val="FFC000"/>
                </a:solidFill>
                <a:latin typeface="Arial" panose="020B0604020202020204" pitchFamily="34" charset="0"/>
                <a:cs typeface="Arial" panose="020B0604020202020204" pitchFamily="34" charset="0"/>
              </a:rPr>
              <a:t>It appears that the stresses of thermal origin, related to the method of fabrication (curing at a temperature higher than the working temperature) must be taken into consideration in some design processes.</a:t>
            </a:r>
            <a:endParaRPr lang="en-GB" sz="10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3908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5D2B-FB93-3591-6F5F-7FD0689F6A71}"/>
              </a:ext>
            </a:extLst>
          </p:cNvPr>
          <p:cNvSpPr>
            <a:spLocks noGrp="1"/>
          </p:cNvSpPr>
          <p:nvPr>
            <p:ph type="title"/>
          </p:nvPr>
        </p:nvSpPr>
        <p:spPr/>
        <p:txBody>
          <a:bodyPr/>
          <a:lstStyle/>
          <a:p>
            <a:r>
              <a:rPr lang="en-GB" dirty="0"/>
              <a:t>Classification of composite materials</a:t>
            </a:r>
          </a:p>
        </p:txBody>
      </p:sp>
      <p:sp>
        <p:nvSpPr>
          <p:cNvPr id="3" name="Content Placeholder 2">
            <a:extLst>
              <a:ext uri="{FF2B5EF4-FFF2-40B4-BE49-F238E27FC236}">
                <a16:creationId xmlns:a16="http://schemas.microsoft.com/office/drawing/2014/main" id="{DFD45B7E-3A85-9933-9E6D-B453903FE9E5}"/>
              </a:ext>
            </a:extLst>
          </p:cNvPr>
          <p:cNvSpPr>
            <a:spLocks noGrp="1"/>
          </p:cNvSpPr>
          <p:nvPr>
            <p:ph idx="1"/>
          </p:nvPr>
        </p:nvSpPr>
        <p:spPr>
          <a:xfrm>
            <a:off x="808773" y="2222287"/>
            <a:ext cx="8546983" cy="4188525"/>
          </a:xfrm>
        </p:spPr>
        <p:txBody>
          <a:bodyPr>
            <a:normAutofit fontScale="85000" lnSpcReduction="10000"/>
          </a:bodyPr>
          <a:lstStyle/>
          <a:p>
            <a:r>
              <a:rPr lang="en-GB" b="1" dirty="0"/>
              <a:t>Classification by the nature of constituents</a:t>
            </a:r>
          </a:p>
          <a:p>
            <a:pPr lvl="1"/>
            <a:r>
              <a:rPr lang="en-GB" b="1" dirty="0"/>
              <a:t>Organic matrix composites (polymer resins with fillers)</a:t>
            </a:r>
            <a:endParaRPr lang="en-GB" dirty="0"/>
          </a:p>
          <a:p>
            <a:pPr lvl="2"/>
            <a:r>
              <a:rPr lang="en-US" altLang="en-US" b="1" dirty="0">
                <a:solidFill>
                  <a:srgbClr val="FFFF00"/>
                </a:solidFill>
              </a:rPr>
              <a:t>Natural </a:t>
            </a:r>
            <a:r>
              <a:rPr lang="en-US" altLang="en-US" b="1" dirty="0" err="1">
                <a:solidFill>
                  <a:srgbClr val="FFFF00"/>
                </a:solidFill>
              </a:rPr>
              <a:t>fibres</a:t>
            </a:r>
            <a:r>
              <a:rPr lang="en-US" altLang="en-US" b="1" dirty="0">
                <a:solidFill>
                  <a:srgbClr val="FFFF00"/>
                </a:solidFill>
              </a:rPr>
              <a:t>:</a:t>
            </a:r>
            <a:r>
              <a:rPr lang="en-US" altLang="en-US" dirty="0">
                <a:solidFill>
                  <a:srgbClr val="FFFF00"/>
                </a:solidFill>
              </a:rPr>
              <a:t> jute, hemp, flax, bamboo, cotton, etc.</a:t>
            </a:r>
          </a:p>
          <a:p>
            <a:pPr lvl="2"/>
            <a:r>
              <a:rPr lang="en-US" altLang="en-US" b="1" dirty="0">
                <a:solidFill>
                  <a:srgbClr val="FFFF00"/>
                </a:solidFill>
              </a:rPr>
              <a:t>Synthetic polymeric </a:t>
            </a:r>
            <a:r>
              <a:rPr lang="en-US" altLang="en-US" b="1" dirty="0" err="1">
                <a:solidFill>
                  <a:srgbClr val="FFFF00"/>
                </a:solidFill>
              </a:rPr>
              <a:t>fibres</a:t>
            </a:r>
            <a:r>
              <a:rPr lang="en-US" altLang="en-US" b="1" dirty="0">
                <a:solidFill>
                  <a:srgbClr val="FFFF00"/>
                </a:solidFill>
              </a:rPr>
              <a:t>:</a:t>
            </a:r>
            <a:r>
              <a:rPr lang="en-US" altLang="en-US" dirty="0">
                <a:solidFill>
                  <a:srgbClr val="FFFF00"/>
                </a:solidFill>
              </a:rPr>
              <a:t> Kevlar (aramid), polyamides, UHMWPE, etc.</a:t>
            </a:r>
          </a:p>
          <a:p>
            <a:pPr lvl="2"/>
            <a:r>
              <a:rPr lang="en-US" altLang="en-US" b="1" dirty="0">
                <a:solidFill>
                  <a:srgbClr val="FFFF00"/>
                </a:solidFill>
              </a:rPr>
              <a:t>Mineral </a:t>
            </a:r>
            <a:r>
              <a:rPr lang="en-US" altLang="en-US" b="1" dirty="0" err="1">
                <a:solidFill>
                  <a:srgbClr val="FFFF00"/>
                </a:solidFill>
              </a:rPr>
              <a:t>fibres</a:t>
            </a:r>
            <a:r>
              <a:rPr lang="en-US" altLang="en-US" b="1" dirty="0">
                <a:solidFill>
                  <a:srgbClr val="FFFF00"/>
                </a:solidFill>
              </a:rPr>
              <a:t>:</a:t>
            </a:r>
            <a:r>
              <a:rPr lang="en-US" altLang="en-US" dirty="0">
                <a:solidFill>
                  <a:srgbClr val="FFFF00"/>
                </a:solidFill>
              </a:rPr>
              <a:t> glass, carbon.</a:t>
            </a:r>
          </a:p>
          <a:p>
            <a:pPr lvl="2"/>
            <a:r>
              <a:rPr lang="en-US" altLang="en-US" b="1" dirty="0">
                <a:solidFill>
                  <a:srgbClr val="FFFF00"/>
                </a:solidFill>
              </a:rPr>
              <a:t>Metallic </a:t>
            </a:r>
            <a:r>
              <a:rPr lang="en-US" altLang="en-US" b="1" dirty="0" err="1">
                <a:solidFill>
                  <a:srgbClr val="FFFF00"/>
                </a:solidFill>
              </a:rPr>
              <a:t>fibres</a:t>
            </a:r>
            <a:r>
              <a:rPr lang="en-US" altLang="en-US" b="1" dirty="0">
                <a:solidFill>
                  <a:srgbClr val="FFFF00"/>
                </a:solidFill>
              </a:rPr>
              <a:t>:</a:t>
            </a:r>
            <a:r>
              <a:rPr lang="en-US" altLang="en-US" dirty="0">
                <a:solidFill>
                  <a:srgbClr val="FFFF00"/>
                </a:solidFill>
              </a:rPr>
              <a:t> boron, </a:t>
            </a:r>
            <a:r>
              <a:rPr lang="en-US" altLang="en-US" dirty="0" err="1">
                <a:solidFill>
                  <a:srgbClr val="FFFF00"/>
                </a:solidFill>
              </a:rPr>
              <a:t>aluminium</a:t>
            </a:r>
            <a:r>
              <a:rPr lang="en-US" altLang="en-US" dirty="0">
                <a:solidFill>
                  <a:srgbClr val="FFFF00"/>
                </a:solidFill>
              </a:rPr>
              <a:t>.</a:t>
            </a:r>
          </a:p>
          <a:p>
            <a:pPr lvl="1"/>
            <a:r>
              <a:rPr lang="en-GB" b="1" dirty="0"/>
              <a:t>Metallic matrix composites (light and ultralight alloys of aluminium, magnesium, titanium)</a:t>
            </a:r>
            <a:endParaRPr lang="en-GB" dirty="0"/>
          </a:p>
          <a:p>
            <a:pPr lvl="2"/>
            <a:r>
              <a:rPr lang="en-GB" b="1" dirty="0">
                <a:solidFill>
                  <a:srgbClr val="FFFF00"/>
                </a:solidFill>
              </a:rPr>
              <a:t>Mineral fibres:</a:t>
            </a:r>
            <a:r>
              <a:rPr lang="en-GB" dirty="0">
                <a:solidFill>
                  <a:srgbClr val="FFFF00"/>
                </a:solidFill>
              </a:rPr>
              <a:t> carbon, silicon carbide (SiC).</a:t>
            </a:r>
          </a:p>
          <a:p>
            <a:pPr lvl="2"/>
            <a:r>
              <a:rPr lang="en-GB" b="1" dirty="0">
                <a:solidFill>
                  <a:srgbClr val="FFFF00"/>
                </a:solidFill>
              </a:rPr>
              <a:t>Metallic fibres:</a:t>
            </a:r>
            <a:r>
              <a:rPr lang="en-GB" dirty="0">
                <a:solidFill>
                  <a:srgbClr val="FFFF00"/>
                </a:solidFill>
              </a:rPr>
              <a:t> boron.</a:t>
            </a:r>
          </a:p>
          <a:p>
            <a:pPr lvl="2"/>
            <a:r>
              <a:rPr lang="en-GB" b="1" dirty="0">
                <a:solidFill>
                  <a:srgbClr val="FFFF00"/>
                </a:solidFill>
              </a:rPr>
              <a:t>Metallo-mineral fibres:</a:t>
            </a:r>
            <a:r>
              <a:rPr lang="en-GB" dirty="0">
                <a:solidFill>
                  <a:srgbClr val="FFFF00"/>
                </a:solidFill>
              </a:rPr>
              <a:t> boron fibres coated with silicon carbide (BorSiC).</a:t>
            </a:r>
          </a:p>
          <a:p>
            <a:pPr lvl="1"/>
            <a:r>
              <a:rPr lang="en-GB" b="1" dirty="0"/>
              <a:t>Mineral matrix composites (ceramic)</a:t>
            </a:r>
            <a:endParaRPr lang="en-GB" dirty="0"/>
          </a:p>
          <a:p>
            <a:pPr lvl="2"/>
            <a:r>
              <a:rPr lang="en-GB" b="1" dirty="0">
                <a:solidFill>
                  <a:srgbClr val="FFFF00"/>
                </a:solidFill>
              </a:rPr>
              <a:t>Metallic fibres:</a:t>
            </a:r>
            <a:r>
              <a:rPr lang="en-GB" dirty="0">
                <a:solidFill>
                  <a:srgbClr val="FFFF00"/>
                </a:solidFill>
              </a:rPr>
              <a:t> boron.</a:t>
            </a:r>
          </a:p>
          <a:p>
            <a:pPr lvl="2"/>
            <a:r>
              <a:rPr lang="en-GB" b="1" dirty="0">
                <a:solidFill>
                  <a:srgbClr val="FFFF00"/>
                </a:solidFill>
              </a:rPr>
              <a:t>Metallic particles:</a:t>
            </a:r>
            <a:r>
              <a:rPr lang="en-GB" dirty="0">
                <a:solidFill>
                  <a:srgbClr val="FFFF00"/>
                </a:solidFill>
              </a:rPr>
              <a:t> </a:t>
            </a:r>
            <a:r>
              <a:rPr lang="en-GB" dirty="0" err="1">
                <a:solidFill>
                  <a:srgbClr val="FFFF00"/>
                </a:solidFill>
              </a:rPr>
              <a:t>cermets</a:t>
            </a:r>
            <a:r>
              <a:rPr lang="en-GB" dirty="0">
                <a:solidFill>
                  <a:srgbClr val="FFFF00"/>
                </a:solidFill>
              </a:rPr>
              <a:t>.</a:t>
            </a:r>
          </a:p>
          <a:p>
            <a:pPr lvl="2"/>
            <a:r>
              <a:rPr lang="en-GB" b="1" dirty="0">
                <a:solidFill>
                  <a:srgbClr val="FFFF00"/>
                </a:solidFill>
              </a:rPr>
              <a:t>Mineral particles:</a:t>
            </a:r>
            <a:r>
              <a:rPr lang="en-GB" dirty="0">
                <a:solidFill>
                  <a:srgbClr val="FFFF00"/>
                </a:solidFill>
              </a:rPr>
              <a:t> carbides, nitrides, etc.</a:t>
            </a:r>
          </a:p>
          <a:p>
            <a:pPr lvl="1"/>
            <a:endParaRPr lang="en-GB" dirty="0">
              <a:solidFill>
                <a:srgbClr val="FFFF00"/>
              </a:solidFill>
            </a:endParaRPr>
          </a:p>
        </p:txBody>
      </p:sp>
      <p:sp>
        <p:nvSpPr>
          <p:cNvPr id="5" name="TextBox 4">
            <a:extLst>
              <a:ext uri="{FF2B5EF4-FFF2-40B4-BE49-F238E27FC236}">
                <a16:creationId xmlns:a16="http://schemas.microsoft.com/office/drawing/2014/main" id="{53475D14-3E7C-2694-A07F-EF3A09E15947}"/>
              </a:ext>
            </a:extLst>
          </p:cNvPr>
          <p:cNvSpPr txBox="1"/>
          <p:nvPr/>
        </p:nvSpPr>
        <p:spPr>
          <a:xfrm>
            <a:off x="9148603" y="1918621"/>
            <a:ext cx="3001705" cy="2246769"/>
          </a:xfrm>
          <a:prstGeom prst="rect">
            <a:avLst/>
          </a:prstGeom>
          <a:solidFill>
            <a:srgbClr val="0070C0"/>
          </a:solidFill>
          <a:ln>
            <a:solidFill>
              <a:srgbClr val="FFFF00"/>
            </a:solidFill>
          </a:ln>
        </p:spPr>
        <p:txBody>
          <a:bodyPr wrap="square">
            <a:spAutoFit/>
          </a:bodyPr>
          <a:lstStyle/>
          <a:p>
            <a:pPr algn="l"/>
            <a:r>
              <a:rPr lang="en-GB" sz="1400" b="0" i="0" u="none" strike="noStrike" baseline="0" dirty="0">
                <a:solidFill>
                  <a:schemeClr val="bg1"/>
                </a:solidFill>
                <a:latin typeface="Arial" panose="020B0604020202020204" pitchFamily="34" charset="0"/>
                <a:cs typeface="Arial" panose="020B0604020202020204" pitchFamily="34" charset="0"/>
              </a:rPr>
              <a:t>Composite materials with an organic matrix can be used only in a temperature range not exceeding 200 to 300°C</a:t>
            </a:r>
            <a:r>
              <a:rPr lang="en-GB" sz="1400" dirty="0">
                <a:solidFill>
                  <a:schemeClr val="bg1"/>
                </a:solidFill>
                <a:latin typeface="Arial" panose="020B0604020202020204" pitchFamily="34" charset="0"/>
                <a:cs typeface="Arial" panose="020B0604020202020204" pitchFamily="34" charset="0"/>
              </a:rPr>
              <a:t>.</a:t>
            </a:r>
          </a:p>
          <a:p>
            <a:pPr algn="l"/>
            <a:endParaRPr lang="en-GB" sz="1400" dirty="0">
              <a:solidFill>
                <a:schemeClr val="bg1"/>
              </a:solidFill>
              <a:latin typeface="Arial" panose="020B0604020202020204" pitchFamily="34" charset="0"/>
              <a:cs typeface="Arial" panose="020B0604020202020204" pitchFamily="34" charset="0"/>
            </a:endParaRPr>
          </a:p>
          <a:p>
            <a:pPr algn="l"/>
            <a:r>
              <a:rPr lang="en-GB" sz="1400" b="0" i="0" u="none" strike="noStrike" baseline="0" dirty="0">
                <a:solidFill>
                  <a:schemeClr val="bg1"/>
                </a:solidFill>
                <a:latin typeface="Arial" panose="020B0604020202020204" pitchFamily="34" charset="0"/>
                <a:cs typeface="Arial" panose="020B0604020202020204" pitchFamily="34" charset="0"/>
              </a:rPr>
              <a:t>Composite materials with a metallic or mineral matrix are used beyond that up to 600°C for a metallic matrix and up to 1,000°C for a ceramic matrix.</a:t>
            </a:r>
            <a:endParaRPr lang="en-GB" sz="140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AB818173-998C-9F6E-0935-65A766860391}"/>
              </a:ext>
            </a:extLst>
          </p:cNvPr>
          <p:cNvSpPr>
            <a:spLocks noGrp="1"/>
          </p:cNvSpPr>
          <p:nvPr>
            <p:ph type="sldNum" sz="quarter" idx="12"/>
          </p:nvPr>
        </p:nvSpPr>
        <p:spPr/>
        <p:txBody>
          <a:bodyPr/>
          <a:lstStyle/>
          <a:p>
            <a:fld id="{4183E3AC-4BFB-4F71-8C6B-E1F9A9D61AA6}" type="slidenum">
              <a:rPr lang="en-GB" smtClean="0"/>
              <a:t>6</a:t>
            </a:fld>
            <a:endParaRPr lang="en-GB"/>
          </a:p>
        </p:txBody>
      </p:sp>
      <p:sp>
        <p:nvSpPr>
          <p:cNvPr id="7" name="TextBox 6">
            <a:extLst>
              <a:ext uri="{FF2B5EF4-FFF2-40B4-BE49-F238E27FC236}">
                <a16:creationId xmlns:a16="http://schemas.microsoft.com/office/drawing/2014/main" id="{951AF302-0101-8E49-86F9-E7D298AA02E7}"/>
              </a:ext>
            </a:extLst>
          </p:cNvPr>
          <p:cNvSpPr txBox="1"/>
          <p:nvPr/>
        </p:nvSpPr>
        <p:spPr>
          <a:xfrm>
            <a:off x="9148602" y="4201465"/>
            <a:ext cx="3001705" cy="2462213"/>
          </a:xfrm>
          <a:prstGeom prst="rect">
            <a:avLst/>
          </a:prstGeom>
          <a:solidFill>
            <a:srgbClr val="00B050"/>
          </a:solidFill>
          <a:ln>
            <a:solidFill>
              <a:srgbClr val="FFFF00"/>
            </a:solidFill>
          </a:ln>
        </p:spPr>
        <p:txBody>
          <a:bodyPr wrap="square">
            <a:spAutoFit/>
          </a:bodyPr>
          <a:lstStyle/>
          <a:p>
            <a:r>
              <a:rPr lang="en-GB" sz="1400" b="0" i="0" dirty="0">
                <a:solidFill>
                  <a:schemeClr val="bg1"/>
                </a:solidFill>
                <a:effectLst/>
                <a:latin typeface="Arial" panose="020B0604020202020204" pitchFamily="34" charset="0"/>
                <a:cs typeface="Arial" panose="020B0604020202020204" pitchFamily="34" charset="0"/>
              </a:rPr>
              <a:t>Silicon carbide CMCs are capable of operating temperatures as high as 1,600℃ and have excellent radiation resistance. They have been identified as viable candidates to withstand the conditions within a future fusion reactor. It’s been calculated that a future fusion reactor exhibits a +200% energy yield if SiC/SiC CMCs are deployed instead of steels.</a:t>
            </a:r>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493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BF15-96DA-E03A-60AD-E79E2D93E0D6}"/>
              </a:ext>
            </a:extLst>
          </p:cNvPr>
          <p:cNvSpPr>
            <a:spLocks noGrp="1"/>
          </p:cNvSpPr>
          <p:nvPr>
            <p:ph type="title"/>
          </p:nvPr>
        </p:nvSpPr>
        <p:spPr/>
        <p:txBody>
          <a:bodyPr/>
          <a:lstStyle/>
          <a:p>
            <a:r>
              <a:rPr lang="en-GB" dirty="0"/>
              <a:t>Mechanical characteristics of materials</a:t>
            </a:r>
          </a:p>
        </p:txBody>
      </p:sp>
      <p:sp>
        <p:nvSpPr>
          <p:cNvPr id="4" name="Text Placeholder 3">
            <a:extLst>
              <a:ext uri="{FF2B5EF4-FFF2-40B4-BE49-F238E27FC236}">
                <a16:creationId xmlns:a16="http://schemas.microsoft.com/office/drawing/2014/main" id="{14DC0218-565D-4A43-2577-9F32093B7B75}"/>
              </a:ext>
            </a:extLst>
          </p:cNvPr>
          <p:cNvSpPr>
            <a:spLocks noGrp="1"/>
          </p:cNvSpPr>
          <p:nvPr>
            <p:ph type="body" idx="1"/>
          </p:nvPr>
        </p:nvSpPr>
        <p:spPr/>
        <p:txBody>
          <a:bodyPr/>
          <a:lstStyle/>
          <a:p>
            <a:r>
              <a:rPr lang="en-GB" dirty="0"/>
              <a:t>Common materials made in bulk</a:t>
            </a:r>
          </a:p>
        </p:txBody>
      </p:sp>
      <p:pic>
        <p:nvPicPr>
          <p:cNvPr id="8" name="Content Placeholder 7">
            <a:extLst>
              <a:ext uri="{FF2B5EF4-FFF2-40B4-BE49-F238E27FC236}">
                <a16:creationId xmlns:a16="http://schemas.microsoft.com/office/drawing/2014/main" id="{6AEA67AF-1F4B-56DF-B76C-9F8970179E8A}"/>
              </a:ext>
            </a:extLst>
          </p:cNvPr>
          <p:cNvPicPr>
            <a:picLocks noGrp="1" noChangeAspect="1"/>
          </p:cNvPicPr>
          <p:nvPr>
            <p:ph sz="half" idx="2"/>
          </p:nvPr>
        </p:nvPicPr>
        <p:blipFill>
          <a:blip r:embed="rId3"/>
          <a:stretch>
            <a:fillRect/>
          </a:stretch>
        </p:blipFill>
        <p:spPr>
          <a:xfrm>
            <a:off x="814388" y="2979735"/>
            <a:ext cx="5189537" cy="2461502"/>
          </a:xfrm>
          <a:prstGeom prst="rect">
            <a:avLst/>
          </a:prstGeom>
          <a:ln>
            <a:solidFill>
              <a:schemeClr val="accent1"/>
            </a:solidFill>
          </a:ln>
        </p:spPr>
      </p:pic>
      <p:sp>
        <p:nvSpPr>
          <p:cNvPr id="6" name="Text Placeholder 5">
            <a:extLst>
              <a:ext uri="{FF2B5EF4-FFF2-40B4-BE49-F238E27FC236}">
                <a16:creationId xmlns:a16="http://schemas.microsoft.com/office/drawing/2014/main" id="{7E76CD1B-723F-7ADE-2BB1-FDA01D5CF60D}"/>
              </a:ext>
            </a:extLst>
          </p:cNvPr>
          <p:cNvSpPr>
            <a:spLocks noGrp="1"/>
          </p:cNvSpPr>
          <p:nvPr>
            <p:ph type="body" sz="quarter" idx="3"/>
          </p:nvPr>
        </p:nvSpPr>
        <p:spPr/>
        <p:txBody>
          <a:bodyPr/>
          <a:lstStyle/>
          <a:p>
            <a:r>
              <a:rPr lang="en-GB" dirty="0"/>
              <a:t>Materials made in the form of fibres</a:t>
            </a:r>
          </a:p>
        </p:txBody>
      </p:sp>
      <p:pic>
        <p:nvPicPr>
          <p:cNvPr id="9" name="Content Placeholder 8">
            <a:extLst>
              <a:ext uri="{FF2B5EF4-FFF2-40B4-BE49-F238E27FC236}">
                <a16:creationId xmlns:a16="http://schemas.microsoft.com/office/drawing/2014/main" id="{8679E4F9-EACE-611D-9D6B-72BE2654B022}"/>
              </a:ext>
            </a:extLst>
          </p:cNvPr>
          <p:cNvPicPr>
            <a:picLocks noGrp="1" noChangeAspect="1"/>
          </p:cNvPicPr>
          <p:nvPr>
            <p:ph sz="quarter" idx="4"/>
          </p:nvPr>
        </p:nvPicPr>
        <p:blipFill>
          <a:blip r:embed="rId4"/>
          <a:stretch>
            <a:fillRect/>
          </a:stretch>
        </p:blipFill>
        <p:spPr>
          <a:xfrm>
            <a:off x="6278957" y="2979735"/>
            <a:ext cx="5012536" cy="3109912"/>
          </a:xfrm>
          <a:prstGeom prst="rect">
            <a:avLst/>
          </a:prstGeom>
          <a:ln>
            <a:solidFill>
              <a:schemeClr val="accent1"/>
            </a:solidFill>
          </a:ln>
        </p:spPr>
      </p:pic>
      <p:sp>
        <p:nvSpPr>
          <p:cNvPr id="10" name="Slide Number Placeholder 9">
            <a:extLst>
              <a:ext uri="{FF2B5EF4-FFF2-40B4-BE49-F238E27FC236}">
                <a16:creationId xmlns:a16="http://schemas.microsoft.com/office/drawing/2014/main" id="{830D3C75-446C-C97A-2EE9-81F6E0E8537D}"/>
              </a:ext>
            </a:extLst>
          </p:cNvPr>
          <p:cNvSpPr>
            <a:spLocks noGrp="1"/>
          </p:cNvSpPr>
          <p:nvPr>
            <p:ph type="sldNum" sz="quarter" idx="12"/>
          </p:nvPr>
        </p:nvSpPr>
        <p:spPr/>
        <p:txBody>
          <a:bodyPr/>
          <a:lstStyle/>
          <a:p>
            <a:fld id="{4183E3AC-4BFB-4F71-8C6B-E1F9A9D61AA6}" type="slidenum">
              <a:rPr lang="en-GB" smtClean="0"/>
              <a:t>7</a:t>
            </a:fld>
            <a:endParaRPr lang="en-GB"/>
          </a:p>
        </p:txBody>
      </p:sp>
    </p:spTree>
    <p:extLst>
      <p:ext uri="{BB962C8B-B14F-4D97-AF65-F5344CB8AC3E}">
        <p14:creationId xmlns:p14="http://schemas.microsoft.com/office/powerpoint/2010/main" val="2089072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C1E899-36B5-4860-094B-D4B1053E9FC2}"/>
              </a:ext>
            </a:extLst>
          </p:cNvPr>
          <p:cNvSpPr>
            <a:spLocks noGrp="1"/>
          </p:cNvSpPr>
          <p:nvPr>
            <p:ph type="title"/>
          </p:nvPr>
        </p:nvSpPr>
        <p:spPr/>
        <p:txBody>
          <a:bodyPr/>
          <a:lstStyle/>
          <a:p>
            <a:r>
              <a:rPr lang="en-GB" dirty="0"/>
              <a:t>Fibre and cloth reinforcements</a:t>
            </a:r>
          </a:p>
        </p:txBody>
      </p:sp>
      <p:sp>
        <p:nvSpPr>
          <p:cNvPr id="9" name="Text Placeholder 8">
            <a:extLst>
              <a:ext uri="{FF2B5EF4-FFF2-40B4-BE49-F238E27FC236}">
                <a16:creationId xmlns:a16="http://schemas.microsoft.com/office/drawing/2014/main" id="{BA02DBB7-6200-17F2-DF51-9F7FEA33769F}"/>
              </a:ext>
            </a:extLst>
          </p:cNvPr>
          <p:cNvSpPr>
            <a:spLocks noGrp="1"/>
          </p:cNvSpPr>
          <p:nvPr>
            <p:ph idx="1"/>
          </p:nvPr>
        </p:nvSpPr>
        <p:spPr>
          <a:xfrm>
            <a:off x="818713" y="2222287"/>
            <a:ext cx="5955938" cy="3989158"/>
          </a:xfrm>
        </p:spPr>
        <p:txBody>
          <a:bodyPr>
            <a:normAutofit fontScale="92500"/>
          </a:bodyPr>
          <a:lstStyle/>
          <a:p>
            <a:r>
              <a:rPr lang="en-GB" b="1" dirty="0"/>
              <a:t>Fibre forms:</a:t>
            </a:r>
          </a:p>
          <a:p>
            <a:pPr lvl="1"/>
            <a:r>
              <a:rPr lang="en-GB" dirty="0">
                <a:solidFill>
                  <a:srgbClr val="FFFF00"/>
                </a:solidFill>
              </a:rPr>
              <a:t>Fibers are made with a diameter of a few microns (ten or so).</a:t>
            </a:r>
          </a:p>
          <a:p>
            <a:pPr lvl="1"/>
            <a:r>
              <a:rPr lang="en-GB" dirty="0">
                <a:solidFill>
                  <a:srgbClr val="FFFF00"/>
                </a:solidFill>
              </a:rPr>
              <a:t>Fibres cannot be used in a single form.</a:t>
            </a:r>
          </a:p>
          <a:p>
            <a:pPr lvl="1"/>
            <a:r>
              <a:rPr lang="en-GB" dirty="0">
                <a:solidFill>
                  <a:srgbClr val="FFFF00"/>
                </a:solidFill>
              </a:rPr>
              <a:t>Fibers are gathered into a bundle called a </a:t>
            </a:r>
            <a:r>
              <a:rPr lang="en-GB" b="1" i="1" dirty="0">
                <a:solidFill>
                  <a:srgbClr val="FFC000"/>
                </a:solidFill>
                <a:latin typeface="Times New Roman" panose="02020603050405020304" pitchFamily="18" charset="0"/>
                <a:cs typeface="Times New Roman" panose="02020603050405020304" pitchFamily="18" charset="0"/>
              </a:rPr>
              <a:t>strand</a:t>
            </a:r>
            <a:r>
              <a:rPr lang="en-GB" dirty="0">
                <a:solidFill>
                  <a:srgbClr val="FFFF00"/>
                </a:solidFill>
              </a:rPr>
              <a:t> or </a:t>
            </a:r>
            <a:r>
              <a:rPr lang="en-GB" b="1" i="1" dirty="0">
                <a:solidFill>
                  <a:srgbClr val="FFC000"/>
                </a:solidFill>
                <a:latin typeface="Times New Roman" panose="02020603050405020304" pitchFamily="18" charset="0"/>
                <a:cs typeface="Times New Roman" panose="02020603050405020304" pitchFamily="18" charset="0"/>
              </a:rPr>
              <a:t>yarn</a:t>
            </a:r>
            <a:r>
              <a:rPr lang="en-GB" dirty="0">
                <a:solidFill>
                  <a:srgbClr val="FFFF00"/>
                </a:solidFill>
              </a:rPr>
              <a:t>.</a:t>
            </a:r>
          </a:p>
          <a:p>
            <a:pPr lvl="1"/>
            <a:r>
              <a:rPr lang="en-GB" dirty="0">
                <a:solidFill>
                  <a:srgbClr val="FFFF00"/>
                </a:solidFill>
              </a:rPr>
              <a:t>A single fibre is usually called an elementary filament, or </a:t>
            </a:r>
            <a:r>
              <a:rPr lang="en-GB" b="1" i="1" dirty="0">
                <a:solidFill>
                  <a:srgbClr val="FFC000"/>
                </a:solidFill>
                <a:latin typeface="Times New Roman" panose="02020603050405020304" pitchFamily="18" charset="0"/>
                <a:cs typeface="Times New Roman" panose="02020603050405020304" pitchFamily="18" charset="0"/>
              </a:rPr>
              <a:t>monofilament</a:t>
            </a:r>
            <a:r>
              <a:rPr lang="en-GB" dirty="0">
                <a:solidFill>
                  <a:srgbClr val="FFFF00"/>
                </a:solidFill>
              </a:rPr>
              <a:t>.</a:t>
            </a:r>
          </a:p>
          <a:p>
            <a:r>
              <a:rPr lang="en-GB" b="1" dirty="0"/>
              <a:t>Surface tissues: </a:t>
            </a:r>
            <a:r>
              <a:rPr lang="en-GB" dirty="0"/>
              <a:t>strands and yarns can be used to make surface tissues of various types:</a:t>
            </a:r>
          </a:p>
          <a:p>
            <a:pPr lvl="1"/>
            <a:r>
              <a:rPr lang="en-GB" dirty="0">
                <a:solidFill>
                  <a:srgbClr val="FFFF00"/>
                </a:solidFill>
              </a:rPr>
              <a:t>Mats</a:t>
            </a:r>
          </a:p>
          <a:p>
            <a:pPr lvl="1"/>
            <a:r>
              <a:rPr lang="en-GB" dirty="0">
                <a:solidFill>
                  <a:srgbClr val="FFFF00"/>
                </a:solidFill>
              </a:rPr>
              <a:t>Woven fabrics</a:t>
            </a:r>
          </a:p>
          <a:p>
            <a:pPr lvl="1"/>
            <a:r>
              <a:rPr lang="en-GB" dirty="0">
                <a:solidFill>
                  <a:srgbClr val="FFFF00"/>
                </a:solidFill>
              </a:rPr>
              <a:t>Ribbons</a:t>
            </a:r>
          </a:p>
        </p:txBody>
      </p:sp>
      <p:pic>
        <p:nvPicPr>
          <p:cNvPr id="4098" name="Picture 2" descr="Carbon Fibre Yarn at Best Price in India">
            <a:extLst>
              <a:ext uri="{FF2B5EF4-FFF2-40B4-BE49-F238E27FC236}">
                <a16:creationId xmlns:a16="http://schemas.microsoft.com/office/drawing/2014/main" id="{D1D1F13C-2258-649C-918C-77D724F16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4650" y="4433185"/>
            <a:ext cx="2151246" cy="215124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100" name="Picture 4" descr="SEM micrographs of carbon fibers in the hybrid composite (a) Single... |  Download Scientific Diagram">
            <a:extLst>
              <a:ext uri="{FF2B5EF4-FFF2-40B4-BE49-F238E27FC236}">
                <a16:creationId xmlns:a16="http://schemas.microsoft.com/office/drawing/2014/main" id="{A9A604BD-9EBF-1848-0674-C7F5B7397A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409"/>
          <a:stretch/>
        </p:blipFill>
        <p:spPr bwMode="auto">
          <a:xfrm>
            <a:off x="6774650" y="2107932"/>
            <a:ext cx="5239363" cy="22771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2A38E8F-937B-51A0-C2C5-A71D35F33689}"/>
              </a:ext>
            </a:extLst>
          </p:cNvPr>
          <p:cNvSpPr/>
          <p:nvPr/>
        </p:nvSpPr>
        <p:spPr>
          <a:xfrm>
            <a:off x="9668701" y="4624659"/>
            <a:ext cx="1713297" cy="4506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Carbon fibres</a:t>
            </a:r>
          </a:p>
        </p:txBody>
      </p:sp>
      <p:cxnSp>
        <p:nvCxnSpPr>
          <p:cNvPr id="12" name="Straight Arrow Connector 11">
            <a:extLst>
              <a:ext uri="{FF2B5EF4-FFF2-40B4-BE49-F238E27FC236}">
                <a16:creationId xmlns:a16="http://schemas.microsoft.com/office/drawing/2014/main" id="{6E318945-784D-00DA-DC2B-B4722218F5E6}"/>
              </a:ext>
            </a:extLst>
          </p:cNvPr>
          <p:cNvCxnSpPr>
            <a:stCxn id="10" idx="0"/>
          </p:cNvCxnSpPr>
          <p:nvPr/>
        </p:nvCxnSpPr>
        <p:spPr>
          <a:xfrm flipH="1" flipV="1">
            <a:off x="8306602" y="3532472"/>
            <a:ext cx="2218748" cy="1092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41A866-D70C-889F-0873-45319CC1D267}"/>
              </a:ext>
            </a:extLst>
          </p:cNvPr>
          <p:cNvCxnSpPr>
            <a:cxnSpLocks/>
            <a:stCxn id="10" idx="0"/>
          </p:cNvCxnSpPr>
          <p:nvPr/>
        </p:nvCxnSpPr>
        <p:spPr>
          <a:xfrm flipV="1">
            <a:off x="10525350" y="3532472"/>
            <a:ext cx="312696" cy="1092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C3DABE8-3122-F2B9-23EE-8AB0DDF183BD}"/>
              </a:ext>
            </a:extLst>
          </p:cNvPr>
          <p:cNvSpPr/>
          <p:nvPr/>
        </p:nvSpPr>
        <p:spPr>
          <a:xfrm>
            <a:off x="9668701" y="5721956"/>
            <a:ext cx="1713297" cy="4506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Carbon yarns</a:t>
            </a:r>
          </a:p>
        </p:txBody>
      </p:sp>
      <p:cxnSp>
        <p:nvCxnSpPr>
          <p:cNvPr id="17" name="Straight Arrow Connector 16">
            <a:extLst>
              <a:ext uri="{FF2B5EF4-FFF2-40B4-BE49-F238E27FC236}">
                <a16:creationId xmlns:a16="http://schemas.microsoft.com/office/drawing/2014/main" id="{DF18D675-99C0-E6B4-B665-49D74B5E5299}"/>
              </a:ext>
            </a:extLst>
          </p:cNvPr>
          <p:cNvCxnSpPr>
            <a:cxnSpLocks/>
            <a:stCxn id="16" idx="1"/>
          </p:cNvCxnSpPr>
          <p:nvPr/>
        </p:nvCxnSpPr>
        <p:spPr>
          <a:xfrm flipH="1" flipV="1">
            <a:off x="7993906" y="5508808"/>
            <a:ext cx="1674795" cy="438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54FCEDA4-56D2-FC4B-209C-A5497CAB9699}"/>
              </a:ext>
            </a:extLst>
          </p:cNvPr>
          <p:cNvSpPr>
            <a:spLocks noGrp="1"/>
          </p:cNvSpPr>
          <p:nvPr>
            <p:ph type="sldNum" sz="quarter" idx="12"/>
          </p:nvPr>
        </p:nvSpPr>
        <p:spPr/>
        <p:txBody>
          <a:bodyPr/>
          <a:lstStyle/>
          <a:p>
            <a:fld id="{4183E3AC-4BFB-4F71-8C6B-E1F9A9D61AA6}" type="slidenum">
              <a:rPr lang="en-GB" smtClean="0"/>
              <a:t>8</a:t>
            </a:fld>
            <a:endParaRPr lang="en-GB"/>
          </a:p>
        </p:txBody>
      </p:sp>
    </p:spTree>
    <p:extLst>
      <p:ext uri="{BB962C8B-B14F-4D97-AF65-F5344CB8AC3E}">
        <p14:creationId xmlns:p14="http://schemas.microsoft.com/office/powerpoint/2010/main" val="2617129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9CA64-BF30-ADC8-E670-12080021D49B}"/>
              </a:ext>
            </a:extLst>
          </p:cNvPr>
          <p:cNvSpPr>
            <a:spLocks noGrp="1"/>
          </p:cNvSpPr>
          <p:nvPr>
            <p:ph type="title"/>
          </p:nvPr>
        </p:nvSpPr>
        <p:spPr/>
        <p:txBody>
          <a:bodyPr/>
          <a:lstStyle/>
          <a:p>
            <a:r>
              <a:rPr lang="en-GB" dirty="0"/>
              <a:t>Fibre and </a:t>
            </a:r>
            <a:r>
              <a:rPr lang="en-GB" dirty="0">
                <a:solidFill>
                  <a:schemeClr val="tx1"/>
                </a:solidFill>
              </a:rPr>
              <a:t>cloth reinforcements</a:t>
            </a:r>
            <a:r>
              <a:rPr lang="en-GB" sz="3000" dirty="0">
                <a:solidFill>
                  <a:schemeClr val="tx1"/>
                </a:solidFill>
              </a:rPr>
              <a:t>-</a:t>
            </a:r>
            <a:br>
              <a:rPr lang="en-GB" sz="3000" dirty="0">
                <a:solidFill>
                  <a:schemeClr val="tx1"/>
                </a:solidFill>
              </a:rPr>
            </a:br>
            <a:r>
              <a:rPr lang="en-GB" sz="3000" dirty="0">
                <a:solidFill>
                  <a:srgbClr val="FF0000"/>
                </a:solidFill>
              </a:rPr>
              <a:t>Different fibre forms</a:t>
            </a:r>
          </a:p>
        </p:txBody>
      </p:sp>
      <p:sp>
        <p:nvSpPr>
          <p:cNvPr id="4" name="Slide Number Placeholder 3">
            <a:extLst>
              <a:ext uri="{FF2B5EF4-FFF2-40B4-BE49-F238E27FC236}">
                <a16:creationId xmlns:a16="http://schemas.microsoft.com/office/drawing/2014/main" id="{DD32D597-FF9E-9011-BAE1-2361D7E9524C}"/>
              </a:ext>
            </a:extLst>
          </p:cNvPr>
          <p:cNvSpPr>
            <a:spLocks noGrp="1"/>
          </p:cNvSpPr>
          <p:nvPr>
            <p:ph type="sldNum" sz="quarter" idx="12"/>
          </p:nvPr>
        </p:nvSpPr>
        <p:spPr/>
        <p:txBody>
          <a:bodyPr/>
          <a:lstStyle/>
          <a:p>
            <a:fld id="{4183E3AC-4BFB-4F71-8C6B-E1F9A9D61AA6}" type="slidenum">
              <a:rPr lang="en-GB" smtClean="0"/>
              <a:t>9</a:t>
            </a:fld>
            <a:endParaRPr lang="en-GB"/>
          </a:p>
        </p:txBody>
      </p:sp>
      <p:pic>
        <p:nvPicPr>
          <p:cNvPr id="21" name="Content Placeholder 20">
            <a:extLst>
              <a:ext uri="{FF2B5EF4-FFF2-40B4-BE49-F238E27FC236}">
                <a16:creationId xmlns:a16="http://schemas.microsoft.com/office/drawing/2014/main" id="{48D95231-A71A-94C0-1A0A-E84909F94A92}"/>
              </a:ext>
            </a:extLst>
          </p:cNvPr>
          <p:cNvPicPr>
            <a:picLocks noGrp="1" noChangeAspect="1"/>
          </p:cNvPicPr>
          <p:nvPr>
            <p:ph idx="1"/>
          </p:nvPr>
        </p:nvPicPr>
        <p:blipFill>
          <a:blip r:embed="rId3"/>
          <a:stretch>
            <a:fillRect/>
          </a:stretch>
        </p:blipFill>
        <p:spPr>
          <a:xfrm>
            <a:off x="2846127" y="2222500"/>
            <a:ext cx="6499745" cy="3989388"/>
          </a:xfrm>
          <a:prstGeom prst="rect">
            <a:avLst/>
          </a:prstGeom>
          <a:ln>
            <a:solidFill>
              <a:schemeClr val="accent1"/>
            </a:solidFill>
          </a:ln>
        </p:spPr>
      </p:pic>
    </p:spTree>
    <p:extLst>
      <p:ext uri="{BB962C8B-B14F-4D97-AF65-F5344CB8AC3E}">
        <p14:creationId xmlns:p14="http://schemas.microsoft.com/office/powerpoint/2010/main" val="20562063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TM03457503[[fn=Quotable]]</Template>
  <TotalTime>14115</TotalTime>
  <Words>16403</Words>
  <Application>Microsoft Office PowerPoint</Application>
  <PresentationFormat>Widescreen</PresentationFormat>
  <Paragraphs>1276</Paragraphs>
  <Slides>53</Slides>
  <Notes>46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2" baseType="lpstr">
      <vt:lpstr>Aptos</vt:lpstr>
      <vt:lpstr>Arial</vt:lpstr>
      <vt:lpstr>Cambria Math</vt:lpstr>
      <vt:lpstr>Century Gothic</vt:lpstr>
      <vt:lpstr>Courier New</vt:lpstr>
      <vt:lpstr>Times New Roman</vt:lpstr>
      <vt:lpstr>Wingdings 2</vt:lpstr>
      <vt:lpstr>Quotable</vt:lpstr>
      <vt:lpstr>Equation</vt:lpstr>
      <vt:lpstr>Laminate Theory</vt:lpstr>
      <vt:lpstr>Composite materials </vt:lpstr>
      <vt:lpstr>Example- Metal Matrix Composite </vt:lpstr>
      <vt:lpstr>Example- Bio composite </vt:lpstr>
      <vt:lpstr>Classification of composite materials</vt:lpstr>
      <vt:lpstr>Classification of composite materials</vt:lpstr>
      <vt:lpstr>Mechanical characteristics of materials</vt:lpstr>
      <vt:lpstr>Fibre and cloth reinforcements</vt:lpstr>
      <vt:lpstr>Fibre and cloth reinforcements- Different fibre forms</vt:lpstr>
      <vt:lpstr>Fibre and cloth reinforcements- Mats</vt:lpstr>
      <vt:lpstr>Fibre and cloth reinforcements- Woven fabrics</vt:lpstr>
      <vt:lpstr>Fibre and cloth reinforcements- Woven fabrics</vt:lpstr>
      <vt:lpstr>Laminate theory</vt:lpstr>
      <vt:lpstr>Elastic theory- Reminder</vt:lpstr>
      <vt:lpstr>Hooke’s law- Reminder</vt:lpstr>
      <vt:lpstr>Elastic theory- Stiffness matrix 1</vt:lpstr>
      <vt:lpstr>Elastic theory- Stiffness matrix 2</vt:lpstr>
      <vt:lpstr>Elastic theory- Compliance matrix 1</vt:lpstr>
      <vt:lpstr>Elastic theory- Compliance matrix 2</vt:lpstr>
      <vt:lpstr>Elastic theory- Compliance matrix 3</vt:lpstr>
      <vt:lpstr>Elastic theory- Orthotropic lamina </vt:lpstr>
      <vt:lpstr>Elastic theory- Ply orientation</vt:lpstr>
      <vt:lpstr>Elastic theory- Transformed stiffness matrix</vt:lpstr>
      <vt:lpstr>Elastic theory- Transformed compliance matrix</vt:lpstr>
      <vt:lpstr>Laminate formulation</vt:lpstr>
      <vt:lpstr>Laminate formulation</vt:lpstr>
      <vt:lpstr>Laminate formulation</vt:lpstr>
      <vt:lpstr>Laminate formulation</vt:lpstr>
      <vt:lpstr>Laminate formulation</vt:lpstr>
      <vt:lpstr>Laminate formulation</vt:lpstr>
      <vt:lpstr>Laminate formulation</vt:lpstr>
      <vt:lpstr>Laminate formulation- ABD stiffness matrix</vt:lpstr>
      <vt:lpstr>Important note-1</vt:lpstr>
      <vt:lpstr>Important note-2</vt:lpstr>
      <vt:lpstr>Important note-3</vt:lpstr>
      <vt:lpstr>Important note-4</vt:lpstr>
      <vt:lpstr>Important note-5</vt:lpstr>
      <vt:lpstr>Important note-6</vt:lpstr>
      <vt:lpstr>Important note-7</vt:lpstr>
      <vt:lpstr>Example </vt:lpstr>
      <vt:lpstr>Solution </vt:lpstr>
      <vt:lpstr>Laminate membrane homogenized stiffnesses</vt:lpstr>
      <vt:lpstr>Laminate bending homogenized stiffnesses</vt:lpstr>
      <vt:lpstr>Example </vt:lpstr>
      <vt:lpstr>Solution </vt:lpstr>
      <vt:lpstr>Solution- Membrane stiffnesses </vt:lpstr>
      <vt:lpstr>Solution- Bending stiffnesses </vt:lpstr>
      <vt:lpstr>Temperature and moisture effects</vt:lpstr>
      <vt:lpstr>Temperature and moisture effects</vt:lpstr>
      <vt:lpstr>Temperature and moisture effects</vt:lpstr>
      <vt:lpstr>Final constitutive equation of composite laminate</vt:lpstr>
      <vt:lpstr>Example </vt:lpstr>
      <vt:lpstr>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Mahdi Damghani</dc:creator>
  <cp:lastModifiedBy>Mahdi Damghani</cp:lastModifiedBy>
  <cp:revision>157</cp:revision>
  <dcterms:created xsi:type="dcterms:W3CDTF">2024-06-04T09:17:46Z</dcterms:created>
  <dcterms:modified xsi:type="dcterms:W3CDTF">2025-10-07T17:32:23Z</dcterms:modified>
</cp:coreProperties>
</file>