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3" r:id="rId2"/>
    <p:sldId id="286" r:id="rId3"/>
    <p:sldId id="284" r:id="rId4"/>
    <p:sldId id="285" r:id="rId5"/>
    <p:sldId id="314" r:id="rId6"/>
    <p:sldId id="288" r:id="rId7"/>
    <p:sldId id="289" r:id="rId8"/>
    <p:sldId id="290" r:id="rId9"/>
    <p:sldId id="291" r:id="rId10"/>
    <p:sldId id="292" r:id="rId11"/>
    <p:sldId id="299" r:id="rId12"/>
    <p:sldId id="293" r:id="rId13"/>
    <p:sldId id="294" r:id="rId14"/>
    <p:sldId id="295" r:id="rId15"/>
    <p:sldId id="296" r:id="rId16"/>
    <p:sldId id="298" r:id="rId17"/>
    <p:sldId id="297" r:id="rId18"/>
    <p:sldId id="300" r:id="rId19"/>
    <p:sldId id="301" r:id="rId20"/>
    <p:sldId id="302" r:id="rId21"/>
    <p:sldId id="310" r:id="rId22"/>
    <p:sldId id="303" r:id="rId23"/>
    <p:sldId id="305" r:id="rId24"/>
    <p:sldId id="304" r:id="rId25"/>
    <p:sldId id="307" r:id="rId26"/>
    <p:sldId id="308" r:id="rId27"/>
    <p:sldId id="311" r:id="rId28"/>
    <p:sldId id="312" r:id="rId29"/>
    <p:sldId id="313" r:id="rId30"/>
    <p:sldId id="309" r:id="rId31"/>
    <p:sldId id="315" r:id="rId32"/>
    <p:sldId id="316" r:id="rId33"/>
    <p:sldId id="317" r:id="rId34"/>
    <p:sldId id="318" r:id="rId35"/>
    <p:sldId id="2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4103" autoAdjust="0"/>
  </p:normalViewPr>
  <p:slideViewPr>
    <p:cSldViewPr snapToGrid="0">
      <p:cViewPr>
        <p:scale>
          <a:sx n="66" d="100"/>
          <a:sy n="66" d="100"/>
        </p:scale>
        <p:origin x="880" y="32"/>
      </p:cViewPr>
      <p:guideLst/>
    </p:cSldViewPr>
  </p:slideViewPr>
  <p:outlineViewPr>
    <p:cViewPr>
      <p:scale>
        <a:sx n="33" d="100"/>
        <a:sy n="33" d="100"/>
      </p:scale>
      <p:origin x="0" y="-68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50262-86F6-4C64-9DF0-D4F92724E83D}" type="doc">
      <dgm:prSet loTypeId="urn:microsoft.com/office/officeart/2005/8/layout/radial3" loCatId="relationship" qsTypeId="urn:microsoft.com/office/officeart/2005/8/quickstyle/3d4" qsCatId="3D" csTypeId="urn:microsoft.com/office/officeart/2005/8/colors/colorful2" csCatId="colorful" phldr="1"/>
      <dgm:spPr/>
      <dgm:t>
        <a:bodyPr/>
        <a:lstStyle/>
        <a:p>
          <a:endParaRPr lang="en-GB"/>
        </a:p>
      </dgm:t>
    </dgm:pt>
    <dgm:pt modelId="{9279FDDC-95FB-43D2-B894-8C57BB546849}">
      <dgm:prSet phldrT="[Text]" phldr="0" custT="1"/>
      <dgm:spPr/>
      <dgm:t>
        <a:bodyPr/>
        <a:lstStyle/>
        <a:p>
          <a:r>
            <a:rPr lang="en-GB" sz="2000" b="1" dirty="0"/>
            <a:t>Fatigue Behaviour of CFRP</a:t>
          </a:r>
        </a:p>
      </dgm:t>
    </dgm:pt>
    <dgm:pt modelId="{1A02102C-A456-404F-A031-70614F72815D}" type="parTrans" cxnId="{E149A802-03A6-4DB1-B159-3F24194E4A78}">
      <dgm:prSet/>
      <dgm:spPr/>
      <dgm:t>
        <a:bodyPr/>
        <a:lstStyle/>
        <a:p>
          <a:endParaRPr lang="en-GB"/>
        </a:p>
      </dgm:t>
    </dgm:pt>
    <dgm:pt modelId="{8B010924-6D66-41EC-BB7E-3C7D32A6A96D}" type="sibTrans" cxnId="{E149A802-03A6-4DB1-B159-3F24194E4A78}">
      <dgm:prSet/>
      <dgm:spPr/>
      <dgm:t>
        <a:bodyPr/>
        <a:lstStyle/>
        <a:p>
          <a:endParaRPr lang="en-GB"/>
        </a:p>
      </dgm:t>
    </dgm:pt>
    <dgm:pt modelId="{E4FFD0F3-6405-4B4C-BBB5-3269BE7D4511}">
      <dgm:prSet phldrT="[Text]" phldr="0" custT="1"/>
      <dgm:spPr/>
      <dgm:t>
        <a:bodyPr/>
        <a:lstStyle/>
        <a:p>
          <a:r>
            <a:rPr lang="en-GB" sz="1500" dirty="0"/>
            <a:t>Material System</a:t>
          </a:r>
        </a:p>
      </dgm:t>
    </dgm:pt>
    <dgm:pt modelId="{7C8259F7-03E6-40E8-90C8-D099F9858DD8}" type="parTrans" cxnId="{5FB436B1-F154-4038-8C9B-D4DE2BC80321}">
      <dgm:prSet/>
      <dgm:spPr/>
      <dgm:t>
        <a:bodyPr/>
        <a:lstStyle/>
        <a:p>
          <a:endParaRPr lang="en-GB"/>
        </a:p>
      </dgm:t>
    </dgm:pt>
    <dgm:pt modelId="{FD89496A-3412-40D4-8C04-1217D2D9A06E}" type="sibTrans" cxnId="{5FB436B1-F154-4038-8C9B-D4DE2BC80321}">
      <dgm:prSet/>
      <dgm:spPr/>
      <dgm:t>
        <a:bodyPr/>
        <a:lstStyle/>
        <a:p>
          <a:endParaRPr lang="en-GB"/>
        </a:p>
      </dgm:t>
    </dgm:pt>
    <dgm:pt modelId="{8F77A9C5-5B74-4D2B-BD1A-F5B89F15B6D7}">
      <dgm:prSet phldrT="[Text]" phldr="0" custT="1"/>
      <dgm:spPr/>
      <dgm:t>
        <a:bodyPr/>
        <a:lstStyle/>
        <a:p>
          <a:r>
            <a:rPr lang="en-GB" sz="1500" dirty="0"/>
            <a:t>Laminate Architecture</a:t>
          </a:r>
        </a:p>
      </dgm:t>
    </dgm:pt>
    <dgm:pt modelId="{8E52AAFE-3306-47FB-B1D3-D03317E159B0}" type="parTrans" cxnId="{FBC8A9EC-5FDB-4318-9CCA-77A5DBF46A5B}">
      <dgm:prSet/>
      <dgm:spPr/>
      <dgm:t>
        <a:bodyPr/>
        <a:lstStyle/>
        <a:p>
          <a:endParaRPr lang="en-GB"/>
        </a:p>
      </dgm:t>
    </dgm:pt>
    <dgm:pt modelId="{F5CAC444-836C-40CA-905D-641603F630DD}" type="sibTrans" cxnId="{FBC8A9EC-5FDB-4318-9CCA-77A5DBF46A5B}">
      <dgm:prSet/>
      <dgm:spPr/>
      <dgm:t>
        <a:bodyPr/>
        <a:lstStyle/>
        <a:p>
          <a:endParaRPr lang="en-GB"/>
        </a:p>
      </dgm:t>
    </dgm:pt>
    <dgm:pt modelId="{1E529D54-C5E0-429A-88ED-436B4D8CDDE5}">
      <dgm:prSet phldrT="[Text]" phldr="0" custT="1"/>
      <dgm:spPr/>
      <dgm:t>
        <a:bodyPr/>
        <a:lstStyle/>
        <a:p>
          <a:r>
            <a:rPr lang="en-GB" sz="1500" dirty="0"/>
            <a:t>Loading Conditions</a:t>
          </a:r>
        </a:p>
      </dgm:t>
    </dgm:pt>
    <dgm:pt modelId="{56442D17-71DE-4976-87BD-AB2343AA75D7}" type="parTrans" cxnId="{FD150D19-209B-446E-8D3F-DDAFB0EC1C90}">
      <dgm:prSet/>
      <dgm:spPr/>
      <dgm:t>
        <a:bodyPr/>
        <a:lstStyle/>
        <a:p>
          <a:endParaRPr lang="en-GB"/>
        </a:p>
      </dgm:t>
    </dgm:pt>
    <dgm:pt modelId="{137AB7AF-02DF-4D30-A644-65A8D95749F0}" type="sibTrans" cxnId="{FD150D19-209B-446E-8D3F-DDAFB0EC1C90}">
      <dgm:prSet/>
      <dgm:spPr/>
      <dgm:t>
        <a:bodyPr/>
        <a:lstStyle/>
        <a:p>
          <a:endParaRPr lang="en-GB"/>
        </a:p>
      </dgm:t>
    </dgm:pt>
    <dgm:pt modelId="{6778B3AF-731B-4D4D-9A09-AE68149B3EEC}">
      <dgm:prSet phldrT="[Text]" phldr="0" custT="1"/>
      <dgm:spPr/>
      <dgm:t>
        <a:bodyPr/>
        <a:lstStyle/>
        <a:p>
          <a:r>
            <a:rPr lang="en-GB" sz="1500" dirty="0"/>
            <a:t>Environment </a:t>
          </a:r>
        </a:p>
      </dgm:t>
    </dgm:pt>
    <dgm:pt modelId="{97C8D223-2B73-4CB5-8E23-937451EFBFE2}" type="parTrans" cxnId="{0813F673-DB58-4DDC-B490-0FDCA4C038F3}">
      <dgm:prSet/>
      <dgm:spPr/>
      <dgm:t>
        <a:bodyPr/>
        <a:lstStyle/>
        <a:p>
          <a:endParaRPr lang="en-GB"/>
        </a:p>
      </dgm:t>
    </dgm:pt>
    <dgm:pt modelId="{0104281D-1F4E-4D35-B6B4-AAE30A795931}" type="sibTrans" cxnId="{0813F673-DB58-4DDC-B490-0FDCA4C038F3}">
      <dgm:prSet/>
      <dgm:spPr/>
      <dgm:t>
        <a:bodyPr/>
        <a:lstStyle/>
        <a:p>
          <a:endParaRPr lang="en-GB"/>
        </a:p>
      </dgm:t>
    </dgm:pt>
    <dgm:pt modelId="{39003F0F-861F-4734-B3BD-A28B1E65F4DD}">
      <dgm:prSet phldrT="[Text]" phldr="0" custT="1"/>
      <dgm:spPr/>
      <dgm:t>
        <a:bodyPr/>
        <a:lstStyle/>
        <a:p>
          <a:r>
            <a:rPr lang="en-GB" sz="1500" dirty="0"/>
            <a:t>Thermo-Mechanical Effects</a:t>
          </a:r>
        </a:p>
      </dgm:t>
    </dgm:pt>
    <dgm:pt modelId="{E377BCF3-C400-40CF-A1C6-15771C53C206}" type="parTrans" cxnId="{C53B0001-3F66-47AC-BBC2-B670DB0F8964}">
      <dgm:prSet/>
      <dgm:spPr/>
      <dgm:t>
        <a:bodyPr/>
        <a:lstStyle/>
        <a:p>
          <a:endParaRPr lang="en-GB"/>
        </a:p>
      </dgm:t>
    </dgm:pt>
    <dgm:pt modelId="{DDE19F12-9DE6-4CC0-8C24-42338058B9E5}" type="sibTrans" cxnId="{C53B0001-3F66-47AC-BBC2-B670DB0F8964}">
      <dgm:prSet/>
      <dgm:spPr/>
      <dgm:t>
        <a:bodyPr/>
        <a:lstStyle/>
        <a:p>
          <a:endParaRPr lang="en-GB"/>
        </a:p>
      </dgm:t>
    </dgm:pt>
    <dgm:pt modelId="{A13DF528-674C-4EEC-BB8E-3C0AFF235310}">
      <dgm:prSet phldrT="[Text]" phldr="0" custT="1"/>
      <dgm:spPr/>
      <dgm:t>
        <a:bodyPr lIns="0" rIns="0"/>
        <a:lstStyle/>
        <a:p>
          <a:r>
            <a:rPr lang="en-GB" sz="1500" dirty="0"/>
            <a:t>Manufacturing Quality</a:t>
          </a:r>
        </a:p>
      </dgm:t>
    </dgm:pt>
    <dgm:pt modelId="{F71143EF-6803-4F8F-916A-D35397E22942}" type="parTrans" cxnId="{1F4FA52C-7CBF-4061-92FA-76A3DD328393}">
      <dgm:prSet/>
      <dgm:spPr/>
      <dgm:t>
        <a:bodyPr/>
        <a:lstStyle/>
        <a:p>
          <a:endParaRPr lang="en-GB"/>
        </a:p>
      </dgm:t>
    </dgm:pt>
    <dgm:pt modelId="{DB164038-AA97-47E0-9201-38B5298B8149}" type="sibTrans" cxnId="{1F4FA52C-7CBF-4061-92FA-76A3DD328393}">
      <dgm:prSet/>
      <dgm:spPr/>
      <dgm:t>
        <a:bodyPr/>
        <a:lstStyle/>
        <a:p>
          <a:endParaRPr lang="en-GB"/>
        </a:p>
      </dgm:t>
    </dgm:pt>
    <dgm:pt modelId="{C8CECA43-74D5-4A45-97FA-8B85EF41FDAC}" type="pres">
      <dgm:prSet presAssocID="{A3F50262-86F6-4C64-9DF0-D4F92724E83D}" presName="composite" presStyleCnt="0">
        <dgm:presLayoutVars>
          <dgm:chMax val="1"/>
          <dgm:dir/>
          <dgm:resizeHandles val="exact"/>
        </dgm:presLayoutVars>
      </dgm:prSet>
      <dgm:spPr/>
    </dgm:pt>
    <dgm:pt modelId="{D373FA66-46CC-41D2-A4EE-EED92479F31C}" type="pres">
      <dgm:prSet presAssocID="{A3F50262-86F6-4C64-9DF0-D4F92724E83D}" presName="radial" presStyleCnt="0">
        <dgm:presLayoutVars>
          <dgm:animLvl val="ctr"/>
        </dgm:presLayoutVars>
      </dgm:prSet>
      <dgm:spPr/>
    </dgm:pt>
    <dgm:pt modelId="{C829B455-F2C1-4973-AE8A-98ECD14E754A}" type="pres">
      <dgm:prSet presAssocID="{9279FDDC-95FB-43D2-B894-8C57BB546849}" presName="centerShape" presStyleLbl="vennNode1" presStyleIdx="0" presStyleCnt="7"/>
      <dgm:spPr/>
    </dgm:pt>
    <dgm:pt modelId="{96E4B4B6-A46F-49B9-AEBB-1FA7A6668ABA}" type="pres">
      <dgm:prSet presAssocID="{E4FFD0F3-6405-4B4C-BBB5-3269BE7D4511}" presName="node" presStyleLbl="vennNode1" presStyleIdx="1" presStyleCnt="7">
        <dgm:presLayoutVars>
          <dgm:bulletEnabled val="1"/>
        </dgm:presLayoutVars>
      </dgm:prSet>
      <dgm:spPr/>
    </dgm:pt>
    <dgm:pt modelId="{FB417306-A28F-4137-904E-8702A2731C98}" type="pres">
      <dgm:prSet presAssocID="{8F77A9C5-5B74-4D2B-BD1A-F5B89F15B6D7}" presName="node" presStyleLbl="vennNode1" presStyleIdx="2" presStyleCnt="7">
        <dgm:presLayoutVars>
          <dgm:bulletEnabled val="1"/>
        </dgm:presLayoutVars>
      </dgm:prSet>
      <dgm:spPr/>
    </dgm:pt>
    <dgm:pt modelId="{27DCD466-42BF-48EB-B048-4BD311BABD3D}" type="pres">
      <dgm:prSet presAssocID="{1E529D54-C5E0-429A-88ED-436B4D8CDDE5}" presName="node" presStyleLbl="vennNode1" presStyleIdx="3" presStyleCnt="7">
        <dgm:presLayoutVars>
          <dgm:bulletEnabled val="1"/>
        </dgm:presLayoutVars>
      </dgm:prSet>
      <dgm:spPr/>
    </dgm:pt>
    <dgm:pt modelId="{DEA0C07F-7669-4453-B34A-1BC9EBB48395}" type="pres">
      <dgm:prSet presAssocID="{6778B3AF-731B-4D4D-9A09-AE68149B3EEC}" presName="node" presStyleLbl="vennNode1" presStyleIdx="4" presStyleCnt="7" custScaleX="109429" custScaleY="114257">
        <dgm:presLayoutVars>
          <dgm:bulletEnabled val="1"/>
        </dgm:presLayoutVars>
      </dgm:prSet>
      <dgm:spPr/>
    </dgm:pt>
    <dgm:pt modelId="{78ED00D2-600C-4500-872B-22D33CBF691E}" type="pres">
      <dgm:prSet presAssocID="{39003F0F-861F-4734-B3BD-A28B1E65F4DD}" presName="node" presStyleLbl="vennNode1" presStyleIdx="5" presStyleCnt="7">
        <dgm:presLayoutVars>
          <dgm:bulletEnabled val="1"/>
        </dgm:presLayoutVars>
      </dgm:prSet>
      <dgm:spPr/>
    </dgm:pt>
    <dgm:pt modelId="{F1A4E492-47AB-432A-9B85-F44A3670F999}" type="pres">
      <dgm:prSet presAssocID="{A13DF528-674C-4EEC-BB8E-3C0AFF235310}" presName="node" presStyleLbl="vennNode1" presStyleIdx="6" presStyleCnt="7" custScaleX="114430" custScaleY="110116">
        <dgm:presLayoutVars>
          <dgm:bulletEnabled val="1"/>
        </dgm:presLayoutVars>
      </dgm:prSet>
      <dgm:spPr/>
    </dgm:pt>
  </dgm:ptLst>
  <dgm:cxnLst>
    <dgm:cxn modelId="{C53B0001-3F66-47AC-BBC2-B670DB0F8964}" srcId="{9279FDDC-95FB-43D2-B894-8C57BB546849}" destId="{39003F0F-861F-4734-B3BD-A28B1E65F4DD}" srcOrd="4" destOrd="0" parTransId="{E377BCF3-C400-40CF-A1C6-15771C53C206}" sibTransId="{DDE19F12-9DE6-4CC0-8C24-42338058B9E5}"/>
    <dgm:cxn modelId="{E149A802-03A6-4DB1-B159-3F24194E4A78}" srcId="{A3F50262-86F6-4C64-9DF0-D4F92724E83D}" destId="{9279FDDC-95FB-43D2-B894-8C57BB546849}" srcOrd="0" destOrd="0" parTransId="{1A02102C-A456-404F-A031-70614F72815D}" sibTransId="{8B010924-6D66-41EC-BB7E-3C7D32A6A96D}"/>
    <dgm:cxn modelId="{FD150D19-209B-446E-8D3F-DDAFB0EC1C90}" srcId="{9279FDDC-95FB-43D2-B894-8C57BB546849}" destId="{1E529D54-C5E0-429A-88ED-436B4D8CDDE5}" srcOrd="2" destOrd="0" parTransId="{56442D17-71DE-4976-87BD-AB2343AA75D7}" sibTransId="{137AB7AF-02DF-4D30-A644-65A8D95749F0}"/>
    <dgm:cxn modelId="{F166ED22-655E-4217-A854-E2BD7C09BB5A}" type="presOf" srcId="{1E529D54-C5E0-429A-88ED-436B4D8CDDE5}" destId="{27DCD466-42BF-48EB-B048-4BD311BABD3D}" srcOrd="0" destOrd="0" presId="urn:microsoft.com/office/officeart/2005/8/layout/radial3"/>
    <dgm:cxn modelId="{1F4FA52C-7CBF-4061-92FA-76A3DD328393}" srcId="{9279FDDC-95FB-43D2-B894-8C57BB546849}" destId="{A13DF528-674C-4EEC-BB8E-3C0AFF235310}" srcOrd="5" destOrd="0" parTransId="{F71143EF-6803-4F8F-916A-D35397E22942}" sibTransId="{DB164038-AA97-47E0-9201-38B5298B8149}"/>
    <dgm:cxn modelId="{CF1ECA64-D3AD-4217-BFD4-D6D1671E65F1}" type="presOf" srcId="{6778B3AF-731B-4D4D-9A09-AE68149B3EEC}" destId="{DEA0C07F-7669-4453-B34A-1BC9EBB48395}" srcOrd="0" destOrd="0" presId="urn:microsoft.com/office/officeart/2005/8/layout/radial3"/>
    <dgm:cxn modelId="{CDB3B946-BDDD-4E52-88BC-76C27A3A1AC8}" type="presOf" srcId="{8F77A9C5-5B74-4D2B-BD1A-F5B89F15B6D7}" destId="{FB417306-A28F-4137-904E-8702A2731C98}" srcOrd="0" destOrd="0" presId="urn:microsoft.com/office/officeart/2005/8/layout/radial3"/>
    <dgm:cxn modelId="{0813F673-DB58-4DDC-B490-0FDCA4C038F3}" srcId="{9279FDDC-95FB-43D2-B894-8C57BB546849}" destId="{6778B3AF-731B-4D4D-9A09-AE68149B3EEC}" srcOrd="3" destOrd="0" parTransId="{97C8D223-2B73-4CB5-8E23-937451EFBFE2}" sibTransId="{0104281D-1F4E-4D35-B6B4-AAE30A795931}"/>
    <dgm:cxn modelId="{853BB958-1B6A-4891-980E-D7F05B84E4AD}" type="presOf" srcId="{39003F0F-861F-4734-B3BD-A28B1E65F4DD}" destId="{78ED00D2-600C-4500-872B-22D33CBF691E}" srcOrd="0" destOrd="0" presId="urn:microsoft.com/office/officeart/2005/8/layout/radial3"/>
    <dgm:cxn modelId="{E889C58F-A670-4F48-85E0-A0F6B0EC33CC}" type="presOf" srcId="{A13DF528-674C-4EEC-BB8E-3C0AFF235310}" destId="{F1A4E492-47AB-432A-9B85-F44A3670F999}" srcOrd="0" destOrd="0" presId="urn:microsoft.com/office/officeart/2005/8/layout/radial3"/>
    <dgm:cxn modelId="{5FB436B1-F154-4038-8C9B-D4DE2BC80321}" srcId="{9279FDDC-95FB-43D2-B894-8C57BB546849}" destId="{E4FFD0F3-6405-4B4C-BBB5-3269BE7D4511}" srcOrd="0" destOrd="0" parTransId="{7C8259F7-03E6-40E8-90C8-D099F9858DD8}" sibTransId="{FD89496A-3412-40D4-8C04-1217D2D9A06E}"/>
    <dgm:cxn modelId="{486051D6-1E2B-4F41-814B-D1440377F0B3}" type="presOf" srcId="{A3F50262-86F6-4C64-9DF0-D4F92724E83D}" destId="{C8CECA43-74D5-4A45-97FA-8B85EF41FDAC}" srcOrd="0" destOrd="0" presId="urn:microsoft.com/office/officeart/2005/8/layout/radial3"/>
    <dgm:cxn modelId="{EBD6D6DC-B035-4F45-8D9C-335CCE06D861}" type="presOf" srcId="{E4FFD0F3-6405-4B4C-BBB5-3269BE7D4511}" destId="{96E4B4B6-A46F-49B9-AEBB-1FA7A6668ABA}" srcOrd="0" destOrd="0" presId="urn:microsoft.com/office/officeart/2005/8/layout/radial3"/>
    <dgm:cxn modelId="{2AFF60DF-38D1-4702-BE68-2F7519CAFF9C}" type="presOf" srcId="{9279FDDC-95FB-43D2-B894-8C57BB546849}" destId="{C829B455-F2C1-4973-AE8A-98ECD14E754A}" srcOrd="0" destOrd="0" presId="urn:microsoft.com/office/officeart/2005/8/layout/radial3"/>
    <dgm:cxn modelId="{FBC8A9EC-5FDB-4318-9CCA-77A5DBF46A5B}" srcId="{9279FDDC-95FB-43D2-B894-8C57BB546849}" destId="{8F77A9C5-5B74-4D2B-BD1A-F5B89F15B6D7}" srcOrd="1" destOrd="0" parTransId="{8E52AAFE-3306-47FB-B1D3-D03317E159B0}" sibTransId="{F5CAC444-836C-40CA-905D-641603F630DD}"/>
    <dgm:cxn modelId="{03C46A31-18C5-4F8A-AFBB-6485D49E4FCB}" type="presParOf" srcId="{C8CECA43-74D5-4A45-97FA-8B85EF41FDAC}" destId="{D373FA66-46CC-41D2-A4EE-EED92479F31C}" srcOrd="0" destOrd="0" presId="urn:microsoft.com/office/officeart/2005/8/layout/radial3"/>
    <dgm:cxn modelId="{98CA394B-B19A-4599-91DB-6980D4CC3B35}" type="presParOf" srcId="{D373FA66-46CC-41D2-A4EE-EED92479F31C}" destId="{C829B455-F2C1-4973-AE8A-98ECD14E754A}" srcOrd="0" destOrd="0" presId="urn:microsoft.com/office/officeart/2005/8/layout/radial3"/>
    <dgm:cxn modelId="{E7CD3153-993C-406D-A7B1-D18108FAAC95}" type="presParOf" srcId="{D373FA66-46CC-41D2-A4EE-EED92479F31C}" destId="{96E4B4B6-A46F-49B9-AEBB-1FA7A6668ABA}" srcOrd="1" destOrd="0" presId="urn:microsoft.com/office/officeart/2005/8/layout/radial3"/>
    <dgm:cxn modelId="{A8F6C3C2-E78A-4504-8928-73F0A2BE7202}" type="presParOf" srcId="{D373FA66-46CC-41D2-A4EE-EED92479F31C}" destId="{FB417306-A28F-4137-904E-8702A2731C98}" srcOrd="2" destOrd="0" presId="urn:microsoft.com/office/officeart/2005/8/layout/radial3"/>
    <dgm:cxn modelId="{94D42B0B-3E55-4FFC-8AE5-7429D26B22DB}" type="presParOf" srcId="{D373FA66-46CC-41D2-A4EE-EED92479F31C}" destId="{27DCD466-42BF-48EB-B048-4BD311BABD3D}" srcOrd="3" destOrd="0" presId="urn:microsoft.com/office/officeart/2005/8/layout/radial3"/>
    <dgm:cxn modelId="{697F1018-96E2-4885-8E4A-3B0305DFAF3B}" type="presParOf" srcId="{D373FA66-46CC-41D2-A4EE-EED92479F31C}" destId="{DEA0C07F-7669-4453-B34A-1BC9EBB48395}" srcOrd="4" destOrd="0" presId="urn:microsoft.com/office/officeart/2005/8/layout/radial3"/>
    <dgm:cxn modelId="{FD8A2399-8AC2-4E85-9E98-48A5DD9D3CBA}" type="presParOf" srcId="{D373FA66-46CC-41D2-A4EE-EED92479F31C}" destId="{78ED00D2-600C-4500-872B-22D33CBF691E}" srcOrd="5" destOrd="0" presId="urn:microsoft.com/office/officeart/2005/8/layout/radial3"/>
    <dgm:cxn modelId="{9B3A3821-F35C-46DB-B496-674A69F4C6DA}" type="presParOf" srcId="{D373FA66-46CC-41D2-A4EE-EED92479F31C}" destId="{F1A4E492-47AB-432A-9B85-F44A3670F999}"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531E3-4F6E-4A86-B298-98DEB5A70D0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GB"/>
        </a:p>
      </dgm:t>
    </dgm:pt>
    <dgm:pt modelId="{07791E0B-09FD-4C34-97FE-9A4619215E7B}">
      <dgm:prSet phldrT="[Text]" phldr="0" custT="1"/>
      <dgm:spPr/>
      <dgm:t>
        <a:bodyPr/>
        <a:lstStyle/>
        <a:p>
          <a:r>
            <a:rPr lang="en-GB" sz="1500" b="1" noProof="0" dirty="0"/>
            <a:t>Fatigue Damage Mechanisms</a:t>
          </a:r>
        </a:p>
      </dgm:t>
    </dgm:pt>
    <dgm:pt modelId="{91CF0EBA-1821-416B-A8F9-EEA6D129E09E}" type="parTrans" cxnId="{9D644A31-A76D-4158-8DB9-7A4E47F4FCB7}">
      <dgm:prSet/>
      <dgm:spPr/>
      <dgm:t>
        <a:bodyPr/>
        <a:lstStyle/>
        <a:p>
          <a:endParaRPr lang="en-GB"/>
        </a:p>
      </dgm:t>
    </dgm:pt>
    <dgm:pt modelId="{B7443C59-11A9-498D-AEFB-F9166744EB30}" type="sibTrans" cxnId="{9D644A31-A76D-4158-8DB9-7A4E47F4FCB7}">
      <dgm:prSet/>
      <dgm:spPr/>
      <dgm:t>
        <a:bodyPr/>
        <a:lstStyle/>
        <a:p>
          <a:endParaRPr lang="en-GB"/>
        </a:p>
      </dgm:t>
    </dgm:pt>
    <dgm:pt modelId="{EAD47AD1-5C1B-42E0-A330-4567605BDEE2}">
      <dgm:prSet phldrT="[Text]" phldr="0" custT="1"/>
      <dgm:spPr/>
      <dgm:t>
        <a:bodyPr/>
        <a:lstStyle/>
        <a:p>
          <a:r>
            <a:rPr lang="en-GB" sz="1500" b="1" noProof="0" dirty="0"/>
            <a:t>Stage I:</a:t>
          </a:r>
        </a:p>
        <a:p>
          <a:r>
            <a:rPr lang="en-GB" sz="1500" noProof="0" dirty="0"/>
            <a:t>Matrix Dominated Damage (Initiation)</a:t>
          </a:r>
        </a:p>
      </dgm:t>
    </dgm:pt>
    <dgm:pt modelId="{24F7416B-317F-4B6F-A2C0-F0ADD944A8F5}" type="parTrans" cxnId="{8FB77B80-A4BD-42E6-826C-97E5FCB313F2}">
      <dgm:prSet/>
      <dgm:spPr/>
      <dgm:t>
        <a:bodyPr/>
        <a:lstStyle/>
        <a:p>
          <a:endParaRPr lang="en-GB"/>
        </a:p>
      </dgm:t>
    </dgm:pt>
    <dgm:pt modelId="{290B77BB-4EF6-4234-BB3D-6EE9821F957F}" type="sibTrans" cxnId="{8FB77B80-A4BD-42E6-826C-97E5FCB313F2}">
      <dgm:prSet/>
      <dgm:spPr/>
      <dgm:t>
        <a:bodyPr/>
        <a:lstStyle/>
        <a:p>
          <a:endParaRPr lang="en-GB"/>
        </a:p>
      </dgm:t>
    </dgm:pt>
    <dgm:pt modelId="{8DD14F61-B201-41F1-888F-408F40099DDE}">
      <dgm:prSet phldrT="[Text]" phldr="0" custT="1"/>
      <dgm:spPr/>
      <dgm:t>
        <a:bodyPr/>
        <a:lstStyle/>
        <a:p>
          <a:r>
            <a:rPr lang="en-GB" sz="1500" b="1" noProof="0" dirty="0"/>
            <a:t>Stage III:</a:t>
          </a:r>
        </a:p>
        <a:p>
          <a:r>
            <a:rPr lang="en-GB" sz="1500" noProof="0" dirty="0"/>
            <a:t>Fibre Dominated Final Failure</a:t>
          </a:r>
        </a:p>
      </dgm:t>
    </dgm:pt>
    <dgm:pt modelId="{D9CAB420-0F88-448C-9CB2-0E4B8AFB05B3}" type="parTrans" cxnId="{FC981959-F228-4E13-BC4B-EF4700C7C4EA}">
      <dgm:prSet/>
      <dgm:spPr/>
      <dgm:t>
        <a:bodyPr/>
        <a:lstStyle/>
        <a:p>
          <a:endParaRPr lang="en-GB"/>
        </a:p>
      </dgm:t>
    </dgm:pt>
    <dgm:pt modelId="{767963D9-7DEF-4C0D-9EA8-4858785F3460}" type="sibTrans" cxnId="{FC981959-F228-4E13-BC4B-EF4700C7C4EA}">
      <dgm:prSet/>
      <dgm:spPr/>
      <dgm:t>
        <a:bodyPr/>
        <a:lstStyle/>
        <a:p>
          <a:endParaRPr lang="en-GB"/>
        </a:p>
      </dgm:t>
    </dgm:pt>
    <dgm:pt modelId="{8FD25A62-CE61-44E4-95C1-5257E3BF8099}">
      <dgm:prSet phldrT="[Text]" phldr="0" custT="1"/>
      <dgm:spPr/>
      <dgm:t>
        <a:bodyPr/>
        <a:lstStyle/>
        <a:p>
          <a:r>
            <a:rPr lang="en-GB" sz="1500" b="1" noProof="0" dirty="0"/>
            <a:t>Stage II:</a:t>
          </a:r>
        </a:p>
        <a:p>
          <a:r>
            <a:rPr lang="en-GB" sz="1500" noProof="0" dirty="0"/>
            <a:t>Damage Interaction and Delamination</a:t>
          </a:r>
        </a:p>
      </dgm:t>
    </dgm:pt>
    <dgm:pt modelId="{DBF331D3-7D60-4DA8-954C-94A81601325F}" type="parTrans" cxnId="{5DDC3566-22CA-4473-BB3F-4454B18C5D36}">
      <dgm:prSet/>
      <dgm:spPr/>
      <dgm:t>
        <a:bodyPr/>
        <a:lstStyle/>
        <a:p>
          <a:endParaRPr lang="en-GB"/>
        </a:p>
      </dgm:t>
    </dgm:pt>
    <dgm:pt modelId="{F7150D81-C1D8-4694-99C0-6CDC245C0928}" type="sibTrans" cxnId="{5DDC3566-22CA-4473-BB3F-4454B18C5D36}">
      <dgm:prSet/>
      <dgm:spPr/>
      <dgm:t>
        <a:bodyPr/>
        <a:lstStyle/>
        <a:p>
          <a:endParaRPr lang="en-GB"/>
        </a:p>
      </dgm:t>
    </dgm:pt>
    <dgm:pt modelId="{080BA730-2DF3-48E4-A7D2-546970769B80}" type="pres">
      <dgm:prSet presAssocID="{0DA531E3-4F6E-4A86-B298-98DEB5A70D02}" presName="hierChild1" presStyleCnt="0">
        <dgm:presLayoutVars>
          <dgm:chPref val="1"/>
          <dgm:dir/>
          <dgm:animOne val="branch"/>
          <dgm:animLvl val="lvl"/>
          <dgm:resizeHandles/>
        </dgm:presLayoutVars>
      </dgm:prSet>
      <dgm:spPr/>
    </dgm:pt>
    <dgm:pt modelId="{00026265-F353-4594-99DB-59CF6DE791F1}" type="pres">
      <dgm:prSet presAssocID="{07791E0B-09FD-4C34-97FE-9A4619215E7B}" presName="hierRoot1" presStyleCnt="0"/>
      <dgm:spPr/>
    </dgm:pt>
    <dgm:pt modelId="{A28D5A63-5FDF-4968-B912-D748671E68F2}" type="pres">
      <dgm:prSet presAssocID="{07791E0B-09FD-4C34-97FE-9A4619215E7B}" presName="composite" presStyleCnt="0"/>
      <dgm:spPr/>
    </dgm:pt>
    <dgm:pt modelId="{137A1727-765C-47C9-A459-A604F3A5E473}" type="pres">
      <dgm:prSet presAssocID="{07791E0B-09FD-4C34-97FE-9A4619215E7B}" presName="background" presStyleLbl="node0" presStyleIdx="0" presStyleCnt="1"/>
      <dgm:spPr/>
    </dgm:pt>
    <dgm:pt modelId="{B8E9BAB7-3F90-4A73-943A-54A7EE1394CD}" type="pres">
      <dgm:prSet presAssocID="{07791E0B-09FD-4C34-97FE-9A4619215E7B}" presName="text" presStyleLbl="fgAcc0" presStyleIdx="0" presStyleCnt="1" custScaleX="136534">
        <dgm:presLayoutVars>
          <dgm:chPref val="3"/>
        </dgm:presLayoutVars>
      </dgm:prSet>
      <dgm:spPr/>
    </dgm:pt>
    <dgm:pt modelId="{5BC6AA42-5AB0-4CD1-ADF5-C293D097E405}" type="pres">
      <dgm:prSet presAssocID="{07791E0B-09FD-4C34-97FE-9A4619215E7B}" presName="hierChild2" presStyleCnt="0"/>
      <dgm:spPr/>
    </dgm:pt>
    <dgm:pt modelId="{1BF90DBD-F4A5-4A83-9F1A-BEB058F372E2}" type="pres">
      <dgm:prSet presAssocID="{24F7416B-317F-4B6F-A2C0-F0ADD944A8F5}" presName="Name10" presStyleLbl="parChTrans1D2" presStyleIdx="0" presStyleCnt="3"/>
      <dgm:spPr/>
    </dgm:pt>
    <dgm:pt modelId="{391E1D02-DBBD-49DB-BA1E-B7D9028861C1}" type="pres">
      <dgm:prSet presAssocID="{EAD47AD1-5C1B-42E0-A330-4567605BDEE2}" presName="hierRoot2" presStyleCnt="0"/>
      <dgm:spPr/>
    </dgm:pt>
    <dgm:pt modelId="{46FD5BD0-3B04-4AD9-8A33-7F616E8E3FDF}" type="pres">
      <dgm:prSet presAssocID="{EAD47AD1-5C1B-42E0-A330-4567605BDEE2}" presName="composite2" presStyleCnt="0"/>
      <dgm:spPr/>
    </dgm:pt>
    <dgm:pt modelId="{247CE863-6FDF-4AD4-BF39-959D777BDB59}" type="pres">
      <dgm:prSet presAssocID="{EAD47AD1-5C1B-42E0-A330-4567605BDEE2}" presName="background2" presStyleLbl="node2" presStyleIdx="0" presStyleCnt="3"/>
      <dgm:spPr/>
    </dgm:pt>
    <dgm:pt modelId="{D8CCD1D8-EA60-4561-8468-E29E1322A6E4}" type="pres">
      <dgm:prSet presAssocID="{EAD47AD1-5C1B-42E0-A330-4567605BDEE2}" presName="text2" presStyleLbl="fgAcc2" presStyleIdx="0" presStyleCnt="3" custScaleX="134526" custScaleY="128319">
        <dgm:presLayoutVars>
          <dgm:chPref val="3"/>
        </dgm:presLayoutVars>
      </dgm:prSet>
      <dgm:spPr/>
    </dgm:pt>
    <dgm:pt modelId="{DABF90B8-A754-4D6E-BDD2-4108A16AE2B1}" type="pres">
      <dgm:prSet presAssocID="{EAD47AD1-5C1B-42E0-A330-4567605BDEE2}" presName="hierChild3" presStyleCnt="0"/>
      <dgm:spPr/>
    </dgm:pt>
    <dgm:pt modelId="{F062DEAE-2AC5-4A95-8ED3-20A32280AF61}" type="pres">
      <dgm:prSet presAssocID="{DBF331D3-7D60-4DA8-954C-94A81601325F}" presName="Name10" presStyleLbl="parChTrans1D2" presStyleIdx="1" presStyleCnt="3"/>
      <dgm:spPr/>
    </dgm:pt>
    <dgm:pt modelId="{687A0950-E7B0-4237-9431-60FE300C8E81}" type="pres">
      <dgm:prSet presAssocID="{8FD25A62-CE61-44E4-95C1-5257E3BF8099}" presName="hierRoot2" presStyleCnt="0"/>
      <dgm:spPr/>
    </dgm:pt>
    <dgm:pt modelId="{7AB0C634-F523-4D5E-B030-B3B23D8BD867}" type="pres">
      <dgm:prSet presAssocID="{8FD25A62-CE61-44E4-95C1-5257E3BF8099}" presName="composite2" presStyleCnt="0"/>
      <dgm:spPr/>
    </dgm:pt>
    <dgm:pt modelId="{C1C763DB-065B-440C-B2C6-CA1CDB30D028}" type="pres">
      <dgm:prSet presAssocID="{8FD25A62-CE61-44E4-95C1-5257E3BF8099}" presName="background2" presStyleLbl="node2" presStyleIdx="1" presStyleCnt="3"/>
      <dgm:spPr/>
    </dgm:pt>
    <dgm:pt modelId="{97B1CED1-1424-4C81-B8CF-3E54DF2778F0}" type="pres">
      <dgm:prSet presAssocID="{8FD25A62-CE61-44E4-95C1-5257E3BF8099}" presName="text2" presStyleLbl="fgAcc2" presStyleIdx="1" presStyleCnt="3" custScaleX="129035" custScaleY="150524">
        <dgm:presLayoutVars>
          <dgm:chPref val="3"/>
        </dgm:presLayoutVars>
      </dgm:prSet>
      <dgm:spPr/>
    </dgm:pt>
    <dgm:pt modelId="{8A84E4A8-D90F-4573-934F-7C5CB525D5C7}" type="pres">
      <dgm:prSet presAssocID="{8FD25A62-CE61-44E4-95C1-5257E3BF8099}" presName="hierChild3" presStyleCnt="0"/>
      <dgm:spPr/>
    </dgm:pt>
    <dgm:pt modelId="{C5011270-6E2E-4AF0-8221-6CE5FCCD3293}" type="pres">
      <dgm:prSet presAssocID="{D9CAB420-0F88-448C-9CB2-0E4B8AFB05B3}" presName="Name10" presStyleLbl="parChTrans1D2" presStyleIdx="2" presStyleCnt="3"/>
      <dgm:spPr/>
    </dgm:pt>
    <dgm:pt modelId="{991E7B7F-A252-42EA-941E-38281554436C}" type="pres">
      <dgm:prSet presAssocID="{8DD14F61-B201-41F1-888F-408F40099DDE}" presName="hierRoot2" presStyleCnt="0"/>
      <dgm:spPr/>
    </dgm:pt>
    <dgm:pt modelId="{1FF0A389-CC71-4E8E-8DE7-CE9385C6C5FD}" type="pres">
      <dgm:prSet presAssocID="{8DD14F61-B201-41F1-888F-408F40099DDE}" presName="composite2" presStyleCnt="0"/>
      <dgm:spPr/>
    </dgm:pt>
    <dgm:pt modelId="{39F75AD6-8729-43B6-9BBF-6F2A9E6ECBFF}" type="pres">
      <dgm:prSet presAssocID="{8DD14F61-B201-41F1-888F-408F40099DDE}" presName="background2" presStyleLbl="node2" presStyleIdx="2" presStyleCnt="3"/>
      <dgm:spPr/>
    </dgm:pt>
    <dgm:pt modelId="{2917251C-BA61-430B-A0AA-A6FF40E1F520}" type="pres">
      <dgm:prSet presAssocID="{8DD14F61-B201-41F1-888F-408F40099DDE}" presName="text2" presStyleLbl="fgAcc2" presStyleIdx="2" presStyleCnt="3" custScaleX="120525" custScaleY="137335">
        <dgm:presLayoutVars>
          <dgm:chPref val="3"/>
        </dgm:presLayoutVars>
      </dgm:prSet>
      <dgm:spPr/>
    </dgm:pt>
    <dgm:pt modelId="{A58F076B-CC4A-4507-A7BB-CC032805F33F}" type="pres">
      <dgm:prSet presAssocID="{8DD14F61-B201-41F1-888F-408F40099DDE}" presName="hierChild3" presStyleCnt="0"/>
      <dgm:spPr/>
    </dgm:pt>
  </dgm:ptLst>
  <dgm:cxnLst>
    <dgm:cxn modelId="{A38F1829-7686-4B73-9598-FDD71C89A3F4}" type="presOf" srcId="{8DD14F61-B201-41F1-888F-408F40099DDE}" destId="{2917251C-BA61-430B-A0AA-A6FF40E1F520}" srcOrd="0" destOrd="0" presId="urn:microsoft.com/office/officeart/2005/8/layout/hierarchy1"/>
    <dgm:cxn modelId="{9D644A31-A76D-4158-8DB9-7A4E47F4FCB7}" srcId="{0DA531E3-4F6E-4A86-B298-98DEB5A70D02}" destId="{07791E0B-09FD-4C34-97FE-9A4619215E7B}" srcOrd="0" destOrd="0" parTransId="{91CF0EBA-1821-416B-A8F9-EEA6D129E09E}" sibTransId="{B7443C59-11A9-498D-AEFB-F9166744EB30}"/>
    <dgm:cxn modelId="{C1380136-4296-4B5D-A7F8-74C0F014070B}" type="presOf" srcId="{D9CAB420-0F88-448C-9CB2-0E4B8AFB05B3}" destId="{C5011270-6E2E-4AF0-8221-6CE5FCCD3293}" srcOrd="0" destOrd="0" presId="urn:microsoft.com/office/officeart/2005/8/layout/hierarchy1"/>
    <dgm:cxn modelId="{ABD7FD5C-D939-41A8-9F1C-BEAD2327E557}" type="presOf" srcId="{8FD25A62-CE61-44E4-95C1-5257E3BF8099}" destId="{97B1CED1-1424-4C81-B8CF-3E54DF2778F0}" srcOrd="0" destOrd="0" presId="urn:microsoft.com/office/officeart/2005/8/layout/hierarchy1"/>
    <dgm:cxn modelId="{5DDC3566-22CA-4473-BB3F-4454B18C5D36}" srcId="{07791E0B-09FD-4C34-97FE-9A4619215E7B}" destId="{8FD25A62-CE61-44E4-95C1-5257E3BF8099}" srcOrd="1" destOrd="0" parTransId="{DBF331D3-7D60-4DA8-954C-94A81601325F}" sibTransId="{F7150D81-C1D8-4694-99C0-6CDC245C0928}"/>
    <dgm:cxn modelId="{51A0A44F-0C64-436C-B6DE-730B780252F0}" type="presOf" srcId="{EAD47AD1-5C1B-42E0-A330-4567605BDEE2}" destId="{D8CCD1D8-EA60-4561-8468-E29E1322A6E4}" srcOrd="0" destOrd="0" presId="urn:microsoft.com/office/officeart/2005/8/layout/hierarchy1"/>
    <dgm:cxn modelId="{FC981959-F228-4E13-BC4B-EF4700C7C4EA}" srcId="{07791E0B-09FD-4C34-97FE-9A4619215E7B}" destId="{8DD14F61-B201-41F1-888F-408F40099DDE}" srcOrd="2" destOrd="0" parTransId="{D9CAB420-0F88-448C-9CB2-0E4B8AFB05B3}" sibTransId="{767963D9-7DEF-4C0D-9EA8-4858785F3460}"/>
    <dgm:cxn modelId="{8FB77B80-A4BD-42E6-826C-97E5FCB313F2}" srcId="{07791E0B-09FD-4C34-97FE-9A4619215E7B}" destId="{EAD47AD1-5C1B-42E0-A330-4567605BDEE2}" srcOrd="0" destOrd="0" parTransId="{24F7416B-317F-4B6F-A2C0-F0ADD944A8F5}" sibTransId="{290B77BB-4EF6-4234-BB3D-6EE9821F957F}"/>
    <dgm:cxn modelId="{E9ECABB3-6B0A-4CEB-9510-243ADD5B8073}" type="presOf" srcId="{DBF331D3-7D60-4DA8-954C-94A81601325F}" destId="{F062DEAE-2AC5-4A95-8ED3-20A32280AF61}" srcOrd="0" destOrd="0" presId="urn:microsoft.com/office/officeart/2005/8/layout/hierarchy1"/>
    <dgm:cxn modelId="{E5A954B8-9B2F-4808-9797-69A509DCAADD}" type="presOf" srcId="{0DA531E3-4F6E-4A86-B298-98DEB5A70D02}" destId="{080BA730-2DF3-48E4-A7D2-546970769B80}" srcOrd="0" destOrd="0" presId="urn:microsoft.com/office/officeart/2005/8/layout/hierarchy1"/>
    <dgm:cxn modelId="{384F0EED-9272-49C4-9050-97A01DF1A4C4}" type="presOf" srcId="{07791E0B-09FD-4C34-97FE-9A4619215E7B}" destId="{B8E9BAB7-3F90-4A73-943A-54A7EE1394CD}" srcOrd="0" destOrd="0" presId="urn:microsoft.com/office/officeart/2005/8/layout/hierarchy1"/>
    <dgm:cxn modelId="{99293BF5-8858-4D6E-B8DF-E8AC6B31505A}" type="presOf" srcId="{24F7416B-317F-4B6F-A2C0-F0ADD944A8F5}" destId="{1BF90DBD-F4A5-4A83-9F1A-BEB058F372E2}" srcOrd="0" destOrd="0" presId="urn:microsoft.com/office/officeart/2005/8/layout/hierarchy1"/>
    <dgm:cxn modelId="{2BCC1C78-E332-4666-B47D-AA566D9E37BB}" type="presParOf" srcId="{080BA730-2DF3-48E4-A7D2-546970769B80}" destId="{00026265-F353-4594-99DB-59CF6DE791F1}" srcOrd="0" destOrd="0" presId="urn:microsoft.com/office/officeart/2005/8/layout/hierarchy1"/>
    <dgm:cxn modelId="{EA57734F-C332-445B-AC43-3F65EE7B26B0}" type="presParOf" srcId="{00026265-F353-4594-99DB-59CF6DE791F1}" destId="{A28D5A63-5FDF-4968-B912-D748671E68F2}" srcOrd="0" destOrd="0" presId="urn:microsoft.com/office/officeart/2005/8/layout/hierarchy1"/>
    <dgm:cxn modelId="{ABCAF6CF-E013-404C-A42E-7E7C2BF29667}" type="presParOf" srcId="{A28D5A63-5FDF-4968-B912-D748671E68F2}" destId="{137A1727-765C-47C9-A459-A604F3A5E473}" srcOrd="0" destOrd="0" presId="urn:microsoft.com/office/officeart/2005/8/layout/hierarchy1"/>
    <dgm:cxn modelId="{2F2F5AC0-9507-4789-BB21-F3F00BEE6023}" type="presParOf" srcId="{A28D5A63-5FDF-4968-B912-D748671E68F2}" destId="{B8E9BAB7-3F90-4A73-943A-54A7EE1394CD}" srcOrd="1" destOrd="0" presId="urn:microsoft.com/office/officeart/2005/8/layout/hierarchy1"/>
    <dgm:cxn modelId="{10C628A4-9C82-47D0-AB1B-5CAFBB0FDAF0}" type="presParOf" srcId="{00026265-F353-4594-99DB-59CF6DE791F1}" destId="{5BC6AA42-5AB0-4CD1-ADF5-C293D097E405}" srcOrd="1" destOrd="0" presId="urn:microsoft.com/office/officeart/2005/8/layout/hierarchy1"/>
    <dgm:cxn modelId="{AF066E7A-E699-4DFF-B4CF-150879D1A05D}" type="presParOf" srcId="{5BC6AA42-5AB0-4CD1-ADF5-C293D097E405}" destId="{1BF90DBD-F4A5-4A83-9F1A-BEB058F372E2}" srcOrd="0" destOrd="0" presId="urn:microsoft.com/office/officeart/2005/8/layout/hierarchy1"/>
    <dgm:cxn modelId="{B134AE17-7E3A-4D97-AE87-AB719A6FE742}" type="presParOf" srcId="{5BC6AA42-5AB0-4CD1-ADF5-C293D097E405}" destId="{391E1D02-DBBD-49DB-BA1E-B7D9028861C1}" srcOrd="1" destOrd="0" presId="urn:microsoft.com/office/officeart/2005/8/layout/hierarchy1"/>
    <dgm:cxn modelId="{563B524B-5B80-401E-AF0F-902E51A6945E}" type="presParOf" srcId="{391E1D02-DBBD-49DB-BA1E-B7D9028861C1}" destId="{46FD5BD0-3B04-4AD9-8A33-7F616E8E3FDF}" srcOrd="0" destOrd="0" presId="urn:microsoft.com/office/officeart/2005/8/layout/hierarchy1"/>
    <dgm:cxn modelId="{10040C6D-400A-456A-B983-DCBC253D672B}" type="presParOf" srcId="{46FD5BD0-3B04-4AD9-8A33-7F616E8E3FDF}" destId="{247CE863-6FDF-4AD4-BF39-959D777BDB59}" srcOrd="0" destOrd="0" presId="urn:microsoft.com/office/officeart/2005/8/layout/hierarchy1"/>
    <dgm:cxn modelId="{DD2DECB9-1BED-4025-BF64-F0BE7B0163C7}" type="presParOf" srcId="{46FD5BD0-3B04-4AD9-8A33-7F616E8E3FDF}" destId="{D8CCD1D8-EA60-4561-8468-E29E1322A6E4}" srcOrd="1" destOrd="0" presId="urn:microsoft.com/office/officeart/2005/8/layout/hierarchy1"/>
    <dgm:cxn modelId="{02A9D713-A05B-47F9-BEDD-D6AA290CD2DF}" type="presParOf" srcId="{391E1D02-DBBD-49DB-BA1E-B7D9028861C1}" destId="{DABF90B8-A754-4D6E-BDD2-4108A16AE2B1}" srcOrd="1" destOrd="0" presId="urn:microsoft.com/office/officeart/2005/8/layout/hierarchy1"/>
    <dgm:cxn modelId="{355FF29A-7B4D-43EC-9838-9921FBC7AA2A}" type="presParOf" srcId="{5BC6AA42-5AB0-4CD1-ADF5-C293D097E405}" destId="{F062DEAE-2AC5-4A95-8ED3-20A32280AF61}" srcOrd="2" destOrd="0" presId="urn:microsoft.com/office/officeart/2005/8/layout/hierarchy1"/>
    <dgm:cxn modelId="{AC45D514-7CA0-4892-9587-5D7175034661}" type="presParOf" srcId="{5BC6AA42-5AB0-4CD1-ADF5-C293D097E405}" destId="{687A0950-E7B0-4237-9431-60FE300C8E81}" srcOrd="3" destOrd="0" presId="urn:microsoft.com/office/officeart/2005/8/layout/hierarchy1"/>
    <dgm:cxn modelId="{041BD22D-791D-4EB5-99FB-5064C6FAEBB1}" type="presParOf" srcId="{687A0950-E7B0-4237-9431-60FE300C8E81}" destId="{7AB0C634-F523-4D5E-B030-B3B23D8BD867}" srcOrd="0" destOrd="0" presId="urn:microsoft.com/office/officeart/2005/8/layout/hierarchy1"/>
    <dgm:cxn modelId="{490063C4-6F83-4A2E-8058-AE96761C691C}" type="presParOf" srcId="{7AB0C634-F523-4D5E-B030-B3B23D8BD867}" destId="{C1C763DB-065B-440C-B2C6-CA1CDB30D028}" srcOrd="0" destOrd="0" presId="urn:microsoft.com/office/officeart/2005/8/layout/hierarchy1"/>
    <dgm:cxn modelId="{6C823356-F626-4F2E-943B-781B73CF6862}" type="presParOf" srcId="{7AB0C634-F523-4D5E-B030-B3B23D8BD867}" destId="{97B1CED1-1424-4C81-B8CF-3E54DF2778F0}" srcOrd="1" destOrd="0" presId="urn:microsoft.com/office/officeart/2005/8/layout/hierarchy1"/>
    <dgm:cxn modelId="{1D6B5D10-B6F6-4EC1-A9E9-33745B846D3E}" type="presParOf" srcId="{687A0950-E7B0-4237-9431-60FE300C8E81}" destId="{8A84E4A8-D90F-4573-934F-7C5CB525D5C7}" srcOrd="1" destOrd="0" presId="urn:microsoft.com/office/officeart/2005/8/layout/hierarchy1"/>
    <dgm:cxn modelId="{51FD8551-5BD6-4F79-B50E-8C5F6FF17649}" type="presParOf" srcId="{5BC6AA42-5AB0-4CD1-ADF5-C293D097E405}" destId="{C5011270-6E2E-4AF0-8221-6CE5FCCD3293}" srcOrd="4" destOrd="0" presId="urn:microsoft.com/office/officeart/2005/8/layout/hierarchy1"/>
    <dgm:cxn modelId="{329A83E3-9FE2-4891-946B-B78A59676909}" type="presParOf" srcId="{5BC6AA42-5AB0-4CD1-ADF5-C293D097E405}" destId="{991E7B7F-A252-42EA-941E-38281554436C}" srcOrd="5" destOrd="0" presId="urn:microsoft.com/office/officeart/2005/8/layout/hierarchy1"/>
    <dgm:cxn modelId="{8E8545CC-BA31-4254-B40E-6262729EC29E}" type="presParOf" srcId="{991E7B7F-A252-42EA-941E-38281554436C}" destId="{1FF0A389-CC71-4E8E-8DE7-CE9385C6C5FD}" srcOrd="0" destOrd="0" presId="urn:microsoft.com/office/officeart/2005/8/layout/hierarchy1"/>
    <dgm:cxn modelId="{A332F59B-F316-4AC4-9BFE-98EAA27743AA}" type="presParOf" srcId="{1FF0A389-CC71-4E8E-8DE7-CE9385C6C5FD}" destId="{39F75AD6-8729-43B6-9BBF-6F2A9E6ECBFF}" srcOrd="0" destOrd="0" presId="urn:microsoft.com/office/officeart/2005/8/layout/hierarchy1"/>
    <dgm:cxn modelId="{B50B2F70-C660-4884-A5C8-A500D0321D78}" type="presParOf" srcId="{1FF0A389-CC71-4E8E-8DE7-CE9385C6C5FD}" destId="{2917251C-BA61-430B-A0AA-A6FF40E1F520}" srcOrd="1" destOrd="0" presId="urn:microsoft.com/office/officeart/2005/8/layout/hierarchy1"/>
    <dgm:cxn modelId="{180CECDE-4994-4809-AE30-4C74270E40DA}" type="presParOf" srcId="{991E7B7F-A252-42EA-941E-38281554436C}" destId="{A58F076B-CC4A-4507-A7BB-CC032805F3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61536-2C85-467F-8A2C-19349195C694}"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GB"/>
        </a:p>
      </dgm:t>
    </dgm:pt>
    <dgm:pt modelId="{86302C98-D762-4E6F-8C4A-05C49ECD8D1B}">
      <dgm:prSet phldrT="[Text]" phldr="0" custT="1"/>
      <dgm:spPr/>
      <dgm:t>
        <a:bodyPr/>
        <a:lstStyle/>
        <a:p>
          <a:r>
            <a:rPr lang="en-GB" sz="1200" dirty="0"/>
            <a:t>Damage Evolution</a:t>
          </a:r>
        </a:p>
      </dgm:t>
    </dgm:pt>
    <dgm:pt modelId="{852A17CA-46C1-436C-BCF7-D7C9A3ECDC74}" type="parTrans" cxnId="{F24208F7-9421-489E-95A0-87906EA23E60}">
      <dgm:prSet/>
      <dgm:spPr/>
      <dgm:t>
        <a:bodyPr/>
        <a:lstStyle/>
        <a:p>
          <a:endParaRPr lang="en-GB"/>
        </a:p>
      </dgm:t>
    </dgm:pt>
    <dgm:pt modelId="{8F596A5B-19B7-4D75-8657-5E1A298C3974}" type="sibTrans" cxnId="{F24208F7-9421-489E-95A0-87906EA23E60}">
      <dgm:prSet/>
      <dgm:spPr/>
      <dgm:t>
        <a:bodyPr/>
        <a:lstStyle/>
        <a:p>
          <a:endParaRPr lang="en-GB"/>
        </a:p>
      </dgm:t>
    </dgm:pt>
    <dgm:pt modelId="{8446BCE6-C606-4F8C-B489-07FC49CB7600}">
      <dgm:prSet phldrT="[Text]" phldr="0" custT="1"/>
      <dgm:spPr/>
      <dgm:t>
        <a:bodyPr/>
        <a:lstStyle/>
        <a:p>
          <a:r>
            <a:rPr lang="en-GB" sz="1200" dirty="0"/>
            <a:t>Delamination / Fibre Failure</a:t>
          </a:r>
        </a:p>
      </dgm:t>
    </dgm:pt>
    <dgm:pt modelId="{7D32B5DA-BEC3-4B49-8227-D1B1E4EEC005}" type="parTrans" cxnId="{29FEC5F1-F7DD-4923-A744-006949641F68}">
      <dgm:prSet/>
      <dgm:spPr/>
      <dgm:t>
        <a:bodyPr/>
        <a:lstStyle/>
        <a:p>
          <a:endParaRPr lang="en-GB"/>
        </a:p>
      </dgm:t>
    </dgm:pt>
    <dgm:pt modelId="{1931B233-D5BC-4DE4-A8A6-4E0C6AC996CD}" type="sibTrans" cxnId="{29FEC5F1-F7DD-4923-A744-006949641F68}">
      <dgm:prSet/>
      <dgm:spPr/>
      <dgm:t>
        <a:bodyPr/>
        <a:lstStyle/>
        <a:p>
          <a:endParaRPr lang="en-GB"/>
        </a:p>
      </dgm:t>
    </dgm:pt>
    <dgm:pt modelId="{FB914F07-FAE0-46A6-A860-2851CF1FA043}" type="pres">
      <dgm:prSet presAssocID="{73861536-2C85-467F-8A2C-19349195C694}" presName="Name0" presStyleCnt="0">
        <dgm:presLayoutVars>
          <dgm:dir/>
          <dgm:animLvl val="lvl"/>
          <dgm:resizeHandles val="exact"/>
        </dgm:presLayoutVars>
      </dgm:prSet>
      <dgm:spPr/>
    </dgm:pt>
    <dgm:pt modelId="{F2E7F46F-79C6-43B5-95AB-4862EAAEFA9C}" type="pres">
      <dgm:prSet presAssocID="{86302C98-D762-4E6F-8C4A-05C49ECD8D1B}" presName="parTxOnly" presStyleLbl="node1" presStyleIdx="0" presStyleCnt="2">
        <dgm:presLayoutVars>
          <dgm:chMax val="0"/>
          <dgm:chPref val="0"/>
          <dgm:bulletEnabled val="1"/>
        </dgm:presLayoutVars>
      </dgm:prSet>
      <dgm:spPr/>
    </dgm:pt>
    <dgm:pt modelId="{0B091C81-B5BD-4D69-8887-43DD3E6948A9}" type="pres">
      <dgm:prSet presAssocID="{8F596A5B-19B7-4D75-8657-5E1A298C3974}" presName="parTxOnlySpace" presStyleCnt="0"/>
      <dgm:spPr/>
    </dgm:pt>
    <dgm:pt modelId="{D0B13A8D-AD08-4757-8A52-558A68DF0BFA}" type="pres">
      <dgm:prSet presAssocID="{8446BCE6-C606-4F8C-B489-07FC49CB7600}" presName="parTxOnly" presStyleLbl="node1" presStyleIdx="1" presStyleCnt="2">
        <dgm:presLayoutVars>
          <dgm:chMax val="0"/>
          <dgm:chPref val="0"/>
          <dgm:bulletEnabled val="1"/>
        </dgm:presLayoutVars>
      </dgm:prSet>
      <dgm:spPr/>
    </dgm:pt>
  </dgm:ptLst>
  <dgm:cxnLst>
    <dgm:cxn modelId="{74FFF353-2273-4356-89A8-DDA02900172E}" type="presOf" srcId="{86302C98-D762-4E6F-8C4A-05C49ECD8D1B}" destId="{F2E7F46F-79C6-43B5-95AB-4862EAAEFA9C}" srcOrd="0" destOrd="0" presId="urn:microsoft.com/office/officeart/2005/8/layout/chevron1"/>
    <dgm:cxn modelId="{6E191DAE-1CF7-4950-984A-AA92C86F41BE}" type="presOf" srcId="{8446BCE6-C606-4F8C-B489-07FC49CB7600}" destId="{D0B13A8D-AD08-4757-8A52-558A68DF0BFA}" srcOrd="0" destOrd="0" presId="urn:microsoft.com/office/officeart/2005/8/layout/chevron1"/>
    <dgm:cxn modelId="{F3DD13D2-12F5-4D43-B5C0-05ADD50D706A}" type="presOf" srcId="{73861536-2C85-467F-8A2C-19349195C694}" destId="{FB914F07-FAE0-46A6-A860-2851CF1FA043}" srcOrd="0" destOrd="0" presId="urn:microsoft.com/office/officeart/2005/8/layout/chevron1"/>
    <dgm:cxn modelId="{29FEC5F1-F7DD-4923-A744-006949641F68}" srcId="{73861536-2C85-467F-8A2C-19349195C694}" destId="{8446BCE6-C606-4F8C-B489-07FC49CB7600}" srcOrd="1" destOrd="0" parTransId="{7D32B5DA-BEC3-4B49-8227-D1B1E4EEC005}" sibTransId="{1931B233-D5BC-4DE4-A8A6-4E0C6AC996CD}"/>
    <dgm:cxn modelId="{F24208F7-9421-489E-95A0-87906EA23E60}" srcId="{73861536-2C85-467F-8A2C-19349195C694}" destId="{86302C98-D762-4E6F-8C4A-05C49ECD8D1B}" srcOrd="0" destOrd="0" parTransId="{852A17CA-46C1-436C-BCF7-D7C9A3ECDC74}" sibTransId="{8F596A5B-19B7-4D75-8657-5E1A298C3974}"/>
    <dgm:cxn modelId="{798B9E8D-0DB5-4B3B-B8E0-5E8308909F28}" type="presParOf" srcId="{FB914F07-FAE0-46A6-A860-2851CF1FA043}" destId="{F2E7F46F-79C6-43B5-95AB-4862EAAEFA9C}" srcOrd="0" destOrd="0" presId="urn:microsoft.com/office/officeart/2005/8/layout/chevron1"/>
    <dgm:cxn modelId="{DF5A2E35-C6C1-4D37-A722-2B0CB7C61B73}" type="presParOf" srcId="{FB914F07-FAE0-46A6-A860-2851CF1FA043}" destId="{0B091C81-B5BD-4D69-8887-43DD3E6948A9}" srcOrd="1" destOrd="0" presId="urn:microsoft.com/office/officeart/2005/8/layout/chevron1"/>
    <dgm:cxn modelId="{60A85352-9284-4DD8-BAFA-E67BBB03F9D4}" type="presParOf" srcId="{FB914F07-FAE0-46A6-A860-2851CF1FA043}" destId="{D0B13A8D-AD08-4757-8A52-558A68DF0BFA}"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CA963A-DDF2-4E23-9424-298D04DBA914}"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GB"/>
        </a:p>
      </dgm:t>
    </dgm:pt>
    <dgm:pt modelId="{9AC1A613-0D33-4D78-8CB8-F16DEBEFAA65}">
      <dgm:prSet phldrT="[Text]" phldr="0" custT="1"/>
      <dgm:spPr/>
      <dgm:t>
        <a:bodyPr/>
        <a:lstStyle/>
        <a:p>
          <a:r>
            <a:rPr lang="en-GB" sz="1300" dirty="0">
              <a:latin typeface="+mj-lt"/>
            </a:rPr>
            <a:t>Mechanical Cyclic Loading</a:t>
          </a:r>
        </a:p>
      </dgm:t>
    </dgm:pt>
    <dgm:pt modelId="{C6D50BFC-475F-48E7-A9F4-EC016708D47F}" type="parTrans" cxnId="{D80E52A9-1A0C-4246-B92F-7027DEB91019}">
      <dgm:prSet/>
      <dgm:spPr/>
      <dgm:t>
        <a:bodyPr/>
        <a:lstStyle/>
        <a:p>
          <a:endParaRPr lang="en-GB"/>
        </a:p>
      </dgm:t>
    </dgm:pt>
    <dgm:pt modelId="{DC8061FB-19A5-4522-93E9-FFF220709B86}" type="sibTrans" cxnId="{D80E52A9-1A0C-4246-B92F-7027DEB91019}">
      <dgm:prSet/>
      <dgm:spPr/>
      <dgm:t>
        <a:bodyPr/>
        <a:lstStyle/>
        <a:p>
          <a:endParaRPr lang="en-GB"/>
        </a:p>
      </dgm:t>
    </dgm:pt>
    <dgm:pt modelId="{9BA21356-8F67-4A78-8C55-9598338AD22A}">
      <dgm:prSet phldrT="[Text]" phldr="0" custT="1"/>
      <dgm:spPr/>
      <dgm:t>
        <a:bodyPr/>
        <a:lstStyle/>
        <a:p>
          <a:r>
            <a:rPr lang="en-GB" sz="1100" dirty="0">
              <a:latin typeface="+mj-lt"/>
            </a:rPr>
            <a:t>Moisture Diffusion </a:t>
          </a:r>
        </a:p>
        <a:p>
          <a:r>
            <a:rPr lang="en-GB" sz="1100" dirty="0">
              <a:latin typeface="+mj-lt"/>
            </a:rPr>
            <a:t>→ </a:t>
          </a:r>
        </a:p>
        <a:p>
          <a:r>
            <a:rPr lang="en-GB" sz="1100" dirty="0">
              <a:latin typeface="+mj-lt"/>
            </a:rPr>
            <a:t>Matrix Plasticisation</a:t>
          </a:r>
        </a:p>
      </dgm:t>
    </dgm:pt>
    <dgm:pt modelId="{8BD523A6-3C5D-47CC-970C-E6E003FB4491}" type="parTrans" cxnId="{C8C9234F-8522-4117-B5AB-F405540C6F79}">
      <dgm:prSet/>
      <dgm:spPr/>
      <dgm:t>
        <a:bodyPr/>
        <a:lstStyle/>
        <a:p>
          <a:endParaRPr lang="en-GB"/>
        </a:p>
      </dgm:t>
    </dgm:pt>
    <dgm:pt modelId="{FF69575D-44DF-46F0-B234-0413535CCFE8}" type="sibTrans" cxnId="{C8C9234F-8522-4117-B5AB-F405540C6F79}">
      <dgm:prSet/>
      <dgm:spPr/>
      <dgm:t>
        <a:bodyPr/>
        <a:lstStyle/>
        <a:p>
          <a:endParaRPr lang="en-GB"/>
        </a:p>
      </dgm:t>
    </dgm:pt>
    <dgm:pt modelId="{70503190-44D3-4E5E-87B9-85E373D5C5B9}">
      <dgm:prSet phldrT="[Text]" phldr="0" custT="1"/>
      <dgm:spPr/>
      <dgm:t>
        <a:bodyPr/>
        <a:lstStyle/>
        <a:p>
          <a:r>
            <a:rPr lang="en-GB" sz="1100" dirty="0">
              <a:latin typeface="+mj-lt"/>
            </a:rPr>
            <a:t>Temperature / Self-Heating </a:t>
          </a:r>
        </a:p>
        <a:p>
          <a:r>
            <a:rPr lang="en-GB" sz="1100" dirty="0">
              <a:latin typeface="+mj-lt"/>
            </a:rPr>
            <a:t>→ </a:t>
          </a:r>
        </a:p>
        <a:p>
          <a:r>
            <a:rPr lang="en-GB" sz="1100" dirty="0">
              <a:latin typeface="+mj-lt"/>
            </a:rPr>
            <a:t>Matrix Softening</a:t>
          </a:r>
        </a:p>
      </dgm:t>
    </dgm:pt>
    <dgm:pt modelId="{C8CA8E4C-229D-4834-90C3-9EEDE80F2C2C}" type="parTrans" cxnId="{6D8F9E29-9CD3-4A26-BC86-7EC44050D901}">
      <dgm:prSet/>
      <dgm:spPr/>
      <dgm:t>
        <a:bodyPr/>
        <a:lstStyle/>
        <a:p>
          <a:endParaRPr lang="en-GB"/>
        </a:p>
      </dgm:t>
    </dgm:pt>
    <dgm:pt modelId="{3DBF973F-DFB0-45CB-B4F0-3873441242ED}" type="sibTrans" cxnId="{6D8F9E29-9CD3-4A26-BC86-7EC44050D901}">
      <dgm:prSet/>
      <dgm:spPr/>
      <dgm:t>
        <a:bodyPr/>
        <a:lstStyle/>
        <a:p>
          <a:endParaRPr lang="en-GB"/>
        </a:p>
      </dgm:t>
    </dgm:pt>
    <dgm:pt modelId="{4C2E0AE3-597D-4B49-B127-AF301B43EF03}" type="pres">
      <dgm:prSet presAssocID="{C0CA963A-DDF2-4E23-9424-298D04DBA914}" presName="cycle" presStyleCnt="0">
        <dgm:presLayoutVars>
          <dgm:chMax val="1"/>
          <dgm:dir/>
          <dgm:animLvl val="ctr"/>
          <dgm:resizeHandles val="exact"/>
        </dgm:presLayoutVars>
      </dgm:prSet>
      <dgm:spPr/>
    </dgm:pt>
    <dgm:pt modelId="{56173116-F328-41E5-948C-36E4681A3C07}" type="pres">
      <dgm:prSet presAssocID="{9AC1A613-0D33-4D78-8CB8-F16DEBEFAA65}" presName="centerShape" presStyleLbl="node0" presStyleIdx="0" presStyleCnt="1" custLinFactNeighborX="-566" custLinFactNeighborY="-15294"/>
      <dgm:spPr/>
    </dgm:pt>
    <dgm:pt modelId="{99F2987D-DCA4-460B-8802-739732E6D9FD}" type="pres">
      <dgm:prSet presAssocID="{8BD523A6-3C5D-47CC-970C-E6E003FB4491}" presName="parTrans" presStyleLbl="bgSibTrans2D1" presStyleIdx="0" presStyleCnt="2" custAng="14000" custScaleX="37432" custLinFactNeighborX="-2771" custLinFactNeighborY="-76947"/>
      <dgm:spPr/>
    </dgm:pt>
    <dgm:pt modelId="{17DA6F05-130F-498A-88E0-A34180A975FE}" type="pres">
      <dgm:prSet presAssocID="{9BA21356-8F67-4A78-8C55-9598338AD22A}" presName="node" presStyleLbl="node1" presStyleIdx="0" presStyleCnt="2" custRadScaleRad="63541" custRadScaleInc="-138132">
        <dgm:presLayoutVars>
          <dgm:bulletEnabled val="1"/>
        </dgm:presLayoutVars>
      </dgm:prSet>
      <dgm:spPr/>
    </dgm:pt>
    <dgm:pt modelId="{7C2BC156-3BFA-431B-9D88-4F7B6FDCC4E6}" type="pres">
      <dgm:prSet presAssocID="{C8CA8E4C-229D-4834-90C3-9EEDE80F2C2C}" presName="parTrans" presStyleLbl="bgSibTrans2D1" presStyleIdx="1" presStyleCnt="2" custAng="0" custScaleX="34965" custLinFactNeighborX="-6371" custLinFactNeighborY="70656"/>
      <dgm:spPr/>
    </dgm:pt>
    <dgm:pt modelId="{D83BFC1A-4FB9-41D2-8A9C-78A83A4BBB03}" type="pres">
      <dgm:prSet presAssocID="{70503190-44D3-4E5E-87B9-85E373D5C5B9}" presName="node" presStyleLbl="node1" presStyleIdx="1" presStyleCnt="2" custRadScaleRad="128115" custRadScaleInc="-61486">
        <dgm:presLayoutVars>
          <dgm:bulletEnabled val="1"/>
        </dgm:presLayoutVars>
      </dgm:prSet>
      <dgm:spPr/>
    </dgm:pt>
  </dgm:ptLst>
  <dgm:cxnLst>
    <dgm:cxn modelId="{3177C31B-AC2A-49B2-A9AA-D787983EF212}" type="presOf" srcId="{C8CA8E4C-229D-4834-90C3-9EEDE80F2C2C}" destId="{7C2BC156-3BFA-431B-9D88-4F7B6FDCC4E6}" srcOrd="0" destOrd="0" presId="urn:microsoft.com/office/officeart/2005/8/layout/radial4"/>
    <dgm:cxn modelId="{6D8F9E29-9CD3-4A26-BC86-7EC44050D901}" srcId="{9AC1A613-0D33-4D78-8CB8-F16DEBEFAA65}" destId="{70503190-44D3-4E5E-87B9-85E373D5C5B9}" srcOrd="1" destOrd="0" parTransId="{C8CA8E4C-229D-4834-90C3-9EEDE80F2C2C}" sibTransId="{3DBF973F-DFB0-45CB-B4F0-3873441242ED}"/>
    <dgm:cxn modelId="{BFCE3E33-E364-473D-BF00-597CF120B18B}" type="presOf" srcId="{9BA21356-8F67-4A78-8C55-9598338AD22A}" destId="{17DA6F05-130F-498A-88E0-A34180A975FE}" srcOrd="0" destOrd="0" presId="urn:microsoft.com/office/officeart/2005/8/layout/radial4"/>
    <dgm:cxn modelId="{68560D67-481C-4AE5-9095-E44BE875716F}" type="presOf" srcId="{9AC1A613-0D33-4D78-8CB8-F16DEBEFAA65}" destId="{56173116-F328-41E5-948C-36E4681A3C07}" srcOrd="0" destOrd="0" presId="urn:microsoft.com/office/officeart/2005/8/layout/radial4"/>
    <dgm:cxn modelId="{0E3D4248-86DB-49BA-A531-F8306A9EEE1D}" type="presOf" srcId="{C0CA963A-DDF2-4E23-9424-298D04DBA914}" destId="{4C2E0AE3-597D-4B49-B127-AF301B43EF03}" srcOrd="0" destOrd="0" presId="urn:microsoft.com/office/officeart/2005/8/layout/radial4"/>
    <dgm:cxn modelId="{C8C9234F-8522-4117-B5AB-F405540C6F79}" srcId="{9AC1A613-0D33-4D78-8CB8-F16DEBEFAA65}" destId="{9BA21356-8F67-4A78-8C55-9598338AD22A}" srcOrd="0" destOrd="0" parTransId="{8BD523A6-3C5D-47CC-970C-E6E003FB4491}" sibTransId="{FF69575D-44DF-46F0-B234-0413535CCFE8}"/>
    <dgm:cxn modelId="{D80E52A9-1A0C-4246-B92F-7027DEB91019}" srcId="{C0CA963A-DDF2-4E23-9424-298D04DBA914}" destId="{9AC1A613-0D33-4D78-8CB8-F16DEBEFAA65}" srcOrd="0" destOrd="0" parTransId="{C6D50BFC-475F-48E7-A9F4-EC016708D47F}" sibTransId="{DC8061FB-19A5-4522-93E9-FFF220709B86}"/>
    <dgm:cxn modelId="{D4B3FBD0-8442-4D98-B06D-754724E7B148}" type="presOf" srcId="{8BD523A6-3C5D-47CC-970C-E6E003FB4491}" destId="{99F2987D-DCA4-460B-8802-739732E6D9FD}" srcOrd="0" destOrd="0" presId="urn:microsoft.com/office/officeart/2005/8/layout/radial4"/>
    <dgm:cxn modelId="{2B03A3DA-2A16-4EBD-8F2B-2FB544FFDF00}" type="presOf" srcId="{70503190-44D3-4E5E-87B9-85E373D5C5B9}" destId="{D83BFC1A-4FB9-41D2-8A9C-78A83A4BBB03}" srcOrd="0" destOrd="0" presId="urn:microsoft.com/office/officeart/2005/8/layout/radial4"/>
    <dgm:cxn modelId="{43FF8E05-50D6-4FDC-93F3-1799B08B4222}" type="presParOf" srcId="{4C2E0AE3-597D-4B49-B127-AF301B43EF03}" destId="{56173116-F328-41E5-948C-36E4681A3C07}" srcOrd="0" destOrd="0" presId="urn:microsoft.com/office/officeart/2005/8/layout/radial4"/>
    <dgm:cxn modelId="{699046DA-7DD4-417E-97BF-DD5207692E1B}" type="presParOf" srcId="{4C2E0AE3-597D-4B49-B127-AF301B43EF03}" destId="{99F2987D-DCA4-460B-8802-739732E6D9FD}" srcOrd="1" destOrd="0" presId="urn:microsoft.com/office/officeart/2005/8/layout/radial4"/>
    <dgm:cxn modelId="{5B6D09DE-CEF8-4ABB-85E5-BF4171A31F2F}" type="presParOf" srcId="{4C2E0AE3-597D-4B49-B127-AF301B43EF03}" destId="{17DA6F05-130F-498A-88E0-A34180A975FE}" srcOrd="2" destOrd="0" presId="urn:microsoft.com/office/officeart/2005/8/layout/radial4"/>
    <dgm:cxn modelId="{E6D9B9F1-3BA1-4C58-A002-635F4FD53B1B}" type="presParOf" srcId="{4C2E0AE3-597D-4B49-B127-AF301B43EF03}" destId="{7C2BC156-3BFA-431B-9D88-4F7B6FDCC4E6}" srcOrd="3" destOrd="0" presId="urn:microsoft.com/office/officeart/2005/8/layout/radial4"/>
    <dgm:cxn modelId="{8FEED214-D67D-4DEE-B9EB-07348F5A1A4B}" type="presParOf" srcId="{4C2E0AE3-597D-4B49-B127-AF301B43EF03}" destId="{D83BFC1A-4FB9-41D2-8A9C-78A83A4BBB03}" srcOrd="4"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83FCDA-9DEF-4CAC-A382-555F70CB94E3}"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GB"/>
        </a:p>
      </dgm:t>
    </dgm:pt>
    <dgm:pt modelId="{4156C190-4BA3-43CD-883E-593F1A433EF8}">
      <dgm:prSet phldrT="[Text]" phldr="0"/>
      <dgm:spPr/>
      <dgm:t>
        <a:bodyPr/>
        <a:lstStyle/>
        <a:p>
          <a:r>
            <a:rPr lang="en-GB" dirty="0"/>
            <a:t>Matrix Cracking</a:t>
          </a:r>
        </a:p>
      </dgm:t>
    </dgm:pt>
    <dgm:pt modelId="{B41D9121-C43E-44A0-9523-D523F4896802}" type="parTrans" cxnId="{2133DA49-BF18-427D-AA42-985A804678C8}">
      <dgm:prSet/>
      <dgm:spPr/>
      <dgm:t>
        <a:bodyPr/>
        <a:lstStyle/>
        <a:p>
          <a:endParaRPr lang="en-GB"/>
        </a:p>
      </dgm:t>
    </dgm:pt>
    <dgm:pt modelId="{7F95B041-0B7F-4A5A-BDA2-A57E81F86D2A}" type="sibTrans" cxnId="{2133DA49-BF18-427D-AA42-985A804678C8}">
      <dgm:prSet/>
      <dgm:spPr/>
      <dgm:t>
        <a:bodyPr/>
        <a:lstStyle/>
        <a:p>
          <a:endParaRPr lang="en-GB"/>
        </a:p>
      </dgm:t>
    </dgm:pt>
    <dgm:pt modelId="{C290E163-4BE6-4D13-8F80-E67247C18131}">
      <dgm:prSet phldrT="[Text]" phldr="0"/>
      <dgm:spPr/>
      <dgm:t>
        <a:bodyPr/>
        <a:lstStyle/>
        <a:p>
          <a:r>
            <a:rPr lang="en-GB"/>
            <a:t>Delamination Growth</a:t>
          </a:r>
        </a:p>
      </dgm:t>
    </dgm:pt>
    <dgm:pt modelId="{2A2EF327-DE7A-49F5-9BA9-6BEAE2AC9FC7}" type="parTrans" cxnId="{EEDB9803-0EA3-4B28-A85D-649653C8144C}">
      <dgm:prSet/>
      <dgm:spPr/>
      <dgm:t>
        <a:bodyPr/>
        <a:lstStyle/>
        <a:p>
          <a:endParaRPr lang="en-GB"/>
        </a:p>
      </dgm:t>
    </dgm:pt>
    <dgm:pt modelId="{F73EFD80-2C77-4AEB-972E-8B3D299FB1F6}" type="sibTrans" cxnId="{EEDB9803-0EA3-4B28-A85D-649653C8144C}">
      <dgm:prSet/>
      <dgm:spPr/>
      <dgm:t>
        <a:bodyPr/>
        <a:lstStyle/>
        <a:p>
          <a:endParaRPr lang="en-GB"/>
        </a:p>
      </dgm:t>
    </dgm:pt>
    <dgm:pt modelId="{B5B860A4-E789-46A4-81B3-D3CB1A64D190}">
      <dgm:prSet phldrT="[Text]" phldr="0"/>
      <dgm:spPr/>
      <dgm:t>
        <a:bodyPr/>
        <a:lstStyle/>
        <a:p>
          <a:r>
            <a:rPr lang="en-GB"/>
            <a:t>Load Redistribution</a:t>
          </a:r>
        </a:p>
      </dgm:t>
    </dgm:pt>
    <dgm:pt modelId="{38FCCBED-A247-437E-AB78-0C74F54142B7}" type="parTrans" cxnId="{5CD3AEAA-76C2-4B32-A086-F904044C6F95}">
      <dgm:prSet/>
      <dgm:spPr/>
      <dgm:t>
        <a:bodyPr/>
        <a:lstStyle/>
        <a:p>
          <a:endParaRPr lang="en-GB"/>
        </a:p>
      </dgm:t>
    </dgm:pt>
    <dgm:pt modelId="{83341B7F-5731-4B02-BBA4-76F90E7C5CDF}" type="sibTrans" cxnId="{5CD3AEAA-76C2-4B32-A086-F904044C6F95}">
      <dgm:prSet/>
      <dgm:spPr/>
      <dgm:t>
        <a:bodyPr/>
        <a:lstStyle/>
        <a:p>
          <a:endParaRPr lang="en-GB"/>
        </a:p>
      </dgm:t>
    </dgm:pt>
    <dgm:pt modelId="{648C213D-9BA5-467D-AA0F-289C8C7FE6BA}">
      <dgm:prSet phldrT="[Text]" phldr="0"/>
      <dgm:spPr/>
      <dgm:t>
        <a:bodyPr/>
        <a:lstStyle/>
        <a:p>
          <a:r>
            <a:rPr lang="en-GB"/>
            <a:t>Fibre Fracture</a:t>
          </a:r>
        </a:p>
      </dgm:t>
    </dgm:pt>
    <dgm:pt modelId="{5720DB92-4381-45BC-B3FC-7F093A5A55D7}" type="parTrans" cxnId="{5C4D9123-1A19-4D5C-8CB1-BB9A3F7522C3}">
      <dgm:prSet/>
      <dgm:spPr/>
      <dgm:t>
        <a:bodyPr/>
        <a:lstStyle/>
        <a:p>
          <a:endParaRPr lang="en-GB"/>
        </a:p>
      </dgm:t>
    </dgm:pt>
    <dgm:pt modelId="{0495FB3D-8BF5-48E9-A760-D2169375EE0F}" type="sibTrans" cxnId="{5C4D9123-1A19-4D5C-8CB1-BB9A3F7522C3}">
      <dgm:prSet/>
      <dgm:spPr/>
      <dgm:t>
        <a:bodyPr/>
        <a:lstStyle/>
        <a:p>
          <a:endParaRPr lang="en-GB"/>
        </a:p>
      </dgm:t>
    </dgm:pt>
    <dgm:pt modelId="{B25DCD0A-DB84-4B54-A576-BE3D7FAA50E3}">
      <dgm:prSet phldrT="[Text]" phldr="0"/>
      <dgm:spPr/>
      <dgm:t>
        <a:bodyPr/>
        <a:lstStyle/>
        <a:p>
          <a:r>
            <a:rPr lang="en-GB"/>
            <a:t>Structural Failure</a:t>
          </a:r>
        </a:p>
      </dgm:t>
    </dgm:pt>
    <dgm:pt modelId="{72E317C6-A0E3-4F79-AED1-ED20709DC869}" type="parTrans" cxnId="{3B28D6F0-33CA-4A27-A49C-93F4BD960C27}">
      <dgm:prSet/>
      <dgm:spPr/>
      <dgm:t>
        <a:bodyPr/>
        <a:lstStyle/>
        <a:p>
          <a:endParaRPr lang="en-GB"/>
        </a:p>
      </dgm:t>
    </dgm:pt>
    <dgm:pt modelId="{1019A6F9-F501-48DF-B129-7A8E5AB0C3B8}" type="sibTrans" cxnId="{3B28D6F0-33CA-4A27-A49C-93F4BD960C27}">
      <dgm:prSet/>
      <dgm:spPr/>
      <dgm:t>
        <a:bodyPr/>
        <a:lstStyle/>
        <a:p>
          <a:endParaRPr lang="en-GB"/>
        </a:p>
      </dgm:t>
    </dgm:pt>
    <dgm:pt modelId="{24A64FD5-CCF9-4B62-9EE1-66F2DEB79BF4}" type="pres">
      <dgm:prSet presAssocID="{A483FCDA-9DEF-4CAC-A382-555F70CB94E3}" presName="linearFlow" presStyleCnt="0">
        <dgm:presLayoutVars>
          <dgm:resizeHandles val="exact"/>
        </dgm:presLayoutVars>
      </dgm:prSet>
      <dgm:spPr/>
    </dgm:pt>
    <dgm:pt modelId="{C62E141D-3459-4D84-A498-7766F387BE29}" type="pres">
      <dgm:prSet presAssocID="{4156C190-4BA3-43CD-883E-593F1A433EF8}" presName="node" presStyleLbl="node1" presStyleIdx="0" presStyleCnt="5">
        <dgm:presLayoutVars>
          <dgm:bulletEnabled val="1"/>
        </dgm:presLayoutVars>
      </dgm:prSet>
      <dgm:spPr/>
    </dgm:pt>
    <dgm:pt modelId="{7A30C0CC-A095-4F88-8249-C8EAE12C75AC}" type="pres">
      <dgm:prSet presAssocID="{7F95B041-0B7F-4A5A-BDA2-A57E81F86D2A}" presName="sibTrans" presStyleLbl="sibTrans2D1" presStyleIdx="0" presStyleCnt="4"/>
      <dgm:spPr/>
    </dgm:pt>
    <dgm:pt modelId="{F97CBC0F-A7FB-46E2-BA03-B2CED04AB353}" type="pres">
      <dgm:prSet presAssocID="{7F95B041-0B7F-4A5A-BDA2-A57E81F86D2A}" presName="connectorText" presStyleLbl="sibTrans2D1" presStyleIdx="0" presStyleCnt="4"/>
      <dgm:spPr/>
    </dgm:pt>
    <dgm:pt modelId="{95D522C3-BA5B-49AB-B1A5-76F9F1FFAD09}" type="pres">
      <dgm:prSet presAssocID="{C290E163-4BE6-4D13-8F80-E67247C18131}" presName="node" presStyleLbl="node1" presStyleIdx="1" presStyleCnt="5">
        <dgm:presLayoutVars>
          <dgm:bulletEnabled val="1"/>
        </dgm:presLayoutVars>
      </dgm:prSet>
      <dgm:spPr/>
    </dgm:pt>
    <dgm:pt modelId="{6CC08DA4-6B5C-484F-9ABF-195CD13CE8D6}" type="pres">
      <dgm:prSet presAssocID="{F73EFD80-2C77-4AEB-972E-8B3D299FB1F6}" presName="sibTrans" presStyleLbl="sibTrans2D1" presStyleIdx="1" presStyleCnt="4"/>
      <dgm:spPr/>
    </dgm:pt>
    <dgm:pt modelId="{47A09798-5D43-437A-8CB9-84D83B321C43}" type="pres">
      <dgm:prSet presAssocID="{F73EFD80-2C77-4AEB-972E-8B3D299FB1F6}" presName="connectorText" presStyleLbl="sibTrans2D1" presStyleIdx="1" presStyleCnt="4"/>
      <dgm:spPr/>
    </dgm:pt>
    <dgm:pt modelId="{647B9F2D-D44A-43CB-905E-5DEAA11506F9}" type="pres">
      <dgm:prSet presAssocID="{B5B860A4-E789-46A4-81B3-D3CB1A64D190}" presName="node" presStyleLbl="node1" presStyleIdx="2" presStyleCnt="5">
        <dgm:presLayoutVars>
          <dgm:bulletEnabled val="1"/>
        </dgm:presLayoutVars>
      </dgm:prSet>
      <dgm:spPr/>
    </dgm:pt>
    <dgm:pt modelId="{D82944A4-AA29-4174-B932-02A1064D6FB1}" type="pres">
      <dgm:prSet presAssocID="{83341B7F-5731-4B02-BBA4-76F90E7C5CDF}" presName="sibTrans" presStyleLbl="sibTrans2D1" presStyleIdx="2" presStyleCnt="4"/>
      <dgm:spPr/>
    </dgm:pt>
    <dgm:pt modelId="{D8009A93-A3A7-4212-8643-3B9B18830C73}" type="pres">
      <dgm:prSet presAssocID="{83341B7F-5731-4B02-BBA4-76F90E7C5CDF}" presName="connectorText" presStyleLbl="sibTrans2D1" presStyleIdx="2" presStyleCnt="4"/>
      <dgm:spPr/>
    </dgm:pt>
    <dgm:pt modelId="{8D8998CB-5512-421B-B3E6-4E0451B04D40}" type="pres">
      <dgm:prSet presAssocID="{648C213D-9BA5-467D-AA0F-289C8C7FE6BA}" presName="node" presStyleLbl="node1" presStyleIdx="3" presStyleCnt="5">
        <dgm:presLayoutVars>
          <dgm:bulletEnabled val="1"/>
        </dgm:presLayoutVars>
      </dgm:prSet>
      <dgm:spPr/>
    </dgm:pt>
    <dgm:pt modelId="{B071926C-92E7-4CA8-BE17-AD1040007AF3}" type="pres">
      <dgm:prSet presAssocID="{0495FB3D-8BF5-48E9-A760-D2169375EE0F}" presName="sibTrans" presStyleLbl="sibTrans2D1" presStyleIdx="3" presStyleCnt="4"/>
      <dgm:spPr/>
    </dgm:pt>
    <dgm:pt modelId="{452F9558-4EED-4F0C-AD59-9C10BD03B691}" type="pres">
      <dgm:prSet presAssocID="{0495FB3D-8BF5-48E9-A760-D2169375EE0F}" presName="connectorText" presStyleLbl="sibTrans2D1" presStyleIdx="3" presStyleCnt="4"/>
      <dgm:spPr/>
    </dgm:pt>
    <dgm:pt modelId="{FEA02AE8-F9DE-4F41-A235-7FA67DA11B6A}" type="pres">
      <dgm:prSet presAssocID="{B25DCD0A-DB84-4B54-A576-BE3D7FAA50E3}" presName="node" presStyleLbl="node1" presStyleIdx="4" presStyleCnt="5">
        <dgm:presLayoutVars>
          <dgm:bulletEnabled val="1"/>
        </dgm:presLayoutVars>
      </dgm:prSet>
      <dgm:spPr/>
    </dgm:pt>
  </dgm:ptLst>
  <dgm:cxnLst>
    <dgm:cxn modelId="{EEDB9803-0EA3-4B28-A85D-649653C8144C}" srcId="{A483FCDA-9DEF-4CAC-A382-555F70CB94E3}" destId="{C290E163-4BE6-4D13-8F80-E67247C18131}" srcOrd="1" destOrd="0" parTransId="{2A2EF327-DE7A-49F5-9BA9-6BEAE2AC9FC7}" sibTransId="{F73EFD80-2C77-4AEB-972E-8B3D299FB1F6}"/>
    <dgm:cxn modelId="{01EDB904-2176-4ADE-A43D-E33728C7408D}" type="presOf" srcId="{F73EFD80-2C77-4AEB-972E-8B3D299FB1F6}" destId="{47A09798-5D43-437A-8CB9-84D83B321C43}" srcOrd="1" destOrd="0" presId="urn:microsoft.com/office/officeart/2005/8/layout/process2"/>
    <dgm:cxn modelId="{B122C122-B333-4183-A3E5-FFD9D7FF0ADF}" type="presOf" srcId="{83341B7F-5731-4B02-BBA4-76F90E7C5CDF}" destId="{D8009A93-A3A7-4212-8643-3B9B18830C73}" srcOrd="1" destOrd="0" presId="urn:microsoft.com/office/officeart/2005/8/layout/process2"/>
    <dgm:cxn modelId="{5C4D9123-1A19-4D5C-8CB1-BB9A3F7522C3}" srcId="{A483FCDA-9DEF-4CAC-A382-555F70CB94E3}" destId="{648C213D-9BA5-467D-AA0F-289C8C7FE6BA}" srcOrd="3" destOrd="0" parTransId="{5720DB92-4381-45BC-B3FC-7F093A5A55D7}" sibTransId="{0495FB3D-8BF5-48E9-A760-D2169375EE0F}"/>
    <dgm:cxn modelId="{24BCD83C-0C5F-427F-B4A2-E3135047464C}" type="presOf" srcId="{83341B7F-5731-4B02-BBA4-76F90E7C5CDF}" destId="{D82944A4-AA29-4174-B932-02A1064D6FB1}" srcOrd="0" destOrd="0" presId="urn:microsoft.com/office/officeart/2005/8/layout/process2"/>
    <dgm:cxn modelId="{386BEC3E-29BA-4D2D-B3A3-A28A59FB755E}" type="presOf" srcId="{A483FCDA-9DEF-4CAC-A382-555F70CB94E3}" destId="{24A64FD5-CCF9-4B62-9EE1-66F2DEB79BF4}" srcOrd="0" destOrd="0" presId="urn:microsoft.com/office/officeart/2005/8/layout/process2"/>
    <dgm:cxn modelId="{F61C7669-AD36-4A4C-8EDD-6560DC39384A}" type="presOf" srcId="{7F95B041-0B7F-4A5A-BDA2-A57E81F86D2A}" destId="{F97CBC0F-A7FB-46E2-BA03-B2CED04AB353}" srcOrd="1" destOrd="0" presId="urn:microsoft.com/office/officeart/2005/8/layout/process2"/>
    <dgm:cxn modelId="{2133DA49-BF18-427D-AA42-985A804678C8}" srcId="{A483FCDA-9DEF-4CAC-A382-555F70CB94E3}" destId="{4156C190-4BA3-43CD-883E-593F1A433EF8}" srcOrd="0" destOrd="0" parTransId="{B41D9121-C43E-44A0-9523-D523F4896802}" sibTransId="{7F95B041-0B7F-4A5A-BDA2-A57E81F86D2A}"/>
    <dgm:cxn modelId="{A239CD6A-B810-4B22-AA68-19E49414BF2D}" type="presOf" srcId="{0495FB3D-8BF5-48E9-A760-D2169375EE0F}" destId="{B071926C-92E7-4CA8-BE17-AD1040007AF3}" srcOrd="0" destOrd="0" presId="urn:microsoft.com/office/officeart/2005/8/layout/process2"/>
    <dgm:cxn modelId="{CCF2FF4E-CF1D-4E27-A6ED-946D161DF3C8}" type="presOf" srcId="{4156C190-4BA3-43CD-883E-593F1A433EF8}" destId="{C62E141D-3459-4D84-A498-7766F387BE29}" srcOrd="0" destOrd="0" presId="urn:microsoft.com/office/officeart/2005/8/layout/process2"/>
    <dgm:cxn modelId="{34049E53-DD96-4B7B-B764-3536BA63F194}" type="presOf" srcId="{B5B860A4-E789-46A4-81B3-D3CB1A64D190}" destId="{647B9F2D-D44A-43CB-905E-5DEAA11506F9}" srcOrd="0" destOrd="0" presId="urn:microsoft.com/office/officeart/2005/8/layout/process2"/>
    <dgm:cxn modelId="{DB16E473-267F-4327-8CFD-EDC5F3907B19}" type="presOf" srcId="{7F95B041-0B7F-4A5A-BDA2-A57E81F86D2A}" destId="{7A30C0CC-A095-4F88-8249-C8EAE12C75AC}" srcOrd="0" destOrd="0" presId="urn:microsoft.com/office/officeart/2005/8/layout/process2"/>
    <dgm:cxn modelId="{3709B257-0784-4034-94E9-01426C7DB6E1}" type="presOf" srcId="{B25DCD0A-DB84-4B54-A576-BE3D7FAA50E3}" destId="{FEA02AE8-F9DE-4F41-A235-7FA67DA11B6A}" srcOrd="0" destOrd="0" presId="urn:microsoft.com/office/officeart/2005/8/layout/process2"/>
    <dgm:cxn modelId="{F0A89C91-F9FA-45C5-A3A7-EF1850C78853}" type="presOf" srcId="{648C213D-9BA5-467D-AA0F-289C8C7FE6BA}" destId="{8D8998CB-5512-421B-B3E6-4E0451B04D40}" srcOrd="0" destOrd="0" presId="urn:microsoft.com/office/officeart/2005/8/layout/process2"/>
    <dgm:cxn modelId="{6C2002A0-0973-4E15-8505-1372CB3967A5}" type="presOf" srcId="{C290E163-4BE6-4D13-8F80-E67247C18131}" destId="{95D522C3-BA5B-49AB-B1A5-76F9F1FFAD09}" srcOrd="0" destOrd="0" presId="urn:microsoft.com/office/officeart/2005/8/layout/process2"/>
    <dgm:cxn modelId="{5CD3AEAA-76C2-4B32-A086-F904044C6F95}" srcId="{A483FCDA-9DEF-4CAC-A382-555F70CB94E3}" destId="{B5B860A4-E789-46A4-81B3-D3CB1A64D190}" srcOrd="2" destOrd="0" parTransId="{38FCCBED-A247-437E-AB78-0C74F54142B7}" sibTransId="{83341B7F-5731-4B02-BBA4-76F90E7C5CDF}"/>
    <dgm:cxn modelId="{8E784BD0-3023-4902-95F8-9B7E9CADD989}" type="presOf" srcId="{F73EFD80-2C77-4AEB-972E-8B3D299FB1F6}" destId="{6CC08DA4-6B5C-484F-9ABF-195CD13CE8D6}" srcOrd="0" destOrd="0" presId="urn:microsoft.com/office/officeart/2005/8/layout/process2"/>
    <dgm:cxn modelId="{3B28D6F0-33CA-4A27-A49C-93F4BD960C27}" srcId="{A483FCDA-9DEF-4CAC-A382-555F70CB94E3}" destId="{B25DCD0A-DB84-4B54-A576-BE3D7FAA50E3}" srcOrd="4" destOrd="0" parTransId="{72E317C6-A0E3-4F79-AED1-ED20709DC869}" sibTransId="{1019A6F9-F501-48DF-B129-7A8E5AB0C3B8}"/>
    <dgm:cxn modelId="{003C66F4-CB2E-43CD-99FA-651E79ADA8EF}" type="presOf" srcId="{0495FB3D-8BF5-48E9-A760-D2169375EE0F}" destId="{452F9558-4EED-4F0C-AD59-9C10BD03B691}" srcOrd="1" destOrd="0" presId="urn:microsoft.com/office/officeart/2005/8/layout/process2"/>
    <dgm:cxn modelId="{41A33132-9979-40C5-841E-6AED09E4CFCE}" type="presParOf" srcId="{24A64FD5-CCF9-4B62-9EE1-66F2DEB79BF4}" destId="{C62E141D-3459-4D84-A498-7766F387BE29}" srcOrd="0" destOrd="0" presId="urn:microsoft.com/office/officeart/2005/8/layout/process2"/>
    <dgm:cxn modelId="{DC3411CC-2A3E-4DDF-B9C2-218A4D9CBE8B}" type="presParOf" srcId="{24A64FD5-CCF9-4B62-9EE1-66F2DEB79BF4}" destId="{7A30C0CC-A095-4F88-8249-C8EAE12C75AC}" srcOrd="1" destOrd="0" presId="urn:microsoft.com/office/officeart/2005/8/layout/process2"/>
    <dgm:cxn modelId="{7FD97903-070F-4D82-9FAB-927C976433F2}" type="presParOf" srcId="{7A30C0CC-A095-4F88-8249-C8EAE12C75AC}" destId="{F97CBC0F-A7FB-46E2-BA03-B2CED04AB353}" srcOrd="0" destOrd="0" presId="urn:microsoft.com/office/officeart/2005/8/layout/process2"/>
    <dgm:cxn modelId="{B6C9E970-197A-41DB-A43A-1BC0BDE8551F}" type="presParOf" srcId="{24A64FD5-CCF9-4B62-9EE1-66F2DEB79BF4}" destId="{95D522C3-BA5B-49AB-B1A5-76F9F1FFAD09}" srcOrd="2" destOrd="0" presId="urn:microsoft.com/office/officeart/2005/8/layout/process2"/>
    <dgm:cxn modelId="{E763CD00-1E9B-4FE7-BB30-5E8237BC86B7}" type="presParOf" srcId="{24A64FD5-CCF9-4B62-9EE1-66F2DEB79BF4}" destId="{6CC08DA4-6B5C-484F-9ABF-195CD13CE8D6}" srcOrd="3" destOrd="0" presId="urn:microsoft.com/office/officeart/2005/8/layout/process2"/>
    <dgm:cxn modelId="{E56D5EBA-D6D6-42C7-B273-164327FA8665}" type="presParOf" srcId="{6CC08DA4-6B5C-484F-9ABF-195CD13CE8D6}" destId="{47A09798-5D43-437A-8CB9-84D83B321C43}" srcOrd="0" destOrd="0" presId="urn:microsoft.com/office/officeart/2005/8/layout/process2"/>
    <dgm:cxn modelId="{6B1F0335-9E59-4614-89E0-499E174F5FE8}" type="presParOf" srcId="{24A64FD5-CCF9-4B62-9EE1-66F2DEB79BF4}" destId="{647B9F2D-D44A-43CB-905E-5DEAA11506F9}" srcOrd="4" destOrd="0" presId="urn:microsoft.com/office/officeart/2005/8/layout/process2"/>
    <dgm:cxn modelId="{B218E140-8982-4C4E-A8ED-2C0C71818A14}" type="presParOf" srcId="{24A64FD5-CCF9-4B62-9EE1-66F2DEB79BF4}" destId="{D82944A4-AA29-4174-B932-02A1064D6FB1}" srcOrd="5" destOrd="0" presId="urn:microsoft.com/office/officeart/2005/8/layout/process2"/>
    <dgm:cxn modelId="{F5748130-31BE-4D71-93E3-8F2A0AD5BDB6}" type="presParOf" srcId="{D82944A4-AA29-4174-B932-02A1064D6FB1}" destId="{D8009A93-A3A7-4212-8643-3B9B18830C73}" srcOrd="0" destOrd="0" presId="urn:microsoft.com/office/officeart/2005/8/layout/process2"/>
    <dgm:cxn modelId="{D421E02E-A652-4685-A4C5-99796EAAA0B0}" type="presParOf" srcId="{24A64FD5-CCF9-4B62-9EE1-66F2DEB79BF4}" destId="{8D8998CB-5512-421B-B3E6-4E0451B04D40}" srcOrd="6" destOrd="0" presId="urn:microsoft.com/office/officeart/2005/8/layout/process2"/>
    <dgm:cxn modelId="{6D56C57D-BEF5-4E5E-B52D-85CA3840BFFD}" type="presParOf" srcId="{24A64FD5-CCF9-4B62-9EE1-66F2DEB79BF4}" destId="{B071926C-92E7-4CA8-BE17-AD1040007AF3}" srcOrd="7" destOrd="0" presId="urn:microsoft.com/office/officeart/2005/8/layout/process2"/>
    <dgm:cxn modelId="{6D46708A-6AF8-4D3D-A803-A02A6CE7E030}" type="presParOf" srcId="{B071926C-92E7-4CA8-BE17-AD1040007AF3}" destId="{452F9558-4EED-4F0C-AD59-9C10BD03B691}" srcOrd="0" destOrd="0" presId="urn:microsoft.com/office/officeart/2005/8/layout/process2"/>
    <dgm:cxn modelId="{4321F19F-2496-455F-A339-BC5D13F18B39}" type="presParOf" srcId="{24A64FD5-CCF9-4B62-9EE1-66F2DEB79BF4}" destId="{FEA02AE8-F9DE-4F41-A235-7FA67DA11B6A}"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9B455-F2C1-4973-AE8A-98ECD14E754A}">
      <dsp:nvSpPr>
        <dsp:cNvPr id="0" name=""/>
        <dsp:cNvSpPr/>
      </dsp:nvSpPr>
      <dsp:spPr>
        <a:xfrm>
          <a:off x="2506743" y="1152906"/>
          <a:ext cx="3005591" cy="300559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Fatigue Behaviour of CFRP</a:t>
          </a:r>
        </a:p>
      </dsp:txBody>
      <dsp:txXfrm>
        <a:off x="2946902" y="1593065"/>
        <a:ext cx="2125273" cy="2125273"/>
      </dsp:txXfrm>
    </dsp:sp>
    <dsp:sp modelId="{96E4B4B6-A46F-49B9-AEBB-1FA7A6668ABA}">
      <dsp:nvSpPr>
        <dsp:cNvPr id="0" name=""/>
        <dsp:cNvSpPr/>
      </dsp:nvSpPr>
      <dsp:spPr>
        <a:xfrm>
          <a:off x="3258141" y="-53026"/>
          <a:ext cx="1502795" cy="1502795"/>
        </a:xfrm>
        <a:prstGeom prst="ellipse">
          <a:avLst/>
        </a:prstGeom>
        <a:solidFill>
          <a:schemeClr val="accent2">
            <a:alpha val="50000"/>
            <a:hueOff val="1073936"/>
            <a:satOff val="-3082"/>
            <a:lumOff val="-493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Material System</a:t>
          </a:r>
        </a:p>
      </dsp:txBody>
      <dsp:txXfrm>
        <a:off x="3478220" y="167053"/>
        <a:ext cx="1062637" cy="1062637"/>
      </dsp:txXfrm>
    </dsp:sp>
    <dsp:sp modelId="{FB417306-A28F-4137-904E-8702A2731C98}">
      <dsp:nvSpPr>
        <dsp:cNvPr id="0" name=""/>
        <dsp:cNvSpPr/>
      </dsp:nvSpPr>
      <dsp:spPr>
        <a:xfrm>
          <a:off x="4953240" y="925638"/>
          <a:ext cx="1502795" cy="1502795"/>
        </a:xfrm>
        <a:prstGeom prst="ellipse">
          <a:avLst/>
        </a:prstGeom>
        <a:solidFill>
          <a:schemeClr val="accent2">
            <a:alpha val="50000"/>
            <a:hueOff val="2147871"/>
            <a:satOff val="-6164"/>
            <a:lumOff val="-987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Laminate Architecture</a:t>
          </a:r>
        </a:p>
      </dsp:txBody>
      <dsp:txXfrm>
        <a:off x="5173319" y="1145717"/>
        <a:ext cx="1062637" cy="1062637"/>
      </dsp:txXfrm>
    </dsp:sp>
    <dsp:sp modelId="{27DCD466-42BF-48EB-B048-4BD311BABD3D}">
      <dsp:nvSpPr>
        <dsp:cNvPr id="0" name=""/>
        <dsp:cNvSpPr/>
      </dsp:nvSpPr>
      <dsp:spPr>
        <a:xfrm>
          <a:off x="4953240" y="2882970"/>
          <a:ext cx="1502795" cy="1502795"/>
        </a:xfrm>
        <a:prstGeom prst="ellipse">
          <a:avLst/>
        </a:prstGeom>
        <a:solidFill>
          <a:schemeClr val="accent2">
            <a:alpha val="50000"/>
            <a:hueOff val="3221807"/>
            <a:satOff val="-9246"/>
            <a:lumOff val="-148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Loading Conditions</a:t>
          </a:r>
        </a:p>
      </dsp:txBody>
      <dsp:txXfrm>
        <a:off x="5173319" y="3103049"/>
        <a:ext cx="1062637" cy="1062637"/>
      </dsp:txXfrm>
    </dsp:sp>
    <dsp:sp modelId="{DEA0C07F-7669-4453-B34A-1BC9EBB48395}">
      <dsp:nvSpPr>
        <dsp:cNvPr id="0" name=""/>
        <dsp:cNvSpPr/>
      </dsp:nvSpPr>
      <dsp:spPr>
        <a:xfrm>
          <a:off x="3187292" y="3754509"/>
          <a:ext cx="1644494" cy="1717049"/>
        </a:xfrm>
        <a:prstGeom prst="ellipse">
          <a:avLst/>
        </a:prstGeom>
        <a:solidFill>
          <a:schemeClr val="accent2">
            <a:alpha val="50000"/>
            <a:hueOff val="4295743"/>
            <a:satOff val="-12329"/>
            <a:lumOff val="-1973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Environment </a:t>
          </a:r>
        </a:p>
      </dsp:txBody>
      <dsp:txXfrm>
        <a:off x="3428123" y="4005965"/>
        <a:ext cx="1162832" cy="1214137"/>
      </dsp:txXfrm>
    </dsp:sp>
    <dsp:sp modelId="{78ED00D2-600C-4500-872B-22D33CBF691E}">
      <dsp:nvSpPr>
        <dsp:cNvPr id="0" name=""/>
        <dsp:cNvSpPr/>
      </dsp:nvSpPr>
      <dsp:spPr>
        <a:xfrm>
          <a:off x="1563043" y="2882970"/>
          <a:ext cx="1502795" cy="1502795"/>
        </a:xfrm>
        <a:prstGeom prst="ellipse">
          <a:avLst/>
        </a:prstGeom>
        <a:solidFill>
          <a:schemeClr val="accent2">
            <a:alpha val="50000"/>
            <a:hueOff val="5369678"/>
            <a:satOff val="-15411"/>
            <a:lumOff val="-246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Thermo-Mechanical Effects</a:t>
          </a:r>
        </a:p>
      </dsp:txBody>
      <dsp:txXfrm>
        <a:off x="1783122" y="3103049"/>
        <a:ext cx="1062637" cy="1062637"/>
      </dsp:txXfrm>
    </dsp:sp>
    <dsp:sp modelId="{F1A4E492-47AB-432A-9B85-F44A3670F999}">
      <dsp:nvSpPr>
        <dsp:cNvPr id="0" name=""/>
        <dsp:cNvSpPr/>
      </dsp:nvSpPr>
      <dsp:spPr>
        <a:xfrm>
          <a:off x="1454616" y="849627"/>
          <a:ext cx="1719649" cy="1654818"/>
        </a:xfrm>
        <a:prstGeom prst="ellipse">
          <a:avLst/>
        </a:prstGeom>
        <a:solidFill>
          <a:schemeClr val="accent2">
            <a:alpha val="50000"/>
            <a:hueOff val="6443614"/>
            <a:satOff val="-18493"/>
            <a:lumOff val="-296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Manufacturing Quality</a:t>
          </a:r>
        </a:p>
      </dsp:txBody>
      <dsp:txXfrm>
        <a:off x="1706453" y="1091969"/>
        <a:ext cx="1215975" cy="1170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11270-6E2E-4AF0-8221-6CE5FCCD3293}">
      <dsp:nvSpPr>
        <dsp:cNvPr id="0" name=""/>
        <dsp:cNvSpPr/>
      </dsp:nvSpPr>
      <dsp:spPr>
        <a:xfrm>
          <a:off x="2937958" y="1635290"/>
          <a:ext cx="2109168" cy="398315"/>
        </a:xfrm>
        <a:custGeom>
          <a:avLst/>
          <a:gdLst/>
          <a:ahLst/>
          <a:cxnLst/>
          <a:rect l="0" t="0" r="0" b="0"/>
          <a:pathLst>
            <a:path>
              <a:moveTo>
                <a:pt x="0" y="0"/>
              </a:moveTo>
              <a:lnTo>
                <a:pt x="0" y="271440"/>
              </a:lnTo>
              <a:lnTo>
                <a:pt x="2109168" y="271440"/>
              </a:lnTo>
              <a:lnTo>
                <a:pt x="2109168" y="39831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2DEAE-2AC5-4A95-8ED3-20A32280AF61}">
      <dsp:nvSpPr>
        <dsp:cNvPr id="0" name=""/>
        <dsp:cNvSpPr/>
      </dsp:nvSpPr>
      <dsp:spPr>
        <a:xfrm>
          <a:off x="2937958" y="1635290"/>
          <a:ext cx="95876" cy="398315"/>
        </a:xfrm>
        <a:custGeom>
          <a:avLst/>
          <a:gdLst/>
          <a:ahLst/>
          <a:cxnLst/>
          <a:rect l="0" t="0" r="0" b="0"/>
          <a:pathLst>
            <a:path>
              <a:moveTo>
                <a:pt x="0" y="0"/>
              </a:moveTo>
              <a:lnTo>
                <a:pt x="0" y="271440"/>
              </a:lnTo>
              <a:lnTo>
                <a:pt x="95876" y="271440"/>
              </a:lnTo>
              <a:lnTo>
                <a:pt x="95876" y="39831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90DBD-F4A5-4A83-9F1A-BEB058F372E2}">
      <dsp:nvSpPr>
        <dsp:cNvPr id="0" name=""/>
        <dsp:cNvSpPr/>
      </dsp:nvSpPr>
      <dsp:spPr>
        <a:xfrm>
          <a:off x="924666" y="1635290"/>
          <a:ext cx="2013292" cy="398315"/>
        </a:xfrm>
        <a:custGeom>
          <a:avLst/>
          <a:gdLst/>
          <a:ahLst/>
          <a:cxnLst/>
          <a:rect l="0" t="0" r="0" b="0"/>
          <a:pathLst>
            <a:path>
              <a:moveTo>
                <a:pt x="2013292" y="0"/>
              </a:moveTo>
              <a:lnTo>
                <a:pt x="2013292" y="271440"/>
              </a:lnTo>
              <a:lnTo>
                <a:pt x="0" y="271440"/>
              </a:lnTo>
              <a:lnTo>
                <a:pt x="0" y="39831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A1727-765C-47C9-A459-A604F3A5E473}">
      <dsp:nvSpPr>
        <dsp:cNvPr id="0" name=""/>
        <dsp:cNvSpPr/>
      </dsp:nvSpPr>
      <dsp:spPr>
        <a:xfrm>
          <a:off x="2002997" y="765616"/>
          <a:ext cx="1869922" cy="8696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9BAB7-3F90-4A73-943A-54A7EE1394CD}">
      <dsp:nvSpPr>
        <dsp:cNvPr id="0" name=""/>
        <dsp:cNvSpPr/>
      </dsp:nvSpPr>
      <dsp:spPr>
        <a:xfrm>
          <a:off x="2155171" y="910181"/>
          <a:ext cx="1869922" cy="8696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t>Fatigue Damage Mechanisms</a:t>
          </a:r>
        </a:p>
      </dsp:txBody>
      <dsp:txXfrm>
        <a:off x="2180643" y="935653"/>
        <a:ext cx="1818978" cy="818730"/>
      </dsp:txXfrm>
    </dsp:sp>
    <dsp:sp modelId="{247CE863-6FDF-4AD4-BF39-959D777BDB59}">
      <dsp:nvSpPr>
        <dsp:cNvPr id="0" name=""/>
        <dsp:cNvSpPr/>
      </dsp:nvSpPr>
      <dsp:spPr>
        <a:xfrm>
          <a:off x="3455" y="2033605"/>
          <a:ext cx="1842422" cy="111595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CD1D8-EA60-4561-8468-E29E1322A6E4}">
      <dsp:nvSpPr>
        <dsp:cNvPr id="0" name=""/>
        <dsp:cNvSpPr/>
      </dsp:nvSpPr>
      <dsp:spPr>
        <a:xfrm>
          <a:off x="155629" y="2178171"/>
          <a:ext cx="1842422" cy="111595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t>Stage I:</a:t>
          </a:r>
        </a:p>
        <a:p>
          <a:pPr marL="0" lvl="0" indent="0" algn="ctr" defTabSz="666750">
            <a:lnSpc>
              <a:spcPct val="90000"/>
            </a:lnSpc>
            <a:spcBef>
              <a:spcPct val="0"/>
            </a:spcBef>
            <a:spcAft>
              <a:spcPct val="35000"/>
            </a:spcAft>
            <a:buNone/>
          </a:pPr>
          <a:r>
            <a:rPr lang="en-GB" sz="1500" kern="1200" noProof="0" dirty="0"/>
            <a:t>Matrix Dominated Damage (Initiation)</a:t>
          </a:r>
        </a:p>
      </dsp:txBody>
      <dsp:txXfrm>
        <a:off x="188314" y="2210856"/>
        <a:ext cx="1777052" cy="1050587"/>
      </dsp:txXfrm>
    </dsp:sp>
    <dsp:sp modelId="{C1C763DB-065B-440C-B2C6-CA1CDB30D028}">
      <dsp:nvSpPr>
        <dsp:cNvPr id="0" name=""/>
        <dsp:cNvSpPr/>
      </dsp:nvSpPr>
      <dsp:spPr>
        <a:xfrm>
          <a:off x="2150225" y="2033605"/>
          <a:ext cx="1767219" cy="130906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1CED1-1424-4C81-B8CF-3E54DF2778F0}">
      <dsp:nvSpPr>
        <dsp:cNvPr id="0" name=""/>
        <dsp:cNvSpPr/>
      </dsp:nvSpPr>
      <dsp:spPr>
        <a:xfrm>
          <a:off x="2302399" y="2178171"/>
          <a:ext cx="1767219" cy="130906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t>Stage II:</a:t>
          </a:r>
        </a:p>
        <a:p>
          <a:pPr marL="0" lvl="0" indent="0" algn="ctr" defTabSz="666750">
            <a:lnSpc>
              <a:spcPct val="90000"/>
            </a:lnSpc>
            <a:spcBef>
              <a:spcPct val="0"/>
            </a:spcBef>
            <a:spcAft>
              <a:spcPct val="35000"/>
            </a:spcAft>
            <a:buNone/>
          </a:pPr>
          <a:r>
            <a:rPr lang="en-GB" sz="1500" kern="1200" noProof="0" dirty="0"/>
            <a:t>Damage Interaction and Delamination</a:t>
          </a:r>
        </a:p>
      </dsp:txBody>
      <dsp:txXfrm>
        <a:off x="2340740" y="2216512"/>
        <a:ext cx="1690537" cy="1232386"/>
      </dsp:txXfrm>
    </dsp:sp>
    <dsp:sp modelId="{39F75AD6-8729-43B6-9BBF-6F2A9E6ECBFF}">
      <dsp:nvSpPr>
        <dsp:cNvPr id="0" name=""/>
        <dsp:cNvSpPr/>
      </dsp:nvSpPr>
      <dsp:spPr>
        <a:xfrm>
          <a:off x="4221792" y="2033605"/>
          <a:ext cx="1650669" cy="119436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7251C-BA61-430B-A0AA-A6FF40E1F520}">
      <dsp:nvSpPr>
        <dsp:cNvPr id="0" name=""/>
        <dsp:cNvSpPr/>
      </dsp:nvSpPr>
      <dsp:spPr>
        <a:xfrm>
          <a:off x="4373966" y="2178171"/>
          <a:ext cx="1650669" cy="119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t>Stage III:</a:t>
          </a:r>
        </a:p>
        <a:p>
          <a:pPr marL="0" lvl="0" indent="0" algn="ctr" defTabSz="666750">
            <a:lnSpc>
              <a:spcPct val="90000"/>
            </a:lnSpc>
            <a:spcBef>
              <a:spcPct val="0"/>
            </a:spcBef>
            <a:spcAft>
              <a:spcPct val="35000"/>
            </a:spcAft>
            <a:buNone/>
          </a:pPr>
          <a:r>
            <a:rPr lang="en-GB" sz="1500" kern="1200" noProof="0" dirty="0"/>
            <a:t>Fibre Dominated Final Failure</a:t>
          </a:r>
        </a:p>
      </dsp:txBody>
      <dsp:txXfrm>
        <a:off x="4408948" y="2213153"/>
        <a:ext cx="1580705" cy="1124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7F46F-79C6-43B5-95AB-4862EAAEFA9C}">
      <dsp:nvSpPr>
        <dsp:cNvPr id="0" name=""/>
        <dsp:cNvSpPr/>
      </dsp:nvSpPr>
      <dsp:spPr>
        <a:xfrm>
          <a:off x="2830" y="1012363"/>
          <a:ext cx="1691817" cy="67672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Damage Evolution</a:t>
          </a:r>
        </a:p>
      </dsp:txBody>
      <dsp:txXfrm>
        <a:off x="341193" y="1012363"/>
        <a:ext cx="1015091" cy="676726"/>
      </dsp:txXfrm>
    </dsp:sp>
    <dsp:sp modelId="{D0B13A8D-AD08-4757-8A52-558A68DF0BFA}">
      <dsp:nvSpPr>
        <dsp:cNvPr id="0" name=""/>
        <dsp:cNvSpPr/>
      </dsp:nvSpPr>
      <dsp:spPr>
        <a:xfrm>
          <a:off x="1525465" y="1012363"/>
          <a:ext cx="1691817" cy="676726"/>
        </a:xfrm>
        <a:prstGeom prst="chevron">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Delamination / Fibre Failure</a:t>
          </a:r>
        </a:p>
      </dsp:txBody>
      <dsp:txXfrm>
        <a:off x="1863828" y="1012363"/>
        <a:ext cx="1015091" cy="676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73116-F328-41E5-948C-36E4681A3C07}">
      <dsp:nvSpPr>
        <dsp:cNvPr id="0" name=""/>
        <dsp:cNvSpPr/>
      </dsp:nvSpPr>
      <dsp:spPr>
        <a:xfrm>
          <a:off x="1369258" y="1433045"/>
          <a:ext cx="1281010" cy="128101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j-lt"/>
            </a:rPr>
            <a:t>Mechanical Cyclic Loading</a:t>
          </a:r>
        </a:p>
      </dsp:txBody>
      <dsp:txXfrm>
        <a:off x="1556858" y="1620645"/>
        <a:ext cx="905810" cy="905810"/>
      </dsp:txXfrm>
    </dsp:sp>
    <dsp:sp modelId="{99F2987D-DCA4-460B-8802-739732E6D9FD}">
      <dsp:nvSpPr>
        <dsp:cNvPr id="0" name=""/>
        <dsp:cNvSpPr/>
      </dsp:nvSpPr>
      <dsp:spPr>
        <a:xfrm rot="5400247">
          <a:off x="1814225" y="2770620"/>
          <a:ext cx="348731" cy="36508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DA6F05-130F-498A-88E0-A34180A975FE}">
      <dsp:nvSpPr>
        <dsp:cNvPr id="0" name=""/>
        <dsp:cNvSpPr/>
      </dsp:nvSpPr>
      <dsp:spPr>
        <a:xfrm>
          <a:off x="1407790" y="3213120"/>
          <a:ext cx="1216959" cy="97356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mj-lt"/>
            </a:rPr>
            <a:t>Moisture Diffusion </a:t>
          </a:r>
        </a:p>
        <a:p>
          <a:pPr marL="0" lvl="0" indent="0" algn="ctr" defTabSz="488950">
            <a:lnSpc>
              <a:spcPct val="90000"/>
            </a:lnSpc>
            <a:spcBef>
              <a:spcPct val="0"/>
            </a:spcBef>
            <a:spcAft>
              <a:spcPct val="35000"/>
            </a:spcAft>
            <a:buNone/>
          </a:pPr>
          <a:r>
            <a:rPr lang="en-GB" sz="1100" kern="1200" dirty="0">
              <a:latin typeface="+mj-lt"/>
            </a:rPr>
            <a:t>→ </a:t>
          </a:r>
        </a:p>
        <a:p>
          <a:pPr marL="0" lvl="0" indent="0" algn="ctr" defTabSz="488950">
            <a:lnSpc>
              <a:spcPct val="90000"/>
            </a:lnSpc>
            <a:spcBef>
              <a:spcPct val="0"/>
            </a:spcBef>
            <a:spcAft>
              <a:spcPct val="35000"/>
            </a:spcAft>
            <a:buNone/>
          </a:pPr>
          <a:r>
            <a:rPr lang="en-GB" sz="1100" kern="1200" dirty="0">
              <a:latin typeface="+mj-lt"/>
            </a:rPr>
            <a:t>Matrix Plasticisation</a:t>
          </a:r>
        </a:p>
      </dsp:txBody>
      <dsp:txXfrm>
        <a:off x="1436305" y="3241635"/>
        <a:ext cx="1159929" cy="916537"/>
      </dsp:txXfrm>
    </dsp:sp>
    <dsp:sp modelId="{7C2BC156-3BFA-431B-9D88-4F7B6FDCC4E6}">
      <dsp:nvSpPr>
        <dsp:cNvPr id="0" name=""/>
        <dsp:cNvSpPr/>
      </dsp:nvSpPr>
      <dsp:spPr>
        <a:xfrm rot="16214134">
          <a:off x="1801143" y="1009307"/>
          <a:ext cx="312667" cy="365087"/>
        </a:xfrm>
        <a:prstGeom prst="lef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3BFC1A-4FB9-41D2-8A9C-78A83A4BBB03}">
      <dsp:nvSpPr>
        <dsp:cNvPr id="0" name=""/>
        <dsp:cNvSpPr/>
      </dsp:nvSpPr>
      <dsp:spPr>
        <a:xfrm>
          <a:off x="1407807" y="0"/>
          <a:ext cx="1216959" cy="973567"/>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mj-lt"/>
            </a:rPr>
            <a:t>Temperature / Self-Heating </a:t>
          </a:r>
        </a:p>
        <a:p>
          <a:pPr marL="0" lvl="0" indent="0" algn="ctr" defTabSz="488950">
            <a:lnSpc>
              <a:spcPct val="90000"/>
            </a:lnSpc>
            <a:spcBef>
              <a:spcPct val="0"/>
            </a:spcBef>
            <a:spcAft>
              <a:spcPct val="35000"/>
            </a:spcAft>
            <a:buNone/>
          </a:pPr>
          <a:r>
            <a:rPr lang="en-GB" sz="1100" kern="1200" dirty="0">
              <a:latin typeface="+mj-lt"/>
            </a:rPr>
            <a:t>→ </a:t>
          </a:r>
        </a:p>
        <a:p>
          <a:pPr marL="0" lvl="0" indent="0" algn="ctr" defTabSz="488950">
            <a:lnSpc>
              <a:spcPct val="90000"/>
            </a:lnSpc>
            <a:spcBef>
              <a:spcPct val="0"/>
            </a:spcBef>
            <a:spcAft>
              <a:spcPct val="35000"/>
            </a:spcAft>
            <a:buNone/>
          </a:pPr>
          <a:r>
            <a:rPr lang="en-GB" sz="1100" kern="1200" dirty="0">
              <a:latin typeface="+mj-lt"/>
            </a:rPr>
            <a:t>Matrix Softening</a:t>
          </a:r>
        </a:p>
      </dsp:txBody>
      <dsp:txXfrm>
        <a:off x="1436322" y="28515"/>
        <a:ext cx="1159929" cy="916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E141D-3459-4D84-A498-7766F387BE29}">
      <dsp:nvSpPr>
        <dsp:cNvPr id="0" name=""/>
        <dsp:cNvSpPr/>
      </dsp:nvSpPr>
      <dsp:spPr>
        <a:xfrm>
          <a:off x="2971270" y="482"/>
          <a:ext cx="2185459" cy="56455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Matrix Cracking</a:t>
          </a:r>
        </a:p>
      </dsp:txBody>
      <dsp:txXfrm>
        <a:off x="2987805" y="17017"/>
        <a:ext cx="2152389" cy="531488"/>
      </dsp:txXfrm>
    </dsp:sp>
    <dsp:sp modelId="{7A30C0CC-A095-4F88-8249-C8EAE12C75AC}">
      <dsp:nvSpPr>
        <dsp:cNvPr id="0" name=""/>
        <dsp:cNvSpPr/>
      </dsp:nvSpPr>
      <dsp:spPr>
        <a:xfrm rot="5400000">
          <a:off x="3958145" y="579155"/>
          <a:ext cx="211709" cy="2540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987785" y="600326"/>
        <a:ext cx="152431" cy="148196"/>
      </dsp:txXfrm>
    </dsp:sp>
    <dsp:sp modelId="{95D522C3-BA5B-49AB-B1A5-76F9F1FFAD09}">
      <dsp:nvSpPr>
        <dsp:cNvPr id="0" name=""/>
        <dsp:cNvSpPr/>
      </dsp:nvSpPr>
      <dsp:spPr>
        <a:xfrm>
          <a:off x="2971270" y="847320"/>
          <a:ext cx="2185459" cy="5645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Delamination Growth</a:t>
          </a:r>
        </a:p>
      </dsp:txBody>
      <dsp:txXfrm>
        <a:off x="2987805" y="863855"/>
        <a:ext cx="2152389" cy="531488"/>
      </dsp:txXfrm>
    </dsp:sp>
    <dsp:sp modelId="{6CC08DA4-6B5C-484F-9ABF-195CD13CE8D6}">
      <dsp:nvSpPr>
        <dsp:cNvPr id="0" name=""/>
        <dsp:cNvSpPr/>
      </dsp:nvSpPr>
      <dsp:spPr>
        <a:xfrm rot="5400000">
          <a:off x="3958145" y="1425992"/>
          <a:ext cx="211709" cy="2540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987785" y="1447163"/>
        <a:ext cx="152431" cy="148196"/>
      </dsp:txXfrm>
    </dsp:sp>
    <dsp:sp modelId="{647B9F2D-D44A-43CB-905E-5DEAA11506F9}">
      <dsp:nvSpPr>
        <dsp:cNvPr id="0" name=""/>
        <dsp:cNvSpPr/>
      </dsp:nvSpPr>
      <dsp:spPr>
        <a:xfrm>
          <a:off x="2971270" y="1694158"/>
          <a:ext cx="2185459" cy="56455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Load Redistribution</a:t>
          </a:r>
        </a:p>
      </dsp:txBody>
      <dsp:txXfrm>
        <a:off x="2987805" y="1710693"/>
        <a:ext cx="2152389" cy="531488"/>
      </dsp:txXfrm>
    </dsp:sp>
    <dsp:sp modelId="{D82944A4-AA29-4174-B932-02A1064D6FB1}">
      <dsp:nvSpPr>
        <dsp:cNvPr id="0" name=""/>
        <dsp:cNvSpPr/>
      </dsp:nvSpPr>
      <dsp:spPr>
        <a:xfrm rot="5400000">
          <a:off x="3958145" y="2272830"/>
          <a:ext cx="211709" cy="2540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987785" y="2294001"/>
        <a:ext cx="152431" cy="148196"/>
      </dsp:txXfrm>
    </dsp:sp>
    <dsp:sp modelId="{8D8998CB-5512-421B-B3E6-4E0451B04D40}">
      <dsp:nvSpPr>
        <dsp:cNvPr id="0" name=""/>
        <dsp:cNvSpPr/>
      </dsp:nvSpPr>
      <dsp:spPr>
        <a:xfrm>
          <a:off x="2971270" y="2540996"/>
          <a:ext cx="2185459" cy="56455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Fibre Fracture</a:t>
          </a:r>
        </a:p>
      </dsp:txBody>
      <dsp:txXfrm>
        <a:off x="2987805" y="2557531"/>
        <a:ext cx="2152389" cy="531488"/>
      </dsp:txXfrm>
    </dsp:sp>
    <dsp:sp modelId="{B071926C-92E7-4CA8-BE17-AD1040007AF3}">
      <dsp:nvSpPr>
        <dsp:cNvPr id="0" name=""/>
        <dsp:cNvSpPr/>
      </dsp:nvSpPr>
      <dsp:spPr>
        <a:xfrm rot="5400000">
          <a:off x="3958145" y="3119668"/>
          <a:ext cx="211709" cy="2540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987785" y="3140839"/>
        <a:ext cx="152431" cy="148196"/>
      </dsp:txXfrm>
    </dsp:sp>
    <dsp:sp modelId="{FEA02AE8-F9DE-4F41-A235-7FA67DA11B6A}">
      <dsp:nvSpPr>
        <dsp:cNvPr id="0" name=""/>
        <dsp:cNvSpPr/>
      </dsp:nvSpPr>
      <dsp:spPr>
        <a:xfrm>
          <a:off x="2971270" y="3387833"/>
          <a:ext cx="2185459" cy="56455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Structural Failure</a:t>
          </a:r>
        </a:p>
      </dsp:txBody>
      <dsp:txXfrm>
        <a:off x="2987805" y="3404368"/>
        <a:ext cx="2152389" cy="53148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0CA01-1349-43E4-BB85-606139B3010E}" type="datetimeFigureOut">
              <a:rPr lang="en-GB" smtClean="0"/>
              <a:t>04/03/2026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AA361-2D5B-4BB4-B4AF-87BAA1ECCE9B}" type="slidenum">
              <a:rPr lang="en-GB" smtClean="0"/>
              <a:t>‹#›</a:t>
            </a:fld>
            <a:endParaRPr lang="en-GB"/>
          </a:p>
        </p:txBody>
      </p:sp>
    </p:spTree>
    <p:extLst>
      <p:ext uri="{BB962C8B-B14F-4D97-AF65-F5344CB8AC3E}">
        <p14:creationId xmlns:p14="http://schemas.microsoft.com/office/powerpoint/2010/main" val="200504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from Ref. [1]</a:t>
            </a:r>
          </a:p>
        </p:txBody>
      </p:sp>
      <p:sp>
        <p:nvSpPr>
          <p:cNvPr id="4" name="Slide Number Placeholder 3"/>
          <p:cNvSpPr>
            <a:spLocks noGrp="1"/>
          </p:cNvSpPr>
          <p:nvPr>
            <p:ph type="sldNum" sz="quarter" idx="5"/>
          </p:nvPr>
        </p:nvSpPr>
        <p:spPr/>
        <p:txBody>
          <a:bodyPr/>
          <a:lstStyle/>
          <a:p>
            <a:fld id="{DDFAA361-2D5B-4BB4-B4AF-87BAA1ECCE9B}" type="slidenum">
              <a:rPr lang="en-GB" smtClean="0"/>
              <a:t>2</a:t>
            </a:fld>
            <a:endParaRPr lang="en-GB"/>
          </a:p>
        </p:txBody>
      </p:sp>
    </p:spTree>
    <p:extLst>
      <p:ext uri="{BB962C8B-B14F-4D97-AF65-F5344CB8AC3E}">
        <p14:creationId xmlns:p14="http://schemas.microsoft.com/office/powerpoint/2010/main" val="151570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FAA361-2D5B-4BB4-B4AF-87BAA1ECCE9B}" type="slidenum">
              <a:rPr lang="en-GB" smtClean="0"/>
              <a:t>31</a:t>
            </a:fld>
            <a:endParaRPr lang="en-GB"/>
          </a:p>
        </p:txBody>
      </p:sp>
    </p:spTree>
    <p:extLst>
      <p:ext uri="{BB962C8B-B14F-4D97-AF65-F5344CB8AC3E}">
        <p14:creationId xmlns:p14="http://schemas.microsoft.com/office/powerpoint/2010/main" val="288055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Fatigue life in composites is a </a:t>
            </a:r>
            <a:r>
              <a:rPr lang="en-GB" b="1" dirty="0"/>
              <a:t>system property</a:t>
            </a:r>
            <a:r>
              <a:rPr lang="en-GB" dirty="0"/>
              <a:t>, not a single material property</a:t>
            </a:r>
          </a:p>
        </p:txBody>
      </p:sp>
      <p:sp>
        <p:nvSpPr>
          <p:cNvPr id="4" name="Slide Number Placeholder 3"/>
          <p:cNvSpPr>
            <a:spLocks noGrp="1"/>
          </p:cNvSpPr>
          <p:nvPr>
            <p:ph type="sldNum" sz="quarter" idx="5"/>
          </p:nvPr>
        </p:nvSpPr>
        <p:spPr/>
        <p:txBody>
          <a:bodyPr/>
          <a:lstStyle/>
          <a:p>
            <a:fld id="{DDFAA361-2D5B-4BB4-B4AF-87BAA1ECCE9B}" type="slidenum">
              <a:rPr lang="en-GB" smtClean="0"/>
              <a:t>6</a:t>
            </a:fld>
            <a:endParaRPr lang="en-GB"/>
          </a:p>
        </p:txBody>
      </p:sp>
    </p:spTree>
    <p:extLst>
      <p:ext uri="{BB962C8B-B14F-4D97-AF65-F5344CB8AC3E}">
        <p14:creationId xmlns:p14="http://schemas.microsoft.com/office/powerpoint/2010/main" val="254339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 is the normalized fatigue life fraction.</a:t>
            </a:r>
          </a:p>
        </p:txBody>
      </p:sp>
      <p:sp>
        <p:nvSpPr>
          <p:cNvPr id="4" name="Slide Number Placeholder 3"/>
          <p:cNvSpPr>
            <a:spLocks noGrp="1"/>
          </p:cNvSpPr>
          <p:nvPr>
            <p:ph type="sldNum" sz="quarter" idx="5"/>
          </p:nvPr>
        </p:nvSpPr>
        <p:spPr/>
        <p:txBody>
          <a:bodyPr/>
          <a:lstStyle/>
          <a:p>
            <a:fld id="{DDFAA361-2D5B-4BB4-B4AF-87BAA1ECCE9B}" type="slidenum">
              <a:rPr lang="en-GB" smtClean="0"/>
              <a:t>12</a:t>
            </a:fld>
            <a:endParaRPr lang="en-GB"/>
          </a:p>
        </p:txBody>
      </p:sp>
    </p:spTree>
    <p:extLst>
      <p:ext uri="{BB962C8B-B14F-4D97-AF65-F5344CB8AC3E}">
        <p14:creationId xmlns:p14="http://schemas.microsoft.com/office/powerpoint/2010/main" val="17577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Composite fatigue cannot be captured by a single S–N curve. It requires a combination of damage mechanics and fracture mechanics</a:t>
            </a:r>
          </a:p>
        </p:txBody>
      </p:sp>
      <p:sp>
        <p:nvSpPr>
          <p:cNvPr id="4" name="Slide Number Placeholder 3"/>
          <p:cNvSpPr>
            <a:spLocks noGrp="1"/>
          </p:cNvSpPr>
          <p:nvPr>
            <p:ph type="sldNum" sz="quarter" idx="5"/>
          </p:nvPr>
        </p:nvSpPr>
        <p:spPr/>
        <p:txBody>
          <a:bodyPr/>
          <a:lstStyle/>
          <a:p>
            <a:fld id="{DDFAA361-2D5B-4BB4-B4AF-87BAA1ECCE9B}" type="slidenum">
              <a:rPr lang="en-GB" smtClean="0"/>
              <a:t>14</a:t>
            </a:fld>
            <a:endParaRPr lang="en-GB"/>
          </a:p>
        </p:txBody>
      </p:sp>
    </p:spTree>
    <p:extLst>
      <p:ext uri="{BB962C8B-B14F-4D97-AF65-F5344CB8AC3E}">
        <p14:creationId xmlns:p14="http://schemas.microsoft.com/office/powerpoint/2010/main" val="139550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FAA361-2D5B-4BB4-B4AF-87BAA1ECCE9B}" type="slidenum">
              <a:rPr lang="en-GB" smtClean="0"/>
              <a:t>20</a:t>
            </a:fld>
            <a:endParaRPr lang="en-GB"/>
          </a:p>
        </p:txBody>
      </p:sp>
    </p:spTree>
    <p:extLst>
      <p:ext uri="{BB962C8B-B14F-4D97-AF65-F5344CB8AC3E}">
        <p14:creationId xmlns:p14="http://schemas.microsoft.com/office/powerpoint/2010/main" val="113170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Temperature sensitivity is </a:t>
            </a:r>
            <a:r>
              <a:rPr lang="en-GB" b="1" dirty="0"/>
              <a:t>stronger in the low-cycle regime</a:t>
            </a:r>
            <a:r>
              <a:rPr lang="en-GB" dirty="0"/>
              <a:t> because matrix deformation and interface damage dominate early fatigue processes. In high-cycle fatigue, fibre behaviour and stress concentrations increasingly control failure.</a:t>
            </a:r>
          </a:p>
        </p:txBody>
      </p:sp>
      <p:sp>
        <p:nvSpPr>
          <p:cNvPr id="4" name="Slide Number Placeholder 3"/>
          <p:cNvSpPr>
            <a:spLocks noGrp="1"/>
          </p:cNvSpPr>
          <p:nvPr>
            <p:ph type="sldNum" sz="quarter" idx="5"/>
          </p:nvPr>
        </p:nvSpPr>
        <p:spPr/>
        <p:txBody>
          <a:bodyPr/>
          <a:lstStyle/>
          <a:p>
            <a:fld id="{DDFAA361-2D5B-4BB4-B4AF-87BAA1ECCE9B}" type="slidenum">
              <a:rPr lang="en-GB" smtClean="0"/>
              <a:t>21</a:t>
            </a:fld>
            <a:endParaRPr lang="en-GB"/>
          </a:p>
        </p:txBody>
      </p:sp>
    </p:spTree>
    <p:extLst>
      <p:ext uri="{BB962C8B-B14F-4D97-AF65-F5344CB8AC3E}">
        <p14:creationId xmlns:p14="http://schemas.microsoft.com/office/powerpoint/2010/main" val="139806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b="1" dirty="0"/>
                  <a:t>Glass transition temperature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𝑇</m:t>
                        </m:r>
                      </m:e>
                      <m:sub>
                        <m:r>
                          <a:rPr lang="ar-AE" sz="1200" i="1" kern="1200">
                            <a:solidFill>
                              <a:schemeClr val="tx1"/>
                            </a:solidFill>
                            <a:latin typeface="+mn-lt"/>
                            <a:ea typeface="+mn-ea"/>
                            <a:cs typeface="+mn-cs"/>
                          </a:rPr>
                          <m:t>𝑔</m:t>
                        </m:r>
                      </m:sub>
                    </m:sSub>
                  </m:oMath>
                </a14:m>
                <a:endParaRPr lang="ar-AE" b="1" dirty="0"/>
              </a:p>
              <a:p>
                <a:r>
                  <a:rPr lang="en-GB" dirty="0"/>
                  <a:t>In a polymer matrix such as epoxy, the molecules are long chains tangled together. At low temperature these chains are effectively frozen in place. The material behaves stiff and glassy. As temperature rises, the chains gain mobility. There is a temperature range where the material transitions from that rigid glass-like behaviour to a softer, rubber-like state. That transition region is called the </a:t>
                </a:r>
                <a:r>
                  <a:rPr lang="en-GB" b="1" dirty="0"/>
                  <a:t>glass transition temperature</a:t>
                </a:r>
                <a:r>
                  <a:rPr lang="en-GB" dirty="0"/>
                  <a:t>, written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𝑇</m:t>
                        </m:r>
                      </m:e>
                      <m:sub>
                        <m:r>
                          <a:rPr lang="ar-AE" sz="1200" i="1" kern="1200">
                            <a:solidFill>
                              <a:schemeClr val="tx1"/>
                            </a:solidFill>
                            <a:latin typeface="+mn-lt"/>
                            <a:ea typeface="+mn-ea"/>
                            <a:cs typeface="+mn-cs"/>
                          </a:rPr>
                          <m:t>𝑔</m:t>
                        </m:r>
                      </m:sub>
                    </m:sSub>
                  </m:oMath>
                </a14:m>
                <a:r>
                  <a:rPr lang="ar-AE" dirty="0"/>
                  <a:t>.</a:t>
                </a:r>
              </a:p>
              <a:p>
                <a:r>
                  <a:rPr lang="en-GB" dirty="0"/>
                  <a:t>Below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𝑇</m:t>
                        </m:r>
                      </m:e>
                      <m:sub>
                        <m:r>
                          <a:rPr lang="ar-AE" sz="1200" i="1" kern="1200">
                            <a:solidFill>
                              <a:schemeClr val="tx1"/>
                            </a:solidFill>
                            <a:latin typeface="+mn-lt"/>
                            <a:ea typeface="+mn-ea"/>
                            <a:cs typeface="+mn-cs"/>
                          </a:rPr>
                          <m:t>𝑔</m:t>
                        </m:r>
                      </m:sub>
                    </m:sSub>
                    <m:r>
                      <a:rPr lang="en-GB" sz="1200" b="0" i="1" kern="1200" smtClean="0">
                        <a:solidFill>
                          <a:schemeClr val="tx1"/>
                        </a:solidFill>
                        <a:latin typeface="Cambria Math" panose="02040503050406030204" pitchFamily="18" charset="0"/>
                        <a:ea typeface="+mn-ea"/>
                        <a:cs typeface="+mn-cs"/>
                      </a:rPr>
                      <m:t>,</m:t>
                    </m:r>
                  </m:oMath>
                </a14:m>
                <a:r>
                  <a:rPr lang="ar-AE" dirty="0"/>
                  <a:t> </a:t>
                </a:r>
                <a:r>
                  <a:rPr lang="en-GB" dirty="0"/>
                  <a:t> the matrix is relatively stiff and can transfer load efficiently between fibres. Above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𝑇</m:t>
                        </m:r>
                      </m:e>
                      <m:sub>
                        <m:r>
                          <a:rPr lang="ar-AE" sz="1200" i="1" kern="1200">
                            <a:solidFill>
                              <a:schemeClr val="tx1"/>
                            </a:solidFill>
                            <a:latin typeface="+mn-lt"/>
                            <a:ea typeface="+mn-ea"/>
                            <a:cs typeface="+mn-cs"/>
                          </a:rPr>
                          <m:t>𝑔</m:t>
                        </m:r>
                      </m:sub>
                    </m:sSub>
                    <m:r>
                      <a:rPr lang="en-GB" sz="1200" b="0" i="0" kern="1200" smtClean="0">
                        <a:solidFill>
                          <a:schemeClr val="tx1"/>
                        </a:solidFill>
                        <a:latin typeface="Cambria Math" panose="02040503050406030204" pitchFamily="18" charset="0"/>
                        <a:ea typeface="+mn-ea"/>
                        <a:cs typeface="+mn-cs"/>
                      </a:rPr>
                      <m:t>,</m:t>
                    </m:r>
                  </m:oMath>
                </a14:m>
                <a:r>
                  <a:rPr lang="ar-AE" dirty="0"/>
                  <a:t> </a:t>
                </a:r>
                <a:r>
                  <a:rPr lang="en-GB" dirty="0"/>
                  <a:t>the matrix softens, its modulus drops dramatically, and fibre–matrix load transfer deteriorates. In fatigue this matters because matrix softening increases local strain, promotes matrix cracking, and accelerates delamination growth. Self heating during cyclic loading can locally push the matrix temperature toward or even above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𝑇</m:t>
                        </m:r>
                      </m:e>
                      <m:sub>
                        <m:r>
                          <a:rPr lang="ar-AE" sz="1200" i="1" kern="1200">
                            <a:solidFill>
                              <a:schemeClr val="tx1"/>
                            </a:solidFill>
                            <a:latin typeface="+mn-lt"/>
                            <a:ea typeface="+mn-ea"/>
                            <a:cs typeface="+mn-cs"/>
                          </a:rPr>
                          <m:t>𝑔</m:t>
                        </m:r>
                      </m:sub>
                    </m:sSub>
                    <m:r>
                      <a:rPr lang="en-GB" sz="1200" b="0" i="0" kern="1200" smtClean="0">
                        <a:solidFill>
                          <a:schemeClr val="tx1"/>
                        </a:solidFill>
                        <a:latin typeface="Cambria Math" panose="02040503050406030204" pitchFamily="18" charset="0"/>
                        <a:ea typeface="+mn-ea"/>
                        <a:cs typeface="+mn-cs"/>
                      </a:rPr>
                      <m:t>.</m:t>
                    </m:r>
                  </m:oMath>
                </a14:m>
                <a:endParaRPr lang="en-GB" b="1" dirty="0"/>
              </a:p>
              <a:p>
                <a:endParaRPr lang="en-GB" b="1" dirty="0"/>
              </a:p>
              <a:p>
                <a:r>
                  <a:rPr lang="en-GB" b="1" dirty="0"/>
                  <a:t>Hygrothermal conditions</a:t>
                </a:r>
              </a:p>
              <a:p>
                <a:r>
                  <a:rPr lang="en-GB" dirty="0"/>
                  <a:t>“Hygrothermal” simply means </a:t>
                </a:r>
                <a:r>
                  <a:rPr lang="en-GB" b="1" dirty="0"/>
                  <a:t>the combined influence of moisture and temperature on a material</a:t>
                </a:r>
                <a:r>
                  <a:rPr lang="en-GB" dirty="0"/>
                  <a:t>. In composites the two rarely act independently. Moisture diffuses primarily into the polymer matrix and along the fibre–matrix interface. The absorbed water plasticises the matrix, reducing its modulus and strength, while also weakening interfacial bonding. Temperature then amplifies these effects because higher temperatures increase molecular mobility and accelerate diffusion.</a:t>
                </a:r>
              </a:p>
              <a:p>
                <a:r>
                  <a:rPr lang="en-GB" dirty="0"/>
                  <a:t>In practice, hygrothermal exposure leads to several coupled changes in CFRP: matrix plasticisation, swelling stresses, reduced interfacial shear strength, and greater susceptibility to matrix cracking and delamination. Under cyclic loading this shifts the fatigue response toward matrix-controlled damage mechanisms and reduces fatigue life compared with dry conditions.</a:t>
                </a:r>
              </a:p>
              <a:p>
                <a:endParaRPr lang="en-GB" dirty="0"/>
              </a:p>
              <a:p>
                <a:r>
                  <a:rPr lang="en-GB" dirty="0"/>
                  <a:t>Seen together, these concepts explain why environmental fatigue in composites is not simply a strength reduction problem. Temperature relative to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𝑇</m:t>
                        </m:r>
                      </m:e>
                      <m:sub>
                        <m:r>
                          <a:rPr lang="ar-AE" sz="1200" i="1" kern="1200">
                            <a:solidFill>
                              <a:schemeClr val="tx1"/>
                            </a:solidFill>
                            <a:latin typeface="+mn-lt"/>
                            <a:ea typeface="+mn-ea"/>
                            <a:cs typeface="+mn-cs"/>
                          </a:rPr>
                          <m:t>𝑔</m:t>
                        </m:r>
                      </m:sub>
                    </m:sSub>
                  </m:oMath>
                </a14:m>
                <a:r>
                  <a:rPr lang="en-GB" dirty="0"/>
                  <a:t>governs matrix stiffness, while moisture alters matrix and interface behaviour. When both are present, the governing fatigue mechanisms themselves can change.</a:t>
                </a:r>
              </a:p>
              <a:p>
                <a:endParaRPr lang="en-GB" dirty="0"/>
              </a:p>
            </p:txBody>
          </p:sp>
        </mc:Choice>
        <mc:Fallback>
          <p:sp>
            <p:nvSpPr>
              <p:cNvPr id="3" name="Notes Placeholder 2"/>
              <p:cNvSpPr>
                <a:spLocks noGrp="1"/>
              </p:cNvSpPr>
              <p:nvPr>
                <p:ph type="body" idx="1"/>
              </p:nvPr>
            </p:nvSpPr>
            <p:spPr/>
            <p:txBody>
              <a:bodyPr/>
              <a:lstStyle/>
              <a:p>
                <a:r>
                  <a:rPr lang="en-GB" b="1" dirty="0"/>
                  <a:t>Glass transition temperature </a:t>
                </a:r>
                <a:r>
                  <a:rPr lang="ar-AE" sz="1200" i="0" kern="1200">
                    <a:solidFill>
                      <a:schemeClr val="tx1"/>
                    </a:solidFill>
                    <a:latin typeface="+mn-lt"/>
                    <a:ea typeface="+mn-ea"/>
                    <a:cs typeface="+mn-cs"/>
                  </a:rPr>
                  <a:t>𝑇_𝑔</a:t>
                </a:r>
                <a:endParaRPr lang="ar-AE" b="1" dirty="0"/>
              </a:p>
              <a:p>
                <a:r>
                  <a:rPr lang="en-GB" dirty="0"/>
                  <a:t>In a polymer matrix such as epoxy, the molecules are long chains tangled together. At low temperature these chains are effectively frozen in place. The material behaves stiff and glassy. As temperature rises, the chains gain mobility. There is a temperature range where the material transitions from that rigid glass-like behaviour to a softer, rubber-like state. That transition region is called the </a:t>
                </a:r>
                <a:r>
                  <a:rPr lang="en-GB" b="1" dirty="0"/>
                  <a:t>glass transition temperature</a:t>
                </a:r>
                <a:r>
                  <a:rPr lang="en-GB" dirty="0"/>
                  <a:t>, written </a:t>
                </a:r>
                <a:r>
                  <a:rPr lang="ar-AE" sz="1200" i="0" kern="1200">
                    <a:solidFill>
                      <a:schemeClr val="tx1"/>
                    </a:solidFill>
                    <a:latin typeface="+mn-lt"/>
                    <a:ea typeface="+mn-ea"/>
                    <a:cs typeface="+mn-cs"/>
                  </a:rPr>
                  <a:t>𝑇_𝑔</a:t>
                </a:r>
                <a:r>
                  <a:rPr lang="ar-AE" dirty="0"/>
                  <a:t>.</a:t>
                </a:r>
              </a:p>
              <a:p>
                <a:r>
                  <a:rPr lang="en-GB" dirty="0"/>
                  <a:t>Below </a:t>
                </a:r>
                <a:r>
                  <a:rPr lang="ar-AE" sz="1200" i="0" kern="1200">
                    <a:solidFill>
                      <a:schemeClr val="tx1"/>
                    </a:solidFill>
                    <a:latin typeface="+mn-lt"/>
                    <a:ea typeface="+mn-ea"/>
                    <a:cs typeface="+mn-cs"/>
                  </a:rPr>
                  <a:t>𝑇_𝑔</a:t>
                </a:r>
                <a:r>
                  <a:rPr lang="en-GB" sz="1200" b="0" i="0" kern="1200">
                    <a:solidFill>
                      <a:schemeClr val="tx1"/>
                    </a:solidFill>
                    <a:latin typeface="Cambria Math" panose="02040503050406030204" pitchFamily="18" charset="0"/>
                    <a:ea typeface="+mn-ea"/>
                    <a:cs typeface="+mn-cs"/>
                  </a:rPr>
                  <a:t>,</a:t>
                </a:r>
                <a:r>
                  <a:rPr lang="ar-AE" dirty="0"/>
                  <a:t> </a:t>
                </a:r>
                <a:r>
                  <a:rPr lang="en-GB" dirty="0"/>
                  <a:t> the matrix is relatively stiff and can transfer load efficiently between fibres. Above </a:t>
                </a:r>
                <a:r>
                  <a:rPr lang="ar-AE" sz="1200" i="0" kern="1200">
                    <a:solidFill>
                      <a:schemeClr val="tx1"/>
                    </a:solidFill>
                    <a:latin typeface="+mn-lt"/>
                    <a:ea typeface="+mn-ea"/>
                    <a:cs typeface="+mn-cs"/>
                  </a:rPr>
                  <a:t>𝑇_𝑔</a:t>
                </a:r>
                <a:r>
                  <a:rPr lang="en-GB" sz="1200" b="0" i="0" kern="1200">
                    <a:solidFill>
                      <a:schemeClr val="tx1"/>
                    </a:solidFill>
                    <a:latin typeface="Cambria Math" panose="02040503050406030204" pitchFamily="18" charset="0"/>
                    <a:ea typeface="+mn-ea"/>
                    <a:cs typeface="+mn-cs"/>
                  </a:rPr>
                  <a:t>,</a:t>
                </a:r>
                <a:r>
                  <a:rPr lang="ar-AE" dirty="0"/>
                  <a:t> </a:t>
                </a:r>
                <a:r>
                  <a:rPr lang="en-GB" dirty="0"/>
                  <a:t>the matrix softens, its modulus drops dramatically, and fibre–matrix load transfer deteriorates. In fatigue this matters because matrix softening increases local strain, promotes matrix cracking, and accelerates delamination growth. Self heating during cyclic loading can locally push the matrix temperature toward or even above </a:t>
                </a:r>
                <a:r>
                  <a:rPr lang="ar-AE" sz="1200" i="0" kern="1200">
                    <a:solidFill>
                      <a:schemeClr val="tx1"/>
                    </a:solidFill>
                    <a:latin typeface="+mn-lt"/>
                    <a:ea typeface="+mn-ea"/>
                    <a:cs typeface="+mn-cs"/>
                  </a:rPr>
                  <a:t>𝑇_𝑔</a:t>
                </a:r>
                <a:r>
                  <a:rPr lang="en-GB" sz="1200" b="0" i="0" kern="1200">
                    <a:solidFill>
                      <a:schemeClr val="tx1"/>
                    </a:solidFill>
                    <a:latin typeface="Cambria Math" panose="02040503050406030204" pitchFamily="18" charset="0"/>
                    <a:ea typeface="+mn-ea"/>
                    <a:cs typeface="+mn-cs"/>
                  </a:rPr>
                  <a:t>.</a:t>
                </a:r>
                <a:endParaRPr lang="en-GB" b="1" dirty="0"/>
              </a:p>
              <a:p>
                <a:endParaRPr lang="en-GB" b="1" dirty="0"/>
              </a:p>
              <a:p>
                <a:r>
                  <a:rPr lang="en-GB" b="1" dirty="0"/>
                  <a:t>Hygrothermal conditions</a:t>
                </a:r>
              </a:p>
              <a:p>
                <a:r>
                  <a:rPr lang="en-GB" dirty="0"/>
                  <a:t>“Hygrothermal” simply means </a:t>
                </a:r>
                <a:r>
                  <a:rPr lang="en-GB" b="1" dirty="0"/>
                  <a:t>the combined influence of moisture and temperature on a material</a:t>
                </a:r>
                <a:r>
                  <a:rPr lang="en-GB" dirty="0"/>
                  <a:t>. In composites the two rarely act independently. Moisture diffuses primarily into the polymer matrix and along the fibre–matrix interface. The absorbed water plasticises the matrix, reducing its modulus and strength, while also weakening interfacial bonding. Temperature then amplifies these effects because higher temperatures increase molecular mobility and accelerate diffusion.</a:t>
                </a:r>
              </a:p>
              <a:p>
                <a:r>
                  <a:rPr lang="en-GB" dirty="0"/>
                  <a:t>In practice, hygrothermal exposure leads to several coupled changes in CFRP: matrix plasticisation, swelling stresses, reduced interfacial shear strength, and greater susceptibility to matrix cracking and delamination. Under cyclic loading this shifts the fatigue response toward matrix-controlled damage mechanisms and reduces fatigue life compared with dry conditions.</a:t>
                </a:r>
              </a:p>
              <a:p>
                <a:endParaRPr lang="en-GB" dirty="0"/>
              </a:p>
              <a:p>
                <a:r>
                  <a:rPr lang="en-GB" dirty="0"/>
                  <a:t>Seen together, these concepts explain why environmental fatigue in composites is not simply a strength reduction problem. Temperature relative to </a:t>
                </a:r>
                <a:r>
                  <a:rPr lang="ar-AE" sz="1200" i="0" kern="1200">
                    <a:solidFill>
                      <a:schemeClr val="tx1"/>
                    </a:solidFill>
                    <a:latin typeface="+mn-lt"/>
                    <a:ea typeface="+mn-ea"/>
                    <a:cs typeface="+mn-cs"/>
                  </a:rPr>
                  <a:t>𝑇_𝑔</a:t>
                </a:r>
                <a:r>
                  <a:rPr lang="en-GB" dirty="0"/>
                  <a:t>governs matrix stiffness, while moisture alters matrix and interface behaviour. When both are present, the governing fatigue mechanisms themselves can change.</a:t>
                </a:r>
              </a:p>
              <a:p>
                <a:endParaRPr lang="en-GB" dirty="0"/>
              </a:p>
            </p:txBody>
          </p:sp>
        </mc:Fallback>
      </mc:AlternateContent>
      <p:sp>
        <p:nvSpPr>
          <p:cNvPr id="4" name="Slide Number Placeholder 3"/>
          <p:cNvSpPr>
            <a:spLocks noGrp="1"/>
          </p:cNvSpPr>
          <p:nvPr>
            <p:ph type="sldNum" sz="quarter" idx="5"/>
          </p:nvPr>
        </p:nvSpPr>
        <p:spPr/>
        <p:txBody>
          <a:bodyPr/>
          <a:lstStyle/>
          <a:p>
            <a:fld id="{DDFAA361-2D5B-4BB4-B4AF-87BAA1ECCE9B}" type="slidenum">
              <a:rPr lang="en-GB" smtClean="0"/>
              <a:t>26</a:t>
            </a:fld>
            <a:endParaRPr lang="en-GB"/>
          </a:p>
        </p:txBody>
      </p:sp>
    </p:spTree>
    <p:extLst>
      <p:ext uri="{BB962C8B-B14F-4D97-AF65-F5344CB8AC3E}">
        <p14:creationId xmlns:p14="http://schemas.microsoft.com/office/powerpoint/2010/main" val="113165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Fatigue behaviour is not only governed by laminate architecture. The fibre system itself matters. High-modulus fibres store more elastic energy and tend to fail abruptly, while lower modulus systems dissipate energy more gradually and exhibit more progressive damage.</a:t>
            </a:r>
          </a:p>
        </p:txBody>
      </p:sp>
      <p:sp>
        <p:nvSpPr>
          <p:cNvPr id="4" name="Slide Number Placeholder 3"/>
          <p:cNvSpPr>
            <a:spLocks noGrp="1"/>
          </p:cNvSpPr>
          <p:nvPr>
            <p:ph type="sldNum" sz="quarter" idx="5"/>
          </p:nvPr>
        </p:nvSpPr>
        <p:spPr/>
        <p:txBody>
          <a:bodyPr/>
          <a:lstStyle/>
          <a:p>
            <a:fld id="{DDFAA361-2D5B-4BB4-B4AF-87BAA1ECCE9B}" type="slidenum">
              <a:rPr lang="en-GB" smtClean="0"/>
              <a:t>27</a:t>
            </a:fld>
            <a:endParaRPr lang="en-GB"/>
          </a:p>
        </p:txBody>
      </p:sp>
    </p:spTree>
    <p:extLst>
      <p:ext uri="{BB962C8B-B14F-4D97-AF65-F5344CB8AC3E}">
        <p14:creationId xmlns:p14="http://schemas.microsoft.com/office/powerpoint/2010/main" val="359627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Fatigue damage in CFRP begins in the matrix. If we increase matrix toughness, we delay crack initiation and reduce damage growth. One approach is nano-reinforcement using carbon nanotubes or graphene, which increases fracture toughness and slows stiffness degradation, leading to longer fatigue life</a:t>
            </a:r>
          </a:p>
        </p:txBody>
      </p:sp>
      <p:sp>
        <p:nvSpPr>
          <p:cNvPr id="4" name="Slide Number Placeholder 3"/>
          <p:cNvSpPr>
            <a:spLocks noGrp="1"/>
          </p:cNvSpPr>
          <p:nvPr>
            <p:ph type="sldNum" sz="quarter" idx="5"/>
          </p:nvPr>
        </p:nvSpPr>
        <p:spPr/>
        <p:txBody>
          <a:bodyPr/>
          <a:lstStyle/>
          <a:p>
            <a:fld id="{DDFAA361-2D5B-4BB4-B4AF-87BAA1ECCE9B}" type="slidenum">
              <a:rPr lang="en-GB" smtClean="0"/>
              <a:t>28</a:t>
            </a:fld>
            <a:endParaRPr lang="en-GB"/>
          </a:p>
        </p:txBody>
      </p:sp>
    </p:spTree>
    <p:extLst>
      <p:ext uri="{BB962C8B-B14F-4D97-AF65-F5344CB8AC3E}">
        <p14:creationId xmlns:p14="http://schemas.microsoft.com/office/powerpoint/2010/main" val="46894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37857F-DB44-4548-A969-BE142F9B54A3}" type="datetime1">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167131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9011-4313-48C4-AE7D-C65060F2746D}" type="datetime1">
              <a:rPr lang="en-GB" smtClean="0"/>
              <a:t>04/03/2026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102036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FA711A24-8003-473B-898F-9BA85AE9C4F2}" type="datetime1">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1721289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C4706EA-8860-4F72-83AC-1E45CE13D3BC}" type="datetime1">
              <a:rPr lang="en-GB" smtClean="0"/>
              <a:t>04/03/2026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344499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655C0-10DF-452E-81D9-76EFFDCD7F46}" type="datetime1">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279031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3133D-1B77-46B0-A033-5795CE5B3FB3}" type="datetime1">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163524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145934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10000" y="166254"/>
            <a:ext cx="10571998" cy="804195"/>
          </a:xfrm>
        </p:spPr>
        <p:txBody>
          <a:bodyPr anchor="ctr" anchorCtr="0"/>
          <a:lstStyle>
            <a:lvl1pPr>
              <a:defRPr sz="3000"/>
            </a:lvl1pPr>
          </a:lstStyle>
          <a:p>
            <a:r>
              <a:rPr lang="en-US" dirty="0"/>
              <a:t>Click to edit Master title style</a:t>
            </a:r>
          </a:p>
        </p:txBody>
      </p:sp>
      <p:sp>
        <p:nvSpPr>
          <p:cNvPr id="3" name="Content Placeholder 2"/>
          <p:cNvSpPr>
            <a:spLocks noGrp="1"/>
          </p:cNvSpPr>
          <p:nvPr>
            <p:ph idx="1"/>
          </p:nvPr>
        </p:nvSpPr>
        <p:spPr>
          <a:xfrm>
            <a:off x="818712" y="1584819"/>
            <a:ext cx="10554574" cy="4273979"/>
          </a:xfrm>
        </p:spPr>
        <p:txBody>
          <a:bodyPr/>
          <a:lstStyle>
            <a:lvl1pPr>
              <a:buClr>
                <a:srgbClr val="FFFF66"/>
              </a:buClr>
              <a:buFont typeface="Wingdings 2" panose="05020102010507070707" pitchFamily="18" charset="2"/>
              <a:buChar char=""/>
              <a:defRPr/>
            </a:lvl1pPr>
            <a:lvl2pPr>
              <a:buClr>
                <a:srgbClr val="FFC000"/>
              </a:buClr>
              <a:buFont typeface="Wingdings 2" panose="05020102010507070707" pitchFamily="18" charset="2"/>
              <a:buChar char=""/>
              <a:defRPr/>
            </a:lvl2pPr>
            <a:lvl3pPr>
              <a:buClr>
                <a:srgbClr val="00B0F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AFD763-2F90-4F6A-B832-F6D2AEC215D6}" type="datetime1">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sz="800">
                <a:solidFill>
                  <a:srgbClr val="FFFF00"/>
                </a:solidFill>
              </a:defRPr>
            </a:lvl1pPr>
          </a:lstStyle>
          <a:p>
            <a:fld id="{2258D337-24F1-4F5F-A628-F874347C61AD}" type="slidenum">
              <a:rPr lang="en-GB" smtClean="0"/>
              <a:pPr/>
              <a:t>‹#›</a:t>
            </a:fld>
            <a:endParaRPr lang="en-GB" sz="800" dirty="0"/>
          </a:p>
        </p:txBody>
      </p:sp>
    </p:spTree>
    <p:extLst>
      <p:ext uri="{BB962C8B-B14F-4D97-AF65-F5344CB8AC3E}">
        <p14:creationId xmlns:p14="http://schemas.microsoft.com/office/powerpoint/2010/main" val="273304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F272E-AE31-4E50-A78C-15B2B3F20FDF}" type="datetime1">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161975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FE39F0-45D9-4AA7-A0BF-51DEA709E86E}" type="datetime1">
              <a:rPr lang="en-GB" smtClean="0"/>
              <a:t>04/03/2026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359228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2CF3D-6189-4BD9-9AA2-4A60C9CBED5F}" type="datetime1">
              <a:rPr lang="en-GB" smtClean="0"/>
              <a:t>04/03/2026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27116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83F1-84C5-45EA-B8B6-2C4E5262B689}" type="datetime1">
              <a:rPr lang="en-GB" smtClean="0"/>
              <a:t>04/03/2026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417405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5A680-1D3D-4C19-ADD3-BEED615B5680}" type="datetime1">
              <a:rPr lang="en-GB" smtClean="0"/>
              <a:t>04/03/2026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280864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C2D24-773E-47E2-8659-1B277119B781}" type="datetime1">
              <a:rPr lang="en-GB" smtClean="0"/>
              <a:t>04/03/2026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175480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8CA3AB09-1373-43EF-911F-330DF140386D}" type="datetime1">
              <a:rPr lang="en-GB" smtClean="0"/>
              <a:t>04/03/2026</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2258D337-24F1-4F5F-A628-F874347C61AD}" type="slidenum">
              <a:rPr lang="en-GB" smtClean="0"/>
              <a:t>‹#›</a:t>
            </a:fld>
            <a:endParaRPr lang="en-GB"/>
          </a:p>
        </p:txBody>
      </p:sp>
    </p:spTree>
    <p:extLst>
      <p:ext uri="{BB962C8B-B14F-4D97-AF65-F5344CB8AC3E}">
        <p14:creationId xmlns:p14="http://schemas.microsoft.com/office/powerpoint/2010/main" val="76603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314DB6-ACAF-4659-96DC-7ED0367A60D5}" type="datetime1">
              <a:rPr lang="en-GB" smtClean="0"/>
              <a:t>04/03/2026</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258D337-24F1-4F5F-A628-F874347C61AD}" type="slidenum">
              <a:rPr lang="en-GB" smtClean="0"/>
              <a:t>‹#›</a:t>
            </a:fld>
            <a:endParaRPr lang="en-GB"/>
          </a:p>
        </p:txBody>
      </p:sp>
    </p:spTree>
    <p:extLst>
      <p:ext uri="{BB962C8B-B14F-4D97-AF65-F5344CB8AC3E}">
        <p14:creationId xmlns:p14="http://schemas.microsoft.com/office/powerpoint/2010/main" val="18073279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4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C89C8D-40B6-2598-1F07-4F64012E7977}"/>
              </a:ext>
            </a:extLst>
          </p:cNvPr>
          <p:cNvSpPr>
            <a:spLocks noGrp="1"/>
          </p:cNvSpPr>
          <p:nvPr>
            <p:ph type="ctrTitle"/>
          </p:nvPr>
        </p:nvSpPr>
        <p:spPr/>
        <p:txBody>
          <a:bodyPr/>
          <a:lstStyle/>
          <a:p>
            <a:r>
              <a:rPr lang="en-GB" noProof="0" dirty="0"/>
              <a:t>Fatigue of Carbon Fibre Reinforced Polymers (CFRP)</a:t>
            </a:r>
            <a:br>
              <a:rPr lang="en-GB" noProof="0" dirty="0"/>
            </a:br>
            <a:br>
              <a:rPr lang="en-GB" noProof="0" dirty="0"/>
            </a:br>
            <a:r>
              <a:rPr lang="en-GB" sz="3200" dirty="0"/>
              <a:t>Mechanisms, governing parameters, and aerospace design</a:t>
            </a:r>
            <a:endParaRPr lang="en-GB" sz="3000" noProof="0" dirty="0"/>
          </a:p>
        </p:txBody>
      </p:sp>
      <p:sp>
        <p:nvSpPr>
          <p:cNvPr id="5" name="Subtitle 4">
            <a:extLst>
              <a:ext uri="{FF2B5EF4-FFF2-40B4-BE49-F238E27FC236}">
                <a16:creationId xmlns:a16="http://schemas.microsoft.com/office/drawing/2014/main" id="{3E649A78-16F0-38E6-86AF-7416D82D3665}"/>
              </a:ext>
            </a:extLst>
          </p:cNvPr>
          <p:cNvSpPr>
            <a:spLocks noGrp="1"/>
          </p:cNvSpPr>
          <p:nvPr>
            <p:ph type="subTitle" idx="1"/>
          </p:nvPr>
        </p:nvSpPr>
        <p:spPr>
          <a:xfrm>
            <a:off x="810001" y="5321486"/>
            <a:ext cx="10572000" cy="1333313"/>
          </a:xfrm>
        </p:spPr>
        <p:txBody>
          <a:bodyPr>
            <a:normAutofit/>
          </a:bodyPr>
          <a:lstStyle/>
          <a:p>
            <a:r>
              <a:rPr lang="en-GB" dirty="0">
                <a:solidFill>
                  <a:srgbClr val="FFFF00"/>
                </a:solidFill>
              </a:rPr>
              <a:t>Dr Mahdi Damghani</a:t>
            </a:r>
            <a:br>
              <a:rPr lang="en-GB" dirty="0">
                <a:solidFill>
                  <a:srgbClr val="FFFF00"/>
                </a:solidFill>
              </a:rPr>
            </a:br>
            <a:r>
              <a:rPr lang="en-GB" dirty="0">
                <a:solidFill>
                  <a:srgbClr val="FFFF00"/>
                </a:solidFill>
              </a:rPr>
              <a:t>Senior Lecturer – Aerostructures &amp; Composites</a:t>
            </a:r>
            <a:br>
              <a:rPr lang="en-GB" dirty="0">
                <a:solidFill>
                  <a:srgbClr val="FFFF00"/>
                </a:solidFill>
              </a:rPr>
            </a:br>
            <a:r>
              <a:rPr lang="en-GB" dirty="0">
                <a:solidFill>
                  <a:srgbClr val="FFFF00"/>
                </a:solidFill>
              </a:rPr>
              <a:t>University of the West of England</a:t>
            </a:r>
          </a:p>
          <a:p>
            <a:r>
              <a:rPr lang="en-GB">
                <a:solidFill>
                  <a:srgbClr val="FFFF00"/>
                </a:solidFill>
              </a:rPr>
              <a:t>Aerospace Stress </a:t>
            </a:r>
            <a:r>
              <a:rPr lang="en-GB" dirty="0">
                <a:solidFill>
                  <a:srgbClr val="FFFF00"/>
                </a:solidFill>
              </a:rPr>
              <a:t>Analysis Consultant</a:t>
            </a:r>
          </a:p>
        </p:txBody>
      </p:sp>
    </p:spTree>
    <p:extLst>
      <p:ext uri="{BB962C8B-B14F-4D97-AF65-F5344CB8AC3E}">
        <p14:creationId xmlns:p14="http://schemas.microsoft.com/office/powerpoint/2010/main" val="285565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843EF-96DC-EBBE-B4A1-E3946E207E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442F8-250C-9821-42A3-B8F52E86B896}"/>
              </a:ext>
            </a:extLst>
          </p:cNvPr>
          <p:cNvSpPr>
            <a:spLocks noGrp="1"/>
          </p:cNvSpPr>
          <p:nvPr>
            <p:ph type="title"/>
          </p:nvPr>
        </p:nvSpPr>
        <p:spPr/>
        <p:txBody>
          <a:bodyPr/>
          <a:lstStyle/>
          <a:p>
            <a:r>
              <a:rPr lang="en-GB" sz="3000" dirty="0"/>
              <a:t>Micro-mechanisms of Fatigue Damage in CFRP</a:t>
            </a:r>
            <a:br>
              <a:rPr lang="en-GB" sz="3000" dirty="0"/>
            </a:br>
            <a:r>
              <a:rPr lang="en-GB" sz="2000" dirty="0"/>
              <a:t>- </a:t>
            </a:r>
            <a:r>
              <a:rPr lang="en-GB" sz="2000" dirty="0">
                <a:solidFill>
                  <a:schemeClr val="accent5">
                    <a:lumMod val="40000"/>
                    <a:lumOff val="60000"/>
                  </a:schemeClr>
                </a:solidFill>
              </a:rPr>
              <a:t>Stage III</a:t>
            </a:r>
            <a:endParaRPr lang="en-GB" sz="2000" b="0" dirty="0">
              <a:solidFill>
                <a:schemeClr val="accent5">
                  <a:lumMod val="40000"/>
                  <a:lumOff val="60000"/>
                </a:schemeClr>
              </a:solidFill>
            </a:endParaRPr>
          </a:p>
        </p:txBody>
      </p:sp>
      <p:sp>
        <p:nvSpPr>
          <p:cNvPr id="4" name="Slide Number Placeholder 3">
            <a:extLst>
              <a:ext uri="{FF2B5EF4-FFF2-40B4-BE49-F238E27FC236}">
                <a16:creationId xmlns:a16="http://schemas.microsoft.com/office/drawing/2014/main" id="{95D74CB6-899A-0DB1-EA50-9FC1935B293E}"/>
              </a:ext>
            </a:extLst>
          </p:cNvPr>
          <p:cNvSpPr>
            <a:spLocks noGrp="1"/>
          </p:cNvSpPr>
          <p:nvPr>
            <p:ph type="sldNum" sz="quarter" idx="12"/>
          </p:nvPr>
        </p:nvSpPr>
        <p:spPr/>
        <p:txBody>
          <a:bodyPr/>
          <a:lstStyle/>
          <a:p>
            <a:fld id="{2258D337-24F1-4F5F-A628-F874347C61AD}" type="slidenum">
              <a:rPr lang="en-GB" smtClean="0"/>
              <a:pPr/>
              <a:t>10</a:t>
            </a:fld>
            <a:endParaRPr lang="en-GB" dirty="0">
              <a:solidFill>
                <a:srgbClr val="FFFF00"/>
              </a:solidFill>
            </a:endParaRPr>
          </a:p>
        </p:txBody>
      </p:sp>
      <mc:AlternateContent xmlns:mc="http://schemas.openxmlformats.org/markup-compatibility/2006">
        <mc:Choice xmlns:a14="http://schemas.microsoft.com/office/drawing/2010/main" Requires="a14">
          <p:sp>
            <p:nvSpPr>
              <p:cNvPr id="5" name="Content Placeholder 8">
                <a:extLst>
                  <a:ext uri="{FF2B5EF4-FFF2-40B4-BE49-F238E27FC236}">
                    <a16:creationId xmlns:a16="http://schemas.microsoft.com/office/drawing/2014/main" id="{9895ED6E-0267-09D2-0EAB-D673970B03C2}"/>
                  </a:ext>
                </a:extLst>
              </p:cNvPr>
              <p:cNvSpPr txBox="1">
                <a:spLocks/>
              </p:cNvSpPr>
              <p:nvPr/>
            </p:nvSpPr>
            <p:spPr>
              <a:xfrm>
                <a:off x="587000" y="1424983"/>
                <a:ext cx="6307078" cy="4490905"/>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GB" b="1" dirty="0">
                    <a:solidFill>
                      <a:srgbClr val="FFFF00"/>
                    </a:solidFill>
                  </a:rPr>
                  <a:t>Mechanism Driver </a:t>
                </a:r>
              </a:p>
              <a:p>
                <a:pPr lvl="1"/>
                <a:r>
                  <a:rPr lang="en-GB" dirty="0"/>
                  <a:t>Load redistribution into intact 0° fibres after delamination</a:t>
                </a:r>
                <a:endParaRPr lang="en-GB" i="1" dirty="0">
                  <a:latin typeface="Cambria Math" panose="02040503050406030204" pitchFamily="18" charset="0"/>
                </a:endParaRP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𝑓𝑖𝑏𝑟𝑒</m:t>
                        </m:r>
                      </m:sub>
                    </m:sSub>
                    <m:r>
                      <a:rPr lang="en-GB" i="1">
                        <a:latin typeface="Cambria Math" panose="02040503050406030204" pitchFamily="18" charset="0"/>
                      </a:rPr>
                      <m:t>(</m:t>
                    </m:r>
                    <m:r>
                      <a:rPr lang="en-GB" i="1">
                        <a:latin typeface="Cambria Math" panose="02040503050406030204" pitchFamily="18" charset="0"/>
                      </a:rPr>
                      <m:t>𝑁</m:t>
                    </m:r>
                    <m:r>
                      <a:rPr lang="en-GB" i="1">
                        <a:latin typeface="Cambria Math" panose="02040503050406030204" pitchFamily="18" charset="0"/>
                      </a:rPr>
                      <m:t>)</m:t>
                    </m:r>
                  </m:oMath>
                </a14:m>
                <a:r>
                  <a:rPr lang="pt-BR" dirty="0"/>
                  <a:t>​↑ </a:t>
                </a:r>
                <a:r>
                  <a:rPr lang="en-GB" dirty="0"/>
                  <a:t>as damaged plies unload</a:t>
                </a:r>
              </a:p>
              <a:p>
                <a:pPr lvl="1"/>
                <a:r>
                  <a:rPr lang="en-GB" dirty="0"/>
                  <a:t>Stress concentration now controlled by fibre failure strain</a:t>
                </a:r>
              </a:p>
              <a:p>
                <a:pPr marL="0" indent="0">
                  <a:buNone/>
                </a:pPr>
                <a:r>
                  <a:rPr lang="en-GB" b="1" dirty="0">
                    <a:solidFill>
                      <a:srgbClr val="FFFF00"/>
                    </a:solidFill>
                  </a:rPr>
                  <a:t>Fibre Fracture and Instability</a:t>
                </a:r>
              </a:p>
              <a:p>
                <a:pPr lvl="1"/>
                <a:r>
                  <a:rPr lang="en-GB" dirty="0">
                    <a:latin typeface="+mj-lt"/>
                    <a:cs typeface="Times New Roman" panose="02020603050405020304" pitchFamily="18" charset="0"/>
                  </a:rPr>
                  <a:t>Delaminated plies lose constraint</a:t>
                </a:r>
              </a:p>
              <a:p>
                <a:pPr lvl="1"/>
                <a:r>
                  <a:rPr lang="en-GB" dirty="0">
                    <a:latin typeface="+mj-lt"/>
                    <a:cs typeface="Times New Roman" panose="02020603050405020304" pitchFamily="18" charset="0"/>
                  </a:rPr>
                  <a:t>Load carried primarily by fibre-dominated plies</a:t>
                </a:r>
              </a:p>
              <a:p>
                <a:pPr lvl="1"/>
                <a:r>
                  <a:rPr lang="en-GB" dirty="0">
                    <a:latin typeface="+mj-lt"/>
                    <a:cs typeface="Times New Roman" panose="02020603050405020304" pitchFamily="18" charset="0"/>
                  </a:rPr>
                  <a:t>Fibre fracture initiates at defects</a:t>
                </a:r>
              </a:p>
              <a:p>
                <a:pPr lvl="1"/>
                <a:r>
                  <a:rPr lang="en-GB" dirty="0">
                    <a:latin typeface="+mj-lt"/>
                    <a:cs typeface="Times New Roman" panose="02020603050405020304" pitchFamily="18" charset="0"/>
                  </a:rPr>
                  <a:t>Rapid crack propagation across </a:t>
                </a:r>
              </a:p>
              <a:p>
                <a:pPr marL="457200" lvl="1" indent="0">
                  <a:buNone/>
                </a:pPr>
                <a:r>
                  <a:rPr lang="en-GB" i="1" dirty="0">
                    <a:latin typeface="Times New Roman" panose="02020603050405020304" pitchFamily="18" charset="0"/>
                    <a:cs typeface="Times New Roman" panose="02020603050405020304" pitchFamily="18" charset="0"/>
                  </a:rPr>
                  <a:t>No longer stiffness-controlled. No longer energy-controlled. Now strength-controlled.</a:t>
                </a:r>
              </a:p>
              <a:p>
                <a:pPr marL="0" indent="0">
                  <a:buNone/>
                </a:pPr>
                <a:r>
                  <a:rPr lang="en-GB" b="1" dirty="0">
                    <a:solidFill>
                      <a:srgbClr val="FFFF00"/>
                    </a:solidFill>
                  </a:rPr>
                  <a:t>Governing Condition</a:t>
                </a:r>
                <a:endParaRPr lang="en-GB" dirty="0">
                  <a:solidFill>
                    <a:srgbClr val="FFFF00"/>
                  </a:solidFill>
                </a:endParaRP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𝑓𝑖𝑏𝑟𝑒</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𝑚𝑎𝑥</m:t>
                        </m:r>
                      </m:sub>
                    </m:sSub>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𝑓𝑖𝑏𝑟𝑒</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𝑢𝑙𝑡</m:t>
                        </m:r>
                      </m:sub>
                    </m:sSub>
                  </m:oMath>
                </a14:m>
                <a:endParaRPr lang="en-GB" b="0" dirty="0">
                  <a:ea typeface="Cambria Math" panose="02040503050406030204" pitchFamily="18" charset="0"/>
                </a:endParaRPr>
              </a:p>
              <a:p>
                <a:pPr lvl="1"/>
                <a:r>
                  <a:rPr lang="en-GB" dirty="0"/>
                  <a:t>Ultimate fibre strength reached → unstable fracture</a:t>
                </a:r>
              </a:p>
            </p:txBody>
          </p:sp>
        </mc:Choice>
        <mc:Fallback>
          <p:sp>
            <p:nvSpPr>
              <p:cNvPr id="5" name="Content Placeholder 8">
                <a:extLst>
                  <a:ext uri="{FF2B5EF4-FFF2-40B4-BE49-F238E27FC236}">
                    <a16:creationId xmlns:a16="http://schemas.microsoft.com/office/drawing/2014/main" id="{9895ED6E-0267-09D2-0EAB-D673970B03C2}"/>
                  </a:ext>
                </a:extLst>
              </p:cNvPr>
              <p:cNvSpPr txBox="1">
                <a:spLocks noRot="1" noChangeAspect="1" noMove="1" noResize="1" noEditPoints="1" noAdjustHandles="1" noChangeArrowheads="1" noChangeShapeType="1" noTextEdit="1"/>
              </p:cNvSpPr>
              <p:nvPr/>
            </p:nvSpPr>
            <p:spPr>
              <a:xfrm>
                <a:off x="587000" y="1424983"/>
                <a:ext cx="6307078" cy="4490905"/>
              </a:xfrm>
              <a:prstGeom prst="rect">
                <a:avLst/>
              </a:prstGeom>
              <a:blipFill>
                <a:blip r:embed="rId2"/>
                <a:stretch>
                  <a:fillRect/>
                </a:stretch>
              </a:blipFill>
              <a:effectLst>
                <a:outerShdw blurRad="50800" dir="14400000">
                  <a:srgbClr val="000000">
                    <a:alpha val="40000"/>
                  </a:srgbClr>
                </a:outerShdw>
              </a:effectLst>
            </p:spPr>
            <p:txBody>
              <a:bodyPr/>
              <a:lstStyle/>
              <a:p>
                <a:r>
                  <a:rPr lang="en-GB">
                    <a:noFill/>
                  </a:rPr>
                  <a:t> </a:t>
                </a:r>
              </a:p>
            </p:txBody>
          </p:sp>
        </mc:Fallback>
      </mc:AlternateContent>
      <p:pic>
        <p:nvPicPr>
          <p:cNvPr id="8" name="Picture 7">
            <a:extLst>
              <a:ext uri="{FF2B5EF4-FFF2-40B4-BE49-F238E27FC236}">
                <a16:creationId xmlns:a16="http://schemas.microsoft.com/office/drawing/2014/main" id="{45A98566-A2BF-E4AA-1C54-A0F728331740}"/>
              </a:ext>
            </a:extLst>
          </p:cNvPr>
          <p:cNvPicPr>
            <a:picLocks noChangeAspect="1"/>
          </p:cNvPicPr>
          <p:nvPr/>
        </p:nvPicPr>
        <p:blipFill>
          <a:blip r:embed="rId3"/>
          <a:stretch>
            <a:fillRect/>
          </a:stretch>
        </p:blipFill>
        <p:spPr>
          <a:xfrm>
            <a:off x="6894078" y="1424983"/>
            <a:ext cx="5213362" cy="3308817"/>
          </a:xfrm>
          <a:prstGeom prst="rect">
            <a:avLst/>
          </a:prstGeom>
          <a:ln>
            <a:solidFill>
              <a:srgbClr val="00B0F0"/>
            </a:solidFill>
          </a:ln>
        </p:spPr>
      </p:pic>
      <p:sp>
        <p:nvSpPr>
          <p:cNvPr id="10" name="TextBox 9">
            <a:extLst>
              <a:ext uri="{FF2B5EF4-FFF2-40B4-BE49-F238E27FC236}">
                <a16:creationId xmlns:a16="http://schemas.microsoft.com/office/drawing/2014/main" id="{CD91DEC8-7CD7-4DF7-FDD2-9CF2BC326101}"/>
              </a:ext>
            </a:extLst>
          </p:cNvPr>
          <p:cNvSpPr txBox="1"/>
          <p:nvPr/>
        </p:nvSpPr>
        <p:spPr>
          <a:xfrm>
            <a:off x="735658" y="6037208"/>
            <a:ext cx="10720682" cy="289310"/>
          </a:xfrm>
          <a:prstGeom prst="rect">
            <a:avLst/>
          </a:prstGeom>
          <a:noFill/>
        </p:spPr>
        <p:txBody>
          <a:bodyPr wrap="square">
            <a:spAutoFit/>
          </a:bodyPr>
          <a:lstStyle/>
          <a:p>
            <a:pPr marL="342900" indent="-342900">
              <a:lnSpc>
                <a:spcPct val="80000"/>
              </a:lnSpc>
              <a:spcBef>
                <a:spcPct val="20000"/>
              </a:spcBef>
              <a:spcAft>
                <a:spcPts val="600"/>
              </a:spcAft>
              <a:buClr>
                <a:srgbClr val="FFFF66"/>
              </a:buClr>
              <a:buFont typeface="Wingdings 2" panose="05020102010507070707" pitchFamily="18" charset="2"/>
              <a:buChar char=""/>
            </a:pPr>
            <a:r>
              <a:rPr lang="en-GB" sz="1600" dirty="0"/>
              <a:t>Stage III marks the transition from </a:t>
            </a:r>
            <a:r>
              <a:rPr lang="en-GB" sz="1600" b="1" dirty="0">
                <a:solidFill>
                  <a:srgbClr val="FFC000"/>
                </a:solidFill>
              </a:rPr>
              <a:t>progressive damage to catastrophic structural failure</a:t>
            </a:r>
            <a:endParaRPr lang="en-GB" sz="1500" dirty="0">
              <a:solidFill>
                <a:srgbClr val="FFC000"/>
              </a:solidFill>
            </a:endParaRPr>
          </a:p>
        </p:txBody>
      </p:sp>
      <p:sp>
        <p:nvSpPr>
          <p:cNvPr id="3" name="Oval 2">
            <a:extLst>
              <a:ext uri="{FF2B5EF4-FFF2-40B4-BE49-F238E27FC236}">
                <a16:creationId xmlns:a16="http://schemas.microsoft.com/office/drawing/2014/main" id="{ED237512-9B6F-F374-35EF-0FED4AC37DC7}"/>
              </a:ext>
            </a:extLst>
          </p:cNvPr>
          <p:cNvSpPr/>
          <p:nvPr/>
        </p:nvSpPr>
        <p:spPr>
          <a:xfrm>
            <a:off x="10647347" y="2054897"/>
            <a:ext cx="1429109" cy="1384151"/>
          </a:xfrm>
          <a:prstGeom prst="ellipse">
            <a:avLst/>
          </a:prstGeom>
          <a:solidFill>
            <a:schemeClr val="accent5">
              <a:lumMod val="40000"/>
              <a:lumOff val="6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381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5D1D-96A7-6929-C13C-ADBAB8C2FC62}"/>
              </a:ext>
            </a:extLst>
          </p:cNvPr>
          <p:cNvSpPr>
            <a:spLocks noGrp="1"/>
          </p:cNvSpPr>
          <p:nvPr>
            <p:ph type="title"/>
          </p:nvPr>
        </p:nvSpPr>
        <p:spPr/>
        <p:txBody>
          <a:bodyPr/>
          <a:lstStyle/>
          <a:p>
            <a:r>
              <a:rPr lang="en-GB" sz="3000" dirty="0"/>
              <a:t>Fatigue Life Mechanism Map in Longitudinal CFRP (T-T)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916BC1-82CF-6B00-3637-C36824774A5B}"/>
                  </a:ext>
                </a:extLst>
              </p:cNvPr>
              <p:cNvSpPr>
                <a:spLocks noGrp="1"/>
              </p:cNvSpPr>
              <p:nvPr>
                <p:ph idx="1"/>
              </p:nvPr>
            </p:nvSpPr>
            <p:spPr>
              <a:xfrm>
                <a:off x="104011" y="1382950"/>
                <a:ext cx="4415440" cy="5401479"/>
              </a:xfrm>
            </p:spPr>
            <p:txBody>
              <a:bodyPr>
                <a:noAutofit/>
              </a:bodyPr>
              <a:lstStyle/>
              <a:p>
                <a:pPr marL="0" indent="0">
                  <a:buNone/>
                </a:pPr>
                <a:r>
                  <a:rPr lang="en-GB" sz="1500" b="1" dirty="0">
                    <a:solidFill>
                      <a:srgbClr val="FFFF00"/>
                    </a:solidFill>
                  </a:rPr>
                  <a:t>Axes Interpretation</a:t>
                </a:r>
                <a:endParaRPr lang="en-GB" sz="1500" dirty="0">
                  <a:solidFill>
                    <a:srgbClr val="FFFF00"/>
                  </a:solidFill>
                </a:endParaRPr>
              </a:p>
              <a:p>
                <a:r>
                  <a:rPr lang="en-GB" sz="1500" dirty="0"/>
                  <a:t>Ver axis: Maximum strain </a:t>
                </a:r>
                <a14:m>
                  <m:oMath xmlns:m="http://schemas.openxmlformats.org/officeDocument/2006/math">
                    <m:sSub>
                      <m:sSubPr>
                        <m:ctrlPr>
                          <a:rPr lang="ar-AE" sz="1500" i="1">
                            <a:latin typeface="Cambria Math" panose="02040503050406030204" pitchFamily="18" charset="0"/>
                          </a:rPr>
                        </m:ctrlPr>
                      </m:sSubPr>
                      <m:e>
                        <m:r>
                          <a:rPr lang="ar-AE" sz="1500" i="1">
                            <a:latin typeface="Cambria Math" panose="02040503050406030204" pitchFamily="18" charset="0"/>
                          </a:rPr>
                          <m:t>𝜀</m:t>
                        </m:r>
                      </m:e>
                      <m:sub>
                        <m:r>
                          <m:rPr>
                            <m:sty m:val="p"/>
                          </m:rPr>
                          <a:rPr lang="en-GB" sz="1500">
                            <a:latin typeface="Cambria Math" panose="02040503050406030204" pitchFamily="18" charset="0"/>
                          </a:rPr>
                          <m:t>max</m:t>
                        </m:r>
                      </m:sub>
                    </m:sSub>
                  </m:oMath>
                </a14:m>
                <a:r>
                  <a:rPr lang="en-GB" sz="1500" dirty="0"/>
                  <a:t> (log scale)</a:t>
                </a:r>
              </a:p>
              <a:p>
                <a:r>
                  <a:rPr lang="en-GB" sz="1500" dirty="0"/>
                  <a:t>Hor axis: Number of cycles </a:t>
                </a:r>
                <a14:m>
                  <m:oMath xmlns:m="http://schemas.openxmlformats.org/officeDocument/2006/math">
                    <m:r>
                      <a:rPr lang="en-GB" sz="1500" i="1">
                        <a:latin typeface="Cambria Math" panose="02040503050406030204" pitchFamily="18" charset="0"/>
                      </a:rPr>
                      <m:t>𝑁</m:t>
                    </m:r>
                  </m:oMath>
                </a14:m>
                <a:r>
                  <a:rPr lang="en-GB" sz="1500" dirty="0"/>
                  <a:t> (log scale)</a:t>
                </a:r>
              </a:p>
              <a:p>
                <a14:m>
                  <m:oMath xmlns:m="http://schemas.openxmlformats.org/officeDocument/2006/math">
                    <m:sSub>
                      <m:sSubPr>
                        <m:ctrlPr>
                          <a:rPr lang="ar-AE" sz="1500" i="1">
                            <a:latin typeface="Cambria Math" panose="02040503050406030204" pitchFamily="18" charset="0"/>
                          </a:rPr>
                        </m:ctrlPr>
                      </m:sSubPr>
                      <m:e>
                        <m:r>
                          <a:rPr lang="ar-AE" sz="1500" i="1">
                            <a:latin typeface="Cambria Math" panose="02040503050406030204" pitchFamily="18" charset="0"/>
                          </a:rPr>
                          <m:t>𝜀</m:t>
                        </m:r>
                      </m:e>
                      <m:sub>
                        <m:r>
                          <a:rPr lang="ar-AE" sz="1500" i="1">
                            <a:latin typeface="Cambria Math" panose="02040503050406030204" pitchFamily="18" charset="0"/>
                          </a:rPr>
                          <m:t>𝑐</m:t>
                        </m:r>
                      </m:sub>
                    </m:sSub>
                  </m:oMath>
                </a14:m>
                <a:r>
                  <a:rPr lang="en-GB" sz="1500" dirty="0"/>
                  <a:t>:</a:t>
                </a:r>
                <a:r>
                  <a:rPr lang="ar-AE" sz="1500" dirty="0"/>
                  <a:t> </a:t>
                </a:r>
                <a:r>
                  <a:rPr lang="en-GB" sz="1500" dirty="0"/>
                  <a:t> composite static failure strain</a:t>
                </a:r>
              </a:p>
              <a:p>
                <a14:m>
                  <m:oMath xmlns:m="http://schemas.openxmlformats.org/officeDocument/2006/math">
                    <m:sSub>
                      <m:sSubPr>
                        <m:ctrlPr>
                          <a:rPr lang="ar-AE" sz="1500" i="1" smtClean="0">
                            <a:latin typeface="Cambria Math" panose="02040503050406030204" pitchFamily="18" charset="0"/>
                          </a:rPr>
                        </m:ctrlPr>
                      </m:sSubPr>
                      <m:e>
                        <m:r>
                          <a:rPr lang="ar-AE" sz="1500" i="1">
                            <a:latin typeface="Cambria Math" panose="02040503050406030204" pitchFamily="18" charset="0"/>
                          </a:rPr>
                          <m:t>𝜀</m:t>
                        </m:r>
                      </m:e>
                      <m:sub>
                        <m:r>
                          <a:rPr lang="ar-AE" sz="1500" i="1">
                            <a:latin typeface="Cambria Math" panose="02040503050406030204" pitchFamily="18" charset="0"/>
                          </a:rPr>
                          <m:t>𝑚</m:t>
                        </m:r>
                      </m:sub>
                    </m:sSub>
                  </m:oMath>
                </a14:m>
                <a:r>
                  <a:rPr lang="en-GB" sz="1500" dirty="0"/>
                  <a:t>: matrix fatigue strain threshold</a:t>
                </a:r>
              </a:p>
              <a:p>
                <a:pPr marL="0" indent="0">
                  <a:buNone/>
                </a:pPr>
                <a:endParaRPr lang="en-GB" sz="1500" dirty="0"/>
              </a:p>
              <a:p>
                <a:pPr marL="0" indent="0">
                  <a:buNone/>
                </a:pPr>
                <a:r>
                  <a:rPr lang="en-GB" sz="1500" b="1" dirty="0">
                    <a:solidFill>
                      <a:srgbClr val="FFFF00"/>
                    </a:solidFill>
                  </a:rPr>
                  <a:t>Region I – Static-Dominated Failure</a:t>
                </a:r>
              </a:p>
              <a:p>
                <a:r>
                  <a:rPr lang="en-GB" sz="1500" dirty="0"/>
                  <a:t>High strain amplitude (</a:t>
                </a:r>
                <a14:m>
                  <m:oMath xmlns:m="http://schemas.openxmlformats.org/officeDocument/2006/math">
                    <m:sSub>
                      <m:sSubPr>
                        <m:ctrlPr>
                          <a:rPr lang="ar-AE" sz="1500" i="1">
                            <a:latin typeface="Cambria Math" panose="02040503050406030204" pitchFamily="18" charset="0"/>
                          </a:rPr>
                        </m:ctrlPr>
                      </m:sSubPr>
                      <m:e>
                        <m:r>
                          <a:rPr lang="ar-AE" sz="1500" i="1">
                            <a:latin typeface="Cambria Math" panose="02040503050406030204" pitchFamily="18" charset="0"/>
                          </a:rPr>
                          <m:t>𝜀</m:t>
                        </m:r>
                      </m:e>
                      <m:sub>
                        <m:r>
                          <m:rPr>
                            <m:sty m:val="p"/>
                          </m:rPr>
                          <a:rPr lang="en-GB" sz="1500">
                            <a:latin typeface="Cambria Math" panose="02040503050406030204" pitchFamily="18" charset="0"/>
                          </a:rPr>
                          <m:t>max</m:t>
                        </m:r>
                      </m:sub>
                    </m:sSub>
                    <m:r>
                      <a:rPr lang="ar-AE" sz="1500">
                        <a:latin typeface="Cambria Math" panose="02040503050406030204" pitchFamily="18" charset="0"/>
                      </a:rPr>
                      <m:t>≈</m:t>
                    </m:r>
                    <m:sSub>
                      <m:sSubPr>
                        <m:ctrlPr>
                          <a:rPr lang="ar-AE" sz="1500" i="1">
                            <a:latin typeface="Cambria Math" panose="02040503050406030204" pitchFamily="18" charset="0"/>
                          </a:rPr>
                        </m:ctrlPr>
                      </m:sSubPr>
                      <m:e>
                        <m:r>
                          <a:rPr lang="ar-AE" sz="1500" i="1">
                            <a:latin typeface="Cambria Math" panose="02040503050406030204" pitchFamily="18" charset="0"/>
                          </a:rPr>
                          <m:t>𝜀</m:t>
                        </m:r>
                      </m:e>
                      <m:sub>
                        <m:r>
                          <a:rPr lang="ar-AE" sz="1500" i="1">
                            <a:latin typeface="Cambria Math" panose="02040503050406030204" pitchFamily="18" charset="0"/>
                          </a:rPr>
                          <m:t>𝑐</m:t>
                        </m:r>
                      </m:sub>
                    </m:sSub>
                  </m:oMath>
                </a14:m>
                <a:r>
                  <a:rPr lang="en-GB" sz="1500" dirty="0"/>
                  <a:t>)</a:t>
                </a:r>
              </a:p>
              <a:p>
                <a:r>
                  <a:rPr lang="en-GB" sz="1600" dirty="0"/>
                  <a:t>Failure governed by fibre fracture</a:t>
                </a:r>
              </a:p>
              <a:p>
                <a:r>
                  <a:rPr lang="en-GB" sz="1600" dirty="0"/>
                  <a:t>Limited prior matrix damage accumulation</a:t>
                </a:r>
              </a:p>
              <a:p>
                <a:r>
                  <a:rPr lang="en-GB" sz="1600" dirty="0"/>
                  <a:t>Behaviour approaches quasi-static strength envelope</a:t>
                </a:r>
              </a:p>
              <a:p>
                <a:pPr marL="0" indent="0">
                  <a:buNone/>
                </a:pPr>
                <a:r>
                  <a:rPr lang="en-GB" sz="1500" dirty="0"/>
                  <a:t>Mechanism:</a:t>
                </a:r>
                <a:br>
                  <a:rPr lang="en-GB" sz="1500" dirty="0"/>
                </a:br>
                <a:r>
                  <a:rPr lang="en-GB" sz="1500" dirty="0"/>
                  <a:t>→ Fibre breakage dominates</a:t>
                </a:r>
                <a:br>
                  <a:rPr lang="en-GB" sz="1500" dirty="0"/>
                </a:br>
                <a:r>
                  <a:rPr lang="en-GB" sz="1500" dirty="0"/>
                  <a:t>→ </a:t>
                </a:r>
                <a:r>
                  <a:rPr lang="en-GB" sz="1600" dirty="0"/>
                  <a:t>Rapid release of stored elastic energy</a:t>
                </a:r>
                <a:endParaRPr lang="en-GB" sz="1500" dirty="0"/>
              </a:p>
            </p:txBody>
          </p:sp>
        </mc:Choice>
        <mc:Fallback xmlns="">
          <p:sp>
            <p:nvSpPr>
              <p:cNvPr id="3" name="Content Placeholder 2">
                <a:extLst>
                  <a:ext uri="{FF2B5EF4-FFF2-40B4-BE49-F238E27FC236}">
                    <a16:creationId xmlns:a16="http://schemas.microsoft.com/office/drawing/2014/main" id="{BB916BC1-82CF-6B00-3637-C36824774A5B}"/>
                  </a:ext>
                </a:extLst>
              </p:cNvPr>
              <p:cNvSpPr>
                <a:spLocks noGrp="1" noRot="1" noChangeAspect="1" noMove="1" noResize="1" noEditPoints="1" noAdjustHandles="1" noChangeArrowheads="1" noChangeShapeType="1" noTextEdit="1"/>
              </p:cNvSpPr>
              <p:nvPr>
                <p:ph idx="1"/>
              </p:nvPr>
            </p:nvSpPr>
            <p:spPr>
              <a:xfrm>
                <a:off x="104011" y="1382950"/>
                <a:ext cx="4415440" cy="5401479"/>
              </a:xfrm>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F7D1F46-185A-5A85-C2AB-AB6C57828530}"/>
              </a:ext>
            </a:extLst>
          </p:cNvPr>
          <p:cNvSpPr>
            <a:spLocks noGrp="1"/>
          </p:cNvSpPr>
          <p:nvPr>
            <p:ph type="sldNum" sz="quarter" idx="12"/>
          </p:nvPr>
        </p:nvSpPr>
        <p:spPr/>
        <p:txBody>
          <a:bodyPr/>
          <a:lstStyle/>
          <a:p>
            <a:fld id="{2258D337-24F1-4F5F-A628-F874347C61AD}" type="slidenum">
              <a:rPr lang="en-GB" smtClean="0"/>
              <a:pPr/>
              <a:t>11</a:t>
            </a:fld>
            <a:endParaRPr lang="en-GB" sz="800" dirty="0"/>
          </a:p>
        </p:txBody>
      </p:sp>
      <p:pic>
        <p:nvPicPr>
          <p:cNvPr id="5" name="Picture 4">
            <a:extLst>
              <a:ext uri="{FF2B5EF4-FFF2-40B4-BE49-F238E27FC236}">
                <a16:creationId xmlns:a16="http://schemas.microsoft.com/office/drawing/2014/main" id="{3BDBE842-D81A-E45D-D430-E533F8AF8703}"/>
              </a:ext>
            </a:extLst>
          </p:cNvPr>
          <p:cNvPicPr>
            <a:picLocks noChangeAspect="1"/>
          </p:cNvPicPr>
          <p:nvPr/>
        </p:nvPicPr>
        <p:blipFill>
          <a:blip r:embed="rId3"/>
          <a:srcRect b="19188"/>
          <a:stretch>
            <a:fillRect/>
          </a:stretch>
        </p:blipFill>
        <p:spPr>
          <a:xfrm>
            <a:off x="4403978" y="2209652"/>
            <a:ext cx="4004301" cy="3178689"/>
          </a:xfrm>
          <a:prstGeom prst="rect">
            <a:avLst/>
          </a:prstGeom>
          <a:ln>
            <a:solidFill>
              <a:srgbClr val="00B0F0"/>
            </a:solidFill>
          </a:ln>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B607794-838A-010E-0760-69D2457D0862}"/>
                  </a:ext>
                </a:extLst>
              </p:cNvPr>
              <p:cNvSpPr txBox="1"/>
              <p:nvPr/>
            </p:nvSpPr>
            <p:spPr>
              <a:xfrm>
                <a:off x="8408279" y="1382951"/>
                <a:ext cx="3794664" cy="5595378"/>
              </a:xfrm>
              <a:prstGeom prst="rect">
                <a:avLst/>
              </a:prstGeom>
              <a:noFill/>
            </p:spPr>
            <p:txBody>
              <a:bodyPr wrap="square">
                <a:spAutoFit/>
              </a:bodyPr>
              <a:lstStyle/>
              <a:p>
                <a:r>
                  <a:rPr lang="en-GB" sz="1500" b="1" dirty="0">
                    <a:solidFill>
                      <a:srgbClr val="FFFF00"/>
                    </a:solidFill>
                  </a:rPr>
                  <a:t>Region II – Progressive Fatigue Damage</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Intermediate strain amplitude</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600" dirty="0"/>
                  <a:t>Matrix cracking initiates in transverse plies</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Fibre–matrix debonding develops</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600" dirty="0"/>
                  <a:t>Delamination growth becomes dominant</a:t>
                </a:r>
                <a:endParaRPr lang="en-GB" sz="1500" dirty="0"/>
              </a:p>
              <a:p>
                <a:r>
                  <a:rPr lang="en-GB" sz="1500" dirty="0"/>
                  <a:t>Mechanism:</a:t>
                </a:r>
                <a:br>
                  <a:rPr lang="en-GB" sz="1500" dirty="0"/>
                </a:br>
                <a:r>
                  <a:rPr lang="en-GB" sz="1500" dirty="0"/>
                  <a:t>→ Damage evolution becomes energy-controlled</a:t>
                </a:r>
                <a:br>
                  <a:rPr lang="en-GB" sz="1500" dirty="0"/>
                </a:br>
                <a:r>
                  <a:rPr lang="en-GB" sz="1500" dirty="0"/>
                  <a:t>→ Delamination growth governed by </a:t>
                </a:r>
                <a14:m>
                  <m:oMath xmlns:m="http://schemas.openxmlformats.org/officeDocument/2006/math">
                    <m:r>
                      <m:rPr>
                        <m:sty m:val="p"/>
                      </m:rPr>
                      <a:rPr lang="en-GB" sz="1500">
                        <a:latin typeface="Cambria Math" panose="02040503050406030204" pitchFamily="18" charset="0"/>
                      </a:rPr>
                      <m:t>Δ</m:t>
                    </m:r>
                    <m:r>
                      <a:rPr lang="en-GB" sz="1500" i="1">
                        <a:latin typeface="Cambria Math" panose="02040503050406030204" pitchFamily="18" charset="0"/>
                      </a:rPr>
                      <m:t>𝐺</m:t>
                    </m:r>
                  </m:oMath>
                </a14:m>
                <a:br>
                  <a:rPr lang="en-GB" sz="1500" dirty="0"/>
                </a:br>
                <a:r>
                  <a:rPr lang="en-GB" sz="1500" dirty="0"/>
                  <a:t>→ Progressive stiffness degradation</a:t>
                </a:r>
              </a:p>
              <a:p>
                <a:endParaRPr lang="en-GB" sz="1500" dirty="0"/>
              </a:p>
              <a:p>
                <a:r>
                  <a:rPr lang="en-GB" sz="1500" dirty="0"/>
                  <a:t>This is the primary structural fatigue regime in UD CFRP</a:t>
                </a:r>
              </a:p>
              <a:p>
                <a:br>
                  <a:rPr lang="en-GB" sz="1500" dirty="0"/>
                </a:br>
                <a:endParaRPr lang="en-GB" sz="1500" dirty="0"/>
              </a:p>
              <a:p>
                <a:r>
                  <a:rPr lang="en-GB" sz="1500" b="1" dirty="0">
                    <a:solidFill>
                      <a:srgbClr val="FFFF00"/>
                    </a:solidFill>
                  </a:rPr>
                  <a:t>Region III – Low-Strain Regime</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Low strain amplitude (</a:t>
                </a:r>
                <a14:m>
                  <m:oMath xmlns:m="http://schemas.openxmlformats.org/officeDocument/2006/math">
                    <m:sSub>
                      <m:sSubPr>
                        <m:ctrlPr>
                          <a:rPr lang="ar-AE" sz="1500" i="1">
                            <a:latin typeface="Cambria Math" panose="02040503050406030204" pitchFamily="18" charset="0"/>
                          </a:rPr>
                        </m:ctrlPr>
                      </m:sSubPr>
                      <m:e>
                        <m:r>
                          <a:rPr lang="ar-AE" sz="1500">
                            <a:latin typeface="Cambria Math" panose="02040503050406030204" pitchFamily="18" charset="0"/>
                          </a:rPr>
                          <m:t>𝜀</m:t>
                        </m:r>
                      </m:e>
                      <m:sub>
                        <m:r>
                          <m:rPr>
                            <m:sty m:val="p"/>
                          </m:rPr>
                          <a:rPr lang="en-GB" sz="1500">
                            <a:latin typeface="Cambria Math" panose="02040503050406030204" pitchFamily="18" charset="0"/>
                          </a:rPr>
                          <m:t>max</m:t>
                        </m:r>
                      </m:sub>
                    </m:sSub>
                    <m:r>
                      <a:rPr lang="ar-AE" sz="1500">
                        <a:latin typeface="Cambria Math" panose="02040503050406030204" pitchFamily="18" charset="0"/>
                      </a:rPr>
                      <m:t>&lt;</m:t>
                    </m:r>
                    <m:sSub>
                      <m:sSubPr>
                        <m:ctrlPr>
                          <a:rPr lang="ar-AE" sz="1500" i="1">
                            <a:latin typeface="Cambria Math" panose="02040503050406030204" pitchFamily="18" charset="0"/>
                          </a:rPr>
                        </m:ctrlPr>
                      </m:sSubPr>
                      <m:e>
                        <m:r>
                          <a:rPr lang="ar-AE" sz="1500">
                            <a:latin typeface="Cambria Math" panose="02040503050406030204" pitchFamily="18" charset="0"/>
                          </a:rPr>
                          <m:t>𝜀</m:t>
                        </m:r>
                      </m:e>
                      <m:sub>
                        <m:r>
                          <a:rPr lang="ar-AE" sz="1500">
                            <a:latin typeface="Cambria Math" panose="02040503050406030204" pitchFamily="18" charset="0"/>
                          </a:rPr>
                          <m:t>𝑚</m:t>
                        </m:r>
                      </m:sub>
                    </m:sSub>
                  </m:oMath>
                </a14:m>
                <a:r>
                  <a:rPr lang="en-GB" sz="1500" dirty="0"/>
                  <a:t>)</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Crack initiation strongly suppressed</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Damage growth extremely slow</a:t>
                </a:r>
              </a:p>
            </p:txBody>
          </p:sp>
        </mc:Choice>
        <mc:Fallback>
          <p:sp>
            <p:nvSpPr>
              <p:cNvPr id="7" name="TextBox 6">
                <a:extLst>
                  <a:ext uri="{FF2B5EF4-FFF2-40B4-BE49-F238E27FC236}">
                    <a16:creationId xmlns:a16="http://schemas.microsoft.com/office/drawing/2014/main" id="{CB607794-838A-010E-0760-69D2457D0862}"/>
                  </a:ext>
                </a:extLst>
              </p:cNvPr>
              <p:cNvSpPr txBox="1">
                <a:spLocks noRot="1" noChangeAspect="1" noMove="1" noResize="1" noEditPoints="1" noAdjustHandles="1" noChangeArrowheads="1" noChangeShapeType="1" noTextEdit="1"/>
              </p:cNvSpPr>
              <p:nvPr/>
            </p:nvSpPr>
            <p:spPr>
              <a:xfrm>
                <a:off x="8408279" y="1382951"/>
                <a:ext cx="3794664" cy="5595378"/>
              </a:xfrm>
              <a:prstGeom prst="rect">
                <a:avLst/>
              </a:prstGeom>
              <a:blipFill>
                <a:blip r:embed="rId4"/>
                <a:stretch>
                  <a:fillRect l="-642" t="-218" b="-21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8B154EC8-BB35-3D2B-2377-AD4238EA65D2}"/>
              </a:ext>
            </a:extLst>
          </p:cNvPr>
          <p:cNvSpPr txBox="1"/>
          <p:nvPr/>
        </p:nvSpPr>
        <p:spPr>
          <a:xfrm>
            <a:off x="4403978" y="5475050"/>
            <a:ext cx="4004300" cy="1323439"/>
          </a:xfrm>
          <a:prstGeom prst="rect">
            <a:avLst/>
          </a:prstGeom>
          <a:solidFill>
            <a:srgbClr val="FFFFCC"/>
          </a:solidFill>
          <a:ln>
            <a:solidFill>
              <a:srgbClr val="C00000"/>
            </a:solidFill>
          </a:ln>
        </p:spPr>
        <p:txBody>
          <a:bodyPr wrap="square">
            <a:spAutoFit/>
          </a:bodyPr>
          <a:lstStyle/>
          <a:p>
            <a:r>
              <a:rPr lang="en-GB" sz="1600" dirty="0">
                <a:solidFill>
                  <a:schemeClr val="bg1"/>
                </a:solidFill>
              </a:rPr>
              <a:t>CFRP does </a:t>
            </a:r>
            <a:r>
              <a:rPr lang="en-GB" sz="1600" b="1" dirty="0">
                <a:solidFill>
                  <a:schemeClr val="bg1"/>
                </a:solidFill>
              </a:rPr>
              <a:t>not exhibit a true metallic endurance limit</a:t>
            </a:r>
            <a:r>
              <a:rPr lang="en-GB" sz="1600" dirty="0">
                <a:solidFill>
                  <a:schemeClr val="bg1"/>
                </a:solidFill>
              </a:rPr>
              <a:t>.</a:t>
            </a:r>
            <a:br>
              <a:rPr lang="en-GB" sz="1600" dirty="0">
                <a:solidFill>
                  <a:schemeClr val="bg1"/>
                </a:solidFill>
              </a:rPr>
            </a:br>
            <a:r>
              <a:rPr lang="en-GB" sz="1600" dirty="0">
                <a:solidFill>
                  <a:schemeClr val="bg1"/>
                </a:solidFill>
              </a:rPr>
              <a:t>At low strains damage growth may slow or arrest, but infinite life cannot be guaranteed.</a:t>
            </a:r>
            <a:endParaRPr lang="en-GB" sz="1500" dirty="0">
              <a:solidFill>
                <a:schemeClr val="bg1"/>
              </a:solidFill>
            </a:endParaRPr>
          </a:p>
        </p:txBody>
      </p:sp>
      <p:cxnSp>
        <p:nvCxnSpPr>
          <p:cNvPr id="11" name="Straight Arrow Connector 10">
            <a:extLst>
              <a:ext uri="{FF2B5EF4-FFF2-40B4-BE49-F238E27FC236}">
                <a16:creationId xmlns:a16="http://schemas.microsoft.com/office/drawing/2014/main" id="{CD8A1366-BC33-1D0A-2F64-8030BFA66298}"/>
              </a:ext>
            </a:extLst>
          </p:cNvPr>
          <p:cNvCxnSpPr>
            <a:cxnSpLocks/>
            <a:stCxn id="9" idx="0"/>
          </p:cNvCxnSpPr>
          <p:nvPr/>
        </p:nvCxnSpPr>
        <p:spPr>
          <a:xfrm flipV="1">
            <a:off x="6406128" y="5023945"/>
            <a:ext cx="635803" cy="4511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66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D7FED780-0C6D-2F5C-D905-1710D893F4BF}"/>
              </a:ext>
            </a:extLst>
          </p:cNvPr>
          <p:cNvGraphicFramePr>
            <a:graphicFrameLocks noChangeAspect="1"/>
          </p:cNvGraphicFramePr>
          <p:nvPr>
            <p:extLst>
              <p:ext uri="{D42A27DB-BD31-4B8C-83A1-F6EECF244321}">
                <p14:modId xmlns:p14="http://schemas.microsoft.com/office/powerpoint/2010/main" val="785984779"/>
              </p:ext>
            </p:extLst>
          </p:nvPr>
        </p:nvGraphicFramePr>
        <p:xfrm>
          <a:off x="6501733" y="2147336"/>
          <a:ext cx="5543481" cy="3499931"/>
        </p:xfrm>
        <a:graphic>
          <a:graphicData uri="http://schemas.openxmlformats.org/presentationml/2006/ole">
            <mc:AlternateContent xmlns:mc="http://schemas.openxmlformats.org/markup-compatibility/2006">
              <mc:Choice xmlns:v="urn:schemas-microsoft-com:vml" Requires="v">
                <p:oleObj name="Worksheet" r:id="rId3" imgW="5335598" imgH="3368281" progId="Excel.Sheet.12">
                  <p:embed/>
                </p:oleObj>
              </mc:Choice>
              <mc:Fallback>
                <p:oleObj name="Worksheet" r:id="rId3" imgW="5335598" imgH="3368281" progId="Excel.Sheet.12">
                  <p:embed/>
                  <p:pic>
                    <p:nvPicPr>
                      <p:cNvPr id="0" name=""/>
                      <p:cNvPicPr/>
                      <p:nvPr/>
                    </p:nvPicPr>
                    <p:blipFill>
                      <a:blip r:embed="rId4"/>
                      <a:stretch>
                        <a:fillRect/>
                      </a:stretch>
                    </p:blipFill>
                    <p:spPr>
                      <a:xfrm>
                        <a:off x="6501733" y="2147336"/>
                        <a:ext cx="5543481" cy="3499931"/>
                      </a:xfrm>
                      <a:prstGeom prst="rect">
                        <a:avLst/>
                      </a:prstGeom>
                      <a:ln>
                        <a:solidFill>
                          <a:srgbClr val="00B0F0"/>
                        </a:solidFill>
                      </a:ln>
                    </p:spPr>
                  </p:pic>
                </p:oleObj>
              </mc:Fallback>
            </mc:AlternateContent>
          </a:graphicData>
        </a:graphic>
      </p:graphicFrame>
      <p:sp>
        <p:nvSpPr>
          <p:cNvPr id="2" name="Title 1">
            <a:extLst>
              <a:ext uri="{FF2B5EF4-FFF2-40B4-BE49-F238E27FC236}">
                <a16:creationId xmlns:a16="http://schemas.microsoft.com/office/drawing/2014/main" id="{F02E2548-7E11-7B53-F936-5286A74FF6EB}"/>
              </a:ext>
            </a:extLst>
          </p:cNvPr>
          <p:cNvSpPr>
            <a:spLocks noGrp="1"/>
          </p:cNvSpPr>
          <p:nvPr>
            <p:ph type="title"/>
          </p:nvPr>
        </p:nvSpPr>
        <p:spPr/>
        <p:txBody>
          <a:bodyPr/>
          <a:lstStyle/>
          <a:p>
            <a:r>
              <a:rPr lang="en-GB" sz="3000" dirty="0"/>
              <a:t>Residual Stiffness Degradation in CFRP Fatigue</a:t>
            </a:r>
          </a:p>
        </p:txBody>
      </p:sp>
      <p:sp>
        <p:nvSpPr>
          <p:cNvPr id="4" name="Slide Number Placeholder 3">
            <a:extLst>
              <a:ext uri="{FF2B5EF4-FFF2-40B4-BE49-F238E27FC236}">
                <a16:creationId xmlns:a16="http://schemas.microsoft.com/office/drawing/2014/main" id="{2CDE1DBA-F717-2998-DEC0-F30AC8C4958F}"/>
              </a:ext>
            </a:extLst>
          </p:cNvPr>
          <p:cNvSpPr>
            <a:spLocks noGrp="1"/>
          </p:cNvSpPr>
          <p:nvPr>
            <p:ph type="sldNum" sz="quarter" idx="12"/>
          </p:nvPr>
        </p:nvSpPr>
        <p:spPr/>
        <p:txBody>
          <a:bodyPr/>
          <a:lstStyle/>
          <a:p>
            <a:fld id="{2258D337-24F1-4F5F-A628-F874347C61AD}" type="slidenum">
              <a:rPr lang="en-GB" smtClean="0"/>
              <a:pPr/>
              <a:t>12</a:t>
            </a:fld>
            <a:endParaRPr lang="en-GB" dirty="0">
              <a:solidFill>
                <a:srgbClr val="FFFF00"/>
              </a:solidFill>
            </a:endParaRP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889A8645-0664-9057-4E54-83AB13AAEE31}"/>
                  </a:ext>
                </a:extLst>
              </p:cNvPr>
              <p:cNvSpPr>
                <a:spLocks noGrp="1"/>
              </p:cNvSpPr>
              <p:nvPr>
                <p:ph idx="1"/>
              </p:nvPr>
            </p:nvSpPr>
            <p:spPr>
              <a:xfrm>
                <a:off x="818712" y="1584819"/>
                <a:ext cx="5641355" cy="5095381"/>
              </a:xfrm>
            </p:spPr>
            <p:txBody>
              <a:bodyPr>
                <a:normAutofit lnSpcReduction="10000"/>
              </a:bodyPr>
              <a:lstStyle/>
              <a:p>
                <a:r>
                  <a:rPr lang="en-GB" dirty="0"/>
                  <a:t>Residual stiffness degradation in CFRP fatigue is often represented by phenomenological laws relating remaining stiffness to consumed life fraction [1].</a:t>
                </a:r>
              </a:p>
              <a:p>
                <a:endParaRPr lang="en-GB" dirty="0"/>
              </a:p>
              <a:p>
                <a:endParaRPr lang="en-GB" dirty="0"/>
              </a:p>
              <a:p>
                <a:endParaRPr lang="en-GB" dirty="0"/>
              </a:p>
              <a:p>
                <a:pPr lvl="1"/>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oMath>
                </a14:m>
                <a:r>
                  <a:rPr lang="en-GB" dirty="0"/>
                  <a:t> is residual laminate stiffness at cycle 𝑁</a:t>
                </a:r>
              </a:p>
              <a:p>
                <a:pPr lvl="1"/>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0</m:t>
                        </m:r>
                      </m:sub>
                    </m:sSub>
                  </m:oMath>
                </a14:m>
                <a:r>
                  <a:rPr lang="en-GB" dirty="0"/>
                  <a:t> is initial undamaged stiffness</a:t>
                </a:r>
              </a:p>
              <a:p>
                <a:pPr lvl="1"/>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𝑓</m:t>
                        </m:r>
                      </m:sub>
                    </m:sSub>
                  </m:oMath>
                </a14:m>
                <a:r>
                  <a:rPr lang="en-GB" dirty="0"/>
                  <a:t> is cycles to failure</a:t>
                </a: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m:t>
                        </m:r>
                      </m:e>
                      <m:sub>
                        <m:r>
                          <a:rPr lang="en-GB" b="0" i="1" smtClean="0">
                            <a:latin typeface="Cambria Math" panose="02040503050406030204" pitchFamily="18" charset="0"/>
                          </a:rPr>
                          <m:t>𝐸</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𝐸</m:t>
                        </m:r>
                      </m:sub>
                    </m:sSub>
                    <m:r>
                      <a:rPr lang="en-GB" i="1">
                        <a:latin typeface="Cambria Math" panose="02040503050406030204" pitchFamily="18" charset="0"/>
                      </a:rPr>
                      <m:t> </m:t>
                    </m:r>
                  </m:oMath>
                </a14:m>
                <a:r>
                  <a:rPr lang="en-GB" dirty="0"/>
                  <a:t>are empirical fit parameters tuned to match experimental stiffness degradation data</a:t>
                </a:r>
              </a:p>
              <a:p>
                <a:pPr lvl="1"/>
                <a:r>
                  <a:rPr lang="en-GB" dirty="0"/>
                  <a:t>The model captures the typical trend: gradual stiffness loss over most of life, then steep drop as </a:t>
                </a:r>
                <a14:m>
                  <m:oMath xmlns:m="http://schemas.openxmlformats.org/officeDocument/2006/math">
                    <m:r>
                      <a:rPr lang="en-GB" b="0" i="1" smtClean="0">
                        <a:latin typeface="Cambria Math" panose="02040503050406030204" pitchFamily="18" charset="0"/>
                      </a:rPr>
                      <m:t>𝑛</m:t>
                    </m:r>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𝑁</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𝑓</m:t>
                            </m:r>
                          </m:sub>
                        </m:sSub>
                      </m:den>
                    </m:f>
                    <m:r>
                      <a:rPr lang="en-GB" b="0" i="1" smtClean="0">
                        <a:latin typeface="Cambria Math" panose="02040503050406030204" pitchFamily="18" charset="0"/>
                      </a:rPr>
                      <m:t> </m:t>
                    </m:r>
                  </m:oMath>
                </a14:m>
                <a:r>
                  <a:rPr lang="en-GB" dirty="0"/>
                  <a:t>→1</a:t>
                </a:r>
              </a:p>
            </p:txBody>
          </p:sp>
        </mc:Choice>
        <mc:Fallback>
          <p:sp>
            <p:nvSpPr>
              <p:cNvPr id="8" name="Content Placeholder 7">
                <a:extLst>
                  <a:ext uri="{FF2B5EF4-FFF2-40B4-BE49-F238E27FC236}">
                    <a16:creationId xmlns:a16="http://schemas.microsoft.com/office/drawing/2014/main" id="{889A8645-0664-9057-4E54-83AB13AAEE31}"/>
                  </a:ext>
                </a:extLst>
              </p:cNvPr>
              <p:cNvSpPr>
                <a:spLocks noGrp="1" noRot="1" noChangeAspect="1" noMove="1" noResize="1" noEditPoints="1" noAdjustHandles="1" noChangeArrowheads="1" noChangeShapeType="1" noTextEdit="1"/>
              </p:cNvSpPr>
              <p:nvPr>
                <p:ph idx="1"/>
              </p:nvPr>
            </p:nvSpPr>
            <p:spPr>
              <a:xfrm>
                <a:off x="818712" y="1584819"/>
                <a:ext cx="5641355" cy="5095381"/>
              </a:xfrm>
              <a:blipFill>
                <a:blip r:embed="rId5"/>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EF1B7A28-5041-D7E3-4BD2-2A2582E92A73}"/>
              </a:ext>
            </a:extLst>
          </p:cNvPr>
          <p:cNvPicPr>
            <a:picLocks noChangeAspect="1"/>
          </p:cNvPicPr>
          <p:nvPr/>
        </p:nvPicPr>
        <p:blipFill>
          <a:blip r:embed="rId6"/>
          <a:stretch>
            <a:fillRect/>
          </a:stretch>
        </p:blipFill>
        <p:spPr>
          <a:xfrm>
            <a:off x="1283844" y="2866217"/>
            <a:ext cx="3550624" cy="779720"/>
          </a:xfrm>
          <a:prstGeom prst="rect">
            <a:avLst/>
          </a:prstGeom>
        </p:spPr>
      </p:pic>
      <p:sp>
        <p:nvSpPr>
          <p:cNvPr id="12" name="TextBox 11">
            <a:extLst>
              <a:ext uri="{FF2B5EF4-FFF2-40B4-BE49-F238E27FC236}">
                <a16:creationId xmlns:a16="http://schemas.microsoft.com/office/drawing/2014/main" id="{E47AF934-191F-A202-76AA-CCB73BA53999}"/>
              </a:ext>
            </a:extLst>
          </p:cNvPr>
          <p:cNvSpPr txBox="1"/>
          <p:nvPr/>
        </p:nvSpPr>
        <p:spPr>
          <a:xfrm>
            <a:off x="7662333" y="4132509"/>
            <a:ext cx="1075936" cy="646331"/>
          </a:xfrm>
          <a:prstGeom prst="rect">
            <a:avLst/>
          </a:prstGeom>
          <a:noFill/>
        </p:spPr>
        <p:txBody>
          <a:bodyPr wrap="none" rtlCol="0">
            <a:spAutoFit/>
          </a:bodyPr>
          <a:lstStyle/>
          <a:p>
            <a:r>
              <a:rPr lang="en-GB" b="1" dirty="0">
                <a:solidFill>
                  <a:srgbClr val="C00000"/>
                </a:solidFill>
              </a:rPr>
              <a:t>C</a:t>
            </a:r>
            <a:r>
              <a:rPr lang="en-GB" b="1" baseline="-25000" dirty="0">
                <a:solidFill>
                  <a:srgbClr val="C00000"/>
                </a:solidFill>
              </a:rPr>
              <a:t>E</a:t>
            </a:r>
            <a:r>
              <a:rPr lang="en-GB" b="1" dirty="0">
                <a:solidFill>
                  <a:srgbClr val="C00000"/>
                </a:solidFill>
              </a:rPr>
              <a:t> = 4.5</a:t>
            </a:r>
          </a:p>
          <a:p>
            <a:r>
              <a:rPr lang="en-GB" b="1" dirty="0" err="1">
                <a:solidFill>
                  <a:srgbClr val="C00000"/>
                </a:solidFill>
              </a:rPr>
              <a:t>m</a:t>
            </a:r>
            <a:r>
              <a:rPr lang="en-GB" b="1" baseline="-25000" dirty="0" err="1">
                <a:solidFill>
                  <a:srgbClr val="C00000"/>
                </a:solidFill>
              </a:rPr>
              <a:t>E</a:t>
            </a:r>
            <a:r>
              <a:rPr lang="en-GB" b="1" dirty="0">
                <a:solidFill>
                  <a:srgbClr val="C00000"/>
                </a:solidFill>
              </a:rPr>
              <a:t> = 2.2</a:t>
            </a:r>
          </a:p>
        </p:txBody>
      </p:sp>
    </p:spTree>
    <p:extLst>
      <p:ext uri="{BB962C8B-B14F-4D97-AF65-F5344CB8AC3E}">
        <p14:creationId xmlns:p14="http://schemas.microsoft.com/office/powerpoint/2010/main" val="160418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DF86-BF8C-5737-2454-0ACD74F11482}"/>
              </a:ext>
            </a:extLst>
          </p:cNvPr>
          <p:cNvSpPr>
            <a:spLocks noGrp="1"/>
          </p:cNvSpPr>
          <p:nvPr>
            <p:ph type="title"/>
          </p:nvPr>
        </p:nvSpPr>
        <p:spPr/>
        <p:txBody>
          <a:bodyPr/>
          <a:lstStyle/>
          <a:p>
            <a:r>
              <a:rPr lang="en-GB" sz="2500" dirty="0"/>
              <a:t>Limitations of Phenomenological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BBDA9A-9073-9401-904F-2DDDF73F792A}"/>
                  </a:ext>
                </a:extLst>
              </p:cNvPr>
              <p:cNvSpPr>
                <a:spLocks noGrp="1"/>
              </p:cNvSpPr>
              <p:nvPr>
                <p:ph idx="1"/>
              </p:nvPr>
            </p:nvSpPr>
            <p:spPr>
              <a:xfrm>
                <a:off x="818712" y="1584819"/>
                <a:ext cx="5505651" cy="3150810"/>
              </a:xfrm>
            </p:spPr>
            <p:txBody>
              <a:bodyPr>
                <a:normAutofit fontScale="77500" lnSpcReduction="20000"/>
              </a:bodyPr>
              <a:lstStyle/>
              <a:p>
                <a:pPr marL="0" indent="0">
                  <a:buNone/>
                </a:pPr>
                <a:r>
                  <a:rPr lang="en-GB" b="1" dirty="0">
                    <a:solidFill>
                      <a:srgbClr val="FFFF00"/>
                    </a:solidFill>
                  </a:rPr>
                  <a:t>Conceptual limitation</a:t>
                </a:r>
                <a:endParaRPr lang="en-GB" dirty="0">
                  <a:solidFill>
                    <a:srgbClr val="FFFF00"/>
                  </a:solidFill>
                </a:endParaRPr>
              </a:p>
              <a:p>
                <a:r>
                  <a:rPr lang="en-GB" dirty="0"/>
                  <a:t>The model relates global stiffness loss to remaining life fraction</a:t>
                </a:r>
              </a:p>
              <a:p>
                <a:r>
                  <a:rPr lang="en-GB" dirty="0"/>
                  <a:t>It does not explicitly resolve matrix cracking, delamination, or fibre fracture</a:t>
                </a:r>
              </a:p>
              <a:p>
                <a:r>
                  <a:rPr lang="en-GB" dirty="0"/>
                  <a:t>Damage mechanisms are implicit and not explicitly resolved</a:t>
                </a:r>
              </a:p>
              <a:p>
                <a:pPr marL="0" indent="0">
                  <a:buNone/>
                </a:pPr>
                <a:endParaRPr lang="en-GB" b="1" dirty="0">
                  <a:solidFill>
                    <a:srgbClr val="FFFF00"/>
                  </a:solidFill>
                </a:endParaRPr>
              </a:p>
              <a:p>
                <a:pPr marL="0" indent="0">
                  <a:buNone/>
                </a:pPr>
                <a:r>
                  <a:rPr lang="en-GB" b="1" dirty="0">
                    <a:solidFill>
                      <a:srgbClr val="FFFF00"/>
                    </a:solidFill>
                  </a:rPr>
                  <a:t>Parameter limitations</a:t>
                </a:r>
                <a:endParaRPr lang="en-GB" dirty="0">
                  <a:solidFill>
                    <a:srgbClr val="FFFF00"/>
                  </a:solidFill>
                </a:endParaRPr>
              </a:p>
              <a:p>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1">
                            <a:latin typeface="Cambria Math" panose="02040503050406030204" pitchFamily="18" charset="0"/>
                          </a:rPr>
                          <m:t>𝐸</m:t>
                        </m:r>
                      </m:sub>
                    </m:sSub>
                  </m:oMath>
                </a14:m>
                <a:r>
                  <a:rPr lang="en-GB" dirty="0"/>
                  <a:t>and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𝑚</m:t>
                        </m:r>
                      </m:e>
                      <m:sub>
                        <m:r>
                          <a:rPr lang="ar-AE" i="1">
                            <a:latin typeface="Cambria Math" panose="02040503050406030204" pitchFamily="18" charset="0"/>
                          </a:rPr>
                          <m:t>𝐸</m:t>
                        </m:r>
                      </m:sub>
                    </m:sSub>
                  </m:oMath>
                </a14:m>
                <a:r>
                  <a:rPr lang="en-GB" dirty="0"/>
                  <a:t> are empirical fitting parameters</a:t>
                </a:r>
              </a:p>
              <a:p>
                <a:r>
                  <a:rPr lang="en-GB" dirty="0"/>
                  <a:t>Parameters lack a validated micromechanical basis</a:t>
                </a:r>
              </a:p>
              <a:p>
                <a:r>
                  <a:rPr lang="en-GB" dirty="0"/>
                  <a:t>Must be recalibrated for each laminate system, lay-up, environment, and stress ratio</a:t>
                </a:r>
              </a:p>
            </p:txBody>
          </p:sp>
        </mc:Choice>
        <mc:Fallback xmlns="">
          <p:sp>
            <p:nvSpPr>
              <p:cNvPr id="3" name="Content Placeholder 2">
                <a:extLst>
                  <a:ext uri="{FF2B5EF4-FFF2-40B4-BE49-F238E27FC236}">
                    <a16:creationId xmlns:a16="http://schemas.microsoft.com/office/drawing/2014/main" id="{D7BBDA9A-9073-9401-904F-2DDDF73F792A}"/>
                  </a:ext>
                </a:extLst>
              </p:cNvPr>
              <p:cNvSpPr>
                <a:spLocks noGrp="1" noRot="1" noChangeAspect="1" noMove="1" noResize="1" noEditPoints="1" noAdjustHandles="1" noChangeArrowheads="1" noChangeShapeType="1" noTextEdit="1"/>
              </p:cNvSpPr>
              <p:nvPr>
                <p:ph idx="1"/>
              </p:nvPr>
            </p:nvSpPr>
            <p:spPr>
              <a:xfrm>
                <a:off x="818712" y="1584819"/>
                <a:ext cx="5505651" cy="3150810"/>
              </a:xfrm>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08B060F-C80E-D8BB-F3E1-C86141B6051A}"/>
              </a:ext>
            </a:extLst>
          </p:cNvPr>
          <p:cNvSpPr>
            <a:spLocks noGrp="1"/>
          </p:cNvSpPr>
          <p:nvPr>
            <p:ph type="sldNum" sz="quarter" idx="12"/>
          </p:nvPr>
        </p:nvSpPr>
        <p:spPr/>
        <p:txBody>
          <a:bodyPr/>
          <a:lstStyle/>
          <a:p>
            <a:fld id="{2258D337-24F1-4F5F-A628-F874347C61AD}" type="slidenum">
              <a:rPr lang="en-GB" smtClean="0"/>
              <a:pPr/>
              <a:t>13</a:t>
            </a:fld>
            <a:endParaRPr lang="en-GB" dirty="0">
              <a:solidFill>
                <a:srgbClr val="FFFF00"/>
              </a:solidFill>
            </a:endParaRPr>
          </a:p>
        </p:txBody>
      </p:sp>
      <p:sp>
        <p:nvSpPr>
          <p:cNvPr id="5" name="Content Placeholder 2">
            <a:extLst>
              <a:ext uri="{FF2B5EF4-FFF2-40B4-BE49-F238E27FC236}">
                <a16:creationId xmlns:a16="http://schemas.microsoft.com/office/drawing/2014/main" id="{06ED6103-F8DC-0283-FAEC-718DEFDDE3CB}"/>
              </a:ext>
            </a:extLst>
          </p:cNvPr>
          <p:cNvSpPr txBox="1">
            <a:spLocks/>
          </p:cNvSpPr>
          <p:nvPr/>
        </p:nvSpPr>
        <p:spPr>
          <a:xfrm>
            <a:off x="6564429" y="1584819"/>
            <a:ext cx="5505651" cy="3344340"/>
          </a:xfrm>
          <a:prstGeom prst="rect">
            <a:avLst/>
          </a:prstGeom>
          <a:effectLst>
            <a:outerShdw blurRad="50800" dir="14400000">
              <a:srgbClr val="000000">
                <a:alpha val="40000"/>
              </a:srgbClr>
            </a:outerShdw>
          </a:effectLst>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panose="05020102010507070707" pitchFamily="18" charset="2"/>
              <a:buNone/>
            </a:pPr>
            <a:r>
              <a:rPr lang="en-GB" b="1" dirty="0">
                <a:solidFill>
                  <a:srgbClr val="FFFF00"/>
                </a:solidFill>
              </a:rPr>
              <a:t>Predictive limitations</a:t>
            </a:r>
          </a:p>
          <a:p>
            <a:r>
              <a:rPr lang="en-GB" dirty="0"/>
              <a:t>Cannot predict delamination initiation threshold</a:t>
            </a:r>
          </a:p>
          <a:p>
            <a:r>
              <a:rPr lang="en-GB" dirty="0"/>
              <a:t>Cannot capture mode-</a:t>
            </a:r>
            <a:r>
              <a:rPr lang="en-GB" dirty="0" err="1"/>
              <a:t>mixity</a:t>
            </a:r>
            <a:r>
              <a:rPr lang="en-GB" dirty="0"/>
              <a:t> effects</a:t>
            </a:r>
          </a:p>
          <a:p>
            <a:r>
              <a:rPr lang="en-GB" dirty="0"/>
              <a:t>Does not distinguish tension–tension from tension–compression behaviour</a:t>
            </a:r>
          </a:p>
          <a:p>
            <a:r>
              <a:rPr lang="en-GB" dirty="0"/>
              <a:t>Limited extrapolation capability outside calibrated stress range</a:t>
            </a:r>
          </a:p>
          <a:p>
            <a:pPr marL="0" indent="0">
              <a:buFont typeface="Wingdings 2" panose="05020102010507070707" pitchFamily="18" charset="2"/>
              <a:buNone/>
            </a:pPr>
            <a:endParaRPr lang="en-GB" b="1" dirty="0">
              <a:solidFill>
                <a:srgbClr val="FFFF00"/>
              </a:solidFill>
            </a:endParaRPr>
          </a:p>
          <a:p>
            <a:pPr marL="0" indent="0">
              <a:buFont typeface="Wingdings 2" panose="05020102010507070707" pitchFamily="18" charset="2"/>
              <a:buNone/>
            </a:pPr>
            <a:r>
              <a:rPr lang="en-GB" b="1" dirty="0">
                <a:solidFill>
                  <a:srgbClr val="FFFF00"/>
                </a:solidFill>
              </a:rPr>
              <a:t>Fundamental issue</a:t>
            </a:r>
            <a:endParaRPr lang="en-GB" dirty="0">
              <a:solidFill>
                <a:srgbClr val="FFFF00"/>
              </a:solidFill>
            </a:endParaRPr>
          </a:p>
          <a:p>
            <a:r>
              <a:rPr lang="en-GB" dirty="0"/>
              <a:t>Residual stiffness is an </a:t>
            </a:r>
            <a:r>
              <a:rPr lang="en-GB" b="1" dirty="0">
                <a:solidFill>
                  <a:srgbClr val="FFC000"/>
                </a:solidFill>
              </a:rPr>
              <a:t>observable consequence of damage</a:t>
            </a:r>
            <a:r>
              <a:rPr lang="en-GB" dirty="0"/>
              <a:t>, not a state variable governing failure</a:t>
            </a:r>
          </a:p>
          <a:p>
            <a:r>
              <a:rPr lang="en-GB" dirty="0"/>
              <a:t>A model that predicts stiffness does not necessarily predict failure mechanisms</a:t>
            </a:r>
          </a:p>
          <a:p>
            <a:endParaRPr lang="en-GB" dirty="0"/>
          </a:p>
        </p:txBody>
      </p:sp>
      <p:sp>
        <p:nvSpPr>
          <p:cNvPr id="7" name="TextBox 6">
            <a:extLst>
              <a:ext uri="{FF2B5EF4-FFF2-40B4-BE49-F238E27FC236}">
                <a16:creationId xmlns:a16="http://schemas.microsoft.com/office/drawing/2014/main" id="{64CDF0F9-249C-FDDA-81CF-1A5D44542FDC}"/>
              </a:ext>
            </a:extLst>
          </p:cNvPr>
          <p:cNvSpPr txBox="1"/>
          <p:nvPr/>
        </p:nvSpPr>
        <p:spPr>
          <a:xfrm>
            <a:off x="818711" y="5206158"/>
            <a:ext cx="10818231" cy="646331"/>
          </a:xfrm>
          <a:prstGeom prst="rect">
            <a:avLst/>
          </a:prstGeom>
          <a:noFill/>
        </p:spPr>
        <p:txBody>
          <a:bodyPr wrap="square">
            <a:spAutoFit/>
          </a:bodyPr>
          <a:lstStyle/>
          <a:p>
            <a:r>
              <a:rPr lang="en-GB" dirty="0"/>
              <a:t>Phenomenological models enable life correlation but do not predict mechanism transition. Mechanism-based or fracture-mechanics approaches are required for design-level prediction</a:t>
            </a:r>
          </a:p>
        </p:txBody>
      </p:sp>
    </p:spTree>
    <p:extLst>
      <p:ext uri="{BB962C8B-B14F-4D97-AF65-F5344CB8AC3E}">
        <p14:creationId xmlns:p14="http://schemas.microsoft.com/office/powerpoint/2010/main" val="198868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18CB-9708-D1E2-7180-07C6F306EB6F}"/>
              </a:ext>
            </a:extLst>
          </p:cNvPr>
          <p:cNvSpPr>
            <a:spLocks noGrp="1"/>
          </p:cNvSpPr>
          <p:nvPr>
            <p:ph type="title"/>
          </p:nvPr>
        </p:nvSpPr>
        <p:spPr/>
        <p:txBody>
          <a:bodyPr/>
          <a:lstStyle/>
          <a:p>
            <a:r>
              <a:rPr lang="en-GB" sz="3000" dirty="0"/>
              <a:t>Energy-Based Delamination Growth Modelling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4429ACE-A7FD-F59C-ABE1-23814D108FFA}"/>
                  </a:ext>
                </a:extLst>
              </p:cNvPr>
              <p:cNvSpPr>
                <a:spLocks noGrp="1"/>
              </p:cNvSpPr>
              <p:nvPr>
                <p:ph idx="1"/>
              </p:nvPr>
            </p:nvSpPr>
            <p:spPr>
              <a:xfrm>
                <a:off x="818712" y="1584819"/>
                <a:ext cx="11049438" cy="4690853"/>
              </a:xfrm>
            </p:spPr>
            <p:txBody>
              <a:bodyPr>
                <a:normAutofit fontScale="92500" lnSpcReduction="10000"/>
              </a:bodyPr>
              <a:lstStyle/>
              <a:p>
                <a:r>
                  <a:rPr lang="en-GB" dirty="0"/>
                  <a:t>In CFRP fatigue, structural failure is often governed by </a:t>
                </a:r>
                <a:r>
                  <a:rPr lang="en-GB" b="1" dirty="0"/>
                  <a:t>delamination growth and ply interaction</a:t>
                </a:r>
                <a:r>
                  <a:rPr lang="en-GB" dirty="0"/>
                  <a:t>, not single crack propagation.</a:t>
                </a:r>
              </a:p>
              <a:p>
                <a:r>
                  <a:rPr lang="en-GB" dirty="0"/>
                  <a:t>Delamination propagates when: </a:t>
                </a:r>
                <a14:m>
                  <m:oMath xmlns:m="http://schemas.openxmlformats.org/officeDocument/2006/math">
                    <m:r>
                      <a:rPr lang="en-GB" i="1">
                        <a:latin typeface="Cambria Math" panose="02040503050406030204" pitchFamily="18" charset="0"/>
                      </a:rPr>
                      <m:t>𝐺</m:t>
                    </m:r>
                    <m:r>
                      <a:rPr lang="en-GB">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𝐺</m:t>
                        </m:r>
                      </m:e>
                      <m:sub>
                        <m:r>
                          <a:rPr lang="ar-AE" i="1">
                            <a:latin typeface="Cambria Math" panose="02040503050406030204" pitchFamily="18" charset="0"/>
                          </a:rPr>
                          <m:t>𝑐</m:t>
                        </m:r>
                      </m:sub>
                    </m:sSub>
                  </m:oMath>
                </a14:m>
                <a:endParaRPr lang="ar-AE" dirty="0"/>
              </a:p>
              <a:p>
                <a:pPr lvl="1"/>
                <a14:m>
                  <m:oMath xmlns:m="http://schemas.openxmlformats.org/officeDocument/2006/math">
                    <m:r>
                      <a:rPr lang="en-GB" i="1">
                        <a:latin typeface="Cambria Math" panose="02040503050406030204" pitchFamily="18" charset="0"/>
                      </a:rPr>
                      <m:t>𝐺</m:t>
                    </m:r>
                  </m:oMath>
                </a14:m>
                <a:r>
                  <a:rPr lang="en-GB" dirty="0"/>
                  <a:t> = strain energy release rate                </a:t>
                </a:r>
                <a14:m>
                  <m:oMath xmlns:m="http://schemas.openxmlformats.org/officeDocument/2006/math">
                    <m:r>
                      <a:rPr lang="en-GB" b="0" i="0" smtClean="0">
                        <a:latin typeface="Cambria Math" panose="02040503050406030204" pitchFamily="18" charset="0"/>
                      </a:rPr>
                      <m:t> </m:t>
                    </m:r>
                    <m:sSub>
                      <m:sSubPr>
                        <m:ctrlPr>
                          <a:rPr lang="ar-AE" i="1">
                            <a:latin typeface="Cambria Math" panose="02040503050406030204" pitchFamily="18" charset="0"/>
                          </a:rPr>
                        </m:ctrlPr>
                      </m:sSubPr>
                      <m:e>
                        <m:r>
                          <a:rPr lang="ar-AE" i="1">
                            <a:latin typeface="Cambria Math" panose="02040503050406030204" pitchFamily="18" charset="0"/>
                          </a:rPr>
                          <m:t>𝐺</m:t>
                        </m:r>
                      </m:e>
                      <m:sub>
                        <m:r>
                          <a:rPr lang="ar-AE" i="1">
                            <a:latin typeface="Cambria Math" panose="02040503050406030204" pitchFamily="18" charset="0"/>
                          </a:rPr>
                          <m:t>𝑐</m:t>
                        </m:r>
                      </m:sub>
                    </m:sSub>
                  </m:oMath>
                </a14:m>
                <a:r>
                  <a:rPr lang="ar-AE" dirty="0"/>
                  <a:t>= </a:t>
                </a:r>
                <a:r>
                  <a:rPr lang="en-GB" dirty="0"/>
                  <a:t> interlaminar fracture toughness</a:t>
                </a:r>
              </a:p>
              <a:p>
                <a:r>
                  <a:rPr lang="en-GB" dirty="0"/>
                  <a:t>Under cyclic loading, crack growth follows a fatigue law. Paris-type relationship formulated in terms of strain energy release rate</a:t>
                </a:r>
              </a:p>
              <a:p>
                <a:r>
                  <a:rPr lang="en-GB" dirty="0"/>
                  <a:t>Paris-law parameters are laminate- and loading-dependent.</a:t>
                </a:r>
                <a:br>
                  <a:rPr lang="en-GB" dirty="0"/>
                </a:br>
                <a14:m>
                  <m:oMath xmlns:m="http://schemas.openxmlformats.org/officeDocument/2006/math">
                    <m:r>
                      <a:rPr lang="en-GB" i="1">
                        <a:latin typeface="Cambria Math" panose="02040503050406030204" pitchFamily="18" charset="0"/>
                      </a:rPr>
                      <m:t>𝐶</m:t>
                    </m:r>
                  </m:oMath>
                </a14:m>
                <a:r>
                  <a:rPr lang="en-GB" dirty="0"/>
                  <a:t> and </a:t>
                </a:r>
                <a14:m>
                  <m:oMath xmlns:m="http://schemas.openxmlformats.org/officeDocument/2006/math">
                    <m:r>
                      <a:rPr lang="en-GB" i="1">
                        <a:latin typeface="Cambria Math" panose="02040503050406030204" pitchFamily="18" charset="0"/>
                      </a:rPr>
                      <m:t>𝑚</m:t>
                    </m:r>
                  </m:oMath>
                </a14:m>
                <a:r>
                  <a:rPr lang="en-GB" dirty="0"/>
                  <a:t> vary with mode </a:t>
                </a:r>
                <a:r>
                  <a:rPr lang="en-GB" dirty="0" err="1"/>
                  <a:t>mixity</a:t>
                </a:r>
                <a:r>
                  <a:rPr lang="en-GB" dirty="0"/>
                  <a:t>, fibre bridging, lay-up, and R-ratio.</a:t>
                </a:r>
                <a:endParaRPr lang="en-GB" b="1" dirty="0">
                  <a:solidFill>
                    <a:srgbClr val="FFFF00"/>
                  </a:solidFill>
                </a:endParaRPr>
              </a:p>
              <a:p>
                <a:pPr marL="0" indent="0">
                  <a:buNone/>
                </a:pPr>
                <a:r>
                  <a:rPr lang="en-GB" b="1" dirty="0">
                    <a:solidFill>
                      <a:srgbClr val="FFFF00"/>
                    </a:solidFill>
                  </a:rPr>
                  <a:t>Composite-Specific Features</a:t>
                </a:r>
              </a:p>
              <a:p>
                <a:r>
                  <a:rPr lang="en-GB" dirty="0"/>
                  <a:t>Mixed-mode loading (Mode I / Mode II / Mode III interaction)</a:t>
                </a:r>
              </a:p>
              <a:p>
                <a:r>
                  <a:rPr lang="en-GB" dirty="0"/>
                  <a:t>Fibre bridging effects alter effective </a:t>
                </a:r>
                <a14:m>
                  <m:oMath xmlns:m="http://schemas.openxmlformats.org/officeDocument/2006/math">
                    <m:r>
                      <a:rPr lang="en-GB" i="1">
                        <a:latin typeface="Cambria Math" panose="02040503050406030204" pitchFamily="18" charset="0"/>
                      </a:rPr>
                      <m:t>𝐺</m:t>
                    </m:r>
                  </m:oMath>
                </a14:m>
                <a:endParaRPr lang="en-GB" dirty="0"/>
              </a:p>
              <a:p>
                <a:r>
                  <a:rPr lang="en-GB" dirty="0"/>
                  <a:t>Crack closure effects differ from metals</a:t>
                </a:r>
              </a:p>
              <a:p>
                <a:r>
                  <a:rPr lang="en-GB" dirty="0"/>
                  <a:t>Damage interacts with matrix cracking and ply orientation</a:t>
                </a:r>
              </a:p>
              <a:p>
                <a:r>
                  <a:rPr lang="en-GB" dirty="0"/>
                  <a:t>Growth rate depends strongly on lay-up and fibre architecture</a:t>
                </a:r>
              </a:p>
              <a:p>
                <a:endParaRPr lang="en-GB" dirty="0"/>
              </a:p>
            </p:txBody>
          </p:sp>
        </mc:Choice>
        <mc:Fallback>
          <p:sp>
            <p:nvSpPr>
              <p:cNvPr id="3" name="Content Placeholder 2">
                <a:extLst>
                  <a:ext uri="{FF2B5EF4-FFF2-40B4-BE49-F238E27FC236}">
                    <a16:creationId xmlns:a16="http://schemas.microsoft.com/office/drawing/2014/main" id="{F4429ACE-A7FD-F59C-ABE1-23814D108FFA}"/>
                  </a:ext>
                </a:extLst>
              </p:cNvPr>
              <p:cNvSpPr>
                <a:spLocks noGrp="1" noRot="1" noChangeAspect="1" noMove="1" noResize="1" noEditPoints="1" noAdjustHandles="1" noChangeArrowheads="1" noChangeShapeType="1" noTextEdit="1"/>
              </p:cNvSpPr>
              <p:nvPr>
                <p:ph idx="1"/>
              </p:nvPr>
            </p:nvSpPr>
            <p:spPr>
              <a:xfrm>
                <a:off x="818712" y="1584819"/>
                <a:ext cx="11049438" cy="4690853"/>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C899877-A2D1-31B2-DEC6-8E0D4CC97464}"/>
              </a:ext>
            </a:extLst>
          </p:cNvPr>
          <p:cNvSpPr>
            <a:spLocks noGrp="1"/>
          </p:cNvSpPr>
          <p:nvPr>
            <p:ph type="sldNum" sz="quarter" idx="12"/>
          </p:nvPr>
        </p:nvSpPr>
        <p:spPr/>
        <p:txBody>
          <a:bodyPr/>
          <a:lstStyle/>
          <a:p>
            <a:fld id="{2258D337-24F1-4F5F-A628-F874347C61AD}" type="slidenum">
              <a:rPr lang="en-GB" smtClean="0"/>
              <a:pPr/>
              <a:t>14</a:t>
            </a:fld>
            <a:endParaRPr lang="en-GB" dirty="0">
              <a:solidFill>
                <a:srgbClr val="FFFF00"/>
              </a:solidFill>
            </a:endParaRPr>
          </a:p>
        </p:txBody>
      </p:sp>
      <p:pic>
        <p:nvPicPr>
          <p:cNvPr id="5" name="Picture 4">
            <a:extLst>
              <a:ext uri="{FF2B5EF4-FFF2-40B4-BE49-F238E27FC236}">
                <a16:creationId xmlns:a16="http://schemas.microsoft.com/office/drawing/2014/main" id="{89406FBA-E1EC-D107-F894-B17BE42563EF}"/>
              </a:ext>
            </a:extLst>
          </p:cNvPr>
          <p:cNvPicPr>
            <a:picLocks noChangeAspect="1"/>
          </p:cNvPicPr>
          <p:nvPr/>
        </p:nvPicPr>
        <p:blipFill>
          <a:blip r:embed="rId4"/>
          <a:stretch>
            <a:fillRect/>
          </a:stretch>
        </p:blipFill>
        <p:spPr>
          <a:xfrm>
            <a:off x="10051127" y="227876"/>
            <a:ext cx="2014749" cy="832348"/>
          </a:xfrm>
          <a:prstGeom prst="rect">
            <a:avLst/>
          </a:prstGeom>
          <a:ln>
            <a:solidFill>
              <a:srgbClr val="00B0F0"/>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E3B33FD-18B0-1AC5-1E48-FC84C475813F}"/>
                  </a:ext>
                </a:extLst>
              </p:cNvPr>
              <p:cNvSpPr txBox="1"/>
              <p:nvPr/>
            </p:nvSpPr>
            <p:spPr>
              <a:xfrm>
                <a:off x="7031398" y="3930245"/>
                <a:ext cx="4709088" cy="1711238"/>
              </a:xfrm>
              <a:prstGeom prst="rect">
                <a:avLst/>
              </a:prstGeom>
              <a:noFill/>
            </p:spPr>
            <p:txBody>
              <a:bodyPr wrap="square">
                <a:spAutoFit/>
              </a:bodyPr>
              <a:lstStyle/>
              <a:p>
                <a:pPr>
                  <a:buNone/>
                </a:pPr>
                <a:r>
                  <a:rPr lang="en-GB" sz="1700" b="1" dirty="0">
                    <a:solidFill>
                      <a:srgbClr val="FFFF00"/>
                    </a:solidFill>
                  </a:rPr>
                  <a:t>Mechanistic Transition</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700" dirty="0"/>
                  <a:t>Stage I → Matrix cracking (intralaminar)</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700" dirty="0"/>
                  <a:t>Stage II → Energy-controlled; delamination growth rate governed by </a:t>
                </a:r>
                <a14:m>
                  <m:oMath xmlns:m="http://schemas.openxmlformats.org/officeDocument/2006/math">
                    <m:r>
                      <m:rPr>
                        <m:sty m:val="p"/>
                      </m:rPr>
                      <a:rPr lang="en-GB" sz="1700">
                        <a:latin typeface="Cambria Math" panose="02040503050406030204" pitchFamily="18" charset="0"/>
                      </a:rPr>
                      <m:t>Δ</m:t>
                    </m:r>
                    <m:r>
                      <a:rPr lang="en-GB" sz="1700" i="1">
                        <a:latin typeface="Cambria Math" panose="02040503050406030204" pitchFamily="18" charset="0"/>
                      </a:rPr>
                      <m:t>𝐺</m:t>
                    </m:r>
                  </m:oMath>
                </a14:m>
                <a:endParaRPr lang="en-GB" sz="1700" dirty="0"/>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700" dirty="0"/>
                  <a:t>Stage III → Fibre fracture when local fibre stress exceeds strength</a:t>
                </a:r>
              </a:p>
            </p:txBody>
          </p:sp>
        </mc:Choice>
        <mc:Fallback xmlns="">
          <p:sp>
            <p:nvSpPr>
              <p:cNvPr id="7" name="TextBox 6">
                <a:extLst>
                  <a:ext uri="{FF2B5EF4-FFF2-40B4-BE49-F238E27FC236}">
                    <a16:creationId xmlns:a16="http://schemas.microsoft.com/office/drawing/2014/main" id="{1E3B33FD-18B0-1AC5-1E48-FC84C475813F}"/>
                  </a:ext>
                </a:extLst>
              </p:cNvPr>
              <p:cNvSpPr txBox="1">
                <a:spLocks noRot="1" noChangeAspect="1" noMove="1" noResize="1" noEditPoints="1" noAdjustHandles="1" noChangeArrowheads="1" noChangeShapeType="1" noTextEdit="1"/>
              </p:cNvSpPr>
              <p:nvPr/>
            </p:nvSpPr>
            <p:spPr>
              <a:xfrm>
                <a:off x="7031398" y="3930245"/>
                <a:ext cx="4709088" cy="1711238"/>
              </a:xfrm>
              <a:prstGeom prst="rect">
                <a:avLst/>
              </a:prstGeom>
              <a:blipFill>
                <a:blip r:embed="rId5"/>
                <a:stretch>
                  <a:fillRect l="-776" t="-1429" r="-906" b="-4286"/>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4A7ED3D7-D7E9-7D1A-D131-11277DD3A264}"/>
              </a:ext>
            </a:extLst>
          </p:cNvPr>
          <p:cNvSpPr txBox="1"/>
          <p:nvPr/>
        </p:nvSpPr>
        <p:spPr>
          <a:xfrm>
            <a:off x="451514" y="6130164"/>
            <a:ext cx="11509258" cy="584775"/>
          </a:xfrm>
          <a:prstGeom prst="rect">
            <a:avLst/>
          </a:prstGeom>
          <a:noFill/>
        </p:spPr>
        <p:txBody>
          <a:bodyPr wrap="square">
            <a:spAutoFit/>
          </a:bodyPr>
          <a:lstStyle/>
          <a:p>
            <a:r>
              <a:rPr lang="en-GB" sz="1600" dirty="0">
                <a:solidFill>
                  <a:srgbClr val="FFC000"/>
                </a:solidFill>
              </a:rPr>
              <a:t>In CFRP fatigue, the dominant transition occurs when intralaminar cracking saturates and damage evolution becomes governed by interlaminar energy release rate.</a:t>
            </a:r>
            <a:endParaRPr lang="en-GB" sz="1500" b="1" dirty="0">
              <a:solidFill>
                <a:srgbClr val="FFC000"/>
              </a:solidFill>
            </a:endParaRPr>
          </a:p>
        </p:txBody>
      </p:sp>
    </p:spTree>
    <p:extLst>
      <p:ext uri="{BB962C8B-B14F-4D97-AF65-F5344CB8AC3E}">
        <p14:creationId xmlns:p14="http://schemas.microsoft.com/office/powerpoint/2010/main" val="178990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9AAF-BA3A-5B5A-48EB-279B5C0B8DAE}"/>
              </a:ext>
            </a:extLst>
          </p:cNvPr>
          <p:cNvSpPr>
            <a:spLocks noGrp="1"/>
          </p:cNvSpPr>
          <p:nvPr>
            <p:ph type="title"/>
          </p:nvPr>
        </p:nvSpPr>
        <p:spPr/>
        <p:txBody>
          <a:bodyPr/>
          <a:lstStyle/>
          <a:p>
            <a:r>
              <a:rPr lang="fr-FR" sz="2500" dirty="0"/>
              <a:t>Influence of Fibre </a:t>
            </a:r>
            <a:r>
              <a:rPr lang="fr-FR" sz="2500" dirty="0" err="1"/>
              <a:t>Modulus</a:t>
            </a:r>
            <a:r>
              <a:rPr lang="fr-FR" sz="2500" dirty="0"/>
              <a:t> on CFRP Fatigue Failure Mode</a:t>
            </a:r>
            <a:endParaRPr lang="en-GB" sz="25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E45869-7DCE-1364-C082-806E39D2A81B}"/>
                  </a:ext>
                </a:extLst>
              </p:cNvPr>
              <p:cNvSpPr>
                <a:spLocks noGrp="1"/>
              </p:cNvSpPr>
              <p:nvPr>
                <p:ph idx="1"/>
              </p:nvPr>
            </p:nvSpPr>
            <p:spPr>
              <a:xfrm>
                <a:off x="818712" y="1397388"/>
                <a:ext cx="5209555" cy="4416588"/>
              </a:xfrm>
            </p:spPr>
            <p:txBody>
              <a:bodyPr>
                <a:normAutofit/>
              </a:bodyPr>
              <a:lstStyle/>
              <a:p>
                <a:pPr marL="0" indent="0">
                  <a:buNone/>
                </a:pPr>
                <a:r>
                  <a:rPr lang="en-GB" sz="1700" b="1" dirty="0">
                    <a:solidFill>
                      <a:srgbClr val="FFFF00"/>
                    </a:solidFill>
                    <a:latin typeface="Arial (body)"/>
                  </a:rPr>
                  <a:t>Typical Carbon Fibre Modulus Range</a:t>
                </a:r>
              </a:p>
              <a:p>
                <a:r>
                  <a:rPr lang="en-GB" sz="1700" dirty="0"/>
                  <a:t>Low modulus: ~150–200 </a:t>
                </a:r>
                <a:r>
                  <a:rPr lang="en-GB" sz="1700" dirty="0" err="1"/>
                  <a:t>GPa</a:t>
                </a:r>
                <a:endParaRPr lang="en-GB" sz="1700" dirty="0"/>
              </a:p>
              <a:p>
                <a:r>
                  <a:rPr lang="en-GB" sz="1700" dirty="0"/>
                  <a:t>Intermediate / high strength: ~230–280 </a:t>
                </a:r>
                <a:r>
                  <a:rPr lang="en-GB" sz="1700" dirty="0" err="1"/>
                  <a:t>GPa</a:t>
                </a:r>
                <a:endParaRPr lang="en-GB" sz="1700" dirty="0"/>
              </a:p>
              <a:p>
                <a:r>
                  <a:rPr lang="en-GB" sz="1700" dirty="0"/>
                  <a:t>High modulus: ~300–600 </a:t>
                </a:r>
                <a:r>
                  <a:rPr lang="en-GB" sz="1700" dirty="0" err="1"/>
                  <a:t>GPa</a:t>
                </a:r>
                <a:endParaRPr lang="en-GB" sz="1700" dirty="0"/>
              </a:p>
              <a:p>
                <a:r>
                  <a:rPr lang="en-GB" sz="1700" dirty="0"/>
                  <a:t>Ultra high modulus: 600-950 </a:t>
                </a:r>
                <a:r>
                  <a:rPr lang="en-GB" sz="1700" dirty="0" err="1"/>
                  <a:t>GPa</a:t>
                </a:r>
                <a:endParaRPr lang="en-GB" sz="1700" dirty="0"/>
              </a:p>
              <a:p>
                <a:pPr marL="0" indent="0">
                  <a:buNone/>
                </a:pPr>
                <a:endParaRPr lang="en-GB" sz="1700" dirty="0"/>
              </a:p>
              <a:p>
                <a:pPr marL="0" indent="0">
                  <a:buNone/>
                </a:pPr>
                <a:r>
                  <a:rPr lang="en-GB" sz="1700" b="1" dirty="0">
                    <a:solidFill>
                      <a:srgbClr val="FFFF00"/>
                    </a:solidFill>
                  </a:rPr>
                  <a:t>High Modulus Fibres</a:t>
                </a:r>
              </a:p>
              <a:p>
                <a:r>
                  <a:rPr lang="en-GB" sz="1700" dirty="0"/>
                  <a:t>High elastic strain energy storage </a:t>
                </a:r>
                <a14:m>
                  <m:oMath xmlns:m="http://schemas.openxmlformats.org/officeDocument/2006/math">
                    <m:r>
                      <a:rPr lang="en-GB" sz="1700">
                        <a:latin typeface="Cambria Math" panose="02040503050406030204" pitchFamily="18" charset="0"/>
                      </a:rPr>
                      <m:t>𝑈</m:t>
                    </m:r>
                    <m:r>
                      <a:rPr lang="en-GB" sz="1700">
                        <a:latin typeface="Cambria Math" panose="02040503050406030204" pitchFamily="18" charset="0"/>
                      </a:rPr>
                      <m:t>=</m:t>
                    </m:r>
                    <m:f>
                      <m:fPr>
                        <m:ctrlPr>
                          <a:rPr lang="ar-AE" sz="1700" i="1">
                            <a:latin typeface="Cambria Math" panose="02040503050406030204" pitchFamily="18" charset="0"/>
                          </a:rPr>
                        </m:ctrlPr>
                      </m:fPr>
                      <m:num>
                        <m:r>
                          <a:rPr lang="ar-AE" sz="1700">
                            <a:latin typeface="Cambria Math" panose="02040503050406030204" pitchFamily="18" charset="0"/>
                          </a:rPr>
                          <m:t>1</m:t>
                        </m:r>
                      </m:num>
                      <m:den>
                        <m:r>
                          <a:rPr lang="ar-AE" sz="1700">
                            <a:latin typeface="Cambria Math" panose="02040503050406030204" pitchFamily="18" charset="0"/>
                          </a:rPr>
                          <m:t>2</m:t>
                        </m:r>
                      </m:den>
                    </m:f>
                    <m:r>
                      <a:rPr lang="ar-AE" sz="1700">
                        <a:latin typeface="Cambria Math" panose="02040503050406030204" pitchFamily="18" charset="0"/>
                      </a:rPr>
                      <m:t>𝐸</m:t>
                    </m:r>
                    <m:sSup>
                      <m:sSupPr>
                        <m:ctrlPr>
                          <a:rPr lang="ar-AE" sz="1700" i="1">
                            <a:latin typeface="Cambria Math" panose="02040503050406030204" pitchFamily="18" charset="0"/>
                          </a:rPr>
                        </m:ctrlPr>
                      </m:sSupPr>
                      <m:e>
                        <m:r>
                          <a:rPr lang="ar-AE" sz="1700">
                            <a:latin typeface="Cambria Math" panose="02040503050406030204" pitchFamily="18" charset="0"/>
                          </a:rPr>
                          <m:t>𝜀</m:t>
                        </m:r>
                      </m:e>
                      <m:sup>
                        <m:r>
                          <a:rPr lang="ar-AE" sz="1700">
                            <a:latin typeface="Cambria Math" panose="02040503050406030204" pitchFamily="18" charset="0"/>
                          </a:rPr>
                          <m:t>2</m:t>
                        </m:r>
                      </m:sup>
                    </m:sSup>
                  </m:oMath>
                </a14:m>
                <a:endParaRPr lang="en-GB" sz="1700" dirty="0"/>
              </a:p>
              <a:p>
                <a:r>
                  <a:rPr lang="en-GB" sz="1600" dirty="0"/>
                  <a:t>Lower strain-to-failure</a:t>
                </a:r>
              </a:p>
              <a:p>
                <a:r>
                  <a:rPr lang="en-GB" sz="1600" dirty="0"/>
                  <a:t>Rapid energy release once cracking initiates</a:t>
                </a:r>
              </a:p>
              <a:p>
                <a:r>
                  <a:rPr lang="en-GB" sz="1600" dirty="0"/>
                  <a:t>Brittle fibre-dominated rupture in fatigue</a:t>
                </a:r>
                <a:endParaRPr lang="en-GB" sz="1700" dirty="0"/>
              </a:p>
            </p:txBody>
          </p:sp>
        </mc:Choice>
        <mc:Fallback>
          <p:sp>
            <p:nvSpPr>
              <p:cNvPr id="3" name="Content Placeholder 2">
                <a:extLst>
                  <a:ext uri="{FF2B5EF4-FFF2-40B4-BE49-F238E27FC236}">
                    <a16:creationId xmlns:a16="http://schemas.microsoft.com/office/drawing/2014/main" id="{7CE45869-7DCE-1364-C082-806E39D2A81B}"/>
                  </a:ext>
                </a:extLst>
              </p:cNvPr>
              <p:cNvSpPr>
                <a:spLocks noGrp="1" noRot="1" noChangeAspect="1" noMove="1" noResize="1" noEditPoints="1" noAdjustHandles="1" noChangeArrowheads="1" noChangeShapeType="1" noTextEdit="1"/>
              </p:cNvSpPr>
              <p:nvPr>
                <p:ph idx="1"/>
              </p:nvPr>
            </p:nvSpPr>
            <p:spPr>
              <a:xfrm>
                <a:off x="818712" y="1397388"/>
                <a:ext cx="5209555" cy="4416588"/>
              </a:xfrm>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10512D4-9FB9-CEB0-252D-974A0EE6392F}"/>
              </a:ext>
            </a:extLst>
          </p:cNvPr>
          <p:cNvSpPr>
            <a:spLocks noGrp="1"/>
          </p:cNvSpPr>
          <p:nvPr>
            <p:ph type="sldNum" sz="quarter" idx="12"/>
          </p:nvPr>
        </p:nvSpPr>
        <p:spPr/>
        <p:txBody>
          <a:bodyPr/>
          <a:lstStyle/>
          <a:p>
            <a:fld id="{2258D337-24F1-4F5F-A628-F874347C61AD}" type="slidenum">
              <a:rPr lang="en-GB" smtClean="0"/>
              <a:pPr/>
              <a:t>15</a:t>
            </a:fld>
            <a:endParaRPr lang="en-GB" sz="800" dirty="0"/>
          </a:p>
        </p:txBody>
      </p:sp>
      <p:sp>
        <p:nvSpPr>
          <p:cNvPr id="6" name="TextBox 5">
            <a:extLst>
              <a:ext uri="{FF2B5EF4-FFF2-40B4-BE49-F238E27FC236}">
                <a16:creationId xmlns:a16="http://schemas.microsoft.com/office/drawing/2014/main" id="{B414E09F-BC62-9AA5-BB69-A92039A23A0F}"/>
              </a:ext>
            </a:extLst>
          </p:cNvPr>
          <p:cNvSpPr txBox="1"/>
          <p:nvPr/>
        </p:nvSpPr>
        <p:spPr>
          <a:xfrm>
            <a:off x="163629" y="5814215"/>
            <a:ext cx="11923267" cy="1015663"/>
          </a:xfrm>
          <a:prstGeom prst="rect">
            <a:avLst/>
          </a:prstGeom>
          <a:solidFill>
            <a:srgbClr val="FFFFCC"/>
          </a:solidFill>
          <a:ln>
            <a:solidFill>
              <a:srgbClr val="FFFF00"/>
            </a:solidFill>
          </a:ln>
        </p:spPr>
        <p:txBody>
          <a:bodyPr wrap="square">
            <a:spAutoFit/>
          </a:bodyPr>
          <a:lstStyle/>
          <a:p>
            <a:pPr marL="285750" indent="-285750">
              <a:buFont typeface="Courier New" panose="02070309020205020404" pitchFamily="49" charset="0"/>
              <a:buChar char="o"/>
            </a:pPr>
            <a:r>
              <a:rPr lang="en-GB" sz="1500" b="1" dirty="0">
                <a:solidFill>
                  <a:srgbClr val="C00000"/>
                </a:solidFill>
              </a:rPr>
              <a:t>Higher fibre modulus → higher stored elastic strain energy → greater local energy release during cracking → earlier transition to fibre-dominated failure (Stage III)</a:t>
            </a:r>
          </a:p>
          <a:p>
            <a:pPr marL="285750" indent="-285750">
              <a:buFont typeface="Courier New" panose="02070309020205020404" pitchFamily="49" charset="0"/>
              <a:buChar char="o"/>
            </a:pPr>
            <a:r>
              <a:rPr lang="en-GB" sz="1500" b="1" dirty="0">
                <a:solidFill>
                  <a:srgbClr val="C00000"/>
                </a:solidFill>
              </a:rPr>
              <a:t>Lower fibre modulus → reduced energy release rate → extended Stage II delamination growth → more progressive fatigue behaviour</a:t>
            </a:r>
          </a:p>
        </p:txBody>
      </p:sp>
      <p:sp>
        <p:nvSpPr>
          <p:cNvPr id="7" name="Content Placeholder 2">
            <a:extLst>
              <a:ext uri="{FF2B5EF4-FFF2-40B4-BE49-F238E27FC236}">
                <a16:creationId xmlns:a16="http://schemas.microsoft.com/office/drawing/2014/main" id="{A45D7239-6937-5422-7821-BBCB2472049A}"/>
              </a:ext>
            </a:extLst>
          </p:cNvPr>
          <p:cNvSpPr txBox="1">
            <a:spLocks/>
          </p:cNvSpPr>
          <p:nvPr/>
        </p:nvSpPr>
        <p:spPr>
          <a:xfrm>
            <a:off x="6028267" y="1397388"/>
            <a:ext cx="6058630" cy="4173099"/>
          </a:xfrm>
          <a:prstGeom prst="rect">
            <a:avLst/>
          </a:prstGeom>
          <a:effectLst>
            <a:outerShdw blurRad="50800" dir="14400000">
              <a:srgbClr val="000000">
                <a:alpha val="40000"/>
              </a:srgbClr>
            </a:outerShdw>
          </a:effectLst>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panose="05020102010507070707" pitchFamily="18" charset="2"/>
              <a:buNone/>
            </a:pPr>
            <a:r>
              <a:rPr lang="en-GB" b="1" dirty="0">
                <a:solidFill>
                  <a:srgbClr val="FFFF00"/>
                </a:solidFill>
              </a:rPr>
              <a:t>High-Strength / Medium-Modulus Fibres</a:t>
            </a:r>
          </a:p>
          <a:p>
            <a:r>
              <a:rPr lang="en-GB" dirty="0"/>
              <a:t>Higher strain-to-failure</a:t>
            </a:r>
          </a:p>
          <a:p>
            <a:r>
              <a:rPr lang="en-GB" dirty="0"/>
              <a:t>Stable load redistribution after matrix cracking</a:t>
            </a:r>
          </a:p>
          <a:p>
            <a:r>
              <a:rPr lang="en-GB" dirty="0"/>
              <a:t>Progressive damage accumulation</a:t>
            </a:r>
          </a:p>
          <a:p>
            <a:r>
              <a:rPr lang="en-GB" dirty="0"/>
              <a:t>Gradual stiffness degradation</a:t>
            </a:r>
            <a:br>
              <a:rPr lang="en-GB" dirty="0"/>
            </a:br>
            <a:endParaRPr lang="en-GB" dirty="0"/>
          </a:p>
          <a:p>
            <a:pPr marL="0" indent="0">
              <a:buNone/>
            </a:pPr>
            <a:r>
              <a:rPr lang="en-GB" b="1" dirty="0">
                <a:solidFill>
                  <a:srgbClr val="FFFF00"/>
                </a:solidFill>
              </a:rPr>
              <a:t>Low Modulus Fibres</a:t>
            </a:r>
          </a:p>
          <a:p>
            <a:r>
              <a:rPr lang="en-GB" dirty="0"/>
              <a:t>Lower stored elastic energy</a:t>
            </a:r>
          </a:p>
          <a:p>
            <a:r>
              <a:rPr lang="en-GB" dirty="0"/>
              <a:t>Reduced local energy release during crack propagation</a:t>
            </a:r>
          </a:p>
          <a:p>
            <a:r>
              <a:rPr lang="en-GB" dirty="0"/>
              <a:t>More stable damage evolution</a:t>
            </a:r>
          </a:p>
          <a:p>
            <a:r>
              <a:rPr lang="en-GB" dirty="0"/>
              <a:t>Slower delamination growth</a:t>
            </a:r>
          </a:p>
        </p:txBody>
      </p:sp>
    </p:spTree>
    <p:extLst>
      <p:ext uri="{BB962C8B-B14F-4D97-AF65-F5344CB8AC3E}">
        <p14:creationId xmlns:p14="http://schemas.microsoft.com/office/powerpoint/2010/main" val="4207140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4601-9CEF-BD62-63A6-9A4CA2CA2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0039E-D547-4576-B9F3-F42A4A58235B}"/>
              </a:ext>
            </a:extLst>
          </p:cNvPr>
          <p:cNvSpPr>
            <a:spLocks noGrp="1"/>
          </p:cNvSpPr>
          <p:nvPr>
            <p:ph type="title"/>
          </p:nvPr>
        </p:nvSpPr>
        <p:spPr/>
        <p:txBody>
          <a:bodyPr/>
          <a:lstStyle/>
          <a:p>
            <a:r>
              <a:rPr lang="en-GB" sz="2500" dirty="0"/>
              <a:t>Influence of Fibre Modulus on Fatigue Response in UD CFRP</a:t>
            </a:r>
          </a:p>
        </p:txBody>
      </p:sp>
      <p:sp>
        <p:nvSpPr>
          <p:cNvPr id="3" name="Content Placeholder 2">
            <a:extLst>
              <a:ext uri="{FF2B5EF4-FFF2-40B4-BE49-F238E27FC236}">
                <a16:creationId xmlns:a16="http://schemas.microsoft.com/office/drawing/2014/main" id="{ECA4CD00-0431-6EA9-34EA-8CD528DBB806}"/>
              </a:ext>
            </a:extLst>
          </p:cNvPr>
          <p:cNvSpPr>
            <a:spLocks noGrp="1"/>
          </p:cNvSpPr>
          <p:nvPr>
            <p:ph idx="1"/>
          </p:nvPr>
        </p:nvSpPr>
        <p:spPr>
          <a:xfrm>
            <a:off x="687166" y="1544527"/>
            <a:ext cx="5848388" cy="2948788"/>
          </a:xfrm>
        </p:spPr>
        <p:txBody>
          <a:bodyPr>
            <a:normAutofit fontScale="92500" lnSpcReduction="20000"/>
          </a:bodyPr>
          <a:lstStyle/>
          <a:p>
            <a:pPr marL="0" indent="0">
              <a:buNone/>
            </a:pPr>
            <a:r>
              <a:rPr lang="en-GB" sz="1600" b="1" dirty="0">
                <a:solidFill>
                  <a:srgbClr val="FFFF00"/>
                </a:solidFill>
              </a:rPr>
              <a:t>Observed Behaviour</a:t>
            </a:r>
          </a:p>
          <a:p>
            <a:r>
              <a:rPr lang="en-GB" sz="1600" dirty="0"/>
              <a:t>High modulus UD laminates retain the highest normalised stress across cycles</a:t>
            </a:r>
          </a:p>
          <a:p>
            <a:r>
              <a:rPr lang="en-GB" sz="1600" dirty="0"/>
              <a:t>High strength systems show intermediate degradation</a:t>
            </a:r>
          </a:p>
          <a:p>
            <a:r>
              <a:rPr lang="en-GB" sz="1600" dirty="0"/>
              <a:t>Low modulus systems exhibit the steepest stress reduction</a:t>
            </a:r>
          </a:p>
          <a:p>
            <a:pPr marL="0" indent="0">
              <a:buNone/>
            </a:pPr>
            <a:r>
              <a:rPr lang="en-GB" sz="1600" b="1" dirty="0">
                <a:solidFill>
                  <a:srgbClr val="FFFF00"/>
                </a:solidFill>
              </a:rPr>
              <a:t>Interpretation</a:t>
            </a:r>
          </a:p>
          <a:p>
            <a:r>
              <a:rPr lang="en-GB" sz="1600" dirty="0"/>
              <a:t>The stress–life trend reflects:</a:t>
            </a:r>
          </a:p>
          <a:p>
            <a:pPr lvl="1"/>
            <a:r>
              <a:rPr lang="en-GB" sz="1400" dirty="0"/>
              <a:t>Higher axial stiffness in high modulus systems</a:t>
            </a:r>
          </a:p>
          <a:p>
            <a:pPr lvl="1"/>
            <a:r>
              <a:rPr lang="en-GB" sz="1400" dirty="0"/>
              <a:t>Lower cyclic strain amplitude for a given applied stress</a:t>
            </a:r>
          </a:p>
          <a:p>
            <a:pPr lvl="1"/>
            <a:r>
              <a:rPr lang="en-GB" sz="1400" dirty="0"/>
              <a:t>Slower global stiffness degradation in early fatigue stages</a:t>
            </a:r>
            <a:endParaRPr lang="en-GB" sz="1600" dirty="0"/>
          </a:p>
        </p:txBody>
      </p:sp>
      <p:sp>
        <p:nvSpPr>
          <p:cNvPr id="4" name="Slide Number Placeholder 3">
            <a:extLst>
              <a:ext uri="{FF2B5EF4-FFF2-40B4-BE49-F238E27FC236}">
                <a16:creationId xmlns:a16="http://schemas.microsoft.com/office/drawing/2014/main" id="{A0465243-9511-D6F4-D07C-72F4CA22C9DB}"/>
              </a:ext>
            </a:extLst>
          </p:cNvPr>
          <p:cNvSpPr>
            <a:spLocks noGrp="1"/>
          </p:cNvSpPr>
          <p:nvPr>
            <p:ph type="sldNum" sz="quarter" idx="12"/>
          </p:nvPr>
        </p:nvSpPr>
        <p:spPr/>
        <p:txBody>
          <a:bodyPr/>
          <a:lstStyle/>
          <a:p>
            <a:fld id="{2258D337-24F1-4F5F-A628-F874347C61AD}" type="slidenum">
              <a:rPr lang="en-GB" smtClean="0"/>
              <a:pPr/>
              <a:t>16</a:t>
            </a:fld>
            <a:endParaRPr lang="en-GB" sz="800" dirty="0"/>
          </a:p>
        </p:txBody>
      </p:sp>
      <p:pic>
        <p:nvPicPr>
          <p:cNvPr id="5" name="Picture 4">
            <a:extLst>
              <a:ext uri="{FF2B5EF4-FFF2-40B4-BE49-F238E27FC236}">
                <a16:creationId xmlns:a16="http://schemas.microsoft.com/office/drawing/2014/main" id="{388D91E3-391D-55E0-234C-6497550C64DC}"/>
              </a:ext>
            </a:extLst>
          </p:cNvPr>
          <p:cNvPicPr>
            <a:picLocks noChangeAspect="1"/>
          </p:cNvPicPr>
          <p:nvPr/>
        </p:nvPicPr>
        <p:blipFill>
          <a:blip r:embed="rId2"/>
          <a:stretch>
            <a:fillRect/>
          </a:stretch>
        </p:blipFill>
        <p:spPr>
          <a:xfrm>
            <a:off x="6314252" y="1636551"/>
            <a:ext cx="5747494" cy="3066875"/>
          </a:xfrm>
          <a:prstGeom prst="rect">
            <a:avLst/>
          </a:prstGeom>
          <a:ln>
            <a:solidFill>
              <a:srgbClr val="00B0F0"/>
            </a:solidFill>
          </a:ln>
        </p:spPr>
      </p:pic>
      <p:sp>
        <p:nvSpPr>
          <p:cNvPr id="9" name="Content Placeholder 2">
            <a:extLst>
              <a:ext uri="{FF2B5EF4-FFF2-40B4-BE49-F238E27FC236}">
                <a16:creationId xmlns:a16="http://schemas.microsoft.com/office/drawing/2014/main" id="{F2459C46-9E7E-D729-C053-E718AFF9A4F9}"/>
              </a:ext>
            </a:extLst>
          </p:cNvPr>
          <p:cNvSpPr txBox="1">
            <a:spLocks/>
          </p:cNvSpPr>
          <p:nvPr/>
        </p:nvSpPr>
        <p:spPr>
          <a:xfrm>
            <a:off x="810000" y="4408369"/>
            <a:ext cx="5848388" cy="2203777"/>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panose="05020102010507070707" pitchFamily="18" charset="2"/>
              <a:buNone/>
            </a:pPr>
            <a:r>
              <a:rPr lang="en-GB" sz="1600" b="1" dirty="0">
                <a:solidFill>
                  <a:srgbClr val="FFFF00"/>
                </a:solidFill>
              </a:rPr>
              <a:t>Critical Clarification</a:t>
            </a:r>
          </a:p>
          <a:p>
            <a:r>
              <a:rPr lang="en-GB" sz="1600" dirty="0"/>
              <a:t>Global stress retention ≠ benign failure mode</a:t>
            </a:r>
          </a:p>
          <a:p>
            <a:r>
              <a:rPr lang="en-GB" sz="1600" dirty="0"/>
              <a:t>High modulus laminates:</a:t>
            </a:r>
          </a:p>
          <a:p>
            <a:pPr lvl="1"/>
            <a:r>
              <a:rPr lang="en-GB" sz="1400" dirty="0"/>
              <a:t>Maintain stiffness for a larger fraction of fatigue life</a:t>
            </a:r>
          </a:p>
          <a:p>
            <a:pPr lvl="1"/>
            <a:r>
              <a:rPr lang="en-GB" sz="1400" dirty="0"/>
              <a:t>Store greater elastic strain energy</a:t>
            </a:r>
          </a:p>
          <a:p>
            <a:pPr lvl="1"/>
            <a:r>
              <a:rPr lang="en-GB" sz="1400" dirty="0"/>
              <a:t>Once critical damage initiates → rapid energy release</a:t>
            </a:r>
          </a:p>
          <a:p>
            <a:pPr lvl="1"/>
            <a:r>
              <a:rPr lang="en-GB" sz="1400" dirty="0"/>
              <a:t>Exhibit abrupt fibre-dominated rupture</a:t>
            </a:r>
          </a:p>
        </p:txBody>
      </p:sp>
      <p:sp>
        <p:nvSpPr>
          <p:cNvPr id="10" name="Content Placeholder 2">
            <a:extLst>
              <a:ext uri="{FF2B5EF4-FFF2-40B4-BE49-F238E27FC236}">
                <a16:creationId xmlns:a16="http://schemas.microsoft.com/office/drawing/2014/main" id="{7222B1AC-C215-B8FB-86B7-AF2FDA20FBD7}"/>
              </a:ext>
            </a:extLst>
          </p:cNvPr>
          <p:cNvSpPr txBox="1">
            <a:spLocks/>
          </p:cNvSpPr>
          <p:nvPr/>
        </p:nvSpPr>
        <p:spPr>
          <a:xfrm>
            <a:off x="6197600" y="4703426"/>
            <a:ext cx="5394954" cy="2044645"/>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1500" dirty="0"/>
              <a:t>Low modulus laminates:</a:t>
            </a:r>
          </a:p>
          <a:p>
            <a:pPr lvl="1"/>
            <a:r>
              <a:rPr lang="en-GB" sz="1400" dirty="0"/>
              <a:t>Degrade earlier in stress capacity</a:t>
            </a:r>
          </a:p>
          <a:p>
            <a:pPr lvl="1"/>
            <a:r>
              <a:rPr lang="en-GB" sz="1400" dirty="0"/>
              <a:t>Release energy more gradually</a:t>
            </a:r>
          </a:p>
          <a:p>
            <a:pPr lvl="1"/>
            <a:r>
              <a:rPr lang="en-GB" sz="1400" dirty="0"/>
              <a:t>Exhibit more progressive failure modes</a:t>
            </a:r>
          </a:p>
        </p:txBody>
      </p:sp>
    </p:spTree>
    <p:extLst>
      <p:ext uri="{BB962C8B-B14F-4D97-AF65-F5344CB8AC3E}">
        <p14:creationId xmlns:p14="http://schemas.microsoft.com/office/powerpoint/2010/main" val="131949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2824-373D-FFCC-CD8C-59C605C0C5A7}"/>
              </a:ext>
            </a:extLst>
          </p:cNvPr>
          <p:cNvSpPr>
            <a:spLocks noGrp="1"/>
          </p:cNvSpPr>
          <p:nvPr>
            <p:ph type="title"/>
          </p:nvPr>
        </p:nvSpPr>
        <p:spPr>
          <a:xfrm>
            <a:off x="810000" y="0"/>
            <a:ext cx="5482645" cy="970450"/>
          </a:xfrm>
        </p:spPr>
        <p:txBody>
          <a:bodyPr/>
          <a:lstStyle/>
          <a:p>
            <a:r>
              <a:rPr lang="en-GB" sz="2000" dirty="0"/>
              <a:t>Influence of Fibre Volume Fraction (</a:t>
            </a:r>
            <a:r>
              <a:rPr lang="en-GB" sz="2000" dirty="0" err="1"/>
              <a:t>Vf</a:t>
            </a:r>
            <a:r>
              <a:rPr lang="en-GB" sz="2000" dirty="0"/>
              <a:t>) on CFRP Fatigue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A92D43-4085-8BA1-6391-138E20478083}"/>
                  </a:ext>
                </a:extLst>
              </p:cNvPr>
              <p:cNvSpPr>
                <a:spLocks noGrp="1"/>
              </p:cNvSpPr>
              <p:nvPr>
                <p:ph idx="1"/>
              </p:nvPr>
            </p:nvSpPr>
            <p:spPr>
              <a:xfrm>
                <a:off x="818712" y="1584819"/>
                <a:ext cx="5042339" cy="1551671"/>
              </a:xfrm>
              <a:ln>
                <a:solidFill>
                  <a:srgbClr val="FFFF00"/>
                </a:solidFill>
              </a:ln>
            </p:spPr>
            <p:txBody>
              <a:bodyPr>
                <a:normAutofit/>
              </a:bodyPr>
              <a:lstStyle/>
              <a:p>
                <a:pPr marL="0" indent="0">
                  <a:buNone/>
                </a:pPr>
                <a:r>
                  <a:rPr lang="en-GB" sz="1300" b="1" dirty="0">
                    <a:solidFill>
                      <a:srgbClr val="FFFF00"/>
                    </a:solidFill>
                    <a:latin typeface="+mj-lt"/>
                  </a:rPr>
                  <a:t>Role of Fibre Volume Fraction </a:t>
                </a:r>
                <a14:m>
                  <m:oMath xmlns:m="http://schemas.openxmlformats.org/officeDocument/2006/math">
                    <m:sSub>
                      <m:sSubPr>
                        <m:ctrlPr>
                          <a:rPr lang="ar-AE" sz="1300" i="1">
                            <a:solidFill>
                              <a:srgbClr val="FFFF00"/>
                            </a:solidFill>
                            <a:latin typeface="+mj-lt"/>
                          </a:rPr>
                        </m:ctrlPr>
                      </m:sSubPr>
                      <m:e>
                        <m:r>
                          <a:rPr lang="ar-AE" sz="1300" i="1">
                            <a:solidFill>
                              <a:srgbClr val="FFFF00"/>
                            </a:solidFill>
                            <a:latin typeface="+mj-lt"/>
                          </a:rPr>
                          <m:t>𝑉</m:t>
                        </m:r>
                      </m:e>
                      <m:sub>
                        <m:r>
                          <a:rPr lang="ar-AE" sz="1300" i="1">
                            <a:solidFill>
                              <a:srgbClr val="FFFF00"/>
                            </a:solidFill>
                            <a:latin typeface="+mj-lt"/>
                          </a:rPr>
                          <m:t>𝑓</m:t>
                        </m:r>
                      </m:sub>
                    </m:sSub>
                  </m:oMath>
                </a14:m>
                <a:endParaRPr lang="ar-AE" sz="1300" b="1" dirty="0">
                  <a:latin typeface="+mj-lt"/>
                </a:endParaRPr>
              </a:p>
              <a:p>
                <a:r>
                  <a:rPr lang="ar-AE" sz="1300" dirty="0">
                    <a:latin typeface="+mj-lt"/>
                  </a:rPr>
                  <a:t> </a:t>
                </a:r>
                <a:r>
                  <a:rPr lang="en-GB" sz="1400" dirty="0"/>
                  <a:t>Governs load sharing between fibres and matrix</a:t>
                </a:r>
              </a:p>
              <a:p>
                <a:r>
                  <a:rPr lang="en-GB" sz="1400" dirty="0"/>
                  <a:t>Controls matrix strain amplitude during cyclic loading</a:t>
                </a:r>
              </a:p>
              <a:p>
                <a:r>
                  <a:rPr lang="en-GB" sz="1400" dirty="0"/>
                  <a:t>Influences crack initiation and delamination growth</a:t>
                </a:r>
                <a:endParaRPr lang="en-GB" sz="1300" dirty="0">
                  <a:latin typeface="+mj-lt"/>
                </a:endParaRPr>
              </a:p>
            </p:txBody>
          </p:sp>
        </mc:Choice>
        <mc:Fallback>
          <p:sp>
            <p:nvSpPr>
              <p:cNvPr id="3" name="Content Placeholder 2">
                <a:extLst>
                  <a:ext uri="{FF2B5EF4-FFF2-40B4-BE49-F238E27FC236}">
                    <a16:creationId xmlns:a16="http://schemas.microsoft.com/office/drawing/2014/main" id="{04A92D43-4085-8BA1-6391-138E20478083}"/>
                  </a:ext>
                </a:extLst>
              </p:cNvPr>
              <p:cNvSpPr>
                <a:spLocks noGrp="1" noRot="1" noChangeAspect="1" noMove="1" noResize="1" noEditPoints="1" noAdjustHandles="1" noChangeArrowheads="1" noChangeShapeType="1" noTextEdit="1"/>
              </p:cNvSpPr>
              <p:nvPr>
                <p:ph idx="1"/>
              </p:nvPr>
            </p:nvSpPr>
            <p:spPr>
              <a:xfrm>
                <a:off x="818712" y="1584819"/>
                <a:ext cx="5042339" cy="1551671"/>
              </a:xfrm>
              <a:blipFill>
                <a:blip r:embed="rId2"/>
                <a:stretch>
                  <a:fillRect/>
                </a:stretch>
              </a:blipFill>
              <a:ln>
                <a:solidFill>
                  <a:srgbClr val="FFFF00"/>
                </a:solidFill>
              </a:ln>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4A785AC-4C90-FEEC-252F-94336F400F0E}"/>
              </a:ext>
            </a:extLst>
          </p:cNvPr>
          <p:cNvSpPr>
            <a:spLocks noGrp="1"/>
          </p:cNvSpPr>
          <p:nvPr>
            <p:ph type="sldNum" sz="quarter" idx="12"/>
          </p:nvPr>
        </p:nvSpPr>
        <p:spPr/>
        <p:txBody>
          <a:bodyPr/>
          <a:lstStyle/>
          <a:p>
            <a:fld id="{2258D337-24F1-4F5F-A628-F874347C61AD}" type="slidenum">
              <a:rPr lang="en-GB" smtClean="0"/>
              <a:pPr/>
              <a:t>17</a:t>
            </a:fld>
            <a:endParaRPr lang="en-GB" sz="800"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FCB49D4-0E9F-9DB6-5C0B-564B383BBA77}"/>
                  </a:ext>
                </a:extLst>
              </p:cNvPr>
              <p:cNvSpPr txBox="1"/>
              <p:nvPr/>
            </p:nvSpPr>
            <p:spPr>
              <a:xfrm>
                <a:off x="7452852" y="29496"/>
                <a:ext cx="4692246" cy="821763"/>
              </a:xfrm>
              <a:prstGeom prst="rect">
                <a:avLst/>
              </a:prstGeom>
              <a:solidFill>
                <a:srgbClr val="FFFFCC"/>
              </a:solidFill>
            </p:spPr>
            <p:txBody>
              <a:bodyPr wrap="square">
                <a:spAutoFit/>
              </a:bodyPr>
              <a:lstStyle/>
              <a:p>
                <a:pPr marL="0" indent="0">
                  <a:buNone/>
                </a:pPr>
                <a:r>
                  <a:rPr lang="en-GB" sz="1500" b="1" dirty="0">
                    <a:solidFill>
                      <a:srgbClr val="C00000"/>
                    </a:solidFill>
                  </a:rPr>
                  <a:t>Fatigue Damage Mode Shift</a:t>
                </a:r>
              </a:p>
              <a:p>
                <a:r>
                  <a:rPr lang="en-GB" sz="1500" dirty="0">
                    <a:solidFill>
                      <a:srgbClr val="C00000"/>
                    </a:solidFill>
                  </a:rPr>
                  <a:t>High </a:t>
                </a:r>
                <a14:m>
                  <m:oMath xmlns:m="http://schemas.openxmlformats.org/officeDocument/2006/math">
                    <m:sSub>
                      <m:sSubPr>
                        <m:ctrlPr>
                          <a:rPr lang="ar-AE" sz="1500" i="1">
                            <a:solidFill>
                              <a:srgbClr val="C00000"/>
                            </a:solidFill>
                            <a:latin typeface="Cambria Math" panose="02040503050406030204" pitchFamily="18" charset="0"/>
                          </a:rPr>
                        </m:ctrlPr>
                      </m:sSubPr>
                      <m:e>
                        <m:r>
                          <a:rPr lang="ar-AE" sz="1500" i="1">
                            <a:solidFill>
                              <a:srgbClr val="C00000"/>
                            </a:solidFill>
                            <a:latin typeface="Cambria Math" panose="02040503050406030204" pitchFamily="18" charset="0"/>
                          </a:rPr>
                          <m:t>𝑉</m:t>
                        </m:r>
                      </m:e>
                      <m:sub>
                        <m:r>
                          <a:rPr lang="ar-AE" sz="1500" i="1">
                            <a:solidFill>
                              <a:srgbClr val="C00000"/>
                            </a:solidFill>
                            <a:latin typeface="Cambria Math" panose="02040503050406030204" pitchFamily="18" charset="0"/>
                          </a:rPr>
                          <m:t>𝑓</m:t>
                        </m:r>
                        <m:r>
                          <a:rPr lang="en-GB" sz="1500" b="0" i="1" smtClean="0">
                            <a:solidFill>
                              <a:srgbClr val="C00000"/>
                            </a:solidFill>
                            <a:latin typeface="Cambria Math" panose="02040503050406030204" pitchFamily="18" charset="0"/>
                          </a:rPr>
                          <m:t> </m:t>
                        </m:r>
                      </m:sub>
                    </m:sSub>
                  </m:oMath>
                </a14:m>
                <a:r>
                  <a:rPr lang="ar-AE" sz="1500" dirty="0">
                    <a:solidFill>
                      <a:srgbClr val="C00000"/>
                    </a:solidFill>
                  </a:rPr>
                  <a:t>→ </a:t>
                </a:r>
                <a:r>
                  <a:rPr lang="en-GB" sz="1500" dirty="0">
                    <a:solidFill>
                      <a:srgbClr val="C00000"/>
                    </a:solidFill>
                  </a:rPr>
                  <a:t>fibre fracture dominates</a:t>
                </a:r>
                <a:br>
                  <a:rPr lang="en-GB" sz="1500" dirty="0">
                    <a:solidFill>
                      <a:srgbClr val="C00000"/>
                    </a:solidFill>
                  </a:rPr>
                </a:br>
                <a:r>
                  <a:rPr lang="en-GB" sz="1500" dirty="0">
                    <a:solidFill>
                      <a:srgbClr val="C00000"/>
                    </a:solidFill>
                  </a:rPr>
                  <a:t>Low </a:t>
                </a:r>
                <a14:m>
                  <m:oMath xmlns:m="http://schemas.openxmlformats.org/officeDocument/2006/math">
                    <m:sSub>
                      <m:sSubPr>
                        <m:ctrlPr>
                          <a:rPr lang="ar-AE" sz="1500" i="1">
                            <a:solidFill>
                              <a:srgbClr val="C00000"/>
                            </a:solidFill>
                            <a:latin typeface="Cambria Math" panose="02040503050406030204" pitchFamily="18" charset="0"/>
                          </a:rPr>
                        </m:ctrlPr>
                      </m:sSubPr>
                      <m:e>
                        <m:r>
                          <a:rPr lang="ar-AE" sz="1500" i="1">
                            <a:solidFill>
                              <a:srgbClr val="C00000"/>
                            </a:solidFill>
                            <a:latin typeface="Cambria Math" panose="02040503050406030204" pitchFamily="18" charset="0"/>
                          </a:rPr>
                          <m:t>𝑉</m:t>
                        </m:r>
                      </m:e>
                      <m:sub>
                        <m:r>
                          <a:rPr lang="ar-AE" sz="1500" i="1">
                            <a:solidFill>
                              <a:srgbClr val="C00000"/>
                            </a:solidFill>
                            <a:latin typeface="Cambria Math" panose="02040503050406030204" pitchFamily="18" charset="0"/>
                          </a:rPr>
                          <m:t>𝑓</m:t>
                        </m:r>
                        <m:r>
                          <a:rPr lang="en-GB" sz="1500" b="0" i="1" smtClean="0">
                            <a:solidFill>
                              <a:srgbClr val="C00000"/>
                            </a:solidFill>
                            <a:latin typeface="Cambria Math" panose="02040503050406030204" pitchFamily="18" charset="0"/>
                          </a:rPr>
                          <m:t> </m:t>
                        </m:r>
                      </m:sub>
                    </m:sSub>
                  </m:oMath>
                </a14:m>
                <a:r>
                  <a:rPr lang="ar-AE" sz="1500" dirty="0">
                    <a:solidFill>
                      <a:srgbClr val="C00000"/>
                    </a:solidFill>
                  </a:rPr>
                  <a:t>→ </a:t>
                </a:r>
                <a:r>
                  <a:rPr lang="en-GB" sz="1500" dirty="0">
                    <a:solidFill>
                      <a:srgbClr val="C00000"/>
                    </a:solidFill>
                  </a:rPr>
                  <a:t>matrix cracking and delamination dominate</a:t>
                </a:r>
              </a:p>
            </p:txBody>
          </p:sp>
        </mc:Choice>
        <mc:Fallback>
          <p:sp>
            <p:nvSpPr>
              <p:cNvPr id="7" name="TextBox 6">
                <a:extLst>
                  <a:ext uri="{FF2B5EF4-FFF2-40B4-BE49-F238E27FC236}">
                    <a16:creationId xmlns:a16="http://schemas.microsoft.com/office/drawing/2014/main" id="{AFCB49D4-0E9F-9DB6-5C0B-564B383BBA77}"/>
                  </a:ext>
                </a:extLst>
              </p:cNvPr>
              <p:cNvSpPr txBox="1">
                <a:spLocks noRot="1" noChangeAspect="1" noMove="1" noResize="1" noEditPoints="1" noAdjustHandles="1" noChangeArrowheads="1" noChangeShapeType="1" noTextEdit="1"/>
              </p:cNvSpPr>
              <p:nvPr/>
            </p:nvSpPr>
            <p:spPr>
              <a:xfrm>
                <a:off x="7452852" y="29496"/>
                <a:ext cx="4692246" cy="821763"/>
              </a:xfrm>
              <a:prstGeom prst="rect">
                <a:avLst/>
              </a:prstGeom>
              <a:blipFill>
                <a:blip r:embed="rId3"/>
                <a:stretch>
                  <a:fillRect l="-520" t="-1481" b="-444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CC811A12-C38D-09B2-42AD-2D4D4D24ADC7}"/>
                  </a:ext>
                </a:extLst>
              </p:cNvPr>
              <p:cNvSpPr txBox="1">
                <a:spLocks/>
              </p:cNvSpPr>
              <p:nvPr/>
            </p:nvSpPr>
            <p:spPr>
              <a:xfrm>
                <a:off x="6401928" y="4768644"/>
                <a:ext cx="5042339" cy="2028498"/>
              </a:xfrm>
              <a:prstGeom prst="rect">
                <a:avLst/>
              </a:prstGeom>
              <a:ln>
                <a:solidFill>
                  <a:srgbClr val="FFFF00"/>
                </a:solidFill>
              </a:ln>
              <a:effectLst>
                <a:outerShdw blurRad="50800" dir="14400000">
                  <a:srgbClr val="000000">
                    <a:alpha val="40000"/>
                  </a:srgbClr>
                </a:outerShdw>
              </a:effectLst>
            </p:spPr>
            <p:txBody>
              <a:bodyPr vert="horz" lIns="91440" tIns="45720" rIns="91440" bIns="45720" rtlCol="0" anchor="ctr">
                <a:normAutofit fontScale="70000" lnSpcReduction="20000"/>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GB" b="1" dirty="0">
                    <a:solidFill>
                      <a:srgbClr val="FFFF00"/>
                    </a:solidFill>
                  </a:rPr>
                  <a:t>Low Fibre Volume Fraction (≈ 30–40%)</a:t>
                </a:r>
              </a:p>
              <a:p>
                <a:r>
                  <a:rPr lang="en-GB" dirty="0"/>
                  <a:t>Matrix-dominated fatigue damage</a:t>
                </a:r>
              </a:p>
              <a:p>
                <a:r>
                  <a:rPr lang="en-GB" dirty="0"/>
                  <a:t>Increased matrix cracking and fibre–matrix debonding</a:t>
                </a:r>
              </a:p>
              <a:p>
                <a:r>
                  <a:rPr lang="en-GB" dirty="0"/>
                  <a:t>Earlier onset of delamination</a:t>
                </a:r>
              </a:p>
              <a:p>
                <a:r>
                  <a:rPr lang="en-GB" dirty="0"/>
                  <a:t>Faster stiffness degradation</a:t>
                </a:r>
              </a:p>
              <a:p>
                <a:pPr marL="0" indent="0">
                  <a:buNone/>
                </a:pPr>
                <a:r>
                  <a:rPr lang="en-GB" b="1" dirty="0"/>
                  <a:t>Mechanistic effect:</a:t>
                </a:r>
                <a:br>
                  <a:rPr lang="en-GB" dirty="0"/>
                </a:br>
                <a:r>
                  <a:rPr lang="en-GB" dirty="0"/>
                  <a:t>Lower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𝑉</m:t>
                        </m:r>
                      </m:e>
                      <m:sub>
                        <m:r>
                          <a:rPr lang="ar-AE" i="1">
                            <a:latin typeface="Cambria Math" panose="02040503050406030204" pitchFamily="18" charset="0"/>
                          </a:rPr>
                          <m:t>𝑓</m:t>
                        </m:r>
                      </m:sub>
                    </m:sSub>
                  </m:oMath>
                </a14:m>
                <a:r>
                  <a:rPr lang="ar-AE" dirty="0"/>
                  <a:t>→ </a:t>
                </a:r>
                <a:r>
                  <a:rPr lang="en-GB" dirty="0"/>
                  <a:t>higher matrix strain amplitude → earlier Stage II transition</a:t>
                </a:r>
              </a:p>
            </p:txBody>
          </p:sp>
        </mc:Choice>
        <mc:Fallback>
          <p:sp>
            <p:nvSpPr>
              <p:cNvPr id="8" name="Content Placeholder 2">
                <a:extLst>
                  <a:ext uri="{FF2B5EF4-FFF2-40B4-BE49-F238E27FC236}">
                    <a16:creationId xmlns:a16="http://schemas.microsoft.com/office/drawing/2014/main" id="{CC811A12-C38D-09B2-42AD-2D4D4D24ADC7}"/>
                  </a:ext>
                </a:extLst>
              </p:cNvPr>
              <p:cNvSpPr txBox="1">
                <a:spLocks noRot="1" noChangeAspect="1" noMove="1" noResize="1" noEditPoints="1" noAdjustHandles="1" noChangeArrowheads="1" noChangeShapeType="1" noTextEdit="1"/>
              </p:cNvSpPr>
              <p:nvPr/>
            </p:nvSpPr>
            <p:spPr>
              <a:xfrm>
                <a:off x="6401928" y="4768644"/>
                <a:ext cx="5042339" cy="2028498"/>
              </a:xfrm>
              <a:prstGeom prst="rect">
                <a:avLst/>
              </a:prstGeom>
              <a:blipFill>
                <a:blip r:embed="rId4"/>
                <a:stretch>
                  <a:fillRect/>
                </a:stretch>
              </a:blipFill>
              <a:ln>
                <a:solidFill>
                  <a:srgbClr val="FFFF00"/>
                </a:solidFill>
              </a:ln>
              <a:effectLst>
                <a:outerShdw blurRad="50800" dir="14400000">
                  <a:srgbClr val="000000">
                    <a:alpha val="40000"/>
                  </a:srgb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19967DD6-520E-C6E7-A31A-E22EBD3E4934}"/>
                  </a:ext>
                </a:extLst>
              </p:cNvPr>
              <p:cNvSpPr txBox="1">
                <a:spLocks/>
              </p:cNvSpPr>
              <p:nvPr/>
            </p:nvSpPr>
            <p:spPr>
              <a:xfrm>
                <a:off x="810000" y="4454013"/>
                <a:ext cx="5042339" cy="2343129"/>
              </a:xfrm>
              <a:prstGeom prst="rect">
                <a:avLst/>
              </a:prstGeom>
              <a:ln>
                <a:solidFill>
                  <a:srgbClr val="FFFF00"/>
                </a:solidFill>
              </a:ln>
              <a:effectLst>
                <a:outerShdw blurRad="50800" dir="14400000">
                  <a:srgbClr val="000000">
                    <a:alpha val="40000"/>
                  </a:srgbClr>
                </a:outerShdw>
              </a:effectLst>
            </p:spPr>
            <p:txBody>
              <a:bodyPr vert="horz" lIns="91440" tIns="45720" rIns="91440" bIns="45720" rtlCol="0" anchor="ctr">
                <a:normAutofit fontScale="70000" lnSpcReduction="20000"/>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panose="05020102010507070707" pitchFamily="18" charset="2"/>
                  <a:buNone/>
                </a:pPr>
                <a:r>
                  <a:rPr lang="en-GB" b="1" dirty="0">
                    <a:solidFill>
                      <a:srgbClr val="FFFF00"/>
                    </a:solidFill>
                  </a:rPr>
                  <a:t>High Fibre Volume Fraction (≈ 50–60%)</a:t>
                </a:r>
              </a:p>
              <a:p>
                <a:r>
                  <a:rPr lang="en-GB" dirty="0"/>
                  <a:t>Fibre-dominated fatigue response</a:t>
                </a:r>
              </a:p>
              <a:p>
                <a:r>
                  <a:rPr lang="en-GB" dirty="0"/>
                  <a:t>Higher axial stiffness and tensile strength</a:t>
                </a:r>
              </a:p>
              <a:p>
                <a:r>
                  <a:rPr lang="en-GB" dirty="0"/>
                  <a:t>Reduced matrix strain under cyclic loading</a:t>
                </a:r>
              </a:p>
              <a:p>
                <a:r>
                  <a:rPr lang="en-GB" dirty="0"/>
                  <a:t>Delayed intralaminar crack saturation</a:t>
                </a:r>
              </a:p>
              <a:p>
                <a:r>
                  <a:rPr lang="en-GB" dirty="0"/>
                  <a:t>Failure increasingly governed by fibre fracture</a:t>
                </a:r>
              </a:p>
              <a:p>
                <a:pPr marL="0" indent="0">
                  <a:buFont typeface="Wingdings 2" panose="05020102010507070707" pitchFamily="18" charset="2"/>
                  <a:buNone/>
                </a:pPr>
                <a:r>
                  <a:rPr lang="en-GB" b="1" dirty="0"/>
                  <a:t>Mechanistic effect:</a:t>
                </a:r>
                <a:br>
                  <a:rPr lang="en-GB" dirty="0"/>
                </a:br>
                <a:r>
                  <a:rPr lang="en-GB" dirty="0"/>
                  <a:t>Higher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𝑉</m:t>
                        </m:r>
                      </m:e>
                      <m:sub>
                        <m:r>
                          <a:rPr lang="ar-AE" i="1">
                            <a:latin typeface="Cambria Math" panose="02040503050406030204" pitchFamily="18" charset="0"/>
                          </a:rPr>
                          <m:t>𝑓</m:t>
                        </m:r>
                      </m:sub>
                    </m:sSub>
                  </m:oMath>
                </a14:m>
                <a:r>
                  <a:rPr lang="ar-AE" dirty="0"/>
                  <a:t>→ </a:t>
                </a:r>
                <a:r>
                  <a:rPr lang="en-GB" dirty="0"/>
                  <a:t>reduced matrix stress concentration → delayed Stage I damage</a:t>
                </a:r>
              </a:p>
            </p:txBody>
          </p:sp>
        </mc:Choice>
        <mc:Fallback>
          <p:sp>
            <p:nvSpPr>
              <p:cNvPr id="9" name="Content Placeholder 2">
                <a:extLst>
                  <a:ext uri="{FF2B5EF4-FFF2-40B4-BE49-F238E27FC236}">
                    <a16:creationId xmlns:a16="http://schemas.microsoft.com/office/drawing/2014/main" id="{19967DD6-520E-C6E7-A31A-E22EBD3E4934}"/>
                  </a:ext>
                </a:extLst>
              </p:cNvPr>
              <p:cNvSpPr txBox="1">
                <a:spLocks noRot="1" noChangeAspect="1" noMove="1" noResize="1" noEditPoints="1" noAdjustHandles="1" noChangeArrowheads="1" noChangeShapeType="1" noTextEdit="1"/>
              </p:cNvSpPr>
              <p:nvPr/>
            </p:nvSpPr>
            <p:spPr>
              <a:xfrm>
                <a:off x="810000" y="4454013"/>
                <a:ext cx="5042339" cy="2343129"/>
              </a:xfrm>
              <a:prstGeom prst="rect">
                <a:avLst/>
              </a:prstGeom>
              <a:blipFill>
                <a:blip r:embed="rId5"/>
                <a:stretch>
                  <a:fillRect/>
                </a:stretch>
              </a:blipFill>
              <a:ln>
                <a:solidFill>
                  <a:srgbClr val="FFFF00"/>
                </a:solidFill>
              </a:ln>
              <a:effectLst>
                <a:outerShdw blurRad="50800" dir="14400000">
                  <a:srgbClr val="000000">
                    <a:alpha val="40000"/>
                  </a:srgbClr>
                </a:outerShdw>
              </a:effectLst>
            </p:spPr>
            <p:txBody>
              <a:bodyPr/>
              <a:lstStyle/>
              <a:p>
                <a:r>
                  <a:rPr lang="en-GB">
                    <a:noFill/>
                  </a:rPr>
                  <a:t> </a:t>
                </a:r>
              </a:p>
            </p:txBody>
          </p:sp>
        </mc:Fallback>
      </mc:AlternateContent>
      <p:pic>
        <p:nvPicPr>
          <p:cNvPr id="5" name="Picture 4">
            <a:extLst>
              <a:ext uri="{FF2B5EF4-FFF2-40B4-BE49-F238E27FC236}">
                <a16:creationId xmlns:a16="http://schemas.microsoft.com/office/drawing/2014/main" id="{9B6FA0F2-2F17-F578-0ECB-E2E7A0AB96BE}"/>
              </a:ext>
            </a:extLst>
          </p:cNvPr>
          <p:cNvPicPr>
            <a:picLocks noChangeAspect="1"/>
          </p:cNvPicPr>
          <p:nvPr/>
        </p:nvPicPr>
        <p:blipFill>
          <a:blip r:embed="rId6"/>
          <a:srcRect l="7645" t="2903"/>
          <a:stretch>
            <a:fillRect/>
          </a:stretch>
        </p:blipFill>
        <p:spPr>
          <a:xfrm>
            <a:off x="6416999" y="1700279"/>
            <a:ext cx="3931041" cy="2883821"/>
          </a:xfrm>
          <a:prstGeom prst="rect">
            <a:avLst/>
          </a:prstGeom>
          <a:ln>
            <a:solidFill>
              <a:srgbClr val="00B0F0"/>
            </a:solidFill>
          </a:ln>
        </p:spPr>
      </p:pic>
      <p:sp>
        <p:nvSpPr>
          <p:cNvPr id="10" name="TextBox 9">
            <a:extLst>
              <a:ext uri="{FF2B5EF4-FFF2-40B4-BE49-F238E27FC236}">
                <a16:creationId xmlns:a16="http://schemas.microsoft.com/office/drawing/2014/main" id="{27BF7244-2B7A-B1A4-4CDC-070351C39F07}"/>
              </a:ext>
            </a:extLst>
          </p:cNvPr>
          <p:cNvSpPr txBox="1"/>
          <p:nvPr/>
        </p:nvSpPr>
        <p:spPr>
          <a:xfrm>
            <a:off x="6383391" y="1248445"/>
            <a:ext cx="3964649" cy="461665"/>
          </a:xfrm>
          <a:prstGeom prst="rect">
            <a:avLst/>
          </a:prstGeom>
          <a:noFill/>
        </p:spPr>
        <p:txBody>
          <a:bodyPr wrap="square">
            <a:spAutoFit/>
          </a:bodyPr>
          <a:lstStyle/>
          <a:p>
            <a:pPr algn="l"/>
            <a:r>
              <a:rPr lang="en-GB" sz="1200" b="0" i="0" u="none" strike="noStrike" baseline="0" dirty="0">
                <a:latin typeface="+mj-lt"/>
              </a:rPr>
              <a:t>The stress-life curves of unidirectional CFRP plates</a:t>
            </a:r>
          </a:p>
          <a:p>
            <a:pPr algn="l"/>
            <a:r>
              <a:rPr lang="en-GB" sz="1200" b="0" i="0" u="none" strike="noStrike" baseline="0" dirty="0">
                <a:latin typeface="+mj-lt"/>
              </a:rPr>
              <a:t>with 30% and 50% carbon fibre volume fraction</a:t>
            </a:r>
            <a:endParaRPr lang="en-GB" sz="1200" dirty="0">
              <a:latin typeface="+mj-lt"/>
            </a:endParaRPr>
          </a:p>
        </p:txBody>
      </p:sp>
    </p:spTree>
    <p:extLst>
      <p:ext uri="{BB962C8B-B14F-4D97-AF65-F5344CB8AC3E}">
        <p14:creationId xmlns:p14="http://schemas.microsoft.com/office/powerpoint/2010/main" val="3155030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0392-A18D-D4A4-12C9-A59E14496D4F}"/>
              </a:ext>
            </a:extLst>
          </p:cNvPr>
          <p:cNvSpPr>
            <a:spLocks noGrp="1"/>
          </p:cNvSpPr>
          <p:nvPr>
            <p:ph type="title"/>
          </p:nvPr>
        </p:nvSpPr>
        <p:spPr/>
        <p:txBody>
          <a:bodyPr/>
          <a:lstStyle/>
          <a:p>
            <a:r>
              <a:rPr lang="en-GB" sz="3000" dirty="0"/>
              <a:t>Influence of Fibre Orientation on CFRP Fatigue </a:t>
            </a:r>
          </a:p>
        </p:txBody>
      </p:sp>
      <p:sp>
        <p:nvSpPr>
          <p:cNvPr id="3" name="Content Placeholder 2">
            <a:extLst>
              <a:ext uri="{FF2B5EF4-FFF2-40B4-BE49-F238E27FC236}">
                <a16:creationId xmlns:a16="http://schemas.microsoft.com/office/drawing/2014/main" id="{9247BC7C-1A83-AB7C-8184-115CF5A17D23}"/>
              </a:ext>
            </a:extLst>
          </p:cNvPr>
          <p:cNvSpPr>
            <a:spLocks noGrp="1"/>
          </p:cNvSpPr>
          <p:nvPr>
            <p:ph idx="1"/>
          </p:nvPr>
        </p:nvSpPr>
        <p:spPr>
          <a:xfrm>
            <a:off x="142565" y="1425634"/>
            <a:ext cx="3750423" cy="5391807"/>
          </a:xfrm>
          <a:ln>
            <a:solidFill>
              <a:srgbClr val="FFFF00"/>
            </a:solidFill>
          </a:ln>
        </p:spPr>
        <p:txBody>
          <a:bodyPr>
            <a:normAutofit fontScale="77500" lnSpcReduction="20000"/>
          </a:bodyPr>
          <a:lstStyle/>
          <a:p>
            <a:pPr marL="0" indent="0">
              <a:buNone/>
            </a:pPr>
            <a:r>
              <a:rPr lang="en-GB" b="1" dirty="0">
                <a:solidFill>
                  <a:srgbClr val="FFFF00"/>
                </a:solidFill>
              </a:rPr>
              <a:t>Governing Role of Fibre Orientation</a:t>
            </a:r>
          </a:p>
          <a:p>
            <a:r>
              <a:rPr lang="en-GB" dirty="0"/>
              <a:t>Controls stress transfer pathway (fibre vs matrix dominated)</a:t>
            </a:r>
          </a:p>
          <a:p>
            <a:r>
              <a:rPr lang="en-GB" dirty="0"/>
              <a:t>Determines dominant fatigue damage mechanism</a:t>
            </a:r>
          </a:p>
          <a:p>
            <a:r>
              <a:rPr lang="en-GB" dirty="0"/>
              <a:t>Alters sensitivity to T–T and T–C loading</a:t>
            </a:r>
          </a:p>
          <a:p>
            <a:pPr marL="0" indent="0">
              <a:buNone/>
            </a:pPr>
            <a:r>
              <a:rPr lang="en-GB" b="1" dirty="0">
                <a:solidFill>
                  <a:srgbClr val="FFFF00"/>
                </a:solidFill>
              </a:rPr>
              <a:t>UD 0° (Load ‖ Fibres)</a:t>
            </a:r>
          </a:p>
          <a:p>
            <a:r>
              <a:rPr lang="en-GB" dirty="0"/>
              <a:t>Fibre-dominated response</a:t>
            </a:r>
          </a:p>
          <a:p>
            <a:r>
              <a:rPr lang="en-GB" dirty="0"/>
              <a:t>T–T → fibre fracture governs</a:t>
            </a:r>
          </a:p>
          <a:p>
            <a:r>
              <a:rPr lang="en-GB" dirty="0"/>
              <a:t>T–C → micro-buckling and bundle breakage</a:t>
            </a:r>
          </a:p>
          <a:p>
            <a:r>
              <a:rPr lang="en-GB" dirty="0"/>
              <a:t>Steeper S–N slope in compression</a:t>
            </a:r>
          </a:p>
          <a:p>
            <a:pPr marL="0" indent="0">
              <a:buNone/>
            </a:pPr>
            <a:r>
              <a:rPr lang="en-GB" dirty="0"/>
              <a:t>→ Rapid transition to fibre-controlled failure once critical stress reached</a:t>
            </a:r>
          </a:p>
          <a:p>
            <a:pPr marL="0" indent="0">
              <a:buNone/>
            </a:pPr>
            <a:r>
              <a:rPr lang="en-GB" b="1" dirty="0">
                <a:solidFill>
                  <a:srgbClr val="FFFF00"/>
                </a:solidFill>
              </a:rPr>
              <a:t>UD 90° (Load ⟂ Fibres)</a:t>
            </a:r>
          </a:p>
          <a:p>
            <a:r>
              <a:rPr lang="en-GB" dirty="0"/>
              <a:t>Matrix-dominated behaviour</a:t>
            </a:r>
          </a:p>
          <a:p>
            <a:r>
              <a:rPr lang="en-GB" dirty="0"/>
              <a:t>Early matrix cracking</a:t>
            </a:r>
          </a:p>
          <a:p>
            <a:r>
              <a:rPr lang="en-GB" dirty="0"/>
              <a:t>Delamination driven by crack interaction</a:t>
            </a:r>
          </a:p>
          <a:p>
            <a:r>
              <a:rPr lang="en-GB" dirty="0"/>
              <a:t>Strong dependence on FVF</a:t>
            </a:r>
          </a:p>
          <a:p>
            <a:pPr marL="0" indent="0">
              <a:buNone/>
            </a:pPr>
            <a:r>
              <a:rPr lang="en-GB" dirty="0"/>
              <a:t>→ Earlier Stage I → Stage II transition</a:t>
            </a:r>
          </a:p>
        </p:txBody>
      </p:sp>
      <p:sp>
        <p:nvSpPr>
          <p:cNvPr id="4" name="Slide Number Placeholder 3">
            <a:extLst>
              <a:ext uri="{FF2B5EF4-FFF2-40B4-BE49-F238E27FC236}">
                <a16:creationId xmlns:a16="http://schemas.microsoft.com/office/drawing/2014/main" id="{73F8576A-A278-27BD-C07D-6AEA32ACA589}"/>
              </a:ext>
            </a:extLst>
          </p:cNvPr>
          <p:cNvSpPr>
            <a:spLocks noGrp="1"/>
          </p:cNvSpPr>
          <p:nvPr>
            <p:ph type="sldNum" sz="quarter" idx="12"/>
          </p:nvPr>
        </p:nvSpPr>
        <p:spPr/>
        <p:txBody>
          <a:bodyPr/>
          <a:lstStyle/>
          <a:p>
            <a:fld id="{2258D337-24F1-4F5F-A628-F874347C61AD}" type="slidenum">
              <a:rPr lang="en-GB" smtClean="0"/>
              <a:pPr/>
              <a:t>18</a:t>
            </a:fld>
            <a:endParaRPr lang="en-GB" sz="800" dirty="0"/>
          </a:p>
        </p:txBody>
      </p:sp>
      <p:pic>
        <p:nvPicPr>
          <p:cNvPr id="5" name="Picture 4">
            <a:extLst>
              <a:ext uri="{FF2B5EF4-FFF2-40B4-BE49-F238E27FC236}">
                <a16:creationId xmlns:a16="http://schemas.microsoft.com/office/drawing/2014/main" id="{1C08BF5F-86A9-3CA1-F164-8ED75FD64484}"/>
              </a:ext>
            </a:extLst>
          </p:cNvPr>
          <p:cNvPicPr>
            <a:picLocks noChangeAspect="1"/>
          </p:cNvPicPr>
          <p:nvPr/>
        </p:nvPicPr>
        <p:blipFill>
          <a:blip r:embed="rId2"/>
          <a:stretch>
            <a:fillRect/>
          </a:stretch>
        </p:blipFill>
        <p:spPr>
          <a:xfrm>
            <a:off x="7266043" y="1444882"/>
            <a:ext cx="4783392" cy="5391807"/>
          </a:xfrm>
          <a:prstGeom prst="rect">
            <a:avLst/>
          </a:prstGeom>
          <a:ln>
            <a:solidFill>
              <a:srgbClr val="00B0F0"/>
            </a:solidFill>
          </a:ln>
        </p:spPr>
      </p:pic>
      <p:sp>
        <p:nvSpPr>
          <p:cNvPr id="6" name="Content Placeholder 2">
            <a:extLst>
              <a:ext uri="{FF2B5EF4-FFF2-40B4-BE49-F238E27FC236}">
                <a16:creationId xmlns:a16="http://schemas.microsoft.com/office/drawing/2014/main" id="{E0019825-55C0-E897-ECAE-A65009A9C061}"/>
              </a:ext>
            </a:extLst>
          </p:cNvPr>
          <p:cNvSpPr txBox="1">
            <a:spLocks/>
          </p:cNvSpPr>
          <p:nvPr/>
        </p:nvSpPr>
        <p:spPr>
          <a:xfrm>
            <a:off x="3972836" y="1425633"/>
            <a:ext cx="3159745" cy="5391807"/>
          </a:xfrm>
          <a:prstGeom prst="rect">
            <a:avLst/>
          </a:prstGeom>
          <a:ln>
            <a:solidFill>
              <a:srgbClr val="FFFF00"/>
            </a:solidFill>
          </a:ln>
          <a:effectLst>
            <a:outerShdw blurRad="50800" dir="14400000">
              <a:srgbClr val="000000">
                <a:alpha val="40000"/>
              </a:srgbClr>
            </a:outerShdw>
          </a:effectLst>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panose="05020102010507070707" pitchFamily="18" charset="2"/>
              <a:buNone/>
            </a:pPr>
            <a:r>
              <a:rPr lang="en-GB" sz="1300" b="1" dirty="0">
                <a:solidFill>
                  <a:srgbClr val="FFFF00"/>
                </a:solidFill>
              </a:rPr>
              <a:t>UD 45° (Shear-Dominated)</a:t>
            </a:r>
          </a:p>
          <a:p>
            <a:r>
              <a:rPr lang="en-GB" sz="1300" dirty="0"/>
              <a:t>High matrix shear stresses</a:t>
            </a:r>
          </a:p>
          <a:p>
            <a:r>
              <a:rPr lang="en-GB" sz="1300" dirty="0"/>
              <a:t>Fibre–matrix debonding and crack deflection</a:t>
            </a:r>
          </a:p>
          <a:p>
            <a:r>
              <a:rPr lang="en-GB" sz="1300" dirty="0"/>
              <a:t>Progressive stiffness degradation</a:t>
            </a:r>
          </a:p>
          <a:p>
            <a:pPr marL="0" indent="0">
              <a:buFont typeface="Wingdings 2" panose="05020102010507070707" pitchFamily="18" charset="2"/>
              <a:buNone/>
            </a:pPr>
            <a:r>
              <a:rPr lang="en-GB" sz="1300" dirty="0"/>
              <a:t>→ Enhanced energy dissipation via shear mechanisms</a:t>
            </a:r>
          </a:p>
          <a:p>
            <a:pPr marL="0" indent="0">
              <a:buFont typeface="Wingdings 2" panose="05020102010507070707" pitchFamily="18" charset="2"/>
              <a:buNone/>
            </a:pPr>
            <a:r>
              <a:rPr lang="en-GB" sz="1300" b="1" dirty="0">
                <a:solidFill>
                  <a:srgbClr val="FFFF00"/>
                </a:solidFill>
              </a:rPr>
              <a:t>Loading Mode Effect</a:t>
            </a:r>
          </a:p>
          <a:p>
            <a:r>
              <a:rPr lang="en-GB" sz="1300" dirty="0"/>
              <a:t>T–T (R ≈ 0.1):</a:t>
            </a:r>
          </a:p>
          <a:p>
            <a:pPr lvl="1"/>
            <a:r>
              <a:rPr lang="en-GB" sz="1300" dirty="0"/>
              <a:t>Matrix cracking + fibre pull-out dominant</a:t>
            </a:r>
          </a:p>
          <a:p>
            <a:r>
              <a:rPr lang="en-GB" sz="1300" dirty="0"/>
              <a:t>T–C (R ≈ −1):</a:t>
            </a:r>
          </a:p>
          <a:p>
            <a:pPr lvl="1"/>
            <a:r>
              <a:rPr lang="en-GB" sz="1300" dirty="0"/>
              <a:t>Local fibre buckling</a:t>
            </a:r>
          </a:p>
          <a:p>
            <a:pPr lvl="1"/>
            <a:r>
              <a:rPr lang="en-GB" sz="1300" dirty="0"/>
              <a:t>Fibre crushing</a:t>
            </a:r>
          </a:p>
          <a:p>
            <a:pPr lvl="1"/>
            <a:r>
              <a:rPr lang="en-GB" sz="1300" dirty="0"/>
              <a:t>Bundle breakage</a:t>
            </a:r>
          </a:p>
          <a:p>
            <a:pPr lvl="1"/>
            <a:r>
              <a:rPr lang="en-GB" sz="1300" dirty="0"/>
              <a:t>S–N slope steeper than T–T</a:t>
            </a:r>
          </a:p>
        </p:txBody>
      </p:sp>
    </p:spTree>
    <p:extLst>
      <p:ext uri="{BB962C8B-B14F-4D97-AF65-F5344CB8AC3E}">
        <p14:creationId xmlns:p14="http://schemas.microsoft.com/office/powerpoint/2010/main" val="342874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2BA1-2CF8-C28D-CF67-5F3B85E4F699}"/>
              </a:ext>
            </a:extLst>
          </p:cNvPr>
          <p:cNvSpPr>
            <a:spLocks noGrp="1"/>
          </p:cNvSpPr>
          <p:nvPr>
            <p:ph type="title"/>
          </p:nvPr>
        </p:nvSpPr>
        <p:spPr>
          <a:xfrm>
            <a:off x="810000" y="0"/>
            <a:ext cx="10930486" cy="970450"/>
          </a:xfrm>
        </p:spPr>
        <p:txBody>
          <a:bodyPr/>
          <a:lstStyle/>
          <a:p>
            <a:r>
              <a:rPr lang="en-GB" sz="2800" dirty="0"/>
              <a:t>Effect of Loading Mode (R-Ratio) on Fatigue Life of UD CFRP</a:t>
            </a:r>
            <a:r>
              <a:rPr lang="en-GB" sz="2000" dirty="0"/>
              <a:t>- Experimental Evidence</a:t>
            </a:r>
          </a:p>
        </p:txBody>
      </p:sp>
      <p:sp>
        <p:nvSpPr>
          <p:cNvPr id="4" name="Slide Number Placeholder 3">
            <a:extLst>
              <a:ext uri="{FF2B5EF4-FFF2-40B4-BE49-F238E27FC236}">
                <a16:creationId xmlns:a16="http://schemas.microsoft.com/office/drawing/2014/main" id="{4AE0A8A9-87B6-B0C8-B015-F2D2ECA24217}"/>
              </a:ext>
            </a:extLst>
          </p:cNvPr>
          <p:cNvSpPr>
            <a:spLocks noGrp="1"/>
          </p:cNvSpPr>
          <p:nvPr>
            <p:ph type="sldNum" sz="quarter" idx="12"/>
          </p:nvPr>
        </p:nvSpPr>
        <p:spPr/>
        <p:txBody>
          <a:bodyPr/>
          <a:lstStyle/>
          <a:p>
            <a:fld id="{2258D337-24F1-4F5F-A628-F874347C61AD}" type="slidenum">
              <a:rPr lang="en-GB" smtClean="0"/>
              <a:pPr/>
              <a:t>19</a:t>
            </a:fld>
            <a:endParaRPr lang="en-GB" sz="800" dirty="0"/>
          </a:p>
        </p:txBody>
      </p:sp>
      <p:pic>
        <p:nvPicPr>
          <p:cNvPr id="5" name="Picture 4">
            <a:extLst>
              <a:ext uri="{FF2B5EF4-FFF2-40B4-BE49-F238E27FC236}">
                <a16:creationId xmlns:a16="http://schemas.microsoft.com/office/drawing/2014/main" id="{A8FE9322-BADD-C11F-5E67-2B8FCF1A85A1}"/>
              </a:ext>
            </a:extLst>
          </p:cNvPr>
          <p:cNvPicPr>
            <a:picLocks noChangeAspect="1"/>
          </p:cNvPicPr>
          <p:nvPr/>
        </p:nvPicPr>
        <p:blipFill>
          <a:blip r:embed="rId2"/>
          <a:srcRect l="5260" t="185" r="6307" b="9814"/>
          <a:stretch>
            <a:fillRect/>
          </a:stretch>
        </p:blipFill>
        <p:spPr>
          <a:xfrm>
            <a:off x="740370" y="1928252"/>
            <a:ext cx="4726281" cy="4876800"/>
          </a:xfrm>
          <a:prstGeom prst="rect">
            <a:avLst/>
          </a:prstGeom>
          <a:ln>
            <a:solidFill>
              <a:srgbClr val="00B0F0"/>
            </a:solidFill>
          </a:ln>
        </p:spPr>
      </p:pic>
      <p:pic>
        <p:nvPicPr>
          <p:cNvPr id="6" name="Picture 5">
            <a:extLst>
              <a:ext uri="{FF2B5EF4-FFF2-40B4-BE49-F238E27FC236}">
                <a16:creationId xmlns:a16="http://schemas.microsoft.com/office/drawing/2014/main" id="{2C9DE5D1-C3C6-17E2-A384-2F33F869629B}"/>
              </a:ext>
            </a:extLst>
          </p:cNvPr>
          <p:cNvPicPr>
            <a:picLocks noChangeAspect="1"/>
          </p:cNvPicPr>
          <p:nvPr/>
        </p:nvPicPr>
        <p:blipFill>
          <a:blip r:embed="rId3"/>
          <a:srcRect l="4708" t="913" r="4773" b="10569"/>
          <a:stretch>
            <a:fillRect/>
          </a:stretch>
        </p:blipFill>
        <p:spPr>
          <a:xfrm>
            <a:off x="6464300" y="1928252"/>
            <a:ext cx="4987329" cy="4876800"/>
          </a:xfrm>
          <a:prstGeom prst="rect">
            <a:avLst/>
          </a:prstGeom>
          <a:ln>
            <a:solidFill>
              <a:srgbClr val="00B0F0"/>
            </a:solidFill>
          </a:ln>
        </p:spPr>
      </p:pic>
      <p:sp>
        <p:nvSpPr>
          <p:cNvPr id="8" name="TextBox 7">
            <a:extLst>
              <a:ext uri="{FF2B5EF4-FFF2-40B4-BE49-F238E27FC236}">
                <a16:creationId xmlns:a16="http://schemas.microsoft.com/office/drawing/2014/main" id="{1CA1681E-D177-6307-D6F5-01E1CDE76E3F}"/>
              </a:ext>
            </a:extLst>
          </p:cNvPr>
          <p:cNvSpPr txBox="1"/>
          <p:nvPr/>
        </p:nvSpPr>
        <p:spPr>
          <a:xfrm>
            <a:off x="6464300" y="1363201"/>
            <a:ext cx="4987329" cy="553998"/>
          </a:xfrm>
          <a:prstGeom prst="rect">
            <a:avLst/>
          </a:prstGeom>
          <a:noFill/>
        </p:spPr>
        <p:txBody>
          <a:bodyPr wrap="square">
            <a:spAutoFit/>
          </a:bodyPr>
          <a:lstStyle/>
          <a:p>
            <a:r>
              <a:rPr lang="en-GB" sz="1500" dirty="0"/>
              <a:t>Experimental data of stress levels fatigue life of AS-4/PEEK laminates under T-C loading [4]</a:t>
            </a:r>
          </a:p>
        </p:txBody>
      </p:sp>
      <p:sp>
        <p:nvSpPr>
          <p:cNvPr id="10" name="TextBox 9">
            <a:extLst>
              <a:ext uri="{FF2B5EF4-FFF2-40B4-BE49-F238E27FC236}">
                <a16:creationId xmlns:a16="http://schemas.microsoft.com/office/drawing/2014/main" id="{D0698020-AD90-5871-69AF-BE70B4132389}"/>
              </a:ext>
            </a:extLst>
          </p:cNvPr>
          <p:cNvSpPr txBox="1"/>
          <p:nvPr/>
        </p:nvSpPr>
        <p:spPr>
          <a:xfrm>
            <a:off x="740370" y="1403840"/>
            <a:ext cx="4726281" cy="553998"/>
          </a:xfrm>
          <a:prstGeom prst="rect">
            <a:avLst/>
          </a:prstGeom>
          <a:noFill/>
        </p:spPr>
        <p:txBody>
          <a:bodyPr wrap="square">
            <a:spAutoFit/>
          </a:bodyPr>
          <a:lstStyle/>
          <a:p>
            <a:r>
              <a:rPr lang="en-GB" sz="1500" dirty="0"/>
              <a:t>Experimental data for stress levels-fatigue life of AS-4/PEEK laminates under T-T [4]</a:t>
            </a:r>
          </a:p>
        </p:txBody>
      </p:sp>
      <p:pic>
        <p:nvPicPr>
          <p:cNvPr id="12" name="Picture 11">
            <a:extLst>
              <a:ext uri="{FF2B5EF4-FFF2-40B4-BE49-F238E27FC236}">
                <a16:creationId xmlns:a16="http://schemas.microsoft.com/office/drawing/2014/main" id="{EF28BB91-DACD-BD39-64F4-83139B70DF2A}"/>
              </a:ext>
            </a:extLst>
          </p:cNvPr>
          <p:cNvPicPr>
            <a:picLocks noChangeAspect="1"/>
          </p:cNvPicPr>
          <p:nvPr/>
        </p:nvPicPr>
        <p:blipFill>
          <a:blip r:embed="rId4"/>
          <a:stretch>
            <a:fillRect/>
          </a:stretch>
        </p:blipFill>
        <p:spPr>
          <a:xfrm>
            <a:off x="11113559" y="583360"/>
            <a:ext cx="1027641" cy="631940"/>
          </a:xfrm>
          <a:prstGeom prst="rect">
            <a:avLst/>
          </a:prstGeom>
          <a:ln>
            <a:solidFill>
              <a:srgbClr val="00B0F0"/>
            </a:solidFill>
          </a:ln>
        </p:spPr>
      </p:pic>
    </p:spTree>
    <p:extLst>
      <p:ext uri="{BB962C8B-B14F-4D97-AF65-F5344CB8AC3E}">
        <p14:creationId xmlns:p14="http://schemas.microsoft.com/office/powerpoint/2010/main" val="44933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C58D-DC08-8829-FE37-8F93C532D86E}"/>
              </a:ext>
            </a:extLst>
          </p:cNvPr>
          <p:cNvSpPr>
            <a:spLocks noGrp="1"/>
          </p:cNvSpPr>
          <p:nvPr>
            <p:ph type="title"/>
          </p:nvPr>
        </p:nvSpPr>
        <p:spPr/>
        <p:txBody>
          <a:bodyPr/>
          <a:lstStyle/>
          <a:p>
            <a:r>
              <a:rPr lang="en-GB" noProof="0" dirty="0"/>
              <a:t>Introduction</a:t>
            </a:r>
            <a:r>
              <a:rPr lang="en-GB" sz="2000" noProof="0" dirty="0"/>
              <a:t>- What is fatigue?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3811EF0-79EC-34EB-2F63-62FB4C65FEEC}"/>
                  </a:ext>
                </a:extLst>
              </p:cNvPr>
              <p:cNvSpPr>
                <a:spLocks noGrp="1"/>
              </p:cNvSpPr>
              <p:nvPr>
                <p:ph idx="1"/>
              </p:nvPr>
            </p:nvSpPr>
            <p:spPr>
              <a:xfrm>
                <a:off x="219272" y="1584819"/>
                <a:ext cx="4647368" cy="5047093"/>
              </a:xfrm>
            </p:spPr>
            <p:txBody>
              <a:bodyPr>
                <a:normAutofit/>
              </a:bodyPr>
              <a:lstStyle/>
              <a:p>
                <a:pPr marL="0" indent="0">
                  <a:buNone/>
                </a:pPr>
                <a:r>
                  <a:rPr lang="en-GB" b="1" noProof="0" dirty="0">
                    <a:solidFill>
                      <a:srgbClr val="FFFF00"/>
                    </a:solidFill>
                  </a:rPr>
                  <a:t>Fatigue</a:t>
                </a:r>
              </a:p>
              <a:p>
                <a:r>
                  <a:rPr lang="en-GB" noProof="0" dirty="0"/>
                  <a:t>Progressive damage under cyclic loading</a:t>
                </a:r>
              </a:p>
              <a:p>
                <a:r>
                  <a:rPr lang="en-GB" noProof="0" dirty="0"/>
                  <a:t>Occurs below static strength</a:t>
                </a:r>
              </a:p>
              <a:p>
                <a:pPr marL="0" indent="0">
                  <a:buNone/>
                </a:pPr>
                <a:r>
                  <a:rPr lang="en-GB" b="1" noProof="0" dirty="0">
                    <a:solidFill>
                      <a:srgbClr val="FFFF00"/>
                    </a:solidFill>
                  </a:rPr>
                  <a:t>Characterised by S–N behaviour</a:t>
                </a:r>
              </a:p>
              <a:p>
                <a:pPr lvl="1"/>
                <a:r>
                  <a:rPr lang="en-GB" noProof="0" dirty="0"/>
                  <a:t>Stress ratio: </a:t>
                </a:r>
                <a14:m>
                  <m:oMath xmlns:m="http://schemas.openxmlformats.org/officeDocument/2006/math">
                    <m:r>
                      <a:rPr lang="en-GB" i="1" noProof="0">
                        <a:latin typeface="Cambria Math" panose="02040503050406030204" pitchFamily="18" charset="0"/>
                      </a:rPr>
                      <m:t>𝑅</m:t>
                    </m:r>
                    <m:r>
                      <a:rPr lang="en-GB" noProof="0">
                        <a:latin typeface="Cambria Math" panose="02040503050406030204" pitchFamily="18" charset="0"/>
                      </a:rPr>
                      <m:t>=</m:t>
                    </m:r>
                    <m:f>
                      <m:fPr>
                        <m:ctrlPr>
                          <a:rPr lang="en-GB" i="1" noProof="0" smtClean="0">
                            <a:latin typeface="Cambria Math" panose="02040503050406030204" pitchFamily="18" charset="0"/>
                          </a:rPr>
                        </m:ctrlPr>
                      </m:fPr>
                      <m:num>
                        <m:sSub>
                          <m:sSubPr>
                            <m:ctrlPr>
                              <a:rPr lang="en-GB" i="1" noProof="0" smtClean="0">
                                <a:latin typeface="Cambria Math" panose="02040503050406030204" pitchFamily="18" charset="0"/>
                              </a:rPr>
                            </m:ctrlPr>
                          </m:sSubPr>
                          <m:e>
                            <m:r>
                              <a:rPr lang="en-GB" i="1" noProof="0" smtClean="0">
                                <a:latin typeface="Cambria Math" panose="02040503050406030204" pitchFamily="18" charset="0"/>
                              </a:rPr>
                              <m:t>𝜎</m:t>
                            </m:r>
                          </m:e>
                          <m:sub>
                            <m:r>
                              <a:rPr lang="en-GB" i="1" noProof="0" smtClean="0">
                                <a:latin typeface="Cambria Math" panose="02040503050406030204" pitchFamily="18" charset="0"/>
                              </a:rPr>
                              <m:t>𝑚𝑖𝑛</m:t>
                            </m:r>
                          </m:sub>
                        </m:sSub>
                      </m:num>
                      <m:den>
                        <m:sSub>
                          <m:sSubPr>
                            <m:ctrlPr>
                              <a:rPr lang="en-GB" i="1" noProof="0" smtClean="0">
                                <a:latin typeface="Cambria Math" panose="02040503050406030204" pitchFamily="18" charset="0"/>
                              </a:rPr>
                            </m:ctrlPr>
                          </m:sSubPr>
                          <m:e>
                            <m:r>
                              <a:rPr lang="en-GB" i="1" noProof="0" smtClean="0">
                                <a:latin typeface="Cambria Math" panose="02040503050406030204" pitchFamily="18" charset="0"/>
                              </a:rPr>
                              <m:t>𝜎</m:t>
                            </m:r>
                          </m:e>
                          <m:sub>
                            <m:r>
                              <a:rPr lang="en-GB" i="1" noProof="0" smtClean="0">
                                <a:latin typeface="Cambria Math" panose="02040503050406030204" pitchFamily="18" charset="0"/>
                              </a:rPr>
                              <m:t>𝑚𝑎𝑥</m:t>
                            </m:r>
                          </m:sub>
                        </m:sSub>
                      </m:den>
                    </m:f>
                  </m:oMath>
                </a14:m>
                <a:endParaRPr lang="en-GB" noProof="0" dirty="0"/>
              </a:p>
              <a:p>
                <a:pPr lvl="1"/>
                <a:r>
                  <a:rPr lang="en-GB" noProof="0" dirty="0"/>
                  <a:t>Stress amplitude: </a:t>
                </a:r>
                <a14:m>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𝑎</m:t>
                        </m:r>
                      </m:sub>
                    </m:sSub>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sSub>
                          <m:sSubPr>
                            <m:ctrlPr>
                              <a:rPr lang="en-GB" i="1" noProof="0">
                                <a:latin typeface="Cambria Math" panose="02040503050406030204" pitchFamily="18" charset="0"/>
                              </a:rPr>
                            </m:ctrlPr>
                          </m:sSubPr>
                          <m:e>
                            <m:r>
                              <a:rPr lang="en-GB" i="1" noProof="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ea typeface="Cambria Math" panose="02040503050406030204" pitchFamily="18" charset="0"/>
                              </a:rPr>
                              <m:t>𝑚𝑎𝑥</m:t>
                            </m:r>
                          </m:sub>
                        </m:sSub>
                        <m:r>
                          <a:rPr lang="en-GB" b="0" i="1" noProof="0" smtClean="0">
                            <a:latin typeface="Cambria Math" panose="02040503050406030204" pitchFamily="18" charset="0"/>
                          </a:rPr>
                          <m:t>−</m:t>
                        </m:r>
                        <m:sSub>
                          <m:sSubPr>
                            <m:ctrlPr>
                              <a:rPr lang="en-GB" i="1" noProof="0">
                                <a:latin typeface="Cambria Math" panose="02040503050406030204" pitchFamily="18" charset="0"/>
                              </a:rPr>
                            </m:ctrlPr>
                          </m:sSubPr>
                          <m:e>
                            <m:r>
                              <a:rPr lang="en-GB" i="1" noProof="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ea typeface="Cambria Math" panose="02040503050406030204" pitchFamily="18" charset="0"/>
                              </a:rPr>
                              <m:t>𝑚𝑖𝑛</m:t>
                            </m:r>
                          </m:sub>
                        </m:sSub>
                      </m:num>
                      <m:den>
                        <m:r>
                          <a:rPr lang="en-GB" b="0" i="1" noProof="0" smtClean="0">
                            <a:latin typeface="Cambria Math" panose="02040503050406030204" pitchFamily="18" charset="0"/>
                          </a:rPr>
                          <m:t>2</m:t>
                        </m:r>
                      </m:den>
                    </m:f>
                  </m:oMath>
                </a14:m>
                <a:r>
                  <a:rPr lang="en-GB" noProof="0" dirty="0"/>
                  <a:t>​​</a:t>
                </a:r>
              </a:p>
              <a:p>
                <a:pPr lvl="1"/>
                <a:r>
                  <a:rPr lang="en-GB" noProof="0" dirty="0"/>
                  <a:t>Cycles to failure </a:t>
                </a:r>
                <a14:m>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rPr>
                          <m:t>𝑁</m:t>
                        </m:r>
                      </m:e>
                      <m:sub>
                        <m:r>
                          <a:rPr lang="en-GB" i="1" noProof="0" smtClean="0">
                            <a:latin typeface="Cambria Math" panose="02040503050406030204" pitchFamily="18" charset="0"/>
                          </a:rPr>
                          <m:t>𝑓</m:t>
                        </m:r>
                      </m:sub>
                    </m:sSub>
                  </m:oMath>
                </a14:m>
                <a:endParaRPr lang="en-GB" noProof="0" dirty="0"/>
              </a:p>
              <a:p>
                <a:pPr marL="0" indent="0">
                  <a:buNone/>
                </a:pPr>
                <a:r>
                  <a:rPr lang="en-GB" b="1" noProof="0" dirty="0">
                    <a:solidFill>
                      <a:srgbClr val="FFFF00"/>
                    </a:solidFill>
                  </a:rPr>
                  <a:t>Brief comparison</a:t>
                </a:r>
              </a:p>
              <a:p>
                <a:pPr lvl="1"/>
                <a:r>
                  <a:rPr lang="en-GB" noProof="0" dirty="0"/>
                  <a:t>Metals → crack initiation + propagation</a:t>
                </a:r>
              </a:p>
              <a:p>
                <a:pPr lvl="1"/>
                <a:r>
                  <a:rPr lang="en-GB" noProof="0" dirty="0"/>
                  <a:t>CFRP → </a:t>
                </a:r>
                <a:r>
                  <a:rPr lang="en-GB" b="1" dirty="0">
                    <a:solidFill>
                      <a:srgbClr val="FFC000"/>
                    </a:solidFill>
                  </a:rPr>
                  <a:t>distributed multi-scale damage accumulation</a:t>
                </a:r>
                <a:endParaRPr lang="en-GB" b="1" noProof="0" dirty="0">
                  <a:solidFill>
                    <a:srgbClr val="FFC000"/>
                  </a:solidFill>
                </a:endParaRPr>
              </a:p>
              <a:p>
                <a:endParaRPr lang="en-GB" noProof="0" dirty="0"/>
              </a:p>
            </p:txBody>
          </p:sp>
        </mc:Choice>
        <mc:Fallback>
          <p:sp>
            <p:nvSpPr>
              <p:cNvPr id="3" name="Content Placeholder 2">
                <a:extLst>
                  <a:ext uri="{FF2B5EF4-FFF2-40B4-BE49-F238E27FC236}">
                    <a16:creationId xmlns:a16="http://schemas.microsoft.com/office/drawing/2014/main" id="{63811EF0-79EC-34EB-2F63-62FB4C65FEEC}"/>
                  </a:ext>
                </a:extLst>
              </p:cNvPr>
              <p:cNvSpPr>
                <a:spLocks noGrp="1" noRot="1" noChangeAspect="1" noMove="1" noResize="1" noEditPoints="1" noAdjustHandles="1" noChangeArrowheads="1" noChangeShapeType="1" noTextEdit="1"/>
              </p:cNvSpPr>
              <p:nvPr>
                <p:ph idx="1"/>
              </p:nvPr>
            </p:nvSpPr>
            <p:spPr>
              <a:xfrm>
                <a:off x="219272" y="1584819"/>
                <a:ext cx="4647368" cy="5047093"/>
              </a:xfrm>
              <a:blipFill>
                <a:blip r:embed="rId3"/>
                <a:stretch>
                  <a:fillRect/>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33AC9F60-D3E5-7766-CE25-A122370292F7}"/>
              </a:ext>
            </a:extLst>
          </p:cNvPr>
          <p:cNvPicPr>
            <a:picLocks noChangeAspect="1"/>
          </p:cNvPicPr>
          <p:nvPr/>
        </p:nvPicPr>
        <p:blipFill>
          <a:blip r:embed="rId4"/>
          <a:stretch>
            <a:fillRect/>
          </a:stretch>
        </p:blipFill>
        <p:spPr>
          <a:xfrm>
            <a:off x="4704080" y="1956518"/>
            <a:ext cx="7399845" cy="4204669"/>
          </a:xfrm>
          <a:prstGeom prst="rect">
            <a:avLst/>
          </a:prstGeom>
          <a:ln>
            <a:solidFill>
              <a:srgbClr val="00B0F0"/>
            </a:solidFill>
          </a:ln>
        </p:spPr>
      </p:pic>
      <p:sp>
        <p:nvSpPr>
          <p:cNvPr id="5" name="Slide Number Placeholder 4">
            <a:extLst>
              <a:ext uri="{FF2B5EF4-FFF2-40B4-BE49-F238E27FC236}">
                <a16:creationId xmlns:a16="http://schemas.microsoft.com/office/drawing/2014/main" id="{BA709332-3E2A-FD21-97BF-4D73CC5971B4}"/>
              </a:ext>
            </a:extLst>
          </p:cNvPr>
          <p:cNvSpPr>
            <a:spLocks noGrp="1"/>
          </p:cNvSpPr>
          <p:nvPr>
            <p:ph type="sldNum" sz="quarter" idx="12"/>
          </p:nvPr>
        </p:nvSpPr>
        <p:spPr/>
        <p:txBody>
          <a:bodyPr/>
          <a:lstStyle/>
          <a:p>
            <a:fld id="{2258D337-24F1-4F5F-A628-F874347C61AD}" type="slidenum">
              <a:rPr lang="en-GB" noProof="0" smtClean="0"/>
              <a:t>2</a:t>
            </a:fld>
            <a:endParaRPr lang="en-GB" noProof="0" dirty="0"/>
          </a:p>
        </p:txBody>
      </p:sp>
    </p:spTree>
    <p:extLst>
      <p:ext uri="{BB962C8B-B14F-4D97-AF65-F5344CB8AC3E}">
        <p14:creationId xmlns:p14="http://schemas.microsoft.com/office/powerpoint/2010/main" val="48427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FD94-8C14-B0A4-31ED-B78CB08DAA60}"/>
              </a:ext>
            </a:extLst>
          </p:cNvPr>
          <p:cNvSpPr>
            <a:spLocks noGrp="1"/>
          </p:cNvSpPr>
          <p:nvPr>
            <p:ph type="title"/>
          </p:nvPr>
        </p:nvSpPr>
        <p:spPr>
          <a:xfrm>
            <a:off x="810000" y="0"/>
            <a:ext cx="10930486" cy="970450"/>
          </a:xfrm>
        </p:spPr>
        <p:txBody>
          <a:bodyPr/>
          <a:lstStyle/>
          <a:p>
            <a:r>
              <a:rPr lang="en-GB" sz="2800" dirty="0"/>
              <a:t>Effect of Loading Mode (R-Ratio) on Fatigue Life of UD CFRP- </a:t>
            </a:r>
            <a:r>
              <a:rPr lang="en-GB" sz="2000" dirty="0"/>
              <a:t>Mechanistic Interpretation</a:t>
            </a:r>
          </a:p>
        </p:txBody>
      </p:sp>
      <p:sp>
        <p:nvSpPr>
          <p:cNvPr id="3" name="Content Placeholder 2">
            <a:extLst>
              <a:ext uri="{FF2B5EF4-FFF2-40B4-BE49-F238E27FC236}">
                <a16:creationId xmlns:a16="http://schemas.microsoft.com/office/drawing/2014/main" id="{43A77D33-534F-0AD2-22BD-71A28BB92DB8}"/>
              </a:ext>
            </a:extLst>
          </p:cNvPr>
          <p:cNvSpPr>
            <a:spLocks noGrp="1"/>
          </p:cNvSpPr>
          <p:nvPr>
            <p:ph idx="1"/>
          </p:nvPr>
        </p:nvSpPr>
        <p:spPr>
          <a:xfrm>
            <a:off x="810000" y="1569440"/>
            <a:ext cx="4701800" cy="2782427"/>
          </a:xfrm>
          <a:ln>
            <a:solidFill>
              <a:srgbClr val="FFFF00"/>
            </a:solidFill>
          </a:ln>
        </p:spPr>
        <p:txBody>
          <a:bodyPr anchor="t" anchorCtr="0">
            <a:normAutofit/>
          </a:bodyPr>
          <a:lstStyle/>
          <a:p>
            <a:pPr marL="0" indent="0">
              <a:buNone/>
            </a:pPr>
            <a:r>
              <a:rPr lang="en-GB" sz="1500" b="1" dirty="0">
                <a:solidFill>
                  <a:srgbClr val="FFFF00"/>
                </a:solidFill>
              </a:rPr>
              <a:t>Experimental Observation</a:t>
            </a:r>
          </a:p>
          <a:p>
            <a:r>
              <a:rPr lang="en-GB" sz="1500" dirty="0"/>
              <a:t>Left: T–T loading (R ≈ 0.1)</a:t>
            </a:r>
            <a:br>
              <a:rPr lang="en-GB" sz="1500" dirty="0"/>
            </a:br>
            <a:r>
              <a:rPr lang="en-GB" sz="1500" dirty="0"/>
              <a:t>Right: T–C loading (R ≈ −1)</a:t>
            </a:r>
          </a:p>
          <a:p>
            <a:r>
              <a:rPr lang="en-GB" sz="1500" dirty="0"/>
              <a:t>For equivalent stress amplitudes, T–C fatigue shows shorter life</a:t>
            </a:r>
          </a:p>
          <a:p>
            <a:r>
              <a:rPr lang="en-GB" sz="1500" dirty="0"/>
              <a:t>S–N trend is steeper in T–C</a:t>
            </a:r>
          </a:p>
          <a:p>
            <a:r>
              <a:rPr lang="en-GB" sz="1500" dirty="0"/>
              <a:t>Greater scatter at lower stress amplitudes</a:t>
            </a:r>
          </a:p>
          <a:p>
            <a:r>
              <a:rPr lang="en-GB" sz="1500" dirty="0"/>
              <a:t>Run-outs (&gt;10⁶ cycles) occur at lower normalised stress in T–C</a:t>
            </a:r>
          </a:p>
        </p:txBody>
      </p:sp>
      <p:sp>
        <p:nvSpPr>
          <p:cNvPr id="4" name="Slide Number Placeholder 3">
            <a:extLst>
              <a:ext uri="{FF2B5EF4-FFF2-40B4-BE49-F238E27FC236}">
                <a16:creationId xmlns:a16="http://schemas.microsoft.com/office/drawing/2014/main" id="{BACEDBC1-2222-4C9D-7814-9F3B64DC34CD}"/>
              </a:ext>
            </a:extLst>
          </p:cNvPr>
          <p:cNvSpPr>
            <a:spLocks noGrp="1"/>
          </p:cNvSpPr>
          <p:nvPr>
            <p:ph type="sldNum" sz="quarter" idx="12"/>
          </p:nvPr>
        </p:nvSpPr>
        <p:spPr/>
        <p:txBody>
          <a:bodyPr/>
          <a:lstStyle/>
          <a:p>
            <a:fld id="{2258D337-24F1-4F5F-A628-F874347C61AD}" type="slidenum">
              <a:rPr lang="en-GB" smtClean="0"/>
              <a:pPr/>
              <a:t>20</a:t>
            </a:fld>
            <a:endParaRPr lang="en-GB" sz="800" dirty="0"/>
          </a:p>
        </p:txBody>
      </p:sp>
      <p:sp>
        <p:nvSpPr>
          <p:cNvPr id="6" name="TextBox 5">
            <a:extLst>
              <a:ext uri="{FF2B5EF4-FFF2-40B4-BE49-F238E27FC236}">
                <a16:creationId xmlns:a16="http://schemas.microsoft.com/office/drawing/2014/main" id="{2AD47613-3F35-B044-F265-D2EF55BD3F87}"/>
              </a:ext>
            </a:extLst>
          </p:cNvPr>
          <p:cNvSpPr txBox="1"/>
          <p:nvPr/>
        </p:nvSpPr>
        <p:spPr>
          <a:xfrm>
            <a:off x="5700635" y="1559927"/>
            <a:ext cx="6142566" cy="4478149"/>
          </a:xfrm>
          <a:prstGeom prst="rect">
            <a:avLst/>
          </a:prstGeom>
          <a:noFill/>
          <a:ln>
            <a:solidFill>
              <a:srgbClr val="FFFF00"/>
            </a:solidFill>
          </a:ln>
        </p:spPr>
        <p:txBody>
          <a:bodyPr wrap="square">
            <a:spAutoFit/>
          </a:bodyPr>
          <a:lstStyle/>
          <a:p>
            <a:pPr>
              <a:buNone/>
            </a:pPr>
            <a:r>
              <a:rPr lang="en-GB" sz="1500" b="1" dirty="0">
                <a:solidFill>
                  <a:srgbClr val="FFFF00"/>
                </a:solidFill>
              </a:rPr>
              <a:t>Mechanistic Interpretation</a:t>
            </a:r>
          </a:p>
          <a:p>
            <a:pPr>
              <a:buNone/>
            </a:pPr>
            <a:r>
              <a:rPr lang="en-GB" sz="1500" b="1" dirty="0">
                <a:solidFill>
                  <a:srgbClr val="FFC000"/>
                </a:solidFill>
              </a:rPr>
              <a:t>T–T (Positive Mean Stress)</a:t>
            </a:r>
          </a:p>
          <a:p>
            <a:pPr marL="342900" indent="-342900">
              <a:spcBef>
                <a:spcPct val="20000"/>
              </a:spcBef>
              <a:spcAft>
                <a:spcPts val="600"/>
              </a:spcAft>
              <a:buClr>
                <a:srgbClr val="FFFF66"/>
              </a:buClr>
              <a:buFont typeface="Wingdings 2" panose="05020102010507070707" pitchFamily="18" charset="2"/>
              <a:buChar char=""/>
            </a:pPr>
            <a:r>
              <a:rPr lang="en-GB" sz="1500" dirty="0"/>
              <a:t>Matrix cracking initiates first</a:t>
            </a:r>
          </a:p>
          <a:p>
            <a:pPr marL="342900" indent="-342900">
              <a:spcBef>
                <a:spcPct val="20000"/>
              </a:spcBef>
              <a:spcAft>
                <a:spcPts val="600"/>
              </a:spcAft>
              <a:buClr>
                <a:srgbClr val="FFFF66"/>
              </a:buClr>
              <a:buFont typeface="Wingdings 2" panose="05020102010507070707" pitchFamily="18" charset="2"/>
              <a:buChar char=""/>
            </a:pPr>
            <a:r>
              <a:rPr lang="en-GB" sz="1500" dirty="0"/>
              <a:t>Fibre pull-out and debonding dominate</a:t>
            </a:r>
          </a:p>
          <a:p>
            <a:pPr marL="342900" indent="-342900">
              <a:spcBef>
                <a:spcPct val="20000"/>
              </a:spcBef>
              <a:spcAft>
                <a:spcPts val="600"/>
              </a:spcAft>
              <a:buClr>
                <a:srgbClr val="FFFF66"/>
              </a:buClr>
              <a:buFont typeface="Wingdings 2" panose="05020102010507070707" pitchFamily="18" charset="2"/>
              <a:buChar char=""/>
            </a:pPr>
            <a:r>
              <a:rPr lang="en-GB" sz="1500" dirty="0"/>
              <a:t>Progressive stiffness degradation</a:t>
            </a:r>
          </a:p>
          <a:p>
            <a:pPr marL="342900" indent="-342900">
              <a:spcBef>
                <a:spcPct val="20000"/>
              </a:spcBef>
              <a:spcAft>
                <a:spcPts val="600"/>
              </a:spcAft>
              <a:buClr>
                <a:srgbClr val="FFFF66"/>
              </a:buClr>
              <a:buFont typeface="Wingdings 2" panose="05020102010507070707" pitchFamily="18" charset="2"/>
              <a:buChar char=""/>
            </a:pPr>
            <a:r>
              <a:rPr lang="en-GB" sz="1500" dirty="0"/>
              <a:t>More stable load transfer</a:t>
            </a:r>
          </a:p>
          <a:p>
            <a:pPr>
              <a:spcBef>
                <a:spcPct val="20000"/>
              </a:spcBef>
              <a:spcAft>
                <a:spcPts val="600"/>
              </a:spcAft>
              <a:buClr>
                <a:srgbClr val="FFFF66"/>
              </a:buClr>
            </a:pPr>
            <a:r>
              <a:rPr lang="en-GB" sz="1500" dirty="0"/>
              <a:t>→ Damage evolution primarily matrix-controlled</a:t>
            </a:r>
          </a:p>
          <a:p>
            <a:pPr>
              <a:buNone/>
            </a:pPr>
            <a:br>
              <a:rPr lang="en-GB" sz="1500" dirty="0"/>
            </a:br>
            <a:r>
              <a:rPr lang="en-GB" sz="1500" b="1" dirty="0">
                <a:solidFill>
                  <a:srgbClr val="FFC000"/>
                </a:solidFill>
              </a:rPr>
              <a:t>T–C (Zero / Negative Mean Stress)</a:t>
            </a:r>
          </a:p>
          <a:p>
            <a:pPr marL="342900" indent="-342900">
              <a:spcBef>
                <a:spcPct val="20000"/>
              </a:spcBef>
              <a:spcAft>
                <a:spcPts val="600"/>
              </a:spcAft>
              <a:buClr>
                <a:srgbClr val="FFFF66"/>
              </a:buClr>
              <a:buFont typeface="Wingdings 2" panose="05020102010507070707" pitchFamily="18" charset="2"/>
              <a:buChar char=""/>
            </a:pPr>
            <a:r>
              <a:rPr lang="en-GB" sz="1500" dirty="0"/>
              <a:t>Local fibre micro-buckling</a:t>
            </a:r>
          </a:p>
          <a:p>
            <a:pPr marL="342900" indent="-342900">
              <a:spcBef>
                <a:spcPct val="20000"/>
              </a:spcBef>
              <a:spcAft>
                <a:spcPts val="600"/>
              </a:spcAft>
              <a:buClr>
                <a:srgbClr val="FFFF66"/>
              </a:buClr>
              <a:buFont typeface="Wingdings 2" panose="05020102010507070707" pitchFamily="18" charset="2"/>
              <a:buChar char=""/>
            </a:pPr>
            <a:r>
              <a:rPr lang="en-GB" sz="1500" dirty="0"/>
              <a:t>Fibre crushing</a:t>
            </a:r>
          </a:p>
          <a:p>
            <a:pPr marL="342900" indent="-342900">
              <a:spcBef>
                <a:spcPct val="20000"/>
              </a:spcBef>
              <a:spcAft>
                <a:spcPts val="600"/>
              </a:spcAft>
              <a:buClr>
                <a:srgbClr val="FFFF66"/>
              </a:buClr>
              <a:buFont typeface="Wingdings 2" panose="05020102010507070707" pitchFamily="18" charset="2"/>
              <a:buChar char=""/>
            </a:pPr>
            <a:r>
              <a:rPr lang="en-GB" sz="1500" dirty="0"/>
              <a:t>Bundle fracture</a:t>
            </a:r>
          </a:p>
          <a:p>
            <a:pPr marL="342900" indent="-342900">
              <a:spcBef>
                <a:spcPct val="20000"/>
              </a:spcBef>
              <a:spcAft>
                <a:spcPts val="600"/>
              </a:spcAft>
              <a:buClr>
                <a:srgbClr val="FFFF66"/>
              </a:buClr>
              <a:buFont typeface="Wingdings 2" panose="05020102010507070707" pitchFamily="18" charset="2"/>
              <a:buChar char=""/>
            </a:pPr>
            <a:r>
              <a:rPr lang="en-GB" sz="1500" dirty="0"/>
              <a:t>Reduced compressive stability</a:t>
            </a:r>
          </a:p>
          <a:p>
            <a:pPr>
              <a:spcBef>
                <a:spcPct val="20000"/>
              </a:spcBef>
              <a:spcAft>
                <a:spcPts val="600"/>
              </a:spcAft>
              <a:buClr>
                <a:srgbClr val="FFFF66"/>
              </a:buClr>
            </a:pPr>
            <a:r>
              <a:rPr lang="en-GB" sz="1500" dirty="0"/>
              <a:t>→ Compression instability accelerates fibre-dominated </a:t>
            </a:r>
            <a:r>
              <a:rPr lang="en-GB" sz="1500" b="1" dirty="0"/>
              <a:t>failure</a:t>
            </a:r>
            <a:endParaRPr lang="en-GB" sz="1500" dirty="0"/>
          </a:p>
        </p:txBody>
      </p:sp>
      <p:sp>
        <p:nvSpPr>
          <p:cNvPr id="8" name="TextBox 7">
            <a:extLst>
              <a:ext uri="{FF2B5EF4-FFF2-40B4-BE49-F238E27FC236}">
                <a16:creationId xmlns:a16="http://schemas.microsoft.com/office/drawing/2014/main" id="{D44E3D5D-0898-9F25-E756-28D2128B9BE1}"/>
              </a:ext>
            </a:extLst>
          </p:cNvPr>
          <p:cNvSpPr txBox="1"/>
          <p:nvPr/>
        </p:nvSpPr>
        <p:spPr>
          <a:xfrm>
            <a:off x="810000" y="4481024"/>
            <a:ext cx="4701799" cy="2292935"/>
          </a:xfrm>
          <a:prstGeom prst="rect">
            <a:avLst/>
          </a:prstGeom>
          <a:solidFill>
            <a:srgbClr val="FFFFCC"/>
          </a:solidFill>
        </p:spPr>
        <p:txBody>
          <a:bodyPr wrap="square">
            <a:spAutoFit/>
          </a:bodyPr>
          <a:lstStyle/>
          <a:p>
            <a:pPr>
              <a:buNone/>
            </a:pPr>
            <a:r>
              <a:rPr lang="en-GB" sz="1300" b="1" dirty="0">
                <a:solidFill>
                  <a:schemeClr val="bg1"/>
                </a:solidFill>
              </a:rPr>
              <a:t>Critical Insight</a:t>
            </a:r>
          </a:p>
          <a:p>
            <a:pPr>
              <a:buNone/>
            </a:pPr>
            <a:r>
              <a:rPr lang="en-GB" sz="1300" dirty="0">
                <a:solidFill>
                  <a:schemeClr val="bg1"/>
                </a:solidFill>
              </a:rPr>
              <a:t>Fatigue life in CFRP is strongly R-dependent because:</a:t>
            </a:r>
          </a:p>
          <a:p>
            <a:pPr marL="285750" indent="-285750">
              <a:buFont typeface="Arial" panose="020B0604020202020204" pitchFamily="34" charset="0"/>
              <a:buChar char="•"/>
            </a:pPr>
            <a:r>
              <a:rPr lang="en-GB" sz="1300" dirty="0">
                <a:solidFill>
                  <a:schemeClr val="bg1"/>
                </a:solidFill>
              </a:rPr>
              <a:t>Mean stress alters local fibre stress state</a:t>
            </a:r>
          </a:p>
          <a:p>
            <a:pPr marL="285750" indent="-285750">
              <a:buFont typeface="Arial" panose="020B0604020202020204" pitchFamily="34" charset="0"/>
              <a:buChar char="•"/>
            </a:pPr>
            <a:r>
              <a:rPr lang="en-GB" sz="1300" dirty="0">
                <a:solidFill>
                  <a:schemeClr val="bg1"/>
                </a:solidFill>
              </a:rPr>
              <a:t>Compressive cycling promotes instability rather than progressive cracking</a:t>
            </a:r>
          </a:p>
          <a:p>
            <a:pPr marL="285750" indent="-285750">
              <a:buFont typeface="Arial" panose="020B0604020202020204" pitchFamily="34" charset="0"/>
              <a:buChar char="•"/>
            </a:pPr>
            <a:r>
              <a:rPr lang="en-GB" sz="1300" dirty="0">
                <a:solidFill>
                  <a:schemeClr val="bg1"/>
                </a:solidFill>
              </a:rPr>
              <a:t>Damage mechanisms shift from matrix-driven (T–T) to fibre-instability-driven (T–C)</a:t>
            </a:r>
          </a:p>
          <a:p>
            <a:pPr>
              <a:buNone/>
            </a:pPr>
            <a:endParaRPr lang="en-GB" sz="1300" dirty="0">
              <a:solidFill>
                <a:schemeClr val="bg1"/>
              </a:solidFill>
            </a:endParaRPr>
          </a:p>
          <a:p>
            <a:pPr>
              <a:buNone/>
            </a:pPr>
            <a:r>
              <a:rPr lang="en-GB" sz="1300" dirty="0">
                <a:solidFill>
                  <a:schemeClr val="bg1"/>
                </a:solidFill>
              </a:rPr>
              <a:t>Therefore:</a:t>
            </a:r>
          </a:p>
          <a:p>
            <a:pPr>
              <a:buNone/>
            </a:pPr>
            <a:r>
              <a:rPr lang="en-GB" sz="1300" dirty="0">
                <a:solidFill>
                  <a:schemeClr val="bg1"/>
                </a:solidFill>
              </a:rPr>
              <a:t>CFRP fatigue behaviour cannot be represented by a single S–N curve.</a:t>
            </a:r>
          </a:p>
        </p:txBody>
      </p:sp>
      <p:pic>
        <p:nvPicPr>
          <p:cNvPr id="9" name="Picture 8">
            <a:extLst>
              <a:ext uri="{FF2B5EF4-FFF2-40B4-BE49-F238E27FC236}">
                <a16:creationId xmlns:a16="http://schemas.microsoft.com/office/drawing/2014/main" id="{834B20C6-9AD3-2E5E-6D18-2BFB834ABB8C}"/>
              </a:ext>
            </a:extLst>
          </p:cNvPr>
          <p:cNvPicPr>
            <a:picLocks noChangeAspect="1"/>
          </p:cNvPicPr>
          <p:nvPr/>
        </p:nvPicPr>
        <p:blipFill>
          <a:blip r:embed="rId3"/>
          <a:stretch>
            <a:fillRect/>
          </a:stretch>
        </p:blipFill>
        <p:spPr>
          <a:xfrm>
            <a:off x="11113559" y="583360"/>
            <a:ext cx="1027641" cy="631940"/>
          </a:xfrm>
          <a:prstGeom prst="rect">
            <a:avLst/>
          </a:prstGeom>
          <a:ln>
            <a:solidFill>
              <a:srgbClr val="00B0F0"/>
            </a:solidFill>
          </a:ln>
        </p:spPr>
      </p:pic>
    </p:spTree>
    <p:extLst>
      <p:ext uri="{BB962C8B-B14F-4D97-AF65-F5344CB8AC3E}">
        <p14:creationId xmlns:p14="http://schemas.microsoft.com/office/powerpoint/2010/main" val="344470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24568-6BDB-8E08-693C-7B786CBF3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6D595-9971-A05D-871F-BD19D01E5418}"/>
              </a:ext>
            </a:extLst>
          </p:cNvPr>
          <p:cNvSpPr>
            <a:spLocks noGrp="1"/>
          </p:cNvSpPr>
          <p:nvPr>
            <p:ph type="title"/>
          </p:nvPr>
        </p:nvSpPr>
        <p:spPr/>
        <p:txBody>
          <a:bodyPr/>
          <a:lstStyle/>
          <a:p>
            <a:r>
              <a:rPr lang="en-GB" sz="2800" noProof="0" dirty="0"/>
              <a:t>Environmental Effects on Fatigue </a:t>
            </a:r>
            <a:r>
              <a:rPr lang="en-GB" sz="2000" noProof="0" dirty="0"/>
              <a:t>– </a:t>
            </a:r>
            <a:br>
              <a:rPr lang="en-GB" sz="2000" noProof="0" dirty="0"/>
            </a:br>
            <a:r>
              <a:rPr lang="en-GB" sz="2000" noProof="0" dirty="0"/>
              <a:t>Temperature Influence on Fatigue Behaviour</a:t>
            </a:r>
          </a:p>
        </p:txBody>
      </p:sp>
      <p:sp>
        <p:nvSpPr>
          <p:cNvPr id="3" name="Content Placeholder 2">
            <a:extLst>
              <a:ext uri="{FF2B5EF4-FFF2-40B4-BE49-F238E27FC236}">
                <a16:creationId xmlns:a16="http://schemas.microsoft.com/office/drawing/2014/main" id="{8659BC18-04F2-3A9D-9B08-C438A7A28101}"/>
              </a:ext>
            </a:extLst>
          </p:cNvPr>
          <p:cNvSpPr>
            <a:spLocks noGrp="1"/>
          </p:cNvSpPr>
          <p:nvPr>
            <p:ph idx="1"/>
          </p:nvPr>
        </p:nvSpPr>
        <p:spPr>
          <a:xfrm>
            <a:off x="209208" y="1262178"/>
            <a:ext cx="6653708" cy="5691785"/>
          </a:xfrm>
        </p:spPr>
        <p:txBody>
          <a:bodyPr>
            <a:normAutofit fontScale="77500" lnSpcReduction="20000"/>
          </a:bodyPr>
          <a:lstStyle/>
          <a:p>
            <a:pPr marL="0" indent="0">
              <a:buNone/>
            </a:pPr>
            <a:r>
              <a:rPr lang="en-GB" b="1" dirty="0">
                <a:solidFill>
                  <a:srgbClr val="FFFF00"/>
                </a:solidFill>
              </a:rPr>
              <a:t>Experimental Observations</a:t>
            </a:r>
          </a:p>
          <a:p>
            <a:r>
              <a:rPr lang="en-GB" dirty="0"/>
              <a:t>Fatigue strength decreases with increasing temperature</a:t>
            </a:r>
          </a:p>
          <a:p>
            <a:r>
              <a:rPr lang="en-GB" dirty="0"/>
              <a:t>S–N curves shift downward as temperature rises</a:t>
            </a:r>
          </a:p>
          <a:p>
            <a:r>
              <a:rPr lang="en-GB" dirty="0"/>
              <a:t>Stiffness degradation accelerates at elevated temperatures</a:t>
            </a:r>
          </a:p>
          <a:p>
            <a:r>
              <a:rPr lang="en-GB" dirty="0"/>
              <a:t>Lower temperatures yield longer fatigue life at the same cyclic stress </a:t>
            </a:r>
          </a:p>
          <a:p>
            <a:pPr marL="0" indent="0">
              <a:buNone/>
            </a:pPr>
            <a:r>
              <a:rPr lang="en-GB" b="1" dirty="0">
                <a:solidFill>
                  <a:srgbClr val="FFFF00"/>
                </a:solidFill>
              </a:rPr>
              <a:t>Mechanistic Interpretation</a:t>
            </a:r>
          </a:p>
          <a:p>
            <a:r>
              <a:rPr lang="en-GB" dirty="0"/>
              <a:t>Temperature primarily affects the polymer matrix and fibre–matrix interface, while carbon fibres remain relatively insensitive</a:t>
            </a:r>
          </a:p>
          <a:p>
            <a:pPr marL="0" indent="0">
              <a:buNone/>
            </a:pPr>
            <a:r>
              <a:rPr lang="en-GB" b="1" dirty="0">
                <a:solidFill>
                  <a:srgbClr val="FFFF00"/>
                </a:solidFill>
              </a:rPr>
              <a:t>Key mechanisms</a:t>
            </a:r>
          </a:p>
          <a:p>
            <a:r>
              <a:rPr lang="en-GB" dirty="0"/>
              <a:t>Matrix softening and increased viscoelastic behaviour</a:t>
            </a:r>
          </a:p>
          <a:p>
            <a:r>
              <a:rPr lang="en-GB" dirty="0"/>
              <a:t>Reduced fibre–matrix stress transfer efficiency</a:t>
            </a:r>
          </a:p>
          <a:p>
            <a:r>
              <a:rPr lang="en-GB" dirty="0"/>
              <a:t>Increased matrix cracking and interfacial damage</a:t>
            </a:r>
          </a:p>
          <a:p>
            <a:r>
              <a:rPr lang="en-GB" dirty="0"/>
              <a:t>Accelerated delamination growth</a:t>
            </a:r>
          </a:p>
          <a:p>
            <a:pPr marL="0" indent="0">
              <a:buNone/>
            </a:pPr>
            <a:r>
              <a:rPr lang="en-GB" b="1" dirty="0">
                <a:solidFill>
                  <a:srgbClr val="FFFF00"/>
                </a:solidFill>
              </a:rPr>
              <a:t>Temperature Dependence Across Fatigue Regimes</a:t>
            </a:r>
          </a:p>
          <a:p>
            <a:r>
              <a:rPr lang="en-GB" dirty="0"/>
              <a:t>Low–cycle / medium–cycle fatigue</a:t>
            </a:r>
          </a:p>
          <a:p>
            <a:pPr lvl="1"/>
            <a:r>
              <a:rPr lang="en-GB" dirty="0"/>
              <a:t>Strong temperature sensitivity</a:t>
            </a:r>
          </a:p>
          <a:p>
            <a:pPr lvl="1"/>
            <a:r>
              <a:rPr lang="en-GB" dirty="0"/>
              <a:t>Matrix softening increases damage accumulation</a:t>
            </a:r>
          </a:p>
          <a:p>
            <a:r>
              <a:rPr lang="en-GB" dirty="0"/>
              <a:t>High–cycle fatigue</a:t>
            </a:r>
          </a:p>
          <a:p>
            <a:pPr lvl="1"/>
            <a:r>
              <a:rPr lang="en-GB" dirty="0"/>
              <a:t>Temperature influence less pronounced</a:t>
            </a:r>
          </a:p>
          <a:p>
            <a:pPr lvl="1"/>
            <a:r>
              <a:rPr lang="en-GB" dirty="0"/>
              <a:t>Fatigue behaviour increasingly governed by stress concentrations and fibre response</a:t>
            </a:r>
          </a:p>
        </p:txBody>
      </p:sp>
      <p:sp>
        <p:nvSpPr>
          <p:cNvPr id="4" name="Slide Number Placeholder 3">
            <a:extLst>
              <a:ext uri="{FF2B5EF4-FFF2-40B4-BE49-F238E27FC236}">
                <a16:creationId xmlns:a16="http://schemas.microsoft.com/office/drawing/2014/main" id="{DEE132C6-9ADA-E207-9598-52C6589C958B}"/>
              </a:ext>
            </a:extLst>
          </p:cNvPr>
          <p:cNvSpPr>
            <a:spLocks noGrp="1"/>
          </p:cNvSpPr>
          <p:nvPr>
            <p:ph type="sldNum" sz="quarter" idx="12"/>
          </p:nvPr>
        </p:nvSpPr>
        <p:spPr/>
        <p:txBody>
          <a:bodyPr/>
          <a:lstStyle/>
          <a:p>
            <a:fld id="{2258D337-24F1-4F5F-A628-F874347C61AD}" type="slidenum">
              <a:rPr lang="en-GB" smtClean="0"/>
              <a:pPr/>
              <a:t>21</a:t>
            </a:fld>
            <a:endParaRPr lang="en-GB" sz="800" dirty="0"/>
          </a:p>
        </p:txBody>
      </p:sp>
      <p:sp>
        <p:nvSpPr>
          <p:cNvPr id="7" name="TextBox 6">
            <a:extLst>
              <a:ext uri="{FF2B5EF4-FFF2-40B4-BE49-F238E27FC236}">
                <a16:creationId xmlns:a16="http://schemas.microsoft.com/office/drawing/2014/main" id="{28209B77-6B01-2A5C-7E44-1F8519B8AD5A}"/>
              </a:ext>
            </a:extLst>
          </p:cNvPr>
          <p:cNvSpPr txBox="1"/>
          <p:nvPr/>
        </p:nvSpPr>
        <p:spPr>
          <a:xfrm>
            <a:off x="6805265" y="1341757"/>
            <a:ext cx="5117962" cy="646331"/>
          </a:xfrm>
          <a:prstGeom prst="rect">
            <a:avLst/>
          </a:prstGeom>
          <a:noFill/>
        </p:spPr>
        <p:txBody>
          <a:bodyPr wrap="square">
            <a:spAutoFit/>
          </a:bodyPr>
          <a:lstStyle/>
          <a:p>
            <a:r>
              <a:rPr lang="en-GB" sz="1200" dirty="0"/>
              <a:t>S–N curves for CFRP laminates at different environmental temperatures (−20°C to 60°C), showing reduced fatigue strength with increasing temperature (after </a:t>
            </a:r>
            <a:r>
              <a:rPr lang="en-GB" sz="1200" dirty="0" err="1"/>
              <a:t>Mivehchi</a:t>
            </a:r>
            <a:r>
              <a:rPr lang="en-GB" sz="1200" dirty="0"/>
              <a:t> et al. [6])</a:t>
            </a:r>
          </a:p>
        </p:txBody>
      </p:sp>
      <p:pic>
        <p:nvPicPr>
          <p:cNvPr id="6" name="Picture 5">
            <a:extLst>
              <a:ext uri="{FF2B5EF4-FFF2-40B4-BE49-F238E27FC236}">
                <a16:creationId xmlns:a16="http://schemas.microsoft.com/office/drawing/2014/main" id="{72E761F2-61DE-8B85-E02B-3F5CA596BE4E}"/>
              </a:ext>
            </a:extLst>
          </p:cNvPr>
          <p:cNvPicPr>
            <a:picLocks noChangeAspect="1"/>
          </p:cNvPicPr>
          <p:nvPr/>
        </p:nvPicPr>
        <p:blipFill>
          <a:blip r:embed="rId3"/>
          <a:stretch>
            <a:fillRect/>
          </a:stretch>
        </p:blipFill>
        <p:spPr>
          <a:xfrm>
            <a:off x="6805265" y="1988088"/>
            <a:ext cx="5117962" cy="3886013"/>
          </a:xfrm>
          <a:prstGeom prst="rect">
            <a:avLst/>
          </a:prstGeom>
          <a:ln>
            <a:solidFill>
              <a:srgbClr val="00B0F0"/>
            </a:solidFill>
          </a:ln>
        </p:spPr>
      </p:pic>
    </p:spTree>
    <p:extLst>
      <p:ext uri="{BB962C8B-B14F-4D97-AF65-F5344CB8AC3E}">
        <p14:creationId xmlns:p14="http://schemas.microsoft.com/office/powerpoint/2010/main" val="2471064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6104-D31E-A104-0C49-0871495B043D}"/>
              </a:ext>
            </a:extLst>
          </p:cNvPr>
          <p:cNvSpPr>
            <a:spLocks noGrp="1"/>
          </p:cNvSpPr>
          <p:nvPr>
            <p:ph type="title"/>
          </p:nvPr>
        </p:nvSpPr>
        <p:spPr/>
        <p:txBody>
          <a:bodyPr/>
          <a:lstStyle/>
          <a:p>
            <a:r>
              <a:rPr lang="en-GB" sz="2800" noProof="0" dirty="0"/>
              <a:t>Environmental Effects on Fatigue </a:t>
            </a:r>
            <a:r>
              <a:rPr lang="en-GB" sz="2000" noProof="0" dirty="0"/>
              <a:t>– </a:t>
            </a:r>
            <a:br>
              <a:rPr lang="en-GB" sz="2000" noProof="0" dirty="0"/>
            </a:br>
            <a:r>
              <a:rPr lang="en-GB" sz="2000" dirty="0"/>
              <a:t>Temperature Effects on Fatigue Across Composite Systems (Supporting Evidence)</a:t>
            </a:r>
            <a:endParaRPr lang="en-GB" sz="2000" noProof="0" dirty="0"/>
          </a:p>
        </p:txBody>
      </p:sp>
      <p:sp>
        <p:nvSpPr>
          <p:cNvPr id="3" name="Content Placeholder 2">
            <a:extLst>
              <a:ext uri="{FF2B5EF4-FFF2-40B4-BE49-F238E27FC236}">
                <a16:creationId xmlns:a16="http://schemas.microsoft.com/office/drawing/2014/main" id="{D309DEF1-E407-F9F4-2843-D73F992A25C1}"/>
              </a:ext>
            </a:extLst>
          </p:cNvPr>
          <p:cNvSpPr>
            <a:spLocks noGrp="1"/>
          </p:cNvSpPr>
          <p:nvPr>
            <p:ph idx="1"/>
          </p:nvPr>
        </p:nvSpPr>
        <p:spPr>
          <a:xfrm>
            <a:off x="442195" y="1435262"/>
            <a:ext cx="5409938" cy="5395946"/>
          </a:xfrm>
        </p:spPr>
        <p:txBody>
          <a:bodyPr>
            <a:normAutofit fontScale="85000" lnSpcReduction="20000"/>
          </a:bodyPr>
          <a:lstStyle/>
          <a:p>
            <a:pPr marL="0" indent="0">
              <a:buNone/>
            </a:pPr>
            <a:r>
              <a:rPr lang="en-GB" b="1" dirty="0">
                <a:solidFill>
                  <a:srgbClr val="FFFF00"/>
                </a:solidFill>
              </a:rPr>
              <a:t>Experimental Observations</a:t>
            </a:r>
          </a:p>
          <a:p>
            <a:r>
              <a:rPr lang="en-GB" dirty="0"/>
              <a:t>Elevated temperature reduces fatigue strength in many composite systems</a:t>
            </a:r>
          </a:p>
          <a:p>
            <a:r>
              <a:rPr lang="en-GB" dirty="0"/>
              <a:t>S–N curves shift downward as temperature increases</a:t>
            </a:r>
          </a:p>
          <a:p>
            <a:r>
              <a:rPr lang="en-GB" dirty="0"/>
              <a:t>Degradation becomes pronounced as matrix softening increases</a:t>
            </a:r>
          </a:p>
          <a:p>
            <a:pPr marL="0" indent="0">
              <a:buNone/>
            </a:pPr>
            <a:r>
              <a:rPr lang="en-GB" b="1" dirty="0">
                <a:solidFill>
                  <a:srgbClr val="FFFF00"/>
                </a:solidFill>
              </a:rPr>
              <a:t>Mechanistic Interpretation</a:t>
            </a:r>
          </a:p>
          <a:p>
            <a:r>
              <a:rPr lang="en-GB" dirty="0"/>
              <a:t>Moderate Temperature:</a:t>
            </a:r>
          </a:p>
          <a:p>
            <a:pPr lvl="1"/>
            <a:r>
              <a:rPr lang="en-GB" dirty="0"/>
              <a:t>Limited degradation of fibre and interface properties</a:t>
            </a:r>
          </a:p>
          <a:p>
            <a:pPr lvl="1"/>
            <a:r>
              <a:rPr lang="en-GB" dirty="0"/>
              <a:t>Fibre-dominated behaviour largely retained</a:t>
            </a:r>
          </a:p>
          <a:p>
            <a:pPr lvl="1"/>
            <a:r>
              <a:rPr lang="en-GB" dirty="0"/>
              <a:t>Fatigue trend follows static strength trend</a:t>
            </a:r>
          </a:p>
          <a:p>
            <a:r>
              <a:rPr lang="en-GB" dirty="0"/>
              <a:t>Elevated Temperature:</a:t>
            </a:r>
          </a:p>
          <a:p>
            <a:pPr lvl="1"/>
            <a:r>
              <a:rPr lang="en-GB" dirty="0"/>
              <a:t>Increased matrix viscoelasticity</a:t>
            </a:r>
          </a:p>
          <a:p>
            <a:pPr lvl="1"/>
            <a:r>
              <a:rPr lang="en-GB" dirty="0"/>
              <a:t>Reduced fibre–matrix stress transfer</a:t>
            </a:r>
          </a:p>
          <a:p>
            <a:pPr lvl="1"/>
            <a:r>
              <a:rPr lang="en-GB" dirty="0"/>
              <a:t>Accelerated crack propagation and reduced load-carrying capacity</a:t>
            </a:r>
          </a:p>
          <a:p>
            <a:pPr marL="0" indent="0">
              <a:buNone/>
            </a:pPr>
            <a:r>
              <a:rPr lang="en-GB" b="1" dirty="0">
                <a:solidFill>
                  <a:srgbClr val="FFFF00"/>
                </a:solidFill>
              </a:rPr>
              <a:t>Critical Insight</a:t>
            </a:r>
          </a:p>
          <a:p>
            <a:r>
              <a:rPr lang="en-GB" dirty="0"/>
              <a:t>Temperature primarily modifies matrix and interface behaviour, which govern fatigue damage initiation in composite laminates</a:t>
            </a:r>
            <a:endParaRPr lang="ar-AE" dirty="0"/>
          </a:p>
        </p:txBody>
      </p:sp>
      <p:sp>
        <p:nvSpPr>
          <p:cNvPr id="4" name="Slide Number Placeholder 3">
            <a:extLst>
              <a:ext uri="{FF2B5EF4-FFF2-40B4-BE49-F238E27FC236}">
                <a16:creationId xmlns:a16="http://schemas.microsoft.com/office/drawing/2014/main" id="{EAFC5E74-1F6E-A125-D216-5B4CDE47EBD2}"/>
              </a:ext>
            </a:extLst>
          </p:cNvPr>
          <p:cNvSpPr>
            <a:spLocks noGrp="1"/>
          </p:cNvSpPr>
          <p:nvPr>
            <p:ph type="sldNum" sz="quarter" idx="12"/>
          </p:nvPr>
        </p:nvSpPr>
        <p:spPr/>
        <p:txBody>
          <a:bodyPr/>
          <a:lstStyle/>
          <a:p>
            <a:fld id="{2258D337-24F1-4F5F-A628-F874347C61AD}" type="slidenum">
              <a:rPr lang="en-GB" smtClean="0"/>
              <a:pPr/>
              <a:t>22</a:t>
            </a:fld>
            <a:endParaRPr lang="en-GB" sz="800" dirty="0"/>
          </a:p>
        </p:txBody>
      </p:sp>
      <p:pic>
        <p:nvPicPr>
          <p:cNvPr id="5" name="Picture 4">
            <a:extLst>
              <a:ext uri="{FF2B5EF4-FFF2-40B4-BE49-F238E27FC236}">
                <a16:creationId xmlns:a16="http://schemas.microsoft.com/office/drawing/2014/main" id="{E7BAE914-8E8D-EB91-2A26-6F5032F12C47}"/>
              </a:ext>
            </a:extLst>
          </p:cNvPr>
          <p:cNvPicPr>
            <a:picLocks noChangeAspect="1"/>
          </p:cNvPicPr>
          <p:nvPr/>
        </p:nvPicPr>
        <p:blipFill>
          <a:blip r:embed="rId2"/>
          <a:stretch>
            <a:fillRect/>
          </a:stretch>
        </p:blipFill>
        <p:spPr>
          <a:xfrm>
            <a:off x="6002605" y="2158123"/>
            <a:ext cx="5976034" cy="4165332"/>
          </a:xfrm>
          <a:prstGeom prst="rect">
            <a:avLst/>
          </a:prstGeom>
          <a:ln>
            <a:solidFill>
              <a:srgbClr val="00B0F0"/>
            </a:solidFill>
          </a:ln>
        </p:spPr>
      </p:pic>
      <p:sp>
        <p:nvSpPr>
          <p:cNvPr id="7" name="TextBox 6">
            <a:extLst>
              <a:ext uri="{FF2B5EF4-FFF2-40B4-BE49-F238E27FC236}">
                <a16:creationId xmlns:a16="http://schemas.microsoft.com/office/drawing/2014/main" id="{7296C00C-5C44-5901-201E-D712CC16C0FB}"/>
              </a:ext>
            </a:extLst>
          </p:cNvPr>
          <p:cNvSpPr txBox="1"/>
          <p:nvPr/>
        </p:nvSpPr>
        <p:spPr>
          <a:xfrm>
            <a:off x="6002605" y="1511792"/>
            <a:ext cx="5976034" cy="646331"/>
          </a:xfrm>
          <a:prstGeom prst="rect">
            <a:avLst/>
          </a:prstGeom>
          <a:noFill/>
        </p:spPr>
        <p:txBody>
          <a:bodyPr wrap="square">
            <a:spAutoFit/>
          </a:bodyPr>
          <a:lstStyle/>
          <a:p>
            <a:r>
              <a:rPr lang="en-GB" sz="1200" dirty="0"/>
              <a:t>Effect of test temperature on S–N fatigue behaviour of SiC/SiC ceramic-matrix composites (after Zhu et al.). Behaviour is material-system specific but illustrates the general temperature sensitivity of composite fatigue</a:t>
            </a:r>
          </a:p>
        </p:txBody>
      </p:sp>
    </p:spTree>
    <p:extLst>
      <p:ext uri="{BB962C8B-B14F-4D97-AF65-F5344CB8AC3E}">
        <p14:creationId xmlns:p14="http://schemas.microsoft.com/office/powerpoint/2010/main" val="3842872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99BAB-5FF8-FDCD-C450-9F5A05DA9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3B2A0-3990-D475-464E-57831180E17C}"/>
              </a:ext>
            </a:extLst>
          </p:cNvPr>
          <p:cNvSpPr>
            <a:spLocks noGrp="1"/>
          </p:cNvSpPr>
          <p:nvPr>
            <p:ph type="title"/>
          </p:nvPr>
        </p:nvSpPr>
        <p:spPr/>
        <p:txBody>
          <a:bodyPr/>
          <a:lstStyle/>
          <a:p>
            <a:r>
              <a:rPr lang="en-GB" sz="2800" noProof="0" dirty="0"/>
              <a:t>Environmental Effects on CFRP Fatigue </a:t>
            </a:r>
            <a:r>
              <a:rPr lang="en-GB" sz="2000" noProof="0" dirty="0"/>
              <a:t>– </a:t>
            </a:r>
            <a:br>
              <a:rPr lang="en-GB" sz="2000" noProof="0" dirty="0"/>
            </a:br>
            <a:r>
              <a:rPr lang="en-GB" sz="2000" dirty="0"/>
              <a:t>Self-heating during cyclic loading</a:t>
            </a:r>
            <a:endParaRPr lang="en-GB" sz="2000" noProof="0" dirty="0"/>
          </a:p>
        </p:txBody>
      </p:sp>
      <p:sp>
        <p:nvSpPr>
          <p:cNvPr id="3" name="Content Placeholder 2">
            <a:extLst>
              <a:ext uri="{FF2B5EF4-FFF2-40B4-BE49-F238E27FC236}">
                <a16:creationId xmlns:a16="http://schemas.microsoft.com/office/drawing/2014/main" id="{F81BC57F-28CA-AC63-7CC2-ADB08FC77EE0}"/>
              </a:ext>
            </a:extLst>
          </p:cNvPr>
          <p:cNvSpPr>
            <a:spLocks noGrp="1"/>
          </p:cNvSpPr>
          <p:nvPr>
            <p:ph idx="1"/>
          </p:nvPr>
        </p:nvSpPr>
        <p:spPr>
          <a:xfrm>
            <a:off x="156927" y="1524000"/>
            <a:ext cx="5625253" cy="5273040"/>
          </a:xfrm>
          <a:ln>
            <a:solidFill>
              <a:srgbClr val="FFFF00"/>
            </a:solidFill>
          </a:ln>
        </p:spPr>
        <p:txBody>
          <a:bodyPr>
            <a:normAutofit fontScale="70000" lnSpcReduction="20000"/>
          </a:bodyPr>
          <a:lstStyle/>
          <a:p>
            <a:pPr marL="0" indent="0">
              <a:buNone/>
            </a:pPr>
            <a:r>
              <a:rPr lang="en-GB" b="1" dirty="0">
                <a:solidFill>
                  <a:srgbClr val="FFFF00"/>
                </a:solidFill>
              </a:rPr>
              <a:t>Experimental Observations (Epoxy CFRP)</a:t>
            </a:r>
          </a:p>
          <a:p>
            <a:r>
              <a:rPr lang="en-GB" dirty="0"/>
              <a:t>Internal temperature rise increases nonlinearly with stress amplitude</a:t>
            </a:r>
          </a:p>
          <a:p>
            <a:r>
              <a:rPr lang="en-GB" dirty="0"/>
              <a:t>±45° laminates exhibit significantly higher self-heating than UD or cross-ply</a:t>
            </a:r>
          </a:p>
          <a:p>
            <a:r>
              <a:rPr lang="en-GB" dirty="0"/>
              <a:t>Temperature rise becomes pronounced at high fractions of UTS</a:t>
            </a:r>
          </a:p>
          <a:p>
            <a:r>
              <a:rPr lang="en-GB" dirty="0"/>
              <a:t>Heat generation is spatially inhomogeneous (local hot spots observed via IR)</a:t>
            </a:r>
          </a:p>
          <a:p>
            <a:r>
              <a:rPr lang="en-GB" dirty="0"/>
              <a:t>Higher loading frequency → greater temperature rise</a:t>
            </a:r>
          </a:p>
          <a:p>
            <a:pPr marL="0" indent="0">
              <a:buNone/>
            </a:pPr>
            <a:r>
              <a:rPr lang="en-GB" b="1" dirty="0">
                <a:solidFill>
                  <a:srgbClr val="FFFF00"/>
                </a:solidFill>
              </a:rPr>
              <a:t>Physical Origin</a:t>
            </a:r>
          </a:p>
          <a:p>
            <a:r>
              <a:rPr lang="en-GB" dirty="0"/>
              <a:t>Cyclic fibre–matrix shear → hysteretic energy dissipation</a:t>
            </a:r>
          </a:p>
          <a:p>
            <a:r>
              <a:rPr lang="en-GB" dirty="0"/>
              <a:t>Mechanical energy converted into thermal energy</a:t>
            </a:r>
          </a:p>
          <a:p>
            <a:r>
              <a:rPr lang="en-GB" dirty="0"/>
              <a:t>±45° laminates experience higher internal shear strain → greater heat generation</a:t>
            </a:r>
          </a:p>
          <a:p>
            <a:r>
              <a:rPr lang="en-GB" dirty="0"/>
              <a:t>Heat is generated primarily by fibre–matrix shear interactions</a:t>
            </a:r>
          </a:p>
          <a:p>
            <a:pPr marL="0" indent="0">
              <a:buNone/>
            </a:pPr>
            <a:r>
              <a:rPr lang="en-GB" b="1" dirty="0">
                <a:solidFill>
                  <a:srgbClr val="FFFF00"/>
                </a:solidFill>
              </a:rPr>
              <a:t>Thermo-Mechanical Feedback</a:t>
            </a:r>
          </a:p>
          <a:p>
            <a:r>
              <a:rPr lang="en-GB" dirty="0"/>
              <a:t>Local temperature rise → matrix softening and increased viscoelasticity</a:t>
            </a:r>
          </a:p>
          <a:p>
            <a:r>
              <a:rPr lang="en-GB" dirty="0"/>
              <a:t>→ Reduced fibre–matrix stress transfer</a:t>
            </a:r>
          </a:p>
          <a:p>
            <a:r>
              <a:rPr lang="en-GB" dirty="0"/>
              <a:t>→ Increased strain amplitude</a:t>
            </a:r>
          </a:p>
          <a:p>
            <a:r>
              <a:rPr lang="en-GB" dirty="0"/>
              <a:t>→ Localised crack density increase</a:t>
            </a:r>
          </a:p>
          <a:p>
            <a:r>
              <a:rPr lang="en-GB" dirty="0"/>
              <a:t>→ Reduced fatigue life</a:t>
            </a:r>
          </a:p>
        </p:txBody>
      </p:sp>
      <p:sp>
        <p:nvSpPr>
          <p:cNvPr id="4" name="Slide Number Placeholder 3">
            <a:extLst>
              <a:ext uri="{FF2B5EF4-FFF2-40B4-BE49-F238E27FC236}">
                <a16:creationId xmlns:a16="http://schemas.microsoft.com/office/drawing/2014/main" id="{55FB4FC6-6358-31B5-775F-67DD74451C97}"/>
              </a:ext>
            </a:extLst>
          </p:cNvPr>
          <p:cNvSpPr>
            <a:spLocks noGrp="1"/>
          </p:cNvSpPr>
          <p:nvPr>
            <p:ph type="sldNum" sz="quarter" idx="12"/>
          </p:nvPr>
        </p:nvSpPr>
        <p:spPr/>
        <p:txBody>
          <a:bodyPr/>
          <a:lstStyle/>
          <a:p>
            <a:fld id="{2258D337-24F1-4F5F-A628-F874347C61AD}" type="slidenum">
              <a:rPr lang="en-GB" smtClean="0"/>
              <a:pPr/>
              <a:t>23</a:t>
            </a:fld>
            <a:endParaRPr lang="en-GB" sz="800" dirty="0"/>
          </a:p>
        </p:txBody>
      </p:sp>
      <p:sp>
        <p:nvSpPr>
          <p:cNvPr id="7" name="TextBox 6">
            <a:extLst>
              <a:ext uri="{FF2B5EF4-FFF2-40B4-BE49-F238E27FC236}">
                <a16:creationId xmlns:a16="http://schemas.microsoft.com/office/drawing/2014/main" id="{2E27F480-FA40-D8DF-FE09-3DE5D706E8EE}"/>
              </a:ext>
            </a:extLst>
          </p:cNvPr>
          <p:cNvSpPr txBox="1"/>
          <p:nvPr/>
        </p:nvSpPr>
        <p:spPr>
          <a:xfrm>
            <a:off x="9253853" y="303504"/>
            <a:ext cx="2713484" cy="1015663"/>
          </a:xfrm>
          <a:prstGeom prst="rect">
            <a:avLst/>
          </a:prstGeom>
          <a:noFill/>
        </p:spPr>
        <p:txBody>
          <a:bodyPr wrap="square">
            <a:spAutoFit/>
          </a:bodyPr>
          <a:lstStyle/>
          <a:p>
            <a:r>
              <a:rPr lang="en-GB" sz="1200" dirty="0"/>
              <a:t>Self-heating in epoxy CFRP laminates under cyclic loading: (a) [±45]2s, (b) [0/90]2s, (c) [±45/-45/90/0]s (after </a:t>
            </a:r>
            <a:r>
              <a:rPr lang="en-GB" sz="1200" dirty="0" err="1"/>
              <a:t>Gornet</a:t>
            </a:r>
            <a:r>
              <a:rPr lang="en-GB" sz="1200" dirty="0"/>
              <a:t> et al.). Temperature rise vs stress amplitude</a:t>
            </a:r>
          </a:p>
        </p:txBody>
      </p:sp>
      <p:pic>
        <p:nvPicPr>
          <p:cNvPr id="6" name="Picture 5">
            <a:extLst>
              <a:ext uri="{FF2B5EF4-FFF2-40B4-BE49-F238E27FC236}">
                <a16:creationId xmlns:a16="http://schemas.microsoft.com/office/drawing/2014/main" id="{618753F1-3D38-5F3D-667D-2DFFFD46A1A7}"/>
              </a:ext>
            </a:extLst>
          </p:cNvPr>
          <p:cNvPicPr>
            <a:picLocks noChangeAspect="1"/>
          </p:cNvPicPr>
          <p:nvPr/>
        </p:nvPicPr>
        <p:blipFill>
          <a:blip r:embed="rId2"/>
          <a:stretch>
            <a:fillRect/>
          </a:stretch>
        </p:blipFill>
        <p:spPr>
          <a:xfrm>
            <a:off x="9321589" y="1361440"/>
            <a:ext cx="2713484" cy="5411893"/>
          </a:xfrm>
          <a:prstGeom prst="rect">
            <a:avLst/>
          </a:prstGeom>
          <a:ln>
            <a:solidFill>
              <a:srgbClr val="00B0F0"/>
            </a:solidFill>
          </a:ln>
        </p:spPr>
      </p:pic>
      <p:sp>
        <p:nvSpPr>
          <p:cNvPr id="9" name="TextBox 8">
            <a:extLst>
              <a:ext uri="{FF2B5EF4-FFF2-40B4-BE49-F238E27FC236}">
                <a16:creationId xmlns:a16="http://schemas.microsoft.com/office/drawing/2014/main" id="{F6B06953-A15A-596E-EEBB-A0CF7AB3632D}"/>
              </a:ext>
            </a:extLst>
          </p:cNvPr>
          <p:cNvSpPr txBox="1"/>
          <p:nvPr/>
        </p:nvSpPr>
        <p:spPr>
          <a:xfrm>
            <a:off x="3589405" y="6014958"/>
            <a:ext cx="5532250" cy="784830"/>
          </a:xfrm>
          <a:prstGeom prst="rect">
            <a:avLst/>
          </a:prstGeom>
          <a:solidFill>
            <a:srgbClr val="FFFFCC"/>
          </a:solidFill>
        </p:spPr>
        <p:txBody>
          <a:bodyPr wrap="square">
            <a:spAutoFit/>
          </a:bodyPr>
          <a:lstStyle/>
          <a:p>
            <a:r>
              <a:rPr lang="en-GB" sz="1500" b="1" dirty="0">
                <a:solidFill>
                  <a:srgbClr val="C00000"/>
                </a:solidFill>
              </a:rPr>
              <a:t>Self-heating can become the controlling fatigue damage mechanism at high stress amplitudes or frequencies, even when ambient temperature is moderate.</a:t>
            </a:r>
          </a:p>
        </p:txBody>
      </p:sp>
      <p:sp>
        <p:nvSpPr>
          <p:cNvPr id="11" name="TextBox 10">
            <a:extLst>
              <a:ext uri="{FF2B5EF4-FFF2-40B4-BE49-F238E27FC236}">
                <a16:creationId xmlns:a16="http://schemas.microsoft.com/office/drawing/2014/main" id="{EB2C7ABD-09F5-8931-C8D8-0048C59D646A}"/>
              </a:ext>
            </a:extLst>
          </p:cNvPr>
          <p:cNvSpPr txBox="1"/>
          <p:nvPr/>
        </p:nvSpPr>
        <p:spPr>
          <a:xfrm>
            <a:off x="5833425" y="3042284"/>
            <a:ext cx="3420428" cy="2696123"/>
          </a:xfrm>
          <a:prstGeom prst="rect">
            <a:avLst/>
          </a:prstGeom>
          <a:noFill/>
          <a:ln>
            <a:solidFill>
              <a:srgbClr val="FFFF00"/>
            </a:solidFill>
          </a:ln>
        </p:spPr>
        <p:txBody>
          <a:bodyPr wrap="square">
            <a:spAutoFit/>
          </a:bodyPr>
          <a:lstStyle/>
          <a:p>
            <a:pPr>
              <a:buNone/>
            </a:pPr>
            <a:r>
              <a:rPr lang="en-GB" sz="1300" b="1" dirty="0">
                <a:solidFill>
                  <a:srgbClr val="FFFF00"/>
                </a:solidFill>
              </a:rPr>
              <a:t>Frequency Effect</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300" dirty="0"/>
              <a:t>Low frequency:</a:t>
            </a:r>
          </a:p>
          <a:p>
            <a:pPr marL="800100" lvl="1" indent="-342900">
              <a:lnSpc>
                <a:spcPct val="80000"/>
              </a:lnSpc>
              <a:spcBef>
                <a:spcPct val="20000"/>
              </a:spcBef>
              <a:spcAft>
                <a:spcPts val="600"/>
              </a:spcAft>
              <a:buClr>
                <a:srgbClr val="FFFF66"/>
              </a:buClr>
              <a:buFont typeface="Wingdings 2" panose="05020102010507070707" pitchFamily="18" charset="2"/>
              <a:buChar char=""/>
            </a:pPr>
            <a:r>
              <a:rPr lang="en-GB" sz="1400" dirty="0"/>
              <a:t>Heat dissipates to environment</a:t>
            </a:r>
          </a:p>
          <a:p>
            <a:pPr marL="800100" lvl="1" indent="-342900">
              <a:lnSpc>
                <a:spcPct val="80000"/>
              </a:lnSpc>
              <a:spcBef>
                <a:spcPct val="20000"/>
              </a:spcBef>
              <a:spcAft>
                <a:spcPts val="600"/>
              </a:spcAft>
              <a:buClr>
                <a:srgbClr val="FFFF66"/>
              </a:buClr>
              <a:buFont typeface="Wingdings 2" panose="05020102010507070707" pitchFamily="18" charset="2"/>
              <a:buChar char=""/>
            </a:pPr>
            <a:r>
              <a:rPr lang="en-GB" sz="1400" dirty="0"/>
              <a:t>Limited internal temperature rise</a:t>
            </a:r>
            <a:endParaRPr lang="en-GB" sz="1300" dirty="0"/>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300" dirty="0"/>
              <a:t>High frequency:</a:t>
            </a:r>
          </a:p>
          <a:p>
            <a:pPr marL="800100" lvl="1" indent="-342900">
              <a:lnSpc>
                <a:spcPct val="80000"/>
              </a:lnSpc>
              <a:spcBef>
                <a:spcPct val="20000"/>
              </a:spcBef>
              <a:spcAft>
                <a:spcPts val="600"/>
              </a:spcAft>
              <a:buClr>
                <a:srgbClr val="FFFF66"/>
              </a:buClr>
              <a:buFont typeface="Wingdings 2" panose="05020102010507070707" pitchFamily="18" charset="2"/>
              <a:buChar char=""/>
            </a:pPr>
            <a:r>
              <a:rPr lang="en-GB" sz="1400" dirty="0"/>
              <a:t>Heat accumulation</a:t>
            </a:r>
          </a:p>
          <a:p>
            <a:pPr marL="800100" lvl="1" indent="-342900">
              <a:lnSpc>
                <a:spcPct val="80000"/>
              </a:lnSpc>
              <a:spcBef>
                <a:spcPct val="20000"/>
              </a:spcBef>
              <a:spcAft>
                <a:spcPts val="600"/>
              </a:spcAft>
              <a:buClr>
                <a:srgbClr val="FFFF66"/>
              </a:buClr>
              <a:buFont typeface="Wingdings 2" panose="05020102010507070707" pitchFamily="18" charset="2"/>
              <a:buChar char=""/>
            </a:pPr>
            <a:r>
              <a:rPr lang="en-GB" sz="1400" dirty="0"/>
              <a:t>Increased matrix mobility</a:t>
            </a:r>
          </a:p>
          <a:p>
            <a:pPr marL="800100" lvl="1" indent="-342900">
              <a:lnSpc>
                <a:spcPct val="80000"/>
              </a:lnSpc>
              <a:spcBef>
                <a:spcPct val="20000"/>
              </a:spcBef>
              <a:spcAft>
                <a:spcPts val="600"/>
              </a:spcAft>
              <a:buClr>
                <a:srgbClr val="FFFF66"/>
              </a:buClr>
              <a:buFont typeface="Wingdings 2" panose="05020102010507070707" pitchFamily="18" charset="2"/>
              <a:buChar char=""/>
            </a:pPr>
            <a:r>
              <a:rPr lang="en-GB" sz="1400" dirty="0"/>
              <a:t>Reduced stress transfer</a:t>
            </a:r>
          </a:p>
          <a:p>
            <a:pPr marL="800100" lvl="1" indent="-342900">
              <a:lnSpc>
                <a:spcPct val="80000"/>
              </a:lnSpc>
              <a:spcBef>
                <a:spcPct val="20000"/>
              </a:spcBef>
              <a:spcAft>
                <a:spcPts val="600"/>
              </a:spcAft>
              <a:buClr>
                <a:srgbClr val="FFFF66"/>
              </a:buClr>
              <a:buFont typeface="Wingdings 2" panose="05020102010507070707" pitchFamily="18" charset="2"/>
              <a:buChar char=""/>
            </a:pPr>
            <a:r>
              <a:rPr lang="en-GB" sz="1400" dirty="0"/>
              <a:t>Accelerated damage</a:t>
            </a:r>
            <a:endParaRPr lang="en-GB" sz="1300" dirty="0"/>
          </a:p>
        </p:txBody>
      </p:sp>
      <p:sp>
        <p:nvSpPr>
          <p:cNvPr id="13" name="TextBox 12">
            <a:extLst>
              <a:ext uri="{FF2B5EF4-FFF2-40B4-BE49-F238E27FC236}">
                <a16:creationId xmlns:a16="http://schemas.microsoft.com/office/drawing/2014/main" id="{EA686C0D-BE14-ADF1-CB4C-A156627E4068}"/>
              </a:ext>
            </a:extLst>
          </p:cNvPr>
          <p:cNvSpPr txBox="1"/>
          <p:nvPr/>
        </p:nvSpPr>
        <p:spPr>
          <a:xfrm>
            <a:off x="6050280" y="1511636"/>
            <a:ext cx="3033347" cy="892552"/>
          </a:xfrm>
          <a:prstGeom prst="rect">
            <a:avLst/>
          </a:prstGeom>
          <a:noFill/>
          <a:ln w="19050">
            <a:solidFill>
              <a:srgbClr val="C00000"/>
            </a:solidFill>
          </a:ln>
        </p:spPr>
        <p:txBody>
          <a:bodyPr wrap="square">
            <a:spAutoFit/>
          </a:bodyPr>
          <a:lstStyle/>
          <a:p>
            <a:r>
              <a:rPr lang="en-GB" sz="1300" dirty="0"/>
              <a:t>Stacking sequence strongly influences self-heating sensitivity</a:t>
            </a:r>
            <a:br>
              <a:rPr lang="en-GB" sz="1300" dirty="0"/>
            </a:br>
            <a:r>
              <a:rPr lang="en-GB" sz="1300" dirty="0"/>
              <a:t>([±45] more affected than [0] laminates)</a:t>
            </a:r>
          </a:p>
        </p:txBody>
      </p:sp>
      <p:cxnSp>
        <p:nvCxnSpPr>
          <p:cNvPr id="15" name="Straight Arrow Connector 14">
            <a:extLst>
              <a:ext uri="{FF2B5EF4-FFF2-40B4-BE49-F238E27FC236}">
                <a16:creationId xmlns:a16="http://schemas.microsoft.com/office/drawing/2014/main" id="{BFACDB5E-5F85-A9E0-18F4-DF60CEEFC545}"/>
              </a:ext>
            </a:extLst>
          </p:cNvPr>
          <p:cNvCxnSpPr>
            <a:stCxn id="13" idx="3"/>
          </p:cNvCxnSpPr>
          <p:nvPr/>
        </p:nvCxnSpPr>
        <p:spPr>
          <a:xfrm>
            <a:off x="9083627" y="1957912"/>
            <a:ext cx="761413" cy="2264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117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F298-4C25-9EF4-BA7E-FF1C2E3A0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BBBFE-9D8F-FE1C-CEBF-C388F7014F1D}"/>
              </a:ext>
            </a:extLst>
          </p:cNvPr>
          <p:cNvSpPr>
            <a:spLocks noGrp="1"/>
          </p:cNvSpPr>
          <p:nvPr>
            <p:ph type="title"/>
          </p:nvPr>
        </p:nvSpPr>
        <p:spPr/>
        <p:txBody>
          <a:bodyPr/>
          <a:lstStyle/>
          <a:p>
            <a:r>
              <a:rPr lang="en-GB" sz="2800" noProof="0" dirty="0"/>
              <a:t>Environmental Effects on CFRP Fatigue </a:t>
            </a:r>
            <a:r>
              <a:rPr lang="en-GB" sz="2000" noProof="0" dirty="0"/>
              <a:t>– </a:t>
            </a:r>
            <a:br>
              <a:rPr lang="en-GB" sz="2000" noProof="0" dirty="0"/>
            </a:br>
            <a:r>
              <a:rPr lang="en-GB" sz="2000" noProof="0" dirty="0"/>
              <a:t>Moisture &amp; Hygrothermal Exposure-1</a:t>
            </a:r>
          </a:p>
        </p:txBody>
      </p:sp>
      <p:sp>
        <p:nvSpPr>
          <p:cNvPr id="4" name="Slide Number Placeholder 3">
            <a:extLst>
              <a:ext uri="{FF2B5EF4-FFF2-40B4-BE49-F238E27FC236}">
                <a16:creationId xmlns:a16="http://schemas.microsoft.com/office/drawing/2014/main" id="{FF298B12-F601-90A4-8606-981E6D02B41E}"/>
              </a:ext>
            </a:extLst>
          </p:cNvPr>
          <p:cNvSpPr>
            <a:spLocks noGrp="1"/>
          </p:cNvSpPr>
          <p:nvPr>
            <p:ph type="sldNum" sz="quarter" idx="12"/>
          </p:nvPr>
        </p:nvSpPr>
        <p:spPr/>
        <p:txBody>
          <a:bodyPr/>
          <a:lstStyle/>
          <a:p>
            <a:fld id="{2258D337-24F1-4F5F-A628-F874347C61AD}" type="slidenum">
              <a:rPr lang="en-GB" smtClean="0"/>
              <a:pPr/>
              <a:t>24</a:t>
            </a:fld>
            <a:endParaRPr lang="en-GB" sz="800" dirty="0"/>
          </a:p>
        </p:txBody>
      </p:sp>
      <p:pic>
        <p:nvPicPr>
          <p:cNvPr id="6" name="Picture 5">
            <a:extLst>
              <a:ext uri="{FF2B5EF4-FFF2-40B4-BE49-F238E27FC236}">
                <a16:creationId xmlns:a16="http://schemas.microsoft.com/office/drawing/2014/main" id="{FF8CF9DB-D9E8-6EF0-B0EA-DA864FEEE59B}"/>
              </a:ext>
            </a:extLst>
          </p:cNvPr>
          <p:cNvPicPr>
            <a:picLocks noChangeAspect="1"/>
          </p:cNvPicPr>
          <p:nvPr/>
        </p:nvPicPr>
        <p:blipFill>
          <a:blip r:embed="rId2"/>
          <a:stretch>
            <a:fillRect/>
          </a:stretch>
        </p:blipFill>
        <p:spPr>
          <a:xfrm>
            <a:off x="5926463" y="1572702"/>
            <a:ext cx="6017048" cy="4588485"/>
          </a:xfrm>
          <a:prstGeom prst="rect">
            <a:avLst/>
          </a:prstGeom>
          <a:ln>
            <a:solidFill>
              <a:srgbClr val="00B0F0"/>
            </a:solidFill>
          </a:ln>
        </p:spPr>
      </p:pic>
      <p:sp>
        <p:nvSpPr>
          <p:cNvPr id="10" name="Content Placeholder 9">
            <a:extLst>
              <a:ext uri="{FF2B5EF4-FFF2-40B4-BE49-F238E27FC236}">
                <a16:creationId xmlns:a16="http://schemas.microsoft.com/office/drawing/2014/main" id="{467E56A1-7D24-9090-E9C7-E5C6F52F6DE3}"/>
              </a:ext>
            </a:extLst>
          </p:cNvPr>
          <p:cNvSpPr>
            <a:spLocks noGrp="1"/>
          </p:cNvSpPr>
          <p:nvPr>
            <p:ph idx="1"/>
          </p:nvPr>
        </p:nvSpPr>
        <p:spPr>
          <a:xfrm>
            <a:off x="510139" y="1584819"/>
            <a:ext cx="5120640" cy="4273979"/>
          </a:xfrm>
        </p:spPr>
        <p:txBody>
          <a:bodyPr/>
          <a:lstStyle/>
          <a:p>
            <a:pPr marL="0" indent="0">
              <a:buNone/>
            </a:pPr>
            <a:r>
              <a:rPr lang="en-GB" b="1" dirty="0">
                <a:solidFill>
                  <a:srgbClr val="FFFF66"/>
                </a:solidFill>
              </a:rPr>
              <a:t>Graph (Right Side – Dominant Element) [5]</a:t>
            </a:r>
          </a:p>
          <a:p>
            <a:r>
              <a:rPr lang="en-GB" dirty="0"/>
              <a:t>Comparative S–N curves for cross-ply CFRP under:</a:t>
            </a:r>
          </a:p>
          <a:p>
            <a:pPr lvl="1"/>
            <a:r>
              <a:rPr lang="en-GB" b="1" dirty="0"/>
              <a:t>RTD</a:t>
            </a:r>
            <a:r>
              <a:rPr lang="en-GB" dirty="0"/>
              <a:t> – Room Temperature Dry</a:t>
            </a:r>
          </a:p>
          <a:p>
            <a:pPr lvl="1"/>
            <a:r>
              <a:rPr lang="en-GB" b="1" dirty="0"/>
              <a:t>CTD</a:t>
            </a:r>
            <a:r>
              <a:rPr lang="en-GB" dirty="0"/>
              <a:t> – Cool Temperature Dry</a:t>
            </a:r>
          </a:p>
          <a:p>
            <a:pPr lvl="1"/>
            <a:r>
              <a:rPr lang="en-GB" b="1" dirty="0"/>
              <a:t>ETW</a:t>
            </a:r>
            <a:r>
              <a:rPr lang="en-GB" dirty="0"/>
              <a:t> – Elevated Temperature Wet</a:t>
            </a:r>
          </a:p>
          <a:p>
            <a:endParaRPr lang="en-GB" dirty="0"/>
          </a:p>
        </p:txBody>
      </p:sp>
    </p:spTree>
    <p:extLst>
      <p:ext uri="{BB962C8B-B14F-4D97-AF65-F5344CB8AC3E}">
        <p14:creationId xmlns:p14="http://schemas.microsoft.com/office/powerpoint/2010/main" val="1540688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C1AB-A283-26E7-1736-E252EABAB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9D9EC-2CA3-AB56-A8F1-2497DF00DFAA}"/>
              </a:ext>
            </a:extLst>
          </p:cNvPr>
          <p:cNvSpPr>
            <a:spLocks noGrp="1"/>
          </p:cNvSpPr>
          <p:nvPr>
            <p:ph type="title"/>
          </p:nvPr>
        </p:nvSpPr>
        <p:spPr/>
        <p:txBody>
          <a:bodyPr/>
          <a:lstStyle/>
          <a:p>
            <a:r>
              <a:rPr lang="en-GB" sz="2800" noProof="0" dirty="0"/>
              <a:t>Environmental Effects on CFRP Fatigue </a:t>
            </a:r>
            <a:r>
              <a:rPr lang="en-GB" sz="2000" noProof="0" dirty="0"/>
              <a:t>– </a:t>
            </a:r>
            <a:br>
              <a:rPr lang="en-GB" sz="2000" noProof="0" dirty="0"/>
            </a:br>
            <a:r>
              <a:rPr lang="en-GB" sz="2000" noProof="0" dirty="0"/>
              <a:t>Moisture &amp; Hygrothermal Exposure-2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F20CD5-06CF-12F4-F2AC-15BC3DCA609F}"/>
                  </a:ext>
                </a:extLst>
              </p:cNvPr>
              <p:cNvSpPr>
                <a:spLocks noGrp="1"/>
              </p:cNvSpPr>
              <p:nvPr>
                <p:ph idx="1"/>
              </p:nvPr>
            </p:nvSpPr>
            <p:spPr>
              <a:xfrm>
                <a:off x="248490" y="1463040"/>
                <a:ext cx="5264559" cy="5373774"/>
              </a:xfrm>
            </p:spPr>
            <p:txBody>
              <a:bodyPr>
                <a:normAutofit fontScale="70000" lnSpcReduction="20000"/>
              </a:bodyPr>
              <a:lstStyle/>
              <a:p>
                <a:pPr marL="0" indent="0">
                  <a:buNone/>
                </a:pPr>
                <a:r>
                  <a:rPr lang="en-GB" b="1" dirty="0">
                    <a:solidFill>
                      <a:srgbClr val="FFFF66"/>
                    </a:solidFill>
                  </a:rPr>
                  <a:t>Experimental Observations</a:t>
                </a:r>
              </a:p>
              <a:p>
                <a:r>
                  <a:rPr lang="en-GB" dirty="0"/>
                  <a:t>Moisture absorption occurs mainly through matrix and fibre–matrix interface</a:t>
                </a:r>
              </a:p>
              <a:p>
                <a:r>
                  <a:rPr lang="en-GB" dirty="0"/>
                  <a:t>Static strength and stiffness decrease under saturated conditions</a:t>
                </a:r>
              </a:p>
              <a:p>
                <a:r>
                  <a:rPr lang="en-GB" dirty="0"/>
                  <a:t>S–N curves shift downward relative to dry CFRP</a:t>
                </a:r>
              </a:p>
              <a:p>
                <a:r>
                  <a:rPr lang="en-GB" dirty="0"/>
                  <a:t>Increased scatter in fatigue life</a:t>
                </a:r>
              </a:p>
              <a:p>
                <a:pPr marL="0" indent="0">
                  <a:buNone/>
                </a:pPr>
                <a:r>
                  <a:rPr lang="en-GB" b="1" dirty="0">
                    <a:solidFill>
                      <a:srgbClr val="FFFF66"/>
                    </a:solidFill>
                  </a:rPr>
                  <a:t>Physical Mechanisms</a:t>
                </a:r>
              </a:p>
              <a:p>
                <a:r>
                  <a:rPr lang="en-GB" dirty="0"/>
                  <a:t>Matrix plasticisation</a:t>
                </a:r>
              </a:p>
              <a:p>
                <a:r>
                  <a:rPr lang="en-GB" dirty="0"/>
                  <a:t>Reduced matrix modulus and strength</a:t>
                </a:r>
              </a:p>
              <a:p>
                <a:r>
                  <a:rPr lang="en-GB" dirty="0"/>
                  <a:t>Reduced interfacial shear strength</a:t>
                </a:r>
              </a:p>
              <a:p>
                <a:r>
                  <a:rPr lang="en-GB" dirty="0"/>
                  <a:t>Swelling-induced residual stresses</a:t>
                </a:r>
              </a:p>
              <a:p>
                <a:r>
                  <a:rPr lang="en-GB" dirty="0"/>
                  <a:t>Accelerated matrix cracking and delamination</a:t>
                </a:r>
              </a:p>
              <a:p>
                <a:pPr marL="0" indent="0">
                  <a:buNone/>
                </a:pPr>
                <a:r>
                  <a:rPr lang="en-GB" b="1" dirty="0">
                    <a:solidFill>
                      <a:srgbClr val="FFFF66"/>
                    </a:solidFill>
                  </a:rPr>
                  <a:t>Constituent-Controlled Implication (Talreja Framework)</a:t>
                </a:r>
              </a:p>
              <a:p>
                <a:r>
                  <a:rPr lang="en-GB" dirty="0"/>
                  <a:t>Moisture effectively reduces matrix failure strain:</a:t>
                </a:r>
              </a:p>
              <a:p>
                <a:pPr lvl="1"/>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𝜀</m:t>
                        </m:r>
                      </m:e>
                      <m:sub>
                        <m:r>
                          <a:rPr lang="ar-AE" i="1">
                            <a:latin typeface="Cambria Math" panose="02040503050406030204" pitchFamily="18" charset="0"/>
                          </a:rPr>
                          <m:t>𝑚𝑓</m:t>
                        </m:r>
                      </m:sub>
                    </m:sSub>
                    <m:r>
                      <a:rPr lang="ar-AE">
                        <a:latin typeface="Cambria Math" panose="02040503050406030204" pitchFamily="18" charset="0"/>
                      </a:rPr>
                      <m:t>↓</m:t>
                    </m:r>
                  </m:oMath>
                </a14:m>
                <a:endParaRPr lang="ar-AE" dirty="0"/>
              </a:p>
              <a:p>
                <a:pPr lvl="1"/>
                <a:r>
                  <a:rPr lang="en-GB" dirty="0"/>
                  <a:t>If originally: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𝜀</m:t>
                        </m:r>
                      </m:e>
                      <m:sub>
                        <m:r>
                          <a:rPr lang="ar-AE" i="1">
                            <a:latin typeface="Cambria Math" panose="02040503050406030204" pitchFamily="18" charset="0"/>
                          </a:rPr>
                          <m:t>𝑚𝑓</m:t>
                        </m:r>
                      </m:sub>
                    </m:sSub>
                    <m:r>
                      <a:rPr lang="ar-AE">
                        <a:latin typeface="Cambria Math" panose="02040503050406030204" pitchFamily="18" charset="0"/>
                      </a:rPr>
                      <m:t>&gt;</m:t>
                    </m:r>
                    <m:sSub>
                      <m:sSubPr>
                        <m:ctrlPr>
                          <a:rPr lang="ar-AE" i="1">
                            <a:latin typeface="Cambria Math" panose="02040503050406030204" pitchFamily="18" charset="0"/>
                          </a:rPr>
                        </m:ctrlPr>
                      </m:sSubPr>
                      <m:e>
                        <m:r>
                          <a:rPr lang="ar-AE" i="1">
                            <a:latin typeface="Cambria Math" panose="02040503050406030204" pitchFamily="18" charset="0"/>
                          </a:rPr>
                          <m:t>𝜀</m:t>
                        </m:r>
                      </m:e>
                      <m:sub>
                        <m:r>
                          <a:rPr lang="ar-AE" i="1">
                            <a:latin typeface="Cambria Math" panose="02040503050406030204" pitchFamily="18" charset="0"/>
                          </a:rPr>
                          <m:t>𝑓𝑓</m:t>
                        </m:r>
                      </m:sub>
                    </m:sSub>
                  </m:oMath>
                </a14:m>
                <a:r>
                  <a:rPr lang="en-GB" dirty="0"/>
                  <a:t> (fibre-dominated fatigue)</a:t>
                </a:r>
              </a:p>
              <a:p>
                <a:r>
                  <a:rPr lang="en-GB" dirty="0"/>
                  <a:t>Moisture may shift behaviour toward:</a:t>
                </a:r>
              </a:p>
              <a:p>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𝜀</m:t>
                        </m:r>
                      </m:e>
                      <m:sub>
                        <m:r>
                          <a:rPr lang="ar-AE" i="1">
                            <a:latin typeface="Cambria Math" panose="02040503050406030204" pitchFamily="18" charset="0"/>
                          </a:rPr>
                          <m:t>𝑚𝑓</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𝜀</m:t>
                        </m:r>
                      </m:e>
                      <m:sub>
                        <m:r>
                          <a:rPr lang="ar-AE" i="1">
                            <a:latin typeface="Cambria Math" panose="02040503050406030204" pitchFamily="18" charset="0"/>
                          </a:rPr>
                          <m:t>𝑓𝑓</m:t>
                        </m:r>
                        <m:r>
                          <a:rPr lang="en-GB" b="0" i="1" smtClean="0">
                            <a:latin typeface="Cambria Math" panose="02040503050406030204" pitchFamily="18" charset="0"/>
                          </a:rPr>
                          <m:t> </m:t>
                        </m:r>
                      </m:sub>
                    </m:sSub>
                  </m:oMath>
                </a14:m>
                <a:r>
                  <a:rPr lang="ar-AE" dirty="0"/>
                  <a:t>→ </a:t>
                </a:r>
                <a:r>
                  <a:rPr lang="en-GB" dirty="0"/>
                  <a:t>Transition from fibre-dominated to matrix-dominated fatigue → Steeper S–N behaviour → Earlier crack initiation → Greater damage accumulation</a:t>
                </a:r>
              </a:p>
            </p:txBody>
          </p:sp>
        </mc:Choice>
        <mc:Fallback>
          <p:sp>
            <p:nvSpPr>
              <p:cNvPr id="3" name="Content Placeholder 2">
                <a:extLst>
                  <a:ext uri="{FF2B5EF4-FFF2-40B4-BE49-F238E27FC236}">
                    <a16:creationId xmlns:a16="http://schemas.microsoft.com/office/drawing/2014/main" id="{04F20CD5-06CF-12F4-F2AC-15BC3DCA609F}"/>
                  </a:ext>
                </a:extLst>
              </p:cNvPr>
              <p:cNvSpPr>
                <a:spLocks noGrp="1" noRot="1" noChangeAspect="1" noMove="1" noResize="1" noEditPoints="1" noAdjustHandles="1" noChangeArrowheads="1" noChangeShapeType="1" noTextEdit="1"/>
              </p:cNvSpPr>
              <p:nvPr>
                <p:ph idx="1"/>
              </p:nvPr>
            </p:nvSpPr>
            <p:spPr>
              <a:xfrm>
                <a:off x="248490" y="1463040"/>
                <a:ext cx="5264559" cy="5373774"/>
              </a:xfrm>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FBB71CF-BFD9-BDA8-F01A-0B318FA20658}"/>
              </a:ext>
            </a:extLst>
          </p:cNvPr>
          <p:cNvSpPr>
            <a:spLocks noGrp="1"/>
          </p:cNvSpPr>
          <p:nvPr>
            <p:ph type="sldNum" sz="quarter" idx="12"/>
          </p:nvPr>
        </p:nvSpPr>
        <p:spPr/>
        <p:txBody>
          <a:bodyPr/>
          <a:lstStyle/>
          <a:p>
            <a:fld id="{2258D337-24F1-4F5F-A628-F874347C61AD}" type="slidenum">
              <a:rPr lang="en-GB" smtClean="0"/>
              <a:pPr/>
              <a:t>25</a:t>
            </a:fld>
            <a:endParaRPr lang="en-GB" sz="800" dirty="0"/>
          </a:p>
        </p:txBody>
      </p:sp>
      <p:pic>
        <p:nvPicPr>
          <p:cNvPr id="6" name="Picture 5">
            <a:extLst>
              <a:ext uri="{FF2B5EF4-FFF2-40B4-BE49-F238E27FC236}">
                <a16:creationId xmlns:a16="http://schemas.microsoft.com/office/drawing/2014/main" id="{888F58B5-2D08-7BC2-4C10-9BFF7399B6F9}"/>
              </a:ext>
            </a:extLst>
          </p:cNvPr>
          <p:cNvPicPr>
            <a:picLocks noChangeAspect="1"/>
          </p:cNvPicPr>
          <p:nvPr/>
        </p:nvPicPr>
        <p:blipFill>
          <a:blip r:embed="rId3"/>
          <a:stretch>
            <a:fillRect/>
          </a:stretch>
        </p:blipFill>
        <p:spPr>
          <a:xfrm>
            <a:off x="5926463" y="1572702"/>
            <a:ext cx="6017048" cy="4588485"/>
          </a:xfrm>
          <a:prstGeom prst="rect">
            <a:avLst/>
          </a:prstGeom>
          <a:ln>
            <a:solidFill>
              <a:srgbClr val="00B0F0"/>
            </a:solidFill>
          </a:ln>
        </p:spPr>
      </p:pic>
      <p:sp>
        <p:nvSpPr>
          <p:cNvPr id="5" name="TextBox 4">
            <a:extLst>
              <a:ext uri="{FF2B5EF4-FFF2-40B4-BE49-F238E27FC236}">
                <a16:creationId xmlns:a16="http://schemas.microsoft.com/office/drawing/2014/main" id="{22E47AD2-8BEC-ABBD-55D7-81ED9FA0CDEE}"/>
              </a:ext>
            </a:extLst>
          </p:cNvPr>
          <p:cNvSpPr txBox="1"/>
          <p:nvPr/>
        </p:nvSpPr>
        <p:spPr>
          <a:xfrm>
            <a:off x="5705475" y="6252039"/>
            <a:ext cx="6448425" cy="584775"/>
          </a:xfrm>
          <a:prstGeom prst="rect">
            <a:avLst/>
          </a:prstGeom>
          <a:solidFill>
            <a:srgbClr val="FFFFCC"/>
          </a:solidFill>
        </p:spPr>
        <p:txBody>
          <a:bodyPr wrap="square">
            <a:spAutoFit/>
          </a:bodyPr>
          <a:lstStyle/>
          <a:p>
            <a:r>
              <a:rPr lang="en-GB" sz="1600" dirty="0">
                <a:solidFill>
                  <a:srgbClr val="C00000"/>
                </a:solidFill>
              </a:rPr>
              <a:t>Moisture does not simply “reduce strength. It can shift the dominant fatigue mechanism by degrading matrix and interface properties</a:t>
            </a:r>
          </a:p>
        </p:txBody>
      </p:sp>
    </p:spTree>
    <p:extLst>
      <p:ext uri="{BB962C8B-B14F-4D97-AF65-F5344CB8AC3E}">
        <p14:creationId xmlns:p14="http://schemas.microsoft.com/office/powerpoint/2010/main" val="254721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CB63-6FDF-0234-BA7D-14AFB232EC94}"/>
              </a:ext>
            </a:extLst>
          </p:cNvPr>
          <p:cNvSpPr>
            <a:spLocks noGrp="1"/>
          </p:cNvSpPr>
          <p:nvPr>
            <p:ph type="title"/>
          </p:nvPr>
        </p:nvSpPr>
        <p:spPr/>
        <p:txBody>
          <a:bodyPr/>
          <a:lstStyle/>
          <a:p>
            <a:r>
              <a:rPr lang="en-GB" sz="2800" dirty="0"/>
              <a:t>Environmental Effects on CFRP Fatigue – </a:t>
            </a:r>
            <a:br>
              <a:rPr lang="en-GB" sz="2800" dirty="0"/>
            </a:br>
            <a:r>
              <a:rPr lang="en-GB" sz="2000" dirty="0"/>
              <a:t>Temperature + Moisture + Self-Heating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9DE27E4-3B72-7387-40DE-7B0D939F2C10}"/>
                  </a:ext>
                </a:extLst>
              </p:cNvPr>
              <p:cNvSpPr>
                <a:spLocks noGrp="1"/>
              </p:cNvSpPr>
              <p:nvPr>
                <p:ph idx="1"/>
              </p:nvPr>
            </p:nvSpPr>
            <p:spPr>
              <a:xfrm>
                <a:off x="294968" y="1465004"/>
                <a:ext cx="6048682" cy="5358581"/>
              </a:xfrm>
            </p:spPr>
            <p:txBody>
              <a:bodyPr>
                <a:normAutofit fontScale="70000" lnSpcReduction="20000"/>
              </a:bodyPr>
              <a:lstStyle/>
              <a:p>
                <a:pPr marL="0" indent="0">
                  <a:buNone/>
                </a:pPr>
                <a:r>
                  <a:rPr lang="en-GB" b="1" dirty="0">
                    <a:solidFill>
                      <a:srgbClr val="FFFF00"/>
                    </a:solidFill>
                  </a:rPr>
                  <a:t>Coupled environmental drivers</a:t>
                </a:r>
                <a:endParaRPr lang="en-GB" dirty="0">
                  <a:solidFill>
                    <a:srgbClr val="FFFF00"/>
                  </a:solidFill>
                </a:endParaRPr>
              </a:p>
              <a:p>
                <a:r>
                  <a:rPr lang="en-GB" dirty="0"/>
                  <a:t>Temperature, moisture and cyclic loading act simultaneously</a:t>
                </a:r>
              </a:p>
              <a:p>
                <a:r>
                  <a:rPr lang="en-GB" dirty="0"/>
                  <a:t>Hygrothermal exposure reduces matrix stiffness and interface strength</a:t>
                </a:r>
              </a:p>
              <a:p>
                <a:r>
                  <a:rPr lang="en-GB" dirty="0"/>
                  <a:t>Self-heating during fatigue locally elevates temperature</a:t>
                </a:r>
              </a:p>
              <a:p>
                <a:r>
                  <a:rPr lang="en-GB" dirty="0"/>
                  <a:t>Combined effects accelerate matrix cracking and delamination</a:t>
                </a:r>
              </a:p>
              <a:p>
                <a:pPr marL="0" indent="0">
                  <a:buNone/>
                </a:pPr>
                <a:r>
                  <a:rPr lang="en-GB" b="1" dirty="0">
                    <a:solidFill>
                      <a:srgbClr val="FFFF00"/>
                    </a:solidFill>
                  </a:rPr>
                  <a:t>Mechanistic Interaction</a:t>
                </a:r>
              </a:p>
              <a:p>
                <a:r>
                  <a:rPr lang="en-GB" b="1" dirty="0"/>
                  <a:t>Moisture + Temperature</a:t>
                </a:r>
                <a:endParaRPr lang="en-GB" dirty="0"/>
              </a:p>
              <a:p>
                <a:pPr lvl="1"/>
                <a:r>
                  <a:rPr lang="en-GB" dirty="0"/>
                  <a:t>Matrix plasticisation</a:t>
                </a:r>
              </a:p>
              <a:p>
                <a:pPr lvl="1"/>
                <a:r>
                  <a:rPr lang="en-GB" dirty="0"/>
                  <a:t>Reduced </a:t>
                </a:r>
                <a14:m>
                  <m:oMath xmlns:m="http://schemas.openxmlformats.org/officeDocument/2006/math">
                    <m:sSub>
                      <m:sSubPr>
                        <m:ctrlPr>
                          <a:rPr lang="ar-AE"/>
                        </m:ctrlPr>
                      </m:sSubPr>
                      <m:e>
                        <m:r>
                          <a:rPr lang="ar-AE" i="1"/>
                          <m:t>𝐺</m:t>
                        </m:r>
                      </m:e>
                      <m:sub>
                        <m:r>
                          <a:rPr lang="ar-AE" i="1"/>
                          <m:t>𝐼𝑐</m:t>
                        </m:r>
                      </m:sub>
                    </m:sSub>
                  </m:oMath>
                </a14:m>
                <a:r>
                  <a:rPr lang="en-GB" dirty="0"/>
                  <a:t> and </a:t>
                </a:r>
                <a14:m>
                  <m:oMath xmlns:m="http://schemas.openxmlformats.org/officeDocument/2006/math">
                    <m:sSub>
                      <m:sSubPr>
                        <m:ctrlPr>
                          <a:rPr lang="ar-AE"/>
                        </m:ctrlPr>
                      </m:sSubPr>
                      <m:e>
                        <m:r>
                          <a:rPr lang="ar-AE" i="1"/>
                          <m:t>𝐺</m:t>
                        </m:r>
                      </m:e>
                      <m:sub>
                        <m:r>
                          <a:rPr lang="ar-AE" i="1"/>
                          <m:t>𝐼𝐼𝑐</m:t>
                        </m:r>
                      </m:sub>
                    </m:sSub>
                  </m:oMath>
                </a14:m>
                <a:r>
                  <a:rPr lang="en-GB" dirty="0"/>
                  <a:t> fracture resistance</a:t>
                </a:r>
              </a:p>
              <a:p>
                <a:pPr lvl="1"/>
                <a:r>
                  <a:rPr lang="en-GB" dirty="0"/>
                  <a:t>Faster delamination propagation</a:t>
                </a:r>
              </a:p>
              <a:p>
                <a:r>
                  <a:rPr lang="en-GB" b="1" dirty="0"/>
                  <a:t>Self-Heating + Frequency</a:t>
                </a:r>
                <a:endParaRPr lang="en-GB" dirty="0"/>
              </a:p>
              <a:p>
                <a:pPr lvl="1"/>
                <a:r>
                  <a:rPr lang="en-GB" dirty="0"/>
                  <a:t>Internal temperature rise during cyclic loading</a:t>
                </a:r>
              </a:p>
              <a:p>
                <a:pPr lvl="1"/>
                <a:r>
                  <a:rPr lang="en-GB" dirty="0"/>
                  <a:t>Local matrix temperature may approach </a:t>
                </a:r>
                <a14:m>
                  <m:oMath xmlns:m="http://schemas.openxmlformats.org/officeDocument/2006/math">
                    <m:sSub>
                      <m:sSubPr>
                        <m:ctrlPr>
                          <a:rPr lang="ar-AE"/>
                        </m:ctrlPr>
                      </m:sSubPr>
                      <m:e>
                        <m:r>
                          <a:rPr lang="ar-AE" i="1"/>
                          <m:t>𝑇</m:t>
                        </m:r>
                      </m:e>
                      <m:sub>
                        <m:r>
                          <a:rPr lang="ar-AE" i="1"/>
                          <m:t>𝑔</m:t>
                        </m:r>
                      </m:sub>
                    </m:sSub>
                  </m:oMath>
                </a14:m>
                <a:r>
                  <a:rPr lang="en-GB" dirty="0"/>
                  <a:t> </a:t>
                </a:r>
              </a:p>
              <a:p>
                <a:r>
                  <a:rPr lang="en-GB" b="1" dirty="0"/>
                  <a:t>Coupled Effect</a:t>
                </a:r>
                <a:endParaRPr lang="en-GB" dirty="0"/>
              </a:p>
              <a:p>
                <a:pPr lvl="1"/>
                <a:r>
                  <a:rPr lang="en-GB" dirty="0"/>
                  <a:t>Reduced fibre–matrix stress transfer</a:t>
                </a:r>
              </a:p>
              <a:p>
                <a:pPr lvl="1"/>
                <a:r>
                  <a:rPr lang="en-GB" dirty="0"/>
                  <a:t>Earlier transition from Stage II → Stage III damage</a:t>
                </a:r>
              </a:p>
              <a:p>
                <a:pPr marL="0" indent="0">
                  <a:buNone/>
                </a:pPr>
                <a:r>
                  <a:rPr lang="en-GB" b="1" dirty="0">
                    <a:solidFill>
                      <a:srgbClr val="FFFF00"/>
                    </a:solidFill>
                  </a:rPr>
                  <a:t>Key Design Implication</a:t>
                </a:r>
              </a:p>
              <a:p>
                <a:r>
                  <a:rPr lang="en-GB" dirty="0"/>
                  <a:t>Fatigue life in CFRP must be evaluated under </a:t>
                </a:r>
                <a:r>
                  <a:rPr lang="en-GB" i="1" dirty="0">
                    <a:solidFill>
                      <a:srgbClr val="00B0F0"/>
                    </a:solidFill>
                    <a:latin typeface="Times New Roman" panose="02020603050405020304" pitchFamily="18" charset="0"/>
                    <a:cs typeface="Times New Roman" panose="02020603050405020304" pitchFamily="18" charset="0"/>
                  </a:rPr>
                  <a:t>combined thermo-mechanical-environmental conditions</a:t>
                </a:r>
                <a:r>
                  <a:rPr lang="en-GB" dirty="0"/>
                  <a:t>, not under isolated laboratory environments.</a:t>
                </a:r>
              </a:p>
              <a:p>
                <a:r>
                  <a:rPr lang="en-GB" dirty="0"/>
                  <a:t>Environmental degradation primarily affects </a:t>
                </a:r>
                <a:r>
                  <a:rPr lang="en-GB" b="1" dirty="0"/>
                  <a:t>matrix and interface behaviour</a:t>
                </a:r>
                <a:r>
                  <a:rPr lang="en-GB" dirty="0"/>
                  <a:t>, which control damage initiation and propagation.</a:t>
                </a:r>
              </a:p>
            </p:txBody>
          </p:sp>
        </mc:Choice>
        <mc:Fallback>
          <p:sp>
            <p:nvSpPr>
              <p:cNvPr id="3" name="Content Placeholder 2">
                <a:extLst>
                  <a:ext uri="{FF2B5EF4-FFF2-40B4-BE49-F238E27FC236}">
                    <a16:creationId xmlns:a16="http://schemas.microsoft.com/office/drawing/2014/main" id="{99DE27E4-3B72-7387-40DE-7B0D939F2C10}"/>
                  </a:ext>
                </a:extLst>
              </p:cNvPr>
              <p:cNvSpPr>
                <a:spLocks noGrp="1" noRot="1" noChangeAspect="1" noMove="1" noResize="1" noEditPoints="1" noAdjustHandles="1" noChangeArrowheads="1" noChangeShapeType="1" noTextEdit="1"/>
              </p:cNvSpPr>
              <p:nvPr>
                <p:ph idx="1"/>
              </p:nvPr>
            </p:nvSpPr>
            <p:spPr>
              <a:xfrm>
                <a:off x="294968" y="1465004"/>
                <a:ext cx="6048682" cy="5358581"/>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A6109D7-D012-E77F-8C24-9D84D7542752}"/>
              </a:ext>
            </a:extLst>
          </p:cNvPr>
          <p:cNvSpPr>
            <a:spLocks noGrp="1"/>
          </p:cNvSpPr>
          <p:nvPr>
            <p:ph type="sldNum" sz="quarter" idx="12"/>
          </p:nvPr>
        </p:nvSpPr>
        <p:spPr/>
        <p:txBody>
          <a:bodyPr/>
          <a:lstStyle/>
          <a:p>
            <a:fld id="{2258D337-24F1-4F5F-A628-F874347C61AD}" type="slidenum">
              <a:rPr lang="en-GB" smtClean="0"/>
              <a:pPr/>
              <a:t>26</a:t>
            </a:fld>
            <a:endParaRPr lang="en-GB" sz="800" dirty="0"/>
          </a:p>
        </p:txBody>
      </p:sp>
      <p:sp>
        <p:nvSpPr>
          <p:cNvPr id="5" name="TextBox 4">
            <a:extLst>
              <a:ext uri="{FF2B5EF4-FFF2-40B4-BE49-F238E27FC236}">
                <a16:creationId xmlns:a16="http://schemas.microsoft.com/office/drawing/2014/main" id="{4DDA3DFE-684E-4FC0-69C6-0C3C01C479EF}"/>
              </a:ext>
            </a:extLst>
          </p:cNvPr>
          <p:cNvSpPr txBox="1"/>
          <p:nvPr/>
        </p:nvSpPr>
        <p:spPr>
          <a:xfrm>
            <a:off x="7448927" y="6271089"/>
            <a:ext cx="4704973" cy="553998"/>
          </a:xfrm>
          <a:prstGeom prst="rect">
            <a:avLst/>
          </a:prstGeom>
          <a:solidFill>
            <a:srgbClr val="FFFFCC"/>
          </a:solidFill>
        </p:spPr>
        <p:txBody>
          <a:bodyPr wrap="square">
            <a:spAutoFit/>
          </a:bodyPr>
          <a:lstStyle/>
          <a:p>
            <a:r>
              <a:rPr lang="en-GB" sz="1500" b="1" dirty="0">
                <a:solidFill>
                  <a:srgbClr val="C00000"/>
                </a:solidFill>
              </a:rPr>
              <a:t>Environmental exposure alters the governing fatigue mechanism, not merely the strength level</a:t>
            </a:r>
          </a:p>
        </p:txBody>
      </p:sp>
      <p:graphicFrame>
        <p:nvGraphicFramePr>
          <p:cNvPr id="6" name="Diagram 5">
            <a:extLst>
              <a:ext uri="{FF2B5EF4-FFF2-40B4-BE49-F238E27FC236}">
                <a16:creationId xmlns:a16="http://schemas.microsoft.com/office/drawing/2014/main" id="{865278FA-F620-96D8-56E4-B471243D0A43}"/>
              </a:ext>
            </a:extLst>
          </p:cNvPr>
          <p:cNvGraphicFramePr/>
          <p:nvPr>
            <p:extLst>
              <p:ext uri="{D42A27DB-BD31-4B8C-83A1-F6EECF244321}">
                <p14:modId xmlns:p14="http://schemas.microsoft.com/office/powerpoint/2010/main" val="3260550451"/>
              </p:ext>
            </p:extLst>
          </p:nvPr>
        </p:nvGraphicFramePr>
        <p:xfrm>
          <a:off x="7448486" y="2441492"/>
          <a:ext cx="3220113" cy="2701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33E82DEF-0E21-73BF-30A9-565E42C3644F}"/>
              </a:ext>
            </a:extLst>
          </p:cNvPr>
          <p:cNvGraphicFramePr/>
          <p:nvPr>
            <p:extLst>
              <p:ext uri="{D42A27DB-BD31-4B8C-83A1-F6EECF244321}">
                <p14:modId xmlns:p14="http://schemas.microsoft.com/office/powerpoint/2010/main" val="3557041733"/>
              </p:ext>
            </p:extLst>
          </p:nvPr>
        </p:nvGraphicFramePr>
        <p:xfrm>
          <a:off x="4824176" y="1729200"/>
          <a:ext cx="4058646" cy="43667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8" name="Group 7">
            <a:extLst>
              <a:ext uri="{FF2B5EF4-FFF2-40B4-BE49-F238E27FC236}">
                <a16:creationId xmlns:a16="http://schemas.microsoft.com/office/drawing/2014/main" id="{060F66A5-D06C-5F3F-A2E9-05BB00E035FA}"/>
              </a:ext>
            </a:extLst>
          </p:cNvPr>
          <p:cNvGrpSpPr/>
          <p:nvPr/>
        </p:nvGrpSpPr>
        <p:grpSpPr>
          <a:xfrm>
            <a:off x="10755640" y="3184211"/>
            <a:ext cx="1188710" cy="1216016"/>
            <a:chOff x="1710064" y="1552659"/>
            <a:chExt cx="1577320" cy="1577320"/>
          </a:xfrm>
          <a:solidFill>
            <a:srgbClr val="C00000"/>
          </a:solidFill>
        </p:grpSpPr>
        <p:sp>
          <p:nvSpPr>
            <p:cNvPr id="9" name="Oval 8">
              <a:extLst>
                <a:ext uri="{FF2B5EF4-FFF2-40B4-BE49-F238E27FC236}">
                  <a16:creationId xmlns:a16="http://schemas.microsoft.com/office/drawing/2014/main" id="{333FD8A5-2AF3-8422-5B11-D34B178C9C1B}"/>
                </a:ext>
              </a:extLst>
            </p:cNvPr>
            <p:cNvSpPr/>
            <p:nvPr/>
          </p:nvSpPr>
          <p:spPr>
            <a:xfrm>
              <a:off x="1710064" y="1552659"/>
              <a:ext cx="1577320" cy="1577320"/>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0" name="Oval 4">
              <a:extLst>
                <a:ext uri="{FF2B5EF4-FFF2-40B4-BE49-F238E27FC236}">
                  <a16:creationId xmlns:a16="http://schemas.microsoft.com/office/drawing/2014/main" id="{F2AE5E2E-8610-1159-0B8C-E0078F47C010}"/>
                </a:ext>
              </a:extLst>
            </p:cNvPr>
            <p:cNvSpPr txBox="1"/>
            <p:nvPr/>
          </p:nvSpPr>
          <p:spPr>
            <a:xfrm>
              <a:off x="1941057" y="1783652"/>
              <a:ext cx="1115334" cy="11153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300" kern="1200" dirty="0">
                  <a:latin typeface="+mj-lt"/>
                </a:rPr>
                <a:t>Structural Failure</a:t>
              </a:r>
            </a:p>
          </p:txBody>
        </p:sp>
      </p:grpSp>
    </p:spTree>
    <p:extLst>
      <p:ext uri="{BB962C8B-B14F-4D97-AF65-F5344CB8AC3E}">
        <p14:creationId xmlns:p14="http://schemas.microsoft.com/office/powerpoint/2010/main" val="91267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694E-AC47-262D-4FF4-2A049F494F65}"/>
              </a:ext>
            </a:extLst>
          </p:cNvPr>
          <p:cNvSpPr>
            <a:spLocks noGrp="1"/>
          </p:cNvSpPr>
          <p:nvPr>
            <p:ph type="title"/>
          </p:nvPr>
        </p:nvSpPr>
        <p:spPr>
          <a:xfrm>
            <a:off x="810000" y="166254"/>
            <a:ext cx="6701970" cy="804195"/>
          </a:xfrm>
        </p:spPr>
        <p:txBody>
          <a:bodyPr/>
          <a:lstStyle/>
          <a:p>
            <a:r>
              <a:rPr lang="en-GB" sz="3000" dirty="0"/>
              <a:t>Material System Engineering for Fatigue Performance</a:t>
            </a:r>
          </a:p>
        </p:txBody>
      </p:sp>
      <p:sp>
        <p:nvSpPr>
          <p:cNvPr id="3" name="Content Placeholder 2">
            <a:extLst>
              <a:ext uri="{FF2B5EF4-FFF2-40B4-BE49-F238E27FC236}">
                <a16:creationId xmlns:a16="http://schemas.microsoft.com/office/drawing/2014/main" id="{DEC76540-CABA-90BD-45B4-416672CB1A3E}"/>
              </a:ext>
            </a:extLst>
          </p:cNvPr>
          <p:cNvSpPr>
            <a:spLocks noGrp="1"/>
          </p:cNvSpPr>
          <p:nvPr>
            <p:ph idx="1"/>
          </p:nvPr>
        </p:nvSpPr>
        <p:spPr>
          <a:xfrm>
            <a:off x="358815" y="1493137"/>
            <a:ext cx="5463251" cy="5244911"/>
          </a:xfrm>
        </p:spPr>
        <p:txBody>
          <a:bodyPr>
            <a:normAutofit fontScale="85000" lnSpcReduction="20000"/>
          </a:bodyPr>
          <a:lstStyle/>
          <a:p>
            <a:pPr marL="0" indent="0">
              <a:buNone/>
            </a:pPr>
            <a:r>
              <a:rPr lang="en-GB" b="1" dirty="0">
                <a:solidFill>
                  <a:srgbClr val="FFFF00"/>
                </a:solidFill>
              </a:rPr>
              <a:t>Key Material Parameters</a:t>
            </a:r>
          </a:p>
          <a:p>
            <a:r>
              <a:rPr lang="en-GB" dirty="0"/>
              <a:t>Fatigue behaviour in CFRP depends not only on laminate architecture but also on constituent material properties:</a:t>
            </a:r>
          </a:p>
          <a:p>
            <a:pPr lvl="1"/>
            <a:r>
              <a:rPr lang="en-GB" dirty="0"/>
              <a:t>Fibre modulus and strength influence fatigue failure mode</a:t>
            </a:r>
          </a:p>
          <a:p>
            <a:pPr lvl="1"/>
            <a:r>
              <a:rPr lang="en-GB" dirty="0"/>
              <a:t>Matrix toughness controls crack initiation and delamination growth</a:t>
            </a:r>
          </a:p>
          <a:p>
            <a:pPr lvl="1"/>
            <a:r>
              <a:rPr lang="en-GB" dirty="0"/>
              <a:t>Fibre–matrix interface governs stress transfer during cyclic loading</a:t>
            </a:r>
          </a:p>
          <a:p>
            <a:pPr marL="0" indent="0">
              <a:buNone/>
            </a:pPr>
            <a:r>
              <a:rPr lang="en-GB" b="1" dirty="0">
                <a:solidFill>
                  <a:srgbClr val="FFFF00"/>
                </a:solidFill>
              </a:rPr>
              <a:t>Example: Fibre Modulus Effect</a:t>
            </a:r>
          </a:p>
          <a:p>
            <a:r>
              <a:rPr lang="en-GB" dirty="0"/>
              <a:t>Different carbon fibre systems exhibit distinct fatigue responses:</a:t>
            </a:r>
          </a:p>
          <a:p>
            <a:pPr lvl="1"/>
            <a:r>
              <a:rPr lang="en-GB" b="1" dirty="0"/>
              <a:t>High-modulus fibres</a:t>
            </a:r>
          </a:p>
          <a:p>
            <a:pPr lvl="2"/>
            <a:r>
              <a:rPr lang="en-GB" dirty="0"/>
              <a:t>Higher stiffness and elastic energy storage</a:t>
            </a:r>
          </a:p>
          <a:p>
            <a:pPr lvl="2"/>
            <a:r>
              <a:rPr lang="en-GB" dirty="0"/>
              <a:t>Rapid transition to fibre-dominated failure</a:t>
            </a:r>
          </a:p>
          <a:p>
            <a:pPr lvl="1"/>
            <a:r>
              <a:rPr lang="en-GB" b="1" dirty="0"/>
              <a:t>High-strength fibres</a:t>
            </a:r>
          </a:p>
          <a:p>
            <a:pPr lvl="2"/>
            <a:r>
              <a:rPr lang="en-GB" dirty="0"/>
              <a:t>Higher strain tolerance</a:t>
            </a:r>
          </a:p>
          <a:p>
            <a:pPr lvl="2"/>
            <a:r>
              <a:rPr lang="en-GB" dirty="0"/>
              <a:t>More progressive fatigue degradation</a:t>
            </a:r>
          </a:p>
          <a:p>
            <a:pPr lvl="1"/>
            <a:r>
              <a:rPr lang="en-GB" b="1" dirty="0"/>
              <a:t>Low-modulus fibres</a:t>
            </a:r>
            <a:endParaRPr lang="en-GB" dirty="0"/>
          </a:p>
          <a:p>
            <a:pPr lvl="2"/>
            <a:r>
              <a:rPr lang="en-GB" dirty="0"/>
              <a:t>Lower energy release rate during crack propagation</a:t>
            </a:r>
          </a:p>
          <a:p>
            <a:pPr lvl="2"/>
            <a:r>
              <a:rPr lang="en-GB" dirty="0"/>
              <a:t>Slower and more stable damage evolution</a:t>
            </a:r>
          </a:p>
        </p:txBody>
      </p:sp>
      <p:sp>
        <p:nvSpPr>
          <p:cNvPr id="4" name="Slide Number Placeholder 3">
            <a:extLst>
              <a:ext uri="{FF2B5EF4-FFF2-40B4-BE49-F238E27FC236}">
                <a16:creationId xmlns:a16="http://schemas.microsoft.com/office/drawing/2014/main" id="{8D43070E-D4B3-44EA-1FB8-19AE7A4BBB9A}"/>
              </a:ext>
            </a:extLst>
          </p:cNvPr>
          <p:cNvSpPr>
            <a:spLocks noGrp="1"/>
          </p:cNvSpPr>
          <p:nvPr>
            <p:ph type="sldNum" sz="quarter" idx="12"/>
          </p:nvPr>
        </p:nvSpPr>
        <p:spPr/>
        <p:txBody>
          <a:bodyPr/>
          <a:lstStyle/>
          <a:p>
            <a:fld id="{2258D337-24F1-4F5F-A628-F874347C61AD}" type="slidenum">
              <a:rPr lang="en-GB" smtClean="0"/>
              <a:pPr/>
              <a:t>27</a:t>
            </a:fld>
            <a:endParaRPr lang="en-GB" sz="800" dirty="0"/>
          </a:p>
        </p:txBody>
      </p:sp>
      <p:pic>
        <p:nvPicPr>
          <p:cNvPr id="5" name="Picture 4">
            <a:extLst>
              <a:ext uri="{FF2B5EF4-FFF2-40B4-BE49-F238E27FC236}">
                <a16:creationId xmlns:a16="http://schemas.microsoft.com/office/drawing/2014/main" id="{997F6900-C5C5-5439-3A0A-C9B0B037610D}"/>
              </a:ext>
            </a:extLst>
          </p:cNvPr>
          <p:cNvPicPr>
            <a:picLocks noChangeAspect="1"/>
          </p:cNvPicPr>
          <p:nvPr/>
        </p:nvPicPr>
        <p:blipFill>
          <a:blip r:embed="rId3"/>
          <a:stretch>
            <a:fillRect/>
          </a:stretch>
        </p:blipFill>
        <p:spPr>
          <a:xfrm>
            <a:off x="5923900" y="1377387"/>
            <a:ext cx="6162200" cy="5437714"/>
          </a:xfrm>
          <a:prstGeom prst="rect">
            <a:avLst/>
          </a:prstGeom>
          <a:ln>
            <a:solidFill>
              <a:srgbClr val="00B0F0"/>
            </a:solidFill>
          </a:ln>
        </p:spPr>
      </p:pic>
      <p:pic>
        <p:nvPicPr>
          <p:cNvPr id="6" name="Picture 5">
            <a:extLst>
              <a:ext uri="{FF2B5EF4-FFF2-40B4-BE49-F238E27FC236}">
                <a16:creationId xmlns:a16="http://schemas.microsoft.com/office/drawing/2014/main" id="{13305B08-0E82-A9B9-84C2-3C48ACDB8E75}"/>
              </a:ext>
            </a:extLst>
          </p:cNvPr>
          <p:cNvPicPr>
            <a:picLocks noChangeAspect="1"/>
          </p:cNvPicPr>
          <p:nvPr/>
        </p:nvPicPr>
        <p:blipFill>
          <a:blip r:embed="rId4"/>
          <a:stretch>
            <a:fillRect/>
          </a:stretch>
        </p:blipFill>
        <p:spPr>
          <a:xfrm>
            <a:off x="4750940" y="4132193"/>
            <a:ext cx="2487866" cy="1898150"/>
          </a:xfrm>
          <a:prstGeom prst="rect">
            <a:avLst/>
          </a:prstGeom>
          <a:ln>
            <a:solidFill>
              <a:srgbClr val="00B0F0"/>
            </a:solidFill>
          </a:ln>
        </p:spPr>
      </p:pic>
      <p:sp>
        <p:nvSpPr>
          <p:cNvPr id="8" name="TextBox 7">
            <a:extLst>
              <a:ext uri="{FF2B5EF4-FFF2-40B4-BE49-F238E27FC236}">
                <a16:creationId xmlns:a16="http://schemas.microsoft.com/office/drawing/2014/main" id="{43B10ABF-1779-D462-FB5C-DEDB5858ED80}"/>
              </a:ext>
            </a:extLst>
          </p:cNvPr>
          <p:cNvSpPr txBox="1"/>
          <p:nvPr/>
        </p:nvSpPr>
        <p:spPr>
          <a:xfrm>
            <a:off x="7452302" y="34725"/>
            <a:ext cx="4704973" cy="1015663"/>
          </a:xfrm>
          <a:prstGeom prst="rect">
            <a:avLst/>
          </a:prstGeom>
          <a:solidFill>
            <a:srgbClr val="FFFFCC"/>
          </a:solidFill>
        </p:spPr>
        <p:txBody>
          <a:bodyPr wrap="square">
            <a:spAutoFit/>
          </a:bodyPr>
          <a:lstStyle/>
          <a:p>
            <a:r>
              <a:rPr lang="en-GB" sz="1500" b="1" dirty="0">
                <a:solidFill>
                  <a:srgbClr val="C00000"/>
                </a:solidFill>
              </a:rPr>
              <a:t>Fatigue behaviour in CFRP is strongly influenced by fibre mechanical properties, which control the transition from matrix-dominated to fibre-dominated failure.</a:t>
            </a:r>
          </a:p>
        </p:txBody>
      </p:sp>
    </p:spTree>
    <p:extLst>
      <p:ext uri="{BB962C8B-B14F-4D97-AF65-F5344CB8AC3E}">
        <p14:creationId xmlns:p14="http://schemas.microsoft.com/office/powerpoint/2010/main" val="267541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E7D1-7418-9678-3547-E92776F1DB13}"/>
              </a:ext>
            </a:extLst>
          </p:cNvPr>
          <p:cNvSpPr>
            <a:spLocks noGrp="1"/>
          </p:cNvSpPr>
          <p:nvPr>
            <p:ph type="title"/>
          </p:nvPr>
        </p:nvSpPr>
        <p:spPr>
          <a:xfrm>
            <a:off x="810000" y="166254"/>
            <a:ext cx="6642302" cy="804195"/>
          </a:xfrm>
        </p:spPr>
        <p:txBody>
          <a:bodyPr/>
          <a:lstStyle/>
          <a:p>
            <a:r>
              <a:rPr lang="en-GB" dirty="0"/>
              <a:t>Matrix Engineering for Improved Fatigue Resistance</a:t>
            </a:r>
          </a:p>
        </p:txBody>
      </p:sp>
      <p:sp>
        <p:nvSpPr>
          <p:cNvPr id="3" name="Content Placeholder 2">
            <a:extLst>
              <a:ext uri="{FF2B5EF4-FFF2-40B4-BE49-F238E27FC236}">
                <a16:creationId xmlns:a16="http://schemas.microsoft.com/office/drawing/2014/main" id="{611E31DB-EC69-747C-3496-2FA9894DE1A5}"/>
              </a:ext>
            </a:extLst>
          </p:cNvPr>
          <p:cNvSpPr>
            <a:spLocks noGrp="1"/>
          </p:cNvSpPr>
          <p:nvPr>
            <p:ph idx="1"/>
          </p:nvPr>
        </p:nvSpPr>
        <p:spPr>
          <a:xfrm>
            <a:off x="312516" y="1400541"/>
            <a:ext cx="6192456" cy="5619509"/>
          </a:xfrm>
        </p:spPr>
        <p:txBody>
          <a:bodyPr>
            <a:normAutofit fontScale="70000" lnSpcReduction="20000"/>
          </a:bodyPr>
          <a:lstStyle/>
          <a:p>
            <a:pPr marL="0" indent="0">
              <a:buNone/>
            </a:pPr>
            <a:r>
              <a:rPr lang="en-GB" b="1" dirty="0">
                <a:solidFill>
                  <a:srgbClr val="FFFF00"/>
                </a:solidFill>
              </a:rPr>
              <a:t>Motivation</a:t>
            </a:r>
          </a:p>
          <a:p>
            <a:r>
              <a:rPr lang="en-GB" dirty="0"/>
              <a:t>Fatigue damage in CFRP laminates is often </a:t>
            </a:r>
            <a:r>
              <a:rPr lang="en-GB" b="1" dirty="0"/>
              <a:t>matrix-dominated in the early stages</a:t>
            </a:r>
            <a:r>
              <a:rPr lang="en-GB" dirty="0"/>
              <a:t>, involving:</a:t>
            </a:r>
          </a:p>
          <a:p>
            <a:pPr lvl="1"/>
            <a:r>
              <a:rPr lang="en-GB" dirty="0"/>
              <a:t>Matrix cracking</a:t>
            </a:r>
          </a:p>
          <a:p>
            <a:pPr lvl="1"/>
            <a:r>
              <a:rPr lang="en-GB" dirty="0"/>
              <a:t>Fibre–matrix debonding</a:t>
            </a:r>
          </a:p>
          <a:p>
            <a:pPr lvl="1"/>
            <a:r>
              <a:rPr lang="en-GB" dirty="0"/>
              <a:t>Delamination initiation</a:t>
            </a:r>
          </a:p>
          <a:p>
            <a:pPr marL="0" indent="0">
              <a:buNone/>
            </a:pPr>
            <a:r>
              <a:rPr lang="en-GB" dirty="0"/>
              <a:t>Improving matrix toughness can therefore delay fatigue damage initiation and slow damage accumulation</a:t>
            </a:r>
          </a:p>
          <a:p>
            <a:pPr marL="0" indent="0">
              <a:buNone/>
            </a:pPr>
            <a:r>
              <a:rPr lang="en-GB" b="1" dirty="0">
                <a:solidFill>
                  <a:srgbClr val="FFFF00"/>
                </a:solidFill>
              </a:rPr>
              <a:t>Matrix Modification Approaches</a:t>
            </a:r>
          </a:p>
          <a:p>
            <a:r>
              <a:rPr lang="en-GB" dirty="0"/>
              <a:t>Fatigue performance can be enhanced through nano-scale matrix reinforcement</a:t>
            </a:r>
          </a:p>
          <a:p>
            <a:r>
              <a:rPr lang="en-GB" dirty="0"/>
              <a:t>Common strategies include:</a:t>
            </a:r>
          </a:p>
          <a:p>
            <a:pPr lvl="1"/>
            <a:r>
              <a:rPr lang="en-GB" dirty="0"/>
              <a:t>Multi-wall carbon nanotubes (MWCNT)</a:t>
            </a:r>
          </a:p>
          <a:p>
            <a:pPr lvl="1"/>
            <a:r>
              <a:rPr lang="en-GB" dirty="0"/>
              <a:t>Few-layer graphene (FLG)</a:t>
            </a:r>
          </a:p>
          <a:p>
            <a:pPr lvl="1"/>
            <a:r>
              <a:rPr lang="en-GB" dirty="0"/>
              <a:t>Rubber or thermoplastic toughening agents</a:t>
            </a:r>
          </a:p>
          <a:p>
            <a:pPr marL="457200" lvl="1" indent="0">
              <a:buNone/>
            </a:pPr>
            <a:r>
              <a:rPr lang="en-GB" dirty="0"/>
              <a:t>These modifications primarily improve </a:t>
            </a:r>
            <a:r>
              <a:rPr lang="en-GB" b="1" dirty="0"/>
              <a:t>matrix fracture toughness and interfacial load transfer</a:t>
            </a:r>
            <a:endParaRPr lang="en-GB" dirty="0"/>
          </a:p>
          <a:p>
            <a:pPr marL="0" indent="0">
              <a:buNone/>
            </a:pPr>
            <a:r>
              <a:rPr lang="en-GB" b="1" dirty="0">
                <a:solidFill>
                  <a:srgbClr val="FFFF00"/>
                </a:solidFill>
              </a:rPr>
              <a:t>Observed Effects on Fatigue Behaviour</a:t>
            </a:r>
          </a:p>
          <a:p>
            <a:r>
              <a:rPr lang="en-GB" dirty="0"/>
              <a:t>Experimental studies show that matrix modification can:</a:t>
            </a:r>
          </a:p>
          <a:p>
            <a:pPr lvl="1"/>
            <a:r>
              <a:rPr lang="en-GB" dirty="0"/>
              <a:t>Increase matrix fracture toughness</a:t>
            </a:r>
          </a:p>
          <a:p>
            <a:pPr lvl="1"/>
            <a:r>
              <a:rPr lang="en-GB" dirty="0"/>
              <a:t>Improve energy absorption during cyclic loading</a:t>
            </a:r>
          </a:p>
          <a:p>
            <a:pPr lvl="1"/>
            <a:r>
              <a:rPr lang="en-GB" dirty="0"/>
              <a:t>Reduce stiffness degradation rate</a:t>
            </a:r>
          </a:p>
          <a:p>
            <a:pPr lvl="1"/>
            <a:r>
              <a:rPr lang="en-GB" dirty="0"/>
              <a:t>Extend fatigue life</a:t>
            </a:r>
          </a:p>
          <a:p>
            <a:endParaRPr lang="en-GB" dirty="0"/>
          </a:p>
        </p:txBody>
      </p:sp>
      <p:sp>
        <p:nvSpPr>
          <p:cNvPr id="4" name="Slide Number Placeholder 3">
            <a:extLst>
              <a:ext uri="{FF2B5EF4-FFF2-40B4-BE49-F238E27FC236}">
                <a16:creationId xmlns:a16="http://schemas.microsoft.com/office/drawing/2014/main" id="{39CD4318-8219-6E4D-EEAB-30DABCD3E145}"/>
              </a:ext>
            </a:extLst>
          </p:cNvPr>
          <p:cNvSpPr>
            <a:spLocks noGrp="1"/>
          </p:cNvSpPr>
          <p:nvPr>
            <p:ph type="sldNum" sz="quarter" idx="12"/>
          </p:nvPr>
        </p:nvSpPr>
        <p:spPr/>
        <p:txBody>
          <a:bodyPr/>
          <a:lstStyle/>
          <a:p>
            <a:fld id="{2258D337-24F1-4F5F-A628-F874347C61AD}" type="slidenum">
              <a:rPr lang="en-GB" smtClean="0"/>
              <a:pPr/>
              <a:t>28</a:t>
            </a:fld>
            <a:endParaRPr lang="en-GB" sz="800" dirty="0"/>
          </a:p>
        </p:txBody>
      </p:sp>
      <p:pic>
        <p:nvPicPr>
          <p:cNvPr id="5" name="Picture 4">
            <a:extLst>
              <a:ext uri="{FF2B5EF4-FFF2-40B4-BE49-F238E27FC236}">
                <a16:creationId xmlns:a16="http://schemas.microsoft.com/office/drawing/2014/main" id="{E1B1F88E-420D-A8F8-EF6E-54AE9BC683EF}"/>
              </a:ext>
            </a:extLst>
          </p:cNvPr>
          <p:cNvPicPr>
            <a:picLocks noChangeAspect="1"/>
          </p:cNvPicPr>
          <p:nvPr/>
        </p:nvPicPr>
        <p:blipFill>
          <a:blip r:embed="rId3"/>
          <a:stretch>
            <a:fillRect/>
          </a:stretch>
        </p:blipFill>
        <p:spPr>
          <a:xfrm>
            <a:off x="6656041" y="2241571"/>
            <a:ext cx="5338079" cy="3919616"/>
          </a:xfrm>
          <a:prstGeom prst="rect">
            <a:avLst/>
          </a:prstGeom>
          <a:ln>
            <a:solidFill>
              <a:srgbClr val="00B0F0"/>
            </a:solidFill>
          </a:ln>
        </p:spPr>
      </p:pic>
      <p:sp>
        <p:nvSpPr>
          <p:cNvPr id="7" name="TextBox 6">
            <a:extLst>
              <a:ext uri="{FF2B5EF4-FFF2-40B4-BE49-F238E27FC236}">
                <a16:creationId xmlns:a16="http://schemas.microsoft.com/office/drawing/2014/main" id="{5F1795BE-CE6B-B326-A186-53A61804C7CC}"/>
              </a:ext>
            </a:extLst>
          </p:cNvPr>
          <p:cNvSpPr txBox="1"/>
          <p:nvPr/>
        </p:nvSpPr>
        <p:spPr>
          <a:xfrm>
            <a:off x="6656040" y="1765438"/>
            <a:ext cx="5338079" cy="461665"/>
          </a:xfrm>
          <a:prstGeom prst="rect">
            <a:avLst/>
          </a:prstGeom>
          <a:noFill/>
        </p:spPr>
        <p:txBody>
          <a:bodyPr wrap="square">
            <a:spAutoFit/>
          </a:bodyPr>
          <a:lstStyle/>
          <a:p>
            <a:r>
              <a:rPr lang="en-GB" sz="1200" dirty="0"/>
              <a:t>S–N curves for CFRP laminates with carbon nanoparticle reinforcement showing improved fatigue life due to nanoparticle-modified matrix systems</a:t>
            </a:r>
          </a:p>
        </p:txBody>
      </p:sp>
      <p:sp>
        <p:nvSpPr>
          <p:cNvPr id="8" name="TextBox 7">
            <a:extLst>
              <a:ext uri="{FF2B5EF4-FFF2-40B4-BE49-F238E27FC236}">
                <a16:creationId xmlns:a16="http://schemas.microsoft.com/office/drawing/2014/main" id="{96AC895E-710C-DFB5-AC3B-C96D357F4E42}"/>
              </a:ext>
            </a:extLst>
          </p:cNvPr>
          <p:cNvSpPr txBox="1"/>
          <p:nvPr/>
        </p:nvSpPr>
        <p:spPr>
          <a:xfrm>
            <a:off x="7452302" y="34725"/>
            <a:ext cx="4704973" cy="553998"/>
          </a:xfrm>
          <a:prstGeom prst="rect">
            <a:avLst/>
          </a:prstGeom>
          <a:solidFill>
            <a:srgbClr val="FFFFCC"/>
          </a:solidFill>
        </p:spPr>
        <p:txBody>
          <a:bodyPr wrap="square">
            <a:spAutoFit/>
          </a:bodyPr>
          <a:lstStyle/>
          <a:p>
            <a:r>
              <a:rPr lang="en-GB" sz="1500" b="1" dirty="0">
                <a:solidFill>
                  <a:srgbClr val="C00000"/>
                </a:solidFill>
              </a:rPr>
              <a:t>Matrix toughening delays crack initiation and slows matrix-dominated fatigue damage</a:t>
            </a:r>
          </a:p>
        </p:txBody>
      </p:sp>
    </p:spTree>
    <p:extLst>
      <p:ext uri="{BB962C8B-B14F-4D97-AF65-F5344CB8AC3E}">
        <p14:creationId xmlns:p14="http://schemas.microsoft.com/office/powerpoint/2010/main" val="1360732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5EA2-CA56-4654-6A9D-3169F9DA63F4}"/>
              </a:ext>
            </a:extLst>
          </p:cNvPr>
          <p:cNvSpPr>
            <a:spLocks noGrp="1"/>
          </p:cNvSpPr>
          <p:nvPr>
            <p:ph type="title"/>
          </p:nvPr>
        </p:nvSpPr>
        <p:spPr>
          <a:xfrm>
            <a:off x="810000" y="166254"/>
            <a:ext cx="6642302" cy="804195"/>
          </a:xfrm>
        </p:spPr>
        <p:txBody>
          <a:bodyPr/>
          <a:lstStyle/>
          <a:p>
            <a:r>
              <a:rPr lang="en-GB" sz="2800" dirty="0"/>
              <a:t>Influence of Manufacturing Defects on CFRP Fatigue</a:t>
            </a:r>
            <a:endParaRPr lang="en-GB" sz="2500" dirty="0"/>
          </a:p>
        </p:txBody>
      </p:sp>
      <p:sp>
        <p:nvSpPr>
          <p:cNvPr id="3" name="Content Placeholder 2">
            <a:extLst>
              <a:ext uri="{FF2B5EF4-FFF2-40B4-BE49-F238E27FC236}">
                <a16:creationId xmlns:a16="http://schemas.microsoft.com/office/drawing/2014/main" id="{B9EDA358-E3AA-687C-1DE7-7F0CFE14CAEB}"/>
              </a:ext>
            </a:extLst>
          </p:cNvPr>
          <p:cNvSpPr>
            <a:spLocks noGrp="1"/>
          </p:cNvSpPr>
          <p:nvPr>
            <p:ph idx="1"/>
          </p:nvPr>
        </p:nvSpPr>
        <p:spPr>
          <a:xfrm>
            <a:off x="818712" y="1584819"/>
            <a:ext cx="10478179" cy="5106927"/>
          </a:xfrm>
        </p:spPr>
        <p:txBody>
          <a:bodyPr>
            <a:normAutofit fontScale="85000" lnSpcReduction="20000"/>
          </a:bodyPr>
          <a:lstStyle/>
          <a:p>
            <a:pPr marL="0" indent="0">
              <a:buNone/>
            </a:pPr>
            <a:r>
              <a:rPr lang="en-GB" b="1" dirty="0">
                <a:solidFill>
                  <a:srgbClr val="FFFF00"/>
                </a:solidFill>
              </a:rPr>
              <a:t>Origin of Manufacturing Defects</a:t>
            </a:r>
          </a:p>
          <a:p>
            <a:r>
              <a:rPr lang="en-GB" dirty="0"/>
              <a:t>Defects may arise during lay-up, curing, or consolidation processes</a:t>
            </a:r>
          </a:p>
          <a:p>
            <a:r>
              <a:rPr lang="en-GB" dirty="0"/>
              <a:t>Typical defects include:</a:t>
            </a:r>
          </a:p>
          <a:p>
            <a:pPr lvl="1"/>
            <a:r>
              <a:rPr lang="en-GB" dirty="0"/>
              <a:t>Voids and porosity from trapped air or incomplete resin flow</a:t>
            </a:r>
          </a:p>
          <a:p>
            <a:pPr lvl="1"/>
            <a:r>
              <a:rPr lang="en-GB" dirty="0"/>
              <a:t>Fibre waviness or misalignment during lay-up or compaction</a:t>
            </a:r>
          </a:p>
          <a:p>
            <a:pPr lvl="1"/>
            <a:r>
              <a:rPr lang="en-GB" dirty="0"/>
              <a:t>Resin-rich pockets due to non-uniform fibre distribution</a:t>
            </a:r>
          </a:p>
          <a:p>
            <a:pPr lvl="1"/>
            <a:r>
              <a:rPr lang="en-GB" dirty="0"/>
              <a:t>Incomplete wet-out or poor consolidation</a:t>
            </a:r>
          </a:p>
          <a:p>
            <a:r>
              <a:rPr lang="en-GB" dirty="0"/>
              <a:t>These imperfections introduce local stiffness heterogeneity and stress concentrations within the laminate</a:t>
            </a:r>
          </a:p>
          <a:p>
            <a:pPr marL="0" indent="0">
              <a:buNone/>
            </a:pPr>
            <a:r>
              <a:rPr lang="en-GB" b="1" dirty="0">
                <a:solidFill>
                  <a:srgbClr val="FFFF00"/>
                </a:solidFill>
              </a:rPr>
              <a:t>Influence on Fatigue Behaviour</a:t>
            </a:r>
          </a:p>
          <a:p>
            <a:r>
              <a:rPr lang="en-GB" dirty="0"/>
              <a:t>Manufacturing defects primarily reduce the fatigue damage initiation threshold:</a:t>
            </a:r>
          </a:p>
          <a:p>
            <a:pPr lvl="1"/>
            <a:r>
              <a:rPr lang="en-GB" dirty="0"/>
              <a:t>Voids → local stress concentration → early matrix cracking</a:t>
            </a:r>
          </a:p>
          <a:p>
            <a:pPr lvl="1"/>
            <a:r>
              <a:rPr lang="en-GB" dirty="0"/>
              <a:t>Fibre waviness or misalignment → reduced compressive stability → earlier fibre micro-buckling</a:t>
            </a:r>
          </a:p>
          <a:p>
            <a:pPr lvl="1"/>
            <a:r>
              <a:rPr lang="en-GB" dirty="0"/>
              <a:t>Resin-rich zones → weak regions prone to crack initiation</a:t>
            </a:r>
          </a:p>
          <a:p>
            <a:pPr lvl="1"/>
            <a:r>
              <a:rPr lang="en-GB" dirty="0"/>
              <a:t>Poor fibre–matrix bonding → premature debonding and delamination</a:t>
            </a:r>
          </a:p>
          <a:p>
            <a:pPr marL="0" indent="0">
              <a:buNone/>
            </a:pPr>
            <a:r>
              <a:rPr lang="en-GB" b="1" dirty="0">
                <a:solidFill>
                  <a:srgbClr val="FFFF00"/>
                </a:solidFill>
              </a:rPr>
              <a:t>Mechanistic Consequence</a:t>
            </a:r>
          </a:p>
          <a:p>
            <a:r>
              <a:rPr lang="en-GB" dirty="0"/>
              <a:t>Manufacturing defects do not introduce new fatigue mechanisms but accelerate existing damage processes:</a:t>
            </a:r>
          </a:p>
          <a:p>
            <a:pPr lvl="1"/>
            <a:r>
              <a:rPr lang="en-GB" dirty="0"/>
              <a:t>matrix cracking → interfacial debonding → delamination growth → fibre rupture</a:t>
            </a:r>
          </a:p>
          <a:p>
            <a:endParaRPr lang="en-GB" dirty="0"/>
          </a:p>
        </p:txBody>
      </p:sp>
      <p:sp>
        <p:nvSpPr>
          <p:cNvPr id="4" name="Slide Number Placeholder 3">
            <a:extLst>
              <a:ext uri="{FF2B5EF4-FFF2-40B4-BE49-F238E27FC236}">
                <a16:creationId xmlns:a16="http://schemas.microsoft.com/office/drawing/2014/main" id="{5BEEF048-7CEF-4617-10B9-C7CA0146D15F}"/>
              </a:ext>
            </a:extLst>
          </p:cNvPr>
          <p:cNvSpPr>
            <a:spLocks noGrp="1"/>
          </p:cNvSpPr>
          <p:nvPr>
            <p:ph type="sldNum" sz="quarter" idx="12"/>
          </p:nvPr>
        </p:nvSpPr>
        <p:spPr/>
        <p:txBody>
          <a:bodyPr/>
          <a:lstStyle/>
          <a:p>
            <a:fld id="{2258D337-24F1-4F5F-A628-F874347C61AD}" type="slidenum">
              <a:rPr lang="en-GB" smtClean="0"/>
              <a:pPr/>
              <a:t>29</a:t>
            </a:fld>
            <a:endParaRPr lang="en-GB" sz="800" dirty="0"/>
          </a:p>
        </p:txBody>
      </p:sp>
      <p:sp>
        <p:nvSpPr>
          <p:cNvPr id="5" name="TextBox 4">
            <a:extLst>
              <a:ext uri="{FF2B5EF4-FFF2-40B4-BE49-F238E27FC236}">
                <a16:creationId xmlns:a16="http://schemas.microsoft.com/office/drawing/2014/main" id="{86B0DAC0-8012-D282-EA29-8E22FAB3A723}"/>
              </a:ext>
            </a:extLst>
          </p:cNvPr>
          <p:cNvSpPr txBox="1"/>
          <p:nvPr/>
        </p:nvSpPr>
        <p:spPr>
          <a:xfrm>
            <a:off x="7452302" y="34725"/>
            <a:ext cx="4704973" cy="784830"/>
          </a:xfrm>
          <a:prstGeom prst="rect">
            <a:avLst/>
          </a:prstGeom>
          <a:solidFill>
            <a:srgbClr val="FFFFCC"/>
          </a:solidFill>
        </p:spPr>
        <p:txBody>
          <a:bodyPr wrap="square">
            <a:spAutoFit/>
          </a:bodyPr>
          <a:lstStyle/>
          <a:p>
            <a:r>
              <a:rPr lang="en-GB" sz="1500" b="1" dirty="0">
                <a:solidFill>
                  <a:srgbClr val="C00000"/>
                </a:solidFill>
              </a:rPr>
              <a:t>Manufacturing defects reduce the fatigue initiation threshold by introducing local stress concentrations and weak interfaces</a:t>
            </a:r>
          </a:p>
        </p:txBody>
      </p:sp>
    </p:spTree>
    <p:extLst>
      <p:ext uri="{BB962C8B-B14F-4D97-AF65-F5344CB8AC3E}">
        <p14:creationId xmlns:p14="http://schemas.microsoft.com/office/powerpoint/2010/main" val="154981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9AAB-D121-E0E1-DBB7-6C1D2032711E}"/>
              </a:ext>
            </a:extLst>
          </p:cNvPr>
          <p:cNvSpPr>
            <a:spLocks noGrp="1"/>
          </p:cNvSpPr>
          <p:nvPr>
            <p:ph type="title"/>
          </p:nvPr>
        </p:nvSpPr>
        <p:spPr/>
        <p:txBody>
          <a:bodyPr/>
          <a:lstStyle/>
          <a:p>
            <a:r>
              <a:rPr lang="en-GB" noProof="0" dirty="0"/>
              <a:t>Introduction</a:t>
            </a:r>
            <a:r>
              <a:rPr lang="en-GB" sz="2000" noProof="0" dirty="0"/>
              <a:t>- Why CFRP? </a:t>
            </a:r>
          </a:p>
        </p:txBody>
      </p:sp>
      <p:sp>
        <p:nvSpPr>
          <p:cNvPr id="3" name="Content Placeholder 2">
            <a:extLst>
              <a:ext uri="{FF2B5EF4-FFF2-40B4-BE49-F238E27FC236}">
                <a16:creationId xmlns:a16="http://schemas.microsoft.com/office/drawing/2014/main" id="{C9C8145E-4177-DBA5-5AF3-1612451B6E4D}"/>
              </a:ext>
            </a:extLst>
          </p:cNvPr>
          <p:cNvSpPr>
            <a:spLocks noGrp="1"/>
          </p:cNvSpPr>
          <p:nvPr>
            <p:ph idx="1"/>
          </p:nvPr>
        </p:nvSpPr>
        <p:spPr>
          <a:xfrm>
            <a:off x="108069" y="1283765"/>
            <a:ext cx="4674952" cy="2705432"/>
          </a:xfrm>
        </p:spPr>
        <p:txBody>
          <a:bodyPr>
            <a:normAutofit/>
          </a:bodyPr>
          <a:lstStyle/>
          <a:p>
            <a:pPr marL="0" indent="0">
              <a:buNone/>
            </a:pPr>
            <a:r>
              <a:rPr lang="en-GB" b="1" noProof="0" dirty="0"/>
              <a:t>Mechanical efficiency</a:t>
            </a:r>
          </a:p>
          <a:p>
            <a:r>
              <a:rPr lang="en-GB" sz="1600" dirty="0"/>
              <a:t>Exceptional </a:t>
            </a:r>
            <a:r>
              <a:rPr lang="en-GB" sz="1600" b="1" dirty="0"/>
              <a:t>strength-to-weight ratio</a:t>
            </a:r>
          </a:p>
          <a:p>
            <a:r>
              <a:rPr lang="en-GB" sz="1600" dirty="0"/>
              <a:t>Specific stiffness up to ~100 </a:t>
            </a:r>
            <a:r>
              <a:rPr lang="en-GB" sz="1600" dirty="0" err="1"/>
              <a:t>MN·m</a:t>
            </a:r>
            <a:r>
              <a:rPr lang="en-GB" sz="1600" dirty="0"/>
              <a:t>/kg</a:t>
            </a:r>
          </a:p>
          <a:p>
            <a:r>
              <a:rPr lang="en-GB" sz="1600" dirty="0"/>
              <a:t>Specific strength up to ~700 </a:t>
            </a:r>
            <a:r>
              <a:rPr lang="en-GB" sz="1600" dirty="0" err="1"/>
              <a:t>kN·m</a:t>
            </a:r>
            <a:r>
              <a:rPr lang="en-GB" sz="1600" dirty="0"/>
              <a:t>/kg</a:t>
            </a:r>
          </a:p>
          <a:p>
            <a:r>
              <a:rPr lang="en-GB" sz="1600" dirty="0"/>
              <a:t>Near-apex performance on Ashby material charts</a:t>
            </a:r>
            <a:endParaRPr lang="en-GB" sz="1600" noProof="0" dirty="0"/>
          </a:p>
        </p:txBody>
      </p:sp>
      <p:pic>
        <p:nvPicPr>
          <p:cNvPr id="4" name="Picture 3">
            <a:extLst>
              <a:ext uri="{FF2B5EF4-FFF2-40B4-BE49-F238E27FC236}">
                <a16:creationId xmlns:a16="http://schemas.microsoft.com/office/drawing/2014/main" id="{4A40A88A-58A2-2325-D842-4E2B85A65C97}"/>
              </a:ext>
            </a:extLst>
          </p:cNvPr>
          <p:cNvPicPr>
            <a:picLocks noChangeAspect="1"/>
          </p:cNvPicPr>
          <p:nvPr/>
        </p:nvPicPr>
        <p:blipFill>
          <a:blip r:embed="rId2"/>
          <a:srcRect l="3178"/>
          <a:stretch>
            <a:fillRect/>
          </a:stretch>
        </p:blipFill>
        <p:spPr>
          <a:xfrm>
            <a:off x="8619469" y="3300434"/>
            <a:ext cx="3504654" cy="3460749"/>
          </a:xfrm>
          <a:prstGeom prst="rect">
            <a:avLst/>
          </a:prstGeom>
          <a:ln>
            <a:solidFill>
              <a:srgbClr val="00B0F0"/>
            </a:solidFill>
          </a:ln>
        </p:spPr>
      </p:pic>
      <p:pic>
        <p:nvPicPr>
          <p:cNvPr id="5" name="Picture 4">
            <a:extLst>
              <a:ext uri="{FF2B5EF4-FFF2-40B4-BE49-F238E27FC236}">
                <a16:creationId xmlns:a16="http://schemas.microsoft.com/office/drawing/2014/main" id="{2BB6F430-32BF-A627-BBEB-E177E3B7F68D}"/>
              </a:ext>
            </a:extLst>
          </p:cNvPr>
          <p:cNvPicPr>
            <a:picLocks noChangeAspect="1"/>
          </p:cNvPicPr>
          <p:nvPr/>
        </p:nvPicPr>
        <p:blipFill>
          <a:blip r:embed="rId3"/>
          <a:stretch>
            <a:fillRect/>
          </a:stretch>
        </p:blipFill>
        <p:spPr>
          <a:xfrm>
            <a:off x="4871652" y="1322141"/>
            <a:ext cx="3713096" cy="3460749"/>
          </a:xfrm>
          <a:prstGeom prst="rect">
            <a:avLst/>
          </a:prstGeom>
          <a:ln>
            <a:solidFill>
              <a:srgbClr val="00B0F0"/>
            </a:solidFill>
          </a:ln>
        </p:spPr>
      </p:pic>
      <p:sp>
        <p:nvSpPr>
          <p:cNvPr id="6" name="Slide Number Placeholder 5">
            <a:extLst>
              <a:ext uri="{FF2B5EF4-FFF2-40B4-BE49-F238E27FC236}">
                <a16:creationId xmlns:a16="http://schemas.microsoft.com/office/drawing/2014/main" id="{350BA337-E8CA-093D-8699-39169BC8EBF1}"/>
              </a:ext>
            </a:extLst>
          </p:cNvPr>
          <p:cNvSpPr>
            <a:spLocks noGrp="1"/>
          </p:cNvSpPr>
          <p:nvPr>
            <p:ph type="sldNum" sz="quarter" idx="12"/>
          </p:nvPr>
        </p:nvSpPr>
        <p:spPr/>
        <p:txBody>
          <a:bodyPr/>
          <a:lstStyle/>
          <a:p>
            <a:fld id="{2258D337-24F1-4F5F-A628-F874347C61AD}" type="slidenum">
              <a:rPr lang="en-GB" noProof="0" smtClean="0"/>
              <a:t>3</a:t>
            </a:fld>
            <a:endParaRPr lang="en-GB" noProof="0" dirty="0"/>
          </a:p>
        </p:txBody>
      </p:sp>
      <p:sp>
        <p:nvSpPr>
          <p:cNvPr id="8" name="TextBox 7">
            <a:extLst>
              <a:ext uri="{FF2B5EF4-FFF2-40B4-BE49-F238E27FC236}">
                <a16:creationId xmlns:a16="http://schemas.microsoft.com/office/drawing/2014/main" id="{EA9E7050-435D-D8BA-12B6-AABA58829C4A}"/>
              </a:ext>
            </a:extLst>
          </p:cNvPr>
          <p:cNvSpPr txBox="1"/>
          <p:nvPr/>
        </p:nvSpPr>
        <p:spPr>
          <a:xfrm>
            <a:off x="108069" y="3780614"/>
            <a:ext cx="8348614" cy="1858970"/>
          </a:xfrm>
          <a:prstGeom prst="rect">
            <a:avLst/>
          </a:prstGeom>
          <a:noFill/>
        </p:spPr>
        <p:txBody>
          <a:bodyPr wrap="square">
            <a:spAutoFit/>
          </a:bodyPr>
          <a:lstStyle/>
          <a:p>
            <a:pPr>
              <a:spcBef>
                <a:spcPct val="20000"/>
              </a:spcBef>
              <a:spcAft>
                <a:spcPts val="600"/>
              </a:spcAft>
              <a:buClr>
                <a:srgbClr val="FFFF66"/>
              </a:buClr>
            </a:pPr>
            <a:r>
              <a:rPr lang="en-GB" b="1" noProof="0" dirty="0"/>
              <a:t>Durability</a:t>
            </a:r>
            <a:r>
              <a:rPr lang="en-GB" noProof="0" dirty="0"/>
              <a:t> </a:t>
            </a:r>
          </a:p>
          <a:p>
            <a:pPr marL="342900" indent="-342900">
              <a:spcBef>
                <a:spcPct val="20000"/>
              </a:spcBef>
              <a:spcAft>
                <a:spcPts val="600"/>
              </a:spcAft>
              <a:buClr>
                <a:srgbClr val="FFFF66"/>
              </a:buClr>
              <a:buFont typeface="Wingdings 2" panose="05020102010507070707" pitchFamily="18" charset="2"/>
              <a:buChar char=""/>
            </a:pPr>
            <a:r>
              <a:rPr lang="en-GB" sz="1600" dirty="0"/>
              <a:t>High corrosion resistance</a:t>
            </a:r>
          </a:p>
          <a:p>
            <a:pPr marL="342900" indent="-342900">
              <a:spcBef>
                <a:spcPct val="20000"/>
              </a:spcBef>
              <a:spcAft>
                <a:spcPts val="600"/>
              </a:spcAft>
              <a:buClr>
                <a:srgbClr val="FFFF66"/>
              </a:buClr>
              <a:buFont typeface="Wingdings 2" panose="05020102010507070707" pitchFamily="18" charset="2"/>
              <a:buChar char=""/>
            </a:pPr>
            <a:r>
              <a:rPr lang="en-GB" sz="1600" dirty="0"/>
              <a:t>No galvanic rusting as in steels</a:t>
            </a:r>
          </a:p>
          <a:p>
            <a:pPr marL="342900" indent="-342900">
              <a:spcBef>
                <a:spcPct val="20000"/>
              </a:spcBef>
              <a:spcAft>
                <a:spcPts val="600"/>
              </a:spcAft>
              <a:buClr>
                <a:srgbClr val="FFFF66"/>
              </a:buClr>
              <a:buFont typeface="Wingdings 2" panose="05020102010507070707" pitchFamily="18" charset="2"/>
              <a:buChar char=""/>
            </a:pPr>
            <a:r>
              <a:rPr lang="en-GB" sz="1600" dirty="0"/>
              <a:t>Good fatigue performance under </a:t>
            </a:r>
            <a:r>
              <a:rPr lang="en-GB" sz="1600" b="1" dirty="0">
                <a:solidFill>
                  <a:srgbClr val="FFC000"/>
                </a:solidFill>
              </a:rPr>
              <a:t>fibre-dominated loading</a:t>
            </a:r>
            <a:endParaRPr lang="en-GB" sz="1600" dirty="0">
              <a:solidFill>
                <a:srgbClr val="FFC000"/>
              </a:solidFill>
            </a:endParaRPr>
          </a:p>
          <a:p>
            <a:pPr marL="342900" indent="-342900">
              <a:spcBef>
                <a:spcPct val="20000"/>
              </a:spcBef>
              <a:spcAft>
                <a:spcPts val="600"/>
              </a:spcAft>
              <a:buClr>
                <a:srgbClr val="FFFF66"/>
              </a:buClr>
              <a:buFont typeface="Wingdings 2" panose="05020102010507070707" pitchFamily="18" charset="2"/>
              <a:buChar char=""/>
            </a:pPr>
            <a:endParaRPr lang="en-GB" sz="1600" noProof="0" dirty="0"/>
          </a:p>
        </p:txBody>
      </p:sp>
      <p:sp>
        <p:nvSpPr>
          <p:cNvPr id="10" name="TextBox 9">
            <a:extLst>
              <a:ext uri="{FF2B5EF4-FFF2-40B4-BE49-F238E27FC236}">
                <a16:creationId xmlns:a16="http://schemas.microsoft.com/office/drawing/2014/main" id="{3E57259D-8283-255D-D947-3E5B150D994E}"/>
              </a:ext>
            </a:extLst>
          </p:cNvPr>
          <p:cNvSpPr txBox="1"/>
          <p:nvPr/>
        </p:nvSpPr>
        <p:spPr>
          <a:xfrm>
            <a:off x="108069" y="5403135"/>
            <a:ext cx="4162480" cy="1360372"/>
          </a:xfrm>
          <a:prstGeom prst="rect">
            <a:avLst/>
          </a:prstGeom>
          <a:noFill/>
        </p:spPr>
        <p:txBody>
          <a:bodyPr wrap="square">
            <a:spAutoFit/>
          </a:bodyPr>
          <a:lstStyle/>
          <a:p>
            <a:pPr>
              <a:spcBef>
                <a:spcPct val="20000"/>
              </a:spcBef>
              <a:spcAft>
                <a:spcPts val="600"/>
              </a:spcAft>
              <a:buClr>
                <a:srgbClr val="FFFF66"/>
              </a:buClr>
            </a:pPr>
            <a:r>
              <a:rPr lang="en-GB" b="1" noProof="0" dirty="0"/>
              <a:t>Design freedom</a:t>
            </a:r>
          </a:p>
          <a:p>
            <a:pPr marL="342900" indent="-342900">
              <a:spcBef>
                <a:spcPct val="20000"/>
              </a:spcBef>
              <a:spcAft>
                <a:spcPts val="600"/>
              </a:spcAft>
              <a:buClr>
                <a:srgbClr val="FFFF66"/>
              </a:buClr>
              <a:buFont typeface="Wingdings 2" panose="05020102010507070707" pitchFamily="18" charset="2"/>
              <a:buChar char=""/>
            </a:pPr>
            <a:r>
              <a:rPr lang="en-GB" sz="1600" noProof="0" dirty="0"/>
              <a:t>Complex geometry manufacturability</a:t>
            </a:r>
          </a:p>
          <a:p>
            <a:pPr marL="342900" indent="-342900">
              <a:spcBef>
                <a:spcPct val="20000"/>
              </a:spcBef>
              <a:spcAft>
                <a:spcPts val="600"/>
              </a:spcAft>
              <a:buClr>
                <a:srgbClr val="FFFF66"/>
              </a:buClr>
              <a:buFont typeface="Wingdings 2" panose="05020102010507070707" pitchFamily="18" charset="2"/>
              <a:buChar char=""/>
            </a:pPr>
            <a:r>
              <a:rPr lang="en-GB" sz="1600" noProof="0" dirty="0"/>
              <a:t>Reduced part count through structural integration</a:t>
            </a:r>
          </a:p>
        </p:txBody>
      </p:sp>
      <p:sp>
        <p:nvSpPr>
          <p:cNvPr id="12" name="TextBox 11">
            <a:extLst>
              <a:ext uri="{FF2B5EF4-FFF2-40B4-BE49-F238E27FC236}">
                <a16:creationId xmlns:a16="http://schemas.microsoft.com/office/drawing/2014/main" id="{F6577D6A-15D8-FF38-C43C-48CE630B5895}"/>
              </a:ext>
            </a:extLst>
          </p:cNvPr>
          <p:cNvSpPr txBox="1"/>
          <p:nvPr/>
        </p:nvSpPr>
        <p:spPr>
          <a:xfrm>
            <a:off x="4381078" y="5826418"/>
            <a:ext cx="4451420" cy="710964"/>
          </a:xfrm>
          <a:prstGeom prst="rect">
            <a:avLst/>
          </a:prstGeom>
          <a:noFill/>
        </p:spPr>
        <p:txBody>
          <a:bodyPr wrap="square">
            <a:spAutoFit/>
          </a:bodyPr>
          <a:lstStyle/>
          <a:p>
            <a:pPr marL="342900" indent="-342900">
              <a:spcBef>
                <a:spcPct val="20000"/>
              </a:spcBef>
              <a:spcAft>
                <a:spcPts val="600"/>
              </a:spcAft>
              <a:buClr>
                <a:srgbClr val="FFFF66"/>
              </a:buClr>
              <a:buFont typeface="Wingdings 2" panose="05020102010507070707" pitchFamily="18" charset="2"/>
              <a:buChar char=""/>
            </a:pPr>
            <a:r>
              <a:rPr lang="en-GB" sz="1600" noProof="0" dirty="0"/>
              <a:t>Tailorable anisotropic properties via lay-up</a:t>
            </a:r>
          </a:p>
          <a:p>
            <a:pPr marL="342900" indent="-342900">
              <a:spcBef>
                <a:spcPct val="20000"/>
              </a:spcBef>
              <a:spcAft>
                <a:spcPts val="600"/>
              </a:spcAft>
              <a:buClr>
                <a:srgbClr val="FFFF66"/>
              </a:buClr>
              <a:buFont typeface="Wingdings 2" panose="05020102010507070707" pitchFamily="18" charset="2"/>
              <a:buChar char=""/>
            </a:pPr>
            <a:r>
              <a:rPr lang="en-GB" sz="1600" noProof="0" dirty="0"/>
              <a:t>Optimised load-path alignment</a:t>
            </a:r>
          </a:p>
        </p:txBody>
      </p:sp>
    </p:spTree>
    <p:extLst>
      <p:ext uri="{BB962C8B-B14F-4D97-AF65-F5344CB8AC3E}">
        <p14:creationId xmlns:p14="http://schemas.microsoft.com/office/powerpoint/2010/main" val="1975558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7031-4425-17E3-0C26-366D52C2D77D}"/>
              </a:ext>
            </a:extLst>
          </p:cNvPr>
          <p:cNvSpPr>
            <a:spLocks noGrp="1"/>
          </p:cNvSpPr>
          <p:nvPr>
            <p:ph type="title"/>
          </p:nvPr>
        </p:nvSpPr>
        <p:spPr>
          <a:xfrm>
            <a:off x="810000" y="166254"/>
            <a:ext cx="6638550" cy="804195"/>
          </a:xfrm>
        </p:spPr>
        <p:txBody>
          <a:bodyPr/>
          <a:lstStyle/>
          <a:p>
            <a:r>
              <a:rPr lang="en-GB" sz="3000" dirty="0"/>
              <a:t>Implications for Fatigue Design in CFRP Structures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922FE1-4A49-B5BF-F31B-E232DACB79F2}"/>
                  </a:ext>
                </a:extLst>
              </p:cNvPr>
              <p:cNvSpPr>
                <a:spLocks noGrp="1"/>
              </p:cNvSpPr>
              <p:nvPr>
                <p:ph idx="1"/>
              </p:nvPr>
            </p:nvSpPr>
            <p:spPr>
              <a:xfrm>
                <a:off x="257175" y="1390650"/>
                <a:ext cx="7191375" cy="5467350"/>
              </a:xfrm>
            </p:spPr>
            <p:txBody>
              <a:bodyPr>
                <a:normAutofit fontScale="77500" lnSpcReduction="20000"/>
              </a:bodyPr>
              <a:lstStyle/>
              <a:p>
                <a:pPr marL="0" indent="0">
                  <a:buNone/>
                </a:pPr>
                <a:r>
                  <a:rPr lang="en-GB" b="1" dirty="0">
                    <a:solidFill>
                      <a:srgbClr val="FFFF00"/>
                    </a:solidFill>
                  </a:rPr>
                  <a:t>Key Observations from CFRP Fatigue Behaviour</a:t>
                </a:r>
              </a:p>
              <a:p>
                <a:r>
                  <a:rPr lang="en-GB" dirty="0"/>
                  <a:t>Fatigue damage evolves through multi-scale mechanisms, not a single crack as in metals</a:t>
                </a:r>
              </a:p>
              <a:p>
                <a:r>
                  <a:rPr lang="en-GB" dirty="0"/>
                  <a:t>Damage progression typically follows </a:t>
                </a:r>
              </a:p>
              <a:p>
                <a:pPr marL="0" indent="0">
                  <a:buNone/>
                </a:pPr>
                <a:r>
                  <a:rPr lang="en-GB" b="1" dirty="0"/>
                  <a:t>	</a:t>
                </a:r>
                <a:r>
                  <a:rPr lang="en-GB" b="1" dirty="0">
                    <a:solidFill>
                      <a:srgbClr val="FFC000"/>
                    </a:solidFill>
                  </a:rPr>
                  <a:t>matrix cracking → delamination → fibre rupture</a:t>
                </a:r>
              </a:p>
              <a:p>
                <a:r>
                  <a:rPr lang="en-GB" dirty="0"/>
                  <a:t>Fatigue behaviour depends strongly on laminate architecture, material system, loading mode (R-ratio), and environmental conditions</a:t>
                </a:r>
              </a:p>
              <a:p>
                <a:pPr marL="0" indent="0">
                  <a:buNone/>
                </a:pPr>
                <a:r>
                  <a:rPr lang="en-GB" b="1" dirty="0">
                    <a:solidFill>
                      <a:srgbClr val="FFFF00"/>
                    </a:solidFill>
                  </a:rPr>
                  <a:t>Environmental Sensitivity</a:t>
                </a:r>
              </a:p>
              <a:p>
                <a:r>
                  <a:rPr lang="en-GB" dirty="0"/>
                  <a:t>Temperature, moisture and cyclic loading interact through matrix and interface degradation</a:t>
                </a:r>
              </a:p>
              <a:p>
                <a:r>
                  <a:rPr lang="en-GB" dirty="0"/>
                  <a:t>Self-heating can locally elevate temperature toward </a:t>
                </a:r>
                <a14:m>
                  <m:oMath xmlns:m="http://schemas.openxmlformats.org/officeDocument/2006/math">
                    <m:sSub>
                      <m:sSubPr>
                        <m:ctrlPr>
                          <a:rPr lang="ar-AE"/>
                        </m:ctrlPr>
                      </m:sSubPr>
                      <m:e>
                        <m:r>
                          <a:rPr lang="ar-AE" i="1"/>
                          <m:t>𝑇</m:t>
                        </m:r>
                      </m:e>
                      <m:sub>
                        <m:r>
                          <a:rPr lang="ar-AE" i="1"/>
                          <m:t>𝑔</m:t>
                        </m:r>
                      </m:sub>
                    </m:sSub>
                  </m:oMath>
                </a14:m>
                <a:r>
                  <a:rPr lang="en-GB" dirty="0"/>
                  <a:t> during cyclic loading</a:t>
                </a:r>
              </a:p>
              <a:p>
                <a:r>
                  <a:rPr lang="en-GB" dirty="0"/>
                  <a:t>Hygrothermal exposure accelerates matrix cracking and interlaminar damage</a:t>
                </a:r>
              </a:p>
              <a:p>
                <a:pPr marL="0" indent="0">
                  <a:buNone/>
                </a:pPr>
                <a:r>
                  <a:rPr lang="en-GB" b="1" dirty="0">
                    <a:solidFill>
                      <a:srgbClr val="FFFF00"/>
                    </a:solidFill>
                  </a:rPr>
                  <a:t>Consequences for Structural Design</a:t>
                </a:r>
              </a:p>
              <a:p>
                <a:r>
                  <a:rPr lang="en-GB" dirty="0"/>
                  <a:t>CFRP fatigue cannot be represented by a single universal S–N curve</a:t>
                </a:r>
              </a:p>
              <a:p>
                <a:r>
                  <a:rPr lang="en-GB" dirty="0"/>
                  <a:t>Fatigue life is mechanism-dependent and laminate-specific</a:t>
                </a:r>
              </a:p>
              <a:p>
                <a:r>
                  <a:rPr lang="en-GB" dirty="0"/>
                  <a:t>Environmental exposure and manufacturing defects must be considered in fatigue qualification and structural design</a:t>
                </a:r>
              </a:p>
              <a:p>
                <a:pPr marL="0" indent="0">
                  <a:buNone/>
                </a:pPr>
                <a:r>
                  <a:rPr lang="en-GB" b="1" dirty="0">
                    <a:solidFill>
                      <a:srgbClr val="FFFF00"/>
                    </a:solidFill>
                  </a:rPr>
                  <a:t>Key Engineering Principle</a:t>
                </a:r>
              </a:p>
              <a:p>
                <a:r>
                  <a:rPr lang="en-GB" dirty="0"/>
                  <a:t>Fatigue durability in CFRP structures is governed primarily by matrix and fibre–matrix interface behaviour, while fibres dominate the final failure stage</a:t>
                </a:r>
              </a:p>
            </p:txBody>
          </p:sp>
        </mc:Choice>
        <mc:Fallback>
          <p:sp>
            <p:nvSpPr>
              <p:cNvPr id="3" name="Content Placeholder 2">
                <a:extLst>
                  <a:ext uri="{FF2B5EF4-FFF2-40B4-BE49-F238E27FC236}">
                    <a16:creationId xmlns:a16="http://schemas.microsoft.com/office/drawing/2014/main" id="{15922FE1-4A49-B5BF-F31B-E232DACB79F2}"/>
                  </a:ext>
                </a:extLst>
              </p:cNvPr>
              <p:cNvSpPr>
                <a:spLocks noGrp="1" noRot="1" noChangeAspect="1" noMove="1" noResize="1" noEditPoints="1" noAdjustHandles="1" noChangeArrowheads="1" noChangeShapeType="1" noTextEdit="1"/>
              </p:cNvSpPr>
              <p:nvPr>
                <p:ph idx="1"/>
              </p:nvPr>
            </p:nvSpPr>
            <p:spPr>
              <a:xfrm>
                <a:off x="257175" y="1390650"/>
                <a:ext cx="7191375" cy="5467350"/>
              </a:xfrm>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3C13272-8AE8-57C1-EFE8-83C73A7A9129}"/>
              </a:ext>
            </a:extLst>
          </p:cNvPr>
          <p:cNvSpPr>
            <a:spLocks noGrp="1"/>
          </p:cNvSpPr>
          <p:nvPr>
            <p:ph type="sldNum" sz="quarter" idx="12"/>
          </p:nvPr>
        </p:nvSpPr>
        <p:spPr/>
        <p:txBody>
          <a:bodyPr/>
          <a:lstStyle/>
          <a:p>
            <a:fld id="{2258D337-24F1-4F5F-A628-F874347C61AD}" type="slidenum">
              <a:rPr lang="en-GB" smtClean="0"/>
              <a:pPr/>
              <a:t>30</a:t>
            </a:fld>
            <a:endParaRPr lang="en-GB" sz="800" dirty="0"/>
          </a:p>
        </p:txBody>
      </p:sp>
      <p:sp>
        <p:nvSpPr>
          <p:cNvPr id="5" name="TextBox 4">
            <a:extLst>
              <a:ext uri="{FF2B5EF4-FFF2-40B4-BE49-F238E27FC236}">
                <a16:creationId xmlns:a16="http://schemas.microsoft.com/office/drawing/2014/main" id="{1D217168-C926-0D86-5608-FA0FB65373BC}"/>
              </a:ext>
            </a:extLst>
          </p:cNvPr>
          <p:cNvSpPr txBox="1"/>
          <p:nvPr/>
        </p:nvSpPr>
        <p:spPr>
          <a:xfrm>
            <a:off x="7448550" y="25504"/>
            <a:ext cx="4704973" cy="1015663"/>
          </a:xfrm>
          <a:prstGeom prst="rect">
            <a:avLst/>
          </a:prstGeom>
          <a:solidFill>
            <a:srgbClr val="FFFFCC"/>
          </a:solidFill>
        </p:spPr>
        <p:txBody>
          <a:bodyPr wrap="square">
            <a:spAutoFit/>
          </a:bodyPr>
          <a:lstStyle/>
          <a:p>
            <a:r>
              <a:rPr lang="en-GB" sz="1500" b="1" dirty="0">
                <a:solidFill>
                  <a:srgbClr val="C00000"/>
                </a:solidFill>
              </a:rPr>
              <a:t>Fatigue durability in CFRP structures is governed primarily by matrix and fibre–matrix interface behaviour, while fibres control the final structural failure</a:t>
            </a:r>
          </a:p>
        </p:txBody>
      </p:sp>
      <p:graphicFrame>
        <p:nvGraphicFramePr>
          <p:cNvPr id="6" name="Diagram 5">
            <a:extLst>
              <a:ext uri="{FF2B5EF4-FFF2-40B4-BE49-F238E27FC236}">
                <a16:creationId xmlns:a16="http://schemas.microsoft.com/office/drawing/2014/main" id="{516F8F0E-A484-3FD7-E150-DB61E13A3325}"/>
              </a:ext>
            </a:extLst>
          </p:cNvPr>
          <p:cNvGraphicFramePr/>
          <p:nvPr>
            <p:extLst>
              <p:ext uri="{D42A27DB-BD31-4B8C-83A1-F6EECF244321}">
                <p14:modId xmlns:p14="http://schemas.microsoft.com/office/powerpoint/2010/main" val="2741947578"/>
              </p:ext>
            </p:extLst>
          </p:nvPr>
        </p:nvGraphicFramePr>
        <p:xfrm>
          <a:off x="5603686" y="1591225"/>
          <a:ext cx="8128000"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9527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58B8-F398-8313-5B08-3F5796783FA2}"/>
              </a:ext>
            </a:extLst>
          </p:cNvPr>
          <p:cNvSpPr>
            <a:spLocks noGrp="1"/>
          </p:cNvSpPr>
          <p:nvPr>
            <p:ph type="title"/>
          </p:nvPr>
        </p:nvSpPr>
        <p:spPr/>
        <p:txBody>
          <a:bodyPr/>
          <a:lstStyle/>
          <a:p>
            <a:r>
              <a:rPr lang="en-GB" dirty="0"/>
              <a:t>Fatigue in Aerospace Composite Structures: Engineering Perspective</a:t>
            </a:r>
          </a:p>
        </p:txBody>
      </p:sp>
      <p:sp>
        <p:nvSpPr>
          <p:cNvPr id="3" name="Content Placeholder 2">
            <a:extLst>
              <a:ext uri="{FF2B5EF4-FFF2-40B4-BE49-F238E27FC236}">
                <a16:creationId xmlns:a16="http://schemas.microsoft.com/office/drawing/2014/main" id="{54BBF228-3E2B-CDEA-29DB-E3448FE1FE3A}"/>
              </a:ext>
            </a:extLst>
          </p:cNvPr>
          <p:cNvSpPr>
            <a:spLocks noGrp="1"/>
          </p:cNvSpPr>
          <p:nvPr>
            <p:ph idx="1"/>
          </p:nvPr>
        </p:nvSpPr>
        <p:spPr>
          <a:xfrm>
            <a:off x="801288" y="1442720"/>
            <a:ext cx="10571998" cy="5425439"/>
          </a:xfrm>
        </p:spPr>
        <p:txBody>
          <a:bodyPr>
            <a:normAutofit fontScale="92500" lnSpcReduction="20000"/>
          </a:bodyPr>
          <a:lstStyle/>
          <a:p>
            <a:pPr marL="0" indent="0">
              <a:buNone/>
            </a:pPr>
            <a:r>
              <a:rPr lang="en-GB" b="1" dirty="0">
                <a:solidFill>
                  <a:srgbClr val="FFFF00"/>
                </a:solidFill>
              </a:rPr>
              <a:t>Strength-Driven Design Philosophy</a:t>
            </a:r>
          </a:p>
          <a:p>
            <a:r>
              <a:rPr lang="en-GB" dirty="0"/>
              <a:t>Unlike metallic aircraft structures, many composite primary structures are not fatigue-governed in design.</a:t>
            </a:r>
          </a:p>
          <a:p>
            <a:r>
              <a:rPr lang="en-GB" dirty="0"/>
              <a:t>Metallic structures</a:t>
            </a:r>
          </a:p>
          <a:p>
            <a:pPr lvl="1"/>
            <a:r>
              <a:rPr lang="en-GB" dirty="0"/>
              <a:t>Fatigue driven</a:t>
            </a:r>
          </a:p>
          <a:p>
            <a:pPr lvl="1"/>
            <a:r>
              <a:rPr lang="en-GB" dirty="0"/>
              <a:t>Crack initiation and propagation control life</a:t>
            </a:r>
          </a:p>
          <a:p>
            <a:r>
              <a:rPr lang="en-GB" dirty="0"/>
              <a:t>Composite structures</a:t>
            </a:r>
          </a:p>
          <a:p>
            <a:pPr lvl="1"/>
            <a:r>
              <a:rPr lang="en-GB" dirty="0"/>
              <a:t>Strength driven with fatigue verification</a:t>
            </a:r>
          </a:p>
          <a:p>
            <a:pPr lvl="1"/>
            <a:r>
              <a:rPr lang="en-GB" dirty="0"/>
              <a:t>Damage develops through distributed mechanisms</a:t>
            </a:r>
          </a:p>
          <a:p>
            <a:r>
              <a:rPr lang="en-GB" dirty="0"/>
              <a:t>Typical fatigue damage mechanisms in CFRP:</a:t>
            </a:r>
          </a:p>
          <a:p>
            <a:pPr lvl="1"/>
            <a:r>
              <a:rPr lang="en-GB" dirty="0"/>
              <a:t>Matrix cracking</a:t>
            </a:r>
          </a:p>
          <a:p>
            <a:pPr lvl="1"/>
            <a:r>
              <a:rPr lang="en-GB" dirty="0"/>
              <a:t>Fibre–matrix debonding</a:t>
            </a:r>
          </a:p>
          <a:p>
            <a:r>
              <a:rPr lang="en-GB" dirty="0"/>
              <a:t>These mechanisms evolve gradually and redistribute loads within the laminate rather than forming a single dominant crack.</a:t>
            </a:r>
          </a:p>
          <a:p>
            <a:pPr marL="0" indent="0">
              <a:buNone/>
            </a:pPr>
            <a:r>
              <a:rPr lang="en-GB" b="1" dirty="0">
                <a:solidFill>
                  <a:srgbClr val="FFFF00"/>
                </a:solidFill>
              </a:rPr>
              <a:t>Engineering Consequence</a:t>
            </a:r>
          </a:p>
          <a:p>
            <a:r>
              <a:rPr lang="en-GB" dirty="0"/>
              <a:t>For fibre-dominated laminates, fatigue damage growth can be extremely slow when cyclic strain levels are low relative to fibre failure strain.</a:t>
            </a:r>
          </a:p>
          <a:p>
            <a:r>
              <a:rPr lang="en-GB" dirty="0"/>
              <a:t>Design therefore focuses on maintaining low operational strain levels.</a:t>
            </a:r>
          </a:p>
        </p:txBody>
      </p:sp>
      <p:sp>
        <p:nvSpPr>
          <p:cNvPr id="4" name="Slide Number Placeholder 3">
            <a:extLst>
              <a:ext uri="{FF2B5EF4-FFF2-40B4-BE49-F238E27FC236}">
                <a16:creationId xmlns:a16="http://schemas.microsoft.com/office/drawing/2014/main" id="{448A9AA9-6F88-DB1F-2EEF-6F0F57F4F2B7}"/>
              </a:ext>
            </a:extLst>
          </p:cNvPr>
          <p:cNvSpPr>
            <a:spLocks noGrp="1"/>
          </p:cNvSpPr>
          <p:nvPr>
            <p:ph type="sldNum" sz="quarter" idx="12"/>
          </p:nvPr>
        </p:nvSpPr>
        <p:spPr/>
        <p:txBody>
          <a:bodyPr/>
          <a:lstStyle/>
          <a:p>
            <a:fld id="{2258D337-24F1-4F5F-A628-F874347C61AD}" type="slidenum">
              <a:rPr lang="en-GB" smtClean="0"/>
              <a:pPr/>
              <a:t>31</a:t>
            </a:fld>
            <a:endParaRPr lang="en-GB" sz="800" dirty="0"/>
          </a:p>
        </p:txBody>
      </p:sp>
      <p:sp>
        <p:nvSpPr>
          <p:cNvPr id="5" name="Content Placeholder 2">
            <a:extLst>
              <a:ext uri="{FF2B5EF4-FFF2-40B4-BE49-F238E27FC236}">
                <a16:creationId xmlns:a16="http://schemas.microsoft.com/office/drawing/2014/main" id="{B85B3394-8841-8409-3623-1E0806B27627}"/>
              </a:ext>
            </a:extLst>
          </p:cNvPr>
          <p:cNvSpPr txBox="1">
            <a:spLocks/>
          </p:cNvSpPr>
          <p:nvPr/>
        </p:nvSpPr>
        <p:spPr>
          <a:xfrm>
            <a:off x="4054856" y="4263658"/>
            <a:ext cx="2775098" cy="893136"/>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rgbClr val="00B0F0"/>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lvl="1"/>
            <a:r>
              <a:rPr lang="en-GB" sz="1500" dirty="0"/>
              <a:t>Delamination growth</a:t>
            </a:r>
          </a:p>
          <a:p>
            <a:pPr lvl="1"/>
            <a:r>
              <a:rPr lang="en-GB" sz="1500" dirty="0"/>
              <a:t>Fibre rupture</a:t>
            </a:r>
          </a:p>
        </p:txBody>
      </p:sp>
    </p:spTree>
    <p:extLst>
      <p:ext uri="{BB962C8B-B14F-4D97-AF65-F5344CB8AC3E}">
        <p14:creationId xmlns:p14="http://schemas.microsoft.com/office/powerpoint/2010/main" val="264936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C9E1-1633-4FB7-74C1-5726321EC3D3}"/>
              </a:ext>
            </a:extLst>
          </p:cNvPr>
          <p:cNvSpPr>
            <a:spLocks noGrp="1"/>
          </p:cNvSpPr>
          <p:nvPr>
            <p:ph type="title"/>
          </p:nvPr>
        </p:nvSpPr>
        <p:spPr/>
        <p:txBody>
          <a:bodyPr/>
          <a:lstStyle/>
          <a:p>
            <a:r>
              <a:rPr lang="en-GB" dirty="0"/>
              <a:t>Environmental Allowables, Static Reserve Factors (RFs), and Their Influence on Fatigue Behaviour</a:t>
            </a:r>
          </a:p>
        </p:txBody>
      </p:sp>
      <p:sp>
        <p:nvSpPr>
          <p:cNvPr id="3" name="Content Placeholder 2">
            <a:extLst>
              <a:ext uri="{FF2B5EF4-FFF2-40B4-BE49-F238E27FC236}">
                <a16:creationId xmlns:a16="http://schemas.microsoft.com/office/drawing/2014/main" id="{B6D240C3-BEBB-B21B-8CA0-D76DF76CD39D}"/>
              </a:ext>
            </a:extLst>
          </p:cNvPr>
          <p:cNvSpPr>
            <a:spLocks noGrp="1"/>
          </p:cNvSpPr>
          <p:nvPr>
            <p:ph idx="1"/>
          </p:nvPr>
        </p:nvSpPr>
        <p:spPr>
          <a:xfrm>
            <a:off x="818712" y="1584819"/>
            <a:ext cx="10554574" cy="5273181"/>
          </a:xfrm>
        </p:spPr>
        <p:txBody>
          <a:bodyPr>
            <a:normAutofit fontScale="77500" lnSpcReduction="20000"/>
          </a:bodyPr>
          <a:lstStyle/>
          <a:p>
            <a:pPr marL="0" indent="0">
              <a:buNone/>
            </a:pPr>
            <a:r>
              <a:rPr lang="en-GB" b="1" dirty="0">
                <a:solidFill>
                  <a:srgbClr val="FFFF00"/>
                </a:solidFill>
              </a:rPr>
              <a:t>Environmental Design Conditions</a:t>
            </a:r>
          </a:p>
          <a:p>
            <a:r>
              <a:rPr lang="en-GB" dirty="0"/>
              <a:t>Composite structural allowables are defined under certification environments:</a:t>
            </a:r>
          </a:p>
          <a:p>
            <a:pPr lvl="1"/>
            <a:r>
              <a:rPr lang="en-GB" dirty="0"/>
              <a:t>RTD — Room Temperature Dry</a:t>
            </a:r>
          </a:p>
          <a:p>
            <a:pPr lvl="1"/>
            <a:r>
              <a:rPr lang="en-GB" dirty="0"/>
              <a:t>ETD — Elevated Temperature Dry</a:t>
            </a:r>
          </a:p>
          <a:p>
            <a:pPr lvl="1"/>
            <a:r>
              <a:rPr lang="en-GB" dirty="0"/>
              <a:t>ETW — Elevated Temperature Wet</a:t>
            </a:r>
          </a:p>
          <a:p>
            <a:r>
              <a:rPr lang="en-GB" dirty="0"/>
              <a:t>These conditions account for:</a:t>
            </a:r>
          </a:p>
          <a:p>
            <a:pPr lvl="1"/>
            <a:r>
              <a:rPr lang="en-GB" dirty="0"/>
              <a:t>Matrix softening</a:t>
            </a:r>
          </a:p>
          <a:p>
            <a:pPr lvl="1"/>
            <a:r>
              <a:rPr lang="en-GB" dirty="0"/>
              <a:t>Moisture plasticisation</a:t>
            </a:r>
          </a:p>
          <a:p>
            <a:pPr lvl="1"/>
            <a:r>
              <a:rPr lang="en-GB" dirty="0"/>
              <a:t>Reduced fibre–matrix load transfer efficiency</a:t>
            </a:r>
          </a:p>
          <a:p>
            <a:r>
              <a:rPr lang="en-GB" dirty="0"/>
              <a:t>Environmental Knock-Down Factors (KDF) reduce allowable strength relative to RTD values</a:t>
            </a:r>
          </a:p>
          <a:p>
            <a:pPr marL="0" indent="0">
              <a:buNone/>
            </a:pPr>
            <a:r>
              <a:rPr lang="en-GB" b="1" dirty="0">
                <a:solidFill>
                  <a:srgbClr val="FFFF00"/>
                </a:solidFill>
              </a:rPr>
              <a:t>Static Reserve Factor Philosophy</a:t>
            </a:r>
          </a:p>
          <a:p>
            <a:r>
              <a:rPr lang="en-GB" dirty="0"/>
              <a:t>Because allowables already include environmental knock-downs, composite structures often operate at </a:t>
            </a:r>
            <a:r>
              <a:rPr lang="en-GB" b="1" dirty="0"/>
              <a:t>very low fractions of ultimate strain</a:t>
            </a:r>
            <a:endParaRPr lang="en-GB" dirty="0"/>
          </a:p>
          <a:p>
            <a:r>
              <a:rPr lang="en-GB" dirty="0"/>
              <a:t>Engineering consequence:</a:t>
            </a:r>
          </a:p>
          <a:p>
            <a:pPr lvl="1"/>
            <a:r>
              <a:rPr lang="en-GB" dirty="0"/>
              <a:t>Reduced allowable stress → lower operational strain → lower cyclic strain amplitude → slower fatigue damage growth</a:t>
            </a:r>
          </a:p>
          <a:p>
            <a:r>
              <a:rPr lang="en-GB" b="1" dirty="0">
                <a:solidFill>
                  <a:srgbClr val="FFC000"/>
                </a:solidFill>
              </a:rPr>
              <a:t>If the laminate remains fibre dominated and the static reserve factor exceeds unity under worst case environmental conditions, cyclic strains remain low and fatigue damage growth may not become life limiting</a:t>
            </a:r>
          </a:p>
          <a:p>
            <a:pPr marL="0" indent="0">
              <a:buNone/>
            </a:pPr>
            <a:r>
              <a:rPr lang="en-GB" b="1" dirty="0">
                <a:solidFill>
                  <a:srgbClr val="FFFF00"/>
                </a:solidFill>
              </a:rPr>
              <a:t>Key Insight</a:t>
            </a:r>
          </a:p>
          <a:p>
            <a:r>
              <a:rPr lang="en-GB" dirty="0"/>
              <a:t>Environmental knock-down factors and conservative strain limits indirectly enhance fatigue durability by ensuring that cyclic loads remain far below critical damage thresholds</a:t>
            </a:r>
          </a:p>
          <a:p>
            <a:endParaRPr lang="en-GB" dirty="0"/>
          </a:p>
        </p:txBody>
      </p:sp>
      <p:sp>
        <p:nvSpPr>
          <p:cNvPr id="4" name="Slide Number Placeholder 3">
            <a:extLst>
              <a:ext uri="{FF2B5EF4-FFF2-40B4-BE49-F238E27FC236}">
                <a16:creationId xmlns:a16="http://schemas.microsoft.com/office/drawing/2014/main" id="{FB0A7429-6EEB-6D1F-6A28-11270FA42F33}"/>
              </a:ext>
            </a:extLst>
          </p:cNvPr>
          <p:cNvSpPr>
            <a:spLocks noGrp="1"/>
          </p:cNvSpPr>
          <p:nvPr>
            <p:ph type="sldNum" sz="quarter" idx="12"/>
          </p:nvPr>
        </p:nvSpPr>
        <p:spPr/>
        <p:txBody>
          <a:bodyPr/>
          <a:lstStyle/>
          <a:p>
            <a:fld id="{2258D337-24F1-4F5F-A628-F874347C61AD}" type="slidenum">
              <a:rPr lang="en-GB" smtClean="0"/>
              <a:pPr/>
              <a:t>32</a:t>
            </a:fld>
            <a:endParaRPr lang="en-GB" sz="800" dirty="0"/>
          </a:p>
        </p:txBody>
      </p:sp>
      <p:sp>
        <p:nvSpPr>
          <p:cNvPr id="6" name="Rectangle 5">
            <a:extLst>
              <a:ext uri="{FF2B5EF4-FFF2-40B4-BE49-F238E27FC236}">
                <a16:creationId xmlns:a16="http://schemas.microsoft.com/office/drawing/2014/main" id="{74400FD9-277B-3BDF-F311-4FC26BF11DC2}"/>
              </a:ext>
            </a:extLst>
          </p:cNvPr>
          <p:cNvSpPr/>
          <p:nvPr/>
        </p:nvSpPr>
        <p:spPr>
          <a:xfrm>
            <a:off x="7476341" y="1002348"/>
            <a:ext cx="4683760" cy="2814461"/>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rgbClr val="C00000"/>
                </a:solidFill>
              </a:rPr>
              <a:t>Indicative environmental knock-down factor ranges</a:t>
            </a:r>
            <a:br>
              <a:rPr lang="en-GB" sz="1200" dirty="0">
                <a:solidFill>
                  <a:srgbClr val="C00000"/>
                </a:solidFill>
              </a:rPr>
            </a:br>
            <a:r>
              <a:rPr lang="en-GB" sz="1200" i="1" dirty="0">
                <a:solidFill>
                  <a:srgbClr val="C00000"/>
                </a:solidFill>
              </a:rPr>
              <a:t>(material-, laminate-, and exposure-dependent; for design guidance, not universal values)</a:t>
            </a:r>
            <a:endParaRPr lang="en-GB" sz="1200" dirty="0">
              <a:solidFill>
                <a:srgbClr val="C00000"/>
              </a:solidFill>
            </a:endParaRPr>
          </a:p>
          <a:p>
            <a:r>
              <a:rPr lang="en-GB" sz="1200" b="1" dirty="0">
                <a:solidFill>
                  <a:srgbClr val="C00000"/>
                </a:solidFill>
              </a:rPr>
              <a:t>ETD / RTD strength KDF:</a:t>
            </a:r>
            <a:r>
              <a:rPr lang="en-GB" sz="1200" dirty="0">
                <a:solidFill>
                  <a:srgbClr val="C00000"/>
                </a:solidFill>
              </a:rPr>
              <a:t> </a:t>
            </a:r>
            <a:r>
              <a:rPr lang="en-GB" sz="1200" b="1" dirty="0">
                <a:solidFill>
                  <a:srgbClr val="C00000"/>
                </a:solidFill>
              </a:rPr>
              <a:t>0.7 to 0.9</a:t>
            </a:r>
            <a:endParaRPr lang="en-GB" sz="1200" dirty="0">
              <a:solidFill>
                <a:srgbClr val="C00000"/>
              </a:solidFill>
            </a:endParaRPr>
          </a:p>
          <a:p>
            <a:r>
              <a:rPr lang="en-GB" sz="1200" b="1" dirty="0">
                <a:solidFill>
                  <a:srgbClr val="C00000"/>
                </a:solidFill>
              </a:rPr>
              <a:t>ETW / RTD strength KDF:</a:t>
            </a:r>
            <a:r>
              <a:rPr lang="en-GB" sz="1200" dirty="0">
                <a:solidFill>
                  <a:srgbClr val="C00000"/>
                </a:solidFill>
              </a:rPr>
              <a:t> </a:t>
            </a:r>
            <a:r>
              <a:rPr lang="en-GB" sz="1200" b="1" dirty="0">
                <a:solidFill>
                  <a:srgbClr val="C00000"/>
                </a:solidFill>
              </a:rPr>
              <a:t>0.45 to 0.7</a:t>
            </a:r>
            <a:endParaRPr lang="en-GB" sz="1200" dirty="0">
              <a:solidFill>
                <a:srgbClr val="C00000"/>
              </a:solidFill>
            </a:endParaRPr>
          </a:p>
          <a:p>
            <a:r>
              <a:rPr lang="en-GB" sz="1200" b="1" dirty="0">
                <a:solidFill>
                  <a:srgbClr val="C00000"/>
                </a:solidFill>
              </a:rPr>
              <a:t>Wet / dry fatigue strength at room temperature:</a:t>
            </a:r>
            <a:r>
              <a:rPr lang="en-GB" sz="1200" dirty="0">
                <a:solidFill>
                  <a:srgbClr val="C00000"/>
                </a:solidFill>
              </a:rPr>
              <a:t> often about </a:t>
            </a:r>
            <a:r>
              <a:rPr lang="en-GB" sz="1200" b="1" dirty="0">
                <a:solidFill>
                  <a:srgbClr val="C00000"/>
                </a:solidFill>
              </a:rPr>
              <a:t>0.85 to 0.9</a:t>
            </a:r>
            <a:endParaRPr lang="en-GB" sz="1200" dirty="0">
              <a:solidFill>
                <a:srgbClr val="C00000"/>
              </a:solidFill>
            </a:endParaRPr>
          </a:p>
          <a:p>
            <a:r>
              <a:rPr lang="en-GB" sz="1200" b="1" dirty="0">
                <a:solidFill>
                  <a:srgbClr val="C00000"/>
                </a:solidFill>
              </a:rPr>
              <a:t>Matrix-/shear-/interlaminar-dominated properties:</a:t>
            </a:r>
            <a:r>
              <a:rPr lang="en-GB" sz="1200" dirty="0">
                <a:solidFill>
                  <a:srgbClr val="C00000"/>
                </a:solidFill>
              </a:rPr>
              <a:t> typically, at the lower end of these ranges</a:t>
            </a:r>
          </a:p>
          <a:p>
            <a:r>
              <a:rPr lang="en-GB" sz="1200" b="1" dirty="0">
                <a:solidFill>
                  <a:srgbClr val="C00000"/>
                </a:solidFill>
              </a:rPr>
              <a:t>Fibre-dominated 0° tension properties:</a:t>
            </a:r>
            <a:r>
              <a:rPr lang="en-GB" sz="1200" dirty="0">
                <a:solidFill>
                  <a:srgbClr val="C00000"/>
                </a:solidFill>
              </a:rPr>
              <a:t> typically, at the upper end of these ranges</a:t>
            </a:r>
          </a:p>
          <a:p>
            <a:endParaRPr lang="en-GB" sz="1200" b="1" dirty="0">
              <a:solidFill>
                <a:srgbClr val="C00000"/>
              </a:solidFill>
            </a:endParaRPr>
          </a:p>
          <a:p>
            <a:r>
              <a:rPr lang="en-GB" sz="1200" b="1" dirty="0">
                <a:solidFill>
                  <a:srgbClr val="C00000"/>
                </a:solidFill>
              </a:rPr>
              <a:t>Actual KDFs are material-system specific and depend on resin system, lay-up, property type, temperature, and moisture conditioning.</a:t>
            </a:r>
          </a:p>
        </p:txBody>
      </p:sp>
    </p:spTree>
    <p:extLst>
      <p:ext uri="{BB962C8B-B14F-4D97-AF65-F5344CB8AC3E}">
        <p14:creationId xmlns:p14="http://schemas.microsoft.com/office/powerpoint/2010/main" val="29100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3259-3A62-FFC0-9B30-B503FA7A710A}"/>
              </a:ext>
            </a:extLst>
          </p:cNvPr>
          <p:cNvSpPr>
            <a:spLocks noGrp="1"/>
          </p:cNvSpPr>
          <p:nvPr>
            <p:ph type="title"/>
          </p:nvPr>
        </p:nvSpPr>
        <p:spPr/>
        <p:txBody>
          <a:bodyPr/>
          <a:lstStyle/>
          <a:p>
            <a:r>
              <a:rPr lang="en-GB" dirty="0"/>
              <a:t>Certification Verification of Composite Fatigue Durability</a:t>
            </a:r>
            <a:br>
              <a:rPr lang="en-GB" dirty="0"/>
            </a:br>
            <a:r>
              <a:rPr lang="en-GB" i="1" dirty="0"/>
              <a:t>(FAR/CS-25.571 &amp; FAA AC 20-107B)</a:t>
            </a:r>
            <a:endParaRPr lang="en-GB" dirty="0"/>
          </a:p>
        </p:txBody>
      </p:sp>
      <p:sp>
        <p:nvSpPr>
          <p:cNvPr id="3" name="Content Placeholder 2">
            <a:extLst>
              <a:ext uri="{FF2B5EF4-FFF2-40B4-BE49-F238E27FC236}">
                <a16:creationId xmlns:a16="http://schemas.microsoft.com/office/drawing/2014/main" id="{503A8DAD-A825-4DC1-07C1-B3A2844D2B4B}"/>
              </a:ext>
            </a:extLst>
          </p:cNvPr>
          <p:cNvSpPr>
            <a:spLocks noGrp="1"/>
          </p:cNvSpPr>
          <p:nvPr>
            <p:ph idx="1"/>
          </p:nvPr>
        </p:nvSpPr>
        <p:spPr>
          <a:xfrm>
            <a:off x="211756" y="1414915"/>
            <a:ext cx="6179419" cy="5443086"/>
          </a:xfrm>
        </p:spPr>
        <p:txBody>
          <a:bodyPr>
            <a:normAutofit fontScale="62500" lnSpcReduction="20000"/>
          </a:bodyPr>
          <a:lstStyle/>
          <a:p>
            <a:r>
              <a:rPr lang="en-GB" dirty="0"/>
              <a:t>Composite aircraft structures must demonstrate that fatigue, environmental effects, and manufacturing defects do not lead to catastrophic failure during the aircraft’s operational </a:t>
            </a:r>
            <a:r>
              <a:rPr lang="en-GB" b="1" dirty="0"/>
              <a:t>life.</a:t>
            </a:r>
            <a:endParaRPr lang="en-GB" dirty="0"/>
          </a:p>
          <a:p>
            <a:pPr marL="0" indent="0">
              <a:buNone/>
            </a:pPr>
            <a:r>
              <a:rPr lang="en-GB" b="1" dirty="0">
                <a:solidFill>
                  <a:srgbClr val="FFFF00"/>
                </a:solidFill>
              </a:rPr>
              <a:t>Building-Block Certification Approach</a:t>
            </a:r>
          </a:p>
          <a:p>
            <a:r>
              <a:rPr lang="en-GB" dirty="0"/>
              <a:t>Fatigue durability is verified through </a:t>
            </a:r>
            <a:r>
              <a:rPr lang="en-GB" b="1" dirty="0"/>
              <a:t>progressively representative testing</a:t>
            </a:r>
            <a:r>
              <a:rPr lang="en-GB" dirty="0"/>
              <a:t>:</a:t>
            </a:r>
          </a:p>
          <a:p>
            <a:pPr lvl="1"/>
            <a:r>
              <a:rPr lang="en-GB" dirty="0"/>
              <a:t>Full-scale structural tests</a:t>
            </a:r>
          </a:p>
          <a:p>
            <a:pPr lvl="1"/>
            <a:r>
              <a:rPr lang="en-GB" dirty="0"/>
              <a:t>Panel or sub-component tests</a:t>
            </a:r>
          </a:p>
          <a:p>
            <a:r>
              <a:rPr lang="en-GB" dirty="0"/>
              <a:t>Testing establishes:</a:t>
            </a:r>
          </a:p>
          <a:p>
            <a:pPr lvl="1"/>
            <a:r>
              <a:rPr lang="en-GB" dirty="0"/>
              <a:t>Fatigue behaviour under repeated loading</a:t>
            </a:r>
          </a:p>
          <a:p>
            <a:pPr lvl="1"/>
            <a:r>
              <a:rPr lang="en-GB" dirty="0"/>
              <a:t>Environmental sensitivity</a:t>
            </a:r>
          </a:p>
          <a:p>
            <a:pPr marL="0" indent="0">
              <a:buNone/>
            </a:pPr>
            <a:r>
              <a:rPr lang="en-GB" b="1" dirty="0">
                <a:solidFill>
                  <a:srgbClr val="FFFF00"/>
                </a:solidFill>
              </a:rPr>
              <a:t>Damage Conditions Considered</a:t>
            </a:r>
          </a:p>
          <a:p>
            <a:r>
              <a:rPr lang="en-GB" dirty="0"/>
              <a:t>Fatigue testing must include realistic damage states:</a:t>
            </a:r>
          </a:p>
          <a:p>
            <a:pPr lvl="1"/>
            <a:r>
              <a:rPr lang="en-GB" dirty="0"/>
              <a:t>Category 1 — allowable undetected damage (e.g. BVID)</a:t>
            </a:r>
          </a:p>
          <a:p>
            <a:pPr lvl="1"/>
            <a:r>
              <a:rPr lang="en-GB" dirty="0"/>
              <a:t>Category 2 — detectable damage requiring scheduled inspection</a:t>
            </a:r>
          </a:p>
          <a:p>
            <a:pPr lvl="1"/>
            <a:r>
              <a:rPr lang="en-GB" dirty="0"/>
              <a:t>Category 3 — discrete source damage (impact or handling events)</a:t>
            </a:r>
          </a:p>
          <a:p>
            <a:pPr marL="0" indent="0">
              <a:buNone/>
            </a:pPr>
            <a:r>
              <a:rPr lang="en-GB" b="1" dirty="0">
                <a:solidFill>
                  <a:srgbClr val="FFFF00"/>
                </a:solidFill>
              </a:rPr>
              <a:t>Certification Insight</a:t>
            </a:r>
          </a:p>
          <a:p>
            <a:r>
              <a:rPr lang="en-GB" dirty="0"/>
              <a:t>Composite fatigue durability is substantiated primarily through testing supported by analysis</a:t>
            </a:r>
          </a:p>
          <a:p>
            <a:r>
              <a:rPr lang="en-GB" dirty="0"/>
              <a:t>Instead, certification relies on:</a:t>
            </a:r>
          </a:p>
          <a:p>
            <a:pPr lvl="1"/>
            <a:r>
              <a:rPr lang="en-GB" dirty="0"/>
              <a:t>Environmental knock-down allowables</a:t>
            </a:r>
          </a:p>
          <a:p>
            <a:pPr lvl="1"/>
            <a:r>
              <a:rPr lang="en-GB" dirty="0"/>
              <a:t>Conservative strain limits</a:t>
            </a:r>
          </a:p>
          <a:p>
            <a:pPr lvl="1"/>
            <a:r>
              <a:rPr lang="en-GB" dirty="0"/>
              <a:t>Repeated-load testing</a:t>
            </a:r>
          </a:p>
          <a:p>
            <a:pPr marL="0" indent="0">
              <a:buNone/>
            </a:pPr>
            <a:r>
              <a:rPr lang="en-GB" b="1" dirty="0">
                <a:solidFill>
                  <a:srgbClr val="FFC000"/>
                </a:solidFill>
              </a:rPr>
              <a:t>to ensure damage initiation and growth remain slow and controlled throughout the certified service life</a:t>
            </a:r>
          </a:p>
        </p:txBody>
      </p:sp>
      <p:sp>
        <p:nvSpPr>
          <p:cNvPr id="4" name="Slide Number Placeholder 3">
            <a:extLst>
              <a:ext uri="{FF2B5EF4-FFF2-40B4-BE49-F238E27FC236}">
                <a16:creationId xmlns:a16="http://schemas.microsoft.com/office/drawing/2014/main" id="{5C1D9E04-CBB8-D53F-B37E-FD7C444904E5}"/>
              </a:ext>
            </a:extLst>
          </p:cNvPr>
          <p:cNvSpPr>
            <a:spLocks noGrp="1"/>
          </p:cNvSpPr>
          <p:nvPr>
            <p:ph type="sldNum" sz="quarter" idx="12"/>
          </p:nvPr>
        </p:nvSpPr>
        <p:spPr/>
        <p:txBody>
          <a:bodyPr/>
          <a:lstStyle/>
          <a:p>
            <a:fld id="{2258D337-24F1-4F5F-A628-F874347C61AD}" type="slidenum">
              <a:rPr lang="en-GB" smtClean="0"/>
              <a:pPr/>
              <a:t>33</a:t>
            </a:fld>
            <a:endParaRPr lang="en-GB" sz="800" dirty="0"/>
          </a:p>
        </p:txBody>
      </p:sp>
      <p:pic>
        <p:nvPicPr>
          <p:cNvPr id="7" name="Picture 6">
            <a:extLst>
              <a:ext uri="{FF2B5EF4-FFF2-40B4-BE49-F238E27FC236}">
                <a16:creationId xmlns:a16="http://schemas.microsoft.com/office/drawing/2014/main" id="{E7FE509E-D851-6457-D5DE-539D83F1FB23}"/>
              </a:ext>
            </a:extLst>
          </p:cNvPr>
          <p:cNvPicPr>
            <a:picLocks noChangeAspect="1"/>
          </p:cNvPicPr>
          <p:nvPr/>
        </p:nvPicPr>
        <p:blipFill>
          <a:blip r:embed="rId2"/>
          <a:srcRect l="3163"/>
          <a:stretch>
            <a:fillRect/>
          </a:stretch>
        </p:blipFill>
        <p:spPr>
          <a:xfrm>
            <a:off x="6545179" y="2038462"/>
            <a:ext cx="5587926" cy="3877426"/>
          </a:xfrm>
          <a:prstGeom prst="rect">
            <a:avLst/>
          </a:prstGeom>
          <a:ln>
            <a:solidFill>
              <a:srgbClr val="00B0F0"/>
            </a:solidFill>
          </a:ln>
        </p:spPr>
      </p:pic>
      <p:sp>
        <p:nvSpPr>
          <p:cNvPr id="8" name="Content Placeholder 2">
            <a:extLst>
              <a:ext uri="{FF2B5EF4-FFF2-40B4-BE49-F238E27FC236}">
                <a16:creationId xmlns:a16="http://schemas.microsoft.com/office/drawing/2014/main" id="{26099B0D-35E8-CD15-0568-D72DA0735D54}"/>
              </a:ext>
            </a:extLst>
          </p:cNvPr>
          <p:cNvSpPr txBox="1">
            <a:spLocks/>
          </p:cNvSpPr>
          <p:nvPr/>
        </p:nvSpPr>
        <p:spPr>
          <a:xfrm>
            <a:off x="3117516" y="2450454"/>
            <a:ext cx="2970838" cy="804196"/>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rgbClr val="00B0F0"/>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lvl="1"/>
            <a:r>
              <a:rPr lang="en-GB" sz="1000" dirty="0"/>
              <a:t>Structural detail or joint tests</a:t>
            </a:r>
          </a:p>
          <a:p>
            <a:pPr lvl="1"/>
            <a:r>
              <a:rPr lang="en-GB" sz="1000" dirty="0"/>
              <a:t>Material coupon tests</a:t>
            </a:r>
          </a:p>
        </p:txBody>
      </p:sp>
      <p:sp>
        <p:nvSpPr>
          <p:cNvPr id="9" name="Content Placeholder 2">
            <a:extLst>
              <a:ext uri="{FF2B5EF4-FFF2-40B4-BE49-F238E27FC236}">
                <a16:creationId xmlns:a16="http://schemas.microsoft.com/office/drawing/2014/main" id="{0CB3F9BF-D7BB-1388-F7D1-922DEBD24CEC}"/>
              </a:ext>
            </a:extLst>
          </p:cNvPr>
          <p:cNvSpPr txBox="1">
            <a:spLocks/>
          </p:cNvSpPr>
          <p:nvPr/>
        </p:nvSpPr>
        <p:spPr>
          <a:xfrm>
            <a:off x="3127676" y="3194957"/>
            <a:ext cx="2515243" cy="7314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rgbClr val="00B0F0"/>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lvl="1"/>
            <a:r>
              <a:rPr lang="en-GB" sz="1000" dirty="0"/>
              <a:t>Statistical scatter</a:t>
            </a:r>
          </a:p>
          <a:p>
            <a:pPr lvl="1"/>
            <a:r>
              <a:rPr lang="en-GB" sz="1000" dirty="0"/>
              <a:t>Flaw sensitivity</a:t>
            </a:r>
          </a:p>
        </p:txBody>
      </p:sp>
    </p:spTree>
    <p:extLst>
      <p:ext uri="{BB962C8B-B14F-4D97-AF65-F5344CB8AC3E}">
        <p14:creationId xmlns:p14="http://schemas.microsoft.com/office/powerpoint/2010/main" val="1204635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8A7B-67DB-B8FC-7654-E76C8180F9A6}"/>
              </a:ext>
            </a:extLst>
          </p:cNvPr>
          <p:cNvSpPr>
            <a:spLocks noGrp="1"/>
          </p:cNvSpPr>
          <p:nvPr>
            <p:ph type="title"/>
          </p:nvPr>
        </p:nvSpPr>
        <p:spPr/>
        <p:txBody>
          <a:bodyPr/>
          <a:lstStyle/>
          <a:p>
            <a:r>
              <a:rPr lang="en-GB" dirty="0"/>
              <a:t>Conclusion — CFRP Fatigue Behaviour</a:t>
            </a:r>
          </a:p>
        </p:txBody>
      </p:sp>
      <p:sp>
        <p:nvSpPr>
          <p:cNvPr id="3" name="Content Placeholder 2">
            <a:extLst>
              <a:ext uri="{FF2B5EF4-FFF2-40B4-BE49-F238E27FC236}">
                <a16:creationId xmlns:a16="http://schemas.microsoft.com/office/drawing/2014/main" id="{E584D7C6-8F87-9240-ED9D-61297093BDEB}"/>
              </a:ext>
            </a:extLst>
          </p:cNvPr>
          <p:cNvSpPr>
            <a:spLocks noGrp="1"/>
          </p:cNvSpPr>
          <p:nvPr>
            <p:ph idx="1"/>
          </p:nvPr>
        </p:nvSpPr>
        <p:spPr>
          <a:xfrm>
            <a:off x="818712" y="1584819"/>
            <a:ext cx="10554574" cy="4613850"/>
          </a:xfrm>
        </p:spPr>
        <p:txBody>
          <a:bodyPr>
            <a:normAutofit fontScale="92500"/>
          </a:bodyPr>
          <a:lstStyle/>
          <a:p>
            <a:pPr marL="0" indent="0">
              <a:buNone/>
            </a:pPr>
            <a:r>
              <a:rPr lang="en-GB" b="1" dirty="0">
                <a:solidFill>
                  <a:srgbClr val="FFFF00"/>
                </a:solidFill>
              </a:rPr>
              <a:t>Fatigue in CFRP is mechanism‑driven</a:t>
            </a:r>
          </a:p>
          <a:p>
            <a:r>
              <a:rPr lang="en-GB" dirty="0"/>
              <a:t>Matrix cracking → delamination → fibre rupture govern damage evolution across multiple length scales</a:t>
            </a:r>
          </a:p>
          <a:p>
            <a:pPr marL="0" indent="0">
              <a:buNone/>
            </a:pPr>
            <a:r>
              <a:rPr lang="en-GB" b="1" dirty="0">
                <a:solidFill>
                  <a:srgbClr val="FFFF00"/>
                </a:solidFill>
              </a:rPr>
              <a:t>Laminate architecture sets the dominant fatigue mechanism</a:t>
            </a:r>
          </a:p>
          <a:p>
            <a:r>
              <a:rPr lang="en-GB" dirty="0"/>
              <a:t>Fibre orientation, fibre volume fraction, and fibre modulus determine whether fatigue is matrix‑ or fibre‑dominated</a:t>
            </a:r>
          </a:p>
          <a:p>
            <a:pPr marL="0" indent="0">
              <a:buNone/>
            </a:pPr>
            <a:r>
              <a:rPr lang="en-GB" b="1" dirty="0">
                <a:solidFill>
                  <a:srgbClr val="FFFF00"/>
                </a:solidFill>
              </a:rPr>
              <a:t>Loading conditions fundamentally reshape fatigue response</a:t>
            </a:r>
          </a:p>
          <a:p>
            <a:r>
              <a:rPr lang="en-GB" dirty="0"/>
              <a:t>Mean stress, R‑ratio, and compression cycling accelerate fibre instability and reduce fatigue life</a:t>
            </a:r>
          </a:p>
          <a:p>
            <a:pPr marL="0" indent="0">
              <a:buNone/>
            </a:pPr>
            <a:r>
              <a:rPr lang="en-GB" b="1" dirty="0">
                <a:solidFill>
                  <a:srgbClr val="FFFF00"/>
                </a:solidFill>
              </a:rPr>
              <a:t>Aerospace design practice reflects these mechanisms</a:t>
            </a:r>
          </a:p>
          <a:p>
            <a:r>
              <a:rPr lang="en-GB" dirty="0"/>
              <a:t>Strain‑based design, environmental allowables, and multi‑level testing replace reliance on a single S–N curve</a:t>
            </a:r>
          </a:p>
          <a:p>
            <a:pPr marL="0" indent="0">
              <a:buNone/>
            </a:pPr>
            <a:r>
              <a:rPr lang="en-GB" b="1" dirty="0">
                <a:solidFill>
                  <a:srgbClr val="FFFF00"/>
                </a:solidFill>
              </a:rPr>
              <a:t>Key Insight</a:t>
            </a:r>
          </a:p>
          <a:p>
            <a:r>
              <a:rPr lang="en-GB" b="1" dirty="0">
                <a:solidFill>
                  <a:srgbClr val="FFC000"/>
                </a:solidFill>
              </a:rPr>
              <a:t>Reliable composite structures are achieved by controlling damage evolution, not by preventing cracks entirely</a:t>
            </a:r>
          </a:p>
        </p:txBody>
      </p:sp>
      <p:sp>
        <p:nvSpPr>
          <p:cNvPr id="4" name="Slide Number Placeholder 3">
            <a:extLst>
              <a:ext uri="{FF2B5EF4-FFF2-40B4-BE49-F238E27FC236}">
                <a16:creationId xmlns:a16="http://schemas.microsoft.com/office/drawing/2014/main" id="{9D11800B-28A6-E621-4D5C-3C0609E37584}"/>
              </a:ext>
            </a:extLst>
          </p:cNvPr>
          <p:cNvSpPr>
            <a:spLocks noGrp="1"/>
          </p:cNvSpPr>
          <p:nvPr>
            <p:ph type="sldNum" sz="quarter" idx="12"/>
          </p:nvPr>
        </p:nvSpPr>
        <p:spPr/>
        <p:txBody>
          <a:bodyPr/>
          <a:lstStyle/>
          <a:p>
            <a:fld id="{2258D337-24F1-4F5F-A628-F874347C61AD}" type="slidenum">
              <a:rPr lang="en-GB" smtClean="0"/>
              <a:pPr/>
              <a:t>34</a:t>
            </a:fld>
            <a:endParaRPr lang="en-GB" sz="800" dirty="0"/>
          </a:p>
        </p:txBody>
      </p:sp>
    </p:spTree>
    <p:extLst>
      <p:ext uri="{BB962C8B-B14F-4D97-AF65-F5344CB8AC3E}">
        <p14:creationId xmlns:p14="http://schemas.microsoft.com/office/powerpoint/2010/main" val="3776864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02F2-B54C-2B56-5D3C-29AF114D8CFC}"/>
              </a:ext>
            </a:extLst>
          </p:cNvPr>
          <p:cNvSpPr>
            <a:spLocks noGrp="1"/>
          </p:cNvSpPr>
          <p:nvPr>
            <p:ph type="title"/>
          </p:nvPr>
        </p:nvSpPr>
        <p:spPr/>
        <p:txBody>
          <a:bodyPr/>
          <a:lstStyle/>
          <a:p>
            <a:r>
              <a:rPr lang="en-GB" noProof="0" dirty="0"/>
              <a:t>References</a:t>
            </a:r>
          </a:p>
        </p:txBody>
      </p:sp>
      <p:sp>
        <p:nvSpPr>
          <p:cNvPr id="3" name="Content Placeholder 2">
            <a:extLst>
              <a:ext uri="{FF2B5EF4-FFF2-40B4-BE49-F238E27FC236}">
                <a16:creationId xmlns:a16="http://schemas.microsoft.com/office/drawing/2014/main" id="{94B4FED1-6700-2AF6-4425-25992EF100E5}"/>
              </a:ext>
            </a:extLst>
          </p:cNvPr>
          <p:cNvSpPr>
            <a:spLocks noGrp="1"/>
          </p:cNvSpPr>
          <p:nvPr>
            <p:ph idx="1"/>
          </p:nvPr>
        </p:nvSpPr>
        <p:spPr>
          <a:xfrm>
            <a:off x="451514" y="1584819"/>
            <a:ext cx="11068488" cy="5015678"/>
          </a:xfrm>
        </p:spPr>
        <p:txBody>
          <a:bodyPr>
            <a:normAutofit lnSpcReduction="10000"/>
          </a:bodyPr>
          <a:lstStyle/>
          <a:p>
            <a:pPr>
              <a:buFont typeface="+mj-lt"/>
              <a:buAutoNum type="arabicParenR"/>
            </a:pPr>
            <a:r>
              <a:rPr lang="en-GB" dirty="0"/>
              <a:t>K. S. Ravi Chandran, “Review: Fatigue of Fiber-Reinforced Composites, Damage and Failure,” </a:t>
            </a:r>
            <a:r>
              <a:rPr lang="en-GB" i="1" dirty="0"/>
              <a:t>J. Indian Inst. Sci.</a:t>
            </a:r>
            <a:r>
              <a:rPr lang="en-GB" dirty="0"/>
              <a:t>, vol. 102, no. 1, pp. 439–460, 2022, </a:t>
            </a:r>
            <a:r>
              <a:rPr lang="en-GB" dirty="0" err="1"/>
              <a:t>doi</a:t>
            </a:r>
            <a:r>
              <a:rPr lang="en-GB" dirty="0"/>
              <a:t>: 10.1007/s41745-021-00280-y</a:t>
            </a:r>
          </a:p>
          <a:p>
            <a:pPr>
              <a:buFont typeface="+mj-lt"/>
              <a:buAutoNum type="arabicParenR"/>
            </a:pPr>
            <a:r>
              <a:rPr lang="en-GB" dirty="0"/>
              <a:t>C. Hong, S. Lee, and W. Ji, “Shear strength determining mechanism of a +/−45 laminate under tensile loading,” </a:t>
            </a:r>
            <a:r>
              <a:rPr lang="en-GB" i="1" dirty="0"/>
              <a:t>Compos. Struct.</a:t>
            </a:r>
            <a:r>
              <a:rPr lang="en-GB" dirty="0"/>
              <a:t>, vol. 326, p. 117627, 2023, </a:t>
            </a:r>
            <a:r>
              <a:rPr lang="en-GB" dirty="0" err="1"/>
              <a:t>doi</a:t>
            </a:r>
            <a:r>
              <a:rPr lang="en-GB" dirty="0"/>
              <a:t>: https://doi.org/10.1016/j.compstruct.2023.117627 </a:t>
            </a:r>
          </a:p>
          <a:p>
            <a:pPr>
              <a:buFont typeface="+mj-lt"/>
              <a:buAutoNum type="arabicParenR"/>
            </a:pPr>
            <a:r>
              <a:rPr lang="en-GB" dirty="0"/>
              <a:t>P. Alam, D. Mamalis, C. Robert, C. Floreani, and C. M. Ó Brádaigh, “The fatigue of carbon fibre reinforced plastics - A review,” </a:t>
            </a:r>
            <a:r>
              <a:rPr lang="en-GB" i="1" dirty="0"/>
              <a:t>Compos. B Eng.</a:t>
            </a:r>
            <a:r>
              <a:rPr lang="en-GB" dirty="0"/>
              <a:t>, vol. 166, pp. 555–579, 2019, </a:t>
            </a:r>
            <a:r>
              <a:rPr lang="en-GB" dirty="0" err="1"/>
              <a:t>doi</a:t>
            </a:r>
            <a:r>
              <a:rPr lang="en-GB" dirty="0"/>
              <a:t>: https://doi.org/10.1016/j.compositesb.2019.02.016</a:t>
            </a:r>
          </a:p>
          <a:p>
            <a:pPr>
              <a:buFont typeface="+mj-lt"/>
              <a:buAutoNum type="arabicParenR"/>
            </a:pPr>
            <a:r>
              <a:rPr lang="en-GB" dirty="0"/>
              <a:t>N. H. Tai, C. C. M. Ma, and S. H. Wu, “Fatigue behaviour of carbon fibre/PEEK laminate composites,” </a:t>
            </a:r>
            <a:r>
              <a:rPr lang="en-GB" i="1" dirty="0"/>
              <a:t>Composites</a:t>
            </a:r>
            <a:r>
              <a:rPr lang="en-GB" dirty="0"/>
              <a:t>, vol. 26, no. 8, pp. 551–559, 1995, </a:t>
            </a:r>
            <a:r>
              <a:rPr lang="en-GB" dirty="0" err="1"/>
              <a:t>doi</a:t>
            </a:r>
            <a:r>
              <a:rPr lang="en-GB" dirty="0"/>
              <a:t>: https://doi.org/10.1016/0010-4361(95)92620-R </a:t>
            </a:r>
          </a:p>
          <a:p>
            <a:pPr>
              <a:buFont typeface="+mj-lt"/>
              <a:buAutoNum type="arabicParenR"/>
            </a:pPr>
            <a:r>
              <a:rPr lang="en-GB" dirty="0"/>
              <a:t>M. Xu, B. Zeng, Z. An, X. Xiong, and X. Cheng, “Experimental and Numerical Investigation on Fatigue Properties of Carbon Fiber Cross-Ply Laminates in Hygrothermal Environments,” </a:t>
            </a:r>
            <a:r>
              <a:rPr lang="en-GB" i="1" dirty="0"/>
              <a:t>Polymers (Basel).</a:t>
            </a:r>
            <a:r>
              <a:rPr lang="en-GB" dirty="0"/>
              <a:t>, vol. 14, no. 9, 2022, </a:t>
            </a:r>
            <a:r>
              <a:rPr lang="en-GB" dirty="0" err="1"/>
              <a:t>doi</a:t>
            </a:r>
            <a:r>
              <a:rPr lang="en-GB" dirty="0"/>
              <a:t>: 10.3390/polym14091857</a:t>
            </a:r>
          </a:p>
          <a:p>
            <a:pPr>
              <a:buFont typeface="+mj-lt"/>
              <a:buAutoNum type="arabicParenR"/>
            </a:pPr>
            <a:r>
              <a:rPr lang="en-GB" dirty="0"/>
              <a:t>H. </a:t>
            </a:r>
            <a:r>
              <a:rPr lang="en-GB" dirty="0" err="1"/>
              <a:t>Mivehchi</a:t>
            </a:r>
            <a:r>
              <a:rPr lang="en-GB" dirty="0"/>
              <a:t> and A. </a:t>
            </a:r>
            <a:r>
              <a:rPr lang="en-GB" dirty="0" err="1"/>
              <a:t>Varvani</a:t>
            </a:r>
            <a:r>
              <a:rPr lang="en-GB" dirty="0"/>
              <a:t>-Farahani, “The effect of temperature on fatigue strength and cumulative fatigue damage of FRP composites,” </a:t>
            </a:r>
            <a:r>
              <a:rPr lang="en-GB" i="1" dirty="0"/>
              <a:t>Procedia Eng.</a:t>
            </a:r>
            <a:r>
              <a:rPr lang="en-GB" dirty="0"/>
              <a:t>, vol. 2, no. 1, pp. 2011–2020, 2010, </a:t>
            </a:r>
            <a:r>
              <a:rPr lang="en-GB" dirty="0" err="1"/>
              <a:t>doi</a:t>
            </a:r>
            <a:r>
              <a:rPr lang="en-GB" dirty="0"/>
              <a:t>: https://doi.org/10.1016/j.proeng.2010.03.216</a:t>
            </a:r>
          </a:p>
          <a:p>
            <a:pPr marL="0" indent="0">
              <a:buNone/>
            </a:pPr>
            <a:endParaRPr lang="en-GB" noProof="0" dirty="0"/>
          </a:p>
        </p:txBody>
      </p:sp>
      <p:sp>
        <p:nvSpPr>
          <p:cNvPr id="4" name="Slide Number Placeholder 3">
            <a:extLst>
              <a:ext uri="{FF2B5EF4-FFF2-40B4-BE49-F238E27FC236}">
                <a16:creationId xmlns:a16="http://schemas.microsoft.com/office/drawing/2014/main" id="{CFE8D305-1465-0F4D-EBA9-CBA91B2E739B}"/>
              </a:ext>
            </a:extLst>
          </p:cNvPr>
          <p:cNvSpPr>
            <a:spLocks noGrp="1"/>
          </p:cNvSpPr>
          <p:nvPr>
            <p:ph type="sldNum" sz="quarter" idx="12"/>
          </p:nvPr>
        </p:nvSpPr>
        <p:spPr/>
        <p:txBody>
          <a:bodyPr/>
          <a:lstStyle/>
          <a:p>
            <a:fld id="{2258D337-24F1-4F5F-A628-F874347C61AD}" type="slidenum">
              <a:rPr lang="en-GB" noProof="0" smtClean="0"/>
              <a:t>35</a:t>
            </a:fld>
            <a:endParaRPr lang="en-GB" noProof="0" dirty="0"/>
          </a:p>
        </p:txBody>
      </p:sp>
    </p:spTree>
    <p:extLst>
      <p:ext uri="{BB962C8B-B14F-4D97-AF65-F5344CB8AC3E}">
        <p14:creationId xmlns:p14="http://schemas.microsoft.com/office/powerpoint/2010/main" val="201334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BE46-36BB-21B2-6652-F71CC2530096}"/>
              </a:ext>
            </a:extLst>
          </p:cNvPr>
          <p:cNvSpPr>
            <a:spLocks noGrp="1"/>
          </p:cNvSpPr>
          <p:nvPr>
            <p:ph type="title"/>
          </p:nvPr>
        </p:nvSpPr>
        <p:spPr/>
        <p:txBody>
          <a:bodyPr/>
          <a:lstStyle/>
          <a:p>
            <a:r>
              <a:rPr lang="en-GB" noProof="0" dirty="0"/>
              <a:t>Introduction</a:t>
            </a:r>
            <a:r>
              <a:rPr lang="en-GB" sz="2000" noProof="0" dirty="0"/>
              <a:t>- CFRP Applications</a:t>
            </a:r>
            <a:r>
              <a:rPr lang="en-GB" noProof="0" dirty="0"/>
              <a:t> </a:t>
            </a:r>
          </a:p>
        </p:txBody>
      </p:sp>
      <p:pic>
        <p:nvPicPr>
          <p:cNvPr id="1026" name="Picture 2" descr="Analysis of carbon composite light aircraft wing using Mecway. — Forum">
            <a:extLst>
              <a:ext uri="{FF2B5EF4-FFF2-40B4-BE49-F238E27FC236}">
                <a16:creationId xmlns:a16="http://schemas.microsoft.com/office/drawing/2014/main" id="{9881E207-0D0B-AE3E-8950-301B142DD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919" y="1375509"/>
            <a:ext cx="3610894" cy="2543662"/>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1028" name="Picture 4" descr="Carbon fibre bicycle frame detail">
            <a:extLst>
              <a:ext uri="{FF2B5EF4-FFF2-40B4-BE49-F238E27FC236}">
                <a16:creationId xmlns:a16="http://schemas.microsoft.com/office/drawing/2014/main" id="{CECC96DA-7504-E834-1CBA-F15C51B37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807" y="1331745"/>
            <a:ext cx="3948003" cy="2631190"/>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36D48F7D-C7C0-DE6F-1365-D0139DA359B9}"/>
              </a:ext>
            </a:extLst>
          </p:cNvPr>
          <p:cNvSpPr>
            <a:spLocks noGrp="1" noChangeArrowheads="1"/>
          </p:cNvSpPr>
          <p:nvPr>
            <p:ph idx="1"/>
          </p:nvPr>
        </p:nvSpPr>
        <p:spPr bwMode="auto">
          <a:xfrm>
            <a:off x="310994" y="2108253"/>
            <a:ext cx="4230859" cy="393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GB" noProof="0" dirty="0"/>
              <a:t>Aerospace primary structures</a:t>
            </a:r>
          </a:p>
          <a:p>
            <a:pPr fontAlgn="base"/>
            <a:r>
              <a:rPr lang="en-GB" noProof="0" dirty="0"/>
              <a:t>Wind turbine blades</a:t>
            </a:r>
          </a:p>
          <a:p>
            <a:pPr fontAlgn="base"/>
            <a:r>
              <a:rPr lang="en-GB" noProof="0" dirty="0"/>
              <a:t>Automotive lightweighting </a:t>
            </a:r>
            <a:r>
              <a:rPr lang="en-GB" dirty="0"/>
              <a:t>structures</a:t>
            </a:r>
          </a:p>
          <a:p>
            <a:pPr fontAlgn="base"/>
            <a:r>
              <a:rPr lang="en-GB" noProof="0" dirty="0"/>
              <a:t>Hydrogen pressure vessels</a:t>
            </a:r>
          </a:p>
          <a:p>
            <a:pPr fontAlgn="base"/>
            <a:r>
              <a:rPr lang="en-GB" dirty="0"/>
              <a:t>Fatigue is one of the dominant structural failure mechanisms in engineering structures</a:t>
            </a:r>
          </a:p>
          <a:p>
            <a:pPr fontAlgn="base"/>
            <a:r>
              <a:rPr lang="en-GB" noProof="0" dirty="0"/>
              <a:t>CFRP behaves fundamentally differently from metals</a:t>
            </a:r>
          </a:p>
          <a:p>
            <a:pPr fontAlgn="base"/>
            <a:r>
              <a:rPr lang="en-GB" b="1" dirty="0">
                <a:solidFill>
                  <a:srgbClr val="FFC000"/>
                </a:solidFill>
              </a:rPr>
              <a:t>Fatigue often governs the life of lightweight composite structures</a:t>
            </a:r>
            <a:endParaRPr lang="en-GB" b="1" noProof="0" dirty="0">
              <a:solidFill>
                <a:srgbClr val="FFC000"/>
              </a:solidFill>
            </a:endParaRPr>
          </a:p>
        </p:txBody>
      </p:sp>
      <p:pic>
        <p:nvPicPr>
          <p:cNvPr id="1031" name="Picture 7" descr="Monocoque Chassis – Nitro Composites">
            <a:extLst>
              <a:ext uri="{FF2B5EF4-FFF2-40B4-BE49-F238E27FC236}">
                <a16:creationId xmlns:a16="http://schemas.microsoft.com/office/drawing/2014/main" id="{C28FE435-46A1-802B-E2FA-294E7351D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807" y="4074945"/>
            <a:ext cx="3948003" cy="2447762"/>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1033" name="Picture 9" descr="Advancing the OOA infused wing box | CompositesWorld">
            <a:extLst>
              <a:ext uri="{FF2B5EF4-FFF2-40B4-BE49-F238E27FC236}">
                <a16:creationId xmlns:a16="http://schemas.microsoft.com/office/drawing/2014/main" id="{B13FA82C-7D0C-B6C0-9A8A-7DEE2662D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8919" y="4048978"/>
            <a:ext cx="2978500" cy="2447763"/>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2C884D4-C5D4-A3D3-A242-8BA82AC0850D}"/>
              </a:ext>
            </a:extLst>
          </p:cNvPr>
          <p:cNvSpPr>
            <a:spLocks noGrp="1"/>
          </p:cNvSpPr>
          <p:nvPr>
            <p:ph type="sldNum" sz="quarter" idx="12"/>
          </p:nvPr>
        </p:nvSpPr>
        <p:spPr/>
        <p:txBody>
          <a:bodyPr/>
          <a:lstStyle/>
          <a:p>
            <a:fld id="{2258D337-24F1-4F5F-A628-F874347C61AD}" type="slidenum">
              <a:rPr lang="en-GB" noProof="0" smtClean="0"/>
              <a:t>4</a:t>
            </a:fld>
            <a:endParaRPr lang="en-GB" noProof="0" dirty="0"/>
          </a:p>
        </p:txBody>
      </p:sp>
    </p:spTree>
    <p:extLst>
      <p:ext uri="{BB962C8B-B14F-4D97-AF65-F5344CB8AC3E}">
        <p14:creationId xmlns:p14="http://schemas.microsoft.com/office/powerpoint/2010/main" val="374294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C4B6-3FF9-E16A-A51B-93F5AE1B3724}"/>
              </a:ext>
            </a:extLst>
          </p:cNvPr>
          <p:cNvSpPr>
            <a:spLocks noGrp="1"/>
          </p:cNvSpPr>
          <p:nvPr>
            <p:ph type="title"/>
          </p:nvPr>
        </p:nvSpPr>
        <p:spPr>
          <a:xfrm>
            <a:off x="810000" y="166254"/>
            <a:ext cx="6638550" cy="804195"/>
          </a:xfrm>
        </p:spPr>
        <p:txBody>
          <a:bodyPr/>
          <a:lstStyle/>
          <a:p>
            <a:r>
              <a:rPr lang="en-GB" dirty="0"/>
              <a:t>Key Factors Influencing Fatigue Behaviour in CFRP</a:t>
            </a:r>
          </a:p>
        </p:txBody>
      </p:sp>
      <p:sp>
        <p:nvSpPr>
          <p:cNvPr id="4" name="Slide Number Placeholder 3">
            <a:extLst>
              <a:ext uri="{FF2B5EF4-FFF2-40B4-BE49-F238E27FC236}">
                <a16:creationId xmlns:a16="http://schemas.microsoft.com/office/drawing/2014/main" id="{EE01B04A-D1D9-FEAF-1674-CF01036856C4}"/>
              </a:ext>
            </a:extLst>
          </p:cNvPr>
          <p:cNvSpPr>
            <a:spLocks noGrp="1"/>
          </p:cNvSpPr>
          <p:nvPr>
            <p:ph type="sldNum" sz="quarter" idx="12"/>
          </p:nvPr>
        </p:nvSpPr>
        <p:spPr/>
        <p:txBody>
          <a:bodyPr/>
          <a:lstStyle/>
          <a:p>
            <a:fld id="{2258D337-24F1-4F5F-A628-F874347C61AD}" type="slidenum">
              <a:rPr lang="en-GB" smtClean="0"/>
              <a:pPr/>
              <a:t>5</a:t>
            </a:fld>
            <a:endParaRPr lang="en-GB" sz="800" dirty="0"/>
          </a:p>
        </p:txBody>
      </p:sp>
      <p:graphicFrame>
        <p:nvGraphicFramePr>
          <p:cNvPr id="5" name="Diagram 4">
            <a:extLst>
              <a:ext uri="{FF2B5EF4-FFF2-40B4-BE49-F238E27FC236}">
                <a16:creationId xmlns:a16="http://schemas.microsoft.com/office/drawing/2014/main" id="{86C0055E-8197-A08F-3D7A-7251A912B4D0}"/>
              </a:ext>
            </a:extLst>
          </p:cNvPr>
          <p:cNvGraphicFramePr/>
          <p:nvPr>
            <p:extLst>
              <p:ext uri="{D42A27DB-BD31-4B8C-83A1-F6EECF244321}">
                <p14:modId xmlns:p14="http://schemas.microsoft.com/office/powerpoint/2010/main" val="365193866"/>
              </p:ext>
            </p:extLst>
          </p:nvPr>
        </p:nvGraphicFramePr>
        <p:xfrm>
          <a:off x="2136172" y="1331088"/>
          <a:ext cx="7910653" cy="541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60573D0-C518-F531-38A1-44761468791C}"/>
              </a:ext>
            </a:extLst>
          </p:cNvPr>
          <p:cNvSpPr txBox="1"/>
          <p:nvPr/>
        </p:nvSpPr>
        <p:spPr>
          <a:xfrm>
            <a:off x="1504666" y="2624453"/>
            <a:ext cx="1990890" cy="646331"/>
          </a:xfrm>
          <a:prstGeom prst="rect">
            <a:avLst/>
          </a:prstGeom>
          <a:noFill/>
          <a:ln>
            <a:solidFill>
              <a:srgbClr val="FFFF00"/>
            </a:solidFill>
          </a:ln>
        </p:spPr>
        <p:txBody>
          <a:bodyPr wrap="square">
            <a:spAutoFit/>
          </a:bodyPr>
          <a:lstStyle/>
          <a:p>
            <a:pPr marL="171450" indent="-171450">
              <a:buFont typeface="Arial" panose="020B0604020202020204" pitchFamily="34" charset="0"/>
              <a:buChar char="•"/>
            </a:pPr>
            <a:r>
              <a:rPr lang="en-GB" sz="1200" dirty="0"/>
              <a:t>Voids</a:t>
            </a:r>
          </a:p>
          <a:p>
            <a:pPr marL="171450" indent="-171450">
              <a:buFont typeface="Arial" panose="020B0604020202020204" pitchFamily="34" charset="0"/>
              <a:buChar char="•"/>
            </a:pPr>
            <a:r>
              <a:rPr lang="en-GB" sz="1200" dirty="0"/>
              <a:t>Fibre waviness</a:t>
            </a:r>
          </a:p>
          <a:p>
            <a:pPr marL="171450" indent="-171450">
              <a:buFont typeface="Arial" panose="020B0604020202020204" pitchFamily="34" charset="0"/>
              <a:buChar char="•"/>
            </a:pPr>
            <a:r>
              <a:rPr lang="en-GB" sz="1200" dirty="0"/>
              <a:t>Consolidation defects</a:t>
            </a:r>
          </a:p>
        </p:txBody>
      </p:sp>
      <p:sp>
        <p:nvSpPr>
          <p:cNvPr id="8" name="TextBox 7">
            <a:extLst>
              <a:ext uri="{FF2B5EF4-FFF2-40B4-BE49-F238E27FC236}">
                <a16:creationId xmlns:a16="http://schemas.microsoft.com/office/drawing/2014/main" id="{8D2C04D8-4D1C-465D-BBF9-9CE11478B978}"/>
              </a:ext>
            </a:extLst>
          </p:cNvPr>
          <p:cNvSpPr txBox="1"/>
          <p:nvPr/>
        </p:nvSpPr>
        <p:spPr>
          <a:xfrm>
            <a:off x="2245447" y="4769093"/>
            <a:ext cx="1250109" cy="461665"/>
          </a:xfrm>
          <a:prstGeom prst="rect">
            <a:avLst/>
          </a:prstGeom>
          <a:noFill/>
          <a:ln>
            <a:solidFill>
              <a:srgbClr val="FFFF00"/>
            </a:solidFill>
          </a:ln>
        </p:spPr>
        <p:txBody>
          <a:bodyPr wrap="square">
            <a:spAutoFit/>
          </a:bodyPr>
          <a:lstStyle/>
          <a:p>
            <a:pPr marL="171450" indent="-171450">
              <a:buFont typeface="Arial" panose="020B0604020202020204" pitchFamily="34" charset="0"/>
              <a:buChar char="•"/>
            </a:pPr>
            <a:r>
              <a:rPr lang="en-GB" sz="1200" dirty="0"/>
              <a:t>Self-heating</a:t>
            </a:r>
          </a:p>
          <a:p>
            <a:pPr marL="171450" indent="-171450">
              <a:buFont typeface="Arial" panose="020B0604020202020204" pitchFamily="34" charset="0"/>
              <a:buChar char="•"/>
            </a:pPr>
            <a:r>
              <a:rPr lang="en-GB" sz="1200" dirty="0"/>
              <a:t>Frequency</a:t>
            </a:r>
          </a:p>
        </p:txBody>
      </p:sp>
      <p:sp>
        <p:nvSpPr>
          <p:cNvPr id="11" name="TextBox 10">
            <a:extLst>
              <a:ext uri="{FF2B5EF4-FFF2-40B4-BE49-F238E27FC236}">
                <a16:creationId xmlns:a16="http://schemas.microsoft.com/office/drawing/2014/main" id="{F65EEE2E-72EA-38FF-BE9F-18AD983ACE09}"/>
              </a:ext>
            </a:extLst>
          </p:cNvPr>
          <p:cNvSpPr txBox="1"/>
          <p:nvPr/>
        </p:nvSpPr>
        <p:spPr>
          <a:xfrm>
            <a:off x="3102015" y="6161187"/>
            <a:ext cx="2212695" cy="646331"/>
          </a:xfrm>
          <a:prstGeom prst="rect">
            <a:avLst/>
          </a:prstGeom>
          <a:noFill/>
          <a:ln>
            <a:solidFill>
              <a:srgbClr val="FFFF00"/>
            </a:solidFill>
          </a:ln>
        </p:spPr>
        <p:txBody>
          <a:bodyPr wrap="square">
            <a:spAutoFit/>
          </a:bodyPr>
          <a:lstStyle/>
          <a:p>
            <a:pPr marL="171450" indent="-171450">
              <a:buFont typeface="Arial" panose="020B0604020202020204" pitchFamily="34" charset="0"/>
              <a:buChar char="•"/>
            </a:pPr>
            <a:r>
              <a:rPr lang="en-GB" sz="1200" dirty="0"/>
              <a:t>Temperature</a:t>
            </a:r>
          </a:p>
          <a:p>
            <a:pPr marL="171450" indent="-171450">
              <a:buFont typeface="Arial" panose="020B0604020202020204" pitchFamily="34" charset="0"/>
              <a:buChar char="•"/>
            </a:pPr>
            <a:r>
              <a:rPr lang="en-GB" sz="1200" dirty="0"/>
              <a:t>Moisture</a:t>
            </a:r>
          </a:p>
          <a:p>
            <a:pPr marL="171450" indent="-171450">
              <a:buFont typeface="Arial" panose="020B0604020202020204" pitchFamily="34" charset="0"/>
              <a:buChar char="•"/>
            </a:pPr>
            <a:r>
              <a:rPr lang="en-GB" sz="1200" dirty="0"/>
              <a:t>Hygrothermal exposure</a:t>
            </a:r>
          </a:p>
        </p:txBody>
      </p:sp>
      <p:sp>
        <p:nvSpPr>
          <p:cNvPr id="12" name="TextBox 11">
            <a:extLst>
              <a:ext uri="{FF2B5EF4-FFF2-40B4-BE49-F238E27FC236}">
                <a16:creationId xmlns:a16="http://schemas.microsoft.com/office/drawing/2014/main" id="{5CBEAE21-104E-DC71-B6D0-B46003E085A6}"/>
              </a:ext>
            </a:extLst>
          </p:cNvPr>
          <p:cNvSpPr txBox="1"/>
          <p:nvPr/>
        </p:nvSpPr>
        <p:spPr>
          <a:xfrm>
            <a:off x="8696444" y="4676759"/>
            <a:ext cx="2936111" cy="646331"/>
          </a:xfrm>
          <a:prstGeom prst="rect">
            <a:avLst/>
          </a:prstGeom>
          <a:noFill/>
          <a:ln>
            <a:solidFill>
              <a:srgbClr val="FFFF00"/>
            </a:solidFill>
          </a:ln>
        </p:spPr>
        <p:txBody>
          <a:bodyPr wrap="square">
            <a:spAutoFit/>
          </a:bodyPr>
          <a:lstStyle/>
          <a:p>
            <a:pPr marL="171450" indent="-171450">
              <a:buFont typeface="Arial" panose="020B0604020202020204" pitchFamily="34" charset="0"/>
              <a:buChar char="•"/>
            </a:pPr>
            <a:r>
              <a:rPr lang="en-GB" sz="1200" dirty="0"/>
              <a:t>Stress amplitude</a:t>
            </a:r>
          </a:p>
          <a:p>
            <a:pPr marL="171450" indent="-171450">
              <a:buFont typeface="Arial" panose="020B0604020202020204" pitchFamily="34" charset="0"/>
              <a:buChar char="•"/>
            </a:pPr>
            <a:r>
              <a:rPr lang="en-GB" sz="1200" dirty="0"/>
              <a:t>R ratio</a:t>
            </a:r>
          </a:p>
          <a:p>
            <a:pPr marL="171450" indent="-171450">
              <a:buFont typeface="Arial" panose="020B0604020202020204" pitchFamily="34" charset="0"/>
              <a:buChar char="•"/>
            </a:pPr>
            <a:r>
              <a:rPr lang="en-GB" sz="1200" dirty="0"/>
              <a:t>Tension tension / tension compression</a:t>
            </a:r>
          </a:p>
        </p:txBody>
      </p:sp>
      <p:sp>
        <p:nvSpPr>
          <p:cNvPr id="15" name="TextBox 14">
            <a:extLst>
              <a:ext uri="{FF2B5EF4-FFF2-40B4-BE49-F238E27FC236}">
                <a16:creationId xmlns:a16="http://schemas.microsoft.com/office/drawing/2014/main" id="{C2D42C51-D6A3-C0A3-B957-AE7044260EA4}"/>
              </a:ext>
            </a:extLst>
          </p:cNvPr>
          <p:cNvSpPr txBox="1"/>
          <p:nvPr/>
        </p:nvSpPr>
        <p:spPr>
          <a:xfrm>
            <a:off x="8696444" y="2580409"/>
            <a:ext cx="2299505" cy="646331"/>
          </a:xfrm>
          <a:prstGeom prst="rect">
            <a:avLst/>
          </a:prstGeom>
          <a:noFill/>
          <a:ln>
            <a:solidFill>
              <a:srgbClr val="FFFF00"/>
            </a:solidFill>
          </a:ln>
        </p:spPr>
        <p:txBody>
          <a:bodyPr wrap="square">
            <a:spAutoFit/>
          </a:bodyPr>
          <a:lstStyle/>
          <a:p>
            <a:pPr marL="171450" indent="-171450">
              <a:buFont typeface="Arial" panose="020B0604020202020204" pitchFamily="34" charset="0"/>
              <a:buChar char="•"/>
            </a:pPr>
            <a:r>
              <a:rPr lang="fr-FR" sz="1200" dirty="0"/>
              <a:t>Fibre orientation</a:t>
            </a:r>
          </a:p>
          <a:p>
            <a:pPr marL="171450" indent="-171450">
              <a:buFont typeface="Arial" panose="020B0604020202020204" pitchFamily="34" charset="0"/>
              <a:buChar char="•"/>
            </a:pPr>
            <a:r>
              <a:rPr lang="fr-FR" sz="1200" dirty="0" err="1"/>
              <a:t>Stacking</a:t>
            </a:r>
            <a:r>
              <a:rPr lang="fr-FR" sz="1200" dirty="0"/>
              <a:t> </a:t>
            </a:r>
            <a:r>
              <a:rPr lang="fr-FR" sz="1200" dirty="0" err="1"/>
              <a:t>sequence</a:t>
            </a:r>
            <a:r>
              <a:rPr lang="fr-FR" sz="1200" dirty="0"/>
              <a:t> / </a:t>
            </a:r>
            <a:r>
              <a:rPr lang="fr-FR" sz="1200" dirty="0" err="1"/>
              <a:t>lay</a:t>
            </a:r>
            <a:r>
              <a:rPr lang="fr-FR" sz="1200" dirty="0"/>
              <a:t>-up</a:t>
            </a:r>
          </a:p>
          <a:p>
            <a:pPr marL="171450" indent="-171450">
              <a:buFont typeface="Arial" panose="020B0604020202020204" pitchFamily="34" charset="0"/>
              <a:buChar char="•"/>
            </a:pPr>
            <a:r>
              <a:rPr lang="fr-FR" sz="1200" dirty="0"/>
              <a:t>Fibre volume fraction</a:t>
            </a:r>
            <a:endParaRPr lang="en-GB" sz="1200" dirty="0"/>
          </a:p>
        </p:txBody>
      </p:sp>
      <p:sp>
        <p:nvSpPr>
          <p:cNvPr id="16" name="TextBox 15">
            <a:extLst>
              <a:ext uri="{FF2B5EF4-FFF2-40B4-BE49-F238E27FC236}">
                <a16:creationId xmlns:a16="http://schemas.microsoft.com/office/drawing/2014/main" id="{3CD2E3AC-5268-C0DD-2763-7F31CA9F9526}"/>
              </a:ext>
            </a:extLst>
          </p:cNvPr>
          <p:cNvSpPr txBox="1"/>
          <p:nvPr/>
        </p:nvSpPr>
        <p:spPr>
          <a:xfrm>
            <a:off x="6950598" y="1300880"/>
            <a:ext cx="2667964" cy="646331"/>
          </a:xfrm>
          <a:prstGeom prst="rect">
            <a:avLst/>
          </a:prstGeom>
          <a:noFill/>
          <a:ln>
            <a:solidFill>
              <a:srgbClr val="FFFF00"/>
            </a:solidFill>
          </a:ln>
        </p:spPr>
        <p:txBody>
          <a:bodyPr wrap="square">
            <a:spAutoFit/>
          </a:bodyPr>
          <a:lstStyle/>
          <a:p>
            <a:pPr marL="171450" indent="-171450">
              <a:buFont typeface="Arial" panose="020B0604020202020204" pitchFamily="34" charset="0"/>
              <a:buChar char="•"/>
            </a:pPr>
            <a:r>
              <a:rPr lang="fr-FR" sz="1200" dirty="0"/>
              <a:t>Fibre </a:t>
            </a:r>
            <a:r>
              <a:rPr lang="fr-FR" sz="1200" dirty="0" err="1"/>
              <a:t>modulus</a:t>
            </a:r>
            <a:r>
              <a:rPr lang="fr-FR" sz="1200" dirty="0"/>
              <a:t> and </a:t>
            </a:r>
            <a:r>
              <a:rPr lang="fr-FR" sz="1200" dirty="0" err="1"/>
              <a:t>strength</a:t>
            </a:r>
            <a:endParaRPr lang="fr-FR" sz="1200" dirty="0"/>
          </a:p>
          <a:p>
            <a:pPr marL="171450" indent="-171450">
              <a:buFont typeface="Arial" panose="020B0604020202020204" pitchFamily="34" charset="0"/>
              <a:buChar char="•"/>
            </a:pPr>
            <a:r>
              <a:rPr lang="fr-FR" sz="1200" dirty="0"/>
              <a:t>Matrix </a:t>
            </a:r>
            <a:r>
              <a:rPr lang="fr-FR" sz="1200" dirty="0" err="1"/>
              <a:t>toughness</a:t>
            </a:r>
            <a:endParaRPr lang="fr-FR" sz="1200" dirty="0"/>
          </a:p>
          <a:p>
            <a:pPr marL="171450" indent="-171450">
              <a:buFont typeface="Arial" panose="020B0604020202020204" pitchFamily="34" charset="0"/>
              <a:buChar char="•"/>
            </a:pPr>
            <a:r>
              <a:rPr lang="fr-FR" sz="1200" dirty="0"/>
              <a:t>Fibre–matrix interface </a:t>
            </a:r>
            <a:r>
              <a:rPr lang="fr-FR" sz="1200" dirty="0" err="1"/>
              <a:t>strength</a:t>
            </a:r>
            <a:endParaRPr lang="en-GB" sz="1200" dirty="0"/>
          </a:p>
        </p:txBody>
      </p:sp>
      <p:sp>
        <p:nvSpPr>
          <p:cNvPr id="19" name="TextBox 18">
            <a:extLst>
              <a:ext uri="{FF2B5EF4-FFF2-40B4-BE49-F238E27FC236}">
                <a16:creationId xmlns:a16="http://schemas.microsoft.com/office/drawing/2014/main" id="{052DD16C-1643-50A1-89E6-93C8DD8AE2E8}"/>
              </a:ext>
            </a:extLst>
          </p:cNvPr>
          <p:cNvSpPr txBox="1"/>
          <p:nvPr/>
        </p:nvSpPr>
        <p:spPr>
          <a:xfrm>
            <a:off x="7448550" y="25504"/>
            <a:ext cx="4704973" cy="1077218"/>
          </a:xfrm>
          <a:prstGeom prst="rect">
            <a:avLst/>
          </a:prstGeom>
          <a:solidFill>
            <a:srgbClr val="FFFFCC"/>
          </a:solidFill>
        </p:spPr>
        <p:txBody>
          <a:bodyPr wrap="square">
            <a:spAutoFit/>
          </a:bodyPr>
          <a:lstStyle/>
          <a:p>
            <a:r>
              <a:rPr lang="en-GB" sz="1600" b="1" dirty="0">
                <a:solidFill>
                  <a:srgbClr val="C00000"/>
                </a:solidFill>
              </a:rPr>
              <a:t>CFRP fatigue behaviour emerges from the interaction of material system, laminate architecture, loading, environment, and manufacturing quality</a:t>
            </a:r>
            <a:endParaRPr lang="en-GB" sz="1500" b="1" dirty="0">
              <a:solidFill>
                <a:srgbClr val="C00000"/>
              </a:solidFill>
            </a:endParaRPr>
          </a:p>
        </p:txBody>
      </p:sp>
    </p:spTree>
    <p:extLst>
      <p:ext uri="{BB962C8B-B14F-4D97-AF65-F5344CB8AC3E}">
        <p14:creationId xmlns:p14="http://schemas.microsoft.com/office/powerpoint/2010/main" val="331468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7CC5-C763-ADCB-3919-7B3468FD6208}"/>
              </a:ext>
            </a:extLst>
          </p:cNvPr>
          <p:cNvSpPr>
            <a:spLocks noGrp="1"/>
          </p:cNvSpPr>
          <p:nvPr>
            <p:ph type="title"/>
          </p:nvPr>
        </p:nvSpPr>
        <p:spPr/>
        <p:txBody>
          <a:bodyPr/>
          <a:lstStyle/>
          <a:p>
            <a:r>
              <a:rPr lang="en-GB" dirty="0"/>
              <a:t>Determinants of CFRP Fatigue Behaviour</a:t>
            </a:r>
            <a:endParaRPr lang="en-GB" noProof="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13C6FF6-E095-DE05-A86D-B143243166BE}"/>
                  </a:ext>
                </a:extLst>
              </p:cNvPr>
              <p:cNvSpPr>
                <a:spLocks noGrp="1"/>
              </p:cNvSpPr>
              <p:nvPr>
                <p:ph idx="1"/>
              </p:nvPr>
            </p:nvSpPr>
            <p:spPr>
              <a:xfrm>
                <a:off x="346439" y="1675061"/>
                <a:ext cx="3381499" cy="3419454"/>
              </a:xfrm>
            </p:spPr>
            <p:txBody>
              <a:bodyPr>
                <a:normAutofit/>
              </a:bodyPr>
              <a:lstStyle/>
              <a:p>
                <a:pPr marL="0" indent="0">
                  <a:buNone/>
                </a:pPr>
                <a:r>
                  <a:rPr lang="en-GB" b="1" noProof="0" dirty="0">
                    <a:solidFill>
                      <a:srgbClr val="FFC000"/>
                    </a:solidFill>
                  </a:rPr>
                  <a:t>Material System Effects</a:t>
                </a:r>
              </a:p>
              <a:p>
                <a:r>
                  <a:rPr lang="en-GB" dirty="0"/>
                  <a:t>Fibre modulus and strength</a:t>
                </a:r>
              </a:p>
              <a:p>
                <a:r>
                  <a:rPr lang="en-GB" dirty="0"/>
                  <a:t>Fibre volume fraction </a:t>
                </a:r>
                <a14:m>
                  <m:oMath xmlns:m="http://schemas.openxmlformats.org/officeDocument/2006/math">
                    <m:sSub>
                      <m:sSubPr>
                        <m:ctrlPr>
                          <a:rPr lang="ar-AE"/>
                        </m:ctrlPr>
                      </m:sSubPr>
                      <m:e>
                        <m:r>
                          <a:rPr lang="ar-AE" i="1"/>
                          <m:t>𝑉</m:t>
                        </m:r>
                      </m:e>
                      <m:sub>
                        <m:r>
                          <a:rPr lang="ar-AE" i="1"/>
                          <m:t>𝑓</m:t>
                        </m:r>
                      </m:sub>
                    </m:sSub>
                  </m:oMath>
                </a14:m>
                <a:endParaRPr lang="en-GB" dirty="0"/>
              </a:p>
              <a:p>
                <a:r>
                  <a:rPr lang="en-GB" dirty="0"/>
                  <a:t>Fibre orientation and laminate lay-up</a:t>
                </a:r>
              </a:p>
              <a:p>
                <a:r>
                  <a:rPr lang="en-GB" dirty="0"/>
                  <a:t>Matrix resin toughness</a:t>
                </a:r>
              </a:p>
              <a:p>
                <a:r>
                  <a:rPr lang="en-GB" dirty="0"/>
                  <a:t>Fibre–matrix interface strength</a:t>
                </a:r>
                <a:endParaRPr lang="en-GB" b="1" noProof="0" dirty="0"/>
              </a:p>
              <a:p>
                <a:endParaRPr lang="en-GB" noProof="0" dirty="0"/>
              </a:p>
            </p:txBody>
          </p:sp>
        </mc:Choice>
        <mc:Fallback>
          <p:sp>
            <p:nvSpPr>
              <p:cNvPr id="3" name="Content Placeholder 2">
                <a:extLst>
                  <a:ext uri="{FF2B5EF4-FFF2-40B4-BE49-F238E27FC236}">
                    <a16:creationId xmlns:a16="http://schemas.microsoft.com/office/drawing/2014/main" id="{613C6FF6-E095-DE05-A86D-B143243166BE}"/>
                  </a:ext>
                </a:extLst>
              </p:cNvPr>
              <p:cNvSpPr>
                <a:spLocks noGrp="1" noRot="1" noChangeAspect="1" noMove="1" noResize="1" noEditPoints="1" noAdjustHandles="1" noChangeArrowheads="1" noChangeShapeType="1" noTextEdit="1"/>
              </p:cNvSpPr>
              <p:nvPr>
                <p:ph idx="1"/>
              </p:nvPr>
            </p:nvSpPr>
            <p:spPr>
              <a:xfrm>
                <a:off x="346439" y="1675061"/>
                <a:ext cx="3381499" cy="3419454"/>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AC114C3-FC6D-CFEC-6515-562F45C875F1}"/>
              </a:ext>
            </a:extLst>
          </p:cNvPr>
          <p:cNvSpPr>
            <a:spLocks noGrp="1"/>
          </p:cNvSpPr>
          <p:nvPr>
            <p:ph type="sldNum" sz="quarter" idx="12"/>
          </p:nvPr>
        </p:nvSpPr>
        <p:spPr/>
        <p:txBody>
          <a:bodyPr/>
          <a:lstStyle/>
          <a:p>
            <a:fld id="{2258D337-24F1-4F5F-A628-F874347C61AD}" type="slidenum">
              <a:rPr lang="en-GB" noProof="0" smtClean="0"/>
              <a:pPr/>
              <a:t>6</a:t>
            </a:fld>
            <a:endParaRPr lang="en-GB" noProof="0" dirty="0">
              <a:solidFill>
                <a:srgbClr val="FFFF00"/>
              </a:solidFill>
            </a:endParaRPr>
          </a:p>
        </p:txBody>
      </p:sp>
      <p:sp>
        <p:nvSpPr>
          <p:cNvPr id="6" name="TextBox 5">
            <a:extLst>
              <a:ext uri="{FF2B5EF4-FFF2-40B4-BE49-F238E27FC236}">
                <a16:creationId xmlns:a16="http://schemas.microsoft.com/office/drawing/2014/main" id="{58C7D54F-BAAC-A23B-FA4F-4D9A09D90D5D}"/>
              </a:ext>
            </a:extLst>
          </p:cNvPr>
          <p:cNvSpPr txBox="1"/>
          <p:nvPr/>
        </p:nvSpPr>
        <p:spPr>
          <a:xfrm>
            <a:off x="4181376" y="1675060"/>
            <a:ext cx="2655548" cy="1874359"/>
          </a:xfrm>
          <a:prstGeom prst="rect">
            <a:avLst/>
          </a:prstGeom>
          <a:noFill/>
        </p:spPr>
        <p:txBody>
          <a:bodyPr wrap="square">
            <a:spAutoFit/>
          </a:bodyPr>
          <a:lstStyle/>
          <a:p>
            <a:pPr marL="0" indent="0">
              <a:buNone/>
            </a:pPr>
            <a:r>
              <a:rPr lang="en-GB" b="1" noProof="0" dirty="0">
                <a:solidFill>
                  <a:srgbClr val="92D050"/>
                </a:solidFill>
              </a:rPr>
              <a:t>Environmental Effects</a:t>
            </a:r>
          </a:p>
          <a:p>
            <a:pPr marL="342900" indent="-342900">
              <a:spcBef>
                <a:spcPct val="20000"/>
              </a:spcBef>
              <a:spcAft>
                <a:spcPts val="600"/>
              </a:spcAft>
              <a:buClr>
                <a:srgbClr val="FFFF66"/>
              </a:buClr>
              <a:buFont typeface="Wingdings 2" panose="05020102010507070707" pitchFamily="18" charset="2"/>
              <a:buChar char=""/>
            </a:pPr>
            <a:r>
              <a:rPr lang="en-GB" dirty="0"/>
              <a:t>Temperature</a:t>
            </a:r>
          </a:p>
          <a:p>
            <a:pPr marL="342900" indent="-342900">
              <a:spcBef>
                <a:spcPct val="20000"/>
              </a:spcBef>
              <a:spcAft>
                <a:spcPts val="600"/>
              </a:spcAft>
              <a:buClr>
                <a:srgbClr val="FFFF66"/>
              </a:buClr>
              <a:buFont typeface="Wingdings 2" panose="05020102010507070707" pitchFamily="18" charset="2"/>
              <a:buChar char=""/>
            </a:pPr>
            <a:r>
              <a:rPr lang="en-GB" dirty="0"/>
              <a:t>Moisture absorption</a:t>
            </a:r>
          </a:p>
          <a:p>
            <a:pPr marL="342900" indent="-342900">
              <a:spcBef>
                <a:spcPct val="20000"/>
              </a:spcBef>
              <a:spcAft>
                <a:spcPts val="600"/>
              </a:spcAft>
              <a:buClr>
                <a:srgbClr val="FFFF66"/>
              </a:buClr>
              <a:buFont typeface="Wingdings 2" panose="05020102010507070707" pitchFamily="18" charset="2"/>
              <a:buChar char=""/>
            </a:pPr>
            <a:r>
              <a:rPr lang="en-GB" dirty="0"/>
              <a:t>Hygrothermal ageing</a:t>
            </a:r>
            <a:endParaRPr lang="en-GB" noProof="0" dirty="0"/>
          </a:p>
          <a:p>
            <a:pPr marL="0" indent="0">
              <a:buNone/>
            </a:pPr>
            <a:endParaRPr lang="en-GB" noProof="0"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97A2457-C129-8C79-6E65-8312D3310407}"/>
                  </a:ext>
                </a:extLst>
              </p:cNvPr>
              <p:cNvSpPr txBox="1"/>
              <p:nvPr/>
            </p:nvSpPr>
            <p:spPr>
              <a:xfrm>
                <a:off x="7290362" y="1675060"/>
                <a:ext cx="4345629" cy="2206758"/>
              </a:xfrm>
              <a:prstGeom prst="rect">
                <a:avLst/>
              </a:prstGeom>
              <a:noFill/>
            </p:spPr>
            <p:txBody>
              <a:bodyPr wrap="square">
                <a:spAutoFit/>
              </a:bodyPr>
              <a:lstStyle/>
              <a:p>
                <a:pPr marL="0" indent="0">
                  <a:buNone/>
                </a:pPr>
                <a:r>
                  <a:rPr lang="en-GB" b="1" noProof="0" dirty="0">
                    <a:solidFill>
                      <a:srgbClr val="00B0F0"/>
                    </a:solidFill>
                  </a:rPr>
                  <a:t>Cyclic Loading Effects</a:t>
                </a:r>
              </a:p>
              <a:p>
                <a:pPr marL="342900" indent="-342900">
                  <a:spcBef>
                    <a:spcPct val="20000"/>
                  </a:spcBef>
                  <a:spcAft>
                    <a:spcPts val="600"/>
                  </a:spcAft>
                  <a:buClr>
                    <a:srgbClr val="FFFF66"/>
                  </a:buClr>
                  <a:buFont typeface="Wingdings 2" panose="05020102010507070707" pitchFamily="18" charset="2"/>
                  <a:buChar char=""/>
                </a:pPr>
                <a:r>
                  <a:rPr lang="en-GB" noProof="0" dirty="0"/>
                  <a:t>Stress ratio </a:t>
                </a:r>
                <a14:m>
                  <m:oMath xmlns:m="http://schemas.openxmlformats.org/officeDocument/2006/math">
                    <m:r>
                      <a:rPr lang="en-GB" noProof="0">
                        <a:latin typeface="Cambria Math" panose="02040503050406030204" pitchFamily="18" charset="0"/>
                      </a:rPr>
                      <m:t>𝑅</m:t>
                    </m:r>
                  </m:oMath>
                </a14:m>
                <a:endParaRPr lang="en-GB" noProof="0" dirty="0"/>
              </a:p>
              <a:p>
                <a:pPr marL="342900" indent="-342900">
                  <a:spcBef>
                    <a:spcPct val="20000"/>
                  </a:spcBef>
                  <a:spcAft>
                    <a:spcPts val="600"/>
                  </a:spcAft>
                  <a:buClr>
                    <a:srgbClr val="FFFF66"/>
                  </a:buClr>
                  <a:buFont typeface="Wingdings 2" panose="05020102010507070707" pitchFamily="18" charset="2"/>
                  <a:buChar char=""/>
                </a:pPr>
                <a:r>
                  <a:rPr lang="en-GB" noProof="0" dirty="0"/>
                  <a:t>Stress amplitude </a:t>
                </a:r>
                <a14:m>
                  <m:oMath xmlns:m="http://schemas.openxmlformats.org/officeDocument/2006/math">
                    <m:sSub>
                      <m:sSubPr>
                        <m:ctrlPr>
                          <a:rPr lang="en-GB"/>
                        </m:ctrlPr>
                      </m:sSubPr>
                      <m:e>
                        <m:r>
                          <a:rPr lang="en-GB" i="1"/>
                          <m:t>𝜎</m:t>
                        </m:r>
                      </m:e>
                      <m:sub>
                        <m:r>
                          <a:rPr lang="en-GB" i="1"/>
                          <m:t>𝑎</m:t>
                        </m:r>
                      </m:sub>
                    </m:sSub>
                  </m:oMath>
                </a14:m>
                <a:endParaRPr lang="en-GB" noProof="0" dirty="0"/>
              </a:p>
              <a:p>
                <a:pPr marL="342900" indent="-342900">
                  <a:spcBef>
                    <a:spcPct val="20000"/>
                  </a:spcBef>
                  <a:spcAft>
                    <a:spcPts val="600"/>
                  </a:spcAft>
                  <a:buClr>
                    <a:srgbClr val="FFFF66"/>
                  </a:buClr>
                  <a:buFont typeface="Wingdings 2" panose="05020102010507070707" pitchFamily="18" charset="2"/>
                  <a:buChar char=""/>
                </a:pPr>
                <a:r>
                  <a:rPr lang="en-GB" noProof="0" dirty="0"/>
                  <a:t>Loading frequency</a:t>
                </a:r>
              </a:p>
              <a:p>
                <a:pPr marL="342900" indent="-342900">
                  <a:spcBef>
                    <a:spcPct val="20000"/>
                  </a:spcBef>
                  <a:spcAft>
                    <a:spcPts val="600"/>
                  </a:spcAft>
                  <a:buClr>
                    <a:srgbClr val="FFFF66"/>
                  </a:buClr>
                  <a:buFont typeface="Wingdings 2" panose="05020102010507070707" pitchFamily="18" charset="2"/>
                  <a:buChar char=""/>
                </a:pPr>
                <a:r>
                  <a:rPr lang="en-GB" noProof="0" dirty="0"/>
                  <a:t>Tension–tension vs tension–compression</a:t>
                </a:r>
              </a:p>
            </p:txBody>
          </p:sp>
        </mc:Choice>
        <mc:Fallback>
          <p:sp>
            <p:nvSpPr>
              <p:cNvPr id="8" name="TextBox 7">
                <a:extLst>
                  <a:ext uri="{FF2B5EF4-FFF2-40B4-BE49-F238E27FC236}">
                    <a16:creationId xmlns:a16="http://schemas.microsoft.com/office/drawing/2014/main" id="{F97A2457-C129-8C79-6E65-8312D3310407}"/>
                  </a:ext>
                </a:extLst>
              </p:cNvPr>
              <p:cNvSpPr txBox="1">
                <a:spLocks noRot="1" noChangeAspect="1" noMove="1" noResize="1" noEditPoints="1" noAdjustHandles="1" noChangeArrowheads="1" noChangeShapeType="1" noTextEdit="1"/>
              </p:cNvSpPr>
              <p:nvPr/>
            </p:nvSpPr>
            <p:spPr>
              <a:xfrm>
                <a:off x="7290362" y="1675060"/>
                <a:ext cx="4345629" cy="2206758"/>
              </a:xfrm>
              <a:prstGeom prst="rect">
                <a:avLst/>
              </a:prstGeom>
              <a:blipFill>
                <a:blip r:embed="rId4"/>
                <a:stretch>
                  <a:fillRect l="-1262" t="-1657" b="-35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76AB3A-6724-243C-CF13-D05687B0D8F6}"/>
                  </a:ext>
                </a:extLst>
              </p:cNvPr>
              <p:cNvSpPr txBox="1"/>
              <p:nvPr/>
            </p:nvSpPr>
            <p:spPr>
              <a:xfrm>
                <a:off x="3768130" y="6161187"/>
                <a:ext cx="6139542" cy="391582"/>
              </a:xfrm>
              <a:prstGeom prst="rect">
                <a:avLst/>
              </a:prstGeom>
              <a:solidFill>
                <a:srgbClr val="FFFF66"/>
              </a:solidFill>
            </p:spPr>
            <p:txBody>
              <a:bodyPr wrap="square">
                <a:spAutoFit/>
              </a:bodyPr>
              <a:lstStyle/>
              <a:p>
                <a14:m>
                  <m:oMath xmlns:m="http://schemas.openxmlformats.org/officeDocument/2006/math">
                    <m:sSub>
                      <m:sSubPr>
                        <m:ctrlPr>
                          <a:rPr lang="en-GB" i="1" noProof="0" smtClean="0">
                            <a:solidFill>
                              <a:schemeClr val="bg1"/>
                            </a:solidFill>
                            <a:latin typeface="Cambria Math" panose="02040503050406030204" pitchFamily="18" charset="0"/>
                          </a:rPr>
                        </m:ctrlPr>
                      </m:sSubPr>
                      <m:e>
                        <m:r>
                          <a:rPr lang="en-GB" b="0" i="1" noProof="0" smtClean="0">
                            <a:solidFill>
                              <a:schemeClr val="bg1"/>
                            </a:solidFill>
                            <a:latin typeface="Cambria Math" panose="02040503050406030204" pitchFamily="18" charset="0"/>
                          </a:rPr>
                          <m:t>𝑁</m:t>
                        </m:r>
                      </m:e>
                      <m:sub>
                        <m:r>
                          <a:rPr lang="en-GB" b="0" i="1" noProof="0" smtClean="0">
                            <a:solidFill>
                              <a:schemeClr val="bg1"/>
                            </a:solidFill>
                            <a:latin typeface="Cambria Math" panose="02040503050406030204" pitchFamily="18" charset="0"/>
                          </a:rPr>
                          <m:t>𝑓</m:t>
                        </m:r>
                      </m:sub>
                    </m:sSub>
                  </m:oMath>
                </a14:m>
                <a:r>
                  <a:rPr lang="en-GB" noProof="0" dirty="0">
                    <a:solidFill>
                      <a:schemeClr val="bg1"/>
                    </a:solidFill>
                  </a:rPr>
                  <a:t> = </a:t>
                </a:r>
                <a14:m>
                  <m:oMath xmlns:m="http://schemas.openxmlformats.org/officeDocument/2006/math">
                    <m:r>
                      <a:rPr lang="en-GB" b="0" i="1" noProof="0" smtClean="0">
                        <a:solidFill>
                          <a:schemeClr val="bg1"/>
                        </a:solidFill>
                        <a:latin typeface="Cambria Math" panose="02040503050406030204" pitchFamily="18" charset="0"/>
                      </a:rPr>
                      <m:t>𝑓</m:t>
                    </m:r>
                  </m:oMath>
                </a14:m>
                <a:r>
                  <a:rPr lang="en-GB" noProof="0" dirty="0">
                    <a:solidFill>
                      <a:schemeClr val="bg1"/>
                    </a:solidFill>
                  </a:rPr>
                  <a:t>(fibre, matrix, interface, lay-up, environment, </a:t>
                </a:r>
                <a14:m>
                  <m:oMath xmlns:m="http://schemas.openxmlformats.org/officeDocument/2006/math">
                    <m:r>
                      <a:rPr lang="en-GB" b="0" i="1" noProof="0" smtClean="0">
                        <a:solidFill>
                          <a:schemeClr val="bg1"/>
                        </a:solidFill>
                        <a:latin typeface="Cambria Math" panose="02040503050406030204" pitchFamily="18" charset="0"/>
                      </a:rPr>
                      <m:t>𝑅</m:t>
                    </m:r>
                  </m:oMath>
                </a14:m>
                <a:r>
                  <a:rPr lang="en-GB" noProof="0" dirty="0">
                    <a:solidFill>
                      <a:schemeClr val="bg1"/>
                    </a:solidFill>
                  </a:rPr>
                  <a:t>, </a:t>
                </a:r>
                <a14:m>
                  <m:oMath xmlns:m="http://schemas.openxmlformats.org/officeDocument/2006/math">
                    <m:sSub>
                      <m:sSubPr>
                        <m:ctrlPr>
                          <a:rPr lang="en-GB" i="1" noProof="0" smtClean="0">
                            <a:solidFill>
                              <a:schemeClr val="bg1"/>
                            </a:solidFill>
                            <a:latin typeface="Cambria Math" panose="02040503050406030204" pitchFamily="18" charset="0"/>
                          </a:rPr>
                        </m:ctrlPr>
                      </m:sSubPr>
                      <m:e>
                        <m:r>
                          <a:rPr lang="en-GB" i="1" noProof="0" smtClean="0">
                            <a:solidFill>
                              <a:schemeClr val="bg1"/>
                            </a:solidFill>
                            <a:latin typeface="Cambria Math" panose="02040503050406030204" pitchFamily="18" charset="0"/>
                            <a:ea typeface="Cambria Math" panose="02040503050406030204" pitchFamily="18" charset="0"/>
                          </a:rPr>
                          <m:t>𝜎</m:t>
                        </m:r>
                      </m:e>
                      <m:sub>
                        <m:r>
                          <a:rPr lang="en-GB" b="0" i="1" noProof="0" smtClean="0">
                            <a:solidFill>
                              <a:schemeClr val="bg1"/>
                            </a:solidFill>
                            <a:latin typeface="Cambria Math" panose="02040503050406030204" pitchFamily="18" charset="0"/>
                          </a:rPr>
                          <m:t>𝑎</m:t>
                        </m:r>
                      </m:sub>
                    </m:sSub>
                  </m:oMath>
                </a14:m>
                <a:r>
                  <a:rPr lang="en-GB" noProof="0" dirty="0">
                    <a:solidFill>
                      <a:schemeClr val="bg1"/>
                    </a:solidFill>
                  </a:rPr>
                  <a:t>​)</a:t>
                </a:r>
              </a:p>
            </p:txBody>
          </p:sp>
        </mc:Choice>
        <mc:Fallback xmlns="">
          <p:sp>
            <p:nvSpPr>
              <p:cNvPr id="10" name="TextBox 9">
                <a:extLst>
                  <a:ext uri="{FF2B5EF4-FFF2-40B4-BE49-F238E27FC236}">
                    <a16:creationId xmlns:a16="http://schemas.microsoft.com/office/drawing/2014/main" id="{3576AB3A-6724-243C-CF13-D05687B0D8F6}"/>
                  </a:ext>
                </a:extLst>
              </p:cNvPr>
              <p:cNvSpPr txBox="1">
                <a:spLocks noRot="1" noChangeAspect="1" noMove="1" noResize="1" noEditPoints="1" noAdjustHandles="1" noChangeArrowheads="1" noChangeShapeType="1" noTextEdit="1"/>
              </p:cNvSpPr>
              <p:nvPr/>
            </p:nvSpPr>
            <p:spPr>
              <a:xfrm>
                <a:off x="3768130" y="6161187"/>
                <a:ext cx="6139542" cy="391582"/>
              </a:xfrm>
              <a:prstGeom prst="rect">
                <a:avLst/>
              </a:prstGeom>
              <a:blipFill>
                <a:blip r:embed="rId5"/>
                <a:stretch>
                  <a:fillRect t="-9375" b="-18750"/>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7296B5A0-D24D-8BB7-9421-633E65091F94}"/>
              </a:ext>
            </a:extLst>
          </p:cNvPr>
          <p:cNvSpPr txBox="1"/>
          <p:nvPr/>
        </p:nvSpPr>
        <p:spPr>
          <a:xfrm>
            <a:off x="1668026" y="6172312"/>
            <a:ext cx="2044149" cy="369332"/>
          </a:xfrm>
          <a:prstGeom prst="rect">
            <a:avLst/>
          </a:prstGeom>
          <a:solidFill>
            <a:srgbClr val="FFFF66"/>
          </a:solidFill>
        </p:spPr>
        <p:txBody>
          <a:bodyPr wrap="square" rtlCol="0">
            <a:spAutoFit/>
          </a:bodyPr>
          <a:lstStyle/>
          <a:p>
            <a:r>
              <a:rPr lang="en-GB" b="1" noProof="0" dirty="0">
                <a:solidFill>
                  <a:schemeClr val="bg1"/>
                </a:solidFill>
              </a:rPr>
              <a:t>For composites: </a:t>
            </a:r>
          </a:p>
        </p:txBody>
      </p:sp>
      <p:sp>
        <p:nvSpPr>
          <p:cNvPr id="12" name="TextBox 11">
            <a:extLst>
              <a:ext uri="{FF2B5EF4-FFF2-40B4-BE49-F238E27FC236}">
                <a16:creationId xmlns:a16="http://schemas.microsoft.com/office/drawing/2014/main" id="{C8D4F0FD-8029-1D2C-D18C-AB1B7202BF02}"/>
              </a:ext>
            </a:extLst>
          </p:cNvPr>
          <p:cNvSpPr txBox="1"/>
          <p:nvPr/>
        </p:nvSpPr>
        <p:spPr>
          <a:xfrm>
            <a:off x="1668026" y="5614460"/>
            <a:ext cx="1402948" cy="369332"/>
          </a:xfrm>
          <a:prstGeom prst="rect">
            <a:avLst/>
          </a:prstGeom>
          <a:noFill/>
        </p:spPr>
        <p:txBody>
          <a:bodyPr wrap="none" rtlCol="0">
            <a:spAutoFit/>
          </a:bodyPr>
          <a:lstStyle/>
          <a:p>
            <a:r>
              <a:rPr lang="en-GB" noProof="0" dirty="0"/>
              <a:t>For metals: </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14D54A8-A250-6BB9-7217-BAEF54A03DE8}"/>
                  </a:ext>
                </a:extLst>
              </p:cNvPr>
              <p:cNvSpPr txBox="1"/>
              <p:nvPr/>
            </p:nvSpPr>
            <p:spPr>
              <a:xfrm>
                <a:off x="3768130" y="5614460"/>
                <a:ext cx="6139542" cy="39158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i="1" noProof="0" smtClean="0">
                              <a:latin typeface="Cambria Math" panose="02040503050406030204" pitchFamily="18" charset="0"/>
                            </a:rPr>
                          </m:ctrlPr>
                        </m:sSubPr>
                        <m:e>
                          <m:r>
                            <a:rPr lang="en-GB" i="1" noProof="0">
                              <a:latin typeface="Cambria Math" panose="02040503050406030204" pitchFamily="18" charset="0"/>
                            </a:rPr>
                            <m:t>𝑁</m:t>
                          </m:r>
                        </m:e>
                        <m:sub>
                          <m:r>
                            <a:rPr lang="en-GB" i="1" noProof="0">
                              <a:latin typeface="Cambria Math" panose="02040503050406030204" pitchFamily="18" charset="0"/>
                            </a:rPr>
                            <m:t>𝑓</m:t>
                          </m:r>
                        </m:sub>
                      </m:sSub>
                      <m:r>
                        <a:rPr lang="en-GB" b="0" i="1" noProof="0" smtClean="0">
                          <a:latin typeface="Cambria Math" panose="02040503050406030204" pitchFamily="18" charset="0"/>
                        </a:rPr>
                        <m:t>=</m:t>
                      </m:r>
                      <m:r>
                        <a:rPr lang="en-GB" b="0" i="1" noProof="0" smtClean="0">
                          <a:latin typeface="Cambria Math" panose="02040503050406030204" pitchFamily="18" charset="0"/>
                        </a:rPr>
                        <m:t>𝑓</m:t>
                      </m:r>
                      <m:r>
                        <a:rPr lang="en-GB" b="0" i="1" noProof="0"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𝑎</m:t>
                          </m:r>
                        </m:sub>
                      </m:sSub>
                      <m:r>
                        <a:rPr lang="en-GB" b="0" i="1" smtClean="0">
                          <a:latin typeface="Cambria Math" panose="02040503050406030204" pitchFamily="18" charset="0"/>
                        </a:rPr>
                        <m:t>)</m:t>
                      </m:r>
                    </m:oMath>
                  </m:oMathPara>
                </a14:m>
                <a:endParaRPr lang="en-GB" noProof="0" dirty="0"/>
              </a:p>
            </p:txBody>
          </p:sp>
        </mc:Choice>
        <mc:Fallback>
          <p:sp>
            <p:nvSpPr>
              <p:cNvPr id="13" name="TextBox 12">
                <a:extLst>
                  <a:ext uri="{FF2B5EF4-FFF2-40B4-BE49-F238E27FC236}">
                    <a16:creationId xmlns:a16="http://schemas.microsoft.com/office/drawing/2014/main" id="{914D54A8-A250-6BB9-7217-BAEF54A03DE8}"/>
                  </a:ext>
                </a:extLst>
              </p:cNvPr>
              <p:cNvSpPr txBox="1">
                <a:spLocks noRot="1" noChangeAspect="1" noMove="1" noResize="1" noEditPoints="1" noAdjustHandles="1" noChangeArrowheads="1" noChangeShapeType="1" noTextEdit="1"/>
              </p:cNvSpPr>
              <p:nvPr/>
            </p:nvSpPr>
            <p:spPr>
              <a:xfrm>
                <a:off x="3768130" y="5614460"/>
                <a:ext cx="6139542" cy="391582"/>
              </a:xfrm>
              <a:prstGeom prst="rect">
                <a:avLst/>
              </a:prstGeom>
              <a:blipFill>
                <a:blip r:embed="rId6"/>
                <a:stretch>
                  <a:fillRect b="-9375"/>
                </a:stretch>
              </a:blipFill>
            </p:spPr>
            <p:txBody>
              <a:bodyPr/>
              <a:lstStyle/>
              <a:p>
                <a:r>
                  <a:rPr lang="en-GB">
                    <a:noFill/>
                  </a:rPr>
                  <a:t> </a:t>
                </a:r>
              </a:p>
            </p:txBody>
          </p:sp>
        </mc:Fallback>
      </mc:AlternateContent>
    </p:spTree>
    <p:extLst>
      <p:ext uri="{BB962C8B-B14F-4D97-AF65-F5344CB8AC3E}">
        <p14:creationId xmlns:p14="http://schemas.microsoft.com/office/powerpoint/2010/main" val="93463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ABFC-7065-8BAB-5353-3BCA975520F0}"/>
              </a:ext>
            </a:extLst>
          </p:cNvPr>
          <p:cNvSpPr>
            <a:spLocks noGrp="1"/>
          </p:cNvSpPr>
          <p:nvPr>
            <p:ph type="title"/>
          </p:nvPr>
        </p:nvSpPr>
        <p:spPr/>
        <p:txBody>
          <a:bodyPr/>
          <a:lstStyle/>
          <a:p>
            <a:r>
              <a:rPr lang="en-GB" sz="3500" noProof="0" dirty="0"/>
              <a:t>Micro-mechanisms of Fatigue Damage in CFRP</a:t>
            </a:r>
          </a:p>
        </p:txBody>
      </p:sp>
      <p:sp>
        <p:nvSpPr>
          <p:cNvPr id="3" name="Content Placeholder 2">
            <a:extLst>
              <a:ext uri="{FF2B5EF4-FFF2-40B4-BE49-F238E27FC236}">
                <a16:creationId xmlns:a16="http://schemas.microsoft.com/office/drawing/2014/main" id="{366D98D3-5C5B-A4B4-26A4-81CFCB0666FA}"/>
              </a:ext>
            </a:extLst>
          </p:cNvPr>
          <p:cNvSpPr>
            <a:spLocks noGrp="1"/>
          </p:cNvSpPr>
          <p:nvPr>
            <p:ph idx="1"/>
          </p:nvPr>
        </p:nvSpPr>
        <p:spPr>
          <a:xfrm>
            <a:off x="810000" y="1662802"/>
            <a:ext cx="10554574" cy="666012"/>
          </a:xfrm>
        </p:spPr>
        <p:txBody>
          <a:bodyPr/>
          <a:lstStyle/>
          <a:p>
            <a:r>
              <a:rPr lang="en-GB" dirty="0"/>
              <a:t>Fatigue in CFRP arises from </a:t>
            </a:r>
            <a:r>
              <a:rPr lang="en-GB" b="1" dirty="0">
                <a:solidFill>
                  <a:srgbClr val="FFFF00"/>
                </a:solidFill>
              </a:rPr>
              <a:t>interacting damage mechanisms across multiple length scales</a:t>
            </a:r>
            <a:r>
              <a:rPr lang="en-GB" dirty="0"/>
              <a:t>, rather than single crack propagation as in metals</a:t>
            </a:r>
            <a:endParaRPr lang="en-GB" noProof="0" dirty="0"/>
          </a:p>
        </p:txBody>
      </p:sp>
      <p:sp>
        <p:nvSpPr>
          <p:cNvPr id="4" name="Slide Number Placeholder 3">
            <a:extLst>
              <a:ext uri="{FF2B5EF4-FFF2-40B4-BE49-F238E27FC236}">
                <a16:creationId xmlns:a16="http://schemas.microsoft.com/office/drawing/2014/main" id="{1DBBB542-829A-C1F2-FD68-82A354830462}"/>
              </a:ext>
            </a:extLst>
          </p:cNvPr>
          <p:cNvSpPr>
            <a:spLocks noGrp="1"/>
          </p:cNvSpPr>
          <p:nvPr>
            <p:ph type="sldNum" sz="quarter" idx="12"/>
          </p:nvPr>
        </p:nvSpPr>
        <p:spPr/>
        <p:txBody>
          <a:bodyPr/>
          <a:lstStyle/>
          <a:p>
            <a:fld id="{2258D337-24F1-4F5F-A628-F874347C61AD}" type="slidenum">
              <a:rPr lang="en-GB" noProof="0" smtClean="0"/>
              <a:pPr/>
              <a:t>7</a:t>
            </a:fld>
            <a:endParaRPr lang="en-GB" noProof="0" dirty="0">
              <a:solidFill>
                <a:srgbClr val="FFFF00"/>
              </a:solidFill>
            </a:endParaRPr>
          </a:p>
        </p:txBody>
      </p:sp>
      <p:graphicFrame>
        <p:nvGraphicFramePr>
          <p:cNvPr id="5" name="Diagram 4">
            <a:extLst>
              <a:ext uri="{FF2B5EF4-FFF2-40B4-BE49-F238E27FC236}">
                <a16:creationId xmlns:a16="http://schemas.microsoft.com/office/drawing/2014/main" id="{156306EE-6DF3-D420-C36E-0D48AB752D13}"/>
              </a:ext>
            </a:extLst>
          </p:cNvPr>
          <p:cNvGraphicFramePr/>
          <p:nvPr>
            <p:extLst>
              <p:ext uri="{D42A27DB-BD31-4B8C-83A1-F6EECF244321}">
                <p14:modId xmlns:p14="http://schemas.microsoft.com/office/powerpoint/2010/main" val="2603507128"/>
              </p:ext>
            </p:extLst>
          </p:nvPr>
        </p:nvGraphicFramePr>
        <p:xfrm>
          <a:off x="230450" y="2328814"/>
          <a:ext cx="6028091" cy="425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3700C816-1D7F-7927-E851-A523FD5D61F0}"/>
              </a:ext>
            </a:extLst>
          </p:cNvPr>
          <p:cNvPicPr>
            <a:picLocks noChangeAspect="1"/>
          </p:cNvPicPr>
          <p:nvPr/>
        </p:nvPicPr>
        <p:blipFill>
          <a:blip r:embed="rId7"/>
          <a:stretch>
            <a:fillRect/>
          </a:stretch>
        </p:blipFill>
        <p:spPr>
          <a:xfrm>
            <a:off x="6439413" y="2609926"/>
            <a:ext cx="5002876" cy="3796561"/>
          </a:xfrm>
          <a:prstGeom prst="rect">
            <a:avLst/>
          </a:prstGeom>
          <a:ln>
            <a:solidFill>
              <a:srgbClr val="00B0F0"/>
            </a:solidFill>
          </a:ln>
        </p:spPr>
      </p:pic>
      <p:sp>
        <p:nvSpPr>
          <p:cNvPr id="11" name="TextBox 10">
            <a:extLst>
              <a:ext uri="{FF2B5EF4-FFF2-40B4-BE49-F238E27FC236}">
                <a16:creationId xmlns:a16="http://schemas.microsoft.com/office/drawing/2014/main" id="{4AE22E0A-6FEB-EE7F-D10B-30B9579F57B2}"/>
              </a:ext>
            </a:extLst>
          </p:cNvPr>
          <p:cNvSpPr txBox="1"/>
          <p:nvPr/>
        </p:nvSpPr>
        <p:spPr>
          <a:xfrm>
            <a:off x="7244863" y="4781787"/>
            <a:ext cx="1202573" cy="1015663"/>
          </a:xfrm>
          <a:prstGeom prst="rect">
            <a:avLst/>
          </a:prstGeom>
          <a:noFill/>
        </p:spPr>
        <p:txBody>
          <a:bodyPr wrap="none" rtlCol="0">
            <a:spAutoFit/>
          </a:bodyPr>
          <a:lstStyle/>
          <a:p>
            <a:r>
              <a:rPr lang="en-GB" sz="1200" b="1" dirty="0">
                <a:solidFill>
                  <a:srgbClr val="7030A0"/>
                </a:solidFill>
              </a:rPr>
              <a:t>Damage</a:t>
            </a:r>
          </a:p>
          <a:p>
            <a:r>
              <a:rPr lang="en-GB" sz="1200" b="1" dirty="0">
                <a:solidFill>
                  <a:srgbClr val="7030A0"/>
                </a:solidFill>
              </a:rPr>
              <a:t>Accumulation</a:t>
            </a:r>
            <a:endParaRPr lang="en-GB" sz="1200" b="1" dirty="0">
              <a:solidFill>
                <a:srgbClr val="0070C0"/>
              </a:solidFill>
            </a:endParaRPr>
          </a:p>
          <a:p>
            <a:endParaRPr lang="en-GB" sz="1200" b="1" dirty="0">
              <a:solidFill>
                <a:srgbClr val="0070C0"/>
              </a:solidFill>
            </a:endParaRPr>
          </a:p>
          <a:p>
            <a:r>
              <a:rPr lang="en-GB" sz="1200" b="1" dirty="0">
                <a:solidFill>
                  <a:srgbClr val="0070C0"/>
                </a:solidFill>
              </a:rPr>
              <a:t>Stiffness </a:t>
            </a:r>
          </a:p>
          <a:p>
            <a:r>
              <a:rPr lang="en-GB" sz="1200" b="1" dirty="0">
                <a:solidFill>
                  <a:srgbClr val="0070C0"/>
                </a:solidFill>
              </a:rPr>
              <a:t>degradation</a:t>
            </a:r>
          </a:p>
        </p:txBody>
      </p:sp>
      <p:sp>
        <p:nvSpPr>
          <p:cNvPr id="12" name="TextBox 11">
            <a:extLst>
              <a:ext uri="{FF2B5EF4-FFF2-40B4-BE49-F238E27FC236}">
                <a16:creationId xmlns:a16="http://schemas.microsoft.com/office/drawing/2014/main" id="{9AC0592A-C483-9D0C-1E4A-97E27CC49B1D}"/>
              </a:ext>
            </a:extLst>
          </p:cNvPr>
          <p:cNvSpPr txBox="1"/>
          <p:nvPr/>
        </p:nvSpPr>
        <p:spPr>
          <a:xfrm>
            <a:off x="8796000" y="4781787"/>
            <a:ext cx="1210588" cy="1015663"/>
          </a:xfrm>
          <a:prstGeom prst="rect">
            <a:avLst/>
          </a:prstGeom>
          <a:noFill/>
        </p:spPr>
        <p:txBody>
          <a:bodyPr wrap="none" rtlCol="0">
            <a:spAutoFit/>
          </a:bodyPr>
          <a:lstStyle/>
          <a:p>
            <a:r>
              <a:rPr lang="en-GB" sz="1200" b="1" dirty="0">
                <a:solidFill>
                  <a:srgbClr val="7030A0"/>
                </a:solidFill>
              </a:rPr>
              <a:t>Energy driven</a:t>
            </a:r>
          </a:p>
          <a:p>
            <a:r>
              <a:rPr lang="en-GB" sz="1200" b="1" dirty="0">
                <a:solidFill>
                  <a:srgbClr val="7030A0"/>
                </a:solidFill>
              </a:rPr>
              <a:t>Delamination</a:t>
            </a:r>
          </a:p>
          <a:p>
            <a:endParaRPr lang="en-GB" sz="1200" b="1" dirty="0">
              <a:solidFill>
                <a:srgbClr val="7030A0"/>
              </a:solidFill>
            </a:endParaRPr>
          </a:p>
          <a:p>
            <a:r>
              <a:rPr lang="en-GB" sz="1200" b="1" dirty="0">
                <a:solidFill>
                  <a:srgbClr val="0070C0"/>
                </a:solidFill>
              </a:rPr>
              <a:t>Delamination </a:t>
            </a:r>
          </a:p>
          <a:p>
            <a:r>
              <a:rPr lang="en-GB" sz="1200" b="1" dirty="0">
                <a:solidFill>
                  <a:srgbClr val="0070C0"/>
                </a:solidFill>
              </a:rPr>
              <a:t>growth</a:t>
            </a:r>
          </a:p>
        </p:txBody>
      </p:sp>
      <p:sp>
        <p:nvSpPr>
          <p:cNvPr id="13" name="TextBox 12">
            <a:extLst>
              <a:ext uri="{FF2B5EF4-FFF2-40B4-BE49-F238E27FC236}">
                <a16:creationId xmlns:a16="http://schemas.microsoft.com/office/drawing/2014/main" id="{4C33B99B-1F34-E376-ED99-45E8CA4598C8}"/>
              </a:ext>
            </a:extLst>
          </p:cNvPr>
          <p:cNvSpPr txBox="1"/>
          <p:nvPr/>
        </p:nvSpPr>
        <p:spPr>
          <a:xfrm>
            <a:off x="10380800" y="4781787"/>
            <a:ext cx="1124026" cy="830997"/>
          </a:xfrm>
          <a:prstGeom prst="rect">
            <a:avLst/>
          </a:prstGeom>
          <a:noFill/>
        </p:spPr>
        <p:txBody>
          <a:bodyPr wrap="none" rtlCol="0">
            <a:spAutoFit/>
          </a:bodyPr>
          <a:lstStyle/>
          <a:p>
            <a:r>
              <a:rPr lang="en-GB" sz="1200" b="1" dirty="0">
                <a:solidFill>
                  <a:srgbClr val="7030A0"/>
                </a:solidFill>
              </a:rPr>
              <a:t>Catastrophic</a:t>
            </a:r>
          </a:p>
          <a:p>
            <a:r>
              <a:rPr lang="en-GB" sz="1200" b="1" dirty="0">
                <a:solidFill>
                  <a:srgbClr val="7030A0"/>
                </a:solidFill>
              </a:rPr>
              <a:t>failure</a:t>
            </a:r>
          </a:p>
          <a:p>
            <a:endParaRPr lang="en-GB" sz="1200" b="1" dirty="0">
              <a:solidFill>
                <a:srgbClr val="0070C0"/>
              </a:solidFill>
            </a:endParaRPr>
          </a:p>
          <a:p>
            <a:r>
              <a:rPr lang="en-GB" sz="1200" b="1" dirty="0">
                <a:solidFill>
                  <a:srgbClr val="0070C0"/>
                </a:solidFill>
              </a:rPr>
              <a:t>Fibre failure</a:t>
            </a:r>
          </a:p>
        </p:txBody>
      </p:sp>
    </p:spTree>
    <p:extLst>
      <p:ext uri="{BB962C8B-B14F-4D97-AF65-F5344CB8AC3E}">
        <p14:creationId xmlns:p14="http://schemas.microsoft.com/office/powerpoint/2010/main" val="251432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97ABA-8006-FD72-E0A1-3E8C0002C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7E63C-F7F4-C20D-49BF-0AC517A3EB1E}"/>
              </a:ext>
            </a:extLst>
          </p:cNvPr>
          <p:cNvSpPr>
            <a:spLocks noGrp="1"/>
          </p:cNvSpPr>
          <p:nvPr>
            <p:ph type="title"/>
          </p:nvPr>
        </p:nvSpPr>
        <p:spPr/>
        <p:txBody>
          <a:bodyPr/>
          <a:lstStyle/>
          <a:p>
            <a:r>
              <a:rPr lang="en-GB" sz="3000" noProof="0" dirty="0"/>
              <a:t>Micro-mechanisms of Fatigue Damage in CFRP</a:t>
            </a:r>
            <a:br>
              <a:rPr lang="en-GB" sz="3000" noProof="0" dirty="0"/>
            </a:br>
            <a:r>
              <a:rPr lang="en-GB" sz="2000" noProof="0" dirty="0"/>
              <a:t>- </a:t>
            </a:r>
            <a:r>
              <a:rPr lang="en-GB" sz="2000" noProof="0" dirty="0">
                <a:solidFill>
                  <a:srgbClr val="92D050"/>
                </a:solidFill>
              </a:rPr>
              <a:t>Stage I</a:t>
            </a:r>
          </a:p>
        </p:txBody>
      </p:sp>
      <p:sp>
        <p:nvSpPr>
          <p:cNvPr id="4" name="Slide Number Placeholder 3">
            <a:extLst>
              <a:ext uri="{FF2B5EF4-FFF2-40B4-BE49-F238E27FC236}">
                <a16:creationId xmlns:a16="http://schemas.microsoft.com/office/drawing/2014/main" id="{044077CF-8542-1B49-E101-59D55B2DB6F8}"/>
              </a:ext>
            </a:extLst>
          </p:cNvPr>
          <p:cNvSpPr>
            <a:spLocks noGrp="1"/>
          </p:cNvSpPr>
          <p:nvPr>
            <p:ph type="sldNum" sz="quarter" idx="12"/>
          </p:nvPr>
        </p:nvSpPr>
        <p:spPr/>
        <p:txBody>
          <a:bodyPr/>
          <a:lstStyle/>
          <a:p>
            <a:fld id="{2258D337-24F1-4F5F-A628-F874347C61AD}" type="slidenum">
              <a:rPr lang="en-GB" noProof="0" smtClean="0"/>
              <a:pPr/>
              <a:t>8</a:t>
            </a:fld>
            <a:endParaRPr lang="en-GB" noProof="0" dirty="0">
              <a:solidFill>
                <a:srgbClr val="FFFF00"/>
              </a:solidFill>
            </a:endParaRP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6F2DA6BB-6D5E-EBEA-488E-D82591BD6A6D}"/>
                  </a:ext>
                </a:extLst>
              </p:cNvPr>
              <p:cNvSpPr>
                <a:spLocks noGrp="1"/>
              </p:cNvSpPr>
              <p:nvPr>
                <p:ph idx="1"/>
              </p:nvPr>
            </p:nvSpPr>
            <p:spPr>
              <a:xfrm>
                <a:off x="587000" y="1424983"/>
                <a:ext cx="6947275" cy="4350977"/>
              </a:xfrm>
            </p:spPr>
            <p:txBody>
              <a:bodyPr>
                <a:normAutofit fontScale="92500" lnSpcReduction="20000"/>
              </a:bodyPr>
              <a:lstStyle/>
              <a:p>
                <a:pPr marL="0" indent="0">
                  <a:buNone/>
                </a:pPr>
                <a:r>
                  <a:rPr lang="en-GB" b="1" noProof="0" dirty="0">
                    <a:solidFill>
                      <a:srgbClr val="FFFF00"/>
                    </a:solidFill>
                  </a:rPr>
                  <a:t>Mechanism Driver</a:t>
                </a: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𝜏</m:t>
                        </m:r>
                      </m:e>
                      <m:sub>
                        <m:r>
                          <a:rPr lang="en-GB" i="1">
                            <a:latin typeface="Cambria Math" panose="02040503050406030204" pitchFamily="18" charset="0"/>
                          </a:rPr>
                          <m:t>12</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2</m:t>
                        </m:r>
                      </m:sub>
                    </m:sSub>
                  </m:oMath>
                </a14:m>
                <a:r>
                  <a:rPr lang="en-GB" dirty="0"/>
                  <a:t> cycling loading</a:t>
                </a:r>
              </a:p>
              <a:p>
                <a:pPr lvl="1"/>
                <a:r>
                  <a:rPr lang="en-GB" dirty="0"/>
                  <a:t>Matrix-controlled damage initiated by cyclic shear and transverse tension.</a:t>
                </a:r>
              </a:p>
              <a:p>
                <a:pPr lvl="1"/>
                <a:r>
                  <a:rPr lang="en-GB" dirty="0"/>
                  <a:t>Highly sensitive to temperature and moisture.</a:t>
                </a:r>
                <a:endParaRPr lang="en-GB" i="1" noProof="0" dirty="0">
                  <a:latin typeface="Times New Roman" panose="02020603050405020304" pitchFamily="18" charset="0"/>
                  <a:cs typeface="Times New Roman" panose="02020603050405020304" pitchFamily="18" charset="0"/>
                </a:endParaRPr>
              </a:p>
              <a:p>
                <a:pPr marL="0" indent="0">
                  <a:buNone/>
                </a:pPr>
                <a:r>
                  <a:rPr lang="en-GB" b="1" dirty="0">
                    <a:solidFill>
                      <a:srgbClr val="FFFF00"/>
                    </a:solidFill>
                  </a:rPr>
                  <a:t>Transition: Micro-defects → Distributed Cracking</a:t>
                </a:r>
              </a:p>
              <a:p>
                <a:pPr lvl="1"/>
                <a:r>
                  <a:rPr lang="en-GB" dirty="0">
                    <a:latin typeface="Arial" panose="020B0604020202020204" pitchFamily="34" charset="0"/>
                  </a:rPr>
                  <a:t>Transverse matrix cracking in 90° plies</a:t>
                </a:r>
              </a:p>
              <a:p>
                <a:pPr lvl="1"/>
                <a:r>
                  <a:rPr lang="en-GB" noProof="0" dirty="0">
                    <a:latin typeface="Arial" panose="020B0604020202020204" pitchFamily="34" charset="0"/>
                  </a:rPr>
                  <a:t>Shear-driven cracking in ±45° plies </a:t>
                </a:r>
              </a:p>
              <a:p>
                <a:pPr lvl="1"/>
                <a:r>
                  <a:rPr lang="en-GB" noProof="0" dirty="0">
                    <a:latin typeface="Arial" panose="020B0604020202020204" pitchFamily="34" charset="0"/>
                  </a:rPr>
                  <a:t>Fibre–matrix interface debonding</a:t>
                </a:r>
              </a:p>
              <a:p>
                <a:pPr lvl="1"/>
                <a:r>
                  <a:rPr lang="en-GB" dirty="0"/>
                  <a:t>Crack density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𝜌</m:t>
                        </m:r>
                      </m:e>
                      <m:sub>
                        <m:r>
                          <a:rPr lang="ar-AE" i="1">
                            <a:latin typeface="Cambria Math" panose="02040503050406030204" pitchFamily="18" charset="0"/>
                          </a:rPr>
                          <m:t>𝑐</m:t>
                        </m:r>
                      </m:sub>
                    </m:sSub>
                    <m:d>
                      <m:dPr>
                        <m:ctrlPr>
                          <a:rPr lang="ar-AE" i="1">
                            <a:latin typeface="Cambria Math" panose="02040503050406030204" pitchFamily="18" charset="0"/>
                          </a:rPr>
                        </m:ctrlPr>
                      </m:dPr>
                      <m:e>
                        <m:r>
                          <a:rPr lang="ar-AE" i="1">
                            <a:latin typeface="Cambria Math" panose="02040503050406030204" pitchFamily="18" charset="0"/>
                          </a:rPr>
                          <m:t>𝑁</m:t>
                        </m:r>
                      </m:e>
                    </m:d>
                    <m:r>
                      <a:rPr lang="ar-AE">
                        <a:latin typeface="Cambria Math" panose="02040503050406030204" pitchFamily="18" charset="0"/>
                      </a:rPr>
                      <m:t>↑</m:t>
                    </m:r>
                  </m:oMath>
                </a14:m>
                <a:r>
                  <a:rPr lang="en-GB" dirty="0"/>
                  <a:t> with cycles</a:t>
                </a:r>
              </a:p>
              <a:p>
                <a:pPr marL="0" indent="0">
                  <a:buNone/>
                </a:pPr>
                <a:r>
                  <a:rPr lang="en-GB" b="1" dirty="0">
                    <a:solidFill>
                      <a:srgbClr val="FFFF00"/>
                    </a:solidFill>
                  </a:rPr>
                  <a:t>Governing Condition</a:t>
                </a:r>
              </a:p>
              <a:p>
                <a:pPr lvl="1"/>
                <a14:m>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𝑁</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0</m:t>
                        </m:r>
                      </m:sub>
                    </m:sSub>
                    <m:r>
                      <a:rPr lang="en-GB" i="1">
                        <a:latin typeface="Cambria Math" panose="02040503050406030204" pitchFamily="18" charset="0"/>
                      </a:rPr>
                      <m:t>(</m:t>
                    </m:r>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𝐷</m:t>
                    </m:r>
                    <m:d>
                      <m:dPr>
                        <m:ctrlPr>
                          <a:rPr lang="en-GB" i="1">
                            <a:latin typeface="Cambria Math" panose="02040503050406030204" pitchFamily="18" charset="0"/>
                          </a:rPr>
                        </m:ctrlPr>
                      </m:dPr>
                      <m:e>
                        <m:r>
                          <a:rPr lang="en-GB" i="1">
                            <a:latin typeface="Cambria Math" panose="02040503050406030204" pitchFamily="18" charset="0"/>
                          </a:rPr>
                          <m:t>𝑁</m:t>
                        </m:r>
                      </m:e>
                    </m:d>
                  </m:oMath>
                </a14:m>
                <a:r>
                  <a:rPr lang="en-GB" dirty="0"/>
                  <a:t>)</a:t>
                </a:r>
              </a:p>
              <a:p>
                <a:pPr lvl="1"/>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oMath>
                </a14:m>
                <a:r>
                  <a:rPr lang="en-GB" dirty="0"/>
                  <a:t>: effective laminate modulus</a:t>
                </a:r>
              </a:p>
              <a:p>
                <a:pPr lvl="1"/>
                <a14:m>
                  <m:oMath xmlns:m="http://schemas.openxmlformats.org/officeDocument/2006/math">
                    <m:r>
                      <a:rPr lang="en-GB" b="0" i="1" smtClean="0">
                        <a:latin typeface="Cambria Math" panose="02040503050406030204" pitchFamily="18" charset="0"/>
                      </a:rPr>
                      <m:t>𝐷</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e>
                    </m:d>
                  </m:oMath>
                </a14:m>
                <a:r>
                  <a:rPr lang="en-GB" dirty="0"/>
                  <a:t>: scalar damage variable representing stiffness degradation</a:t>
                </a:r>
              </a:p>
            </p:txBody>
          </p:sp>
        </mc:Choice>
        <mc:Fallback>
          <p:sp>
            <p:nvSpPr>
              <p:cNvPr id="9" name="Content Placeholder 8">
                <a:extLst>
                  <a:ext uri="{FF2B5EF4-FFF2-40B4-BE49-F238E27FC236}">
                    <a16:creationId xmlns:a16="http://schemas.microsoft.com/office/drawing/2014/main" id="{6F2DA6BB-6D5E-EBEA-488E-D82591BD6A6D}"/>
                  </a:ext>
                </a:extLst>
              </p:cNvPr>
              <p:cNvSpPr>
                <a:spLocks noGrp="1" noRot="1" noChangeAspect="1" noMove="1" noResize="1" noEditPoints="1" noAdjustHandles="1" noChangeArrowheads="1" noChangeShapeType="1" noTextEdit="1"/>
              </p:cNvSpPr>
              <p:nvPr>
                <p:ph idx="1"/>
              </p:nvPr>
            </p:nvSpPr>
            <p:spPr>
              <a:xfrm>
                <a:off x="587000" y="1424983"/>
                <a:ext cx="6947275" cy="4350977"/>
              </a:xfrm>
              <a:blipFill>
                <a:blip r:embed="rId2"/>
                <a:stretch>
                  <a:fillRect/>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D7952EBF-A1B6-4636-5231-599899367A98}"/>
              </a:ext>
            </a:extLst>
          </p:cNvPr>
          <p:cNvPicPr>
            <a:picLocks noChangeAspect="1"/>
          </p:cNvPicPr>
          <p:nvPr/>
        </p:nvPicPr>
        <p:blipFill>
          <a:blip r:embed="rId3"/>
          <a:stretch>
            <a:fillRect/>
          </a:stretch>
        </p:blipFill>
        <p:spPr>
          <a:xfrm>
            <a:off x="7534275" y="2655038"/>
            <a:ext cx="4423264" cy="3795007"/>
          </a:xfrm>
          <a:prstGeom prst="rect">
            <a:avLst/>
          </a:prstGeom>
          <a:ln>
            <a:solidFill>
              <a:srgbClr val="00B0F0"/>
            </a:solidFill>
          </a:ln>
        </p:spPr>
      </p:pic>
      <p:pic>
        <p:nvPicPr>
          <p:cNvPr id="11" name="Picture 10">
            <a:extLst>
              <a:ext uri="{FF2B5EF4-FFF2-40B4-BE49-F238E27FC236}">
                <a16:creationId xmlns:a16="http://schemas.microsoft.com/office/drawing/2014/main" id="{1301A399-5157-39E2-153A-2FAF61A0D06D}"/>
              </a:ext>
            </a:extLst>
          </p:cNvPr>
          <p:cNvPicPr>
            <a:picLocks noChangeAspect="1"/>
          </p:cNvPicPr>
          <p:nvPr/>
        </p:nvPicPr>
        <p:blipFill>
          <a:blip r:embed="rId4"/>
          <a:stretch>
            <a:fillRect/>
          </a:stretch>
        </p:blipFill>
        <p:spPr>
          <a:xfrm>
            <a:off x="10039592" y="635946"/>
            <a:ext cx="1917947" cy="1961703"/>
          </a:xfrm>
          <a:prstGeom prst="rect">
            <a:avLst/>
          </a:prstGeom>
          <a:ln>
            <a:solidFill>
              <a:srgbClr val="00B0F0"/>
            </a:solidFill>
          </a:ln>
        </p:spPr>
      </p:pic>
      <p:sp>
        <p:nvSpPr>
          <p:cNvPr id="17" name="TextBox 16">
            <a:extLst>
              <a:ext uri="{FF2B5EF4-FFF2-40B4-BE49-F238E27FC236}">
                <a16:creationId xmlns:a16="http://schemas.microsoft.com/office/drawing/2014/main" id="{87B603F3-7DE5-FD3F-9307-306F27768377}"/>
              </a:ext>
            </a:extLst>
          </p:cNvPr>
          <p:cNvSpPr txBox="1"/>
          <p:nvPr/>
        </p:nvSpPr>
        <p:spPr>
          <a:xfrm>
            <a:off x="587000" y="5874764"/>
            <a:ext cx="6947275" cy="584775"/>
          </a:xfrm>
          <a:prstGeom prst="rect">
            <a:avLst/>
          </a:prstGeom>
          <a:noFill/>
        </p:spPr>
        <p:txBody>
          <a:bodyPr wrap="square">
            <a:spAutoFit/>
          </a:bodyPr>
          <a:lstStyle/>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Stage I typically consumes 30–50% of life in cross-ply laminates</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Matrix cracking increases local stress concentration in neighbouring plies</a:t>
            </a:r>
          </a:p>
        </p:txBody>
      </p:sp>
    </p:spTree>
    <p:extLst>
      <p:ext uri="{BB962C8B-B14F-4D97-AF65-F5344CB8AC3E}">
        <p14:creationId xmlns:p14="http://schemas.microsoft.com/office/powerpoint/2010/main" val="345457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90A2-E0BD-AED4-F298-20B97BF822AB}"/>
              </a:ext>
            </a:extLst>
          </p:cNvPr>
          <p:cNvSpPr>
            <a:spLocks noGrp="1"/>
          </p:cNvSpPr>
          <p:nvPr>
            <p:ph type="title"/>
          </p:nvPr>
        </p:nvSpPr>
        <p:spPr/>
        <p:txBody>
          <a:bodyPr/>
          <a:lstStyle/>
          <a:p>
            <a:r>
              <a:rPr lang="en-GB" sz="3000" dirty="0"/>
              <a:t>Micro-mechanisms of Fatigue Damage in CFRP</a:t>
            </a:r>
            <a:br>
              <a:rPr lang="en-GB" sz="3000" dirty="0"/>
            </a:br>
            <a:r>
              <a:rPr lang="en-GB" sz="2000" dirty="0"/>
              <a:t>- </a:t>
            </a:r>
            <a:r>
              <a:rPr lang="en-GB" sz="2000" dirty="0">
                <a:solidFill>
                  <a:schemeClr val="accent2">
                    <a:lumMod val="40000"/>
                    <a:lumOff val="60000"/>
                  </a:schemeClr>
                </a:solidFill>
              </a:rPr>
              <a:t>Stage II</a:t>
            </a:r>
            <a:endParaRPr lang="en-GB" sz="2000" b="0" dirty="0">
              <a:solidFill>
                <a:schemeClr val="accent2">
                  <a:lumMod val="40000"/>
                  <a:lumOff val="60000"/>
                </a:schemeClr>
              </a:solidFill>
            </a:endParaRPr>
          </a:p>
        </p:txBody>
      </p:sp>
      <p:sp>
        <p:nvSpPr>
          <p:cNvPr id="4" name="Slide Number Placeholder 3">
            <a:extLst>
              <a:ext uri="{FF2B5EF4-FFF2-40B4-BE49-F238E27FC236}">
                <a16:creationId xmlns:a16="http://schemas.microsoft.com/office/drawing/2014/main" id="{AF2A32F4-E356-226C-F963-4DB530B251AA}"/>
              </a:ext>
            </a:extLst>
          </p:cNvPr>
          <p:cNvSpPr>
            <a:spLocks noGrp="1"/>
          </p:cNvSpPr>
          <p:nvPr>
            <p:ph type="sldNum" sz="quarter" idx="12"/>
          </p:nvPr>
        </p:nvSpPr>
        <p:spPr/>
        <p:txBody>
          <a:bodyPr/>
          <a:lstStyle/>
          <a:p>
            <a:fld id="{2258D337-24F1-4F5F-A628-F874347C61AD}" type="slidenum">
              <a:rPr lang="en-GB" smtClean="0"/>
              <a:pPr/>
              <a:t>9</a:t>
            </a:fld>
            <a:endParaRPr lang="en-GB" dirty="0">
              <a:solidFill>
                <a:srgbClr val="FFFF00"/>
              </a:solidFill>
            </a:endParaRPr>
          </a:p>
        </p:txBody>
      </p:sp>
      <mc:AlternateContent xmlns:mc="http://schemas.openxmlformats.org/markup-compatibility/2006">
        <mc:Choice xmlns:a14="http://schemas.microsoft.com/office/drawing/2010/main" Requires="a14">
          <p:sp>
            <p:nvSpPr>
              <p:cNvPr id="5" name="Content Placeholder 8">
                <a:extLst>
                  <a:ext uri="{FF2B5EF4-FFF2-40B4-BE49-F238E27FC236}">
                    <a16:creationId xmlns:a16="http://schemas.microsoft.com/office/drawing/2014/main" id="{41C128DF-B348-2691-F4F1-178B656FAAAC}"/>
                  </a:ext>
                </a:extLst>
              </p:cNvPr>
              <p:cNvSpPr txBox="1">
                <a:spLocks/>
              </p:cNvSpPr>
              <p:nvPr/>
            </p:nvSpPr>
            <p:spPr>
              <a:xfrm>
                <a:off x="587000" y="1424983"/>
                <a:ext cx="6307078" cy="4490905"/>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rgbClr val="FFFF66"/>
                  </a:buClr>
                  <a:buFont typeface="Wingdings 2" panose="05020102010507070707" pitchFamily="18"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rgbClr val="FFC000"/>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GB" b="1" dirty="0">
                    <a:solidFill>
                      <a:srgbClr val="FFFF00"/>
                    </a:solidFill>
                  </a:rPr>
                  <a:t>Mechanism Driver </a:t>
                </a: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3</m:t>
                        </m:r>
                      </m:sub>
                    </m:sSub>
                    <m:r>
                      <a:rPr lang="en-GB" i="1">
                        <a:latin typeface="Cambria Math" panose="02040503050406030204" pitchFamily="18" charset="0"/>
                      </a:rPr>
                      <m:t>(</m:t>
                    </m:r>
                    <m:r>
                      <a:rPr lang="en-GB" i="1">
                        <a:latin typeface="Cambria Math" panose="02040503050406030204" pitchFamily="18" charset="0"/>
                      </a:rPr>
                      <m:t>𝑁</m:t>
                    </m:r>
                    <m:r>
                      <a:rPr lang="en-GB" i="1">
                        <a:latin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𝜏</m:t>
                        </m:r>
                      </m:e>
                      <m:sub>
                        <m:r>
                          <a:rPr lang="en-GB" i="1">
                            <a:latin typeface="Cambria Math" panose="02040503050406030204" pitchFamily="18" charset="0"/>
                          </a:rPr>
                          <m:t>13</m:t>
                        </m:r>
                      </m:sub>
                    </m:sSub>
                    <m:d>
                      <m:dPr>
                        <m:ctrlPr>
                          <a:rPr lang="en-GB" i="1">
                            <a:latin typeface="Cambria Math" panose="02040503050406030204" pitchFamily="18" charset="0"/>
                          </a:rPr>
                        </m:ctrlPr>
                      </m:dPr>
                      <m:e>
                        <m:r>
                          <a:rPr lang="en-GB" i="1">
                            <a:latin typeface="Cambria Math" panose="02040503050406030204" pitchFamily="18" charset="0"/>
                          </a:rPr>
                          <m:t>𝑁</m:t>
                        </m:r>
                      </m:e>
                    </m:d>
                  </m:oMath>
                </a14:m>
                <a:r>
                  <a:rPr lang="pt-BR" dirty="0"/>
                  <a:t>​↑ </a:t>
                </a:r>
                <a:r>
                  <a:rPr lang="en-GB" dirty="0" err="1"/>
                  <a:t>becasue</a:t>
                </a:r>
                <a:r>
                  <a:rPr lang="en-GB" dirty="0"/>
                  <a:t> </a:t>
                </a:r>
                <a14:m>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𝑁</m:t>
                        </m:r>
                      </m:e>
                    </m:d>
                  </m:oMath>
                </a14:m>
                <a:r>
                  <a:rPr lang="pt-BR" dirty="0"/>
                  <a:t>↓</a:t>
                </a:r>
                <a:endParaRPr lang="en-GB" dirty="0"/>
              </a:p>
              <a:p>
                <a:pPr lvl="1"/>
                <a:r>
                  <a:rPr lang="en-GB" dirty="0"/>
                  <a:t>Stiffness degradation from Stage I amplifies interlaminar stresses.</a:t>
                </a:r>
                <a:endParaRPr lang="en-GB" b="1" dirty="0">
                  <a:solidFill>
                    <a:srgbClr val="FFC000"/>
                  </a:solidFill>
                </a:endParaRPr>
              </a:p>
              <a:p>
                <a:pPr marL="0" indent="0">
                  <a:buNone/>
                </a:pPr>
                <a:r>
                  <a:rPr lang="en-GB" b="1" dirty="0">
                    <a:solidFill>
                      <a:srgbClr val="FFFF00"/>
                    </a:solidFill>
                  </a:rPr>
                  <a:t>Delamination Initiation</a:t>
                </a:r>
              </a:p>
              <a:p>
                <a:pPr lvl="1"/>
                <a:r>
                  <a:rPr lang="en-GB" dirty="0">
                    <a:latin typeface="+mj-lt"/>
                    <a:cs typeface="Times New Roman" panose="02020603050405020304" pitchFamily="18" charset="0"/>
                  </a:rPr>
                  <a:t>Matrix cracks link across adjacent plies</a:t>
                </a:r>
              </a:p>
              <a:p>
                <a:pPr lvl="1"/>
                <a:r>
                  <a:rPr lang="en-GB" dirty="0">
                    <a:latin typeface="+mj-lt"/>
                    <a:cs typeface="Times New Roman" panose="02020603050405020304" pitchFamily="18" charset="0"/>
                  </a:rPr>
                  <a:t>Interface debonding coalesces</a:t>
                </a:r>
              </a:p>
              <a:p>
                <a:pPr lvl="1"/>
                <a:r>
                  <a:rPr lang="en-GB" dirty="0">
                    <a:latin typeface="+mj-lt"/>
                    <a:cs typeface="Times New Roman" panose="02020603050405020304" pitchFamily="18" charset="0"/>
                  </a:rPr>
                  <a:t>Delamination initiates at crack tips</a:t>
                </a:r>
              </a:p>
              <a:p>
                <a:pPr marL="457200" lvl="1" indent="0">
                  <a:buNone/>
                </a:pPr>
                <a:r>
                  <a:rPr lang="en-GB" i="1" dirty="0">
                    <a:latin typeface="Times New Roman" panose="02020603050405020304" pitchFamily="18" charset="0"/>
                    <a:cs typeface="Times New Roman" panose="02020603050405020304" pitchFamily="18" charset="0"/>
                  </a:rPr>
                  <a:t>This is no longer purely matrix-controlled. It becomes </a:t>
                </a:r>
                <a:r>
                  <a:rPr lang="en-GB" b="1" i="1" dirty="0">
                    <a:latin typeface="Times New Roman" panose="02020603050405020304" pitchFamily="18" charset="0"/>
                    <a:cs typeface="Times New Roman" panose="02020603050405020304" pitchFamily="18" charset="0"/>
                  </a:rPr>
                  <a:t>energy-controlled</a:t>
                </a:r>
                <a:r>
                  <a:rPr lang="en-GB" i="1" dirty="0">
                    <a:latin typeface="Times New Roman" panose="02020603050405020304" pitchFamily="18" charset="0"/>
                    <a:cs typeface="Times New Roman" panose="02020603050405020304" pitchFamily="18" charset="0"/>
                  </a:rPr>
                  <a:t>.</a:t>
                </a:r>
              </a:p>
              <a:p>
                <a:pPr marL="0" indent="0">
                  <a:buNone/>
                </a:pPr>
                <a:r>
                  <a:rPr lang="en-GB" b="1" dirty="0">
                    <a:solidFill>
                      <a:srgbClr val="FFFF00"/>
                    </a:solidFill>
                  </a:rPr>
                  <a:t>Governing Condition</a:t>
                </a:r>
                <a:endParaRPr lang="en-GB" dirty="0">
                  <a:solidFill>
                    <a:srgbClr val="FFFF00"/>
                  </a:solidFill>
                </a:endParaRPr>
              </a:p>
              <a:p>
                <a:pPr lvl="1"/>
                <a:r>
                  <a:rPr lang="en-GB" b="0" dirty="0"/>
                  <a:t>Delamination propagates when </a:t>
                </a:r>
                <a14:m>
                  <m:oMath xmlns:m="http://schemas.openxmlformats.org/officeDocument/2006/math">
                    <m:r>
                      <a:rPr lang="en-GB" b="0" i="1" smtClean="0">
                        <a:latin typeface="Cambria Math" panose="02040503050406030204" pitchFamily="18" charset="0"/>
                      </a:rPr>
                      <m:t>𝐺</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𝐺</m:t>
                        </m:r>
                      </m:e>
                      <m:sub>
                        <m:r>
                          <a:rPr lang="en-GB" b="0" i="1" smtClean="0">
                            <a:latin typeface="Cambria Math" panose="02040503050406030204" pitchFamily="18" charset="0"/>
                            <a:ea typeface="Cambria Math" panose="02040503050406030204" pitchFamily="18" charset="0"/>
                          </a:rPr>
                          <m:t>𝑐</m:t>
                        </m:r>
                      </m:sub>
                    </m:sSub>
                  </m:oMath>
                </a14:m>
                <a:endParaRPr lang="en-GB" b="0" dirty="0">
                  <a:ea typeface="Cambria Math" panose="02040503050406030204" pitchFamily="18" charset="0"/>
                </a:endParaRPr>
              </a:p>
              <a:p>
                <a:pPr lvl="1"/>
                <a:r>
                  <a:rPr lang="en-GB" dirty="0"/>
                  <a:t>Energy release rate exceeds interlaminar toughness</a:t>
                </a:r>
              </a:p>
            </p:txBody>
          </p:sp>
        </mc:Choice>
        <mc:Fallback>
          <p:sp>
            <p:nvSpPr>
              <p:cNvPr id="5" name="Content Placeholder 8">
                <a:extLst>
                  <a:ext uri="{FF2B5EF4-FFF2-40B4-BE49-F238E27FC236}">
                    <a16:creationId xmlns:a16="http://schemas.microsoft.com/office/drawing/2014/main" id="{41C128DF-B348-2691-F4F1-178B656FAAAC}"/>
                  </a:ext>
                </a:extLst>
              </p:cNvPr>
              <p:cNvSpPr txBox="1">
                <a:spLocks noRot="1" noChangeAspect="1" noMove="1" noResize="1" noEditPoints="1" noAdjustHandles="1" noChangeArrowheads="1" noChangeShapeType="1" noTextEdit="1"/>
              </p:cNvSpPr>
              <p:nvPr/>
            </p:nvSpPr>
            <p:spPr>
              <a:xfrm>
                <a:off x="587000" y="1424983"/>
                <a:ext cx="6307078" cy="4490905"/>
              </a:xfrm>
              <a:prstGeom prst="rect">
                <a:avLst/>
              </a:prstGeom>
              <a:blipFill>
                <a:blip r:embed="rId2"/>
                <a:stretch>
                  <a:fillRect/>
                </a:stretch>
              </a:blipFill>
              <a:effectLst>
                <a:outerShdw blurRad="50800" dir="14400000">
                  <a:srgbClr val="000000">
                    <a:alpha val="40000"/>
                  </a:srgbClr>
                </a:outerShdw>
              </a:effectLst>
            </p:spPr>
            <p:txBody>
              <a:bodyPr/>
              <a:lstStyle/>
              <a:p>
                <a:r>
                  <a:rPr lang="en-GB">
                    <a:noFill/>
                  </a:rPr>
                  <a:t> </a:t>
                </a:r>
              </a:p>
            </p:txBody>
          </p:sp>
        </mc:Fallback>
      </mc:AlternateContent>
      <p:pic>
        <p:nvPicPr>
          <p:cNvPr id="8" name="Picture 7">
            <a:extLst>
              <a:ext uri="{FF2B5EF4-FFF2-40B4-BE49-F238E27FC236}">
                <a16:creationId xmlns:a16="http://schemas.microsoft.com/office/drawing/2014/main" id="{3AAF1850-857A-C2BC-0563-3EFB0FD70861}"/>
              </a:ext>
            </a:extLst>
          </p:cNvPr>
          <p:cNvPicPr>
            <a:picLocks noChangeAspect="1"/>
          </p:cNvPicPr>
          <p:nvPr/>
        </p:nvPicPr>
        <p:blipFill>
          <a:blip r:embed="rId3"/>
          <a:stretch>
            <a:fillRect/>
          </a:stretch>
        </p:blipFill>
        <p:spPr>
          <a:xfrm>
            <a:off x="6894078" y="1424983"/>
            <a:ext cx="5213362" cy="3308817"/>
          </a:xfrm>
          <a:prstGeom prst="rect">
            <a:avLst/>
          </a:prstGeom>
          <a:ln>
            <a:solidFill>
              <a:srgbClr val="00B0F0"/>
            </a:solidFill>
          </a:ln>
        </p:spPr>
      </p:pic>
      <p:sp>
        <p:nvSpPr>
          <p:cNvPr id="10" name="TextBox 9">
            <a:extLst>
              <a:ext uri="{FF2B5EF4-FFF2-40B4-BE49-F238E27FC236}">
                <a16:creationId xmlns:a16="http://schemas.microsoft.com/office/drawing/2014/main" id="{ED8869D0-15D7-FFD6-2467-E8DE0B5B0975}"/>
              </a:ext>
            </a:extLst>
          </p:cNvPr>
          <p:cNvSpPr txBox="1"/>
          <p:nvPr/>
        </p:nvSpPr>
        <p:spPr>
          <a:xfrm>
            <a:off x="735658" y="6037208"/>
            <a:ext cx="10720682" cy="584775"/>
          </a:xfrm>
          <a:prstGeom prst="rect">
            <a:avLst/>
          </a:prstGeom>
          <a:noFill/>
        </p:spPr>
        <p:txBody>
          <a:bodyPr wrap="square">
            <a:spAutoFit/>
          </a:bodyPr>
          <a:lstStyle/>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Stage II typically consumes 20–40% of life</a:t>
            </a:r>
          </a:p>
          <a:p>
            <a:pPr marL="342900" indent="-342900">
              <a:lnSpc>
                <a:spcPct val="80000"/>
              </a:lnSpc>
              <a:spcBef>
                <a:spcPct val="20000"/>
              </a:spcBef>
              <a:spcAft>
                <a:spcPts val="600"/>
              </a:spcAft>
              <a:buClr>
                <a:srgbClr val="FFFF66"/>
              </a:buClr>
              <a:buFont typeface="Wingdings 2" panose="05020102010507070707" pitchFamily="18" charset="2"/>
              <a:buChar char=""/>
            </a:pPr>
            <a:r>
              <a:rPr lang="en-GB" sz="1500" dirty="0"/>
              <a:t>Stage II marks the shift from stiffness degradation to fracture mechanics dominance</a:t>
            </a:r>
          </a:p>
        </p:txBody>
      </p:sp>
      <p:sp>
        <p:nvSpPr>
          <p:cNvPr id="11" name="Oval 10">
            <a:extLst>
              <a:ext uri="{FF2B5EF4-FFF2-40B4-BE49-F238E27FC236}">
                <a16:creationId xmlns:a16="http://schemas.microsoft.com/office/drawing/2014/main" id="{B69C9359-FDE7-9664-C15C-01CDB4C02D87}"/>
              </a:ext>
            </a:extLst>
          </p:cNvPr>
          <p:cNvSpPr/>
          <p:nvPr/>
        </p:nvSpPr>
        <p:spPr>
          <a:xfrm>
            <a:off x="7877340" y="1550707"/>
            <a:ext cx="3025773" cy="2950561"/>
          </a:xfrm>
          <a:prstGeom prst="ellipse">
            <a:avLst/>
          </a:prstGeom>
          <a:solidFill>
            <a:schemeClr val="accent2">
              <a:lumMod val="40000"/>
              <a:lumOff val="6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C6707B4-7990-B991-F354-D40CCDC957F1}"/>
              </a:ext>
            </a:extLst>
          </p:cNvPr>
          <p:cNvSpPr/>
          <p:nvPr/>
        </p:nvSpPr>
        <p:spPr>
          <a:xfrm>
            <a:off x="7034756" y="1550707"/>
            <a:ext cx="1456102" cy="1401834"/>
          </a:xfrm>
          <a:prstGeom prst="ellipse">
            <a:avLst/>
          </a:prstGeom>
          <a:solidFill>
            <a:schemeClr val="accent6">
              <a:lumMod val="60000"/>
              <a:lumOff val="4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6071203"/>
      </p:ext>
    </p:extLst>
  </p:cSld>
  <p:clrMapOvr>
    <a:masterClrMapping/>
  </p:clrMapOvr>
</p:sld>
</file>

<file path=ppt/theme/theme1.xml><?xml version="1.0" encoding="utf-8"?>
<a:theme xmlns:a="http://schemas.openxmlformats.org/drawingml/2006/main" name="Quotab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c0de803-e079-4d4f-96bc-6f3b3b6923e3}" enabled="1" method="Privileged" siteId="{07ef1208-413c-4b5e-9cdd-64ef305754f0}" contentBits="0" removed="0"/>
</clbl:labelList>
</file>

<file path=docProps/app.xml><?xml version="1.0" encoding="utf-8"?>
<Properties xmlns="http://schemas.openxmlformats.org/officeDocument/2006/extended-properties" xmlns:vt="http://schemas.openxmlformats.org/officeDocument/2006/docPropsVTypes">
  <Template>Quotable</Template>
  <TotalTime>18101</TotalTime>
  <Words>5330</Words>
  <Application>Microsoft Office PowerPoint</Application>
  <PresentationFormat>Widescreen</PresentationFormat>
  <Paragraphs>707</Paragraphs>
  <Slides>35</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Aptos</vt:lpstr>
      <vt:lpstr>Arial</vt:lpstr>
      <vt:lpstr>Arial (body)</vt:lpstr>
      <vt:lpstr>Cambria Math</vt:lpstr>
      <vt:lpstr>Courier New</vt:lpstr>
      <vt:lpstr>Times New Roman</vt:lpstr>
      <vt:lpstr>Wingdings 2</vt:lpstr>
      <vt:lpstr>Quotable</vt:lpstr>
      <vt:lpstr>Worksheet</vt:lpstr>
      <vt:lpstr>Fatigue of Carbon Fibre Reinforced Polymers (CFRP)  Mechanisms, governing parameters, and aerospace design</vt:lpstr>
      <vt:lpstr>Introduction- What is fatigue?</vt:lpstr>
      <vt:lpstr>Introduction- Why CFRP? </vt:lpstr>
      <vt:lpstr>Introduction- CFRP Applications </vt:lpstr>
      <vt:lpstr>Key Factors Influencing Fatigue Behaviour in CFRP</vt:lpstr>
      <vt:lpstr>Determinants of CFRP Fatigue Behaviour</vt:lpstr>
      <vt:lpstr>Micro-mechanisms of Fatigue Damage in CFRP</vt:lpstr>
      <vt:lpstr>Micro-mechanisms of Fatigue Damage in CFRP - Stage I</vt:lpstr>
      <vt:lpstr>Micro-mechanisms of Fatigue Damage in CFRP - Stage II</vt:lpstr>
      <vt:lpstr>Micro-mechanisms of Fatigue Damage in CFRP - Stage III</vt:lpstr>
      <vt:lpstr>Fatigue Life Mechanism Map in Longitudinal CFRP (T-T)</vt:lpstr>
      <vt:lpstr>Residual Stiffness Degradation in CFRP Fatigue</vt:lpstr>
      <vt:lpstr>Limitations of Phenomenological Models</vt:lpstr>
      <vt:lpstr>Energy-Based Delamination Growth Modelling</vt:lpstr>
      <vt:lpstr>Influence of Fibre Modulus on CFRP Fatigue Failure Mode</vt:lpstr>
      <vt:lpstr>Influence of Fibre Modulus on Fatigue Response in UD CFRP</vt:lpstr>
      <vt:lpstr>Influence of Fibre Volume Fraction (Vf) on CFRP Fatigue</vt:lpstr>
      <vt:lpstr>Influence of Fibre Orientation on CFRP Fatigue </vt:lpstr>
      <vt:lpstr>Effect of Loading Mode (R-Ratio) on Fatigue Life of UD CFRP- Experimental Evidence</vt:lpstr>
      <vt:lpstr>Effect of Loading Mode (R-Ratio) on Fatigue Life of UD CFRP- Mechanistic Interpretation</vt:lpstr>
      <vt:lpstr>Environmental Effects on Fatigue –  Temperature Influence on Fatigue Behaviour</vt:lpstr>
      <vt:lpstr>Environmental Effects on Fatigue –  Temperature Effects on Fatigue Across Composite Systems (Supporting Evidence)</vt:lpstr>
      <vt:lpstr>Environmental Effects on CFRP Fatigue –  Self-heating during cyclic loading</vt:lpstr>
      <vt:lpstr>Environmental Effects on CFRP Fatigue –  Moisture &amp; Hygrothermal Exposure-1</vt:lpstr>
      <vt:lpstr>Environmental Effects on CFRP Fatigue –  Moisture &amp; Hygrothermal Exposure-2</vt:lpstr>
      <vt:lpstr>Environmental Effects on CFRP Fatigue –  Temperature + Moisture + Self-Heating</vt:lpstr>
      <vt:lpstr>Material System Engineering for Fatigue Performance</vt:lpstr>
      <vt:lpstr>Matrix Engineering for Improved Fatigue Resistance</vt:lpstr>
      <vt:lpstr>Influence of Manufacturing Defects on CFRP Fatigue</vt:lpstr>
      <vt:lpstr>Implications for Fatigue Design in CFRP Structures</vt:lpstr>
      <vt:lpstr>Fatigue in Aerospace Composite Structures: Engineering Perspective</vt:lpstr>
      <vt:lpstr>Environmental Allowables, Static Reserve Factors (RFs), and Their Influence on Fatigue Behaviour</vt:lpstr>
      <vt:lpstr>Certification Verification of Composite Fatigue Durability (FAR/CS-25.571 &amp; FAA AC 20-107B)</vt:lpstr>
      <vt:lpstr>Conclusion — CFRP Fatigue Behaviour</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Mahdi Damghani</dc:creator>
  <cp:lastModifiedBy>Mahdi Damghani</cp:lastModifiedBy>
  <cp:revision>261</cp:revision>
  <dcterms:created xsi:type="dcterms:W3CDTF">2024-11-06T14:22:44Z</dcterms:created>
  <dcterms:modified xsi:type="dcterms:W3CDTF">2026-03-08T13:20:01Z</dcterms:modified>
</cp:coreProperties>
</file>