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1"/>
  </p:sldMasterIdLst>
  <p:notesMasterIdLst>
    <p:notesMasterId r:id="rId61"/>
  </p:notesMasterIdLst>
  <p:handoutMasterIdLst>
    <p:handoutMasterId r:id="rId62"/>
  </p:handoutMasterIdLst>
  <p:sldIdLst>
    <p:sldId id="256" r:id="rId2"/>
    <p:sldId id="276" r:id="rId3"/>
    <p:sldId id="278" r:id="rId4"/>
    <p:sldId id="279" r:id="rId5"/>
    <p:sldId id="280" r:id="rId6"/>
    <p:sldId id="284" r:id="rId7"/>
    <p:sldId id="285" r:id="rId8"/>
    <p:sldId id="286" r:id="rId9"/>
    <p:sldId id="287" r:id="rId10"/>
    <p:sldId id="288" r:id="rId11"/>
    <p:sldId id="289" r:id="rId12"/>
    <p:sldId id="257" r:id="rId13"/>
    <p:sldId id="258" r:id="rId14"/>
    <p:sldId id="259" r:id="rId15"/>
    <p:sldId id="261" r:id="rId16"/>
    <p:sldId id="303" r:id="rId17"/>
    <p:sldId id="263" r:id="rId18"/>
    <p:sldId id="300" r:id="rId19"/>
    <p:sldId id="301" r:id="rId20"/>
    <p:sldId id="302" r:id="rId21"/>
    <p:sldId id="304" r:id="rId22"/>
    <p:sldId id="264" r:id="rId23"/>
    <p:sldId id="305" r:id="rId24"/>
    <p:sldId id="306" r:id="rId25"/>
    <p:sldId id="266" r:id="rId26"/>
    <p:sldId id="307" r:id="rId27"/>
    <p:sldId id="270" r:id="rId28"/>
    <p:sldId id="308" r:id="rId29"/>
    <p:sldId id="267" r:id="rId30"/>
    <p:sldId id="318" r:id="rId31"/>
    <p:sldId id="309" r:id="rId32"/>
    <p:sldId id="293" r:id="rId33"/>
    <p:sldId id="310" r:id="rId34"/>
    <p:sldId id="269" r:id="rId35"/>
    <p:sldId id="268" r:id="rId36"/>
    <p:sldId id="271" r:id="rId37"/>
    <p:sldId id="272" r:id="rId38"/>
    <p:sldId id="274" r:id="rId39"/>
    <p:sldId id="314" r:id="rId40"/>
    <p:sldId id="311" r:id="rId41"/>
    <p:sldId id="273" r:id="rId42"/>
    <p:sldId id="312" r:id="rId43"/>
    <p:sldId id="290" r:id="rId44"/>
    <p:sldId id="291" r:id="rId45"/>
    <p:sldId id="313" r:id="rId46"/>
    <p:sldId id="292" r:id="rId47"/>
    <p:sldId id="317" r:id="rId48"/>
    <p:sldId id="262" r:id="rId49"/>
    <p:sldId id="275" r:id="rId50"/>
    <p:sldId id="260" r:id="rId51"/>
    <p:sldId id="281" r:id="rId52"/>
    <p:sldId id="282" r:id="rId53"/>
    <p:sldId id="283" r:id="rId54"/>
    <p:sldId id="294" r:id="rId55"/>
    <p:sldId id="295" r:id="rId56"/>
    <p:sldId id="297" r:id="rId57"/>
    <p:sldId id="296" r:id="rId58"/>
    <p:sldId id="298" r:id="rId59"/>
    <p:sldId id="299" r:id="rId60"/>
  </p:sldIdLst>
  <p:sldSz cx="12192000" cy="6858000"/>
  <p:notesSz cx="6858000" cy="9144000"/>
  <p:embeddedFontLst>
    <p:embeddedFont>
      <p:font typeface="Cambria Math" panose="02040503050406030204" pitchFamily="18" charset="0"/>
      <p:regular r:id="rId63"/>
    </p:embeddedFont>
    <p:embeddedFont>
      <p:font typeface="Century Gothic" panose="020B0502020202020204" pitchFamily="34" charset="0"/>
      <p:regular r:id="rId64"/>
      <p:bold r:id="rId65"/>
      <p:italic r:id="rId66"/>
      <p:boldItalic r:id="rId67"/>
    </p:embeddedFont>
    <p:embeddedFont>
      <p:font typeface="Wingdings 2" panose="05020102010507070707" pitchFamily="18" charset="2"/>
      <p:regular r:id="rId6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4359" autoAdjust="0"/>
  </p:normalViewPr>
  <p:slideViewPr>
    <p:cSldViewPr snapToGrid="0">
      <p:cViewPr>
        <p:scale>
          <a:sx n="72" d="100"/>
          <a:sy n="72" d="100"/>
        </p:scale>
        <p:origin x="388" y="-1460"/>
      </p:cViewPr>
      <p:guideLst/>
    </p:cSldViewPr>
  </p:slideViewPr>
  <p:notesTextViewPr>
    <p:cViewPr>
      <p:scale>
        <a:sx n="1" d="1"/>
        <a:sy n="1" d="1"/>
      </p:scale>
      <p:origin x="0" y="0"/>
    </p:cViewPr>
  </p:notesTextViewPr>
  <p:notesViewPr>
    <p:cSldViewPr snapToGrid="0">
      <p:cViewPr varScale="1">
        <p:scale>
          <a:sx n="80" d="100"/>
          <a:sy n="80" d="100"/>
        </p:scale>
        <p:origin x="306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D:\Non-Dropbox\Teaching_UWE\Composite%20Structures-MSc\Mahdi%20Lecture%20Notes\Failure%20Models\Maximum%20Stress%20Criterion%20Exam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on-Dropbox\Teaching_UWE\Composite%20Structures-MSc\Mahdi%20Lecture%20Notes\Failure%20Models\Maximum%20Stress%20Criterion%20Exam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Non-Dropbox\Teaching_UWE\Composite%20Structures-MSc\Mahdi%20Lecture%20Notes\02-Failure%20Models\Hoffm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Non-Dropbox\Teaching_UWE\Composite%20Structures-MSc\Mahdi%20Lecture%20Notes\02-Failure%20Models\Hoffm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Non-Dropbox\Teaching_UWE\Composite%20Structures-MSc\Mahdi%20Lecture%20Notes\02-Failure%20Models\Hoffma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Calculations!$B$33:$B$42</c:f>
              <c:numCache>
                <c:formatCode>General</c:formatCode>
                <c:ptCount val="10"/>
                <c:pt idx="0">
                  <c:v>0</c:v>
                </c:pt>
                <c:pt idx="1">
                  <c:v>10</c:v>
                </c:pt>
                <c:pt idx="2">
                  <c:v>20</c:v>
                </c:pt>
                <c:pt idx="3">
                  <c:v>30</c:v>
                </c:pt>
                <c:pt idx="4">
                  <c:v>40</c:v>
                </c:pt>
                <c:pt idx="5">
                  <c:v>50</c:v>
                </c:pt>
                <c:pt idx="6">
                  <c:v>60</c:v>
                </c:pt>
                <c:pt idx="7">
                  <c:v>70</c:v>
                </c:pt>
                <c:pt idx="8">
                  <c:v>80</c:v>
                </c:pt>
                <c:pt idx="9">
                  <c:v>90</c:v>
                </c:pt>
              </c:numCache>
            </c:numRef>
          </c:xVal>
          <c:yVal>
            <c:numRef>
              <c:f>Calculations!$G$33:$G$42</c:f>
              <c:numCache>
                <c:formatCode>0</c:formatCode>
                <c:ptCount val="10"/>
                <c:pt idx="0">
                  <c:v>1500</c:v>
                </c:pt>
                <c:pt idx="1">
                  <c:v>467.80870402609406</c:v>
                </c:pt>
                <c:pt idx="2">
                  <c:v>248.91581229766595</c:v>
                </c:pt>
                <c:pt idx="3">
                  <c:v>184.75208614068026</c:v>
                </c:pt>
                <c:pt idx="4">
                  <c:v>162.46825790171923</c:v>
                </c:pt>
                <c:pt idx="5">
                  <c:v>153.36793719376627</c:v>
                </c:pt>
                <c:pt idx="6">
                  <c:v>120.00000000000001</c:v>
                </c:pt>
                <c:pt idx="7">
                  <c:v>101.92268982886151</c:v>
                </c:pt>
                <c:pt idx="8">
                  <c:v>92.798208371318708</c:v>
                </c:pt>
                <c:pt idx="9">
                  <c:v>90</c:v>
                </c:pt>
              </c:numCache>
            </c:numRef>
          </c:yVal>
          <c:smooth val="1"/>
          <c:extLst>
            <c:ext xmlns:c16="http://schemas.microsoft.com/office/drawing/2014/chart" uri="{C3380CC4-5D6E-409C-BE32-E72D297353CC}">
              <c16:uniqueId val="{00000000-3AC7-4347-9A3D-143C38DA6144}"/>
            </c:ext>
          </c:extLst>
        </c:ser>
        <c:dLbls>
          <c:showLegendKey val="0"/>
          <c:showVal val="0"/>
          <c:showCatName val="0"/>
          <c:showSerName val="0"/>
          <c:showPercent val="0"/>
          <c:showBubbleSize val="0"/>
        </c:dLbls>
        <c:axId val="644066784"/>
        <c:axId val="644078304"/>
      </c:scatterChart>
      <c:valAx>
        <c:axId val="644066784"/>
        <c:scaling>
          <c:orientation val="minMax"/>
          <c:max val="9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300" dirty="0">
                    <a:solidFill>
                      <a:srgbClr val="FFFF00"/>
                    </a:solidFill>
                    <a:latin typeface="Arial" panose="020B0604020202020204" pitchFamily="34" charset="0"/>
                    <a:cs typeface="Arial" panose="020B0604020202020204" pitchFamily="34" charset="0"/>
                  </a:rPr>
                  <a:t>Angle (deg)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78304"/>
        <c:crosses val="autoZero"/>
        <c:crossBetween val="midCat"/>
      </c:valAx>
      <c:valAx>
        <c:axId val="644078304"/>
        <c:scaling>
          <c:orientation val="minMax"/>
          <c:max val="1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300" dirty="0">
                    <a:solidFill>
                      <a:srgbClr val="FFFF00"/>
                    </a:solidFill>
                    <a:latin typeface="Arial" panose="020B0604020202020204" pitchFamily="34" charset="0"/>
                    <a:cs typeface="Arial" panose="020B0604020202020204" pitchFamily="34" charset="0"/>
                  </a:rPr>
                  <a:t>σ</a:t>
                </a:r>
                <a:r>
                  <a:rPr lang="en-GB" sz="1300" dirty="0">
                    <a:solidFill>
                      <a:srgbClr val="FFFF00"/>
                    </a:solidFill>
                    <a:latin typeface="Arial" panose="020B0604020202020204" pitchFamily="34" charset="0"/>
                    <a:cs typeface="Arial" panose="020B0604020202020204" pitchFamily="34" charset="0"/>
                  </a:rPr>
                  <a:t>xu</a:t>
                </a:r>
                <a:r>
                  <a:rPr lang="en-GB" sz="1300" baseline="0" dirty="0">
                    <a:solidFill>
                      <a:srgbClr val="FFFF00"/>
                    </a:solidFill>
                    <a:latin typeface="Arial" panose="020B0604020202020204" pitchFamily="34" charset="0"/>
                    <a:cs typeface="Arial" panose="020B0604020202020204" pitchFamily="34" charset="0"/>
                  </a:rPr>
                  <a:t> </a:t>
                </a:r>
                <a:r>
                  <a:rPr lang="en-GB" sz="1300" dirty="0">
                    <a:solidFill>
                      <a:srgbClr val="FFFF00"/>
                    </a:solidFill>
                    <a:latin typeface="Arial" panose="020B0604020202020204" pitchFamily="34" charset="0"/>
                    <a:cs typeface="Arial" panose="020B0604020202020204" pitchFamily="34" charset="0"/>
                  </a:rPr>
                  <a:t>(MPa)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66784"/>
        <c:crosses val="autoZero"/>
        <c:crossBetween val="midCat"/>
        <c:majorUnit val="3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spPr>
            <a:ln w="19050" cap="rnd">
              <a:solidFill>
                <a:schemeClr val="accent1"/>
              </a:solidFill>
              <a:round/>
            </a:ln>
            <a:effectLst/>
          </c:spPr>
          <c:marker>
            <c:symbol val="none"/>
          </c:marker>
          <c:cat>
            <c:numRef>
              <c:f>Calculations!$B$63:$B$80</c:f>
              <c:numCache>
                <c:formatCode>General</c:formatCode>
                <c:ptCount val="18"/>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numCache>
            </c:numRef>
          </c:cat>
          <c:val>
            <c:numRef>
              <c:f>Calculations!$G$63:$G$80</c:f>
              <c:numCache>
                <c:formatCode>0</c:formatCode>
                <c:ptCount val="18"/>
                <c:pt idx="0">
                  <c:v>1500</c:v>
                </c:pt>
                <c:pt idx="1">
                  <c:v>248.91581229766595</c:v>
                </c:pt>
                <c:pt idx="2">
                  <c:v>162.46825790171923</c:v>
                </c:pt>
                <c:pt idx="3">
                  <c:v>120.00000000000001</c:v>
                </c:pt>
                <c:pt idx="4">
                  <c:v>92.798208371318708</c:v>
                </c:pt>
                <c:pt idx="5">
                  <c:v>92.798208371318708</c:v>
                </c:pt>
                <c:pt idx="6">
                  <c:v>119.99999999999999</c:v>
                </c:pt>
                <c:pt idx="7">
                  <c:v>162.4682579017192</c:v>
                </c:pt>
                <c:pt idx="8">
                  <c:v>248.91581229766587</c:v>
                </c:pt>
                <c:pt idx="9">
                  <c:v>1500</c:v>
                </c:pt>
                <c:pt idx="10">
                  <c:v>248.91581229766601</c:v>
                </c:pt>
                <c:pt idx="11">
                  <c:v>162.46825790171923</c:v>
                </c:pt>
                <c:pt idx="12">
                  <c:v>120.00000000000007</c:v>
                </c:pt>
                <c:pt idx="13">
                  <c:v>92.798208371318708</c:v>
                </c:pt>
                <c:pt idx="14">
                  <c:v>92.798208371318694</c:v>
                </c:pt>
                <c:pt idx="15">
                  <c:v>120.00000000000001</c:v>
                </c:pt>
                <c:pt idx="16">
                  <c:v>162.4682579017192</c:v>
                </c:pt>
                <c:pt idx="17">
                  <c:v>248.91581229766604</c:v>
                </c:pt>
              </c:numCache>
            </c:numRef>
          </c:val>
          <c:extLst>
            <c:ext xmlns:c16="http://schemas.microsoft.com/office/drawing/2014/chart" uri="{C3380CC4-5D6E-409C-BE32-E72D297353CC}">
              <c16:uniqueId val="{00000000-5CD4-435A-8B02-133BF5C58E5B}"/>
            </c:ext>
          </c:extLst>
        </c:ser>
        <c:dLbls>
          <c:showLegendKey val="0"/>
          <c:showVal val="0"/>
          <c:showCatName val="0"/>
          <c:showSerName val="0"/>
          <c:showPercent val="0"/>
          <c:showBubbleSize val="0"/>
        </c:dLbls>
        <c:axId val="727858960"/>
        <c:axId val="727861840"/>
      </c:radarChart>
      <c:catAx>
        <c:axId val="727858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7861840"/>
        <c:crosses val="autoZero"/>
        <c:auto val="1"/>
        <c:lblAlgn val="ctr"/>
        <c:lblOffset val="100"/>
        <c:noMultiLvlLbl val="0"/>
      </c:catAx>
      <c:valAx>
        <c:axId val="727861840"/>
        <c:scaling>
          <c:orientation val="minMax"/>
          <c:max val="1500"/>
          <c:min val="0"/>
        </c:scaling>
        <c:delete val="0"/>
        <c:axPos val="l"/>
        <c:majorGridlines>
          <c:spPr>
            <a:ln w="9525" cap="flat" cmpd="sng" algn="ctr">
              <a:solidFill>
                <a:schemeClr val="tx1"/>
              </a:solidFill>
              <a:round/>
            </a:ln>
            <a:effectLst/>
          </c:spPr>
        </c:maj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7858960"/>
        <c:crosses val="autoZero"/>
        <c:crossBetween val="between"/>
        <c:majorUnit val="3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Calculations!$B$42:$B$51</c:f>
              <c:numCache>
                <c:formatCode>General</c:formatCode>
                <c:ptCount val="10"/>
                <c:pt idx="0">
                  <c:v>0</c:v>
                </c:pt>
                <c:pt idx="1">
                  <c:v>10</c:v>
                </c:pt>
                <c:pt idx="2">
                  <c:v>20</c:v>
                </c:pt>
                <c:pt idx="3">
                  <c:v>30</c:v>
                </c:pt>
                <c:pt idx="4">
                  <c:v>40</c:v>
                </c:pt>
                <c:pt idx="5">
                  <c:v>50</c:v>
                </c:pt>
                <c:pt idx="6">
                  <c:v>60</c:v>
                </c:pt>
                <c:pt idx="7">
                  <c:v>70</c:v>
                </c:pt>
                <c:pt idx="8">
                  <c:v>80</c:v>
                </c:pt>
                <c:pt idx="9">
                  <c:v>90</c:v>
                </c:pt>
              </c:numCache>
            </c:numRef>
          </c:xVal>
          <c:yVal>
            <c:numRef>
              <c:f>Calculations!$G$42:$G$51</c:f>
              <c:numCache>
                <c:formatCode>0</c:formatCode>
                <c:ptCount val="10"/>
                <c:pt idx="0">
                  <c:v>1500.0000000000002</c:v>
                </c:pt>
                <c:pt idx="1">
                  <c:v>420.39644919740823</c:v>
                </c:pt>
                <c:pt idx="2">
                  <c:v>217.40169799613957</c:v>
                </c:pt>
                <c:pt idx="3">
                  <c:v>149.95837971430475</c:v>
                </c:pt>
                <c:pt idx="4">
                  <c:v>119.02826277214035</c:v>
                </c:pt>
                <c:pt idx="5">
                  <c:v>103.1883038893551</c:v>
                </c:pt>
                <c:pt idx="6">
                  <c:v>95.120236591094425</c:v>
                </c:pt>
                <c:pt idx="7">
                  <c:v>91.476839591278221</c:v>
                </c:pt>
                <c:pt idx="8">
                  <c:v>90.232468873399256</c:v>
                </c:pt>
                <c:pt idx="9">
                  <c:v>90</c:v>
                </c:pt>
              </c:numCache>
            </c:numRef>
          </c:yVal>
          <c:smooth val="1"/>
          <c:extLst>
            <c:ext xmlns:c16="http://schemas.microsoft.com/office/drawing/2014/chart" uri="{C3380CC4-5D6E-409C-BE32-E72D297353CC}">
              <c16:uniqueId val="{00000000-4618-4224-8E1E-732B99F1AE66}"/>
            </c:ext>
          </c:extLst>
        </c:ser>
        <c:dLbls>
          <c:showLegendKey val="0"/>
          <c:showVal val="0"/>
          <c:showCatName val="0"/>
          <c:showSerName val="0"/>
          <c:showPercent val="0"/>
          <c:showBubbleSize val="0"/>
        </c:dLbls>
        <c:axId val="644066784"/>
        <c:axId val="644078304"/>
      </c:scatterChart>
      <c:valAx>
        <c:axId val="644066784"/>
        <c:scaling>
          <c:orientation val="minMax"/>
          <c:max val="9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300" dirty="0">
                    <a:solidFill>
                      <a:srgbClr val="FFFF00"/>
                    </a:solidFill>
                    <a:latin typeface="Arial" panose="020B0604020202020204" pitchFamily="34" charset="0"/>
                    <a:cs typeface="Arial" panose="020B0604020202020204" pitchFamily="34" charset="0"/>
                  </a:rPr>
                  <a:t>Angle (deg)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78304"/>
        <c:crosses val="autoZero"/>
        <c:crossBetween val="midCat"/>
      </c:valAx>
      <c:valAx>
        <c:axId val="644078304"/>
        <c:scaling>
          <c:orientation val="minMax"/>
          <c:max val="1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300" dirty="0">
                    <a:solidFill>
                      <a:srgbClr val="FFFF00"/>
                    </a:solidFill>
                    <a:latin typeface="Arial" panose="020B0604020202020204" pitchFamily="34" charset="0"/>
                    <a:cs typeface="Arial" panose="020B0604020202020204" pitchFamily="34" charset="0"/>
                  </a:rPr>
                  <a:t>σ</a:t>
                </a:r>
                <a:r>
                  <a:rPr lang="en-GB" sz="1300" dirty="0">
                    <a:solidFill>
                      <a:srgbClr val="FFFF00"/>
                    </a:solidFill>
                    <a:latin typeface="Arial" panose="020B0604020202020204" pitchFamily="34" charset="0"/>
                    <a:cs typeface="Arial" panose="020B0604020202020204" pitchFamily="34" charset="0"/>
                  </a:rPr>
                  <a:t>xu</a:t>
                </a:r>
                <a:r>
                  <a:rPr lang="en-GB" sz="1300" baseline="0" dirty="0">
                    <a:solidFill>
                      <a:srgbClr val="FFFF00"/>
                    </a:solidFill>
                    <a:latin typeface="Arial" panose="020B0604020202020204" pitchFamily="34" charset="0"/>
                    <a:cs typeface="Arial" panose="020B0604020202020204" pitchFamily="34" charset="0"/>
                  </a:rPr>
                  <a:t> </a:t>
                </a:r>
                <a:r>
                  <a:rPr lang="en-GB" sz="1300" dirty="0">
                    <a:solidFill>
                      <a:srgbClr val="FFFF00"/>
                    </a:solidFill>
                    <a:latin typeface="Arial" panose="020B0604020202020204" pitchFamily="34" charset="0"/>
                    <a:cs typeface="Arial" panose="020B0604020202020204" pitchFamily="34" charset="0"/>
                  </a:rPr>
                  <a:t>(MPa)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66784"/>
        <c:crosses val="autoZero"/>
        <c:crossBetween val="midCat"/>
        <c:majorUnit val="300"/>
        <c:min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spPr>
            <a:ln w="19050" cap="rnd">
              <a:solidFill>
                <a:schemeClr val="accent1"/>
              </a:solidFill>
              <a:round/>
            </a:ln>
            <a:effectLst/>
          </c:spPr>
          <c:marker>
            <c:symbol val="none"/>
          </c:marker>
          <c:cat>
            <c:numRef>
              <c:f>Calculations!$B$72:$B$89</c:f>
              <c:numCache>
                <c:formatCode>General</c:formatCode>
                <c:ptCount val="18"/>
                <c:pt idx="0">
                  <c:v>0</c:v>
                </c:pt>
                <c:pt idx="1">
                  <c:v>20</c:v>
                </c:pt>
                <c:pt idx="2">
                  <c:v>40</c:v>
                </c:pt>
                <c:pt idx="3">
                  <c:v>60</c:v>
                </c:pt>
                <c:pt idx="4">
                  <c:v>80</c:v>
                </c:pt>
                <c:pt idx="5">
                  <c:v>100</c:v>
                </c:pt>
                <c:pt idx="6">
                  <c:v>120</c:v>
                </c:pt>
                <c:pt idx="7">
                  <c:v>140</c:v>
                </c:pt>
                <c:pt idx="8">
                  <c:v>160</c:v>
                </c:pt>
                <c:pt idx="9">
                  <c:v>180</c:v>
                </c:pt>
                <c:pt idx="10">
                  <c:v>200</c:v>
                </c:pt>
                <c:pt idx="11">
                  <c:v>220</c:v>
                </c:pt>
                <c:pt idx="12">
                  <c:v>240</c:v>
                </c:pt>
                <c:pt idx="13">
                  <c:v>260</c:v>
                </c:pt>
                <c:pt idx="14">
                  <c:v>280</c:v>
                </c:pt>
                <c:pt idx="15">
                  <c:v>300</c:v>
                </c:pt>
                <c:pt idx="16">
                  <c:v>320</c:v>
                </c:pt>
                <c:pt idx="17">
                  <c:v>340</c:v>
                </c:pt>
              </c:numCache>
            </c:numRef>
          </c:cat>
          <c:val>
            <c:numRef>
              <c:f>Calculations!$G$72:$G$89</c:f>
              <c:numCache>
                <c:formatCode>0</c:formatCode>
                <c:ptCount val="18"/>
                <c:pt idx="0">
                  <c:v>1500.0000000000002</c:v>
                </c:pt>
                <c:pt idx="1">
                  <c:v>217.40169799613957</c:v>
                </c:pt>
                <c:pt idx="2">
                  <c:v>119.02826277214035</c:v>
                </c:pt>
                <c:pt idx="3">
                  <c:v>95.120236591094425</c:v>
                </c:pt>
                <c:pt idx="4">
                  <c:v>90.232468873399256</c:v>
                </c:pt>
                <c:pt idx="5">
                  <c:v>90.232468873399256</c:v>
                </c:pt>
                <c:pt idx="6">
                  <c:v>95.120236591094439</c:v>
                </c:pt>
                <c:pt idx="7">
                  <c:v>119.02826277214031</c:v>
                </c:pt>
                <c:pt idx="8">
                  <c:v>217.40169799613949</c:v>
                </c:pt>
                <c:pt idx="9">
                  <c:v>1500.0000000000002</c:v>
                </c:pt>
                <c:pt idx="10">
                  <c:v>217.4016979961396</c:v>
                </c:pt>
                <c:pt idx="11">
                  <c:v>119.02826277214035</c:v>
                </c:pt>
                <c:pt idx="12">
                  <c:v>95.120236591094439</c:v>
                </c:pt>
                <c:pt idx="13">
                  <c:v>90.232468873399256</c:v>
                </c:pt>
                <c:pt idx="14">
                  <c:v>90.232468873399256</c:v>
                </c:pt>
                <c:pt idx="15">
                  <c:v>95.120236591094425</c:v>
                </c:pt>
                <c:pt idx="16">
                  <c:v>119.02826277214028</c:v>
                </c:pt>
                <c:pt idx="17">
                  <c:v>217.40169799613966</c:v>
                </c:pt>
              </c:numCache>
            </c:numRef>
          </c:val>
          <c:extLst>
            <c:ext xmlns:c16="http://schemas.microsoft.com/office/drawing/2014/chart" uri="{C3380CC4-5D6E-409C-BE32-E72D297353CC}">
              <c16:uniqueId val="{00000000-B4E6-49B0-B49F-0C161A4435DE}"/>
            </c:ext>
          </c:extLst>
        </c:ser>
        <c:dLbls>
          <c:showLegendKey val="0"/>
          <c:showVal val="0"/>
          <c:showCatName val="0"/>
          <c:showSerName val="0"/>
          <c:showPercent val="0"/>
          <c:showBubbleSize val="0"/>
        </c:dLbls>
        <c:axId val="727858960"/>
        <c:axId val="727861840"/>
      </c:radarChart>
      <c:catAx>
        <c:axId val="727858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7861840"/>
        <c:crosses val="autoZero"/>
        <c:auto val="1"/>
        <c:lblAlgn val="ctr"/>
        <c:lblOffset val="100"/>
        <c:noMultiLvlLbl val="0"/>
      </c:catAx>
      <c:valAx>
        <c:axId val="727861840"/>
        <c:scaling>
          <c:orientation val="minMax"/>
          <c:max val="1500"/>
          <c:min val="0"/>
        </c:scaling>
        <c:delete val="0"/>
        <c:axPos val="l"/>
        <c:majorGridlines>
          <c:spPr>
            <a:ln w="9525" cap="flat" cmpd="sng" algn="ctr">
              <a:solidFill>
                <a:schemeClr val="tx1"/>
              </a:solidFill>
              <a:round/>
            </a:ln>
            <a:effectLst/>
          </c:spPr>
        </c:majorGridlines>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27858960"/>
        <c:crosses val="autoZero"/>
        <c:crossBetween val="between"/>
        <c:majorUnit val="3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7817633906873"/>
          <c:y val="6.5371786810319743E-2"/>
          <c:w val="0.84621071254982017"/>
          <c:h val="0.71371617880303695"/>
        </c:manualLayout>
      </c:layout>
      <c:scatterChart>
        <c:scatterStyle val="smoothMarker"/>
        <c:varyColors val="0"/>
        <c:ser>
          <c:idx val="0"/>
          <c:order val="0"/>
          <c:tx>
            <c:v>Hoffman</c:v>
          </c:tx>
          <c:spPr>
            <a:ln w="19050" cap="rnd">
              <a:solidFill>
                <a:schemeClr val="accent1"/>
              </a:solidFill>
              <a:round/>
            </a:ln>
            <a:effectLst/>
          </c:spPr>
          <c:marker>
            <c:symbol val="none"/>
          </c:marker>
          <c:xVal>
            <c:numRef>
              <c:f>Calculations!$B$42:$B$51</c:f>
              <c:numCache>
                <c:formatCode>General</c:formatCode>
                <c:ptCount val="10"/>
                <c:pt idx="0">
                  <c:v>0</c:v>
                </c:pt>
                <c:pt idx="1">
                  <c:v>10</c:v>
                </c:pt>
                <c:pt idx="2">
                  <c:v>20</c:v>
                </c:pt>
                <c:pt idx="3">
                  <c:v>30</c:v>
                </c:pt>
                <c:pt idx="4">
                  <c:v>40</c:v>
                </c:pt>
                <c:pt idx="5">
                  <c:v>50</c:v>
                </c:pt>
                <c:pt idx="6">
                  <c:v>60</c:v>
                </c:pt>
                <c:pt idx="7">
                  <c:v>70</c:v>
                </c:pt>
                <c:pt idx="8">
                  <c:v>80</c:v>
                </c:pt>
                <c:pt idx="9">
                  <c:v>90</c:v>
                </c:pt>
              </c:numCache>
            </c:numRef>
          </c:xVal>
          <c:yVal>
            <c:numRef>
              <c:f>Calculations!$G$42:$G$51</c:f>
              <c:numCache>
                <c:formatCode>0</c:formatCode>
                <c:ptCount val="10"/>
                <c:pt idx="0">
                  <c:v>1500.0000000000002</c:v>
                </c:pt>
                <c:pt idx="1">
                  <c:v>420.39644919740823</c:v>
                </c:pt>
                <c:pt idx="2">
                  <c:v>217.40169799613957</c:v>
                </c:pt>
                <c:pt idx="3">
                  <c:v>149.95837971430475</c:v>
                </c:pt>
                <c:pt idx="4">
                  <c:v>119.02826277214035</c:v>
                </c:pt>
                <c:pt idx="5">
                  <c:v>103.1883038893551</c:v>
                </c:pt>
                <c:pt idx="6">
                  <c:v>95.120236591094425</c:v>
                </c:pt>
                <c:pt idx="7">
                  <c:v>91.476839591278221</c:v>
                </c:pt>
                <c:pt idx="8">
                  <c:v>90.232468873399256</c:v>
                </c:pt>
                <c:pt idx="9">
                  <c:v>90</c:v>
                </c:pt>
              </c:numCache>
            </c:numRef>
          </c:yVal>
          <c:smooth val="1"/>
          <c:extLst>
            <c:ext xmlns:c16="http://schemas.microsoft.com/office/drawing/2014/chart" uri="{C3380CC4-5D6E-409C-BE32-E72D297353CC}">
              <c16:uniqueId val="{00000000-C04D-4B4E-ABE3-FB6DF3A10799}"/>
            </c:ext>
          </c:extLst>
        </c:ser>
        <c:ser>
          <c:idx val="1"/>
          <c:order val="1"/>
          <c:tx>
            <c:v>Max. Stress</c:v>
          </c:tx>
          <c:spPr>
            <a:ln w="19050" cap="rnd">
              <a:solidFill>
                <a:schemeClr val="accent2"/>
              </a:solidFill>
              <a:round/>
            </a:ln>
            <a:effectLst/>
          </c:spPr>
          <c:marker>
            <c:symbol val="none"/>
          </c:marker>
          <c:xVal>
            <c:numRef>
              <c:f>'Hoffman-Max Stress Comparison'!$A$2:$A$11</c:f>
              <c:numCache>
                <c:formatCode>General</c:formatCode>
                <c:ptCount val="10"/>
                <c:pt idx="0">
                  <c:v>0</c:v>
                </c:pt>
                <c:pt idx="1">
                  <c:v>10</c:v>
                </c:pt>
                <c:pt idx="2">
                  <c:v>20</c:v>
                </c:pt>
                <c:pt idx="3">
                  <c:v>30</c:v>
                </c:pt>
                <c:pt idx="4">
                  <c:v>40</c:v>
                </c:pt>
                <c:pt idx="5">
                  <c:v>50</c:v>
                </c:pt>
                <c:pt idx="6">
                  <c:v>60</c:v>
                </c:pt>
                <c:pt idx="7">
                  <c:v>70</c:v>
                </c:pt>
                <c:pt idx="8">
                  <c:v>80</c:v>
                </c:pt>
                <c:pt idx="9">
                  <c:v>90</c:v>
                </c:pt>
              </c:numCache>
            </c:numRef>
          </c:xVal>
          <c:yVal>
            <c:numRef>
              <c:f>'Hoffman-Max Stress Comparison'!$C$2:$C$11</c:f>
              <c:numCache>
                <c:formatCode>General</c:formatCode>
                <c:ptCount val="10"/>
                <c:pt idx="0">
                  <c:v>1500</c:v>
                </c:pt>
                <c:pt idx="1">
                  <c:v>468</c:v>
                </c:pt>
                <c:pt idx="2">
                  <c:v>249</c:v>
                </c:pt>
                <c:pt idx="3">
                  <c:v>185</c:v>
                </c:pt>
                <c:pt idx="4">
                  <c:v>162</c:v>
                </c:pt>
                <c:pt idx="5">
                  <c:v>153</c:v>
                </c:pt>
                <c:pt idx="6">
                  <c:v>120</c:v>
                </c:pt>
                <c:pt idx="7">
                  <c:v>102</c:v>
                </c:pt>
                <c:pt idx="8">
                  <c:v>93</c:v>
                </c:pt>
                <c:pt idx="9">
                  <c:v>90</c:v>
                </c:pt>
              </c:numCache>
            </c:numRef>
          </c:yVal>
          <c:smooth val="1"/>
          <c:extLst>
            <c:ext xmlns:c16="http://schemas.microsoft.com/office/drawing/2014/chart" uri="{C3380CC4-5D6E-409C-BE32-E72D297353CC}">
              <c16:uniqueId val="{00000001-C04D-4B4E-ABE3-FB6DF3A10799}"/>
            </c:ext>
          </c:extLst>
        </c:ser>
        <c:dLbls>
          <c:showLegendKey val="0"/>
          <c:showVal val="0"/>
          <c:showCatName val="0"/>
          <c:showSerName val="0"/>
          <c:showPercent val="0"/>
          <c:showBubbleSize val="0"/>
        </c:dLbls>
        <c:axId val="644066784"/>
        <c:axId val="644078304"/>
      </c:scatterChart>
      <c:valAx>
        <c:axId val="644066784"/>
        <c:scaling>
          <c:orientation val="minMax"/>
          <c:max val="9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solidFill>
                      <a:srgbClr val="FFFF00"/>
                    </a:solidFill>
                    <a:latin typeface="Arial" panose="020B0604020202020204" pitchFamily="34" charset="0"/>
                    <a:cs typeface="Arial" panose="020B0604020202020204" pitchFamily="34" charset="0"/>
                  </a:rPr>
                  <a:t>Angle (deg)</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78304"/>
        <c:crosses val="autoZero"/>
        <c:crossBetween val="midCat"/>
      </c:valAx>
      <c:valAx>
        <c:axId val="644078304"/>
        <c:scaling>
          <c:orientation val="minMax"/>
          <c:max val="1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l-GR" sz="2000" dirty="0">
                    <a:solidFill>
                      <a:srgbClr val="FFFF00"/>
                    </a:solidFill>
                    <a:latin typeface="Arial" panose="020B0604020202020204" pitchFamily="34" charset="0"/>
                    <a:cs typeface="Arial" panose="020B0604020202020204" pitchFamily="34" charset="0"/>
                  </a:rPr>
                  <a:t>σ</a:t>
                </a:r>
                <a:r>
                  <a:rPr lang="en-GB" sz="2000" dirty="0">
                    <a:solidFill>
                      <a:srgbClr val="FFFF00"/>
                    </a:solidFill>
                    <a:latin typeface="Arial" panose="020B0604020202020204" pitchFamily="34" charset="0"/>
                    <a:cs typeface="Arial" panose="020B0604020202020204" pitchFamily="34" charset="0"/>
                  </a:rPr>
                  <a:t>xu</a:t>
                </a:r>
                <a:r>
                  <a:rPr lang="en-GB" sz="2000" baseline="0" dirty="0">
                    <a:solidFill>
                      <a:srgbClr val="FFFF00"/>
                    </a:solidFill>
                    <a:latin typeface="Arial" panose="020B0604020202020204" pitchFamily="34" charset="0"/>
                    <a:cs typeface="Arial" panose="020B0604020202020204" pitchFamily="34" charset="0"/>
                  </a:rPr>
                  <a:t> </a:t>
                </a:r>
                <a:r>
                  <a:rPr lang="en-GB" sz="2000" dirty="0">
                    <a:solidFill>
                      <a:srgbClr val="FFFF00"/>
                    </a:solidFill>
                    <a:latin typeface="Arial" panose="020B0604020202020204" pitchFamily="34" charset="0"/>
                    <a:cs typeface="Arial" panose="020B0604020202020204" pitchFamily="34" charset="0"/>
                  </a:rPr>
                  <a:t>(MPa)</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66784"/>
        <c:crosses val="autoZero"/>
        <c:crossBetween val="midCat"/>
        <c:majorUnit val="300"/>
      </c:valAx>
      <c:spPr>
        <a:noFill/>
        <a:ln>
          <a:noFill/>
        </a:ln>
        <a:effectLst/>
      </c:spPr>
    </c:plotArea>
    <c:legend>
      <c:legendPos val="t"/>
      <c:layout>
        <c:manualLayout>
          <c:xMode val="edge"/>
          <c:yMode val="edge"/>
          <c:x val="0.360714200172915"/>
          <c:y val="0.11587480417356087"/>
          <c:w val="0.3069993584135316"/>
          <c:h val="7.6040655823862296E-2"/>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4F9F26-30A3-0178-AE7A-E7FD47FF1D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2D5FF49-3A0B-135C-1E90-3FB81E5283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6964EB-2792-45D5-8ECD-3DDFB9860DEC}" type="datetimeFigureOut">
              <a:rPr lang="en-GB" smtClean="0"/>
              <a:t>13/10/2025</a:t>
            </a:fld>
            <a:endParaRPr lang="en-GB" dirty="0"/>
          </a:p>
        </p:txBody>
      </p:sp>
      <p:sp>
        <p:nvSpPr>
          <p:cNvPr id="4" name="Footer Placeholder 3">
            <a:extLst>
              <a:ext uri="{FF2B5EF4-FFF2-40B4-BE49-F238E27FC236}">
                <a16:creationId xmlns:a16="http://schemas.microsoft.com/office/drawing/2014/main" id="{974420DA-2713-0A00-EDF8-DBB116481A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AAC3DB8-0137-AB39-100A-6CE737503F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1B6CD6-BBF1-42FA-AC92-20F6533EE614}" type="slidenum">
              <a:rPr lang="en-GB" smtClean="0"/>
              <a:t>‹#›</a:t>
            </a:fld>
            <a:endParaRPr lang="en-GB" dirty="0"/>
          </a:p>
        </p:txBody>
      </p:sp>
    </p:spTree>
    <p:extLst>
      <p:ext uri="{BB962C8B-B14F-4D97-AF65-F5344CB8AC3E}">
        <p14:creationId xmlns:p14="http://schemas.microsoft.com/office/powerpoint/2010/main" val="16223743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5T08:07:36.712"/>
    </inkml:context>
    <inkml:brush xml:id="br0">
      <inkml:brushProperty name="width" value="0.1" units="cm"/>
      <inkml:brushProperty name="height" value="0.1" units="cm"/>
    </inkml:brush>
  </inkml:definitions>
  <inkml:trace contextRef="#ctx0" brushRef="#br0">0 1 584,'0'0'-56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E6412-AA5B-4FD0-8F98-31459D3A745D}" type="datetimeFigureOut">
              <a:rPr lang="en-GB" smtClean="0"/>
              <a:t>13/10/2025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C7BFA-5A14-4681-B8A8-B3F0F046586E}" type="slidenum">
              <a:rPr lang="en-GB" smtClean="0"/>
              <a:t>‹#›</a:t>
            </a:fld>
            <a:endParaRPr lang="en-GB" dirty="0"/>
          </a:p>
        </p:txBody>
      </p:sp>
    </p:spTree>
    <p:extLst>
      <p:ext uri="{BB962C8B-B14F-4D97-AF65-F5344CB8AC3E}">
        <p14:creationId xmlns:p14="http://schemas.microsoft.com/office/powerpoint/2010/main" val="74075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explains the main ways a composite laminate can fail. Knowing these failure modes helps engineers understand why damage starts and how to design stronger, safer composite parts.”</a:t>
            </a:r>
          </a:p>
          <a:p>
            <a:r>
              <a:rPr lang="en-GB" b="1" dirty="0"/>
              <a:t>Concept</a:t>
            </a:r>
            <a:br>
              <a:rPr lang="en-GB" dirty="0"/>
            </a:br>
            <a:r>
              <a:rPr lang="en-GB" dirty="0"/>
              <a:t>Composite materials can fail in several ways depending on how the load is applied and how well the fibres and matrix work together:</a:t>
            </a:r>
          </a:p>
          <a:p>
            <a:r>
              <a:rPr lang="en-GB" b="1" dirty="0"/>
              <a:t>Longitudinal matrix fracture</a:t>
            </a:r>
            <a:r>
              <a:rPr lang="en-GB" dirty="0"/>
              <a:t> happens when the shear stress in the matrix becomes too high, causing cracks that run along the fibres.</a:t>
            </a:r>
          </a:p>
          <a:p>
            <a:r>
              <a:rPr lang="en-GB" b="1" dirty="0"/>
              <a:t>Transverse matrix fracture</a:t>
            </a:r>
            <a:r>
              <a:rPr lang="en-GB" dirty="0"/>
              <a:t> occurs when tension across the fibres is greater than what the matrix can handle, creating cracks that cut across the fibre direction.</a:t>
            </a:r>
          </a:p>
          <a:p>
            <a:r>
              <a:rPr lang="en-GB" b="1" dirty="0"/>
              <a:t>Fibre–matrix debonding</a:t>
            </a:r>
            <a:r>
              <a:rPr lang="en-GB" dirty="0"/>
              <a:t> occurs when the bond between the fibre and matrix breaks, meaning the load can no longer transfer properly between them.</a:t>
            </a:r>
          </a:p>
          <a:p>
            <a:r>
              <a:rPr lang="en-GB" b="1" dirty="0"/>
              <a:t>Fibre fracture</a:t>
            </a:r>
            <a:r>
              <a:rPr lang="en-GB" dirty="0"/>
              <a:t> takes place when the fibres themselves snap because the stress is higher than their strength.</a:t>
            </a:r>
          </a:p>
          <a:p>
            <a:r>
              <a:rPr lang="en-GB" b="1" dirty="0"/>
              <a:t>Delamination</a:t>
            </a:r>
            <a:r>
              <a:rPr lang="en-GB" dirty="0"/>
              <a:t> is when layers of the laminate separate from each other, usually from out-of-plane stresses or impact.</a:t>
            </a:r>
          </a:p>
          <a:p>
            <a:r>
              <a:rPr lang="en-GB" b="1" dirty="0"/>
              <a:t>Details</a:t>
            </a:r>
            <a:br>
              <a:rPr lang="en-GB" dirty="0"/>
            </a:br>
            <a:r>
              <a:rPr lang="en-GB" dirty="0"/>
              <a:t>The figures show how each failure mode looks inside a laminate. The cracks can start in the matrix (either along or across the fibres), at the interface (debonding), or within the fibres themselves. Delamination usually spreads between layers and can grow over time with repeated loading. In real components, these failures often happen together, leading to progressive damage that reduces stiffness and strength before total failure.</a:t>
            </a:r>
          </a:p>
          <a:p>
            <a:r>
              <a:rPr lang="en-GB" b="1" dirty="0"/>
              <a:t>Key Takeaway</a:t>
            </a:r>
            <a:br>
              <a:rPr lang="en-GB" dirty="0"/>
            </a:br>
            <a:r>
              <a:rPr lang="en-GB" dirty="0"/>
              <a:t>Composite laminates don’t usually fail in a single way. Instead, several damage mechanisms interact — cracks form, fibres break, layers separate — and this progressive failure defines how the material behaves under real service loads. Understanding each mode helps engineers predict failure and design more damage-tolerant structures.</a:t>
            </a:r>
          </a:p>
        </p:txBody>
      </p:sp>
      <p:sp>
        <p:nvSpPr>
          <p:cNvPr id="4" name="Slide Number Placeholder 3"/>
          <p:cNvSpPr>
            <a:spLocks noGrp="1"/>
          </p:cNvSpPr>
          <p:nvPr>
            <p:ph type="sldNum" sz="quarter" idx="5"/>
          </p:nvPr>
        </p:nvSpPr>
        <p:spPr/>
        <p:txBody>
          <a:bodyPr/>
          <a:lstStyle/>
          <a:p>
            <a:fld id="{06EC7BFA-5A14-4681-B8A8-B3F0F046586E}" type="slidenum">
              <a:rPr lang="en-GB" smtClean="0"/>
              <a:t>2</a:t>
            </a:fld>
            <a:endParaRPr lang="en-GB" dirty="0"/>
          </a:p>
        </p:txBody>
      </p:sp>
    </p:spTree>
    <p:extLst>
      <p:ext uri="{BB962C8B-B14F-4D97-AF65-F5344CB8AC3E}">
        <p14:creationId xmlns:p14="http://schemas.microsoft.com/office/powerpoint/2010/main" val="287256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explains how a unidirectional composite behaves under transverse tension, where the applied load is perpendicular to the fibres. The failure mode depends on whether the matrix or the fibre–matrix interface is weaker.”</a:t>
                </a:r>
              </a:p>
              <a:p>
                <a:r>
                  <a:rPr lang="en-GB" b="1" dirty="0"/>
                  <a:t>Concept</a:t>
                </a:r>
                <a:endParaRPr lang="en-GB" dirty="0"/>
              </a:p>
              <a:p>
                <a:r>
                  <a:rPr lang="en-GB" b="1" dirty="0"/>
                  <a:t>Transverse tension</a:t>
                </a:r>
                <a:r>
                  <a:rPr lang="en-GB" dirty="0"/>
                  <a:t> primarily loads the matrix and the fibre–matrix interface, not the fibres themselves.</a:t>
                </a:r>
              </a:p>
              <a:p>
                <a:r>
                  <a:rPr lang="en-GB" dirty="0"/>
                  <a:t>Two main cases determine the mode of failure:</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𝑚𝑢</m:t>
                        </m:r>
                      </m:sub>
                    </m:sSub>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𝑑</m:t>
                        </m:r>
                      </m:sub>
                    </m:sSub>
                  </m:oMath>
                </a14:m>
                <a:r>
                  <a:rPr lang="ar-AE" dirty="0"/>
                  <a:t>: </a:t>
                </a:r>
                <a:r>
                  <a:rPr lang="en-GB" dirty="0"/>
                  <a:t>The </a:t>
                </a:r>
                <a:r>
                  <a:rPr lang="en-GB" b="1" dirty="0"/>
                  <a:t>matrix</a:t>
                </a:r>
                <a:r>
                  <a:rPr lang="en-GB" dirty="0"/>
                  <a:t> fails first because its tensile strength is lower than the interface debonding stress.</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𝑚𝑢</m:t>
                        </m:r>
                      </m:sub>
                    </m:sSub>
                    <m:r>
                      <a:rPr lang="ar-AE" sz="1200" i="0" kern="1200">
                        <a:solidFill>
                          <a:schemeClr val="tx1"/>
                        </a:solidFill>
                        <a:latin typeface="Cambria Math" panose="02040503050406030204" pitchFamily="18" charset="0"/>
                        <a:ea typeface="+mn-ea"/>
                        <a:cs typeface="+mn-cs"/>
                      </a:rPr>
                      <m:t>&gt;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𝑑</m:t>
                        </m:r>
                      </m:sub>
                    </m:sSub>
                  </m:oMath>
                </a14:m>
                <a:r>
                  <a:rPr lang="ar-AE" dirty="0"/>
                  <a:t>: </a:t>
                </a:r>
                <a:r>
                  <a:rPr lang="en-GB" dirty="0"/>
                  <a:t>The </a:t>
                </a:r>
                <a:r>
                  <a:rPr lang="en-GB" b="1" dirty="0"/>
                  <a:t>interface</a:t>
                </a:r>
                <a:r>
                  <a:rPr lang="en-GB" dirty="0"/>
                  <a:t> fails first, leading to fibre–matrix debonding.</a:t>
                </a:r>
              </a:p>
              <a:p>
                <a:r>
                  <a:rPr lang="en-GB" b="1" dirty="0"/>
                  <a:t>Details</a:t>
                </a:r>
                <a:endParaRPr lang="en-GB" dirty="0"/>
              </a:p>
              <a:p>
                <a:r>
                  <a:rPr lang="en-GB" dirty="0"/>
                  <a:t>When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𝑚𝑢</m:t>
                        </m:r>
                      </m:sub>
                    </m:sSub>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𝑑</m:t>
                        </m:r>
                      </m:sub>
                    </m:sSub>
                  </m:oMath>
                </a14:m>
                <a:r>
                  <a:rPr lang="ar-AE" dirty="0"/>
                  <a:t>:</a:t>
                </a:r>
              </a:p>
              <a:p>
                <a:pPr lvl="1"/>
                <a:r>
                  <a:rPr lang="en-GB" dirty="0"/>
                  <a:t>The </a:t>
                </a:r>
                <a:r>
                  <a:rPr lang="en-GB" b="1" dirty="0"/>
                  <a:t>matrix</a:t>
                </a:r>
                <a:r>
                  <a:rPr lang="en-GB" dirty="0"/>
                  <a:t> cracks once the applied tensile stress equals its ultimate strength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𝑚𝑢</m:t>
                        </m:r>
                      </m:sub>
                    </m:sSub>
                  </m:oMath>
                </a14:m>
                <a:r>
                  <a:rPr lang="ar-AE" dirty="0"/>
                  <a:t>.</a:t>
                </a:r>
              </a:p>
              <a:p>
                <a:pPr lvl="1"/>
                <a:r>
                  <a:rPr lang="en-GB" dirty="0"/>
                  <a:t>Cracks propagate through the resin-rich regions between fibres, often forming perpendicular to the loading direction.</a:t>
                </a:r>
              </a:p>
              <a:p>
                <a:pPr lvl="1"/>
                <a:r>
                  <a:rPr lang="en-GB" dirty="0"/>
                  <a:t>The figure shows a clean transverse matrix crack, typical of brittle polymers like epoxies.</a:t>
                </a:r>
              </a:p>
              <a:p>
                <a:r>
                  <a:rPr lang="en-GB" dirty="0"/>
                  <a:t>When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𝑚𝑢</m:t>
                        </m:r>
                      </m:sub>
                    </m:sSub>
                    <m:r>
                      <a:rPr lang="ar-AE" sz="1200" i="0" kern="1200">
                        <a:solidFill>
                          <a:schemeClr val="tx1"/>
                        </a:solidFill>
                        <a:latin typeface="Cambria Math" panose="02040503050406030204" pitchFamily="18" charset="0"/>
                        <a:ea typeface="+mn-ea"/>
                        <a:cs typeface="+mn-cs"/>
                      </a:rPr>
                      <m:t>&gt;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𝑑</m:t>
                        </m:r>
                      </m:sub>
                    </m:sSub>
                  </m:oMath>
                </a14:m>
                <a:r>
                  <a:rPr lang="ar-AE" dirty="0"/>
                  <a:t>:</a:t>
                </a:r>
              </a:p>
              <a:p>
                <a:pPr lvl="1"/>
                <a:r>
                  <a:rPr lang="en-GB" dirty="0"/>
                  <a:t>The </a:t>
                </a:r>
                <a:r>
                  <a:rPr lang="en-GB" b="1" dirty="0"/>
                  <a:t>fibre–matrix interface</a:t>
                </a:r>
                <a:r>
                  <a:rPr lang="en-GB" dirty="0"/>
                  <a:t> </a:t>
                </a:r>
                <a:r>
                  <a:rPr lang="en-GB" dirty="0" err="1"/>
                  <a:t>debonds</a:t>
                </a:r>
                <a:r>
                  <a:rPr lang="en-GB" dirty="0"/>
                  <a:t> first because it cannot sustain the tensile stress transferred from the matrix.</a:t>
                </a:r>
              </a:p>
              <a:p>
                <a:pPr lvl="1"/>
                <a:r>
                  <a:rPr lang="en-GB" dirty="0"/>
                  <a:t>This causes interfacial cracking and local stress redistribution around fibres.</a:t>
                </a:r>
              </a:p>
              <a:p>
                <a:pPr lvl="1"/>
                <a:r>
                  <a:rPr lang="en-GB" dirty="0"/>
                  <a:t>The lower image depicts this interfacial failure pattern, which is less brittle but leads to reduced stiffness.</a:t>
                </a:r>
              </a:p>
              <a:p>
                <a:r>
                  <a:rPr lang="en-GB" b="1" dirty="0"/>
                  <a:t>Key Takeaway</a:t>
                </a:r>
                <a:endParaRPr lang="en-GB" dirty="0"/>
              </a:p>
              <a:p>
                <a:r>
                  <a:rPr lang="en-GB" dirty="0"/>
                  <a:t>Under transverse tension, unidirectional composites fail either by </a:t>
                </a:r>
                <a:r>
                  <a:rPr lang="en-GB" b="1" dirty="0"/>
                  <a:t>matrix cracking</a:t>
                </a:r>
                <a:r>
                  <a:rPr lang="en-GB" dirty="0"/>
                  <a:t> or </a:t>
                </a:r>
                <a:r>
                  <a:rPr lang="en-GB" b="1" dirty="0"/>
                  <a:t>interface debonding</a:t>
                </a:r>
                <a:r>
                  <a:rPr lang="en-GB" dirty="0"/>
                  <a:t>, depending on which constituent is weaker.</a:t>
                </a:r>
              </a:p>
              <a:p>
                <a:r>
                  <a:rPr lang="en-GB" dirty="0"/>
                  <a:t>The matrix-dominated direction has low tensile strength, making it a common site for microcrack initiation in service.</a:t>
                </a:r>
              </a:p>
              <a:p>
                <a:r>
                  <a:rPr lang="en-GB" dirty="0"/>
                  <a:t>Enhancing transverse strength requires improving matrix toughness and interface adhesion without compromising flexibility.</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explains how a unidirectional composite behaves under transverse tension, where the applied load is perpendicular to the fibres. The failure mode depends on whether the matrix or the fibre–matrix interface is weaker.”</a:t>
                </a:r>
              </a:p>
              <a:p>
                <a:r>
                  <a:rPr lang="en-GB" b="1" dirty="0"/>
                  <a:t>Concept</a:t>
                </a:r>
                <a:endParaRPr lang="en-GB" dirty="0"/>
              </a:p>
              <a:p>
                <a:r>
                  <a:rPr lang="en-GB" b="1" dirty="0"/>
                  <a:t>Transverse tension</a:t>
                </a:r>
                <a:r>
                  <a:rPr lang="en-GB" dirty="0"/>
                  <a:t> primarily loads the matrix and the fibre–matrix interface, not the fibres themselves.</a:t>
                </a:r>
              </a:p>
              <a:p>
                <a:r>
                  <a:rPr lang="en-GB" dirty="0"/>
                  <a:t>Two main cases determine the mode of failure:</a:t>
                </a:r>
              </a:p>
              <a:p>
                <a:pPr lvl="1"/>
                <a:r>
                  <a:rPr lang="ar-AE" sz="1200" i="0" kern="1200">
                    <a:solidFill>
                      <a:schemeClr val="tx1"/>
                    </a:solidFill>
                    <a:latin typeface="+mn-lt"/>
                    <a:ea typeface="+mn-ea"/>
                    <a:cs typeface="+mn-cs"/>
                  </a:rPr>
                  <a:t>𝜎_𝑚𝑢&lt;𝜎_𝑑</a:t>
                </a:r>
                <a:r>
                  <a:rPr lang="ar-AE" dirty="0"/>
                  <a:t>: </a:t>
                </a:r>
                <a:r>
                  <a:rPr lang="en-GB" dirty="0"/>
                  <a:t>The </a:t>
                </a:r>
                <a:r>
                  <a:rPr lang="en-GB" b="1" dirty="0"/>
                  <a:t>matrix</a:t>
                </a:r>
                <a:r>
                  <a:rPr lang="en-GB" dirty="0"/>
                  <a:t> fails first because its tensile strength is lower than the interface debonding stress.</a:t>
                </a:r>
              </a:p>
              <a:p>
                <a:pPr lvl="1"/>
                <a:r>
                  <a:rPr lang="ar-AE" sz="1200" i="0" kern="1200">
                    <a:solidFill>
                      <a:schemeClr val="tx1"/>
                    </a:solidFill>
                    <a:latin typeface="+mn-lt"/>
                    <a:ea typeface="+mn-ea"/>
                    <a:cs typeface="+mn-cs"/>
                  </a:rPr>
                  <a:t>𝜎_𝑚𝑢&gt;𝜎_𝑑</a:t>
                </a:r>
                <a:r>
                  <a:rPr lang="ar-AE" dirty="0"/>
                  <a:t>: </a:t>
                </a:r>
                <a:r>
                  <a:rPr lang="en-GB" dirty="0"/>
                  <a:t>The </a:t>
                </a:r>
                <a:r>
                  <a:rPr lang="en-GB" b="1" dirty="0"/>
                  <a:t>interface</a:t>
                </a:r>
                <a:r>
                  <a:rPr lang="en-GB" dirty="0"/>
                  <a:t> fails first, leading to fibre–matrix debonding.</a:t>
                </a:r>
              </a:p>
              <a:p>
                <a:r>
                  <a:rPr lang="en-GB" b="1" dirty="0"/>
                  <a:t>Details</a:t>
                </a:r>
                <a:endParaRPr lang="en-GB" dirty="0"/>
              </a:p>
              <a:p>
                <a:r>
                  <a:rPr lang="en-GB" dirty="0"/>
                  <a:t>When </a:t>
                </a:r>
                <a:r>
                  <a:rPr lang="ar-AE" sz="1200" i="0" kern="1200">
                    <a:solidFill>
                      <a:schemeClr val="tx1"/>
                    </a:solidFill>
                    <a:latin typeface="+mn-lt"/>
                    <a:ea typeface="+mn-ea"/>
                    <a:cs typeface="+mn-cs"/>
                  </a:rPr>
                  <a:t>𝜎_𝑚𝑢&lt;𝜎_𝑑</a:t>
                </a:r>
                <a:r>
                  <a:rPr lang="ar-AE" dirty="0"/>
                  <a:t>:</a:t>
                </a:r>
              </a:p>
              <a:p>
                <a:pPr lvl="1"/>
                <a:r>
                  <a:rPr lang="en-GB" dirty="0"/>
                  <a:t>The </a:t>
                </a:r>
                <a:r>
                  <a:rPr lang="en-GB" b="1" dirty="0"/>
                  <a:t>matrix</a:t>
                </a:r>
                <a:r>
                  <a:rPr lang="en-GB" dirty="0"/>
                  <a:t> cracks once the applied tensile stress equals its ultimate strength </a:t>
                </a:r>
                <a:r>
                  <a:rPr lang="ar-AE" sz="1200" i="0" kern="1200">
                    <a:solidFill>
                      <a:schemeClr val="tx1"/>
                    </a:solidFill>
                    <a:latin typeface="+mn-lt"/>
                    <a:ea typeface="+mn-ea"/>
                    <a:cs typeface="+mn-cs"/>
                  </a:rPr>
                  <a:t>𝜎_𝑚𝑢</a:t>
                </a:r>
                <a:r>
                  <a:rPr lang="ar-AE" dirty="0"/>
                  <a:t>.</a:t>
                </a:r>
              </a:p>
              <a:p>
                <a:pPr lvl="1"/>
                <a:r>
                  <a:rPr lang="en-GB" dirty="0"/>
                  <a:t>Cracks propagate through the resin-rich regions between fibres, often forming perpendicular to the loading direction.</a:t>
                </a:r>
              </a:p>
              <a:p>
                <a:pPr lvl="1"/>
                <a:r>
                  <a:rPr lang="en-GB" dirty="0"/>
                  <a:t>The figure shows a clean transverse matrix crack, typical of brittle polymers like epoxies.</a:t>
                </a:r>
              </a:p>
              <a:p>
                <a:r>
                  <a:rPr lang="en-GB" dirty="0"/>
                  <a:t>When </a:t>
                </a:r>
                <a:r>
                  <a:rPr lang="ar-AE" sz="1200" i="0" kern="1200">
                    <a:solidFill>
                      <a:schemeClr val="tx1"/>
                    </a:solidFill>
                    <a:latin typeface="+mn-lt"/>
                    <a:ea typeface="+mn-ea"/>
                    <a:cs typeface="+mn-cs"/>
                  </a:rPr>
                  <a:t>𝜎_𝑚𝑢&gt;𝜎_𝑑</a:t>
                </a:r>
                <a:r>
                  <a:rPr lang="ar-AE" dirty="0"/>
                  <a:t>:</a:t>
                </a:r>
              </a:p>
              <a:p>
                <a:pPr lvl="1"/>
                <a:r>
                  <a:rPr lang="en-GB" dirty="0"/>
                  <a:t>The </a:t>
                </a:r>
                <a:r>
                  <a:rPr lang="en-GB" b="1" dirty="0"/>
                  <a:t>fibre–matrix interface</a:t>
                </a:r>
                <a:r>
                  <a:rPr lang="en-GB" dirty="0"/>
                  <a:t> </a:t>
                </a:r>
                <a:r>
                  <a:rPr lang="en-GB" dirty="0" err="1"/>
                  <a:t>debonds</a:t>
                </a:r>
                <a:r>
                  <a:rPr lang="en-GB" dirty="0"/>
                  <a:t> first because it cannot sustain the tensile stress transferred from the matrix.</a:t>
                </a:r>
              </a:p>
              <a:p>
                <a:pPr lvl="1"/>
                <a:r>
                  <a:rPr lang="en-GB" dirty="0"/>
                  <a:t>This causes interfacial cracking and local stress redistribution around fibres.</a:t>
                </a:r>
              </a:p>
              <a:p>
                <a:pPr lvl="1"/>
                <a:r>
                  <a:rPr lang="en-GB" dirty="0"/>
                  <a:t>The lower image depicts this interfacial failure pattern, which is less brittle but leads to reduced stiffness.</a:t>
                </a:r>
              </a:p>
              <a:p>
                <a:r>
                  <a:rPr lang="en-GB" b="1" dirty="0"/>
                  <a:t>Key Takeaway</a:t>
                </a:r>
                <a:endParaRPr lang="en-GB" dirty="0"/>
              </a:p>
              <a:p>
                <a:r>
                  <a:rPr lang="en-GB" dirty="0"/>
                  <a:t>Under transverse tension, unidirectional composites fail either by </a:t>
                </a:r>
                <a:r>
                  <a:rPr lang="en-GB" b="1" dirty="0"/>
                  <a:t>matrix cracking</a:t>
                </a:r>
                <a:r>
                  <a:rPr lang="en-GB" dirty="0"/>
                  <a:t> or </a:t>
                </a:r>
                <a:r>
                  <a:rPr lang="en-GB" b="1" dirty="0"/>
                  <a:t>interface debonding</a:t>
                </a:r>
                <a:r>
                  <a:rPr lang="en-GB" dirty="0"/>
                  <a:t>, depending on which constituent is weaker.</a:t>
                </a:r>
              </a:p>
              <a:p>
                <a:r>
                  <a:rPr lang="en-GB" dirty="0"/>
                  <a:t>The matrix-dominated direction has low tensile strength, making it a common site for microcrack initiation in service.</a:t>
                </a:r>
              </a:p>
              <a:p>
                <a:r>
                  <a:rPr lang="en-GB" dirty="0"/>
                  <a:t>Enhancing transverse strength requires improving matrix toughness and interface adhesion without compromising flexibility.</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11</a:t>
            </a:fld>
            <a:endParaRPr lang="en-GB" dirty="0"/>
          </a:p>
        </p:txBody>
      </p:sp>
    </p:spTree>
    <p:extLst>
      <p:ext uri="{BB962C8B-B14F-4D97-AF65-F5344CB8AC3E}">
        <p14:creationId xmlns:p14="http://schemas.microsoft.com/office/powerpoint/2010/main" val="207387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introduces the concept of failure criteria, distinguishing between brittle and ductile materials. It explains why composite materials such as CFRP and GFRP fail suddenly without yielding, unlike metals that deform plastically before fracture.”</a:t>
            </a:r>
          </a:p>
          <a:p>
            <a:r>
              <a:rPr lang="en-GB" b="1" dirty="0"/>
              <a:t>Concept</a:t>
            </a:r>
            <a:endParaRPr lang="en-GB" dirty="0"/>
          </a:p>
          <a:p>
            <a:r>
              <a:rPr lang="en-GB" b="1" dirty="0"/>
              <a:t>Composites (CFRP, GFRP)</a:t>
            </a:r>
            <a:r>
              <a:rPr lang="en-GB" dirty="0"/>
              <a:t> behave as </a:t>
            </a:r>
            <a:r>
              <a:rPr lang="en-GB" b="1" dirty="0"/>
              <a:t>brittle materials</a:t>
            </a:r>
            <a:r>
              <a:rPr lang="en-GB" dirty="0"/>
              <a:t>:</a:t>
            </a:r>
          </a:p>
          <a:p>
            <a:pPr lvl="1"/>
            <a:r>
              <a:rPr lang="en-GB" dirty="0"/>
              <a:t>Failure is </a:t>
            </a:r>
            <a:r>
              <a:rPr lang="en-GB" b="1" dirty="0"/>
              <a:t>abrupt</a:t>
            </a:r>
            <a:r>
              <a:rPr lang="en-GB" dirty="0"/>
              <a:t>, with little or no plastic deformation.</a:t>
            </a:r>
          </a:p>
          <a:p>
            <a:pPr lvl="1"/>
            <a:r>
              <a:rPr lang="en-GB" dirty="0"/>
              <a:t>There is </a:t>
            </a:r>
            <a:r>
              <a:rPr lang="en-GB" b="1" dirty="0"/>
              <a:t>no yielding phase</a:t>
            </a:r>
            <a:r>
              <a:rPr lang="en-GB" dirty="0"/>
              <a:t>—failure occurs when the maximum stress exceeds the material’s limit.</a:t>
            </a:r>
          </a:p>
          <a:p>
            <a:pPr lvl="1"/>
            <a:r>
              <a:rPr lang="en-GB" dirty="0"/>
              <a:t>Energy absorption is low, represented by the </a:t>
            </a:r>
            <a:r>
              <a:rPr lang="en-GB" b="1" dirty="0"/>
              <a:t>small area under the stress–strain curve</a:t>
            </a:r>
            <a:r>
              <a:rPr lang="en-GB" dirty="0"/>
              <a:t>.</a:t>
            </a:r>
          </a:p>
          <a:p>
            <a:r>
              <a:rPr lang="en-GB" b="1" dirty="0"/>
              <a:t>Ductile materials</a:t>
            </a:r>
            <a:r>
              <a:rPr lang="en-GB" dirty="0"/>
              <a:t> (e.g., aluminium, titanium, steel) exhibit:</a:t>
            </a:r>
          </a:p>
          <a:p>
            <a:pPr lvl="1"/>
            <a:r>
              <a:rPr lang="en-GB" dirty="0"/>
              <a:t>Gradual yielding and plastic deformation before fracture.</a:t>
            </a:r>
          </a:p>
          <a:p>
            <a:pPr lvl="1"/>
            <a:r>
              <a:rPr lang="en-GB" dirty="0"/>
              <a:t>Larger energy absorption due to significant strain hardening.</a:t>
            </a:r>
          </a:p>
          <a:p>
            <a:pPr lvl="1"/>
            <a:r>
              <a:rPr lang="en-GB" dirty="0"/>
              <a:t>Predictable behaviour defined by yield criteria.</a:t>
            </a:r>
          </a:p>
          <a:p>
            <a:r>
              <a:rPr lang="en-GB" b="1" dirty="0"/>
              <a:t>Details</a:t>
            </a:r>
            <a:endParaRPr lang="en-GB" dirty="0"/>
          </a:p>
          <a:p>
            <a:r>
              <a:rPr lang="en-GB" dirty="0"/>
              <a:t>For </a:t>
            </a:r>
            <a:r>
              <a:rPr lang="en-GB" b="1" dirty="0"/>
              <a:t>ductile materials</a:t>
            </a:r>
            <a:r>
              <a:rPr lang="en-GB" dirty="0"/>
              <a:t>, the following classical failure criteria apply:</a:t>
            </a:r>
          </a:p>
          <a:p>
            <a:pPr lvl="1"/>
            <a:r>
              <a:rPr lang="en-GB" b="1" dirty="0"/>
              <a:t>Von Mises criterion</a:t>
            </a:r>
            <a:r>
              <a:rPr lang="en-GB" dirty="0"/>
              <a:t> – also known as Maxwell–Huber–</a:t>
            </a:r>
            <a:r>
              <a:rPr lang="en-GB" dirty="0" err="1"/>
              <a:t>Hencky</a:t>
            </a:r>
            <a:r>
              <a:rPr lang="en-GB" dirty="0"/>
              <a:t> or octahedral shear stress theory; based on distortion energy.</a:t>
            </a:r>
          </a:p>
          <a:p>
            <a:pPr lvl="1"/>
            <a:r>
              <a:rPr lang="en-GB" b="1" dirty="0"/>
              <a:t>Tresca criterion</a:t>
            </a:r>
            <a:r>
              <a:rPr lang="en-GB" dirty="0"/>
              <a:t> – also called the maximum shear stress or Guest yield criterion; simpler but more conservative.</a:t>
            </a:r>
          </a:p>
          <a:p>
            <a:pPr lvl="1"/>
            <a:r>
              <a:rPr lang="en-GB" b="1" dirty="0"/>
              <a:t>Mohr–Coulomb</a:t>
            </a:r>
            <a:r>
              <a:rPr lang="en-GB" dirty="0"/>
              <a:t> and </a:t>
            </a:r>
            <a:r>
              <a:rPr lang="en-GB" b="1" dirty="0"/>
              <a:t>Drucker–Prager</a:t>
            </a:r>
            <a:r>
              <a:rPr lang="en-GB" dirty="0"/>
              <a:t> criteria – used for pressure-dependent or frictional materials (e.g., soils, polymers).</a:t>
            </a:r>
          </a:p>
          <a:p>
            <a:r>
              <a:rPr lang="en-GB" dirty="0"/>
              <a:t>The plot compares </a:t>
            </a:r>
            <a:r>
              <a:rPr lang="en-GB" b="1" dirty="0"/>
              <a:t>brittle vs ductile</a:t>
            </a:r>
            <a:r>
              <a:rPr lang="en-GB" dirty="0"/>
              <a:t> stress–strain behaviour:</a:t>
            </a:r>
          </a:p>
          <a:p>
            <a:pPr lvl="1"/>
            <a:r>
              <a:rPr lang="en-GB" dirty="0"/>
              <a:t>Brittle materials show sharp fracture near the elastic limit.</a:t>
            </a:r>
          </a:p>
          <a:p>
            <a:pPr lvl="1"/>
            <a:r>
              <a:rPr lang="en-GB" dirty="0"/>
              <a:t>Ductile materials exhibit extended plastic deformation before failure.</a:t>
            </a:r>
          </a:p>
          <a:p>
            <a:pPr lvl="1"/>
            <a:r>
              <a:rPr lang="en-GB" dirty="0"/>
              <a:t>The </a:t>
            </a:r>
            <a:r>
              <a:rPr lang="en-GB" b="1" dirty="0"/>
              <a:t>area under the curve</a:t>
            </a:r>
            <a:r>
              <a:rPr lang="en-GB" dirty="0"/>
              <a:t> represents the energy absorbed prior to failure—large for ductile metals, small for composites.</a:t>
            </a:r>
          </a:p>
          <a:p>
            <a:r>
              <a:rPr lang="en-GB" b="1" dirty="0"/>
              <a:t>Key Takeaway</a:t>
            </a:r>
            <a:endParaRPr lang="en-GB" dirty="0"/>
          </a:p>
          <a:p>
            <a:r>
              <a:rPr lang="en-GB" dirty="0"/>
              <a:t>CFRP and GFRP laminates are </a:t>
            </a:r>
            <a:r>
              <a:rPr lang="en-GB" b="1" dirty="0"/>
              <a:t>brittle</a:t>
            </a:r>
            <a:r>
              <a:rPr lang="en-GB" dirty="0"/>
              <a:t>—they fail suddenly without yielding.</a:t>
            </a:r>
          </a:p>
          <a:p>
            <a:r>
              <a:rPr lang="en-GB" dirty="0"/>
              <a:t>Metals are </a:t>
            </a:r>
            <a:r>
              <a:rPr lang="en-GB" b="1" dirty="0"/>
              <a:t>ductile</a:t>
            </a:r>
            <a:r>
              <a:rPr lang="en-GB" dirty="0"/>
              <a:t>, showing visible plastic deformation before failure.</a:t>
            </a:r>
          </a:p>
          <a:p>
            <a:r>
              <a:rPr lang="en-GB" dirty="0"/>
              <a:t>Understanding this contrast is crucial: composites require failure criteria based on </a:t>
            </a:r>
            <a:r>
              <a:rPr lang="en-GB" b="1" dirty="0"/>
              <a:t>strength</a:t>
            </a:r>
            <a:r>
              <a:rPr lang="en-GB" dirty="0"/>
              <a:t> rather than </a:t>
            </a:r>
            <a:r>
              <a:rPr lang="en-GB" b="1" dirty="0"/>
              <a:t>yield</a:t>
            </a:r>
            <a:r>
              <a:rPr lang="en-GB" dirty="0"/>
              <a:t>, unlike metals that rely on plastic flow theories.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12</a:t>
            </a:fld>
            <a:endParaRPr lang="en-GB" dirty="0"/>
          </a:p>
        </p:txBody>
      </p:sp>
    </p:spTree>
    <p:extLst>
      <p:ext uri="{BB962C8B-B14F-4D97-AF65-F5344CB8AC3E}">
        <p14:creationId xmlns:p14="http://schemas.microsoft.com/office/powerpoint/2010/main" val="257446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compares the Von Mises and Tresca yield criteria for ductile materials, explaining how each predicts the onset of yielding under multi-axial stress states. Both are essential for metals but not applicable to brittle materials like composites.”</a:t>
                </a:r>
              </a:p>
              <a:p>
                <a:r>
                  <a:rPr lang="en-GB" b="1" dirty="0"/>
                  <a:t>Concept</a:t>
                </a:r>
                <a:endParaRPr lang="en-GB" dirty="0"/>
              </a:p>
              <a:p>
                <a:r>
                  <a:rPr lang="en-GB" b="1" dirty="0"/>
                  <a:t>Von Mises criterion:</a:t>
                </a:r>
                <a:endParaRPr lang="en-GB" dirty="0"/>
              </a:p>
              <a:p>
                <a:pPr lvl="1"/>
                <a:r>
                  <a:rPr lang="en-GB" dirty="0"/>
                  <a:t>Yielding begins when the </a:t>
                </a:r>
                <a:r>
                  <a:rPr lang="en-GB" b="1" dirty="0"/>
                  <a:t>distortion energy</a:t>
                </a:r>
                <a:r>
                  <a:rPr lang="en-GB" dirty="0"/>
                  <a:t> in a material reaches the same value as in a uniaxial tension test at yield.</a:t>
                </a:r>
              </a:p>
              <a:p>
                <a:pPr lvl="1"/>
                <a:r>
                  <a:rPr lang="en-GB" dirty="0"/>
                  <a:t>It assumes yielding is independent of hydrostatic stress (no effect from pure pressure).</a:t>
                </a:r>
              </a:p>
              <a:p>
                <a:pPr lvl="1"/>
                <a:r>
                  <a:rPr lang="en-GB" dirty="0"/>
                  <a:t>Expressed as:</a:t>
                </a:r>
              </a:p>
              <a:p>
                <a:pPr/>
                <a14:m>
                  <m:oMathPara xmlns:m="http://schemas.openxmlformats.org/officeDocument/2006/math">
                    <m:oMathParaPr>
                      <m:jc m:val="centerGroup"/>
                    </m:oMathParaPr>
                    <m:oMath xmlns:m="http://schemas.openxmlformats.org/officeDocument/2006/math">
                      <m:rad>
                        <m:radPr>
                          <m:degHide m:val="on"/>
                          <m:ctrlPr>
                            <a:rPr lang="ar-AE" sz="1200" i="1" kern="1200">
                              <a:solidFill>
                                <a:schemeClr val="tx1"/>
                              </a:solidFill>
                              <a:latin typeface="Cambria Math" panose="02040503050406030204" pitchFamily="18" charset="0"/>
                              <a:ea typeface="+mn-ea"/>
                              <a:cs typeface="+mn-cs"/>
                            </a:rPr>
                          </m:ctrlPr>
                        </m:radPr>
                        <m:deg/>
                        <m:e>
                          <m:f>
                            <m:fPr>
                              <m:ctrlPr>
                                <a:rPr lang="ar-AE" sz="1200" i="1" kern="1200">
                                  <a:solidFill>
                                    <a:schemeClr val="tx1"/>
                                  </a:solidFill>
                                  <a:latin typeface="Cambria Math" panose="02040503050406030204" pitchFamily="18" charset="0"/>
                                  <a:ea typeface="+mn-ea"/>
                                  <a:cs typeface="+mn-cs"/>
                                </a:rPr>
                              </m:ctrlPr>
                            </m:fPr>
                            <m:num>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3</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3</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e>
                                      </m:d>
                                    </m:e>
                                  </m:d>
                                </m:e>
                              </m:d>
                            </m:num>
                            <m:den>
                              <m:r>
                                <a:rPr lang="ar-AE" sz="1200" i="0" kern="1200">
                                  <a:solidFill>
                                    <a:schemeClr val="tx1"/>
                                  </a:solidFill>
                                  <a:latin typeface="Cambria Math" panose="02040503050406030204" pitchFamily="18" charset="0"/>
                                  <a:ea typeface="+mn-ea"/>
                                  <a:cs typeface="+mn-cs"/>
                                </a:rPr>
                                <m:t>2</m:t>
                              </m:r>
                            </m:den>
                          </m:f>
                        </m:e>
                      </m:ra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𝑦𝑠</m:t>
                          </m:r>
                        </m:sub>
                      </m:sSub>
                    </m:oMath>
                  </m:oMathPara>
                </a14:m>
                <a:endParaRPr lang="ar-AE" dirty="0"/>
              </a:p>
              <a:p>
                <a:r>
                  <a:rPr lang="en-GB" b="1" dirty="0"/>
                  <a:t>Tresca criterion:</a:t>
                </a:r>
                <a:endParaRPr lang="en-GB" dirty="0"/>
              </a:p>
              <a:p>
                <a:pPr lvl="1"/>
                <a:r>
                  <a:rPr lang="en-GB" dirty="0"/>
                  <a:t>Yielding occurs when the </a:t>
                </a:r>
                <a:r>
                  <a:rPr lang="en-GB" b="1" dirty="0"/>
                  <a:t>maximum shear stress</a:t>
                </a:r>
                <a:r>
                  <a:rPr lang="en-GB" dirty="0"/>
                  <a:t> equals the shear stress at yield in a simple tension test.</a:t>
                </a:r>
              </a:p>
              <a:p>
                <a:pPr lvl="1"/>
                <a:r>
                  <a:rPr lang="en-GB" dirty="0"/>
                  <a:t>Expressed as:</a:t>
                </a:r>
              </a:p>
              <a:p>
                <a:r>
                  <a:rPr lang="en-GB" dirty="0"/>
                  <a:t>Both criteria describe yielding for </a:t>
                </a:r>
                <a:r>
                  <a:rPr lang="en-GB" b="1" dirty="0"/>
                  <a:t>ductile materials</a:t>
                </a:r>
                <a:r>
                  <a:rPr lang="en-GB" dirty="0"/>
                  <a:t> like steel, aluminium, and titanium alloys but predict slightly different yield surfaces.</a:t>
                </a:r>
              </a:p>
              <a:p>
                <a:r>
                  <a:rPr lang="en-GB" b="1" dirty="0"/>
                  <a:t>Details</a:t>
                </a:r>
                <a:endParaRPr lang="en-GB" dirty="0"/>
              </a:p>
              <a:p>
                <a:r>
                  <a:rPr lang="en-GB" dirty="0"/>
                  <a:t>In </a:t>
                </a:r>
                <a:r>
                  <a:rPr lang="en-GB" b="1" dirty="0"/>
                  <a:t>3D stress space</a:t>
                </a:r>
                <a:r>
                  <a:rPr lang="en-GB" dirty="0"/>
                  <a:t>, the Von Mises surface is a smooth cylinder, while the Tresca surface is a hexagonal prism—Tresca is more conservative (predicts earlier yield).</a:t>
                </a:r>
              </a:p>
              <a:p>
                <a:r>
                  <a:rPr lang="en-GB" dirty="0"/>
                  <a:t>In </a:t>
                </a:r>
                <a:r>
                  <a:rPr lang="en-GB" b="1" dirty="0"/>
                  <a:t>2D</a:t>
                </a:r>
                <a:r>
                  <a:rPr lang="en-GB" dirty="0"/>
                  <a:t>, both appear as curves in the </a:t>
                </a:r>
                <a:r>
                  <a:rPr lang="el-GR" dirty="0"/>
                  <a:t>σ₁–σ₂ </a:t>
                </a:r>
                <a:r>
                  <a:rPr lang="en-GB" dirty="0"/>
                  <a:t>plane:</a:t>
                </a:r>
              </a:p>
              <a:p>
                <a:pPr lvl="1"/>
                <a:r>
                  <a:rPr lang="en-GB" dirty="0"/>
                  <a:t>Von Mises → elliptical shape (distortion energy).</a:t>
                </a:r>
              </a:p>
              <a:p>
                <a:pPr lvl="1"/>
                <a:r>
                  <a:rPr lang="en-GB" dirty="0"/>
                  <a:t>Tresca → hexagonal shape (maximum shear).</a:t>
                </a:r>
              </a:p>
              <a:p>
                <a:r>
                  <a:rPr lang="en-GB" dirty="0"/>
                  <a:t>The </a:t>
                </a:r>
                <a:r>
                  <a:rPr lang="en-GB" b="1" dirty="0"/>
                  <a:t>octahedral shear stress (</a:t>
                </a:r>
                <a:r>
                  <a:rPr lang="el-GR" b="1" dirty="0"/>
                  <a:t>τ</a:t>
                </a:r>
                <a:r>
                  <a:rPr lang="en-GB" b="1" dirty="0"/>
                  <a:t>ₒ</a:t>
                </a:r>
                <a:r>
                  <a:rPr lang="en-GB" b="1" dirty="0" err="1"/>
                  <a:t>ct</a:t>
                </a:r>
                <a:r>
                  <a:rPr lang="en-GB" b="1" dirty="0"/>
                  <a:t>)</a:t>
                </a:r>
                <a:r>
                  <a:rPr lang="en-GB" dirty="0"/>
                  <a:t> describes yielding when distortion energy equals that at yield:</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𝑜𝑐𝑡</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3</m:t>
                          </m:r>
                        </m:den>
                      </m:f>
                      <m:rad>
                        <m:radPr>
                          <m:degHide m:val="on"/>
                          <m:ctrlPr>
                            <a:rPr lang="ar-AE" sz="1200" i="1" kern="1200">
                              <a:solidFill>
                                <a:schemeClr val="tx1"/>
                              </a:solidFill>
                              <a:latin typeface="Cambria Math" panose="02040503050406030204" pitchFamily="18" charset="0"/>
                              <a:ea typeface="+mn-ea"/>
                              <a:cs typeface="+mn-cs"/>
                            </a:rPr>
                          </m:ctrlPr>
                        </m:radPr>
                        <m:deg/>
                        <m:e>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𝐽</m:t>
                              </m:r>
                            </m:e>
                            <m:sub>
                              <m:r>
                                <a:rPr lang="ar-AE" sz="1200" i="0" kern="1200">
                                  <a:solidFill>
                                    <a:schemeClr val="tx1"/>
                                  </a:solidFill>
                                  <a:latin typeface="Cambria Math" panose="02040503050406030204" pitchFamily="18" charset="0"/>
                                  <a:ea typeface="+mn-ea"/>
                                  <a:cs typeface="+mn-cs"/>
                                </a:rPr>
                                <m:t>2</m:t>
                              </m:r>
                            </m:sub>
                          </m:sSub>
                        </m:e>
                      </m:rad>
                    </m:oMath>
                  </m:oMathPara>
                </a14:m>
                <a:endParaRPr lang="ar-AE" dirty="0"/>
              </a:p>
              <a:p>
                <a:r>
                  <a:rPr lang="en-GB" dirty="0"/>
                  <a:t>where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𝐽</m:t>
                        </m:r>
                      </m:e>
                      <m:sub>
                        <m:r>
                          <a:rPr lang="ar-AE" sz="1200" i="0" kern="1200">
                            <a:solidFill>
                              <a:schemeClr val="tx1"/>
                            </a:solidFill>
                            <a:latin typeface="Cambria Math" panose="02040503050406030204" pitchFamily="18" charset="0"/>
                            <a:ea typeface="+mn-ea"/>
                            <a:cs typeface="+mn-cs"/>
                          </a:rPr>
                          <m:t>2</m:t>
                        </m:r>
                      </m:sub>
                    </m:sSub>
                  </m:oMath>
                </a14:m>
                <a:r>
                  <a:rPr lang="en-GB" dirty="0"/>
                  <a:t>is the second invariant of the deviatoric stress tensor.</a:t>
                </a:r>
              </a:p>
              <a:p>
                <a:r>
                  <a:rPr lang="en-GB" dirty="0"/>
                  <a:t>These criteria help engineers predict failure in complex stress states (pressure vessels, shafts, thin-walled structures).</a:t>
                </a:r>
              </a:p>
              <a:p>
                <a:r>
                  <a:rPr lang="en-GB" b="1" dirty="0"/>
                  <a:t>Key Takeaway</a:t>
                </a:r>
                <a:endParaRPr lang="en-GB" dirty="0"/>
              </a:p>
              <a:p>
                <a:r>
                  <a:rPr lang="en-GB" b="1" dirty="0"/>
                  <a:t>Von Mises</a:t>
                </a:r>
                <a:r>
                  <a:rPr lang="en-GB" dirty="0"/>
                  <a:t> gives a smooth, accurate prediction of ductile yielding; </a:t>
                </a:r>
                <a:r>
                  <a:rPr lang="en-GB" b="1" dirty="0"/>
                  <a:t>Tresca</a:t>
                </a:r>
                <a:r>
                  <a:rPr lang="en-GB" dirty="0"/>
                  <a:t> offers a simpler, more conservative approximation.</a:t>
                </a:r>
              </a:p>
              <a:p>
                <a:r>
                  <a:rPr lang="en-GB" dirty="0"/>
                  <a:t>Both apply only to </a:t>
                </a:r>
                <a:r>
                  <a:rPr lang="en-GB" b="1" dirty="0"/>
                  <a:t>ductile materials</a:t>
                </a:r>
                <a:r>
                  <a:rPr lang="en-GB" dirty="0"/>
                  <a:t> capable of plastic deformation—</a:t>
                </a:r>
                <a:r>
                  <a:rPr lang="en-GB" b="1" dirty="0"/>
                  <a:t>not to composites</a:t>
                </a:r>
                <a:r>
                  <a:rPr lang="en-GB" dirty="0"/>
                  <a:t>, which fail by fracture rather than yield.</a:t>
                </a:r>
              </a:p>
              <a:p>
                <a:r>
                  <a:rPr lang="en-GB" dirty="0"/>
                  <a:t>Understanding these criteria provides a foundation for appreciating why composite failure theories use strength-based, not yield-based, formulations.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compares the Von Mises and Tresca yield criteria for ductile materials, explaining how each predicts the onset of yielding under multi-axial stress states. Both are essential for metals but not applicable to brittle materials like composites.”</a:t>
                </a:r>
              </a:p>
              <a:p>
                <a:r>
                  <a:rPr lang="en-GB" b="1" dirty="0"/>
                  <a:t>Concept</a:t>
                </a:r>
                <a:endParaRPr lang="en-GB" dirty="0"/>
              </a:p>
              <a:p>
                <a:r>
                  <a:rPr lang="en-GB" b="1" dirty="0"/>
                  <a:t>Von Mises criterion:</a:t>
                </a:r>
                <a:endParaRPr lang="en-GB" dirty="0"/>
              </a:p>
              <a:p>
                <a:pPr lvl="1"/>
                <a:r>
                  <a:rPr lang="en-GB" dirty="0"/>
                  <a:t>Yielding begins when the </a:t>
                </a:r>
                <a:r>
                  <a:rPr lang="en-GB" b="1" dirty="0"/>
                  <a:t>distortion energy</a:t>
                </a:r>
                <a:r>
                  <a:rPr lang="en-GB" dirty="0"/>
                  <a:t> in a material reaches the same value as in a uniaxial tension test at yield.</a:t>
                </a:r>
              </a:p>
              <a:p>
                <a:pPr lvl="1"/>
                <a:r>
                  <a:rPr lang="en-GB" dirty="0"/>
                  <a:t>It assumes yielding is independent of hydrostatic stress (no effect from pure pressure).</a:t>
                </a:r>
              </a:p>
              <a:p>
                <a:pPr lvl="1"/>
                <a:r>
                  <a:rPr lang="en-GB" dirty="0"/>
                  <a:t>Expressed as:</a:t>
                </a:r>
              </a:p>
              <a:p>
                <a:r>
                  <a:rPr lang="ar-AE" sz="1200" i="0" kern="1200">
                    <a:solidFill>
                      <a:schemeClr val="tx1"/>
                    </a:solidFill>
                    <a:latin typeface="+mn-lt"/>
                    <a:ea typeface="+mn-ea"/>
                    <a:cs typeface="+mn-cs"/>
                  </a:rPr>
                  <a:t>√((𝜎_1−𝜎_2 ├ )┤^2+(𝜎_2−𝜎_3 ├ )┤^2+(𝜎_3−𝜎_1 ├ )┤^2 ┤┤┤/2)=𝜎_𝑦𝑠</a:t>
                </a:r>
                <a:endParaRPr lang="ar-AE" dirty="0"/>
              </a:p>
              <a:p>
                <a:r>
                  <a:rPr lang="en-GB" b="1" dirty="0"/>
                  <a:t>Tresca criterion:</a:t>
                </a:r>
                <a:endParaRPr lang="en-GB" dirty="0"/>
              </a:p>
              <a:p>
                <a:pPr lvl="1"/>
                <a:r>
                  <a:rPr lang="en-GB" dirty="0"/>
                  <a:t>Yielding occurs when the </a:t>
                </a:r>
                <a:r>
                  <a:rPr lang="en-GB" b="1" dirty="0"/>
                  <a:t>maximum shear stress</a:t>
                </a:r>
                <a:r>
                  <a:rPr lang="en-GB" dirty="0"/>
                  <a:t> equals the shear stress at yield in a simple tension test.</a:t>
                </a:r>
              </a:p>
              <a:p>
                <a:pPr lvl="1"/>
                <a:r>
                  <a:rPr lang="en-GB" dirty="0"/>
                  <a:t>Expressed as:</a:t>
                </a:r>
              </a:p>
              <a:p>
                <a:r>
                  <a:rPr lang="en-GB" dirty="0"/>
                  <a:t>Both criteria describe yielding for </a:t>
                </a:r>
                <a:r>
                  <a:rPr lang="en-GB" b="1" dirty="0"/>
                  <a:t>ductile materials</a:t>
                </a:r>
                <a:r>
                  <a:rPr lang="en-GB" dirty="0"/>
                  <a:t> like steel, aluminium, and titanium alloys but predict slightly different yield surfaces.</a:t>
                </a:r>
              </a:p>
              <a:p>
                <a:r>
                  <a:rPr lang="en-GB" b="1" dirty="0"/>
                  <a:t>Details</a:t>
                </a:r>
                <a:endParaRPr lang="en-GB" dirty="0"/>
              </a:p>
              <a:p>
                <a:r>
                  <a:rPr lang="en-GB" dirty="0"/>
                  <a:t>In </a:t>
                </a:r>
                <a:r>
                  <a:rPr lang="en-GB" b="1" dirty="0"/>
                  <a:t>3D stress space</a:t>
                </a:r>
                <a:r>
                  <a:rPr lang="en-GB" dirty="0"/>
                  <a:t>, the Von Mises surface is a smooth cylinder, while the Tresca surface is a hexagonal prism—Tresca is more conservative (predicts earlier yield).</a:t>
                </a:r>
              </a:p>
              <a:p>
                <a:r>
                  <a:rPr lang="en-GB" dirty="0"/>
                  <a:t>In </a:t>
                </a:r>
                <a:r>
                  <a:rPr lang="en-GB" b="1" dirty="0"/>
                  <a:t>2D</a:t>
                </a:r>
                <a:r>
                  <a:rPr lang="en-GB" dirty="0"/>
                  <a:t>, both appear as curves in the </a:t>
                </a:r>
                <a:r>
                  <a:rPr lang="el-GR" dirty="0"/>
                  <a:t>σ₁–σ₂ </a:t>
                </a:r>
                <a:r>
                  <a:rPr lang="en-GB" dirty="0"/>
                  <a:t>plane:</a:t>
                </a:r>
              </a:p>
              <a:p>
                <a:pPr lvl="1"/>
                <a:r>
                  <a:rPr lang="en-GB" dirty="0"/>
                  <a:t>Von Mises → elliptical shape (distortion energy).</a:t>
                </a:r>
              </a:p>
              <a:p>
                <a:pPr lvl="1"/>
                <a:r>
                  <a:rPr lang="en-GB" dirty="0"/>
                  <a:t>Tresca → hexagonal shape (maximum shear).</a:t>
                </a:r>
              </a:p>
              <a:p>
                <a:r>
                  <a:rPr lang="en-GB" dirty="0"/>
                  <a:t>The </a:t>
                </a:r>
                <a:r>
                  <a:rPr lang="en-GB" b="1" dirty="0"/>
                  <a:t>octahedral shear stress (</a:t>
                </a:r>
                <a:r>
                  <a:rPr lang="el-GR" b="1" dirty="0"/>
                  <a:t>τ</a:t>
                </a:r>
                <a:r>
                  <a:rPr lang="en-GB" b="1" dirty="0"/>
                  <a:t>ₒ</a:t>
                </a:r>
                <a:r>
                  <a:rPr lang="en-GB" b="1" dirty="0" err="1"/>
                  <a:t>ct</a:t>
                </a:r>
                <a:r>
                  <a:rPr lang="en-GB" b="1" dirty="0"/>
                  <a:t>)</a:t>
                </a:r>
                <a:r>
                  <a:rPr lang="en-GB" dirty="0"/>
                  <a:t> describes yielding when distortion energy equals that at yield:</a:t>
                </a:r>
              </a:p>
              <a:p>
                <a:r>
                  <a:rPr lang="ar-AE" sz="1200" i="0" kern="1200">
                    <a:solidFill>
                      <a:schemeClr val="tx1"/>
                    </a:solidFill>
                    <a:latin typeface="+mn-lt"/>
                    <a:ea typeface="+mn-ea"/>
                    <a:cs typeface="+mn-cs"/>
                  </a:rPr>
                  <a:t>𝜏_𝑜𝑐𝑡=1/3 √(2𝐽_2 )</a:t>
                </a:r>
                <a:endParaRPr lang="ar-AE" dirty="0"/>
              </a:p>
              <a:p>
                <a:r>
                  <a:rPr lang="en-GB" dirty="0"/>
                  <a:t>where </a:t>
                </a:r>
                <a:r>
                  <a:rPr lang="ar-AE" sz="1200" i="0" kern="1200">
                    <a:solidFill>
                      <a:schemeClr val="tx1"/>
                    </a:solidFill>
                    <a:latin typeface="+mn-lt"/>
                    <a:ea typeface="+mn-ea"/>
                    <a:cs typeface="+mn-cs"/>
                  </a:rPr>
                  <a:t>𝐽_2</a:t>
                </a:r>
                <a:r>
                  <a:rPr lang="en-GB" dirty="0"/>
                  <a:t>is the second invariant of the deviatoric stress tensor.</a:t>
                </a:r>
              </a:p>
              <a:p>
                <a:r>
                  <a:rPr lang="en-GB" dirty="0"/>
                  <a:t>These criteria help engineers predict failure in complex stress states (pressure vessels, shafts, thin-walled structures).</a:t>
                </a:r>
              </a:p>
              <a:p>
                <a:r>
                  <a:rPr lang="en-GB" b="1" dirty="0"/>
                  <a:t>Key Takeaway</a:t>
                </a:r>
                <a:endParaRPr lang="en-GB" dirty="0"/>
              </a:p>
              <a:p>
                <a:r>
                  <a:rPr lang="en-GB" b="1" dirty="0"/>
                  <a:t>Von Mises</a:t>
                </a:r>
                <a:r>
                  <a:rPr lang="en-GB" dirty="0"/>
                  <a:t> gives a smooth, accurate prediction of ductile yielding; </a:t>
                </a:r>
                <a:r>
                  <a:rPr lang="en-GB" b="1" dirty="0"/>
                  <a:t>Tresca</a:t>
                </a:r>
                <a:r>
                  <a:rPr lang="en-GB" dirty="0"/>
                  <a:t> offers a simpler, more conservative approximation.</a:t>
                </a:r>
              </a:p>
              <a:p>
                <a:r>
                  <a:rPr lang="en-GB" dirty="0"/>
                  <a:t>Both apply only to </a:t>
                </a:r>
                <a:r>
                  <a:rPr lang="en-GB" b="1" dirty="0"/>
                  <a:t>ductile materials</a:t>
                </a:r>
                <a:r>
                  <a:rPr lang="en-GB" dirty="0"/>
                  <a:t> capable of plastic deformation—</a:t>
                </a:r>
                <a:r>
                  <a:rPr lang="en-GB" b="1" dirty="0"/>
                  <a:t>not to composites</a:t>
                </a:r>
                <a:r>
                  <a:rPr lang="en-GB" dirty="0"/>
                  <a:t>, which fail by fracture rather than yield.</a:t>
                </a:r>
              </a:p>
              <a:p>
                <a:r>
                  <a:rPr lang="en-GB" dirty="0"/>
                  <a:t>Understanding these criteria provides a foundation for appreciating why composite failure theories use strength-based, not yield-based, formulations.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13</a:t>
            </a:fld>
            <a:endParaRPr lang="en-GB" dirty="0"/>
          </a:p>
        </p:txBody>
      </p:sp>
    </p:spTree>
    <p:extLst>
      <p:ext uri="{BB962C8B-B14F-4D97-AF65-F5344CB8AC3E}">
        <p14:creationId xmlns:p14="http://schemas.microsoft.com/office/powerpoint/2010/main" val="2915288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introduces the Drucker–Prager failure criterion, an extension of the Von Mises model that incorporates the effect of hydrostatic pressure. It is particularly useful for pressure-sensitive, ductile, or frictional materials such as soils, polymers, and some metals under complex stress states.”</a:t>
                </a:r>
              </a:p>
              <a:p>
                <a:r>
                  <a:rPr lang="en-GB" b="1" dirty="0"/>
                  <a:t>Concept</a:t>
                </a:r>
                <a:endParaRPr lang="en-GB" dirty="0"/>
              </a:p>
              <a:p>
                <a:r>
                  <a:rPr lang="en-GB" dirty="0"/>
                  <a:t>The </a:t>
                </a:r>
                <a:r>
                  <a:rPr lang="en-GB" b="1" dirty="0"/>
                  <a:t>Drucker–Prager criterion</a:t>
                </a:r>
                <a:r>
                  <a:rPr lang="en-GB" dirty="0"/>
                  <a:t> generalises Von Mises by including the influence of mean (hydrostatic) stress on yielding.</a:t>
                </a:r>
              </a:p>
              <a:p>
                <a:r>
                  <a:rPr lang="en-GB" dirty="0"/>
                  <a:t>It assumes that yielding depends on both:</a:t>
                </a:r>
              </a:p>
              <a:p>
                <a:pPr lvl="1"/>
                <a:r>
                  <a:rPr lang="en-GB" b="1" dirty="0"/>
                  <a:t>Deviatoric stress</a:t>
                </a:r>
                <a:r>
                  <a:rPr lang="en-GB" dirty="0"/>
                  <a:t> (shear-related distortion,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𝐽</m:t>
                        </m:r>
                      </m:e>
                      <m:sub>
                        <m:r>
                          <a:rPr lang="ar-AE" sz="1200" i="0" kern="1200">
                            <a:solidFill>
                              <a:schemeClr val="tx1"/>
                            </a:solidFill>
                            <a:latin typeface="Cambria Math" panose="02040503050406030204" pitchFamily="18" charset="0"/>
                            <a:ea typeface="+mn-ea"/>
                            <a:cs typeface="+mn-cs"/>
                          </a:rPr>
                          <m:t>2</m:t>
                        </m:r>
                      </m:sub>
                    </m:sSub>
                  </m:oMath>
                </a14:m>
                <a:r>
                  <a:rPr lang="ar-AE" dirty="0"/>
                  <a:t>).</a:t>
                </a:r>
              </a:p>
              <a:p>
                <a:pPr lvl="1"/>
                <a:r>
                  <a:rPr lang="en-GB" b="1" dirty="0"/>
                  <a:t>Hydrostatic stress</a:t>
                </a:r>
                <a:r>
                  <a:rPr lang="en-GB" dirty="0"/>
                  <a:t> (pressure,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𝐼</m:t>
                        </m:r>
                      </m:e>
                      <m:sub>
                        <m:r>
                          <a:rPr lang="ar-AE" sz="1200" i="0" kern="1200">
                            <a:solidFill>
                              <a:schemeClr val="tx1"/>
                            </a:solidFill>
                            <a:latin typeface="Cambria Math" panose="02040503050406030204" pitchFamily="18" charset="0"/>
                            <a:ea typeface="+mn-ea"/>
                            <a:cs typeface="+mn-cs"/>
                          </a:rPr>
                          <m:t>1</m:t>
                        </m:r>
                      </m:sub>
                    </m:sSub>
                  </m:oMath>
                </a14:m>
                <a:r>
                  <a:rPr lang="ar-AE" dirty="0"/>
                  <a:t>).</a:t>
                </a:r>
              </a:p>
              <a:p>
                <a:r>
                  <a:rPr lang="en-GB" dirty="0"/>
                  <a:t>The criterion is expressed as: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𝑓</m:t>
                      </m:r>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𝐼</m:t>
                              </m:r>
                            </m:e>
                            <m:sub>
                              <m:r>
                                <a:rPr lang="ar-AE" sz="1200" i="0" kern="1200">
                                  <a:solidFill>
                                    <a:schemeClr val="tx1"/>
                                  </a:solidFill>
                                  <a:latin typeface="Cambria Math" panose="02040503050406030204" pitchFamily="18" charset="0"/>
                                  <a:ea typeface="+mn-ea"/>
                                  <a:cs typeface="+mn-cs"/>
                                </a:rPr>
                                <m:t>1</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𝐽</m:t>
                              </m:r>
                            </m:e>
                            <m:sub>
                              <m:r>
                                <a:rPr lang="ar-AE" sz="1200" i="0" kern="1200">
                                  <a:solidFill>
                                    <a:schemeClr val="tx1"/>
                                  </a:solidFill>
                                  <a:latin typeface="Cambria Math" panose="02040503050406030204" pitchFamily="18" charset="0"/>
                                  <a:ea typeface="+mn-ea"/>
                                  <a:cs typeface="+mn-cs"/>
                                </a:rPr>
                                <m:t>2</m:t>
                              </m:r>
                            </m:sub>
                          </m:sSub>
                        </m:e>
                      </m: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𝛼</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𝐼</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rad>
                        <m:radPr>
                          <m:degHide m:val="on"/>
                          <m:ctrlPr>
                            <a:rPr lang="ar-AE" sz="1200" i="1" kern="1200">
                              <a:solidFill>
                                <a:schemeClr val="tx1"/>
                              </a:solidFill>
                              <a:latin typeface="Cambria Math" panose="02040503050406030204" pitchFamily="18" charset="0"/>
                              <a:ea typeface="+mn-ea"/>
                              <a:cs typeface="+mn-cs"/>
                            </a:rPr>
                          </m:ctrlPr>
                        </m:radPr>
                        <m:deg/>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𝐽</m:t>
                              </m:r>
                            </m:e>
                            <m:sub>
                              <m:r>
                                <a:rPr lang="ar-AE" sz="1200" i="0" kern="1200">
                                  <a:solidFill>
                                    <a:schemeClr val="tx1"/>
                                  </a:solidFill>
                                  <a:latin typeface="Cambria Math" panose="02040503050406030204" pitchFamily="18" charset="0"/>
                                  <a:ea typeface="+mn-ea"/>
                                  <a:cs typeface="+mn-cs"/>
                                </a:rPr>
                                <m:t>2</m:t>
                              </m:r>
                            </m:sub>
                          </m:sSub>
                        </m:e>
                      </m:rad>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𝑘</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m:oMathPara>
                </a14:m>
                <a:endParaRPr lang="ar-AE" dirty="0"/>
              </a:p>
              <a:p>
                <a:r>
                  <a:rPr lang="en-GB" dirty="0"/>
                  <a:t>where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𝐼</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3</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𝐽</m:t>
                        </m:r>
                      </m:e>
                      <m:sub>
                        <m:r>
                          <a:rPr lang="ar-AE" sz="1200" i="0" kern="1200">
                            <a:solidFill>
                              <a:schemeClr val="tx1"/>
                            </a:solidFill>
                            <a:latin typeface="Cambria Math" panose="02040503050406030204" pitchFamily="18" charset="0"/>
                            <a:ea typeface="+mn-ea"/>
                            <a:cs typeface="+mn-cs"/>
                          </a:rPr>
                          <m:t>2</m:t>
                        </m:r>
                      </m:sub>
                    </m:sSub>
                  </m:oMath>
                </a14:m>
                <a:r>
                  <a:rPr lang="en-GB" dirty="0"/>
                  <a:t>is the second invariant of the deviatoric stress tensor.</a:t>
                </a:r>
              </a:p>
              <a:p>
                <a:r>
                  <a:rPr lang="en-GB" b="1" dirty="0"/>
                  <a:t>Details</a:t>
                </a:r>
                <a:endParaRPr lang="en-GB" dirty="0"/>
              </a:p>
              <a:p>
                <a:r>
                  <a:rPr lang="en-GB" dirty="0"/>
                  <a:t>The parameters </a:t>
                </a:r>
                <a14:m>
                  <m:oMath xmlns:m="http://schemas.openxmlformats.org/officeDocument/2006/math">
                    <m:r>
                      <a:rPr lang="en-GB" sz="1200" i="1" kern="1200">
                        <a:solidFill>
                          <a:schemeClr val="tx1"/>
                        </a:solidFill>
                        <a:latin typeface="Cambria Math" panose="02040503050406030204" pitchFamily="18" charset="0"/>
                        <a:ea typeface="+mn-ea"/>
                        <a:cs typeface="+mn-cs"/>
                      </a:rPr>
                      <m:t>𝛼</m:t>
                    </m:r>
                  </m:oMath>
                </a14:m>
                <a:r>
                  <a:rPr lang="en-GB" dirty="0"/>
                  <a:t>and </a:t>
                </a:r>
                <a14:m>
                  <m:oMath xmlns:m="http://schemas.openxmlformats.org/officeDocument/2006/math">
                    <m:r>
                      <a:rPr lang="en-GB" sz="1200" i="1" kern="1200">
                        <a:solidFill>
                          <a:schemeClr val="tx1"/>
                        </a:solidFill>
                        <a:latin typeface="Cambria Math" panose="02040503050406030204" pitchFamily="18" charset="0"/>
                        <a:ea typeface="+mn-ea"/>
                        <a:cs typeface="+mn-cs"/>
                      </a:rPr>
                      <m:t>𝑘</m:t>
                    </m:r>
                  </m:oMath>
                </a14:m>
                <a:r>
                  <a:rPr lang="en-GB" dirty="0"/>
                  <a:t>are material constants derived from tensile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𝑡</m:t>
                        </m:r>
                      </m:sub>
                    </m:sSub>
                  </m:oMath>
                </a14:m>
                <a:r>
                  <a:rPr lang="ar-AE" dirty="0"/>
                  <a:t>) </a:t>
                </a:r>
                <a:r>
                  <a:rPr lang="en-GB" dirty="0"/>
                  <a:t>and compressive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𝑐</m:t>
                        </m:r>
                      </m:sub>
                    </m:sSub>
                  </m:oMath>
                </a14:m>
                <a:r>
                  <a:rPr lang="ar-AE" dirty="0"/>
                  <a:t>) </a:t>
                </a:r>
                <a:r>
                  <a:rPr lang="en-GB" dirty="0"/>
                  <a:t>yield stresses:</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𝛼</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ad>
                            <m:radPr>
                              <m:degHide m:val="on"/>
                              <m:ctrlPr>
                                <a:rPr lang="ar-AE" sz="1200" i="1" kern="1200">
                                  <a:solidFill>
                                    <a:schemeClr val="tx1"/>
                                  </a:solidFill>
                                  <a:latin typeface="Cambria Math" panose="02040503050406030204" pitchFamily="18" charset="0"/>
                                  <a:ea typeface="+mn-ea"/>
                                  <a:cs typeface="+mn-cs"/>
                                </a:rPr>
                              </m:ctrlPr>
                            </m:radPr>
                            <m:deg/>
                            <m:e>
                              <m:r>
                                <a:rPr lang="ar-AE" sz="1200" i="0" kern="1200">
                                  <a:solidFill>
                                    <a:schemeClr val="tx1"/>
                                  </a:solidFill>
                                  <a:latin typeface="Cambria Math" panose="02040503050406030204" pitchFamily="18" charset="0"/>
                                  <a:ea typeface="+mn-ea"/>
                                  <a:cs typeface="+mn-cs"/>
                                </a:rPr>
                                <m:t>3</m:t>
                              </m:r>
                            </m:e>
                          </m:rad>
                        </m:den>
                      </m:f>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𝑐</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𝑡</m:t>
                                  </m:r>
                                </m:sub>
                              </m:sSub>
                            </m:den>
                          </m:f>
                        </m:e>
                      </m:d>
                      <m:r>
                        <a:rPr lang="ar-AE" sz="1200" i="0" kern="1200">
                          <a:solidFill>
                            <a:schemeClr val="tx1"/>
                          </a:solidFill>
                          <a:latin typeface="Cambria Math" panose="02040503050406030204" pitchFamily="18" charset="0"/>
                          <a:ea typeface="+mn-ea"/>
                          <a:cs typeface="+mn-cs"/>
                        </a:rPr>
                        <m:t>, </m:t>
                      </m:r>
                      <m:r>
                        <a:rPr lang="ar-AE" sz="1200" i="1" kern="1200">
                          <a:solidFill>
                            <a:schemeClr val="tx1"/>
                          </a:solidFill>
                          <a:latin typeface="Cambria Math" panose="02040503050406030204" pitchFamily="18" charset="0"/>
                          <a:ea typeface="+mn-ea"/>
                          <a:cs typeface="+mn-cs"/>
                        </a:rPr>
                        <m:t>𝑘</m:t>
                      </m:r>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2</m:t>
                          </m:r>
                        </m:num>
                        <m:den>
                          <m:rad>
                            <m:radPr>
                              <m:degHide m:val="on"/>
                              <m:ctrlPr>
                                <a:rPr lang="ar-AE" sz="1200" i="1" kern="1200">
                                  <a:solidFill>
                                    <a:schemeClr val="tx1"/>
                                  </a:solidFill>
                                  <a:latin typeface="Cambria Math" panose="02040503050406030204" pitchFamily="18" charset="0"/>
                                  <a:ea typeface="+mn-ea"/>
                                  <a:cs typeface="+mn-cs"/>
                                </a:rPr>
                              </m:ctrlPr>
                            </m:radPr>
                            <m:deg/>
                            <m:e>
                              <m:r>
                                <a:rPr lang="ar-AE" sz="1200" i="0" kern="1200">
                                  <a:solidFill>
                                    <a:schemeClr val="tx1"/>
                                  </a:solidFill>
                                  <a:latin typeface="Cambria Math" panose="02040503050406030204" pitchFamily="18" charset="0"/>
                                  <a:ea typeface="+mn-ea"/>
                                  <a:cs typeface="+mn-cs"/>
                                </a:rPr>
                                <m:t>3</m:t>
                              </m:r>
                            </m:e>
                          </m:rad>
                        </m:den>
                      </m:f>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𝑐</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𝑡</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𝑡</m:t>
                                  </m:r>
                                </m:sub>
                              </m:sSub>
                            </m:den>
                          </m:f>
                        </m:e>
                      </m:d>
                    </m:oMath>
                  </m:oMathPara>
                </a14:m>
                <a:endParaRPr lang="ar-AE" dirty="0"/>
              </a:p>
              <a:p>
                <a:r>
                  <a:rPr lang="en-GB" b="1" dirty="0"/>
                  <a:t>Geometrically</a:t>
                </a:r>
                <a:r>
                  <a:rPr lang="en-GB" dirty="0"/>
                  <a:t>, the Drucker–Prager surface is a </a:t>
                </a:r>
                <a:r>
                  <a:rPr lang="en-GB" b="1" dirty="0"/>
                  <a:t>smooth cone</a:t>
                </a:r>
                <a:r>
                  <a:rPr lang="en-GB" dirty="0"/>
                  <a:t> in principal stress space, enclosing the </a:t>
                </a:r>
                <a:r>
                  <a:rPr lang="en-GB" b="1" dirty="0"/>
                  <a:t>hexagonal Mohr–Coulomb surface</a:t>
                </a:r>
                <a:r>
                  <a:rPr lang="en-GB" dirty="0"/>
                  <a:t>.</a:t>
                </a:r>
              </a:p>
              <a:p>
                <a:r>
                  <a:rPr lang="en-GB" dirty="0"/>
                  <a:t>The figure shows that Drucker–Prager offers a convenient, differentiable approximation of Mohr–Coulomb behaviour.</a:t>
                </a:r>
              </a:p>
              <a:p>
                <a:r>
                  <a:rPr lang="en-GB" dirty="0"/>
                  <a:t>The model predicts that yielding depends on both shear and pressure, making it suitable for </a:t>
                </a:r>
                <a:r>
                  <a:rPr lang="en-GB" b="1" dirty="0"/>
                  <a:t>non-metallic ductile materials</a:t>
                </a:r>
                <a:r>
                  <a:rPr lang="en-GB" dirty="0"/>
                  <a:t> that show different strengths in tension and compression (e.g., concrete, polymers, certain adhesives).</a:t>
                </a:r>
              </a:p>
              <a:p>
                <a:r>
                  <a:rPr lang="en-GB" b="1" dirty="0"/>
                  <a:t>Key Takeaway</a:t>
                </a:r>
                <a:endParaRPr lang="en-GB" dirty="0"/>
              </a:p>
              <a:p>
                <a:r>
                  <a:rPr lang="en-GB" dirty="0"/>
                  <a:t>The </a:t>
                </a:r>
                <a:r>
                  <a:rPr lang="en-GB" b="1" dirty="0"/>
                  <a:t>Drucker–Prager criterion</a:t>
                </a:r>
                <a:r>
                  <a:rPr lang="en-GB" dirty="0"/>
                  <a:t> accounts for the effect of hydrostatic pressure, unlike Von Mises or Tresca.</a:t>
                </a:r>
              </a:p>
              <a:p>
                <a:r>
                  <a:rPr lang="en-GB" dirty="0"/>
                  <a:t>It bridges the gap between </a:t>
                </a:r>
                <a:r>
                  <a:rPr lang="en-GB" b="1" dirty="0"/>
                  <a:t>metallic yield models</a:t>
                </a:r>
                <a:r>
                  <a:rPr lang="en-GB" dirty="0"/>
                  <a:t> (pressure-insensitive) and </a:t>
                </a:r>
                <a:r>
                  <a:rPr lang="en-GB" b="1" dirty="0"/>
                  <a:t>frictional materials</a:t>
                </a:r>
                <a:r>
                  <a:rPr lang="en-GB" dirty="0"/>
                  <a:t> (pressure-sensitive).</a:t>
                </a:r>
              </a:p>
              <a:p>
                <a:r>
                  <a:rPr lang="en-GB" dirty="0"/>
                  <a:t>This approach underpins modern constitutive models for polymers, soils, and composite matrices, especially under combined tension and compression.</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introduces the Drucker–Prager failure criterion, an extension of the Von Mises model that incorporates the effect of hydrostatic pressure. It is particularly useful for pressure-sensitive, ductile, or frictional materials such as soils, polymers, and some metals under complex stress states.”</a:t>
                </a:r>
              </a:p>
              <a:p>
                <a:r>
                  <a:rPr lang="en-GB" b="1" dirty="0"/>
                  <a:t>Concept</a:t>
                </a:r>
                <a:endParaRPr lang="en-GB" dirty="0"/>
              </a:p>
              <a:p>
                <a:r>
                  <a:rPr lang="en-GB" dirty="0"/>
                  <a:t>The </a:t>
                </a:r>
                <a:r>
                  <a:rPr lang="en-GB" b="1" dirty="0"/>
                  <a:t>Drucker–Prager criterion</a:t>
                </a:r>
                <a:r>
                  <a:rPr lang="en-GB" dirty="0"/>
                  <a:t> generalises Von Mises by including the influence of mean (hydrostatic) stress on yielding.</a:t>
                </a:r>
              </a:p>
              <a:p>
                <a:r>
                  <a:rPr lang="en-GB" dirty="0"/>
                  <a:t>It assumes that yielding depends on both:</a:t>
                </a:r>
              </a:p>
              <a:p>
                <a:pPr lvl="1"/>
                <a:r>
                  <a:rPr lang="en-GB" b="1" dirty="0"/>
                  <a:t>Deviatoric stress</a:t>
                </a:r>
                <a:r>
                  <a:rPr lang="en-GB" dirty="0"/>
                  <a:t> (shear-related distortion, </a:t>
                </a:r>
                <a:r>
                  <a:rPr lang="ar-AE" sz="1200" i="0" kern="1200">
                    <a:solidFill>
                      <a:schemeClr val="tx1"/>
                    </a:solidFill>
                    <a:latin typeface="+mn-lt"/>
                    <a:ea typeface="+mn-ea"/>
                    <a:cs typeface="+mn-cs"/>
                  </a:rPr>
                  <a:t>𝐽_2</a:t>
                </a:r>
                <a:r>
                  <a:rPr lang="ar-AE" dirty="0"/>
                  <a:t>).</a:t>
                </a:r>
              </a:p>
              <a:p>
                <a:pPr lvl="1"/>
                <a:r>
                  <a:rPr lang="en-GB" b="1" dirty="0"/>
                  <a:t>Hydrostatic stress</a:t>
                </a:r>
                <a:r>
                  <a:rPr lang="en-GB" dirty="0"/>
                  <a:t> (pressure, </a:t>
                </a:r>
                <a:r>
                  <a:rPr lang="ar-AE" sz="1200" i="0" kern="1200">
                    <a:solidFill>
                      <a:schemeClr val="tx1"/>
                    </a:solidFill>
                    <a:latin typeface="+mn-lt"/>
                    <a:ea typeface="+mn-ea"/>
                    <a:cs typeface="+mn-cs"/>
                  </a:rPr>
                  <a:t>𝐼_1</a:t>
                </a:r>
                <a:r>
                  <a:rPr lang="ar-AE" dirty="0"/>
                  <a:t>).</a:t>
                </a:r>
              </a:p>
              <a:p>
                <a:r>
                  <a:rPr lang="en-GB" dirty="0"/>
                  <a:t>The criterion is expressed as:</a:t>
                </a:r>
              </a:p>
              <a:p>
                <a:r>
                  <a:rPr lang="en-GB" sz="1200" i="0" kern="1200">
                    <a:solidFill>
                      <a:schemeClr val="tx1"/>
                    </a:solidFill>
                    <a:latin typeface="+mn-lt"/>
                    <a:ea typeface="+mn-ea"/>
                    <a:cs typeface="+mn-cs"/>
                  </a:rPr>
                  <a:t>𝑓</a:t>
                </a:r>
                <a:r>
                  <a:rPr lang="ar-AE" sz="1200" i="0" kern="1200">
                    <a:solidFill>
                      <a:schemeClr val="tx1"/>
                    </a:solidFill>
                    <a:latin typeface="+mn-lt"/>
                    <a:ea typeface="+mn-ea"/>
                    <a:cs typeface="+mn-cs"/>
                  </a:rPr>
                  <a:t>(𝐼_1ⓜ,𝐽_2 )=𝛼𝐼_1+√(𝐽_2 )−𝑘=0</a:t>
                </a:r>
                <a:endParaRPr lang="ar-AE" dirty="0"/>
              </a:p>
              <a:p>
                <a:r>
                  <a:rPr lang="en-GB" dirty="0"/>
                  <a:t>where </a:t>
                </a:r>
                <a:r>
                  <a:rPr lang="ar-AE" sz="1200" i="0" kern="1200">
                    <a:solidFill>
                      <a:schemeClr val="tx1"/>
                    </a:solidFill>
                    <a:latin typeface="+mn-lt"/>
                    <a:ea typeface="+mn-ea"/>
                    <a:cs typeface="+mn-cs"/>
                  </a:rPr>
                  <a:t>𝐼_1=𝜎_1+𝜎_2+𝜎_3</a:t>
                </a:r>
                <a:r>
                  <a:rPr lang="en-GB" dirty="0"/>
                  <a:t>and </a:t>
                </a:r>
                <a:r>
                  <a:rPr lang="ar-AE" sz="1200" i="0" kern="1200">
                    <a:solidFill>
                      <a:schemeClr val="tx1"/>
                    </a:solidFill>
                    <a:latin typeface="+mn-lt"/>
                    <a:ea typeface="+mn-ea"/>
                    <a:cs typeface="+mn-cs"/>
                  </a:rPr>
                  <a:t>𝐽_2</a:t>
                </a:r>
                <a:r>
                  <a:rPr lang="en-GB" dirty="0"/>
                  <a:t>is the second invariant of the deviatoric stress tensor.</a:t>
                </a:r>
              </a:p>
              <a:p>
                <a:r>
                  <a:rPr lang="en-GB" b="1" dirty="0"/>
                  <a:t>Details</a:t>
                </a:r>
                <a:endParaRPr lang="en-GB" dirty="0"/>
              </a:p>
              <a:p>
                <a:r>
                  <a:rPr lang="en-GB" dirty="0"/>
                  <a:t>The parameters </a:t>
                </a:r>
                <a:r>
                  <a:rPr lang="en-GB" sz="1200" i="0" kern="1200">
                    <a:solidFill>
                      <a:schemeClr val="tx1"/>
                    </a:solidFill>
                    <a:latin typeface="+mn-lt"/>
                    <a:ea typeface="+mn-ea"/>
                    <a:cs typeface="+mn-cs"/>
                  </a:rPr>
                  <a:t>𝛼</a:t>
                </a:r>
                <a:r>
                  <a:rPr lang="en-GB" dirty="0"/>
                  <a:t>and </a:t>
                </a:r>
                <a:r>
                  <a:rPr lang="en-GB" sz="1200" i="0" kern="1200">
                    <a:solidFill>
                      <a:schemeClr val="tx1"/>
                    </a:solidFill>
                    <a:latin typeface="+mn-lt"/>
                    <a:ea typeface="+mn-ea"/>
                    <a:cs typeface="+mn-cs"/>
                  </a:rPr>
                  <a:t>𝑘</a:t>
                </a:r>
                <a:r>
                  <a:rPr lang="en-GB" dirty="0"/>
                  <a:t>are material constants derived from tensile (</a:t>
                </a:r>
                <a:r>
                  <a:rPr lang="ar-AE" sz="1200" i="0" kern="1200">
                    <a:solidFill>
                      <a:schemeClr val="tx1"/>
                    </a:solidFill>
                    <a:latin typeface="+mn-lt"/>
                    <a:ea typeface="+mn-ea"/>
                    <a:cs typeface="+mn-cs"/>
                  </a:rPr>
                  <a:t>𝜎_𝑡</a:t>
                </a:r>
                <a:r>
                  <a:rPr lang="ar-AE" dirty="0"/>
                  <a:t>) </a:t>
                </a:r>
                <a:r>
                  <a:rPr lang="en-GB" dirty="0"/>
                  <a:t>and compressive (</a:t>
                </a:r>
                <a:r>
                  <a:rPr lang="ar-AE" sz="1200" i="0" kern="1200">
                    <a:solidFill>
                      <a:schemeClr val="tx1"/>
                    </a:solidFill>
                    <a:latin typeface="+mn-lt"/>
                    <a:ea typeface="+mn-ea"/>
                    <a:cs typeface="+mn-cs"/>
                  </a:rPr>
                  <a:t>𝜎_𝑐</a:t>
                </a:r>
                <a:r>
                  <a:rPr lang="ar-AE" dirty="0"/>
                  <a:t>) </a:t>
                </a:r>
                <a:r>
                  <a:rPr lang="en-GB" dirty="0"/>
                  <a:t>yield stresses:</a:t>
                </a:r>
              </a:p>
              <a:p>
                <a:r>
                  <a:rPr lang="en-GB" sz="1200" i="0" kern="1200">
                    <a:solidFill>
                      <a:schemeClr val="tx1"/>
                    </a:solidFill>
                    <a:latin typeface="+mn-lt"/>
                    <a:ea typeface="+mn-ea"/>
                    <a:cs typeface="+mn-cs"/>
                  </a:rPr>
                  <a:t>𝛼=</a:t>
                </a:r>
                <a:r>
                  <a:rPr lang="ar-AE" sz="1200" i="0" kern="1200">
                    <a:solidFill>
                      <a:schemeClr val="tx1"/>
                    </a:solidFill>
                    <a:latin typeface="+mn-lt"/>
                    <a:ea typeface="+mn-ea"/>
                    <a:cs typeface="+mn-cs"/>
                  </a:rPr>
                  <a:t>1/√3 ((𝜎_𝑡−𝜎_𝑐)/(𝜎_𝑐+𝜎_𝑡 )), 𝑘=2/√3 ((𝜎_𝑐 𝜎_𝑡)/(𝜎_𝑐+𝜎_𝑡 ))</a:t>
                </a:r>
                <a:endParaRPr lang="ar-AE" dirty="0"/>
              </a:p>
              <a:p>
                <a:r>
                  <a:rPr lang="en-GB" b="1" dirty="0"/>
                  <a:t>Geometrically</a:t>
                </a:r>
                <a:r>
                  <a:rPr lang="en-GB" dirty="0"/>
                  <a:t>, the Drucker–Prager surface is a </a:t>
                </a:r>
                <a:r>
                  <a:rPr lang="en-GB" b="1" dirty="0"/>
                  <a:t>smooth cone</a:t>
                </a:r>
                <a:r>
                  <a:rPr lang="en-GB" dirty="0"/>
                  <a:t> in principal stress space, enclosing the </a:t>
                </a:r>
                <a:r>
                  <a:rPr lang="en-GB" b="1" dirty="0"/>
                  <a:t>hexagonal Mohr–Coulomb surface</a:t>
                </a:r>
                <a:r>
                  <a:rPr lang="en-GB" dirty="0"/>
                  <a:t>.</a:t>
                </a:r>
              </a:p>
              <a:p>
                <a:r>
                  <a:rPr lang="en-GB" dirty="0"/>
                  <a:t>The figure shows that Drucker–Prager offers a convenient, differentiable approximation of Mohr–Coulomb behaviour.</a:t>
                </a:r>
              </a:p>
              <a:p>
                <a:r>
                  <a:rPr lang="en-GB" dirty="0"/>
                  <a:t>The model predicts that yielding depends on both shear and pressure, making it suitable for </a:t>
                </a:r>
                <a:r>
                  <a:rPr lang="en-GB" b="1" dirty="0"/>
                  <a:t>non-metallic ductile materials</a:t>
                </a:r>
                <a:r>
                  <a:rPr lang="en-GB" dirty="0"/>
                  <a:t> that show different strengths in tension and compression (e.g., concrete, polymers, certain adhesives).</a:t>
                </a:r>
              </a:p>
              <a:p>
                <a:r>
                  <a:rPr lang="en-GB" b="1" dirty="0"/>
                  <a:t>Key Takeaway</a:t>
                </a:r>
                <a:endParaRPr lang="en-GB" dirty="0"/>
              </a:p>
              <a:p>
                <a:r>
                  <a:rPr lang="en-GB" dirty="0"/>
                  <a:t>The </a:t>
                </a:r>
                <a:r>
                  <a:rPr lang="en-GB" b="1" dirty="0"/>
                  <a:t>Drucker–Prager criterion</a:t>
                </a:r>
                <a:r>
                  <a:rPr lang="en-GB" dirty="0"/>
                  <a:t> accounts for the effect of hydrostatic pressure, unlike Von Mises or Tresca.</a:t>
                </a:r>
              </a:p>
              <a:p>
                <a:r>
                  <a:rPr lang="en-GB" dirty="0"/>
                  <a:t>It bridges the gap between </a:t>
                </a:r>
                <a:r>
                  <a:rPr lang="en-GB" b="1" dirty="0"/>
                  <a:t>metallic yield models</a:t>
                </a:r>
                <a:r>
                  <a:rPr lang="en-GB" dirty="0"/>
                  <a:t> (pressure-insensitive) and </a:t>
                </a:r>
                <a:r>
                  <a:rPr lang="en-GB" b="1" dirty="0"/>
                  <a:t>frictional materials</a:t>
                </a:r>
                <a:r>
                  <a:rPr lang="en-GB" dirty="0"/>
                  <a:t> (pressure-sensitive).</a:t>
                </a:r>
              </a:p>
              <a:p>
                <a:r>
                  <a:rPr lang="en-GB" dirty="0"/>
                  <a:t>This approach underpins modern constitutive models for polymers, soils, and composite matrices, especially under combined tension and compression.</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14</a:t>
            </a:fld>
            <a:endParaRPr lang="en-GB" dirty="0"/>
          </a:p>
        </p:txBody>
      </p:sp>
    </p:spTree>
    <p:extLst>
      <p:ext uri="{BB962C8B-B14F-4D97-AF65-F5344CB8AC3E}">
        <p14:creationId xmlns:p14="http://schemas.microsoft.com/office/powerpoint/2010/main" val="216708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summarises the main failure criteria used for brittle composite materials such as CFRP and GFRP. Unlike ductile metals, composites fail without yielding, so their failure prediction is based on stress or strain limits within the laminate.”</a:t>
            </a:r>
          </a:p>
          <a:p>
            <a:endParaRPr lang="en-GB" b="1" dirty="0"/>
          </a:p>
          <a:p>
            <a:r>
              <a:rPr lang="en-GB" b="1" dirty="0"/>
              <a:t>Concept</a:t>
            </a:r>
            <a:endParaRPr lang="en-GB" dirty="0"/>
          </a:p>
          <a:p>
            <a:r>
              <a:rPr lang="en-GB" b="1" dirty="0"/>
              <a:t>Brittle composite laminates</a:t>
            </a:r>
            <a:r>
              <a:rPr lang="en-GB" dirty="0"/>
              <a:t> (CFRP, GFRP) are analysed using </a:t>
            </a:r>
            <a:r>
              <a:rPr lang="en-GB" b="1" dirty="0"/>
              <a:t>strength-based criteria</a:t>
            </a:r>
            <a:r>
              <a:rPr lang="en-GB" dirty="0"/>
              <a:t>, not yield theories.</a:t>
            </a:r>
          </a:p>
          <a:p>
            <a:r>
              <a:rPr lang="en-GB" dirty="0"/>
              <a:t>These criteria relate applied stresses or strains to the material’s strength in different directions—fibre, matrix, and shear.</a:t>
            </a:r>
          </a:p>
          <a:p>
            <a:r>
              <a:rPr lang="en-GB" dirty="0"/>
              <a:t>Models differ based on laminate type and stress state:</a:t>
            </a:r>
          </a:p>
          <a:p>
            <a:pPr lvl="1"/>
            <a:r>
              <a:rPr lang="en-GB" b="1" dirty="0"/>
              <a:t>2D stress state:</a:t>
            </a:r>
            <a:r>
              <a:rPr lang="en-GB" dirty="0"/>
              <a:t> in-plane loading for unidirectional or woven laminates.</a:t>
            </a:r>
          </a:p>
          <a:p>
            <a:pPr lvl="1"/>
            <a:r>
              <a:rPr lang="en-GB" b="1" dirty="0"/>
              <a:t>3D stress state:</a:t>
            </a:r>
            <a:r>
              <a:rPr lang="en-GB" dirty="0"/>
              <a:t> through-thickness stresses and interlaminar effects.</a:t>
            </a:r>
          </a:p>
          <a:p>
            <a:endParaRPr lang="en-GB" b="1" dirty="0"/>
          </a:p>
          <a:p>
            <a:r>
              <a:rPr lang="en-GB" b="1" dirty="0"/>
              <a:t>Details</a:t>
            </a:r>
            <a:endParaRPr lang="en-GB" dirty="0"/>
          </a:p>
          <a:p>
            <a:r>
              <a:rPr lang="en-GB" b="1" dirty="0"/>
              <a:t>For unidirectional CFRP/GFRP (2D):</a:t>
            </a:r>
            <a:endParaRPr lang="en-GB" dirty="0"/>
          </a:p>
          <a:p>
            <a:pPr lvl="1"/>
            <a:r>
              <a:rPr lang="en-GB" i="1" dirty="0"/>
              <a:t>Maximum stress theory</a:t>
            </a:r>
            <a:r>
              <a:rPr lang="en-GB" dirty="0"/>
              <a:t> – failure occurs when any stress component exceeds its respective strength.</a:t>
            </a:r>
          </a:p>
          <a:p>
            <a:pPr lvl="1"/>
            <a:r>
              <a:rPr lang="en-GB" i="1" dirty="0"/>
              <a:t>Maximum strain theory</a:t>
            </a:r>
            <a:r>
              <a:rPr lang="en-GB" dirty="0"/>
              <a:t> – similar, but based on strain limits.</a:t>
            </a:r>
          </a:p>
          <a:p>
            <a:pPr lvl="1"/>
            <a:r>
              <a:rPr lang="en-GB" i="1" dirty="0"/>
              <a:t>Tsai–Hill and Tsai–Wu</a:t>
            </a:r>
            <a:r>
              <a:rPr lang="en-GB" dirty="0"/>
              <a:t> – energy-based interaction criteria accounting for combined stresses.</a:t>
            </a:r>
          </a:p>
          <a:p>
            <a:pPr lvl="1"/>
            <a:r>
              <a:rPr lang="en-GB" i="1" dirty="0"/>
              <a:t>Hoffman and Hashin–Rotem</a:t>
            </a:r>
            <a:r>
              <a:rPr lang="en-GB" dirty="0"/>
              <a:t> – separate fibre and matrix failure modes.</a:t>
            </a:r>
          </a:p>
          <a:p>
            <a:pPr lvl="1"/>
            <a:r>
              <a:rPr lang="en-GB" i="1" dirty="0"/>
              <a:t>Puck criterion</a:t>
            </a:r>
            <a:r>
              <a:rPr lang="en-GB" dirty="0"/>
              <a:t> – distinguishes between fibre failure and inter-fibre (matrix-dominated) failure, offering high accuracy.</a:t>
            </a:r>
          </a:p>
          <a:p>
            <a:pPr lvl="1"/>
            <a:r>
              <a:rPr lang="en-GB" i="1" dirty="0"/>
              <a:t>Yamada–Sun and LaRC03</a:t>
            </a:r>
            <a:r>
              <a:rPr lang="en-GB" dirty="0"/>
              <a:t> – advanced criteria that incorporate non-linear shear and multi-axial stress effects.</a:t>
            </a:r>
          </a:p>
          <a:p>
            <a:r>
              <a:rPr lang="en-GB" b="1" dirty="0"/>
              <a:t>For bi-directional (woven) CFRP/GFRP (2D):</a:t>
            </a:r>
            <a:endParaRPr lang="en-GB" dirty="0"/>
          </a:p>
          <a:p>
            <a:pPr lvl="1"/>
            <a:r>
              <a:rPr lang="en-GB" i="1" dirty="0"/>
              <a:t>Chang–Chang</a:t>
            </a:r>
            <a:r>
              <a:rPr lang="en-GB" dirty="0"/>
              <a:t> – empirical model that captures tension, compression, and shear damage modes for woven fabrics.</a:t>
            </a:r>
          </a:p>
          <a:p>
            <a:pPr lvl="1"/>
            <a:r>
              <a:rPr lang="en-GB" i="1" dirty="0"/>
              <a:t>Puck</a:t>
            </a:r>
            <a:r>
              <a:rPr lang="en-GB" dirty="0"/>
              <a:t> – extended to woven composites through modified stress interaction terms.</a:t>
            </a:r>
          </a:p>
          <a:p>
            <a:pPr lvl="1"/>
            <a:r>
              <a:rPr lang="en-GB" dirty="0"/>
              <a:t>Examples: analytical and numerical validations in </a:t>
            </a:r>
            <a:r>
              <a:rPr lang="en-GB" b="1" dirty="0"/>
              <a:t>Puck (2023)</a:t>
            </a:r>
            <a:r>
              <a:rPr lang="en-GB" dirty="0"/>
              <a:t> and </a:t>
            </a:r>
            <a:r>
              <a:rPr lang="en-GB" b="1" dirty="0"/>
              <a:t>Damghani et al. (2021)</a:t>
            </a:r>
            <a:r>
              <a:rPr lang="en-GB" dirty="0"/>
              <a:t> papers.</a:t>
            </a:r>
          </a:p>
          <a:p>
            <a:r>
              <a:rPr lang="en-GB" b="1" dirty="0"/>
              <a:t>For 3D stress states:</a:t>
            </a:r>
            <a:endParaRPr lang="en-GB" dirty="0"/>
          </a:p>
          <a:p>
            <a:pPr lvl="1"/>
            <a:r>
              <a:rPr lang="en-GB" dirty="0"/>
              <a:t>2D criteria are extended to account for </a:t>
            </a:r>
            <a:r>
              <a:rPr lang="en-GB" b="1" dirty="0"/>
              <a:t>out-of-plane stresses</a:t>
            </a:r>
            <a:r>
              <a:rPr lang="en-GB" dirty="0"/>
              <a:t> and </a:t>
            </a:r>
            <a:r>
              <a:rPr lang="en-GB" b="1" dirty="0"/>
              <a:t>interlaminar failure</a:t>
            </a:r>
            <a:r>
              <a:rPr lang="en-GB" dirty="0"/>
              <a:t>.</a:t>
            </a:r>
          </a:p>
          <a:p>
            <a:pPr lvl="1"/>
            <a:r>
              <a:rPr lang="en-GB" i="1" dirty="0"/>
              <a:t>3D Puck</a:t>
            </a:r>
            <a:r>
              <a:rPr lang="en-GB" dirty="0"/>
              <a:t> and </a:t>
            </a:r>
            <a:r>
              <a:rPr lang="en-GB" i="1" dirty="0"/>
              <a:t>3D Hashin–Yamada–Sun</a:t>
            </a:r>
            <a:r>
              <a:rPr lang="en-GB" dirty="0"/>
              <a:t> include delamination and transverse cracking effects.</a:t>
            </a:r>
          </a:p>
          <a:p>
            <a:endParaRPr lang="en-GB" b="1" dirty="0"/>
          </a:p>
          <a:p>
            <a:r>
              <a:rPr lang="en-GB" b="1" dirty="0"/>
              <a:t>Key Takeaway</a:t>
            </a:r>
            <a:endParaRPr lang="en-GB" dirty="0"/>
          </a:p>
          <a:p>
            <a:r>
              <a:rPr lang="en-GB" dirty="0"/>
              <a:t>Failure in brittle composites is governed by </a:t>
            </a:r>
            <a:r>
              <a:rPr lang="en-GB" b="1" dirty="0"/>
              <a:t>strength-based failure theories</a:t>
            </a:r>
            <a:r>
              <a:rPr lang="en-GB" dirty="0"/>
              <a:t> rather than yield criteria.</a:t>
            </a:r>
          </a:p>
          <a:p>
            <a:r>
              <a:rPr lang="en-GB" dirty="0"/>
              <a:t>The </a:t>
            </a:r>
            <a:r>
              <a:rPr lang="en-GB" b="1" dirty="0"/>
              <a:t>Puck criterion</a:t>
            </a:r>
            <a:r>
              <a:rPr lang="en-GB" dirty="0"/>
              <a:t> is widely regarded as one of the most accurate models, capable of distinguishing between fibre and matrix failures under complex multi-axial loading.</a:t>
            </a:r>
          </a:p>
          <a:p>
            <a:r>
              <a:rPr lang="en-GB" dirty="0"/>
              <a:t>Advanced models (LaRC03, 3D Puck) form the foundation of modern finite element implementations used in aerospace composite design and certification.</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15</a:t>
            </a:fld>
            <a:endParaRPr lang="en-GB" dirty="0"/>
          </a:p>
        </p:txBody>
      </p:sp>
    </p:spTree>
    <p:extLst>
      <p:ext uri="{BB962C8B-B14F-4D97-AF65-F5344CB8AC3E}">
        <p14:creationId xmlns:p14="http://schemas.microsoft.com/office/powerpoint/2010/main" val="3927368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introduces the Maximum Stress Failure Criterion for unidirectional composite laminates. It is one of the simplest and most widely used strength-based approaches for predicting when a ply will fail under combined loading.”</a:t>
                </a:r>
              </a:p>
              <a:p>
                <a:endParaRPr lang="en-GB" b="1" dirty="0"/>
              </a:p>
              <a:p>
                <a:r>
                  <a:rPr lang="en-GB" b="1" dirty="0"/>
                  <a:t>Concept</a:t>
                </a:r>
                <a:endParaRPr lang="en-GB" dirty="0"/>
              </a:p>
              <a:p>
                <a:r>
                  <a:rPr lang="en-GB" dirty="0"/>
                  <a:t>The </a:t>
                </a:r>
                <a:r>
                  <a:rPr lang="en-GB" b="1" dirty="0"/>
                  <a:t>maximum stress criterion</a:t>
                </a:r>
                <a:r>
                  <a:rPr lang="en-GB" dirty="0"/>
                  <a:t> assumes each ply fails when any of its principal stress components exceed the corresponding material strength.</a:t>
                </a:r>
              </a:p>
              <a:p>
                <a:r>
                  <a:rPr lang="en-GB" dirty="0"/>
                  <a:t>Failure is predicted </a:t>
                </a:r>
                <a:r>
                  <a:rPr lang="en-GB" b="1" dirty="0"/>
                  <a:t>independently</a:t>
                </a:r>
                <a:r>
                  <a:rPr lang="en-GB" dirty="0"/>
                  <a:t> for each stress direction—no interaction between stresses is considered.</a:t>
                </a:r>
              </a:p>
              <a:p>
                <a:r>
                  <a:rPr lang="en-GB" dirty="0"/>
                  <a:t>The criterion uses allowable stresses (measured experimentally) in fibre, transverse, and shear directions.</a:t>
                </a:r>
              </a:p>
              <a:p>
                <a:endParaRPr lang="en-GB" b="1" dirty="0"/>
              </a:p>
              <a:p>
                <a:r>
                  <a:rPr lang="en-GB" b="1" dirty="0"/>
                  <a:t>Details</a:t>
                </a:r>
                <a:endParaRPr lang="en-GB" dirty="0"/>
              </a:p>
              <a:p>
                <a:r>
                  <a:rPr lang="en-GB" dirty="0"/>
                  <a:t>The ply’s </a:t>
                </a:r>
                <a:r>
                  <a:rPr lang="en-GB" b="1" dirty="0"/>
                  <a:t>principal stresses</a:t>
                </a:r>
                <a:r>
                  <a:rPr lang="en-GB" dirty="0"/>
                  <a:t>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e>
                    </m:d>
                  </m:oMath>
                </a14:m>
                <a:r>
                  <a:rPr lang="en-GB" dirty="0"/>
                  <a:t>are compared with corresponding strength values:</a:t>
                </a:r>
              </a:p>
              <a:p>
                <a:pPr lvl="1"/>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𝑋</m:t>
                        </m:r>
                      </m:e>
                      <m:sup>
                        <m:r>
                          <a:rPr lang="ar-AE" sz="1200" i="1" kern="1200">
                            <a:solidFill>
                              <a:schemeClr val="tx1"/>
                            </a:solidFill>
                            <a:latin typeface="Cambria Math" panose="02040503050406030204" pitchFamily="18" charset="0"/>
                            <a:ea typeface="+mn-ea"/>
                            <a:cs typeface="+mn-cs"/>
                          </a:rPr>
                          <m:t>𝑡</m:t>
                        </m:r>
                      </m:sup>
                    </m:sSup>
                  </m:oMath>
                </a14:m>
                <a:r>
                  <a:rPr lang="ar-AE" dirty="0"/>
                  <a:t>: </a:t>
                </a:r>
                <a:r>
                  <a:rPr lang="en-GB" dirty="0"/>
                  <a:t>tensile strength along the fibre (direction 1).</a:t>
                </a:r>
              </a:p>
              <a:p>
                <a:pPr lvl="1"/>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𝑋</m:t>
                        </m:r>
                      </m:e>
                      <m:sup>
                        <m:r>
                          <a:rPr lang="ar-AE" sz="1200" i="1" kern="1200">
                            <a:solidFill>
                              <a:schemeClr val="tx1"/>
                            </a:solidFill>
                            <a:latin typeface="Cambria Math" panose="02040503050406030204" pitchFamily="18" charset="0"/>
                            <a:ea typeface="+mn-ea"/>
                            <a:cs typeface="+mn-cs"/>
                          </a:rPr>
                          <m:t>𝑐</m:t>
                        </m:r>
                      </m:sup>
                    </m:sSup>
                  </m:oMath>
                </a14:m>
                <a:r>
                  <a:rPr lang="ar-AE" dirty="0"/>
                  <a:t>: </a:t>
                </a:r>
                <a:r>
                  <a:rPr lang="en-GB" dirty="0"/>
                  <a:t>compressive strength along the fibre (direction 1).</a:t>
                </a:r>
              </a:p>
              <a:p>
                <a:pPr lvl="1"/>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𝑌</m:t>
                        </m:r>
                      </m:e>
                      <m:sup>
                        <m:r>
                          <a:rPr lang="ar-AE" sz="1200" i="1" kern="1200">
                            <a:solidFill>
                              <a:schemeClr val="tx1"/>
                            </a:solidFill>
                            <a:latin typeface="Cambria Math" panose="02040503050406030204" pitchFamily="18" charset="0"/>
                            <a:ea typeface="+mn-ea"/>
                            <a:cs typeface="+mn-cs"/>
                          </a:rPr>
                          <m:t>𝑡</m:t>
                        </m:r>
                      </m:sup>
                    </m:sSup>
                  </m:oMath>
                </a14:m>
                <a:r>
                  <a:rPr lang="ar-AE" dirty="0"/>
                  <a:t>: </a:t>
                </a:r>
                <a:r>
                  <a:rPr lang="en-GB" dirty="0"/>
                  <a:t>tensile strength transverse to fibre (direction 2).</a:t>
                </a:r>
              </a:p>
              <a:p>
                <a:pPr lvl="1"/>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𝑌</m:t>
                        </m:r>
                      </m:e>
                      <m:sup>
                        <m:r>
                          <a:rPr lang="ar-AE" sz="1200" i="1" kern="1200">
                            <a:solidFill>
                              <a:schemeClr val="tx1"/>
                            </a:solidFill>
                            <a:latin typeface="Cambria Math" panose="02040503050406030204" pitchFamily="18" charset="0"/>
                            <a:ea typeface="+mn-ea"/>
                            <a:cs typeface="+mn-cs"/>
                          </a:rPr>
                          <m:t>𝑐</m:t>
                        </m:r>
                      </m:sup>
                    </m:sSup>
                  </m:oMath>
                </a14:m>
                <a:r>
                  <a:rPr lang="ar-AE" dirty="0"/>
                  <a:t>: </a:t>
                </a:r>
                <a:r>
                  <a:rPr lang="en-GB" dirty="0"/>
                  <a:t>compressive strength transverse to fibre (direction 2).</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𝑆</m:t>
                    </m:r>
                  </m:oMath>
                </a14:m>
                <a:r>
                  <a:rPr lang="en-GB" dirty="0"/>
                  <a:t>: in-plane shear strength (</a:t>
                </a:r>
                <a14:m>
                  <m:oMath xmlns:m="http://schemas.openxmlformats.org/officeDocument/2006/math">
                    <m:r>
                      <a:rPr lang="en-GB" sz="1200" kern="1200">
                        <a:solidFill>
                          <a:schemeClr val="tx1"/>
                        </a:solidFill>
                        <a:latin typeface="Cambria Math" panose="02040503050406030204" pitchFamily="18" charset="0"/>
                        <a:ea typeface="+mn-ea"/>
                        <a:cs typeface="+mn-cs"/>
                      </a:rPr>
                      <m:t>1</m:t>
                    </m:r>
                    <m:r>
                      <m:rPr>
                        <m:nor/>
                      </m:rPr>
                      <a:rPr lang="en-GB" sz="1200" b="0" i="1" kern="1200">
                        <a:solidFill>
                          <a:schemeClr val="tx1"/>
                        </a:solidFill>
                        <a:latin typeface="+mn-lt"/>
                        <a:ea typeface="+mn-ea"/>
                        <a:cs typeface="+mn-cs"/>
                      </a:rPr>
                      <m:t>–</m:t>
                    </m:r>
                    <m:r>
                      <a:rPr lang="en-GB" sz="1200" b="0" i="0" kern="1200">
                        <a:solidFill>
                          <a:schemeClr val="tx1"/>
                        </a:solidFill>
                        <a:latin typeface="Cambria Math" panose="02040503050406030204" pitchFamily="18" charset="0"/>
                        <a:ea typeface="+mn-ea"/>
                        <a:cs typeface="+mn-cs"/>
                      </a:rPr>
                      <m:t>2</m:t>
                    </m:r>
                  </m:oMath>
                </a14:m>
                <a:r>
                  <a:rPr lang="en-GB" dirty="0"/>
                  <a:t> plane).</a:t>
                </a:r>
              </a:p>
              <a:p>
                <a:r>
                  <a:rPr lang="en-GB" dirty="0"/>
                  <a:t>Failure conditions:</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&lt;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𝑋</m:t>
                        </m:r>
                      </m:e>
                      <m:sup>
                        <m:r>
                          <a:rPr lang="ar-AE" sz="1200" i="1" kern="1200">
                            <a:solidFill>
                              <a:schemeClr val="tx1"/>
                            </a:solidFill>
                            <a:latin typeface="Cambria Math" panose="02040503050406030204" pitchFamily="18" charset="0"/>
                            <a:ea typeface="+mn-ea"/>
                            <a:cs typeface="+mn-cs"/>
                          </a:rPr>
                          <m:t>𝑡</m:t>
                        </m:r>
                      </m:sup>
                    </m:sSup>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or</m:t>
                    </m:r>
                    <m:r>
                      <m:rPr>
                        <m:nor/>
                      </m:rPr>
                      <a:rPr lang="en-GB"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𝑋</m:t>
                        </m:r>
                      </m:e>
                      <m:sup>
                        <m:r>
                          <a:rPr lang="ar-AE" sz="1200" b="0" i="1" kern="1200">
                            <a:solidFill>
                              <a:schemeClr val="tx1"/>
                            </a:solidFill>
                            <a:latin typeface="Cambria Math" panose="02040503050406030204" pitchFamily="18" charset="0"/>
                            <a:ea typeface="+mn-ea"/>
                            <a:cs typeface="+mn-cs"/>
                          </a:rPr>
                          <m:t>𝑐</m:t>
                        </m:r>
                      </m:sup>
                    </m:sSup>
                  </m:oMath>
                </a14:m>
                <a:r>
                  <a:rPr lang="en-GB" dirty="0"/>
                  <a:t>depending on whether the stress is tensile or compressive.</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&lt;</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𝑌</m:t>
                        </m:r>
                      </m:e>
                      <m:sup>
                        <m:r>
                          <a:rPr lang="ar-AE" sz="1200" i="1" kern="1200">
                            <a:solidFill>
                              <a:schemeClr val="tx1"/>
                            </a:solidFill>
                            <a:latin typeface="Cambria Math" panose="02040503050406030204" pitchFamily="18" charset="0"/>
                            <a:ea typeface="+mn-ea"/>
                            <a:cs typeface="+mn-cs"/>
                          </a:rPr>
                          <m:t>𝑡</m:t>
                        </m:r>
                      </m:sup>
                    </m:sSup>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or</m:t>
                    </m:r>
                    <m:r>
                      <m:rPr>
                        <m:nor/>
                      </m:rPr>
                      <a:rPr lang="en-GB" sz="1200" b="0" i="1" kern="1200">
                        <a:solidFill>
                          <a:schemeClr val="tx1"/>
                        </a:solidFill>
                        <a:latin typeface="+mn-lt"/>
                        <a:ea typeface="+mn-ea"/>
                        <a:cs typeface="+mn-cs"/>
                      </a:rPr>
                      <m:t> </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𝑌</m:t>
                        </m:r>
                      </m:e>
                      <m:sup>
                        <m:r>
                          <a:rPr lang="ar-AE" sz="1200" b="0" i="1" kern="1200">
                            <a:solidFill>
                              <a:schemeClr val="tx1"/>
                            </a:solidFill>
                            <a:latin typeface="Cambria Math" panose="02040503050406030204" pitchFamily="18" charset="0"/>
                            <a:ea typeface="+mn-ea"/>
                            <a:cs typeface="+mn-cs"/>
                          </a:rPr>
                          <m:t>𝑐</m:t>
                        </m:r>
                      </m:sup>
                    </m:sSup>
                  </m:oMath>
                </a14:m>
                <a:r>
                  <a:rPr lang="en-GB" dirty="0"/>
                  <a:t>depending on whether the stress is tensile or compressive.</a:t>
                </a:r>
              </a:p>
              <a:p>
                <a:pPr lvl="1"/>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∣&lt;</m:t>
                    </m:r>
                    <m:r>
                      <a:rPr lang="ar-AE" sz="1200" i="1" kern="1200">
                        <a:solidFill>
                          <a:schemeClr val="tx1"/>
                        </a:solidFill>
                        <a:latin typeface="Cambria Math" panose="02040503050406030204" pitchFamily="18" charset="0"/>
                        <a:ea typeface="+mn-ea"/>
                        <a:cs typeface="+mn-cs"/>
                      </a:rPr>
                      <m:t>𝑆</m:t>
                    </m:r>
                  </m:oMath>
                </a14:m>
                <a:r>
                  <a:rPr lang="ar-AE" dirty="0"/>
                  <a:t>.</a:t>
                </a:r>
              </a:p>
              <a:p>
                <a:r>
                  <a:rPr lang="en-GB" dirty="0"/>
                  <a:t>A ply is considered </a:t>
                </a:r>
                <a:r>
                  <a:rPr lang="en-GB" b="1" dirty="0"/>
                  <a:t>failed</a:t>
                </a:r>
                <a:r>
                  <a:rPr lang="en-GB" dirty="0"/>
                  <a:t> when any one of these conditions is violated.</a:t>
                </a:r>
              </a:p>
              <a:p>
                <a:r>
                  <a:rPr lang="en-GB" dirty="0"/>
                  <a:t>The approach is easy to implement but ignores stress coupling and interaction effects between fibre and matrix.</a:t>
                </a:r>
              </a:p>
              <a:p>
                <a:r>
                  <a:rPr lang="en-GB" dirty="0"/>
                  <a:t>The diagrams show how stress is resolved along fibre (1-direction) and transverse (2-direction) axes for unidirectional and cross-ply laminates.</a:t>
                </a:r>
              </a:p>
              <a:p>
                <a:endParaRPr lang="en-GB" b="1" dirty="0"/>
              </a:p>
              <a:p>
                <a:r>
                  <a:rPr lang="en-GB" b="1" dirty="0"/>
                  <a:t>Key Takeaway</a:t>
                </a:r>
                <a:endParaRPr lang="en-GB" dirty="0"/>
              </a:p>
              <a:p>
                <a:r>
                  <a:rPr lang="en-GB" dirty="0"/>
                  <a:t>The </a:t>
                </a:r>
                <a:r>
                  <a:rPr lang="en-GB" b="1" dirty="0"/>
                  <a:t>Maximum Stress Criterion</a:t>
                </a:r>
                <a:r>
                  <a:rPr lang="en-GB" dirty="0"/>
                  <a:t> provides a quick, conservative check for ply failure by comparing applied stresses to allowable limits.</a:t>
                </a:r>
              </a:p>
              <a:p>
                <a:r>
                  <a:rPr lang="en-GB" dirty="0"/>
                  <a:t>It is best suited for preliminary design or cases where one stress component dominates.</a:t>
                </a:r>
              </a:p>
              <a:p>
                <a:r>
                  <a:rPr lang="en-GB" dirty="0"/>
                  <a:t>For more complex multiaxial stress states, advanced interaction criteria (e.g., Tsai–Hill, Tsai–Wu) offer more accurate failure predictions.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introduces the Maximum Stress Failure Criterion for unidirectional composite laminates. It is one of the simplest and most widely used strength-based approaches for predicting when a ply will fail under combined loading.”</a:t>
                </a:r>
              </a:p>
              <a:p>
                <a:r>
                  <a:rPr lang="en-GB" b="1" dirty="0"/>
                  <a:t>Concept</a:t>
                </a:r>
                <a:endParaRPr lang="en-GB" dirty="0"/>
              </a:p>
              <a:p>
                <a:r>
                  <a:rPr lang="en-GB" dirty="0"/>
                  <a:t>The </a:t>
                </a:r>
                <a:r>
                  <a:rPr lang="en-GB" b="1" dirty="0"/>
                  <a:t>maximum stress criterion</a:t>
                </a:r>
                <a:r>
                  <a:rPr lang="en-GB" dirty="0"/>
                  <a:t> assumes each ply fails when any of its principal stress components exceed the corresponding material strength.</a:t>
                </a:r>
              </a:p>
              <a:p>
                <a:r>
                  <a:rPr lang="en-GB" dirty="0"/>
                  <a:t>Failure is predicted </a:t>
                </a:r>
                <a:r>
                  <a:rPr lang="en-GB" b="1" dirty="0"/>
                  <a:t>independently</a:t>
                </a:r>
                <a:r>
                  <a:rPr lang="en-GB" dirty="0"/>
                  <a:t> for each stress direction—no interaction between stresses is considered.</a:t>
                </a:r>
              </a:p>
              <a:p>
                <a:r>
                  <a:rPr lang="en-GB" dirty="0"/>
                  <a:t>The criterion uses allowable stresses (measured experimentally) in fibre, transverse, and shear directions.</a:t>
                </a:r>
              </a:p>
              <a:p>
                <a:r>
                  <a:rPr lang="en-GB" b="1" dirty="0"/>
                  <a:t>Details</a:t>
                </a:r>
                <a:endParaRPr lang="en-GB" dirty="0"/>
              </a:p>
              <a:p>
                <a:r>
                  <a:rPr lang="en-GB" dirty="0"/>
                  <a:t>The ply’s </a:t>
                </a:r>
                <a:r>
                  <a:rPr lang="en-GB" b="1" dirty="0"/>
                  <a:t>principal stresses</a:t>
                </a:r>
                <a:r>
                  <a:rPr lang="en-GB" dirty="0"/>
                  <a:t> </a:t>
                </a:r>
                <a:r>
                  <a:rPr lang="ar-AE" sz="1200" i="0" kern="1200">
                    <a:solidFill>
                      <a:schemeClr val="tx1"/>
                    </a:solidFill>
                    <a:latin typeface="+mn-lt"/>
                    <a:ea typeface="+mn-ea"/>
                    <a:cs typeface="+mn-cs"/>
                  </a:rPr>
                  <a:t>(𝜎_𝑥ⓜ,𝜎_𝑦ⓜ,𝜏_𝑥𝑦 )</a:t>
                </a:r>
                <a:r>
                  <a:rPr lang="en-GB" dirty="0"/>
                  <a:t>are compared with corresponding strength values:</a:t>
                </a:r>
              </a:p>
              <a:p>
                <a:pPr lvl="1"/>
                <a:r>
                  <a:rPr lang="ar-AE" sz="1200" i="0" kern="1200">
                    <a:solidFill>
                      <a:schemeClr val="tx1"/>
                    </a:solidFill>
                    <a:latin typeface="+mn-lt"/>
                    <a:ea typeface="+mn-ea"/>
                    <a:cs typeface="+mn-cs"/>
                  </a:rPr>
                  <a:t>𝑋^𝑡</a:t>
                </a:r>
                <a:r>
                  <a:rPr lang="ar-AE" dirty="0"/>
                  <a:t>: </a:t>
                </a:r>
                <a:r>
                  <a:rPr lang="en-GB" dirty="0"/>
                  <a:t>tensile strength along the fibre (direction 1).</a:t>
                </a:r>
              </a:p>
              <a:p>
                <a:pPr lvl="1"/>
                <a:r>
                  <a:rPr lang="ar-AE" sz="1200" i="0" kern="1200">
                    <a:solidFill>
                      <a:schemeClr val="tx1"/>
                    </a:solidFill>
                    <a:latin typeface="+mn-lt"/>
                    <a:ea typeface="+mn-ea"/>
                    <a:cs typeface="+mn-cs"/>
                  </a:rPr>
                  <a:t>𝑋^𝑐</a:t>
                </a:r>
                <a:r>
                  <a:rPr lang="ar-AE" dirty="0"/>
                  <a:t>: </a:t>
                </a:r>
                <a:r>
                  <a:rPr lang="en-GB" dirty="0"/>
                  <a:t>compressive strength along the fibre (direction 1).</a:t>
                </a:r>
              </a:p>
              <a:p>
                <a:pPr lvl="1"/>
                <a:r>
                  <a:rPr lang="ar-AE" sz="1200" i="0" kern="1200">
                    <a:solidFill>
                      <a:schemeClr val="tx1"/>
                    </a:solidFill>
                    <a:latin typeface="+mn-lt"/>
                    <a:ea typeface="+mn-ea"/>
                    <a:cs typeface="+mn-cs"/>
                  </a:rPr>
                  <a:t>𝑌^𝑡</a:t>
                </a:r>
                <a:r>
                  <a:rPr lang="ar-AE" dirty="0"/>
                  <a:t>: </a:t>
                </a:r>
                <a:r>
                  <a:rPr lang="en-GB" dirty="0"/>
                  <a:t>tensile strength transverse to fibre (direction 2).</a:t>
                </a:r>
              </a:p>
              <a:p>
                <a:pPr lvl="1"/>
                <a:r>
                  <a:rPr lang="ar-AE" sz="1200" i="0" kern="1200">
                    <a:solidFill>
                      <a:schemeClr val="tx1"/>
                    </a:solidFill>
                    <a:latin typeface="+mn-lt"/>
                    <a:ea typeface="+mn-ea"/>
                    <a:cs typeface="+mn-cs"/>
                  </a:rPr>
                  <a:t>𝑌^𝑐</a:t>
                </a:r>
                <a:r>
                  <a:rPr lang="ar-AE" dirty="0"/>
                  <a:t>: </a:t>
                </a:r>
                <a:r>
                  <a:rPr lang="en-GB" dirty="0"/>
                  <a:t>compressive strength transverse to fibre (direction 2).</a:t>
                </a:r>
              </a:p>
              <a:p>
                <a:pPr lvl="1"/>
                <a:r>
                  <a:rPr lang="en-GB" sz="1200" i="0" kern="1200">
                    <a:solidFill>
                      <a:schemeClr val="tx1"/>
                    </a:solidFill>
                    <a:latin typeface="+mn-lt"/>
                    <a:ea typeface="+mn-ea"/>
                    <a:cs typeface="+mn-cs"/>
                  </a:rPr>
                  <a:t>𝑆</a:t>
                </a:r>
                <a:r>
                  <a:rPr lang="en-GB" dirty="0"/>
                  <a:t>: in-plane shear strength (</a:t>
                </a:r>
                <a:r>
                  <a:rPr lang="en-GB" sz="1200" i="0" kern="1200">
                    <a:solidFill>
                      <a:schemeClr val="tx1"/>
                    </a:solidFill>
                    <a:latin typeface="+mn-lt"/>
                    <a:ea typeface="+mn-ea"/>
                    <a:cs typeface="+mn-cs"/>
                  </a:rPr>
                  <a:t>1</a:t>
                </a:r>
                <a:r>
                  <a:rPr lang="en-GB" sz="1200" b="0" i="0" kern="1200">
                    <a:solidFill>
                      <a:schemeClr val="tx1"/>
                    </a:solidFill>
                    <a:latin typeface="Cambria Math" panose="02040503050406030204" pitchFamily="18" charset="0"/>
                    <a:ea typeface="+mn-ea"/>
                    <a:cs typeface="+mn-cs"/>
                  </a:rPr>
                  <a:t>"–</a:t>
                </a:r>
                <a:r>
                  <a:rPr lang="en-GB" sz="1200" b="0" i="0" kern="1200">
                    <a:solidFill>
                      <a:schemeClr val="tx1"/>
                    </a:solidFill>
                    <a:latin typeface="+mn-lt"/>
                    <a:ea typeface="+mn-ea"/>
                    <a:cs typeface="+mn-cs"/>
                  </a:rPr>
                  <a:t>" 2</a:t>
                </a:r>
                <a:r>
                  <a:rPr lang="en-GB" dirty="0"/>
                  <a:t> plane).</a:t>
                </a:r>
              </a:p>
              <a:p>
                <a:r>
                  <a:rPr lang="en-GB" dirty="0"/>
                  <a:t>Failure conditions:</a:t>
                </a:r>
              </a:p>
              <a:p>
                <a:pPr lvl="1"/>
                <a:r>
                  <a:rPr lang="ar-AE" sz="1200" i="0" kern="1200">
                    <a:solidFill>
                      <a:schemeClr val="tx1"/>
                    </a:solidFill>
                    <a:latin typeface="+mn-lt"/>
                    <a:ea typeface="+mn-ea"/>
                    <a:cs typeface="+mn-cs"/>
                  </a:rPr>
                  <a:t>𝜎_𝑥&lt;𝑋^𝑡</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or </a:t>
                </a:r>
                <a:r>
                  <a:rPr lang="ar-AE" sz="1200" b="0" i="0" kern="1200">
                    <a:solidFill>
                      <a:schemeClr val="tx1"/>
                    </a:solidFill>
                    <a:latin typeface="+mn-lt"/>
                    <a:ea typeface="+mn-ea"/>
                    <a:cs typeface="+mn-cs"/>
                  </a:rPr>
                  <a:t>" 𝑋^𝑐</a:t>
                </a:r>
                <a:r>
                  <a:rPr lang="en-GB" dirty="0"/>
                  <a:t>depending on whether the stress is tensile or compressive.</a:t>
                </a:r>
              </a:p>
              <a:p>
                <a:pPr lvl="1"/>
                <a:r>
                  <a:rPr lang="ar-AE" sz="1200" i="0" kern="1200">
                    <a:solidFill>
                      <a:schemeClr val="tx1"/>
                    </a:solidFill>
                    <a:latin typeface="+mn-lt"/>
                    <a:ea typeface="+mn-ea"/>
                    <a:cs typeface="+mn-cs"/>
                  </a:rPr>
                  <a:t>𝜎_𝑦&lt;𝑌^𝑡</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or </a:t>
                </a:r>
                <a:r>
                  <a:rPr lang="ar-AE" sz="1200" b="0" i="0" kern="1200">
                    <a:solidFill>
                      <a:schemeClr val="tx1"/>
                    </a:solidFill>
                    <a:latin typeface="+mn-lt"/>
                    <a:ea typeface="+mn-ea"/>
                    <a:cs typeface="+mn-cs"/>
                  </a:rPr>
                  <a:t>" 𝑌^𝑐</a:t>
                </a:r>
                <a:r>
                  <a:rPr lang="en-GB" dirty="0"/>
                  <a:t>depending on whether the stress is tensile or compressive.</a:t>
                </a:r>
              </a:p>
              <a:p>
                <a:pPr lvl="1"/>
                <a:r>
                  <a:rPr lang="en-GB" sz="1200" i="0" kern="1200">
                    <a:solidFill>
                      <a:schemeClr val="tx1"/>
                    </a:solidFill>
                    <a:latin typeface="+mn-lt"/>
                    <a:ea typeface="+mn-ea"/>
                    <a:cs typeface="+mn-cs"/>
                  </a:rPr>
                  <a:t>∣</a:t>
                </a:r>
                <a:r>
                  <a:rPr lang="ar-AE" sz="1200" i="0" kern="1200">
                    <a:solidFill>
                      <a:schemeClr val="tx1"/>
                    </a:solidFill>
                    <a:latin typeface="+mn-lt"/>
                    <a:ea typeface="+mn-ea"/>
                    <a:cs typeface="+mn-cs"/>
                  </a:rPr>
                  <a:t>𝜏_𝑥𝑦∣&lt;𝑆</a:t>
                </a:r>
                <a:r>
                  <a:rPr lang="ar-AE" dirty="0"/>
                  <a:t>.</a:t>
                </a:r>
              </a:p>
              <a:p>
                <a:r>
                  <a:rPr lang="en-GB" dirty="0"/>
                  <a:t>A ply is considered </a:t>
                </a:r>
                <a:r>
                  <a:rPr lang="en-GB" b="1" dirty="0"/>
                  <a:t>failed</a:t>
                </a:r>
                <a:r>
                  <a:rPr lang="en-GB" dirty="0"/>
                  <a:t> when any one of these conditions is violated.</a:t>
                </a:r>
              </a:p>
              <a:p>
                <a:r>
                  <a:rPr lang="en-GB" dirty="0"/>
                  <a:t>The approach is easy to implement but ignores stress coupling and interaction effects between fibre and matrix.</a:t>
                </a:r>
              </a:p>
              <a:p>
                <a:r>
                  <a:rPr lang="en-GB" dirty="0"/>
                  <a:t>The diagrams show how stress is resolved along fibre (1-direction) and transverse (2-direction) axes for unidirectional and cross-ply laminates.</a:t>
                </a:r>
              </a:p>
              <a:p>
                <a:r>
                  <a:rPr lang="en-GB" b="1" dirty="0"/>
                  <a:t>Key Takeaway</a:t>
                </a:r>
                <a:endParaRPr lang="en-GB" dirty="0"/>
              </a:p>
              <a:p>
                <a:r>
                  <a:rPr lang="en-GB" dirty="0"/>
                  <a:t>The </a:t>
                </a:r>
                <a:r>
                  <a:rPr lang="en-GB" b="1" dirty="0"/>
                  <a:t>Maximum Stress Criterion</a:t>
                </a:r>
                <a:r>
                  <a:rPr lang="en-GB" dirty="0"/>
                  <a:t> provides a quick, conservative check for ply failure by comparing applied stresses to allowable limits.</a:t>
                </a:r>
              </a:p>
              <a:p>
                <a:r>
                  <a:rPr lang="en-GB" dirty="0"/>
                  <a:t>It is best suited for preliminary design or cases where one stress component dominates.</a:t>
                </a:r>
              </a:p>
              <a:p>
                <a:r>
                  <a:rPr lang="en-GB" dirty="0"/>
                  <a:t>For more complex multiaxial stress states, advanced interaction criteria (e.g., Tsai–Hill, Tsai–Wu) offer more accurate failure predictions.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17</a:t>
            </a:fld>
            <a:endParaRPr lang="en-GB" dirty="0"/>
          </a:p>
        </p:txBody>
      </p:sp>
    </p:spTree>
    <p:extLst>
      <p:ext uri="{BB962C8B-B14F-4D97-AF65-F5344CB8AC3E}">
        <p14:creationId xmlns:p14="http://schemas.microsoft.com/office/powerpoint/2010/main" val="253389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explains how to estimate the longitudinal tensile strength of a unidirectional composite using the law of mixtures. It highlights how fibre strength, matrix contribution, and fibre volume fraction together determine the composite’s tensile capability.”</a:t>
                </a:r>
              </a:p>
              <a:p>
                <a:endParaRPr lang="en-GB" b="1" dirty="0"/>
              </a:p>
              <a:p>
                <a:r>
                  <a:rPr lang="en-GB" b="1" dirty="0"/>
                  <a:t>Concept</a:t>
                </a:r>
                <a:endParaRPr lang="en-GB" dirty="0"/>
              </a:p>
              <a:p>
                <a:r>
                  <a:rPr lang="en-GB" dirty="0"/>
                  <a:t>When the </a:t>
                </a:r>
                <a:r>
                  <a:rPr lang="en-GB" b="1" dirty="0"/>
                  <a:t>matrix elongation</a:t>
                </a:r>
                <a:r>
                  <a:rPr lang="en-GB" dirty="0"/>
                  <a:t> at failure is higher than that of the fibres, the </a:t>
                </a:r>
                <a:r>
                  <a:rPr lang="en-GB" b="1" dirty="0"/>
                  <a:t>fibre strength</a:t>
                </a:r>
                <a:r>
                  <a:rPr lang="en-GB" dirty="0"/>
                  <a:t> dominates the composite’s overall tensile strength.</a:t>
                </a:r>
              </a:p>
              <a:p>
                <a:r>
                  <a:rPr lang="en-GB" dirty="0"/>
                  <a:t>The </a:t>
                </a:r>
                <a:r>
                  <a:rPr lang="en-GB" b="1" dirty="0"/>
                  <a:t>law of mixtures</a:t>
                </a:r>
                <a:r>
                  <a:rPr lang="en-GB" dirty="0"/>
                  <a:t> provides a first-order estimate:</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𝑓𝑢</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𝑉</m:t>
                          </m:r>
                        </m:e>
                        <m:sub>
                          <m:r>
                            <a:rPr lang="ar-AE" sz="1200" i="1" kern="1200">
                              <a:solidFill>
                                <a:schemeClr val="tx1"/>
                              </a:solidFill>
                              <a:latin typeface="Cambria Math" panose="02040503050406030204" pitchFamily="18" charset="0"/>
                              <a:ea typeface="+mn-ea"/>
                              <a:cs typeface="+mn-cs"/>
                            </a:rPr>
                            <m:t>𝑓</m:t>
                          </m:r>
                        </m:sub>
                      </m:sSub>
                      <m:r>
                        <a:rPr lang="ar-AE" sz="1200" i="0" kern="1200">
                          <a:solidFill>
                            <a:schemeClr val="tx1"/>
                          </a:solidFill>
                          <a:latin typeface="Cambria Math" panose="02040503050406030204" pitchFamily="18" charset="0"/>
                          <a:ea typeface="+mn-ea"/>
                          <a:cs typeface="+mn-cs"/>
                        </a:rPr>
                        <m:t>+</m:t>
                      </m:r>
                      <m:sSub>
                        <m:sSubPr>
                          <m:ctrlPr>
                            <a:rPr lang="ar-AE" sz="1200" i="1" kern="1200" smtClean="0">
                              <a:solidFill>
                                <a:schemeClr val="tx1"/>
                              </a:solidFill>
                              <a:latin typeface="Cambria Math" panose="02040503050406030204" pitchFamily="18" charset="0"/>
                              <a:ea typeface="+mn-ea"/>
                              <a:cs typeface="+mn-cs"/>
                            </a:rPr>
                          </m:ctrlPr>
                        </m:sSubPr>
                        <m:e>
                          <m:r>
                            <a:rPr lang="en-GB" sz="1200" b="0" i="1" kern="1200" smtClean="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𝑚</m:t>
                          </m:r>
                        </m:sub>
                      </m:sSub>
                      <m:sSub>
                        <m:sSubPr>
                          <m:ctrlPr>
                            <a:rPr lang="ar-AE" sz="1200" i="1" kern="1200">
                              <a:solidFill>
                                <a:schemeClr val="tx1"/>
                              </a:solidFill>
                              <a:latin typeface="Cambria Math" panose="02040503050406030204" pitchFamily="18" charset="0"/>
                              <a:ea typeface="+mn-ea"/>
                              <a:cs typeface="+mn-cs"/>
                            </a:rPr>
                          </m:ctrlPr>
                        </m:sSub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𝑓𝑢</m:t>
                              </m:r>
                            </m:sub>
                          </m:sSub>
                        </m:sub>
                      </m:sSub>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𝑉</m:t>
                              </m:r>
                            </m:e>
                            <m:sub>
                              <m:r>
                                <a:rPr lang="ar-AE" sz="1200" i="1" kern="1200">
                                  <a:solidFill>
                                    <a:schemeClr val="tx1"/>
                                  </a:solidFill>
                                  <a:latin typeface="Cambria Math" panose="02040503050406030204" pitchFamily="18" charset="0"/>
                                  <a:ea typeface="+mn-ea"/>
                                  <a:cs typeface="+mn-cs"/>
                                </a:rPr>
                                <m:t>𝑓</m:t>
                              </m:r>
                            </m:sub>
                          </m:sSub>
                        </m:e>
                      </m:d>
                    </m:oMath>
                  </m:oMathPara>
                </a14:m>
                <a:endParaRPr lang="ar-AE" dirty="0"/>
              </a:p>
              <a:p>
                <a:r>
                  <a:rPr lang="en-GB" dirty="0"/>
                  <a:t>where:</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oMath>
                </a14:m>
                <a:r>
                  <a:rPr lang="ar-AE" dirty="0"/>
                  <a:t>: </a:t>
                </a:r>
                <a:r>
                  <a:rPr lang="en-GB" dirty="0"/>
                  <a:t>		longitudinal tensile strength of the composite,</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𝑓𝑢</m:t>
                        </m:r>
                      </m:sub>
                    </m:sSub>
                  </m:oMath>
                </a14:m>
                <a:r>
                  <a:rPr lang="ar-AE" dirty="0"/>
                  <a:t>: </a:t>
                </a:r>
                <a:r>
                  <a:rPr lang="en-GB" dirty="0"/>
                  <a:t>		ultimate fibre strength,</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𝑉</m:t>
                        </m:r>
                      </m:e>
                      <m:sub>
                        <m:r>
                          <a:rPr lang="ar-AE" sz="1200" i="1" kern="1200">
                            <a:solidFill>
                              <a:schemeClr val="tx1"/>
                            </a:solidFill>
                            <a:latin typeface="Cambria Math" panose="02040503050406030204" pitchFamily="18" charset="0"/>
                            <a:ea typeface="+mn-ea"/>
                            <a:cs typeface="+mn-cs"/>
                          </a:rPr>
                          <m:t>𝑓</m:t>
                        </m:r>
                      </m:sub>
                    </m:sSub>
                  </m:oMath>
                </a14:m>
                <a:r>
                  <a:rPr lang="ar-AE" dirty="0"/>
                  <a:t>: </a:t>
                </a:r>
                <a:r>
                  <a:rPr lang="en-GB" dirty="0"/>
                  <a:t>		fibre volume fraction,</a:t>
                </a:r>
              </a:p>
              <a:p>
                <a:pPr lvl="1"/>
                <a14:m>
                  <m:oMath xmlns:m="http://schemas.openxmlformats.org/officeDocument/2006/math">
                    <m:sSub>
                      <m:sSubPr>
                        <m:ctrlPr>
                          <a:rPr lang="ar-AE" sz="1200" i="1" kern="1200" smtClean="0">
                            <a:solidFill>
                              <a:schemeClr val="tx1"/>
                            </a:solidFill>
                            <a:latin typeface="Cambria Math" panose="02040503050406030204" pitchFamily="18" charset="0"/>
                            <a:ea typeface="+mn-ea"/>
                            <a:cs typeface="+mn-cs"/>
                          </a:rPr>
                        </m:ctrlPr>
                      </m:sSubPr>
                      <m:e>
                        <m:r>
                          <a:rPr lang="en-GB" sz="1200" b="0" i="1" kern="1200" smtClean="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𝑚</m:t>
                        </m:r>
                      </m:sub>
                    </m:sSub>
                    <m:sSub>
                      <m:sSubPr>
                        <m:ctrlPr>
                          <a:rPr lang="ar-AE" sz="1200" i="1" kern="1200">
                            <a:solidFill>
                              <a:schemeClr val="tx1"/>
                            </a:solidFill>
                            <a:latin typeface="Cambria Math" panose="02040503050406030204" pitchFamily="18" charset="0"/>
                            <a:ea typeface="+mn-ea"/>
                            <a:cs typeface="+mn-cs"/>
                          </a:rPr>
                        </m:ctrlPr>
                      </m:sSub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𝑓𝑢</m:t>
                            </m:r>
                          </m:sub>
                        </m:sSub>
                      </m:sub>
                    </m:sSub>
                  </m:oMath>
                </a14:m>
                <a:r>
                  <a:rPr lang="en-GB" dirty="0"/>
                  <a:t>: 	stress in the matrix at the fibre’s ultimate strain.</a:t>
                </a:r>
              </a:p>
              <a:p>
                <a:r>
                  <a:rPr lang="en-GB" dirty="0"/>
                  <a:t>Since the fibre contribution is dominant, this simplifies to:</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𝑓𝑢</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𝑉</m:t>
                          </m:r>
                        </m:e>
                        <m:sub>
                          <m:r>
                            <a:rPr lang="ar-AE" sz="1200" i="1" kern="1200">
                              <a:solidFill>
                                <a:schemeClr val="tx1"/>
                              </a:solidFill>
                              <a:latin typeface="Cambria Math" panose="02040503050406030204" pitchFamily="18" charset="0"/>
                              <a:ea typeface="+mn-ea"/>
                              <a:cs typeface="+mn-cs"/>
                            </a:rPr>
                            <m:t>𝑓</m:t>
                          </m:r>
                        </m:sub>
                      </m:sSub>
                    </m:oMath>
                  </m:oMathPara>
                </a14:m>
                <a:endParaRPr lang="ar-AE" dirty="0"/>
              </a:p>
              <a:p>
                <a:r>
                  <a:rPr lang="en-GB" b="1" dirty="0"/>
                  <a:t>Details</a:t>
                </a:r>
                <a:endParaRPr lang="en-GB" dirty="0"/>
              </a:p>
              <a:p>
                <a:r>
                  <a:rPr lang="en-GB" b="1" dirty="0"/>
                  <a:t>Practical limitations:</a:t>
                </a:r>
                <a:endParaRPr lang="en-GB" dirty="0"/>
              </a:p>
              <a:p>
                <a:pPr lvl="1"/>
                <a:r>
                  <a:rPr lang="en-GB" dirty="0"/>
                  <a:t>Measuring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𝑓𝑢</m:t>
                        </m:r>
                      </m:sub>
                    </m:sSub>
                  </m:oMath>
                </a14:m>
                <a:r>
                  <a:rPr lang="en-GB" dirty="0"/>
                  <a:t> accurately is difficult because fibres are fragile and can suffer </a:t>
                </a:r>
                <a:r>
                  <a:rPr lang="en-GB" b="1" dirty="0"/>
                  <a:t>surface damage</a:t>
                </a:r>
                <a:r>
                  <a:rPr lang="en-GB" dirty="0"/>
                  <a:t>, </a:t>
                </a:r>
                <a:r>
                  <a:rPr lang="en-GB" b="1" dirty="0"/>
                  <a:t>chemical degradation</a:t>
                </a:r>
                <a:r>
                  <a:rPr lang="en-GB" dirty="0"/>
                  <a:t>, or </a:t>
                </a:r>
                <a:r>
                  <a:rPr lang="en-GB" b="1" dirty="0"/>
                  <a:t>handling flaws</a:t>
                </a:r>
                <a:r>
                  <a:rPr lang="en-GB" dirty="0"/>
                  <a:t> before embedding.</a:t>
                </a:r>
              </a:p>
              <a:p>
                <a:pPr lvl="1"/>
                <a:r>
                  <a:rPr lang="en-GB" dirty="0"/>
                  <a:t>Fibre strength measured in isolation tends to be higher than when fibres are incorporated into a matrix.</a:t>
                </a:r>
              </a:p>
              <a:p>
                <a:r>
                  <a:rPr lang="en-GB" b="1" dirty="0"/>
                  <a:t>Example:</a:t>
                </a:r>
                <a:endParaRPr lang="en-GB" dirty="0"/>
              </a:p>
              <a:p>
                <a:pPr lvl="1"/>
                <a:r>
                  <a:rPr lang="en-GB" i="1" dirty="0"/>
                  <a:t>E-glass fibres</a:t>
                </a:r>
                <a:r>
                  <a:rPr lang="en-GB" dirty="0"/>
                  <a:t> have a nominal fracture strength of about </a:t>
                </a:r>
                <a:r>
                  <a:rPr lang="en-GB" b="1" dirty="0"/>
                  <a:t>3,500 MPa</a:t>
                </a:r>
                <a:r>
                  <a:rPr lang="en-GB" dirty="0"/>
                  <a:t>, but this drops to </a:t>
                </a:r>
                <a:r>
                  <a:rPr lang="en-GB" b="1" dirty="0"/>
                  <a:t>1,500–2,500 MPa</a:t>
                </a:r>
                <a:r>
                  <a:rPr lang="en-GB" dirty="0"/>
                  <a:t> once embedded, due to processing damage and imperfect fibre–matrix bonding.</a:t>
                </a:r>
              </a:p>
              <a:p>
                <a:pPr lvl="1"/>
                <a:r>
                  <a:rPr lang="en-GB" dirty="0"/>
                  <a:t>The figure shows the linear increase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oMath>
                </a14:m>
                <a:r>
                  <a:rPr lang="en-GB" dirty="0"/>
                  <a:t> with fibre volume fraction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𝑉</m:t>
                        </m:r>
                      </m:e>
                      <m:sub>
                        <m:r>
                          <a:rPr lang="ar-AE" sz="1200" i="1" kern="1200">
                            <a:solidFill>
                              <a:schemeClr val="tx1"/>
                            </a:solidFill>
                            <a:latin typeface="Cambria Math" panose="02040503050406030204" pitchFamily="18" charset="0"/>
                            <a:ea typeface="+mn-ea"/>
                            <a:cs typeface="+mn-cs"/>
                          </a:rPr>
                          <m:t>𝑓</m:t>
                        </m:r>
                      </m:sub>
                    </m:sSub>
                  </m:oMath>
                </a14:m>
                <a:r>
                  <a:rPr lang="en-GB" dirty="0"/>
                  <a:t>, bounded by these reduced strength values.</a:t>
                </a:r>
              </a:p>
              <a:p>
                <a:pPr lvl="1"/>
                <a:r>
                  <a:rPr lang="en-GB" dirty="0"/>
                  <a:t>In practical composites, typical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𝑉</m:t>
                        </m:r>
                      </m:e>
                      <m:sub>
                        <m:r>
                          <a:rPr lang="ar-AE" sz="1200" i="1" kern="1200">
                            <a:solidFill>
                              <a:schemeClr val="tx1"/>
                            </a:solidFill>
                            <a:latin typeface="Cambria Math" panose="02040503050406030204" pitchFamily="18" charset="0"/>
                            <a:ea typeface="+mn-ea"/>
                            <a:cs typeface="+mn-cs"/>
                          </a:rPr>
                          <m:t>𝑓</m:t>
                        </m:r>
                      </m:sub>
                    </m:sSub>
                  </m:oMath>
                </a14:m>
                <a:r>
                  <a:rPr lang="en-GB" dirty="0"/>
                  <a:t> ranges between </a:t>
                </a:r>
                <a:r>
                  <a:rPr lang="en-GB" b="1" dirty="0"/>
                  <a:t>0.4 and 0.7</a:t>
                </a:r>
                <a:r>
                  <a:rPr lang="en-GB" dirty="0"/>
                  <a:t>, giving realistic tensile strengths around </a:t>
                </a:r>
                <a:r>
                  <a:rPr lang="en-GB" b="1" dirty="0"/>
                  <a:t>900–1,500 MPa</a:t>
                </a:r>
                <a:r>
                  <a:rPr lang="en-GB" dirty="0"/>
                  <a:t>.</a:t>
                </a:r>
              </a:p>
              <a:p>
                <a:endParaRPr lang="en-GB" b="1" dirty="0"/>
              </a:p>
              <a:p>
                <a:r>
                  <a:rPr lang="en-GB" b="1" dirty="0"/>
                  <a:t>Key Takeaway</a:t>
                </a:r>
                <a:endParaRPr lang="en-GB" dirty="0"/>
              </a:p>
              <a:p>
                <a:r>
                  <a:rPr lang="en-GB" dirty="0"/>
                  <a:t>The </a:t>
                </a:r>
                <a:r>
                  <a:rPr lang="en-GB" b="1" dirty="0"/>
                  <a:t>longitudinal tensile strength</a:t>
                </a:r>
                <a:r>
                  <a:rPr lang="en-GB" dirty="0"/>
                  <a:t> of unidirectional composites primarily depends on the </a:t>
                </a:r>
                <a:r>
                  <a:rPr lang="en-GB" b="1" dirty="0"/>
                  <a:t>fibre strength</a:t>
                </a:r>
                <a:r>
                  <a:rPr lang="en-GB" dirty="0"/>
                  <a:t> and </a:t>
                </a:r>
                <a:r>
                  <a:rPr lang="en-GB" b="1" dirty="0"/>
                  <a:t>volume fraction</a:t>
                </a:r>
                <a:r>
                  <a:rPr lang="en-GB" dirty="0"/>
                  <a:t>.</a:t>
                </a:r>
              </a:p>
              <a:p>
                <a:r>
                  <a:rPr lang="en-GB" dirty="0"/>
                  <a:t>While the law of mixtures gives a good approximation, real-world values are always lower due to </a:t>
                </a:r>
                <a:r>
                  <a:rPr lang="en-GB" b="1" dirty="0"/>
                  <a:t>processing defects</a:t>
                </a:r>
                <a:r>
                  <a:rPr lang="en-GB" dirty="0"/>
                  <a:t>, </a:t>
                </a:r>
                <a:r>
                  <a:rPr lang="en-GB" b="1" dirty="0"/>
                  <a:t>fibre damage</a:t>
                </a:r>
                <a:r>
                  <a:rPr lang="en-GB" dirty="0"/>
                  <a:t>, and </a:t>
                </a:r>
                <a:r>
                  <a:rPr lang="en-GB" b="1" dirty="0"/>
                  <a:t>non-ideal bonding</a:t>
                </a:r>
                <a:r>
                  <a:rPr lang="en-GB" dirty="0"/>
                  <a:t>.</a:t>
                </a:r>
              </a:p>
              <a:p>
                <a:r>
                  <a:rPr lang="en-GB" dirty="0"/>
                  <a:t>Accurate experimental characterisation remains essential for reliable strength prediction and certification of composite structures.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explains how to estimate the longitudinal tensile strength of a unidirectional composite using the law of mixtures. It highlights how fibre strength, matrix contribution, and fibre volume fraction together determine the composite’s tensile capability.”</a:t>
                </a:r>
              </a:p>
              <a:p>
                <a:r>
                  <a:rPr lang="en-GB" b="1" dirty="0"/>
                  <a:t>Concept</a:t>
                </a:r>
                <a:endParaRPr lang="en-GB" dirty="0"/>
              </a:p>
              <a:p>
                <a:r>
                  <a:rPr lang="en-GB" dirty="0"/>
                  <a:t>When the </a:t>
                </a:r>
                <a:r>
                  <a:rPr lang="en-GB" b="1" dirty="0"/>
                  <a:t>matrix elongation</a:t>
                </a:r>
                <a:r>
                  <a:rPr lang="en-GB" dirty="0"/>
                  <a:t> at failure is higher than that of the fibres, the </a:t>
                </a:r>
                <a:r>
                  <a:rPr lang="en-GB" b="1" dirty="0"/>
                  <a:t>fibre strength</a:t>
                </a:r>
                <a:r>
                  <a:rPr lang="en-GB" dirty="0"/>
                  <a:t> dominates the composite’s overall tensile strength.</a:t>
                </a:r>
              </a:p>
              <a:p>
                <a:r>
                  <a:rPr lang="en-GB" dirty="0"/>
                  <a:t>The </a:t>
                </a:r>
                <a:r>
                  <a:rPr lang="en-GB" b="1" dirty="0"/>
                  <a:t>law of mixtures</a:t>
                </a:r>
                <a:r>
                  <a:rPr lang="en-GB" dirty="0"/>
                  <a:t> provides a first-order estimate:</a:t>
                </a:r>
              </a:p>
              <a:p>
                <a:r>
                  <a:rPr lang="ar-AE" sz="1200" i="0" kern="1200">
                    <a:solidFill>
                      <a:schemeClr val="tx1"/>
                    </a:solidFill>
                    <a:latin typeface="+mn-lt"/>
                    <a:ea typeface="+mn-ea"/>
                    <a:cs typeface="+mn-cs"/>
                  </a:rPr>
                  <a:t>𝑋_𝑡=𝜎_𝑓𝑢 𝑉_𝑓+(𝜎_𝑚 ├ )┤_(𝜀_𝑓𝑢 ) (1−𝑉_𝑓 )┤</a:t>
                </a:r>
                <a:endParaRPr lang="ar-AE" dirty="0"/>
              </a:p>
              <a:p>
                <a:r>
                  <a:rPr lang="en-GB" dirty="0"/>
                  <a:t>where:</a:t>
                </a:r>
              </a:p>
              <a:p>
                <a:pPr lvl="1"/>
                <a:r>
                  <a:rPr lang="ar-AE" sz="1200" i="0" kern="1200">
                    <a:solidFill>
                      <a:schemeClr val="tx1"/>
                    </a:solidFill>
                    <a:latin typeface="+mn-lt"/>
                    <a:ea typeface="+mn-ea"/>
                    <a:cs typeface="+mn-cs"/>
                  </a:rPr>
                  <a:t>𝑋_𝑡</a:t>
                </a:r>
                <a:r>
                  <a:rPr lang="ar-AE" dirty="0"/>
                  <a:t>: </a:t>
                </a:r>
                <a:r>
                  <a:rPr lang="en-GB" dirty="0"/>
                  <a:t>longitudinal tensile strength of the composite,</a:t>
                </a:r>
              </a:p>
              <a:p>
                <a:pPr lvl="1"/>
                <a:r>
                  <a:rPr lang="ar-AE" sz="1200" i="0" kern="1200">
                    <a:solidFill>
                      <a:schemeClr val="tx1"/>
                    </a:solidFill>
                    <a:latin typeface="+mn-lt"/>
                    <a:ea typeface="+mn-ea"/>
                    <a:cs typeface="+mn-cs"/>
                  </a:rPr>
                  <a:t>𝜎_𝑓𝑢</a:t>
                </a:r>
                <a:r>
                  <a:rPr lang="ar-AE" dirty="0"/>
                  <a:t>: </a:t>
                </a:r>
                <a:r>
                  <a:rPr lang="en-GB" dirty="0"/>
                  <a:t>ultimate fibre strength,</a:t>
                </a:r>
              </a:p>
              <a:p>
                <a:pPr lvl="1"/>
                <a:r>
                  <a:rPr lang="ar-AE" sz="1200" i="0" kern="1200">
                    <a:solidFill>
                      <a:schemeClr val="tx1"/>
                    </a:solidFill>
                    <a:latin typeface="+mn-lt"/>
                    <a:ea typeface="+mn-ea"/>
                    <a:cs typeface="+mn-cs"/>
                  </a:rPr>
                  <a:t>𝑉_𝑓</a:t>
                </a:r>
                <a:r>
                  <a:rPr lang="ar-AE" dirty="0"/>
                  <a:t>: </a:t>
                </a:r>
                <a:r>
                  <a:rPr lang="en-GB" dirty="0"/>
                  <a:t>fibre volume fraction,</a:t>
                </a:r>
              </a:p>
              <a:p>
                <a:pPr lvl="1"/>
                <a:r>
                  <a:rPr lang="ar-AE" sz="1200" i="0" kern="1200">
                    <a:solidFill>
                      <a:schemeClr val="tx1"/>
                    </a:solidFill>
                    <a:latin typeface="+mn-lt"/>
                    <a:ea typeface="+mn-ea"/>
                    <a:cs typeface="+mn-cs"/>
                  </a:rPr>
                  <a:t>(𝜎_𝑚 ├ )┤_(𝜀_𝑓𝑢 ) ┤</a:t>
                </a:r>
                <a:r>
                  <a:rPr lang="ar-AE" dirty="0"/>
                  <a:t>: </a:t>
                </a:r>
                <a:r>
                  <a:rPr lang="en-GB" dirty="0"/>
                  <a:t>stress in the matrix at the fibre’s ultimate strain.</a:t>
                </a:r>
              </a:p>
              <a:p>
                <a:r>
                  <a:rPr lang="en-GB" dirty="0"/>
                  <a:t>Since the fibre contribution is dominant, this simplifies to:</a:t>
                </a:r>
              </a:p>
              <a:p>
                <a:r>
                  <a:rPr lang="ar-AE" sz="1200" i="0" kern="1200">
                    <a:solidFill>
                      <a:schemeClr val="tx1"/>
                    </a:solidFill>
                    <a:latin typeface="+mn-lt"/>
                    <a:ea typeface="+mn-ea"/>
                    <a:cs typeface="+mn-cs"/>
                  </a:rPr>
                  <a:t>𝑋_𝑡≈𝜎_𝑓𝑢 𝑉_𝑓</a:t>
                </a:r>
                <a:endParaRPr lang="ar-AE" dirty="0"/>
              </a:p>
              <a:p>
                <a:r>
                  <a:rPr lang="en-GB" b="1" dirty="0"/>
                  <a:t>Details</a:t>
                </a:r>
                <a:endParaRPr lang="en-GB" dirty="0"/>
              </a:p>
              <a:p>
                <a:r>
                  <a:rPr lang="en-GB" b="1" dirty="0"/>
                  <a:t>Practical limitations:</a:t>
                </a:r>
                <a:endParaRPr lang="en-GB" dirty="0"/>
              </a:p>
              <a:p>
                <a:pPr lvl="1"/>
                <a:r>
                  <a:rPr lang="en-GB" dirty="0"/>
                  <a:t>Measuring </a:t>
                </a:r>
                <a:r>
                  <a:rPr lang="ar-AE" sz="1200" i="0" kern="1200">
                    <a:solidFill>
                      <a:schemeClr val="tx1"/>
                    </a:solidFill>
                    <a:latin typeface="+mn-lt"/>
                    <a:ea typeface="+mn-ea"/>
                    <a:cs typeface="+mn-cs"/>
                  </a:rPr>
                  <a:t>𝜎_𝑓𝑢</a:t>
                </a:r>
                <a:r>
                  <a:rPr lang="en-GB" dirty="0"/>
                  <a:t>accurately is difficult because fibres are fragile and can suffer </a:t>
                </a:r>
                <a:r>
                  <a:rPr lang="en-GB" b="1" dirty="0"/>
                  <a:t>surface damage</a:t>
                </a:r>
                <a:r>
                  <a:rPr lang="en-GB" dirty="0"/>
                  <a:t>, </a:t>
                </a:r>
                <a:r>
                  <a:rPr lang="en-GB" b="1" dirty="0"/>
                  <a:t>chemical degradation</a:t>
                </a:r>
                <a:r>
                  <a:rPr lang="en-GB" dirty="0"/>
                  <a:t>, or </a:t>
                </a:r>
                <a:r>
                  <a:rPr lang="en-GB" b="1" dirty="0"/>
                  <a:t>handling flaws</a:t>
                </a:r>
                <a:r>
                  <a:rPr lang="en-GB" dirty="0"/>
                  <a:t> before embedding.</a:t>
                </a:r>
              </a:p>
              <a:p>
                <a:pPr lvl="1"/>
                <a:r>
                  <a:rPr lang="en-GB" dirty="0"/>
                  <a:t>Fibre strength measured in isolation tends to be higher than when fibres are incorporated into a matrix.</a:t>
                </a:r>
              </a:p>
              <a:p>
                <a:r>
                  <a:rPr lang="en-GB" b="1" dirty="0"/>
                  <a:t>Example:</a:t>
                </a:r>
                <a:endParaRPr lang="en-GB" dirty="0"/>
              </a:p>
              <a:p>
                <a:pPr lvl="1"/>
                <a:r>
                  <a:rPr lang="en-GB" i="1" dirty="0"/>
                  <a:t>E-glass fibres</a:t>
                </a:r>
                <a:r>
                  <a:rPr lang="en-GB" dirty="0"/>
                  <a:t> have a nominal fracture strength of about </a:t>
                </a:r>
                <a:r>
                  <a:rPr lang="en-GB" b="1" dirty="0"/>
                  <a:t>3,500 MPa</a:t>
                </a:r>
                <a:r>
                  <a:rPr lang="en-GB" dirty="0"/>
                  <a:t>, but this drops to </a:t>
                </a:r>
                <a:r>
                  <a:rPr lang="en-GB" b="1" dirty="0"/>
                  <a:t>1,500–2,500 MPa</a:t>
                </a:r>
                <a:r>
                  <a:rPr lang="en-GB" dirty="0"/>
                  <a:t> once embedded, due to processing damage and imperfect fibre–matrix bonding.</a:t>
                </a:r>
              </a:p>
              <a:p>
                <a:pPr lvl="1"/>
                <a:r>
                  <a:rPr lang="en-GB" dirty="0"/>
                  <a:t>The figure shows the linear increase of </a:t>
                </a:r>
                <a:r>
                  <a:rPr lang="ar-AE" sz="1200" i="0" kern="1200">
                    <a:solidFill>
                      <a:schemeClr val="tx1"/>
                    </a:solidFill>
                    <a:latin typeface="+mn-lt"/>
                    <a:ea typeface="+mn-ea"/>
                    <a:cs typeface="+mn-cs"/>
                  </a:rPr>
                  <a:t>𝑋_𝑡</a:t>
                </a:r>
                <a:r>
                  <a:rPr lang="en-GB" dirty="0"/>
                  <a:t>with fibre volume fraction </a:t>
                </a:r>
                <a:r>
                  <a:rPr lang="ar-AE" sz="1200" i="0" kern="1200">
                    <a:solidFill>
                      <a:schemeClr val="tx1"/>
                    </a:solidFill>
                    <a:latin typeface="+mn-lt"/>
                    <a:ea typeface="+mn-ea"/>
                    <a:cs typeface="+mn-cs"/>
                  </a:rPr>
                  <a:t>𝑉_𝑓</a:t>
                </a:r>
                <a:r>
                  <a:rPr lang="ar-AE" dirty="0"/>
                  <a:t>, </a:t>
                </a:r>
                <a:r>
                  <a:rPr lang="en-GB" dirty="0"/>
                  <a:t>bounded by these reduced strength values.</a:t>
                </a:r>
              </a:p>
              <a:p>
                <a:pPr lvl="1"/>
                <a:r>
                  <a:rPr lang="en-GB" dirty="0"/>
                  <a:t>In practical composites, typical </a:t>
                </a:r>
                <a:r>
                  <a:rPr lang="ar-AE" sz="1200" i="0" kern="1200">
                    <a:solidFill>
                      <a:schemeClr val="tx1"/>
                    </a:solidFill>
                    <a:latin typeface="+mn-lt"/>
                    <a:ea typeface="+mn-ea"/>
                    <a:cs typeface="+mn-cs"/>
                  </a:rPr>
                  <a:t>𝑉_𝑓</a:t>
                </a:r>
                <a:r>
                  <a:rPr lang="en-GB" dirty="0"/>
                  <a:t>ranges between </a:t>
                </a:r>
                <a:r>
                  <a:rPr lang="en-GB" b="1" dirty="0"/>
                  <a:t>0.4 and 0.7</a:t>
                </a:r>
                <a:r>
                  <a:rPr lang="en-GB" dirty="0"/>
                  <a:t>, giving realistic tensile strengths around </a:t>
                </a:r>
                <a:r>
                  <a:rPr lang="en-GB" b="1" dirty="0"/>
                  <a:t>900–1,500 MPa</a:t>
                </a:r>
                <a:r>
                  <a:rPr lang="en-GB" dirty="0"/>
                  <a:t>.</a:t>
                </a:r>
              </a:p>
              <a:p>
                <a:r>
                  <a:rPr lang="en-GB" b="1" dirty="0"/>
                  <a:t>Key Takeaway</a:t>
                </a:r>
                <a:endParaRPr lang="en-GB" dirty="0"/>
              </a:p>
              <a:p>
                <a:r>
                  <a:rPr lang="en-GB" dirty="0"/>
                  <a:t>The </a:t>
                </a:r>
                <a:r>
                  <a:rPr lang="en-GB" b="1" dirty="0"/>
                  <a:t>longitudinal tensile strength</a:t>
                </a:r>
                <a:r>
                  <a:rPr lang="en-GB" dirty="0"/>
                  <a:t> of unidirectional composites primarily depends on the </a:t>
                </a:r>
                <a:r>
                  <a:rPr lang="en-GB" b="1" dirty="0"/>
                  <a:t>fibre strength</a:t>
                </a:r>
                <a:r>
                  <a:rPr lang="en-GB" dirty="0"/>
                  <a:t> and </a:t>
                </a:r>
                <a:r>
                  <a:rPr lang="en-GB" b="1" dirty="0"/>
                  <a:t>volume fraction</a:t>
                </a:r>
                <a:r>
                  <a:rPr lang="en-GB" dirty="0"/>
                  <a:t>.</a:t>
                </a:r>
              </a:p>
              <a:p>
                <a:r>
                  <a:rPr lang="en-GB" dirty="0"/>
                  <a:t>While the law of mixtures gives a good approximation, real-world values are always lower due to </a:t>
                </a:r>
                <a:r>
                  <a:rPr lang="en-GB" b="1" dirty="0"/>
                  <a:t>processing defects</a:t>
                </a:r>
                <a:r>
                  <a:rPr lang="en-GB" dirty="0"/>
                  <a:t>, </a:t>
                </a:r>
                <a:r>
                  <a:rPr lang="en-GB" b="1" dirty="0"/>
                  <a:t>fibre damage</a:t>
                </a:r>
                <a:r>
                  <a:rPr lang="en-GB" dirty="0"/>
                  <a:t>, and </a:t>
                </a:r>
                <a:r>
                  <a:rPr lang="en-GB" b="1" dirty="0"/>
                  <a:t>non-ideal bonding</a:t>
                </a:r>
                <a:r>
                  <a:rPr lang="en-GB" dirty="0"/>
                  <a:t>.</a:t>
                </a:r>
              </a:p>
              <a:p>
                <a:r>
                  <a:rPr lang="en-GB" dirty="0"/>
                  <a:t>Accurate experimental characterisation remains essential for reliable strength prediction and certification of composite structures.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18</a:t>
            </a:fld>
            <a:endParaRPr lang="en-GB" dirty="0"/>
          </a:p>
        </p:txBody>
      </p:sp>
    </p:spTree>
    <p:extLst>
      <p:ext uri="{BB962C8B-B14F-4D97-AF65-F5344CB8AC3E}">
        <p14:creationId xmlns:p14="http://schemas.microsoft.com/office/powerpoint/2010/main" val="123339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typical strength values for unidirectional and balanced-cloth epoxy composites. These data illustrate how fibre type and volume fraction affect tensile, compressive, and shear strengths along and across the fibres.”</a:t>
                </a:r>
              </a:p>
              <a:p>
                <a:endParaRPr lang="en-GB" b="1" dirty="0"/>
              </a:p>
              <a:p>
                <a:r>
                  <a:rPr lang="en-GB" b="1" dirty="0"/>
                  <a:t>Concept</a:t>
                </a:r>
                <a:endParaRPr lang="en-GB" dirty="0"/>
              </a:p>
              <a:p>
                <a:r>
                  <a:rPr lang="en-GB" dirty="0"/>
                  <a:t>Each composite’s strength depends on the </a:t>
                </a:r>
                <a:r>
                  <a:rPr lang="en-GB" b="1" dirty="0"/>
                  <a:t>fibre material</a:t>
                </a:r>
                <a:r>
                  <a:rPr lang="en-GB" dirty="0"/>
                  <a:t>, </a:t>
                </a:r>
                <a:r>
                  <a:rPr lang="en-GB" b="1" dirty="0"/>
                  <a:t>orientation</a:t>
                </a:r>
                <a:r>
                  <a:rPr lang="en-GB" dirty="0"/>
                  <a:t>, and </a:t>
                </a:r>
                <a:r>
                  <a:rPr lang="en-GB" b="1" dirty="0"/>
                  <a:t>volume fraction (</a:t>
                </a:r>
                <a:r>
                  <a:rPr lang="en-GB" b="1" dirty="0" err="1"/>
                  <a:t>Vf</a:t>
                </a:r>
                <a:r>
                  <a:rPr lang="en-GB" b="1" dirty="0"/>
                  <a:t>)</a:t>
                </a:r>
                <a:r>
                  <a:rPr lang="en-GB" dirty="0"/>
                  <a:t>.</a:t>
                </a:r>
              </a:p>
              <a:p>
                <a:r>
                  <a:rPr lang="en-GB" dirty="0"/>
                  <a:t>The table compares unidirectional composites (E-glass, carbon, Kevlar) and a balanced carbon cloth laminate.</a:t>
                </a:r>
              </a:p>
              <a:p>
                <a:r>
                  <a:rPr lang="en-GB" dirty="0"/>
                  <a:t>The main strength parameters are:</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oMath>
                </a14:m>
                <a:r>
                  <a:rPr lang="ar-AE" dirty="0"/>
                  <a:t>: </a:t>
                </a:r>
                <a:r>
                  <a:rPr lang="en-GB" dirty="0"/>
                  <a:t>longitudinal tensile and compressive strengths.</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oMath>
                </a14:m>
                <a:r>
                  <a:rPr lang="ar-AE" dirty="0"/>
                  <a:t>: </a:t>
                </a:r>
                <a:r>
                  <a:rPr lang="en-GB" dirty="0"/>
                  <a:t>transverse tensile and compressive strengths.</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𝑆</m:t>
                    </m:r>
                  </m:oMath>
                </a14:m>
                <a:r>
                  <a:rPr lang="en-GB" dirty="0"/>
                  <a:t>: in-plane shear strength.</a:t>
                </a:r>
              </a:p>
              <a:p>
                <a:endParaRPr lang="en-GB" b="1" dirty="0"/>
              </a:p>
              <a:p>
                <a:r>
                  <a:rPr lang="en-GB" b="1" dirty="0"/>
                  <a:t>Details</a:t>
                </a:r>
                <a:endParaRPr lang="en-GB" dirty="0"/>
              </a:p>
              <a:p>
                <a:r>
                  <a:rPr lang="en-GB" b="1" dirty="0"/>
                  <a:t>Typical values (for epoxy matrix composites):</a:t>
                </a:r>
                <a:endParaRPr lang="en-GB" dirty="0"/>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𝑉</m:t>
                        </m:r>
                      </m:e>
                      <m:sub>
                        <m:r>
                          <a:rPr lang="ar-AE" sz="1200" i="1" kern="1200">
                            <a:solidFill>
                              <a:schemeClr val="tx1"/>
                            </a:solidFill>
                            <a:latin typeface="Cambria Math" panose="02040503050406030204" pitchFamily="18" charset="0"/>
                            <a:ea typeface="+mn-ea"/>
                            <a:cs typeface="+mn-cs"/>
                          </a:rPr>
                          <m:t>𝑓</m:t>
                        </m:r>
                      </m:sub>
                    </m:sSub>
                  </m:oMath>
                </a14:m>
                <a:r>
                  <a:rPr lang="ar-AE" dirty="0"/>
                  <a:t>:</a:t>
                </a:r>
                <a:r>
                  <a:rPr lang="en-GB" dirty="0"/>
                  <a:t>	0.4-0.6 most unidirectional systems.</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oMath>
                </a14:m>
                <a:r>
                  <a:rPr lang="ar-AE" dirty="0"/>
                  <a:t>:</a:t>
                </a:r>
                <a:r>
                  <a:rPr lang="en-GB" dirty="0"/>
                  <a:t>	1300-1400 MPa for unidirectional composites; ~500 MPa for balanced woven carbon fabric.</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oMath>
                </a14:m>
                <a:r>
                  <a:rPr lang="ar-AE" dirty="0"/>
                  <a:t>: </a:t>
                </a:r>
                <a:r>
                  <a:rPr lang="en-GB" dirty="0"/>
                  <a:t>	ranges from 280 MPa (Kevlar) to 1,430 MPa (carbon).</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ar-AE" dirty="0"/>
                  <a:t>: </a:t>
                </a:r>
                <a:r>
                  <a:rPr lang="en-GB" dirty="0"/>
                  <a:t> 	typically, 15–50 MPa for unidirectional laminates; up to 460 MPa for woven carbon due to multi-directional reinforcement.</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oMath>
                </a14:m>
                <a:r>
                  <a:rPr lang="ar-AE" dirty="0"/>
                  <a:t>: </a:t>
                </a:r>
                <a:r>
                  <a:rPr lang="en-GB" dirty="0"/>
                  <a:t>	100-350 MPa  consistently higher than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ar-AE" dirty="0"/>
                  <a:t>.</a:t>
                </a:r>
              </a:p>
              <a:p>
                <a:pPr lvl="1"/>
                <a14:m>
                  <m:oMath xmlns:m="http://schemas.openxmlformats.org/officeDocument/2006/math">
                    <m:r>
                      <a:rPr lang="ar-AE" sz="1200" i="1" kern="1200">
                        <a:solidFill>
                          <a:schemeClr val="tx1"/>
                        </a:solidFill>
                        <a:latin typeface="Cambria Math" panose="02040503050406030204" pitchFamily="18" charset="0"/>
                        <a:ea typeface="+mn-ea"/>
                        <a:cs typeface="+mn-cs"/>
                      </a:rPr>
                      <m:t>𝑆</m:t>
                    </m:r>
                  </m:oMath>
                </a14:m>
                <a:r>
                  <a:rPr lang="ar-AE" dirty="0"/>
                  <a:t>:</a:t>
                </a:r>
                <a:r>
                  <a:rPr lang="en-GB" baseline="0" dirty="0"/>
                  <a:t> 	35-70 MPa r</a:t>
                </a:r>
                <a:r>
                  <a:rPr lang="en-GB" dirty="0"/>
                  <a:t>elatively constant across materials since it is dominated by the matrix shear strength.</a:t>
                </a:r>
              </a:p>
              <a:p>
                <a:r>
                  <a:rPr lang="en-GB" b="1" dirty="0"/>
                  <a:t>Observed relationships:</a:t>
                </a:r>
                <a:endParaRPr lang="en-GB" dirty="0"/>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en-GB" dirty="0"/>
                  <a:t> remains nearly independent of fibre content—controlled mainly by matrix tensile properties.</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oMath>
                </a14:m>
                <a:r>
                  <a:rPr lang="en-GB" dirty="0"/>
                  <a:t> is significantly higher than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ar-AE" dirty="0"/>
                  <a:t>, </a:t>
                </a:r>
                <a:r>
                  <a:rPr lang="en-GB" dirty="0"/>
                  <a:t> typically </a:t>
                </a:r>
                <a14:m>
                  <m:oMath xmlns:m="http://schemas.openxmlformats.org/officeDocument/2006/math">
                    <m:r>
                      <a:rPr lang="en-GB" sz="1200" kern="1200">
                        <a:solidFill>
                          <a:schemeClr val="tx1"/>
                        </a:solidFill>
                        <a:latin typeface="Cambria Math" panose="02040503050406030204" pitchFamily="18" charset="0"/>
                        <a:ea typeface="+mn-ea"/>
                        <a:cs typeface="+mn-cs"/>
                      </a:rPr>
                      <m:t>100</m:t>
                    </m:r>
                    <m:r>
                      <a:rPr lang="en-GB"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150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 reflecting matrix confinement.</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𝑆</m:t>
                    </m:r>
                  </m:oMath>
                </a14:m>
                <a:r>
                  <a:rPr lang="en-GB" dirty="0"/>
                  <a:t> depends on resin shear strength rather than fibre type or content, generally 35–70 MPa for epoxies.</a:t>
                </a:r>
              </a:p>
              <a:p>
                <a:endParaRPr lang="en-GB" b="1" dirty="0"/>
              </a:p>
              <a:p>
                <a:r>
                  <a:rPr lang="en-GB" b="1" dirty="0"/>
                  <a:t>Key Takeaway</a:t>
                </a:r>
                <a:endParaRPr lang="en-GB" dirty="0"/>
              </a:p>
              <a:p>
                <a:r>
                  <a:rPr lang="en-GB" dirty="0"/>
                  <a:t>Longitudinal strengths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oMath>
                </a14:m>
                <a:r>
                  <a:rPr lang="ar-AE" dirty="0"/>
                  <a:t>) </a:t>
                </a:r>
                <a:r>
                  <a:rPr lang="en-GB" dirty="0"/>
                  <a:t>are </a:t>
                </a:r>
                <a:r>
                  <a:rPr lang="en-GB" b="1" dirty="0"/>
                  <a:t>fibre-dominated</a:t>
                </a:r>
                <a:r>
                  <a:rPr lang="en-GB" dirty="0"/>
                  <a:t>, while transverse and shear strengths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𝑆</m:t>
                    </m:r>
                  </m:oMath>
                </a14:m>
                <a:r>
                  <a:rPr lang="ar-AE" dirty="0"/>
                  <a:t>) </a:t>
                </a:r>
                <a:r>
                  <a:rPr lang="en-GB" dirty="0"/>
                  <a:t>are </a:t>
                </a:r>
                <a:r>
                  <a:rPr lang="en-GB" b="1" dirty="0"/>
                  <a:t>matrix-controlled</a:t>
                </a:r>
                <a:r>
                  <a:rPr lang="en-GB" dirty="0"/>
                  <a:t>.</a:t>
                </a:r>
              </a:p>
              <a:p>
                <a:r>
                  <a:rPr lang="en-GB" dirty="0"/>
                  <a:t>Transverse compression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oMath>
                </a14:m>
                <a:r>
                  <a:rPr lang="ar-AE" dirty="0"/>
                  <a:t>) </a:t>
                </a:r>
                <a:r>
                  <a:rPr lang="en-GB" dirty="0"/>
                  <a:t>consistently exceeds transverse tension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ar-AE" dirty="0"/>
                  <a:t>), </a:t>
                </a:r>
                <a:r>
                  <a:rPr lang="en-GB" dirty="0"/>
                  <a:t>and shear strength remains relatively constant across composite systems.</a:t>
                </a:r>
              </a:p>
              <a:p>
                <a:r>
                  <a:rPr lang="en-GB" dirty="0"/>
                  <a:t>These typical values serve as practical benchmarks for validating analytical models and material test data in composite design and certification.</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typical strength values for unidirectional and balanced-cloth epoxy composites. These data illustrate how fibre type and volume fraction affect tensile, compressive, and shear strengths along and across the fibres.”</a:t>
                </a:r>
              </a:p>
              <a:p>
                <a:r>
                  <a:rPr lang="en-GB" b="1" dirty="0"/>
                  <a:t>Concept</a:t>
                </a:r>
                <a:endParaRPr lang="en-GB" dirty="0"/>
              </a:p>
              <a:p>
                <a:r>
                  <a:rPr lang="en-GB" dirty="0"/>
                  <a:t>Each composite’s strength depends on the </a:t>
                </a:r>
                <a:r>
                  <a:rPr lang="en-GB" b="1" dirty="0"/>
                  <a:t>fibre material</a:t>
                </a:r>
                <a:r>
                  <a:rPr lang="en-GB" dirty="0"/>
                  <a:t>, </a:t>
                </a:r>
                <a:r>
                  <a:rPr lang="en-GB" b="1" dirty="0"/>
                  <a:t>orientation</a:t>
                </a:r>
                <a:r>
                  <a:rPr lang="en-GB" dirty="0"/>
                  <a:t>, and </a:t>
                </a:r>
                <a:r>
                  <a:rPr lang="en-GB" b="1" dirty="0"/>
                  <a:t>volume fraction (</a:t>
                </a:r>
                <a:r>
                  <a:rPr lang="en-GB" b="1" dirty="0" err="1"/>
                  <a:t>Vf</a:t>
                </a:r>
                <a:r>
                  <a:rPr lang="en-GB" b="1" dirty="0"/>
                  <a:t>)</a:t>
                </a:r>
                <a:r>
                  <a:rPr lang="en-GB" dirty="0"/>
                  <a:t>.</a:t>
                </a:r>
              </a:p>
              <a:p>
                <a:r>
                  <a:rPr lang="en-GB" dirty="0"/>
                  <a:t>The table compares unidirectional composites (E-glass, carbon, Kevlar) and a balanced carbon cloth laminate.</a:t>
                </a:r>
              </a:p>
              <a:p>
                <a:r>
                  <a:rPr lang="en-GB" dirty="0"/>
                  <a:t>The main strength parameters are:</a:t>
                </a:r>
              </a:p>
              <a:p>
                <a:pPr lvl="1"/>
                <a:r>
                  <a:rPr lang="ar-AE" sz="1200" i="0" kern="1200">
                    <a:solidFill>
                      <a:schemeClr val="tx1"/>
                    </a:solidFill>
                    <a:latin typeface="+mn-lt"/>
                    <a:ea typeface="+mn-ea"/>
                    <a:cs typeface="+mn-cs"/>
                  </a:rPr>
                  <a:t>𝑋_𝑡,𝑋_𝑐</a:t>
                </a:r>
                <a:r>
                  <a:rPr lang="ar-AE" dirty="0"/>
                  <a:t>: </a:t>
                </a:r>
                <a:r>
                  <a:rPr lang="en-GB" dirty="0"/>
                  <a:t>longitudinal tensile and compressive strengths.</a:t>
                </a:r>
              </a:p>
              <a:p>
                <a:pPr lvl="1"/>
                <a:r>
                  <a:rPr lang="ar-AE" sz="1200" i="0" kern="1200">
                    <a:solidFill>
                      <a:schemeClr val="tx1"/>
                    </a:solidFill>
                    <a:latin typeface="+mn-lt"/>
                    <a:ea typeface="+mn-ea"/>
                    <a:cs typeface="+mn-cs"/>
                  </a:rPr>
                  <a:t>𝑌_𝑡,𝑌_𝑐</a:t>
                </a:r>
                <a:r>
                  <a:rPr lang="ar-AE" dirty="0"/>
                  <a:t>: </a:t>
                </a:r>
                <a:r>
                  <a:rPr lang="en-GB" dirty="0"/>
                  <a:t>transverse tensile and compressive strengths.</a:t>
                </a:r>
              </a:p>
              <a:p>
                <a:pPr lvl="1"/>
                <a:r>
                  <a:rPr lang="en-GB" sz="1200" i="0" kern="1200">
                    <a:solidFill>
                      <a:schemeClr val="tx1"/>
                    </a:solidFill>
                    <a:latin typeface="+mn-lt"/>
                    <a:ea typeface="+mn-ea"/>
                    <a:cs typeface="+mn-cs"/>
                  </a:rPr>
                  <a:t>𝑆</a:t>
                </a:r>
                <a:r>
                  <a:rPr lang="en-GB" dirty="0"/>
                  <a:t>: in-plane shear strength.</a:t>
                </a:r>
              </a:p>
              <a:p>
                <a:r>
                  <a:rPr lang="en-GB" b="1" dirty="0"/>
                  <a:t>Details</a:t>
                </a:r>
                <a:endParaRPr lang="en-GB" dirty="0"/>
              </a:p>
              <a:p>
                <a:r>
                  <a:rPr lang="en-GB" b="1" dirty="0"/>
                  <a:t>Typical values (for epoxy matrix composites):</a:t>
                </a:r>
                <a:endParaRPr lang="en-GB" dirty="0"/>
              </a:p>
              <a:p>
                <a:pPr lvl="1"/>
                <a:r>
                  <a:rPr lang="ar-AE" sz="1200" i="0" kern="1200">
                    <a:solidFill>
                      <a:schemeClr val="tx1"/>
                    </a:solidFill>
                    <a:latin typeface="+mn-lt"/>
                    <a:ea typeface="+mn-ea"/>
                    <a:cs typeface="+mn-cs"/>
                  </a:rPr>
                  <a:t>𝑉_𝑓</a:t>
                </a:r>
                <a:r>
                  <a:rPr lang="ar-AE" dirty="0"/>
                  <a:t>: 0.4–0.6 </a:t>
                </a:r>
                <a:r>
                  <a:rPr lang="en-GB" dirty="0"/>
                  <a:t>for most unidirectional systems.</a:t>
                </a:r>
              </a:p>
              <a:p>
                <a:pPr lvl="1"/>
                <a:r>
                  <a:rPr lang="ar-AE" sz="1200" i="0" kern="1200">
                    <a:solidFill>
                      <a:schemeClr val="tx1"/>
                    </a:solidFill>
                    <a:latin typeface="+mn-lt"/>
                    <a:ea typeface="+mn-ea"/>
                    <a:cs typeface="+mn-cs"/>
                  </a:rPr>
                  <a:t>𝑋_𝑡</a:t>
                </a:r>
                <a:r>
                  <a:rPr lang="ar-AE" dirty="0"/>
                  <a:t>: 1,300–1,400 </a:t>
                </a:r>
                <a:r>
                  <a:rPr lang="en-GB" dirty="0"/>
                  <a:t>MPa for unidirectional composites; ~500 MPa for balanced woven carbon fabric.</a:t>
                </a:r>
              </a:p>
              <a:p>
                <a:pPr lvl="1"/>
                <a:r>
                  <a:rPr lang="ar-AE" sz="1200" i="0" kern="1200">
                    <a:solidFill>
                      <a:schemeClr val="tx1"/>
                    </a:solidFill>
                    <a:latin typeface="+mn-lt"/>
                    <a:ea typeface="+mn-ea"/>
                    <a:cs typeface="+mn-cs"/>
                  </a:rPr>
                  <a:t>𝑋_𝑐</a:t>
                </a:r>
                <a:r>
                  <a:rPr lang="ar-AE" dirty="0"/>
                  <a:t>: </a:t>
                </a:r>
                <a:r>
                  <a:rPr lang="en-GB" dirty="0"/>
                  <a:t>ranges from 280 MPa (Kevlar) to 1,430 MPa (carbon).</a:t>
                </a:r>
              </a:p>
              <a:p>
                <a:pPr lvl="1"/>
                <a:r>
                  <a:rPr lang="ar-AE" sz="1200" i="0" kern="1200">
                    <a:solidFill>
                      <a:schemeClr val="tx1"/>
                    </a:solidFill>
                    <a:latin typeface="+mn-lt"/>
                    <a:ea typeface="+mn-ea"/>
                    <a:cs typeface="+mn-cs"/>
                  </a:rPr>
                  <a:t>𝑌_𝑡</a:t>
                </a:r>
                <a:r>
                  <a:rPr lang="ar-AE" dirty="0"/>
                  <a:t>: </a:t>
                </a:r>
                <a:r>
                  <a:rPr lang="en-GB" dirty="0"/>
                  <a:t>typically 15–50 MPa for unidirectional laminates; up to 460 MPa for woven carbon due to multi-directional reinforcement.</a:t>
                </a:r>
              </a:p>
              <a:p>
                <a:pPr lvl="1"/>
                <a:r>
                  <a:rPr lang="ar-AE" sz="1200" i="0" kern="1200">
                    <a:solidFill>
                      <a:schemeClr val="tx1"/>
                    </a:solidFill>
                    <a:latin typeface="+mn-lt"/>
                    <a:ea typeface="+mn-ea"/>
                    <a:cs typeface="+mn-cs"/>
                  </a:rPr>
                  <a:t>𝑌_𝑐</a:t>
                </a:r>
                <a:r>
                  <a:rPr lang="ar-AE" dirty="0"/>
                  <a:t>: 100–350 </a:t>
                </a:r>
                <a:r>
                  <a:rPr lang="en-GB" dirty="0"/>
                  <a:t>MPa, consistently higher than </a:t>
                </a:r>
                <a:r>
                  <a:rPr lang="ar-AE" sz="1200" i="0" kern="1200">
                    <a:solidFill>
                      <a:schemeClr val="tx1"/>
                    </a:solidFill>
                    <a:latin typeface="+mn-lt"/>
                    <a:ea typeface="+mn-ea"/>
                    <a:cs typeface="+mn-cs"/>
                  </a:rPr>
                  <a:t>𝑌_𝑡</a:t>
                </a:r>
                <a:r>
                  <a:rPr lang="ar-AE" dirty="0"/>
                  <a:t>.</a:t>
                </a:r>
              </a:p>
              <a:p>
                <a:pPr lvl="1"/>
                <a:r>
                  <a:rPr lang="ar-AE" sz="1200" i="0" kern="1200">
                    <a:solidFill>
                      <a:schemeClr val="tx1"/>
                    </a:solidFill>
                    <a:latin typeface="+mn-lt"/>
                    <a:ea typeface="+mn-ea"/>
                    <a:cs typeface="+mn-cs"/>
                  </a:rPr>
                  <a:t>𝑆</a:t>
                </a:r>
                <a:r>
                  <a:rPr lang="ar-AE" dirty="0"/>
                  <a:t>: ~35–70 </a:t>
                </a:r>
                <a:r>
                  <a:rPr lang="en-GB" dirty="0"/>
                  <a:t>MPa, relatively constant across materials since it is dominated by the matrix shear strength.</a:t>
                </a:r>
              </a:p>
              <a:p>
                <a:r>
                  <a:rPr lang="en-GB" b="1" dirty="0"/>
                  <a:t>Observed relationships:</a:t>
                </a:r>
                <a:endParaRPr lang="en-GB" dirty="0"/>
              </a:p>
              <a:p>
                <a:pPr lvl="1"/>
                <a:r>
                  <a:rPr lang="ar-AE" sz="1200" i="0" kern="1200">
                    <a:solidFill>
                      <a:schemeClr val="tx1"/>
                    </a:solidFill>
                    <a:latin typeface="+mn-lt"/>
                    <a:ea typeface="+mn-ea"/>
                    <a:cs typeface="+mn-cs"/>
                  </a:rPr>
                  <a:t>𝑌_𝑡</a:t>
                </a:r>
                <a:r>
                  <a:rPr lang="en-GB" dirty="0"/>
                  <a:t>remains nearly independent of fibre content—controlled mainly by matrix tensile properties.</a:t>
                </a:r>
              </a:p>
              <a:p>
                <a:pPr lvl="1"/>
                <a:r>
                  <a:rPr lang="ar-AE" sz="1200" i="0" kern="1200">
                    <a:solidFill>
                      <a:schemeClr val="tx1"/>
                    </a:solidFill>
                    <a:latin typeface="+mn-lt"/>
                    <a:ea typeface="+mn-ea"/>
                    <a:cs typeface="+mn-cs"/>
                  </a:rPr>
                  <a:t>𝑌_𝑐</a:t>
                </a:r>
                <a:r>
                  <a:rPr lang="en-GB" dirty="0"/>
                  <a:t>is significantly higher than </a:t>
                </a:r>
                <a:r>
                  <a:rPr lang="ar-AE" sz="1200" i="0" kern="1200">
                    <a:solidFill>
                      <a:schemeClr val="tx1"/>
                    </a:solidFill>
                    <a:latin typeface="+mn-lt"/>
                    <a:ea typeface="+mn-ea"/>
                    <a:cs typeface="+mn-cs"/>
                  </a:rPr>
                  <a:t>𝑌_𝑡</a:t>
                </a:r>
                <a:r>
                  <a:rPr lang="ar-AE" dirty="0"/>
                  <a:t>, </a:t>
                </a:r>
                <a:r>
                  <a:rPr lang="en-GB" dirty="0"/>
                  <a:t>typically </a:t>
                </a:r>
                <a:r>
                  <a:rPr lang="en-GB" sz="1200" i="0" kern="1200">
                    <a:solidFill>
                      <a:schemeClr val="tx1"/>
                    </a:solidFill>
                    <a:latin typeface="+mn-lt"/>
                    <a:ea typeface="+mn-ea"/>
                    <a:cs typeface="+mn-cs"/>
                  </a:rPr>
                  <a:t>100≤</a:t>
                </a:r>
                <a:r>
                  <a:rPr lang="ar-AE" sz="1200" i="0" kern="1200">
                    <a:solidFill>
                      <a:schemeClr val="tx1"/>
                    </a:solidFill>
                    <a:latin typeface="+mn-lt"/>
                    <a:ea typeface="+mn-ea"/>
                    <a:cs typeface="+mn-cs"/>
                  </a:rPr>
                  <a:t>𝑌_𝑐≤150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 reflecting matrix confinement.</a:t>
                </a:r>
              </a:p>
              <a:p>
                <a:pPr lvl="1"/>
                <a:r>
                  <a:rPr lang="en-GB" sz="1200" i="0" kern="1200">
                    <a:solidFill>
                      <a:schemeClr val="tx1"/>
                    </a:solidFill>
                    <a:latin typeface="+mn-lt"/>
                    <a:ea typeface="+mn-ea"/>
                    <a:cs typeface="+mn-cs"/>
                  </a:rPr>
                  <a:t>𝑆</a:t>
                </a:r>
                <a:r>
                  <a:rPr lang="en-GB" dirty="0"/>
                  <a:t>depends on resin shear strength rather than fibre type or content, generally 35–70 MPa for epoxies.</a:t>
                </a:r>
              </a:p>
              <a:p>
                <a:r>
                  <a:rPr lang="en-GB" b="1" dirty="0"/>
                  <a:t>Key Takeaway</a:t>
                </a:r>
                <a:endParaRPr lang="en-GB" dirty="0"/>
              </a:p>
              <a:p>
                <a:r>
                  <a:rPr lang="en-GB" dirty="0"/>
                  <a:t>Longitudinal strengths (</a:t>
                </a:r>
                <a:r>
                  <a:rPr lang="ar-AE" sz="1200" i="0" kern="1200">
                    <a:solidFill>
                      <a:schemeClr val="tx1"/>
                    </a:solidFill>
                    <a:latin typeface="+mn-lt"/>
                    <a:ea typeface="+mn-ea"/>
                    <a:cs typeface="+mn-cs"/>
                  </a:rPr>
                  <a:t>𝑋_𝑡,𝑋_𝑐</a:t>
                </a:r>
                <a:r>
                  <a:rPr lang="ar-AE" dirty="0"/>
                  <a:t>) </a:t>
                </a:r>
                <a:r>
                  <a:rPr lang="en-GB" dirty="0"/>
                  <a:t>are </a:t>
                </a:r>
                <a:r>
                  <a:rPr lang="en-GB" b="1" dirty="0"/>
                  <a:t>fibre-dominated</a:t>
                </a:r>
                <a:r>
                  <a:rPr lang="en-GB" dirty="0"/>
                  <a:t>, while transverse and shear strengths (</a:t>
                </a:r>
                <a:r>
                  <a:rPr lang="ar-AE" sz="1200" i="0" kern="1200">
                    <a:solidFill>
                      <a:schemeClr val="tx1"/>
                    </a:solidFill>
                    <a:latin typeface="+mn-lt"/>
                    <a:ea typeface="+mn-ea"/>
                    <a:cs typeface="+mn-cs"/>
                  </a:rPr>
                  <a:t>𝑌_𝑡,𝑌_𝑐,𝑆</a:t>
                </a:r>
                <a:r>
                  <a:rPr lang="ar-AE" dirty="0"/>
                  <a:t>) </a:t>
                </a:r>
                <a:r>
                  <a:rPr lang="en-GB" dirty="0"/>
                  <a:t>are </a:t>
                </a:r>
                <a:r>
                  <a:rPr lang="en-GB" b="1" dirty="0"/>
                  <a:t>matrix-controlled</a:t>
                </a:r>
                <a:r>
                  <a:rPr lang="en-GB" dirty="0"/>
                  <a:t>.</a:t>
                </a:r>
              </a:p>
              <a:p>
                <a:r>
                  <a:rPr lang="en-GB" dirty="0"/>
                  <a:t>Transverse compression (</a:t>
                </a:r>
                <a:r>
                  <a:rPr lang="ar-AE" sz="1200" i="0" kern="1200">
                    <a:solidFill>
                      <a:schemeClr val="tx1"/>
                    </a:solidFill>
                    <a:latin typeface="+mn-lt"/>
                    <a:ea typeface="+mn-ea"/>
                    <a:cs typeface="+mn-cs"/>
                  </a:rPr>
                  <a:t>𝑌_𝑐</a:t>
                </a:r>
                <a:r>
                  <a:rPr lang="ar-AE" dirty="0"/>
                  <a:t>) </a:t>
                </a:r>
                <a:r>
                  <a:rPr lang="en-GB" dirty="0"/>
                  <a:t>consistently exceeds transverse tension (</a:t>
                </a:r>
                <a:r>
                  <a:rPr lang="ar-AE" sz="1200" i="0" kern="1200">
                    <a:solidFill>
                      <a:schemeClr val="tx1"/>
                    </a:solidFill>
                    <a:latin typeface="+mn-lt"/>
                    <a:ea typeface="+mn-ea"/>
                    <a:cs typeface="+mn-cs"/>
                  </a:rPr>
                  <a:t>𝑌_𝑡</a:t>
                </a:r>
                <a:r>
                  <a:rPr lang="ar-AE" dirty="0"/>
                  <a:t>), </a:t>
                </a:r>
                <a:r>
                  <a:rPr lang="en-GB" dirty="0"/>
                  <a:t>and shear strength remains relatively constant across composite systems.</a:t>
                </a:r>
              </a:p>
              <a:p>
                <a:r>
                  <a:rPr lang="en-GB" dirty="0"/>
                  <a:t>These typical values serve as practical benchmarks for validating analytical models and material test data in composite design and certification.</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19</a:t>
            </a:fld>
            <a:endParaRPr lang="en-GB" dirty="0"/>
          </a:p>
        </p:txBody>
      </p:sp>
    </p:spTree>
    <p:extLst>
      <p:ext uri="{BB962C8B-B14F-4D97-AF65-F5344CB8AC3E}">
        <p14:creationId xmlns:p14="http://schemas.microsoft.com/office/powerpoint/2010/main" val="14733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explains how the Maximum Stress Failure Criterion applies to off-axis loading in unidirectional composites. It shows how tensile and compressive strength change sharply with fibre orientation relative to the loading direction.”</a:t>
                </a:r>
              </a:p>
              <a:p>
                <a:endParaRPr lang="en-GB" b="1" dirty="0"/>
              </a:p>
              <a:p>
                <a:r>
                  <a:rPr lang="en-GB" b="1" dirty="0"/>
                  <a:t>Concept</a:t>
                </a:r>
                <a:endParaRPr lang="en-GB" dirty="0"/>
              </a:p>
              <a:p>
                <a:r>
                  <a:rPr lang="en-GB" dirty="0"/>
                  <a:t>When a </a:t>
                </a:r>
                <a:r>
                  <a:rPr lang="en-GB" b="1" dirty="0"/>
                  <a:t>unidirectional composite</a:t>
                </a:r>
                <a:r>
                  <a:rPr lang="en-GB" dirty="0"/>
                  <a:t> is loaded at an angle (</a:t>
                </a:r>
                <a:r>
                  <a:rPr lang="el-GR" dirty="0"/>
                  <a:t>θ) </a:t>
                </a:r>
                <a:r>
                  <a:rPr lang="en-GB" dirty="0"/>
                  <a:t>to the fibre direction, the applied stress is resolved into:</a:t>
                </a:r>
              </a:p>
              <a:p>
                <a:pPr lvl="1"/>
                <a:r>
                  <a:rPr lang="en-GB" b="1" dirty="0"/>
                  <a:t>Longitudinal stress (</a:t>
                </a:r>
                <a:r>
                  <a:rPr lang="el-GR" b="1" dirty="0"/>
                  <a:t>σ</a:t>
                </a:r>
                <a:r>
                  <a:rPr lang="en-GB" b="1" dirty="0"/>
                  <a:t>L)</a:t>
                </a:r>
                <a:r>
                  <a:rPr lang="en-GB" dirty="0"/>
                  <a:t> along the fibres,</a:t>
                </a:r>
              </a:p>
              <a:p>
                <a:pPr lvl="1"/>
                <a:r>
                  <a:rPr lang="en-GB" b="1" dirty="0"/>
                  <a:t>Transverse stress (</a:t>
                </a:r>
                <a:r>
                  <a:rPr lang="el-GR" b="1" dirty="0"/>
                  <a:t>σ</a:t>
                </a:r>
                <a:r>
                  <a:rPr lang="en-GB" b="1" dirty="0"/>
                  <a:t>T)</a:t>
                </a:r>
                <a:r>
                  <a:rPr lang="en-GB" dirty="0"/>
                  <a:t> across the fibres,</a:t>
                </a:r>
              </a:p>
              <a:p>
                <a:pPr lvl="1"/>
                <a:r>
                  <a:rPr lang="en-GB" b="1" dirty="0"/>
                  <a:t>In-plane shear stress (</a:t>
                </a:r>
                <a:r>
                  <a:rPr lang="el-GR" b="1" dirty="0"/>
                  <a:t>σ</a:t>
                </a:r>
                <a:r>
                  <a:rPr lang="en-GB" b="1" dirty="0"/>
                  <a:t>LT)</a:t>
                </a:r>
                <a:r>
                  <a:rPr lang="en-GB" dirty="0"/>
                  <a:t> between them.</a:t>
                </a:r>
              </a:p>
              <a:p>
                <a:r>
                  <a:rPr lang="en-GB" dirty="0"/>
                  <a:t>These stresses are expressed as: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oMath>
                  </m:oMathPara>
                </a14:m>
                <a:endParaRPr lang="ar-AE" dirty="0"/>
              </a:p>
              <a:p>
                <a:r>
                  <a:rPr lang="en-GB" dirty="0"/>
                  <a:t>Failure occurs when any of these exceeds their respective strengths (</a:t>
                </a:r>
                <a:r>
                  <a:rPr lang="en-GB" dirty="0" err="1"/>
                  <a:t>Xt</a:t>
                </a:r>
                <a:r>
                  <a:rPr lang="en-GB" dirty="0"/>
                  <a:t>, </a:t>
                </a:r>
                <a:r>
                  <a:rPr lang="en-GB" dirty="0" err="1"/>
                  <a:t>Xc</a:t>
                </a:r>
                <a:r>
                  <a:rPr lang="en-GB" dirty="0"/>
                  <a:t>, </a:t>
                </a:r>
                <a:r>
                  <a:rPr lang="en-GB" dirty="0" err="1"/>
                  <a:t>Yt</a:t>
                </a:r>
                <a:r>
                  <a:rPr lang="en-GB" dirty="0"/>
                  <a:t>, </a:t>
                </a:r>
                <a:r>
                  <a:rPr lang="en-GB" dirty="0" err="1"/>
                  <a:t>Yc</a:t>
                </a:r>
                <a:r>
                  <a:rPr lang="en-GB" dirty="0"/>
                  <a:t>, S).</a:t>
                </a:r>
              </a:p>
              <a:p>
                <a:r>
                  <a:rPr lang="en-GB" dirty="0"/>
                  <a:t>The smallest limiting value among these defines the composite’s </a:t>
                </a:r>
                <a:r>
                  <a:rPr lang="en-GB" b="1" dirty="0"/>
                  <a:t>effective strength</a:t>
                </a:r>
                <a:r>
                  <a:rPr lang="en-GB" dirty="0"/>
                  <a:t> in that off-axis direction.</a:t>
                </a:r>
              </a:p>
              <a:p>
                <a:endParaRPr lang="en-GB" b="1" dirty="0"/>
              </a:p>
              <a:p>
                <a:r>
                  <a:rPr lang="en-GB" b="1" dirty="0"/>
                  <a:t>Details</a:t>
                </a:r>
                <a:endParaRPr lang="en-GB" dirty="0"/>
              </a:p>
              <a:p>
                <a:r>
                  <a:rPr lang="en-GB" b="1" dirty="0"/>
                  <a:t>In tensile loading:</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r>
                        <a:rPr lang="ar-AE"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min</m:t>
                          </m:r>
                        </m:fName>
                        <m:e>
                          <m:d>
                            <m:dPr>
                              <m:sepChr m:val=","/>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𝑆</m:t>
                                  </m:r>
                                </m:num>
                                <m:den>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den>
                              </m:f>
                            </m:e>
                          </m:d>
                        </m:e>
                      </m:func>
                    </m:oMath>
                  </m:oMathPara>
                </a14:m>
                <a:endParaRPr lang="ar-AE" dirty="0"/>
              </a:p>
              <a:p>
                <a:r>
                  <a:rPr lang="en-GB" b="1" dirty="0"/>
                  <a:t>In compressive loading:</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r>
                        <a:rPr lang="ar-AE"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min</m:t>
                          </m:r>
                        </m:fName>
                        <m:e>
                          <m:d>
                            <m:dPr>
                              <m:sepChr m:val=","/>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𝑆</m:t>
                                  </m:r>
                                </m:num>
                                <m:den>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den>
                              </m:f>
                            </m:e>
                          </m:d>
                        </m:e>
                      </m:func>
                    </m:oMath>
                  </m:oMathPara>
                </a14:m>
                <a:endParaRPr lang="ar-AE" dirty="0"/>
              </a:p>
              <a:p>
                <a:r>
                  <a:rPr lang="en-GB" dirty="0"/>
                  <a:t>As the fibre orientation deviates from 0°, the load-carrying capacity drops steeply because the applied stress is no longer aligned with the fibres.</a:t>
                </a:r>
              </a:p>
              <a:p>
                <a:r>
                  <a:rPr lang="en-GB" dirty="0"/>
                  <a:t>The graph shows a </a:t>
                </a:r>
                <a:r>
                  <a:rPr lang="en-GB" b="1" dirty="0"/>
                  <a:t>rapid logarithmic decline in strength</a:t>
                </a:r>
                <a:r>
                  <a:rPr lang="en-GB" dirty="0"/>
                  <a:t> as </a:t>
                </a:r>
                <a:r>
                  <a:rPr lang="el-GR" dirty="0"/>
                  <a:t>θ </a:t>
                </a:r>
                <a:r>
                  <a:rPr lang="en-GB" dirty="0"/>
                  <a:t>increases from 0° to ~15°, then levels off toward the matrix-dominated regime beyond 45°.</a:t>
                </a:r>
              </a:p>
              <a:p>
                <a:r>
                  <a:rPr lang="en-GB" dirty="0"/>
                  <a:t>At large angles, the material’s strength is governed primarily by </a:t>
                </a:r>
                <a:r>
                  <a:rPr lang="en-GB" b="1" dirty="0"/>
                  <a:t>matrix tension, compression, or shear</a:t>
                </a:r>
                <a:r>
                  <a:rPr lang="en-GB" dirty="0"/>
                  <a:t> rather than fibre properties.</a:t>
                </a:r>
              </a:p>
              <a:p>
                <a:endParaRPr lang="en-GB" b="1" dirty="0"/>
              </a:p>
              <a:p>
                <a:r>
                  <a:rPr lang="en-GB" b="1" dirty="0"/>
                  <a:t>Key Takeaway</a:t>
                </a:r>
                <a:endParaRPr lang="en-GB" dirty="0"/>
              </a:p>
              <a:p>
                <a:r>
                  <a:rPr lang="en-GB" dirty="0"/>
                  <a:t>Off-axis strength decreases rapidly with increasing fibre misalignment due to reduced fibre contribution and higher shear stresses.</a:t>
                </a:r>
              </a:p>
              <a:p>
                <a:r>
                  <a:rPr lang="en-GB" dirty="0"/>
                  <a:t>The </a:t>
                </a:r>
                <a:r>
                  <a:rPr lang="en-GB" b="1" dirty="0"/>
                  <a:t>maximum stress criterion</a:t>
                </a:r>
                <a:r>
                  <a:rPr lang="en-GB" dirty="0"/>
                  <a:t> effectively captures this trend, making it a useful first approximation for predicting anisotropic behaviour in composites.</a:t>
                </a:r>
              </a:p>
              <a:p>
                <a:r>
                  <a:rPr lang="en-GB" dirty="0"/>
                  <a:t>In real design, fibre angles near the principal load direction should be maintained below ~15° to avoid significant loss of tensile or compressive strength.</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explains how the Maximum Stress Failure Criterion applies to off-axis loading in unidirectional composites. It shows how tensile and compressive strength change sharply with fibre orientation relative to the loading direction.”</a:t>
                </a:r>
              </a:p>
              <a:p>
                <a:r>
                  <a:rPr lang="en-GB" b="1" dirty="0"/>
                  <a:t>Concept</a:t>
                </a:r>
                <a:endParaRPr lang="en-GB" dirty="0"/>
              </a:p>
              <a:p>
                <a:r>
                  <a:rPr lang="en-GB" dirty="0"/>
                  <a:t>When a </a:t>
                </a:r>
                <a:r>
                  <a:rPr lang="en-GB" b="1" dirty="0"/>
                  <a:t>unidirectional composite</a:t>
                </a:r>
                <a:r>
                  <a:rPr lang="en-GB" dirty="0"/>
                  <a:t> is loaded at an angle (</a:t>
                </a:r>
                <a:r>
                  <a:rPr lang="el-GR" dirty="0"/>
                  <a:t>θ) </a:t>
                </a:r>
                <a:r>
                  <a:rPr lang="en-GB" dirty="0"/>
                  <a:t>to the fibre direction, the applied stress is resolved into:</a:t>
                </a:r>
              </a:p>
              <a:p>
                <a:pPr lvl="1"/>
                <a:r>
                  <a:rPr lang="en-GB" b="1" dirty="0"/>
                  <a:t>Longitudinal stress (</a:t>
                </a:r>
                <a:r>
                  <a:rPr lang="el-GR" b="1" dirty="0"/>
                  <a:t>σ</a:t>
                </a:r>
                <a:r>
                  <a:rPr lang="en-GB" b="1" dirty="0"/>
                  <a:t>L)</a:t>
                </a:r>
                <a:r>
                  <a:rPr lang="en-GB" dirty="0"/>
                  <a:t> along the fibres,</a:t>
                </a:r>
              </a:p>
              <a:p>
                <a:pPr lvl="1"/>
                <a:r>
                  <a:rPr lang="en-GB" b="1" dirty="0"/>
                  <a:t>Transverse stress (</a:t>
                </a:r>
                <a:r>
                  <a:rPr lang="el-GR" b="1" dirty="0"/>
                  <a:t>σ</a:t>
                </a:r>
                <a:r>
                  <a:rPr lang="en-GB" b="1" dirty="0"/>
                  <a:t>T)</a:t>
                </a:r>
                <a:r>
                  <a:rPr lang="en-GB" dirty="0"/>
                  <a:t> across the fibres,</a:t>
                </a:r>
              </a:p>
              <a:p>
                <a:pPr lvl="1"/>
                <a:r>
                  <a:rPr lang="en-GB" b="1" dirty="0"/>
                  <a:t>In-plane shear stress (</a:t>
                </a:r>
                <a:r>
                  <a:rPr lang="el-GR" b="1" dirty="0"/>
                  <a:t>σ</a:t>
                </a:r>
                <a:r>
                  <a:rPr lang="en-GB" b="1" dirty="0"/>
                  <a:t>LT)</a:t>
                </a:r>
                <a:r>
                  <a:rPr lang="en-GB" dirty="0"/>
                  <a:t> between them.</a:t>
                </a:r>
              </a:p>
              <a:p>
                <a:r>
                  <a:rPr lang="en-GB" dirty="0"/>
                  <a:t>These stresses are expressed as:</a:t>
                </a:r>
              </a:p>
              <a:p>
                <a:r>
                  <a:rPr lang="ar-AE" sz="1200" i="0" kern="1200">
                    <a:solidFill>
                      <a:schemeClr val="tx1"/>
                    </a:solidFill>
                    <a:latin typeface="+mn-lt"/>
                    <a:ea typeface="+mn-ea"/>
                    <a:cs typeface="+mn-cs"/>
                  </a:rPr>
                  <a:t>𝜎_𝐿=𝜎_𝑥𝑥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 𝜎_𝑇=𝜎_𝑥𝑥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 𝜎_𝐿𝑇=−𝜎_𝑥𝑥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a:t>
                </a:r>
                <a:endParaRPr lang="ar-AE" dirty="0"/>
              </a:p>
              <a:p>
                <a:r>
                  <a:rPr lang="en-GB" dirty="0"/>
                  <a:t>Failure occurs when any of these exceeds their respective strengths (</a:t>
                </a:r>
                <a:r>
                  <a:rPr lang="en-GB" dirty="0" err="1"/>
                  <a:t>Xt</a:t>
                </a:r>
                <a:r>
                  <a:rPr lang="en-GB" dirty="0"/>
                  <a:t>, </a:t>
                </a:r>
                <a:r>
                  <a:rPr lang="en-GB" dirty="0" err="1"/>
                  <a:t>Xc</a:t>
                </a:r>
                <a:r>
                  <a:rPr lang="en-GB" dirty="0"/>
                  <a:t>, </a:t>
                </a:r>
                <a:r>
                  <a:rPr lang="en-GB" dirty="0" err="1"/>
                  <a:t>Yt</a:t>
                </a:r>
                <a:r>
                  <a:rPr lang="en-GB" dirty="0"/>
                  <a:t>, </a:t>
                </a:r>
                <a:r>
                  <a:rPr lang="en-GB" dirty="0" err="1"/>
                  <a:t>Yc</a:t>
                </a:r>
                <a:r>
                  <a:rPr lang="en-GB" dirty="0"/>
                  <a:t>, S).</a:t>
                </a:r>
              </a:p>
              <a:p>
                <a:r>
                  <a:rPr lang="en-GB" dirty="0"/>
                  <a:t>The smallest limiting value among these defines the composite’s </a:t>
                </a:r>
                <a:r>
                  <a:rPr lang="en-GB" b="1" dirty="0"/>
                  <a:t>effective strength</a:t>
                </a:r>
                <a:r>
                  <a:rPr lang="en-GB" dirty="0"/>
                  <a:t> in that off-axis direction.</a:t>
                </a:r>
              </a:p>
              <a:p>
                <a:r>
                  <a:rPr lang="en-GB" b="1" dirty="0"/>
                  <a:t>Details</a:t>
                </a:r>
                <a:endParaRPr lang="en-GB" dirty="0"/>
              </a:p>
              <a:p>
                <a:r>
                  <a:rPr lang="en-GB" b="1" dirty="0"/>
                  <a:t>In tensile loading:</a:t>
                </a:r>
                <a:endParaRPr lang="en-GB" dirty="0"/>
              </a:p>
              <a:p>
                <a:r>
                  <a:rPr lang="ar-AE" sz="1200" i="0" kern="1200">
                    <a:solidFill>
                      <a:schemeClr val="tx1"/>
                    </a:solidFill>
                    <a:latin typeface="+mn-lt"/>
                    <a:ea typeface="+mn-ea"/>
                    <a:cs typeface="+mn-cs"/>
                  </a:rPr>
                  <a:t>𝜎_𝑥𝑢=</a:t>
                </a:r>
                <a:r>
                  <a:rPr lang="en-GB" sz="1200" i="0" kern="1200">
                    <a:solidFill>
                      <a:schemeClr val="tx1"/>
                    </a:solidFill>
                    <a:latin typeface="+mn-lt"/>
                    <a:ea typeface="+mn-ea"/>
                    <a:cs typeface="+mn-cs"/>
                  </a:rPr>
                  <a:t>min</a:t>
                </a:r>
                <a:r>
                  <a:rPr lang="ar-AE" sz="1200" i="0" kern="1200">
                    <a:solidFill>
                      <a:schemeClr val="tx1"/>
                    </a:solidFill>
                    <a:latin typeface="+mn-lt"/>
                    <a:ea typeface="+mn-ea"/>
                    <a:cs typeface="+mn-cs"/>
                  </a:rPr>
                  <a:t>⁡(𝑋_𝑡/(〖</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𝜃)ⓜ,𝑌_𝑡/(〖</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𝜃)ⓜ,𝑆/(</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 ))</a:t>
                </a:r>
                <a:endParaRPr lang="ar-AE" dirty="0"/>
              </a:p>
              <a:p>
                <a:r>
                  <a:rPr lang="en-GB" b="1" dirty="0"/>
                  <a:t>In compressive loading:</a:t>
                </a:r>
                <a:endParaRPr lang="en-GB" dirty="0"/>
              </a:p>
              <a:p>
                <a:r>
                  <a:rPr lang="ar-AE" sz="1200" i="0" kern="1200">
                    <a:solidFill>
                      <a:schemeClr val="tx1"/>
                    </a:solidFill>
                    <a:latin typeface="+mn-lt"/>
                    <a:ea typeface="+mn-ea"/>
                    <a:cs typeface="+mn-cs"/>
                  </a:rPr>
                  <a:t>𝜎_𝑥𝑢=</a:t>
                </a:r>
                <a:r>
                  <a:rPr lang="en-GB" sz="1200" i="0" kern="1200">
                    <a:solidFill>
                      <a:schemeClr val="tx1"/>
                    </a:solidFill>
                    <a:latin typeface="+mn-lt"/>
                    <a:ea typeface="+mn-ea"/>
                    <a:cs typeface="+mn-cs"/>
                  </a:rPr>
                  <a:t>min</a:t>
                </a:r>
                <a:r>
                  <a:rPr lang="ar-AE" sz="1200" i="0" kern="1200">
                    <a:solidFill>
                      <a:schemeClr val="tx1"/>
                    </a:solidFill>
                    <a:latin typeface="+mn-lt"/>
                    <a:ea typeface="+mn-ea"/>
                    <a:cs typeface="+mn-cs"/>
                  </a:rPr>
                  <a:t>⁡((∣𝑋_𝑐∣)/(〖</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𝜃)ⓜ,(∣𝑌_𝑐∣)/(〖</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𝜃)ⓜ,𝑆/(</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 ))</a:t>
                </a:r>
                <a:endParaRPr lang="ar-AE" dirty="0"/>
              </a:p>
              <a:p>
                <a:r>
                  <a:rPr lang="en-GB" dirty="0"/>
                  <a:t>As the fibre orientation deviates from 0°, the load-carrying capacity drops steeply because the applied stress is no longer aligned with the fibres.</a:t>
                </a:r>
              </a:p>
              <a:p>
                <a:r>
                  <a:rPr lang="en-GB" dirty="0"/>
                  <a:t>The graph shows a </a:t>
                </a:r>
                <a:r>
                  <a:rPr lang="en-GB" b="1" dirty="0"/>
                  <a:t>rapid logarithmic decline in strength</a:t>
                </a:r>
                <a:r>
                  <a:rPr lang="en-GB" dirty="0"/>
                  <a:t> as </a:t>
                </a:r>
                <a:r>
                  <a:rPr lang="el-GR" dirty="0"/>
                  <a:t>θ </a:t>
                </a:r>
                <a:r>
                  <a:rPr lang="en-GB" dirty="0"/>
                  <a:t>increases from 0° to ~15°, then levels off toward the matrix-dominated regime beyond 45°.</a:t>
                </a:r>
              </a:p>
              <a:p>
                <a:r>
                  <a:rPr lang="en-GB" dirty="0"/>
                  <a:t>At large angles, the material’s strength is governed primarily by </a:t>
                </a:r>
                <a:r>
                  <a:rPr lang="en-GB" b="1" dirty="0"/>
                  <a:t>matrix tension, compression, or shear</a:t>
                </a:r>
                <a:r>
                  <a:rPr lang="en-GB" dirty="0"/>
                  <a:t> rather than fibre properties.</a:t>
                </a:r>
              </a:p>
              <a:p>
                <a:r>
                  <a:rPr lang="en-GB" b="1" dirty="0"/>
                  <a:t>Key Takeaway</a:t>
                </a:r>
                <a:endParaRPr lang="en-GB" dirty="0"/>
              </a:p>
              <a:p>
                <a:r>
                  <a:rPr lang="en-GB" dirty="0"/>
                  <a:t>Off-axis strength decreases rapidly with increasing fibre misalignment due to reduced fibre contribution and higher shear stresses.</a:t>
                </a:r>
              </a:p>
              <a:p>
                <a:r>
                  <a:rPr lang="en-GB" dirty="0"/>
                  <a:t>The </a:t>
                </a:r>
                <a:r>
                  <a:rPr lang="en-GB" b="1" dirty="0"/>
                  <a:t>maximum stress criterion</a:t>
                </a:r>
                <a:r>
                  <a:rPr lang="en-GB" dirty="0"/>
                  <a:t> effectively captures this trend, making it a useful first approximation for predicting anisotropic behaviour in composites.</a:t>
                </a:r>
              </a:p>
              <a:p>
                <a:r>
                  <a:rPr lang="en-GB" dirty="0"/>
                  <a:t>In real design, fibre angles near the principal load direction should be maintained below ~15° to avoid significant loss of tensile or compressive strength.</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20</a:t>
            </a:fld>
            <a:endParaRPr lang="en-GB" dirty="0"/>
          </a:p>
        </p:txBody>
      </p:sp>
    </p:spTree>
    <p:extLst>
      <p:ext uri="{BB962C8B-B14F-4D97-AF65-F5344CB8AC3E}">
        <p14:creationId xmlns:p14="http://schemas.microsoft.com/office/powerpoint/2010/main" val="105816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Maximum Strain Failure Criterion for unidirectional composites. It is similar in philosophy to the Maximum Stress Criterion but evaluates failure based on strain limits rather than stress values.”</a:t>
                </a:r>
              </a:p>
              <a:p>
                <a:endParaRPr lang="en-GB" b="1" dirty="0"/>
              </a:p>
              <a:p>
                <a:r>
                  <a:rPr lang="en-GB" b="1" dirty="0"/>
                  <a:t>Concept</a:t>
                </a:r>
                <a:endParaRPr lang="en-GB" dirty="0"/>
              </a:p>
              <a:p>
                <a:r>
                  <a:rPr lang="en-GB" dirty="0"/>
                  <a:t>Each ply fails when any of its </a:t>
                </a:r>
                <a:r>
                  <a:rPr lang="en-GB" b="1" dirty="0"/>
                  <a:t>principal strains</a:t>
                </a:r>
                <a:r>
                  <a:rPr lang="en-GB" dirty="0"/>
                  <a:t> exceed the corresponding </a:t>
                </a:r>
                <a:r>
                  <a:rPr lang="en-GB" b="1" dirty="0"/>
                  <a:t>strain allowable</a:t>
                </a:r>
                <a:r>
                  <a:rPr lang="en-GB" dirty="0"/>
                  <a:t>.</a:t>
                </a:r>
              </a:p>
              <a:p>
                <a:r>
                  <a:rPr lang="en-GB" dirty="0"/>
                  <a:t>The method compares the measured or calculated strains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𝑥</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𝑦</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𝑥𝑦</m:t>
                            </m:r>
                          </m:sub>
                        </m:sSub>
                      </m:e>
                    </m:d>
                  </m:oMath>
                </a14:m>
                <a:r>
                  <a:rPr lang="en-GB" dirty="0"/>
                  <a:t> in each ply to their allowable values:</a:t>
                </a:r>
              </a:p>
              <a:p>
                <a:pPr lvl="1"/>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𝑥𝑢</m:t>
                        </m:r>
                      </m:sub>
                      <m:sup>
                        <m:r>
                          <a:rPr lang="ar-AE" sz="1200" i="1" kern="1200">
                            <a:solidFill>
                              <a:schemeClr val="tx1"/>
                            </a:solidFill>
                            <a:latin typeface="Cambria Math" panose="02040503050406030204" pitchFamily="18" charset="0"/>
                            <a:ea typeface="+mn-ea"/>
                            <a:cs typeface="+mn-cs"/>
                          </a:rPr>
                          <m:t>𝑡</m:t>
                        </m:r>
                      </m:sup>
                    </m:sSubSup>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𝑥𝑢</m:t>
                        </m:r>
                      </m:sub>
                      <m:sup>
                        <m:r>
                          <a:rPr lang="ar-AE" sz="1200" i="1" kern="1200">
                            <a:solidFill>
                              <a:schemeClr val="tx1"/>
                            </a:solidFill>
                            <a:latin typeface="Cambria Math" panose="02040503050406030204" pitchFamily="18" charset="0"/>
                            <a:ea typeface="+mn-ea"/>
                            <a:cs typeface="+mn-cs"/>
                          </a:rPr>
                          <m:t>𝑐</m:t>
                        </m:r>
                      </m:sup>
                    </m:sSubSup>
                  </m:oMath>
                </a14:m>
                <a:r>
                  <a:rPr lang="ar-AE" dirty="0"/>
                  <a:t>: </a:t>
                </a:r>
                <a:r>
                  <a:rPr lang="en-GB" dirty="0"/>
                  <a:t>	allowable longitudinal tensile and compressive strains (direction 1).</a:t>
                </a:r>
              </a:p>
              <a:p>
                <a:pPr lvl="1"/>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𝑦𝑢</m:t>
                        </m:r>
                      </m:sub>
                      <m:sup>
                        <m:r>
                          <a:rPr lang="ar-AE" sz="1200" i="1" kern="1200">
                            <a:solidFill>
                              <a:schemeClr val="tx1"/>
                            </a:solidFill>
                            <a:latin typeface="Cambria Math" panose="02040503050406030204" pitchFamily="18" charset="0"/>
                            <a:ea typeface="+mn-ea"/>
                            <a:cs typeface="+mn-cs"/>
                          </a:rPr>
                          <m:t>𝑡</m:t>
                        </m:r>
                      </m:sup>
                    </m:sSubSup>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𝑦𝑢</m:t>
                        </m:r>
                      </m:sub>
                      <m:sup>
                        <m:r>
                          <a:rPr lang="ar-AE" sz="1200" i="1" kern="1200">
                            <a:solidFill>
                              <a:schemeClr val="tx1"/>
                            </a:solidFill>
                            <a:latin typeface="Cambria Math" panose="02040503050406030204" pitchFamily="18" charset="0"/>
                            <a:ea typeface="+mn-ea"/>
                            <a:cs typeface="+mn-cs"/>
                          </a:rPr>
                          <m:t>𝑐</m:t>
                        </m:r>
                      </m:sup>
                    </m:sSubSup>
                  </m:oMath>
                </a14:m>
                <a:r>
                  <a:rPr lang="ar-AE" dirty="0"/>
                  <a:t>: </a:t>
                </a:r>
                <a:r>
                  <a:rPr lang="en-GB" dirty="0"/>
                  <a:t> 	allowable transverse tensile and compressive strains (direction 2).</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𝑥𝑦𝑢</m:t>
                        </m:r>
                      </m:sub>
                    </m:sSub>
                  </m:oMath>
                </a14:m>
                <a:r>
                  <a:rPr lang="ar-AE" dirty="0"/>
                  <a:t>: </a:t>
                </a:r>
                <a:r>
                  <a:rPr lang="en-GB" dirty="0"/>
                  <a:t>		allowable in-plane shear strain.</a:t>
                </a:r>
              </a:p>
              <a:p>
                <a:r>
                  <a:rPr lang="en-GB" dirty="0"/>
                  <a:t>Failure occurs when any one component exceeds its corresponding allowable, ignoring interaction effects.</a:t>
                </a:r>
              </a:p>
              <a:p>
                <a:endParaRPr lang="en-GB" b="1" dirty="0"/>
              </a:p>
              <a:p>
                <a:r>
                  <a:rPr lang="en-GB" b="1" dirty="0"/>
                  <a:t>Details</a:t>
                </a:r>
                <a:endParaRPr lang="en-GB" dirty="0"/>
              </a:p>
              <a:p>
                <a:r>
                  <a:rPr lang="en-GB" dirty="0"/>
                  <a:t>For </a:t>
                </a:r>
                <a:r>
                  <a:rPr lang="en-GB" b="1" dirty="0"/>
                  <a:t>longitudinal direction (1-axis):</a:t>
                </a:r>
                <a:endParaRPr lang="en-GB" dirty="0"/>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&lt;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𝑥𝑢</m:t>
                        </m:r>
                      </m:sub>
                      <m:sup>
                        <m:r>
                          <a:rPr lang="ar-AE" sz="1200" i="1" kern="1200">
                            <a:solidFill>
                              <a:schemeClr val="tx1"/>
                            </a:solidFill>
                            <a:latin typeface="Cambria Math" panose="02040503050406030204" pitchFamily="18" charset="0"/>
                            <a:ea typeface="+mn-ea"/>
                            <a:cs typeface="+mn-cs"/>
                          </a:rPr>
                          <m:t>𝑡</m:t>
                        </m:r>
                      </m:sup>
                    </m:sSubSup>
                  </m:oMath>
                </a14:m>
                <a:r>
                  <a:rPr lang="en-GB" dirty="0"/>
                  <a:t>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&lt;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𝑥𝑢</m:t>
                        </m:r>
                      </m:sub>
                      <m:sup>
                        <m:r>
                          <a:rPr lang="ar-AE" sz="1200" i="1" kern="1200">
                            <a:solidFill>
                              <a:schemeClr val="tx1"/>
                            </a:solidFill>
                            <a:latin typeface="Cambria Math" panose="02040503050406030204" pitchFamily="18" charset="0"/>
                            <a:ea typeface="+mn-ea"/>
                            <a:cs typeface="+mn-cs"/>
                          </a:rPr>
                          <m:t>𝑐</m:t>
                        </m:r>
                      </m:sup>
                    </m:sSubSup>
                  </m:oMath>
                </a14:m>
                <a:r>
                  <a:rPr lang="ar-AE" dirty="0"/>
                  <a:t>, </a:t>
                </a:r>
                <a:r>
                  <a:rPr lang="en-GB" dirty="0"/>
                  <a:t> depending on whether loading is tensile or compressive.</a:t>
                </a:r>
              </a:p>
              <a:p>
                <a:r>
                  <a:rPr lang="en-GB" dirty="0"/>
                  <a:t>For </a:t>
                </a:r>
                <a:r>
                  <a:rPr lang="en-GB" b="1" dirty="0"/>
                  <a:t>transverse direction (2-axis):</a:t>
                </a:r>
                <a:endParaRPr lang="en-GB" dirty="0"/>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&lt;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𝑦𝑢</m:t>
                        </m:r>
                      </m:sub>
                      <m:sup>
                        <m:r>
                          <a:rPr lang="ar-AE" sz="1200" i="1" kern="1200">
                            <a:solidFill>
                              <a:schemeClr val="tx1"/>
                            </a:solidFill>
                            <a:latin typeface="Cambria Math" panose="02040503050406030204" pitchFamily="18" charset="0"/>
                            <a:ea typeface="+mn-ea"/>
                            <a:cs typeface="+mn-cs"/>
                          </a:rPr>
                          <m:t>𝑡</m:t>
                        </m:r>
                      </m:sup>
                    </m:sSubSup>
                  </m:oMath>
                </a14:m>
                <a:r>
                  <a:rPr lang="en-GB" dirty="0"/>
                  <a:t>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&lt;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𝑦𝑢</m:t>
                        </m:r>
                      </m:sub>
                      <m:sup>
                        <m:r>
                          <a:rPr lang="ar-AE" sz="1200" i="1" kern="1200">
                            <a:solidFill>
                              <a:schemeClr val="tx1"/>
                            </a:solidFill>
                            <a:latin typeface="Cambria Math" panose="02040503050406030204" pitchFamily="18" charset="0"/>
                            <a:ea typeface="+mn-ea"/>
                            <a:cs typeface="+mn-cs"/>
                          </a:rPr>
                          <m:t>𝑐</m:t>
                        </m:r>
                      </m:sup>
                    </m:sSubSup>
                  </m:oMath>
                </a14:m>
                <a:r>
                  <a:rPr lang="ar-AE" dirty="0"/>
                  <a:t>.</a:t>
                </a:r>
              </a:p>
              <a:p>
                <a:r>
                  <a:rPr lang="en-GB" dirty="0"/>
                  <a:t>For </a:t>
                </a:r>
                <a:r>
                  <a:rPr lang="en-GB" b="1" dirty="0"/>
                  <a:t>in-plane shear:</a:t>
                </a:r>
                <a:endParaRPr lang="en-GB" dirty="0"/>
              </a:p>
              <a:p>
                <a:pPr lvl="1"/>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𝑥𝑦𝑢</m:t>
                        </m:r>
                      </m:sub>
                    </m:sSub>
                  </m:oMath>
                </a14:m>
                <a:r>
                  <a:rPr lang="ar-AE" dirty="0"/>
                  <a:t>.</a:t>
                </a:r>
              </a:p>
              <a:p>
                <a:r>
                  <a:rPr lang="en-GB" dirty="0"/>
                  <a:t>This method is practical because </a:t>
                </a:r>
                <a:r>
                  <a:rPr lang="en-GB" b="1" dirty="0"/>
                  <a:t>strain data</a:t>
                </a:r>
                <a:r>
                  <a:rPr lang="en-GB" dirty="0"/>
                  <a:t> are directly measurable using strain gauges or digital image correlation (DIC).</a:t>
                </a:r>
              </a:p>
              <a:p>
                <a:r>
                  <a:rPr lang="en-GB" dirty="0"/>
                  <a:t>The diagrams show unidirectional and cross-ply laminates with local ply coordinate systems, reinforcing that strain limits must be applied in each ply’s material axes.</a:t>
                </a:r>
              </a:p>
              <a:p>
                <a:r>
                  <a:rPr lang="en-GB" dirty="0"/>
                  <a:t>The approach is often used in FEA post-processing, where ply-level strain outputs are compared to experimental allowables to identify first-ply failure.</a:t>
                </a:r>
              </a:p>
              <a:p>
                <a:endParaRPr lang="en-GB" b="1" dirty="0"/>
              </a:p>
              <a:p>
                <a:r>
                  <a:rPr lang="en-GB" b="1" dirty="0"/>
                  <a:t>Key Takeaway</a:t>
                </a:r>
                <a:endParaRPr lang="en-GB" dirty="0"/>
              </a:p>
              <a:p>
                <a:r>
                  <a:rPr lang="en-GB" dirty="0"/>
                  <a:t>The </a:t>
                </a:r>
                <a:r>
                  <a:rPr lang="en-GB" b="1" dirty="0"/>
                  <a:t>Maximum Strain Criterion</a:t>
                </a:r>
                <a:r>
                  <a:rPr lang="en-GB" dirty="0"/>
                  <a:t> is easy to apply and directly linked to experimental strain data.</a:t>
                </a:r>
              </a:p>
              <a:p>
                <a:r>
                  <a:rPr lang="en-GB" dirty="0"/>
                  <a:t>It provides a conservative estimate of failure, especially useful when stress interactions are uncertain.</a:t>
                </a:r>
              </a:p>
              <a:p>
                <a:r>
                  <a:rPr lang="en-GB" dirty="0"/>
                  <a:t>However, it ignores coupling between tension, compression, and shear, so for complex load cases, interaction-based models (Tsai–Hill, Tsai–Wu, or Puck) are preferred.</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Maximum Strain Failure Criterion for unidirectional composites. It is similar in philosophy to the Maximum Stress Criterion but evaluates failure based on strain limits rather than stress values.”</a:t>
                </a:r>
              </a:p>
              <a:p>
                <a:r>
                  <a:rPr lang="en-GB" b="1" dirty="0"/>
                  <a:t>Concept</a:t>
                </a:r>
                <a:endParaRPr lang="en-GB" dirty="0"/>
              </a:p>
              <a:p>
                <a:r>
                  <a:rPr lang="en-GB" dirty="0"/>
                  <a:t>Each ply fails when any of its </a:t>
                </a:r>
                <a:r>
                  <a:rPr lang="en-GB" b="1" dirty="0"/>
                  <a:t>principal strains</a:t>
                </a:r>
                <a:r>
                  <a:rPr lang="en-GB" dirty="0"/>
                  <a:t> exceed the corresponding </a:t>
                </a:r>
                <a:r>
                  <a:rPr lang="en-GB" b="1" dirty="0"/>
                  <a:t>strain allowable</a:t>
                </a:r>
                <a:r>
                  <a:rPr lang="en-GB" dirty="0"/>
                  <a:t>.</a:t>
                </a:r>
              </a:p>
              <a:p>
                <a:r>
                  <a:rPr lang="en-GB" dirty="0"/>
                  <a:t>The method compares the measured or calculated strains </a:t>
                </a:r>
                <a:r>
                  <a:rPr lang="ar-AE" sz="1200" i="0" kern="1200">
                    <a:solidFill>
                      <a:schemeClr val="tx1"/>
                    </a:solidFill>
                    <a:latin typeface="+mn-lt"/>
                    <a:ea typeface="+mn-ea"/>
                    <a:cs typeface="+mn-cs"/>
                  </a:rPr>
                  <a:t>(𝜀_𝑥ⓜ,𝜀_𝑦ⓜ,𝛾_𝑥𝑦 )</a:t>
                </a:r>
                <a:r>
                  <a:rPr lang="en-GB" dirty="0"/>
                  <a:t>in each ply to their allowable values:</a:t>
                </a:r>
              </a:p>
              <a:p>
                <a:pPr lvl="1"/>
                <a:r>
                  <a:rPr lang="ar-AE" sz="1200" i="0" kern="1200">
                    <a:solidFill>
                      <a:schemeClr val="tx1"/>
                    </a:solidFill>
                    <a:latin typeface="+mn-lt"/>
                    <a:ea typeface="+mn-ea"/>
                    <a:cs typeface="+mn-cs"/>
                  </a:rPr>
                  <a:t>𝜀_𝑥𝑢^𝑡,𝜀_𝑥𝑢^𝑐</a:t>
                </a:r>
                <a:r>
                  <a:rPr lang="ar-AE" dirty="0"/>
                  <a:t>: </a:t>
                </a:r>
                <a:r>
                  <a:rPr lang="en-GB" dirty="0"/>
                  <a:t>allowable longitudinal tensile and compressive strains (direction 1).</a:t>
                </a:r>
              </a:p>
              <a:p>
                <a:pPr lvl="1"/>
                <a:r>
                  <a:rPr lang="ar-AE" sz="1200" i="0" kern="1200">
                    <a:solidFill>
                      <a:schemeClr val="tx1"/>
                    </a:solidFill>
                    <a:latin typeface="+mn-lt"/>
                    <a:ea typeface="+mn-ea"/>
                    <a:cs typeface="+mn-cs"/>
                  </a:rPr>
                  <a:t>𝜀_𝑦𝑢^𝑡,𝜀_𝑦𝑢^𝑐</a:t>
                </a:r>
                <a:r>
                  <a:rPr lang="ar-AE" dirty="0"/>
                  <a:t>: </a:t>
                </a:r>
                <a:r>
                  <a:rPr lang="en-GB" dirty="0"/>
                  <a:t>allowable transverse tensile and compressive strains (direction 2).</a:t>
                </a:r>
              </a:p>
              <a:p>
                <a:pPr lvl="1"/>
                <a:r>
                  <a:rPr lang="ar-AE" sz="1200" i="0" kern="1200">
                    <a:solidFill>
                      <a:schemeClr val="tx1"/>
                    </a:solidFill>
                    <a:latin typeface="+mn-lt"/>
                    <a:ea typeface="+mn-ea"/>
                    <a:cs typeface="+mn-cs"/>
                  </a:rPr>
                  <a:t>𝛾_𝑥𝑦𝑢</a:t>
                </a:r>
                <a:r>
                  <a:rPr lang="ar-AE" dirty="0"/>
                  <a:t>: </a:t>
                </a:r>
                <a:r>
                  <a:rPr lang="en-GB" dirty="0"/>
                  <a:t>allowable in-plane shear strain.</a:t>
                </a:r>
              </a:p>
              <a:p>
                <a:r>
                  <a:rPr lang="en-GB" dirty="0"/>
                  <a:t>Failure occurs when any one component exceeds its corresponding allowable, ignoring interaction effects.</a:t>
                </a:r>
              </a:p>
              <a:p>
                <a:r>
                  <a:rPr lang="en-GB" b="1" dirty="0"/>
                  <a:t>Details</a:t>
                </a:r>
                <a:endParaRPr lang="en-GB" dirty="0"/>
              </a:p>
              <a:p>
                <a:r>
                  <a:rPr lang="en-GB" dirty="0"/>
                  <a:t>For </a:t>
                </a:r>
                <a:r>
                  <a:rPr lang="en-GB" b="1" dirty="0"/>
                  <a:t>longitudinal direction (1-axis):</a:t>
                </a:r>
                <a:endParaRPr lang="en-GB" dirty="0"/>
              </a:p>
              <a:p>
                <a:pPr lvl="1"/>
                <a:r>
                  <a:rPr lang="ar-AE" sz="1200" i="0" kern="1200">
                    <a:solidFill>
                      <a:schemeClr val="tx1"/>
                    </a:solidFill>
                    <a:latin typeface="+mn-lt"/>
                    <a:ea typeface="+mn-ea"/>
                    <a:cs typeface="+mn-cs"/>
                  </a:rPr>
                  <a:t>𝜀_𝑥&lt;𝜀_𝑥𝑢^𝑡</a:t>
                </a:r>
                <a:r>
                  <a:rPr lang="en-GB" dirty="0"/>
                  <a:t>or </a:t>
                </a:r>
                <a:r>
                  <a:rPr lang="ar-AE" sz="1200" i="0" kern="1200">
                    <a:solidFill>
                      <a:schemeClr val="tx1"/>
                    </a:solidFill>
                    <a:latin typeface="+mn-lt"/>
                    <a:ea typeface="+mn-ea"/>
                    <a:cs typeface="+mn-cs"/>
                  </a:rPr>
                  <a:t>𝜀_𝑥&lt;𝜀_𝑥𝑢^𝑐</a:t>
                </a:r>
                <a:r>
                  <a:rPr lang="ar-AE" dirty="0"/>
                  <a:t>, </a:t>
                </a:r>
                <a:r>
                  <a:rPr lang="en-GB" dirty="0"/>
                  <a:t>depending on whether loading is tensile or compressive.</a:t>
                </a:r>
              </a:p>
              <a:p>
                <a:r>
                  <a:rPr lang="en-GB" dirty="0"/>
                  <a:t>For </a:t>
                </a:r>
                <a:r>
                  <a:rPr lang="en-GB" b="1" dirty="0"/>
                  <a:t>transverse direction (2-axis):</a:t>
                </a:r>
                <a:endParaRPr lang="en-GB" dirty="0"/>
              </a:p>
              <a:p>
                <a:pPr lvl="1"/>
                <a:r>
                  <a:rPr lang="ar-AE" sz="1200" i="0" kern="1200">
                    <a:solidFill>
                      <a:schemeClr val="tx1"/>
                    </a:solidFill>
                    <a:latin typeface="+mn-lt"/>
                    <a:ea typeface="+mn-ea"/>
                    <a:cs typeface="+mn-cs"/>
                  </a:rPr>
                  <a:t>𝜀_𝑦&lt;𝜀_𝑦𝑢^𝑡</a:t>
                </a:r>
                <a:r>
                  <a:rPr lang="en-GB" dirty="0"/>
                  <a:t>or </a:t>
                </a:r>
                <a:r>
                  <a:rPr lang="ar-AE" sz="1200" i="0" kern="1200">
                    <a:solidFill>
                      <a:schemeClr val="tx1"/>
                    </a:solidFill>
                    <a:latin typeface="+mn-lt"/>
                    <a:ea typeface="+mn-ea"/>
                    <a:cs typeface="+mn-cs"/>
                  </a:rPr>
                  <a:t>𝜀_𝑦&lt;𝜀_𝑦𝑢^𝑐</a:t>
                </a:r>
                <a:r>
                  <a:rPr lang="ar-AE" dirty="0"/>
                  <a:t>.</a:t>
                </a:r>
              </a:p>
              <a:p>
                <a:r>
                  <a:rPr lang="en-GB" dirty="0"/>
                  <a:t>For </a:t>
                </a:r>
                <a:r>
                  <a:rPr lang="en-GB" b="1" dirty="0"/>
                  <a:t>in-plane shear:</a:t>
                </a:r>
                <a:endParaRPr lang="en-GB" dirty="0"/>
              </a:p>
              <a:p>
                <a:pPr lvl="1"/>
                <a:r>
                  <a:rPr lang="en-GB" sz="1200" i="0" kern="1200">
                    <a:solidFill>
                      <a:schemeClr val="tx1"/>
                    </a:solidFill>
                    <a:latin typeface="+mn-lt"/>
                    <a:ea typeface="+mn-ea"/>
                    <a:cs typeface="+mn-cs"/>
                  </a:rPr>
                  <a:t>∣</a:t>
                </a:r>
                <a:r>
                  <a:rPr lang="ar-AE" sz="1200" i="0" kern="1200">
                    <a:solidFill>
                      <a:schemeClr val="tx1"/>
                    </a:solidFill>
                    <a:latin typeface="+mn-lt"/>
                    <a:ea typeface="+mn-ea"/>
                    <a:cs typeface="+mn-cs"/>
                  </a:rPr>
                  <a:t>𝛾_𝑥𝑦∣&lt;𝛾_𝑥𝑦𝑢</a:t>
                </a:r>
                <a:r>
                  <a:rPr lang="ar-AE" dirty="0"/>
                  <a:t>.</a:t>
                </a:r>
              </a:p>
              <a:p>
                <a:r>
                  <a:rPr lang="en-GB" dirty="0"/>
                  <a:t>This method is practical because </a:t>
                </a:r>
                <a:r>
                  <a:rPr lang="en-GB" b="1" dirty="0"/>
                  <a:t>strain data</a:t>
                </a:r>
                <a:r>
                  <a:rPr lang="en-GB" dirty="0"/>
                  <a:t> are directly measurable using strain gauges or digital image correlation (DIC).</a:t>
                </a:r>
              </a:p>
              <a:p>
                <a:r>
                  <a:rPr lang="en-GB" dirty="0"/>
                  <a:t>The diagrams show unidirectional and cross-ply laminates with local ply coordinate systems, reinforcing that strain limits must be applied in each ply’s material axes.</a:t>
                </a:r>
              </a:p>
              <a:p>
                <a:r>
                  <a:rPr lang="en-GB" dirty="0"/>
                  <a:t>The approach is often used in FEA post-processing, where ply-level strain outputs are compared to experimental allowables to identify first-ply failure.</a:t>
                </a:r>
              </a:p>
              <a:p>
                <a:r>
                  <a:rPr lang="en-GB" b="1" dirty="0"/>
                  <a:t>Key Takeaway</a:t>
                </a:r>
                <a:endParaRPr lang="en-GB" dirty="0"/>
              </a:p>
              <a:p>
                <a:r>
                  <a:rPr lang="en-GB" dirty="0"/>
                  <a:t>The </a:t>
                </a:r>
                <a:r>
                  <a:rPr lang="en-GB" b="1" dirty="0"/>
                  <a:t>Maximum Strain Criterion</a:t>
                </a:r>
                <a:r>
                  <a:rPr lang="en-GB" dirty="0"/>
                  <a:t> is easy to apply and directly linked to experimental strain data.</a:t>
                </a:r>
              </a:p>
              <a:p>
                <a:r>
                  <a:rPr lang="en-GB" dirty="0"/>
                  <a:t>It provides a conservative estimate of failure, especially useful when stress interactions are uncertain.</a:t>
                </a:r>
              </a:p>
              <a:p>
                <a:r>
                  <a:rPr lang="en-GB" dirty="0"/>
                  <a:t>However, it ignores coupling between tension, compression, and shear, so for complex load cases, interaction-based models (Tsai–Hill, Tsai–Wu, or Puck) are preferred.</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22</a:t>
            </a:fld>
            <a:endParaRPr lang="en-GB" dirty="0"/>
          </a:p>
        </p:txBody>
      </p:sp>
    </p:spTree>
    <p:extLst>
      <p:ext uri="{BB962C8B-B14F-4D97-AF65-F5344CB8AC3E}">
        <p14:creationId xmlns:p14="http://schemas.microsoft.com/office/powerpoint/2010/main" val="187873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gives an example of how different failure modes appear in a cross-ply laminate. It shows how the stacking sequence, materials, and type of loading combine to control where and how damage begins.”</a:t>
            </a:r>
          </a:p>
          <a:p>
            <a:r>
              <a:rPr lang="en-GB" b="1" dirty="0"/>
              <a:t>Concept</a:t>
            </a:r>
            <a:br>
              <a:rPr lang="en-GB" dirty="0"/>
            </a:br>
            <a:r>
              <a:rPr lang="en-GB" dirty="0"/>
              <a:t>The way a composite laminate fractures depends on three main factors:</a:t>
            </a:r>
          </a:p>
          <a:p>
            <a:r>
              <a:rPr lang="en-GB" b="1" dirty="0"/>
              <a:t>Nature of constituents:</a:t>
            </a:r>
            <a:r>
              <a:rPr lang="en-GB" dirty="0"/>
              <a:t> the stiffness and strength of the fibres and matrix.</a:t>
            </a:r>
          </a:p>
          <a:p>
            <a:r>
              <a:rPr lang="en-GB" b="1" dirty="0"/>
              <a:t>Layer architecture:</a:t>
            </a:r>
            <a:r>
              <a:rPr lang="en-GB" dirty="0"/>
              <a:t> fibre orientation and ply stacking (e.g., 0°/90° cross-ply).</a:t>
            </a:r>
          </a:p>
          <a:p>
            <a:r>
              <a:rPr lang="en-GB" b="1" dirty="0"/>
              <a:t>Mechanical loading:</a:t>
            </a:r>
            <a:r>
              <a:rPr lang="en-GB" dirty="0"/>
              <a:t> whether the stress is tensile, compressive, or shear.</a:t>
            </a:r>
          </a:p>
          <a:p>
            <a:r>
              <a:rPr lang="en-GB" dirty="0"/>
              <a:t>For a </a:t>
            </a:r>
            <a:r>
              <a:rPr lang="en-GB" b="1" dirty="0"/>
              <a:t>cross-ply laminate</a:t>
            </a:r>
            <a:r>
              <a:rPr lang="en-GB" dirty="0"/>
              <a:t> under </a:t>
            </a:r>
            <a:r>
              <a:rPr lang="en-GB" b="1" dirty="0"/>
              <a:t>tensile loading</a:t>
            </a:r>
            <a:r>
              <a:rPr lang="en-GB" dirty="0"/>
              <a:t>, the sequence of damage typically follows this pattern:</a:t>
            </a:r>
          </a:p>
          <a:p>
            <a:r>
              <a:rPr lang="en-GB" b="1" dirty="0"/>
              <a:t>Longitudinal fracture of the matrix</a:t>
            </a:r>
            <a:r>
              <a:rPr lang="en-GB" dirty="0"/>
              <a:t> or cracking along the fibre–matrix interface in the 90° plies, where stress concentrations are high.</a:t>
            </a:r>
          </a:p>
          <a:p>
            <a:r>
              <a:rPr lang="en-GB" b="1" dirty="0"/>
              <a:t>Fibre fracture</a:t>
            </a:r>
            <a:r>
              <a:rPr lang="en-GB" dirty="0"/>
              <a:t> in the 0° plies as the load increases and the fibres reach their tensile limit.</a:t>
            </a:r>
          </a:p>
          <a:p>
            <a:r>
              <a:rPr lang="en-GB" b="1" dirty="0"/>
              <a:t>Transverse matrix cracking</a:t>
            </a:r>
            <a:r>
              <a:rPr lang="en-GB" dirty="0"/>
              <a:t> in the 0° layers, completing the failure process.</a:t>
            </a:r>
          </a:p>
          <a:p>
            <a:r>
              <a:rPr lang="en-GB" b="1" dirty="0"/>
              <a:t>Details</a:t>
            </a:r>
            <a:br>
              <a:rPr lang="en-GB" dirty="0"/>
            </a:br>
            <a:r>
              <a:rPr lang="en-GB" dirty="0"/>
              <a:t>The top schematic shows alternating 0° and 90° plies, half of the laminate for simplicity. The micrograph displays a side view of a [0/90]₂ₛ carbon fibre reinforced polymer (CFRP) specimen with a central hole—an intentional stress raiser. The 90° plies exhibit transverse matrix cracking initiated by local tensile stresses around the hole, while the 0° plies carry most of the load until fibre fracture occurs. These progressive events demonstrate how ply orientation controls damage evolution in multi-directional laminates.</a:t>
            </a:r>
          </a:p>
          <a:p>
            <a:r>
              <a:rPr lang="en-GB" b="1" dirty="0"/>
              <a:t>Key Takeaway</a:t>
            </a:r>
            <a:br>
              <a:rPr lang="en-GB" dirty="0"/>
            </a:br>
            <a:r>
              <a:rPr lang="en-GB" dirty="0"/>
              <a:t>In cross-ply CFRP laminates, fracture begins in the weaker 90° plies through matrix cracking and debonding, then progresses to fibre failure in the 0° plies. The overall fracture pattern is strongly influenced by fibre orientation and local stress concentrations such as holes or notches.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3</a:t>
            </a:fld>
            <a:endParaRPr lang="en-GB" dirty="0"/>
          </a:p>
        </p:txBody>
      </p:sp>
    </p:spTree>
    <p:extLst>
      <p:ext uri="{BB962C8B-B14F-4D97-AF65-F5344CB8AC3E}">
        <p14:creationId xmlns:p14="http://schemas.microsoft.com/office/powerpoint/2010/main" val="19120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extends the Maximum Strain Failure Criterion to off-axis tension and compression in unidirectional composites. It explains how strain transformation equations are used to predict failure when the applied load is not aligned with the fibre direction.”</a:t>
                </a:r>
              </a:p>
              <a:p>
                <a:endParaRPr lang="en-GB" b="1" dirty="0"/>
              </a:p>
              <a:p>
                <a:r>
                  <a:rPr lang="en-GB" b="1" dirty="0"/>
                  <a:t>Concept</a:t>
                </a:r>
                <a:endParaRPr lang="en-GB" dirty="0"/>
              </a:p>
              <a:p>
                <a:r>
                  <a:rPr lang="en-GB" dirty="0"/>
                  <a:t>When a unidirectional laminate is loaded at an angle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oMath>
                </a14:m>
                <a:r>
                  <a:rPr lang="en-GB" dirty="0"/>
                  <a:t>, the applied strain components are transformed from the global coordinate system to the local ply coordinates (L, T).</a:t>
                </a:r>
              </a:p>
              <a:p>
                <a:r>
                  <a:rPr lang="en-GB" dirty="0"/>
                  <a:t>The </a:t>
                </a:r>
                <a:r>
                  <a:rPr lang="en-GB" b="1" dirty="0"/>
                  <a:t>Maximum Strain Criterion</a:t>
                </a:r>
                <a:r>
                  <a:rPr lang="en-GB" dirty="0"/>
                  <a:t> checks whether the principal strains in the ply exceed their corresponding tensile or compressive allowables.</a:t>
                </a:r>
              </a:p>
              <a:p>
                <a:r>
                  <a:rPr lang="en-GB" dirty="0"/>
                  <a:t>The critical stress causing failure depends on both fibre orientation and material anisotropy.</a:t>
                </a:r>
              </a:p>
              <a:p>
                <a:endParaRPr lang="en-GB" b="1" dirty="0"/>
              </a:p>
              <a:p>
                <a:r>
                  <a:rPr lang="en-GB" b="1" dirty="0"/>
                  <a:t>Details</a:t>
                </a:r>
                <a:endParaRPr lang="en-GB" dirty="0"/>
              </a:p>
              <a:p>
                <a:r>
                  <a:rPr lang="en-GB" b="1" dirty="0"/>
                  <a:t>Transformed strain relations:</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den>
                      </m:f>
                      <m:d>
                        <m:dPr>
                          <m:ctrlPr>
                            <a:rPr lang="ar-AE" sz="1200" i="1" kern="1200">
                              <a:solidFill>
                                <a:schemeClr val="tx1"/>
                              </a:solidFill>
                              <a:latin typeface="Cambria Math" panose="02040503050406030204" pitchFamily="18" charset="0"/>
                              <a:ea typeface="+mn-ea"/>
                              <a:cs typeface="+mn-cs"/>
                            </a:rPr>
                          </m:ctrlPr>
                        </m:dPr>
                        <m:e>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𝐿𝑇</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e>
                      </m:d>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oMath>
                  </m:oMathPara>
                </a14:m>
                <a:endParaRPr lang="ar-AE"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𝑇</m:t>
                              </m:r>
                            </m:sub>
                          </m:sSub>
                        </m:den>
                      </m:f>
                      <m:d>
                        <m:dPr>
                          <m:ctrlPr>
                            <a:rPr lang="ar-AE" sz="1200" i="1" kern="1200">
                              <a:solidFill>
                                <a:schemeClr val="tx1"/>
                              </a:solidFill>
                              <a:latin typeface="Cambria Math" panose="02040503050406030204" pitchFamily="18" charset="0"/>
                              <a:ea typeface="+mn-ea"/>
                              <a:cs typeface="+mn-cs"/>
                            </a:rPr>
                          </m:ctrlPr>
                        </m:dPr>
                        <m:e>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𝑇𝐿</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e>
                      </m:d>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oMath>
                  </m:oMathPara>
                </a14:m>
                <a:endParaRPr lang="ar-AE"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𝐿𝑇</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𝐺</m:t>
                              </m:r>
                            </m:e>
                            <m:sub>
                              <m:r>
                                <a:rPr lang="ar-AE" sz="1200" i="1" kern="1200">
                                  <a:solidFill>
                                    <a:schemeClr val="tx1"/>
                                  </a:solidFill>
                                  <a:latin typeface="Cambria Math" panose="02040503050406030204" pitchFamily="18" charset="0"/>
                                  <a:ea typeface="+mn-ea"/>
                                  <a:cs typeface="+mn-cs"/>
                                </a:rPr>
                                <m:t>𝐿𝑇</m:t>
                              </m:r>
                            </m:sub>
                          </m:sSub>
                        </m:den>
                      </m:f>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oMath>
                  </m:oMathPara>
                </a14:m>
                <a:endParaRPr lang="ar-AE" dirty="0"/>
              </a:p>
              <a:p>
                <a:r>
                  <a:rPr lang="en-GB" b="1" dirty="0"/>
                  <a:t>Failure conditions:</a:t>
                </a:r>
                <a:endParaRPr lang="en-GB" dirty="0"/>
              </a:p>
              <a:p>
                <a:pPr lvl="1"/>
                <a:r>
                  <a:rPr lang="en-GB" dirty="0"/>
                  <a:t>Tensile or compressive limits are reached when any transformed strain exceeds the allowable:</a:t>
                </a:r>
              </a:p>
              <a:p>
                <a:pPr/>
                <a14:m>
                  <m:oMathPara xmlns:m="http://schemas.openxmlformats.org/officeDocument/2006/math">
                    <m:oMathParaPr>
                      <m:jc m:val="centerGroup"/>
                    </m:oMathParaPr>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oMath>
                  </m:oMathPara>
                </a14:m>
                <a:endParaRPr lang="ar-AE" dirty="0"/>
              </a:p>
              <a:p>
                <a:pPr/>
                <a14:m>
                  <m:oMathPara xmlns:m="http://schemas.openxmlformats.org/officeDocument/2006/math">
                    <m:oMathParaPr>
                      <m:jc m:val="centerGroup"/>
                    </m:oMathParaPr>
                    <m:oMath xmlns:m="http://schemas.openxmlformats.org/officeDocument/2006/math">
                      <m:r>
                        <a:rPr lang="ar-AE"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m:oMathPara>
                </a14:m>
                <a:endParaRPr lang="ar-AE" dirty="0"/>
              </a:p>
              <a:p>
                <a:pPr/>
                <a14:m>
                  <m:oMathPara xmlns:m="http://schemas.openxmlformats.org/officeDocument/2006/math">
                    <m:oMathParaPr>
                      <m:jc m:val="centerGroup"/>
                    </m:oMathParaPr>
                    <m:oMath xmlns:m="http://schemas.openxmlformats.org/officeDocument/2006/math">
                      <m:r>
                        <a:rPr lang="ar-AE" sz="120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𝑆</m:t>
                      </m:r>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r>
                        <a:rPr lang="ar-AE" sz="1200" i="0" kern="1200">
                          <a:solidFill>
                            <a:schemeClr val="tx1"/>
                          </a:solidFill>
                          <a:latin typeface="Cambria Math" panose="02040503050406030204" pitchFamily="18" charset="0"/>
                          <a:ea typeface="+mn-ea"/>
                          <a:cs typeface="+mn-cs"/>
                        </a:rPr>
                        <m:t>&lt;</m:t>
                      </m:r>
                      <m:r>
                        <a:rPr lang="ar-AE" sz="1200" i="1" kern="1200">
                          <a:solidFill>
                            <a:schemeClr val="tx1"/>
                          </a:solidFill>
                          <a:latin typeface="Cambria Math" panose="02040503050406030204" pitchFamily="18" charset="0"/>
                          <a:ea typeface="+mn-ea"/>
                          <a:cs typeface="+mn-cs"/>
                        </a:rPr>
                        <m:t>𝑆</m:t>
                      </m:r>
                    </m:oMath>
                  </m:oMathPara>
                </a14:m>
                <a:endParaRPr lang="ar-AE" dirty="0"/>
              </a:p>
              <a:p>
                <a:r>
                  <a:rPr lang="en-GB" b="1" dirty="0"/>
                  <a:t>Determination of off-axis strength:</a:t>
                </a:r>
                <a:endParaRPr lang="en-GB" dirty="0"/>
              </a:p>
              <a:p>
                <a:pPr lvl="1"/>
                <a:r>
                  <a:rPr lang="en-GB" dirty="0"/>
                  <a:t>For tension: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r>
                        <a:rPr lang="ar-AE"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min</m:t>
                          </m:r>
                        </m:fName>
                        <m:e>
                          <m:d>
                            <m:dPr>
                              <m:sepChr m:val=","/>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𝐿𝑇</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𝐿𝑇</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𝑆</m:t>
                                  </m:r>
                                </m:num>
                                <m:den>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den>
                              </m:f>
                            </m:e>
                          </m:d>
                        </m:e>
                      </m:func>
                    </m:oMath>
                  </m:oMathPara>
                </a14:m>
                <a:endParaRPr lang="ar-AE" dirty="0"/>
              </a:p>
              <a:p>
                <a:pPr lvl="1"/>
                <a:r>
                  <a:rPr lang="en-GB" dirty="0"/>
                  <a:t>For compression:</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r>
                        <a:rPr lang="ar-AE"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min</m:t>
                          </m:r>
                        </m:fName>
                        <m:e>
                          <m:d>
                            <m:dPr>
                              <m:sepChr m:val=","/>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𝐿𝑇</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num>
                                <m:den>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𝐿𝑇</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den>
                              </m:f>
                            </m:e>
                            <m:e>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𝑆</m:t>
                                  </m:r>
                                </m:num>
                                <m:den>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den>
                              </m:f>
                            </m:e>
                          </m:d>
                        </m:e>
                      </m:func>
                    </m:oMath>
                  </m:oMathPara>
                </a14:m>
                <a:endParaRPr lang="ar-AE" dirty="0"/>
              </a:p>
              <a:p>
                <a:r>
                  <a:rPr lang="en-GB" dirty="0"/>
                  <a:t>The smallest calculated value corresponds to the </a:t>
                </a:r>
                <a:r>
                  <a:rPr lang="en-GB" b="1" dirty="0"/>
                  <a:t>off-axis strength</a:t>
                </a:r>
                <a:r>
                  <a:rPr lang="en-GB" dirty="0"/>
                  <a:t> of the ply.</a:t>
                </a:r>
              </a:p>
              <a:p>
                <a:r>
                  <a:rPr lang="en-GB" dirty="0"/>
                  <a:t>As fibre angle increases, fibre contribution decreases and failure transitions from fibre-dominated (low </a:t>
                </a:r>
                <a:r>
                  <a:rPr lang="el-GR" dirty="0"/>
                  <a:t>θ) </a:t>
                </a:r>
                <a:r>
                  <a:rPr lang="en-GB" dirty="0"/>
                  <a:t>to matrix-dominated (high </a:t>
                </a:r>
                <a:r>
                  <a:rPr lang="el-GR" dirty="0"/>
                  <a:t>θ) </a:t>
                </a:r>
                <a:r>
                  <a:rPr lang="en-GB" dirty="0"/>
                  <a:t>behaviour.</a:t>
                </a:r>
              </a:p>
              <a:p>
                <a:endParaRPr lang="en-GB" b="1" dirty="0"/>
              </a:p>
              <a:p>
                <a:r>
                  <a:rPr lang="en-GB" b="1" dirty="0"/>
                  <a:t>Key Takeaway</a:t>
                </a:r>
                <a:endParaRPr lang="en-GB" dirty="0"/>
              </a:p>
              <a:p>
                <a:r>
                  <a:rPr lang="en-GB" dirty="0"/>
                  <a:t>The </a:t>
                </a:r>
                <a:r>
                  <a:rPr lang="en-GB" b="1" dirty="0"/>
                  <a:t>Maximum Strain Criterion for off-axis loading</a:t>
                </a:r>
                <a:r>
                  <a:rPr lang="en-GB" dirty="0"/>
                  <a:t> captures how fibre orientation affects tensile and compressive response.</a:t>
                </a:r>
              </a:p>
              <a:p>
                <a:r>
                  <a:rPr lang="en-GB" dirty="0"/>
                  <a:t>Strength drops steeply with increasing angle due to lower stiffness and greater shear interaction.</a:t>
                </a:r>
              </a:p>
              <a:p>
                <a:r>
                  <a:rPr lang="en-GB" dirty="0"/>
                  <a:t>This method provides a first-order but insightful prediction of directional dependence in composite failure, supporting more advanced multi-axial criteria like Tsai–Wu or Puck.</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extends the Maximum Strain Failure Criterion to off-axis tension and compression in unidirectional composites. It explains how strain transformation equations are used to predict failure when the applied load is not aligned with the fibre direction.”</a:t>
                </a:r>
              </a:p>
              <a:p>
                <a:r>
                  <a:rPr lang="en-GB" b="1" dirty="0"/>
                  <a:t>Concept</a:t>
                </a:r>
                <a:endParaRPr lang="en-GB" dirty="0"/>
              </a:p>
              <a:p>
                <a:r>
                  <a:rPr lang="en-GB" dirty="0"/>
                  <a:t>When a unidirectional laminate is loaded at an angle </a:t>
                </a:r>
                <a:r>
                  <a:rPr lang="en-GB" sz="1200" i="0" kern="1200">
                    <a:solidFill>
                      <a:schemeClr val="tx1"/>
                    </a:solidFill>
                    <a:latin typeface="+mn-lt"/>
                    <a:ea typeface="+mn-ea"/>
                    <a:cs typeface="+mn-cs"/>
                  </a:rPr>
                  <a:t>𝜃</a:t>
                </a:r>
                <a:r>
                  <a:rPr lang="en-GB" dirty="0"/>
                  <a:t>, the applied strain components are transformed from the global coordinate system to the local ply coordinates (L, T).</a:t>
                </a:r>
              </a:p>
              <a:p>
                <a:r>
                  <a:rPr lang="en-GB" dirty="0"/>
                  <a:t>The </a:t>
                </a:r>
                <a:r>
                  <a:rPr lang="en-GB" b="1" dirty="0"/>
                  <a:t>Maximum Strain Criterion</a:t>
                </a:r>
                <a:r>
                  <a:rPr lang="en-GB" dirty="0"/>
                  <a:t> checks whether the principal strains in the ply exceed their corresponding tensile or compressive allowables.</a:t>
                </a:r>
              </a:p>
              <a:p>
                <a:r>
                  <a:rPr lang="en-GB" dirty="0"/>
                  <a:t>The critical stress causing failure depends on both fibre orientation and material anisotropy.</a:t>
                </a:r>
              </a:p>
              <a:p>
                <a:r>
                  <a:rPr lang="en-GB" b="1" dirty="0"/>
                  <a:t>Details</a:t>
                </a:r>
                <a:endParaRPr lang="en-GB" dirty="0"/>
              </a:p>
              <a:p>
                <a:r>
                  <a:rPr lang="en-GB" b="1" dirty="0"/>
                  <a:t>Transformed strain relations:</a:t>
                </a:r>
                <a:endParaRPr lang="en-GB" dirty="0"/>
              </a:p>
              <a:p>
                <a:r>
                  <a:rPr lang="ar-AE" sz="1200" i="0" kern="1200">
                    <a:solidFill>
                      <a:schemeClr val="tx1"/>
                    </a:solidFill>
                    <a:latin typeface="+mn-lt"/>
                    <a:ea typeface="+mn-ea"/>
                    <a:cs typeface="+mn-cs"/>
                  </a:rPr>
                  <a:t>𝜀_𝐿=1/𝐸_𝐿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𝜃−𝜈_𝐿𝑇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 𝜎_𝑥𝑥</a:t>
                </a:r>
                <a:endParaRPr lang="ar-AE" dirty="0"/>
              </a:p>
              <a:p>
                <a:r>
                  <a:rPr lang="ar-AE" sz="1200" i="0" kern="1200">
                    <a:solidFill>
                      <a:schemeClr val="tx1"/>
                    </a:solidFill>
                    <a:latin typeface="+mn-lt"/>
                    <a:ea typeface="+mn-ea"/>
                    <a:cs typeface="+mn-cs"/>
                  </a:rPr>
                  <a:t>𝜀_𝑇=1/𝐸_𝑇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𝜃−𝜈_𝑇𝐿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 𝜎_𝑥𝑥</a:t>
                </a:r>
                <a:endParaRPr lang="ar-AE" dirty="0"/>
              </a:p>
              <a:p>
                <a:r>
                  <a:rPr lang="ar-AE" sz="1200" i="0" kern="1200">
                    <a:solidFill>
                      <a:schemeClr val="tx1"/>
                    </a:solidFill>
                    <a:latin typeface="+mn-lt"/>
                    <a:ea typeface="+mn-ea"/>
                    <a:cs typeface="+mn-cs"/>
                  </a:rPr>
                  <a:t>𝛾_𝐿𝑇=1/𝐺_𝐿𝑇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 𝜎_𝑥𝑥</a:t>
                </a:r>
                <a:endParaRPr lang="ar-AE" dirty="0"/>
              </a:p>
              <a:p>
                <a:r>
                  <a:rPr lang="en-GB" b="1" dirty="0"/>
                  <a:t>Failure conditions:</a:t>
                </a:r>
                <a:endParaRPr lang="en-GB" dirty="0"/>
              </a:p>
              <a:p>
                <a:pPr lvl="1"/>
                <a:r>
                  <a:rPr lang="en-GB" dirty="0"/>
                  <a:t>Tensile or compressive limits are reached when any transformed strain exceeds the allowable:</a:t>
                </a:r>
              </a:p>
              <a:p>
                <a:r>
                  <a:rPr lang="en-GB" sz="1200" i="0" kern="1200">
                    <a:solidFill>
                      <a:schemeClr val="tx1"/>
                    </a:solidFill>
                    <a:latin typeface="+mn-lt"/>
                    <a:ea typeface="+mn-ea"/>
                    <a:cs typeface="+mn-cs"/>
                  </a:rPr>
                  <a:t>−</a:t>
                </a:r>
                <a:r>
                  <a:rPr lang="ar-AE" sz="1200" i="0" kern="1200">
                    <a:solidFill>
                      <a:schemeClr val="tx1"/>
                    </a:solidFill>
                    <a:latin typeface="+mn-lt"/>
                    <a:ea typeface="+mn-ea"/>
                    <a:cs typeface="+mn-cs"/>
                  </a:rPr>
                  <a:t>𝑋_𝑐&lt;𝜎_𝑥𝑥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𝜃&lt;𝑋_𝑡</a:t>
                </a:r>
                <a:endParaRPr lang="ar-AE" dirty="0"/>
              </a:p>
              <a:p>
                <a:r>
                  <a:rPr lang="ar-AE" sz="1200" i="0" kern="1200">
                    <a:solidFill>
                      <a:schemeClr val="tx1"/>
                    </a:solidFill>
                    <a:latin typeface="+mn-lt"/>
                    <a:ea typeface="+mn-ea"/>
                    <a:cs typeface="+mn-cs"/>
                  </a:rPr>
                  <a:t>−𝑌_𝑐&lt;𝜎_𝑥𝑥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𝜃&lt;𝑌_𝑡</a:t>
                </a:r>
                <a:endParaRPr lang="ar-AE" dirty="0"/>
              </a:p>
              <a:p>
                <a:r>
                  <a:rPr lang="ar-AE" sz="1200" i="0" kern="1200">
                    <a:solidFill>
                      <a:schemeClr val="tx1"/>
                    </a:solidFill>
                    <a:latin typeface="+mn-lt"/>
                    <a:ea typeface="+mn-ea"/>
                    <a:cs typeface="+mn-cs"/>
                  </a:rPr>
                  <a:t>−𝑆&lt;−𝜎_𝑥𝑥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⁡𝜃&lt;𝑆</a:t>
                </a:r>
                <a:endParaRPr lang="ar-AE" dirty="0"/>
              </a:p>
              <a:p>
                <a:r>
                  <a:rPr lang="en-GB" b="1" dirty="0"/>
                  <a:t>Determination of off-axis strength:</a:t>
                </a:r>
                <a:endParaRPr lang="en-GB" dirty="0"/>
              </a:p>
              <a:p>
                <a:pPr lvl="1"/>
                <a:r>
                  <a:rPr lang="en-GB" dirty="0"/>
                  <a:t>For tension:</a:t>
                </a:r>
              </a:p>
              <a:p>
                <a:r>
                  <a:rPr lang="ar-AE" sz="1200" i="0" kern="1200">
                    <a:solidFill>
                      <a:schemeClr val="tx1"/>
                    </a:solidFill>
                    <a:latin typeface="+mn-lt"/>
                    <a:ea typeface="+mn-ea"/>
                    <a:cs typeface="+mn-cs"/>
                  </a:rPr>
                  <a:t>𝜎_𝑥𝑢=</a:t>
                </a:r>
                <a:r>
                  <a:rPr lang="en-GB" sz="1200" i="0" kern="1200">
                    <a:solidFill>
                      <a:schemeClr val="tx1"/>
                    </a:solidFill>
                    <a:latin typeface="+mn-lt"/>
                    <a:ea typeface="+mn-ea"/>
                    <a:cs typeface="+mn-cs"/>
                  </a:rPr>
                  <a:t>min</a:t>
                </a:r>
                <a:r>
                  <a:rPr lang="ar-AE" sz="1200" i="0" kern="1200">
                    <a:solidFill>
                      <a:schemeClr val="tx1"/>
                    </a:solidFill>
                    <a:latin typeface="+mn-lt"/>
                    <a:ea typeface="+mn-ea"/>
                    <a:cs typeface="+mn-cs"/>
                  </a:rPr>
                  <a:t>⁡(𝑋_𝑡/(〖</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𝜃−𝜈_𝐿𝑇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𝜃)ⓜ,𝑌_𝑡/(〖</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𝜃−𝜈_𝐿𝑇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𝜃)ⓜ,𝑆/(</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 ))</a:t>
                </a:r>
                <a:endParaRPr lang="ar-AE" dirty="0"/>
              </a:p>
              <a:p>
                <a:pPr lvl="1"/>
                <a:r>
                  <a:rPr lang="en-GB" dirty="0"/>
                  <a:t>For compression:</a:t>
                </a:r>
              </a:p>
              <a:p>
                <a:r>
                  <a:rPr lang="ar-AE" sz="1200" i="0" kern="1200">
                    <a:solidFill>
                      <a:schemeClr val="tx1"/>
                    </a:solidFill>
                    <a:latin typeface="+mn-lt"/>
                    <a:ea typeface="+mn-ea"/>
                    <a:cs typeface="+mn-cs"/>
                  </a:rPr>
                  <a:t>𝜎_𝑥𝑢=</a:t>
                </a:r>
                <a:r>
                  <a:rPr lang="en-GB" sz="1200" i="0" kern="1200">
                    <a:solidFill>
                      <a:schemeClr val="tx1"/>
                    </a:solidFill>
                    <a:latin typeface="+mn-lt"/>
                    <a:ea typeface="+mn-ea"/>
                    <a:cs typeface="+mn-cs"/>
                  </a:rPr>
                  <a:t>min</a:t>
                </a:r>
                <a:r>
                  <a:rPr lang="ar-AE" sz="1200" i="0" kern="1200">
                    <a:solidFill>
                      <a:schemeClr val="tx1"/>
                    </a:solidFill>
                    <a:latin typeface="+mn-lt"/>
                    <a:ea typeface="+mn-ea"/>
                    <a:cs typeface="+mn-cs"/>
                  </a:rPr>
                  <a:t>⁡((∣𝑋_𝑐∣)/(〖</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𝜃−𝜈_𝐿𝑇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𝜃)ⓜ,(∣𝑌_𝑐∣)/(〖</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𝜃−𝜈_𝐿𝑇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𝜃)ⓜ,𝑆/(</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 ))</a:t>
                </a:r>
                <a:endParaRPr lang="ar-AE" dirty="0"/>
              </a:p>
              <a:p>
                <a:r>
                  <a:rPr lang="en-GB" dirty="0"/>
                  <a:t>The smallest calculated value corresponds to the </a:t>
                </a:r>
                <a:r>
                  <a:rPr lang="en-GB" b="1" dirty="0"/>
                  <a:t>off-axis strength</a:t>
                </a:r>
                <a:r>
                  <a:rPr lang="en-GB" dirty="0"/>
                  <a:t> of the ply.</a:t>
                </a:r>
              </a:p>
              <a:p>
                <a:r>
                  <a:rPr lang="en-GB" dirty="0"/>
                  <a:t>As fibre angle increases, fibre contribution decreases and failure transitions from fibre-dominated (low </a:t>
                </a:r>
                <a:r>
                  <a:rPr lang="el-GR" dirty="0"/>
                  <a:t>θ) </a:t>
                </a:r>
                <a:r>
                  <a:rPr lang="en-GB" dirty="0"/>
                  <a:t>to matrix-dominated (high </a:t>
                </a:r>
                <a:r>
                  <a:rPr lang="el-GR" dirty="0"/>
                  <a:t>θ) </a:t>
                </a:r>
                <a:r>
                  <a:rPr lang="en-GB" dirty="0"/>
                  <a:t>behaviour.</a:t>
                </a:r>
              </a:p>
              <a:p>
                <a:r>
                  <a:rPr lang="en-GB" b="1" dirty="0"/>
                  <a:t>Key Takeaway</a:t>
                </a:r>
                <a:endParaRPr lang="en-GB" dirty="0"/>
              </a:p>
              <a:p>
                <a:r>
                  <a:rPr lang="en-GB" dirty="0"/>
                  <a:t>The </a:t>
                </a:r>
                <a:r>
                  <a:rPr lang="en-GB" b="1" dirty="0"/>
                  <a:t>Maximum Strain Criterion for off-axis loading</a:t>
                </a:r>
                <a:r>
                  <a:rPr lang="en-GB" dirty="0"/>
                  <a:t> captures how fibre orientation affects tensile and compressive response.</a:t>
                </a:r>
              </a:p>
              <a:p>
                <a:r>
                  <a:rPr lang="en-GB" dirty="0"/>
                  <a:t>Strength drops steeply with increasing angle due to lower stiffness and greater shear interaction.</a:t>
                </a:r>
              </a:p>
              <a:p>
                <a:r>
                  <a:rPr lang="en-GB" dirty="0"/>
                  <a:t>This method provides a first-order but insightful prediction of directional dependence in composite failure, supporting more advanced multi-axial criteria like Tsai–Wu or Puck.</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23</a:t>
            </a:fld>
            <a:endParaRPr lang="en-GB" dirty="0"/>
          </a:p>
        </p:txBody>
      </p:sp>
    </p:spTree>
    <p:extLst>
      <p:ext uri="{BB962C8B-B14F-4D97-AF65-F5344CB8AC3E}">
        <p14:creationId xmlns:p14="http://schemas.microsoft.com/office/powerpoint/2010/main" val="325435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introduces the Tsai–Hill failure criterion, one of the earliest and simplest interaction-based theories used for composite laminates. It extends the von Mises yield concept to orthotropic materials such as unidirectional CFRP or GFRP plies.”</a:t>
                </a:r>
              </a:p>
              <a:p>
                <a:endParaRPr lang="en-GB" b="1" dirty="0"/>
              </a:p>
              <a:p>
                <a:r>
                  <a:rPr lang="en-GB" b="1" dirty="0"/>
                  <a:t>Concept</a:t>
                </a:r>
                <a:endParaRPr lang="en-GB" dirty="0"/>
              </a:p>
              <a:p>
                <a:r>
                  <a:rPr lang="en-GB" dirty="0"/>
                  <a:t>The </a:t>
                </a:r>
                <a:r>
                  <a:rPr lang="en-GB" b="1" dirty="0"/>
                  <a:t>Tsai–Hill criterion</a:t>
                </a:r>
                <a:r>
                  <a:rPr lang="en-GB" dirty="0"/>
                  <a:t> predicts failure when the combined effect of normal and shear stresses exceeds a critical limit.</a:t>
                </a:r>
              </a:p>
              <a:p>
                <a:r>
                  <a:rPr lang="en-GB" dirty="0"/>
                  <a:t>It is based on the </a:t>
                </a:r>
                <a:r>
                  <a:rPr lang="en-GB" b="1" dirty="0"/>
                  <a:t>distortion energy theory</a:t>
                </a:r>
                <a:r>
                  <a:rPr lang="en-GB" dirty="0"/>
                  <a:t>, adapted to anisotropic (direction-dependent) materials.</a:t>
                </a:r>
              </a:p>
              <a:p>
                <a:r>
                  <a:rPr lang="en-GB" dirty="0"/>
                  <a:t>The criterion assumes the composite behaves as a </a:t>
                </a:r>
                <a:r>
                  <a:rPr lang="en-GB" b="1" dirty="0"/>
                  <a:t>homogeneous orthotropic layer</a:t>
                </a:r>
                <a:r>
                  <a:rPr lang="en-GB" dirty="0"/>
                  <a:t>, smearing out fibre and matrix behaviour.</a:t>
                </a:r>
              </a:p>
              <a:p>
                <a:r>
                  <a:rPr lang="en-GB" dirty="0"/>
                  <a:t>It is </a:t>
                </a:r>
                <a:r>
                  <a:rPr lang="en-GB" b="1" dirty="0"/>
                  <a:t>independent of the sign</a:t>
                </a:r>
                <a:r>
                  <a:rPr lang="en-GB" dirty="0"/>
                  <a:t> of the stresses, meaning it cannot distinguish between tension and compression failures.</a:t>
                </a:r>
              </a:p>
              <a:p>
                <a:endParaRPr lang="en-GB" b="1" dirty="0"/>
              </a:p>
              <a:p>
                <a:r>
                  <a:rPr lang="en-GB" b="1" dirty="0"/>
                  <a:t>Details</a:t>
                </a:r>
                <a:endParaRPr lang="en-GB" dirty="0"/>
              </a:p>
              <a:p>
                <a:r>
                  <a:rPr lang="en-GB" dirty="0"/>
                  <a:t>For a single ply under plane stress, the failure condition is given by:</a:t>
                </a:r>
              </a:p>
              <a:p>
                <a:pPr/>
                <a14:m>
                  <m:oMathPara xmlns:m="http://schemas.openxmlformats.org/officeDocument/2006/math">
                    <m:oMathParaPr>
                      <m:jc m:val="centerGroup"/>
                    </m:oMathParaPr>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num>
                                <m:den>
                                  <m:r>
                                    <a:rPr lang="ar-AE" sz="1200" i="1" kern="1200">
                                      <a:solidFill>
                                        <a:schemeClr val="tx1"/>
                                      </a:solidFill>
                                      <a:latin typeface="Cambria Math" panose="02040503050406030204" pitchFamily="18" charset="0"/>
                                      <a:ea typeface="+mn-ea"/>
                                      <a:cs typeface="+mn-cs"/>
                                    </a:rPr>
                                    <m:t>𝑋</m:t>
                                  </m:r>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m:t>
                              </m:r>
                            </m:sub>
                          </m:sSub>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𝑋</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m:t>
                                      </m:r>
                                    </m:sub>
                                  </m:sSub>
                                </m:num>
                                <m:den>
                                  <m:r>
                                    <a:rPr lang="ar-AE" sz="1200" i="1" kern="1200">
                                      <a:solidFill>
                                        <a:schemeClr val="tx1"/>
                                      </a:solidFill>
                                      <a:latin typeface="Cambria Math" panose="02040503050406030204" pitchFamily="18" charset="0"/>
                                      <a:ea typeface="+mn-ea"/>
                                      <a:cs typeface="+mn-cs"/>
                                    </a:rPr>
                                    <m:t>𝑌</m:t>
                                  </m:r>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𝑥𝑦</m:t>
                                      </m:r>
                                    </m:sub>
                                  </m:sSub>
                                </m:num>
                                <m:den>
                                  <m:r>
                                    <a:rPr lang="ar-AE" sz="1200" i="1" kern="1200">
                                      <a:solidFill>
                                        <a:schemeClr val="tx1"/>
                                      </a:solidFill>
                                      <a:latin typeface="Cambria Math" panose="02040503050406030204" pitchFamily="18" charset="0"/>
                                      <a:ea typeface="+mn-ea"/>
                                      <a:cs typeface="+mn-cs"/>
                                    </a:rPr>
                                    <m:t>𝑆</m:t>
                                  </m:r>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r>
                  <a:rPr lang="en-GB" dirty="0"/>
                  <a:t>where:</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𝑋</m:t>
                    </m:r>
                  </m:oMath>
                </a14:m>
                <a:r>
                  <a:rPr lang="en-GB" dirty="0"/>
                  <a:t>: longitudinal strength (fibre direction),</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𝑌</m:t>
                    </m:r>
                  </m:oMath>
                </a14:m>
                <a:r>
                  <a:rPr lang="en-GB" dirty="0"/>
                  <a:t>: transverse strength (matrix direction),</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𝑆</m:t>
                    </m:r>
                  </m:oMath>
                </a14:m>
                <a:r>
                  <a:rPr lang="en-GB" dirty="0"/>
                  <a:t>: in-plane shear strength.</a:t>
                </a:r>
              </a:p>
              <a:p>
                <a:r>
                  <a:rPr lang="en-GB" dirty="0"/>
                  <a:t>The terms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𝑥𝑦</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𝑠</m:t>
                        </m:r>
                      </m:sub>
                    </m:sSub>
                  </m:oMath>
                </a14:m>
                <a:r>
                  <a:rPr lang="en-GB" dirty="0"/>
                  <a:t>are empirical coefficients often written as: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𝑋</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𝑦</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𝑌</m:t>
                              </m:r>
                            </m:e>
                            <m:sup>
                              <m:r>
                                <a:rPr lang="ar-AE" sz="1200" i="0" kern="1200">
                                  <a:solidFill>
                                    <a:schemeClr val="tx1"/>
                                  </a:solidFill>
                                  <a:latin typeface="Cambria Math" panose="02040503050406030204" pitchFamily="18" charset="0"/>
                                  <a:ea typeface="+mn-ea"/>
                                  <a:cs typeface="+mn-cs"/>
                                </a:rPr>
                                <m:t>2</m:t>
                              </m:r>
                            </m:sup>
                          </m:sSup>
                        </m:den>
                      </m:f>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a:rPr lang="ar-AE" sz="1200" i="1" kern="1200">
                              <a:solidFill>
                                <a:schemeClr val="tx1"/>
                              </a:solidFill>
                              <a:latin typeface="Cambria Math" panose="02040503050406030204" pitchFamily="18" charset="0"/>
                              <a:ea typeface="+mn-ea"/>
                              <a:cs typeface="+mn-cs"/>
                            </a:rPr>
                            <m:t>𝑠</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𝑆</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r>
                  <a:rPr lang="en-GB" b="1" dirty="0"/>
                  <a:t>Advantages:</a:t>
                </a:r>
                <a:endParaRPr lang="en-GB" dirty="0"/>
              </a:p>
              <a:p>
                <a:pPr lvl="1"/>
                <a:r>
                  <a:rPr lang="en-GB" dirty="0"/>
                  <a:t>Simple to apply and widely implemented in FEA software.</a:t>
                </a:r>
              </a:p>
              <a:p>
                <a:pPr lvl="1"/>
                <a:r>
                  <a:rPr lang="en-GB" dirty="0"/>
                  <a:t>Accounts for </a:t>
                </a:r>
                <a:r>
                  <a:rPr lang="en-GB" b="1" dirty="0"/>
                  <a:t>interaction between </a:t>
                </a:r>
                <a:r>
                  <a:rPr lang="el-GR" b="1" dirty="0"/>
                  <a:t>σ</a:t>
                </a:r>
                <a:r>
                  <a:rPr lang="en-GB" b="1" dirty="0"/>
                  <a:t>x, </a:t>
                </a:r>
                <a:r>
                  <a:rPr lang="el-GR" b="1" dirty="0"/>
                  <a:t>σ</a:t>
                </a:r>
                <a:r>
                  <a:rPr lang="en-GB" b="1" dirty="0"/>
                  <a:t>y, and </a:t>
                </a:r>
                <a:r>
                  <a:rPr lang="el-GR" b="1" dirty="0"/>
                  <a:t>τ</a:t>
                </a:r>
                <a:r>
                  <a:rPr lang="en-GB" b="1" dirty="0" err="1"/>
                  <a:t>xy</a:t>
                </a:r>
                <a:r>
                  <a:rPr lang="en-GB" dirty="0"/>
                  <a:t>, unlike the Maximum Stress or Strain criteria.</a:t>
                </a:r>
              </a:p>
              <a:p>
                <a:pPr lvl="1"/>
                <a:r>
                  <a:rPr lang="en-GB" dirty="0"/>
                  <a:t>Suitable for </a:t>
                </a:r>
                <a:r>
                  <a:rPr lang="en-GB" b="1" dirty="0"/>
                  <a:t>preliminary design</a:t>
                </a:r>
                <a:r>
                  <a:rPr lang="en-GB" dirty="0"/>
                  <a:t> and laminate-level optimisation.</a:t>
                </a:r>
              </a:p>
              <a:p>
                <a:r>
                  <a:rPr lang="en-GB" b="1" dirty="0"/>
                  <a:t>Limitations:</a:t>
                </a:r>
                <a:endParaRPr lang="en-GB" dirty="0"/>
              </a:p>
              <a:p>
                <a:pPr lvl="1"/>
                <a:r>
                  <a:rPr lang="en-GB" dirty="0"/>
                  <a:t>Cannot differentiate between </a:t>
                </a:r>
                <a:r>
                  <a:rPr lang="en-GB" b="1" dirty="0"/>
                  <a:t>tension and compression failures</a:t>
                </a:r>
                <a:r>
                  <a:rPr lang="en-GB" dirty="0"/>
                  <a:t>.</a:t>
                </a:r>
              </a:p>
              <a:p>
                <a:pPr lvl="1"/>
                <a:r>
                  <a:rPr lang="en-GB" dirty="0"/>
                  <a:t>Does not predict </a:t>
                </a:r>
                <a:r>
                  <a:rPr lang="en-GB" b="1" dirty="0"/>
                  <a:t>fibre vs. matrix failure modes</a:t>
                </a:r>
                <a:r>
                  <a:rPr lang="en-GB" dirty="0"/>
                  <a:t>.</a:t>
                </a:r>
              </a:p>
              <a:p>
                <a:pPr lvl="1"/>
                <a:r>
                  <a:rPr lang="en-GB" dirty="0"/>
                  <a:t>Not suitable for post-failure progression or damage-tolerant analysis.</a:t>
                </a:r>
              </a:p>
              <a:p>
                <a:endParaRPr lang="en-GB" b="1" dirty="0"/>
              </a:p>
              <a:p>
                <a:r>
                  <a:rPr lang="en-GB" b="1" dirty="0"/>
                  <a:t>Key Takeaway</a:t>
                </a:r>
                <a:endParaRPr lang="en-GB" dirty="0"/>
              </a:p>
              <a:p>
                <a:r>
                  <a:rPr lang="en-GB" dirty="0"/>
                  <a:t>The </a:t>
                </a:r>
                <a:r>
                  <a:rPr lang="en-GB" b="1" dirty="0"/>
                  <a:t>Tsai–Hill criterion</a:t>
                </a:r>
                <a:r>
                  <a:rPr lang="en-GB" dirty="0"/>
                  <a:t> is an effective, easy-to-use tool for quick failure screening in composite laminates.</a:t>
                </a:r>
              </a:p>
              <a:p>
                <a:r>
                  <a:rPr lang="en-GB" dirty="0"/>
                  <a:t>It provides reasonable accuracy for early design stages but should be replaced by more advanced criteria (Tsai–Wu, Hashin, or Puck) when mode-specific or directional failure mechanisms must be captured.</a:t>
                </a:r>
              </a:p>
              <a:p>
                <a:endParaRPr lang="en-GB" dirty="0"/>
              </a:p>
              <a:p>
                <a:r>
                  <a:rPr lang="en-GB" dirty="0"/>
                  <a:t>-----------------------------------------------------------------------------------------------------------------------------------------------------------------------------</a:t>
                </a:r>
              </a:p>
              <a:p>
                <a:endParaRPr lang="en-GB" dirty="0"/>
              </a:p>
              <a:p>
                <a:r>
                  <a:rPr lang="en-GB" b="1" dirty="0"/>
                  <a:t>Critical Note:</a:t>
                </a:r>
              </a:p>
              <a:p>
                <a:endParaRPr lang="en-GB" dirty="0"/>
              </a:p>
              <a:p>
                <a:r>
                  <a:rPr lang="en-GB" b="1" dirty="0"/>
                  <a:t>Intro</a:t>
                </a:r>
              </a:p>
              <a:p>
                <a:r>
                  <a:rPr lang="en-GB" dirty="0"/>
                  <a:t>The </a:t>
                </a:r>
                <a:r>
                  <a:rPr lang="en-GB" b="1" dirty="0"/>
                  <a:t>distortion energy method</a:t>
                </a:r>
                <a:r>
                  <a:rPr lang="en-GB" dirty="0"/>
                  <a:t>, also called the </a:t>
                </a:r>
                <a:r>
                  <a:rPr lang="en-GB" b="1" dirty="0"/>
                  <a:t>von Mises criterion</a:t>
                </a:r>
                <a:r>
                  <a:rPr lang="en-GB" dirty="0"/>
                  <a:t> in metals, predicts material failure by focusing on the </a:t>
                </a:r>
                <a:r>
                  <a:rPr lang="en-GB" i="1" dirty="0"/>
                  <a:t>energy that changes shape</a:t>
                </a:r>
                <a:r>
                  <a:rPr lang="en-GB" dirty="0"/>
                  <a:t> rather than the energy that merely changes volume. This concept provides the foundation for several composite failure models, including the </a:t>
                </a:r>
                <a:r>
                  <a:rPr lang="en-GB" b="1" dirty="0"/>
                  <a:t>Tsai–Hill criterion</a:t>
                </a:r>
                <a:r>
                  <a:rPr lang="en-GB" dirty="0"/>
                  <a:t>.</a:t>
                </a:r>
              </a:p>
              <a:p>
                <a:br>
                  <a:rPr lang="en-GB" dirty="0"/>
                </a:br>
                <a:endParaRPr lang="en-GB" dirty="0"/>
              </a:p>
              <a:p>
                <a:r>
                  <a:rPr lang="en-GB" b="1" dirty="0"/>
                  <a:t>Concept</a:t>
                </a:r>
              </a:p>
              <a:p>
                <a:r>
                  <a:rPr lang="en-GB" dirty="0"/>
                  <a:t>Total strain energy in a material under load can be split into two parts:</a:t>
                </a:r>
              </a:p>
              <a:p>
                <a:pPr lvl="1"/>
                <a:r>
                  <a:rPr lang="en-GB" b="1" dirty="0"/>
                  <a:t>Volumetric energy</a:t>
                </a:r>
                <a:r>
                  <a:rPr lang="en-GB" dirty="0"/>
                  <a:t> — from uniform expansion or compression.</a:t>
                </a:r>
              </a:p>
              <a:p>
                <a:pPr lvl="1"/>
                <a:r>
                  <a:rPr lang="en-GB" b="1" dirty="0"/>
                  <a:t>Distortion energy</a:t>
                </a:r>
                <a:r>
                  <a:rPr lang="en-GB" dirty="0"/>
                  <a:t> — from shape change or shear deformation.</a:t>
                </a:r>
              </a:p>
              <a:p>
                <a:r>
                  <a:rPr lang="en-GB" dirty="0"/>
                  <a:t>Ductile materials (like metals) fail when the distortion energy reaches a critical value equal to that at yielding in a simple tension test.</a:t>
                </a:r>
              </a:p>
              <a:p>
                <a:r>
                  <a:rPr lang="en-GB" dirty="0"/>
                  <a:t>For anisotropic materials like composites, this same philosophy is extended: failure is assumed to occur when the </a:t>
                </a:r>
                <a:r>
                  <a:rPr lang="en-GB" i="1" dirty="0"/>
                  <a:t>combined distortion effects</a:t>
                </a:r>
                <a:r>
                  <a:rPr lang="en-GB" dirty="0"/>
                  <a:t> from all normal and shear stresses reach a critical value related to the material’s directional strengths.</a:t>
                </a:r>
              </a:p>
              <a:p>
                <a:br>
                  <a:rPr lang="en-GB" dirty="0"/>
                </a:br>
                <a:endParaRPr lang="en-GB" dirty="0"/>
              </a:p>
              <a:p>
                <a:r>
                  <a:rPr lang="en-GB" b="1" dirty="0"/>
                  <a:t>Details</a:t>
                </a:r>
              </a:p>
              <a:p>
                <a:r>
                  <a:rPr lang="en-GB" dirty="0"/>
                  <a:t>The </a:t>
                </a:r>
                <a:r>
                  <a:rPr lang="en-GB" b="1" dirty="0"/>
                  <a:t>von Mises criterion</a:t>
                </a:r>
                <a:r>
                  <a:rPr lang="en-GB" dirty="0"/>
                  <a:t> (for isotropic metals) is expressed as</a:t>
                </a:r>
              </a:p>
              <a:p>
                <a14:m>
                  <m:oMathPara xmlns:m="http://schemas.openxmlformats.org/officeDocument/2006/math">
                    <m:oMathParaPr>
                      <m:jc m:val="centerGroup"/>
                    </m:oMathParaPr>
                    <m:oMath xmlns:m="http://schemas.openxmlformats.org/officeDocument/2006/math">
                      <m:d>
                        <m:dPr>
                          <m:endChr m:val=""/>
                          <m:ctrlPr>
                            <a:rPr lang="ar-AE" sz="1200" kern="1200">
                              <a:solidFill>
                                <a:schemeClr val="tx1"/>
                              </a:solidFill>
                              <a:latin typeface="+mn-lt"/>
                              <a:ea typeface="+mn-ea"/>
                              <a:cs typeface="+mn-cs"/>
                            </a:rPr>
                          </m:ctrlPr>
                        </m:dPr>
                        <m:e>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1</m:t>
                              </m:r>
                            </m:sub>
                          </m:sSub>
                          <m:r>
                            <a:rPr lang="ar-AE" sz="1200" i="0" kern="1200">
                              <a:solidFill>
                                <a:schemeClr val="tx1"/>
                              </a:solidFill>
                              <a:latin typeface="+mn-lt"/>
                              <a:ea typeface="+mn-ea"/>
                              <a:cs typeface="+mn-cs"/>
                            </a:rPr>
                            <m: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2</m:t>
                              </m:r>
                            </m:sub>
                          </m:sSub>
                          <m:sSup>
                            <m:sSupPr>
                              <m:ctrlPr>
                                <a:rPr lang="ar-AE" sz="1200" i="1" kern="1200">
                                  <a:solidFill>
                                    <a:schemeClr val="tx1"/>
                                  </a:solidFill>
                                  <a:latin typeface="+mn-lt"/>
                                  <a:ea typeface="+mn-ea"/>
                                  <a:cs typeface="+mn-cs"/>
                                </a:rPr>
                              </m:ctrlPr>
                            </m:sSupPr>
                            <m:e>
                              <m:d>
                                <m:dPr>
                                  <m:begChr m:val=""/>
                                  <m:endChr m:val=""/>
                                  <m:ctrlPr>
                                    <a:rPr lang="ar-AE" sz="1200" i="1" kern="1200">
                                      <a:solidFill>
                                        <a:schemeClr val="tx1"/>
                                      </a:solidFill>
                                      <a:latin typeface="+mn-lt"/>
                                      <a:ea typeface="+mn-ea"/>
                                      <a:cs typeface="+mn-cs"/>
                                    </a:rPr>
                                  </m:ctrlPr>
                                </m:dPr>
                                <m:e>
                                  <m:r>
                                    <a:rPr lang="ar-AE" sz="1200" i="0" kern="1200">
                                      <a:solidFill>
                                        <a:schemeClr val="tx1"/>
                                      </a:solidFill>
                                      <a:latin typeface="+mn-lt"/>
                                      <a:ea typeface="+mn-ea"/>
                                      <a:cs typeface="+mn-cs"/>
                                    </a:rPr>
                                    <m:t>)</m:t>
                                  </m:r>
                                </m:e>
                              </m:d>
                            </m:e>
                            <m:sup>
                              <m:r>
                                <a:rPr lang="ar-AE" sz="1200" i="0" kern="1200">
                                  <a:solidFill>
                                    <a:schemeClr val="tx1"/>
                                  </a:solidFill>
                                  <a:latin typeface="+mn-lt"/>
                                  <a:ea typeface="+mn-ea"/>
                                  <a:cs typeface="+mn-cs"/>
                                </a:rPr>
                                <m:t>2</m:t>
                              </m:r>
                            </m:sup>
                          </m:sSup>
                          <m:r>
                            <a:rPr lang="ar-AE" sz="1200" i="0" kern="1200">
                              <a:solidFill>
                                <a:schemeClr val="tx1"/>
                              </a:solidFill>
                              <a:latin typeface="+mn-lt"/>
                              <a:ea typeface="+mn-ea"/>
                              <a:cs typeface="+mn-cs"/>
                            </a:rPr>
                            <m:t>+</m:t>
                          </m:r>
                          <m:d>
                            <m:dPr>
                              <m:endChr m:val=""/>
                              <m:ctrlPr>
                                <a:rPr lang="ar-AE" sz="1200" i="1" kern="1200">
                                  <a:solidFill>
                                    <a:schemeClr val="tx1"/>
                                  </a:solidFill>
                                  <a:latin typeface="+mn-lt"/>
                                  <a:ea typeface="+mn-ea"/>
                                  <a:cs typeface="+mn-cs"/>
                                </a:rPr>
                              </m:ctrlPr>
                            </m:dPr>
                            <m:e>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2</m:t>
                                  </m:r>
                                </m:sub>
                              </m:sSub>
                              <m:r>
                                <a:rPr lang="ar-AE" sz="1200" i="0" kern="1200">
                                  <a:solidFill>
                                    <a:schemeClr val="tx1"/>
                                  </a:solidFill>
                                  <a:latin typeface="+mn-lt"/>
                                  <a:ea typeface="+mn-ea"/>
                                  <a:cs typeface="+mn-cs"/>
                                </a:rPr>
                                <m: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3</m:t>
                                  </m:r>
                                </m:sub>
                              </m:sSub>
                              <m:sSup>
                                <m:sSupPr>
                                  <m:ctrlPr>
                                    <a:rPr lang="ar-AE" sz="1200" i="1" kern="1200">
                                      <a:solidFill>
                                        <a:schemeClr val="tx1"/>
                                      </a:solidFill>
                                      <a:latin typeface="+mn-lt"/>
                                      <a:ea typeface="+mn-ea"/>
                                      <a:cs typeface="+mn-cs"/>
                                    </a:rPr>
                                  </m:ctrlPr>
                                </m:sSupPr>
                                <m:e>
                                  <m:d>
                                    <m:dPr>
                                      <m:begChr m:val=""/>
                                      <m:endChr m:val=""/>
                                      <m:ctrlPr>
                                        <a:rPr lang="ar-AE" sz="1200" i="1" kern="1200">
                                          <a:solidFill>
                                            <a:schemeClr val="tx1"/>
                                          </a:solidFill>
                                          <a:latin typeface="+mn-lt"/>
                                          <a:ea typeface="+mn-ea"/>
                                          <a:cs typeface="+mn-cs"/>
                                        </a:rPr>
                                      </m:ctrlPr>
                                    </m:dPr>
                                    <m:e>
                                      <m:r>
                                        <a:rPr lang="ar-AE" sz="1200" i="0" kern="1200">
                                          <a:solidFill>
                                            <a:schemeClr val="tx1"/>
                                          </a:solidFill>
                                          <a:latin typeface="+mn-lt"/>
                                          <a:ea typeface="+mn-ea"/>
                                          <a:cs typeface="+mn-cs"/>
                                        </a:rPr>
                                        <m:t>)</m:t>
                                      </m:r>
                                    </m:e>
                                  </m:d>
                                </m:e>
                                <m:sup>
                                  <m:r>
                                    <a:rPr lang="ar-AE" sz="1200" i="0" kern="1200">
                                      <a:solidFill>
                                        <a:schemeClr val="tx1"/>
                                      </a:solidFill>
                                      <a:latin typeface="+mn-lt"/>
                                      <a:ea typeface="+mn-ea"/>
                                      <a:cs typeface="+mn-cs"/>
                                    </a:rPr>
                                    <m:t>2</m:t>
                                  </m:r>
                                </m:sup>
                              </m:sSup>
                              <m:r>
                                <a:rPr lang="ar-AE" sz="1200" i="0" kern="1200">
                                  <a:solidFill>
                                    <a:schemeClr val="tx1"/>
                                  </a:solidFill>
                                  <a:latin typeface="+mn-lt"/>
                                  <a:ea typeface="+mn-ea"/>
                                  <a:cs typeface="+mn-cs"/>
                                </a:rPr>
                                <m:t>+</m:t>
                              </m:r>
                              <m:d>
                                <m:dPr>
                                  <m:endChr m:val=""/>
                                  <m:ctrlPr>
                                    <a:rPr lang="ar-AE" sz="1200" i="1" kern="1200">
                                      <a:solidFill>
                                        <a:schemeClr val="tx1"/>
                                      </a:solidFill>
                                      <a:latin typeface="+mn-lt"/>
                                      <a:ea typeface="+mn-ea"/>
                                      <a:cs typeface="+mn-cs"/>
                                    </a:rPr>
                                  </m:ctrlPr>
                                </m:dPr>
                                <m:e>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3</m:t>
                                      </m:r>
                                    </m:sub>
                                  </m:sSub>
                                  <m:r>
                                    <a:rPr lang="ar-AE" sz="1200" i="0" kern="1200">
                                      <a:solidFill>
                                        <a:schemeClr val="tx1"/>
                                      </a:solidFill>
                                      <a:latin typeface="+mn-lt"/>
                                      <a:ea typeface="+mn-ea"/>
                                      <a:cs typeface="+mn-cs"/>
                                    </a:rPr>
                                    <m: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1</m:t>
                                      </m:r>
                                    </m:sub>
                                  </m:sSub>
                                  <m:sSup>
                                    <m:sSupPr>
                                      <m:ctrlPr>
                                        <a:rPr lang="ar-AE" sz="1200" i="1" kern="1200">
                                          <a:solidFill>
                                            <a:schemeClr val="tx1"/>
                                          </a:solidFill>
                                          <a:latin typeface="+mn-lt"/>
                                          <a:ea typeface="+mn-ea"/>
                                          <a:cs typeface="+mn-cs"/>
                                        </a:rPr>
                                      </m:ctrlPr>
                                    </m:sSupPr>
                                    <m:e>
                                      <m:d>
                                        <m:dPr>
                                          <m:begChr m:val=""/>
                                          <m:endChr m:val=""/>
                                          <m:ctrlPr>
                                            <a:rPr lang="ar-AE" sz="1200" i="1" kern="1200">
                                              <a:solidFill>
                                                <a:schemeClr val="tx1"/>
                                              </a:solidFill>
                                              <a:latin typeface="+mn-lt"/>
                                              <a:ea typeface="+mn-ea"/>
                                              <a:cs typeface="+mn-cs"/>
                                            </a:rPr>
                                          </m:ctrlPr>
                                        </m:dPr>
                                        <m:e>
                                          <m:r>
                                            <a:rPr lang="ar-AE" sz="1200" i="0" kern="1200">
                                              <a:solidFill>
                                                <a:schemeClr val="tx1"/>
                                              </a:solidFill>
                                              <a:latin typeface="+mn-lt"/>
                                              <a:ea typeface="+mn-ea"/>
                                              <a:cs typeface="+mn-cs"/>
                                            </a:rPr>
                                            <m:t>)</m:t>
                                          </m:r>
                                        </m:e>
                                      </m:d>
                                    </m:e>
                                    <m:sup>
                                      <m:r>
                                        <a:rPr lang="ar-AE" sz="1200" i="0" kern="1200">
                                          <a:solidFill>
                                            <a:schemeClr val="tx1"/>
                                          </a:solidFill>
                                          <a:latin typeface="+mn-lt"/>
                                          <a:ea typeface="+mn-ea"/>
                                          <a:cs typeface="+mn-cs"/>
                                        </a:rPr>
                                        <m:t>2</m:t>
                                      </m:r>
                                    </m:sup>
                                  </m:sSup>
                                  <m:r>
                                    <a:rPr lang="ar-AE" sz="1200" i="0" kern="1200">
                                      <a:solidFill>
                                        <a:schemeClr val="tx1"/>
                                      </a:solidFill>
                                      <a:latin typeface="+mn-lt"/>
                                      <a:ea typeface="+mn-ea"/>
                                      <a:cs typeface="+mn-cs"/>
                                    </a:rPr>
                                    <m:t>=</m:t>
                                  </m:r>
                                  <m:r>
                                    <a:rPr lang="ar-AE" sz="1200" i="0" kern="1200">
                                      <a:solidFill>
                                        <a:schemeClr val="tx1"/>
                                      </a:solidFill>
                                      <a:latin typeface="+mn-lt"/>
                                      <a:ea typeface="+mn-ea"/>
                                      <a:cs typeface="+mn-cs"/>
                                    </a:rPr>
                                    <m:t>2</m:t>
                                  </m:r>
                                  <m:sSubSup>
                                    <m:sSubSupPr>
                                      <m:ctrlPr>
                                        <a:rPr lang="ar-AE" sz="1200" i="1" kern="1200">
                                          <a:solidFill>
                                            <a:schemeClr val="tx1"/>
                                          </a:solidFill>
                                          <a:latin typeface="+mn-lt"/>
                                          <a:ea typeface="+mn-ea"/>
                                          <a:cs typeface="+mn-cs"/>
                                        </a:rPr>
                                      </m:ctrlPr>
                                    </m:sSubSupPr>
                                    <m:e>
                                      <m:r>
                                        <a:rPr lang="ar-AE" sz="1200" i="1" kern="1200">
                                          <a:solidFill>
                                            <a:schemeClr val="tx1"/>
                                          </a:solidFill>
                                          <a:latin typeface="+mn-lt"/>
                                          <a:ea typeface="+mn-ea"/>
                                          <a:cs typeface="+mn-cs"/>
                                        </a:rPr>
                                        <m:t>𝜎</m:t>
                                      </m:r>
                                    </m:e>
                                    <m:sub>
                                      <m:r>
                                        <a:rPr lang="ar-AE" sz="1200" i="1" kern="1200">
                                          <a:solidFill>
                                            <a:schemeClr val="tx1"/>
                                          </a:solidFill>
                                          <a:latin typeface="+mn-lt"/>
                                          <a:ea typeface="+mn-ea"/>
                                          <a:cs typeface="+mn-cs"/>
                                        </a:rPr>
                                        <m:t>𝑦</m:t>
                                      </m:r>
                                    </m:sub>
                                    <m:sup>
                                      <m:r>
                                        <a:rPr lang="ar-AE" sz="1200" i="0" kern="1200">
                                          <a:solidFill>
                                            <a:schemeClr val="tx1"/>
                                          </a:solidFill>
                                          <a:latin typeface="+mn-lt"/>
                                          <a:ea typeface="+mn-ea"/>
                                          <a:cs typeface="+mn-cs"/>
                                        </a:rPr>
                                        <m:t>2</m:t>
                                      </m:r>
                                    </m:sup>
                                  </m:sSubSup>
                                </m:e>
                              </m:d>
                            </m:e>
                          </m:d>
                        </m:e>
                      </m:d>
                    </m:oMath>
                  </m:oMathPara>
                </a14:m>
                <a:endParaRPr lang="ar-AE" dirty="0"/>
              </a:p>
              <a:p>
                <a:r>
                  <a:rPr lang="en-GB" dirty="0"/>
                  <a:t>where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1" kern="1200">
                            <a:solidFill>
                              <a:schemeClr val="tx1"/>
                            </a:solidFill>
                            <a:latin typeface="+mn-lt"/>
                            <a:ea typeface="+mn-ea"/>
                            <a:cs typeface="+mn-cs"/>
                          </a:rPr>
                          <m:t>𝑦</m:t>
                        </m:r>
                      </m:sub>
                    </m:sSub>
                  </m:oMath>
                </a14:m>
                <a:r>
                  <a:rPr lang="en-GB" dirty="0"/>
                  <a:t>is the yield stress.</a:t>
                </a:r>
              </a:p>
              <a:p>
                <a:r>
                  <a:rPr lang="en-GB" dirty="0"/>
                  <a:t>The </a:t>
                </a:r>
                <a:r>
                  <a:rPr lang="en-GB" b="1" dirty="0"/>
                  <a:t>Tsai–Hill criterion</a:t>
                </a:r>
                <a:r>
                  <a:rPr lang="en-GB" dirty="0"/>
                  <a:t> adapts this concept to orthotropic composite plies, combining fibre-directional stresses and shear:</a:t>
                </a:r>
              </a:p>
              <a:p>
                <a14:m>
                  <m:oMathPara xmlns:m="http://schemas.openxmlformats.org/officeDocument/2006/math">
                    <m:oMathParaPr>
                      <m:jc m:val="centerGroup"/>
                    </m:oMathParaPr>
                    <m:oMath xmlns:m="http://schemas.openxmlformats.org/officeDocument/2006/math">
                      <m:sSup>
                        <m:sSupPr>
                          <m:ctrlPr>
                            <a:rPr lang="ar-AE" sz="1200" kern="1200">
                              <a:solidFill>
                                <a:schemeClr val="tx1"/>
                              </a:solidFill>
                              <a:latin typeface="+mn-lt"/>
                              <a:ea typeface="+mn-ea"/>
                              <a:cs typeface="+mn-cs"/>
                            </a:rPr>
                          </m:ctrlPr>
                        </m:sSupPr>
                        <m:e>
                          <m:d>
                            <m:dPr>
                              <m:ctrlPr>
                                <a:rPr lang="ar-AE" sz="1200" kern="1200">
                                  <a:solidFill>
                                    <a:schemeClr val="tx1"/>
                                  </a:solidFill>
                                  <a:latin typeface="+mn-lt"/>
                                  <a:ea typeface="+mn-ea"/>
                                  <a:cs typeface="+mn-cs"/>
                                </a:rPr>
                              </m:ctrlPr>
                            </m:dPr>
                            <m:e>
                              <m:f>
                                <m:fPr>
                                  <m:ctrlPr>
                                    <a:rPr lang="ar-AE" sz="1200" kern="1200">
                                      <a:solidFill>
                                        <a:schemeClr val="tx1"/>
                                      </a:solidFill>
                                      <a:latin typeface="+mn-lt"/>
                                      <a:ea typeface="+mn-ea"/>
                                      <a:cs typeface="+mn-cs"/>
                                    </a:rPr>
                                  </m:ctrlPr>
                                </m:fPr>
                                <m:num>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1</m:t>
                                      </m:r>
                                    </m:sub>
                                  </m:sSub>
                                </m:num>
                                <m:den>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𝑋</m:t>
                                      </m:r>
                                    </m:e>
                                    <m:sub>
                                      <m:r>
                                        <a:rPr lang="ar-AE" sz="1200" i="1" kern="1200">
                                          <a:solidFill>
                                            <a:schemeClr val="tx1"/>
                                          </a:solidFill>
                                          <a:latin typeface="+mn-lt"/>
                                          <a:ea typeface="+mn-ea"/>
                                          <a:cs typeface="+mn-cs"/>
                                        </a:rPr>
                                        <m:t>𝑡</m:t>
                                      </m:r>
                                    </m:sub>
                                  </m:sSub>
                                </m:den>
                              </m:f>
                            </m:e>
                          </m:d>
                        </m:e>
                        <m:sup>
                          <m:r>
                            <a:rPr lang="ar-AE" sz="1200" i="0" kern="1200">
                              <a:solidFill>
                                <a:schemeClr val="tx1"/>
                              </a:solidFill>
                              <a:latin typeface="+mn-lt"/>
                              <a:ea typeface="+mn-ea"/>
                              <a:cs typeface="+mn-cs"/>
                            </a:rPr>
                            <m:t>2</m:t>
                          </m:r>
                        </m:sup>
                      </m:sSup>
                      <m:r>
                        <a:rPr lang="ar-AE" sz="1200" i="0" kern="1200">
                          <a:solidFill>
                            <a:schemeClr val="tx1"/>
                          </a:solidFill>
                          <a:latin typeface="+mn-lt"/>
                          <a:ea typeface="+mn-ea"/>
                          <a:cs typeface="+mn-cs"/>
                        </a:rPr>
                        <m:t>−</m:t>
                      </m:r>
                      <m:f>
                        <m:fPr>
                          <m:ctrlPr>
                            <a:rPr lang="ar-AE" sz="1200" i="1" kern="1200">
                              <a:solidFill>
                                <a:schemeClr val="tx1"/>
                              </a:solidFill>
                              <a:latin typeface="+mn-lt"/>
                              <a:ea typeface="+mn-ea"/>
                              <a:cs typeface="+mn-cs"/>
                            </a:rPr>
                          </m:ctrlPr>
                        </m:fPr>
                        <m:num>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1</m:t>
                              </m:r>
                            </m:sub>
                          </m:sSub>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2</m:t>
                              </m:r>
                            </m:sub>
                          </m:sSub>
                        </m:num>
                        <m:den>
                          <m:sSubSup>
                            <m:sSubSupPr>
                              <m:ctrlPr>
                                <a:rPr lang="ar-AE" sz="1200" i="1" kern="1200">
                                  <a:solidFill>
                                    <a:schemeClr val="tx1"/>
                                  </a:solidFill>
                                  <a:latin typeface="+mn-lt"/>
                                  <a:ea typeface="+mn-ea"/>
                                  <a:cs typeface="+mn-cs"/>
                                </a:rPr>
                              </m:ctrlPr>
                            </m:sSubSupPr>
                            <m:e>
                              <m:r>
                                <a:rPr lang="ar-AE" sz="1200" i="1" kern="1200">
                                  <a:solidFill>
                                    <a:schemeClr val="tx1"/>
                                  </a:solidFill>
                                  <a:latin typeface="+mn-lt"/>
                                  <a:ea typeface="+mn-ea"/>
                                  <a:cs typeface="+mn-cs"/>
                                </a:rPr>
                                <m:t>𝑋</m:t>
                              </m:r>
                            </m:e>
                            <m:sub>
                              <m:r>
                                <a:rPr lang="ar-AE" sz="1200" i="1" kern="1200">
                                  <a:solidFill>
                                    <a:schemeClr val="tx1"/>
                                  </a:solidFill>
                                  <a:latin typeface="+mn-lt"/>
                                  <a:ea typeface="+mn-ea"/>
                                  <a:cs typeface="+mn-cs"/>
                                </a:rPr>
                                <m:t>𝑡</m:t>
                              </m:r>
                            </m:sub>
                            <m:sup>
                              <m:r>
                                <a:rPr lang="ar-AE" sz="1200" i="0" kern="1200">
                                  <a:solidFill>
                                    <a:schemeClr val="tx1"/>
                                  </a:solidFill>
                                  <a:latin typeface="+mn-lt"/>
                                  <a:ea typeface="+mn-ea"/>
                                  <a:cs typeface="+mn-cs"/>
                                </a:rPr>
                                <m:t>2</m:t>
                              </m:r>
                            </m:sup>
                          </m:sSubSup>
                        </m:den>
                      </m:f>
                      <m:r>
                        <a:rPr lang="ar-AE" sz="1200" i="0" kern="1200">
                          <a:solidFill>
                            <a:schemeClr val="tx1"/>
                          </a:solidFill>
                          <a:latin typeface="+mn-lt"/>
                          <a:ea typeface="+mn-ea"/>
                          <a:cs typeface="+mn-cs"/>
                        </a:rPr>
                        <m:t>+</m:t>
                      </m:r>
                      <m:sSup>
                        <m:sSupPr>
                          <m:ctrlPr>
                            <a:rPr lang="ar-AE" sz="1200" i="1" kern="1200">
                              <a:solidFill>
                                <a:schemeClr val="tx1"/>
                              </a:solidFill>
                              <a:latin typeface="+mn-lt"/>
                              <a:ea typeface="+mn-ea"/>
                              <a:cs typeface="+mn-cs"/>
                            </a:rPr>
                          </m:ctrlPr>
                        </m:sSupPr>
                        <m:e>
                          <m:d>
                            <m:dPr>
                              <m:ctrlPr>
                                <a:rPr lang="ar-AE" sz="1200" i="1" kern="1200">
                                  <a:solidFill>
                                    <a:schemeClr val="tx1"/>
                                  </a:solidFill>
                                  <a:latin typeface="+mn-lt"/>
                                  <a:ea typeface="+mn-ea"/>
                                  <a:cs typeface="+mn-cs"/>
                                </a:rPr>
                              </m:ctrlPr>
                            </m:dPr>
                            <m:e>
                              <m:f>
                                <m:fPr>
                                  <m:ctrlPr>
                                    <a:rPr lang="ar-AE" sz="1200" i="1" kern="1200">
                                      <a:solidFill>
                                        <a:schemeClr val="tx1"/>
                                      </a:solidFill>
                                      <a:latin typeface="+mn-lt"/>
                                      <a:ea typeface="+mn-ea"/>
                                      <a:cs typeface="+mn-cs"/>
                                    </a:rPr>
                                  </m:ctrlPr>
                                </m:fPr>
                                <m:num>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2</m:t>
                                      </m:r>
                                    </m:sub>
                                  </m:sSub>
                                </m:num>
                                <m:den>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𝑌</m:t>
                                      </m:r>
                                    </m:e>
                                    <m:sub>
                                      <m:r>
                                        <a:rPr lang="ar-AE" sz="1200" i="1" kern="1200">
                                          <a:solidFill>
                                            <a:schemeClr val="tx1"/>
                                          </a:solidFill>
                                          <a:latin typeface="+mn-lt"/>
                                          <a:ea typeface="+mn-ea"/>
                                          <a:cs typeface="+mn-cs"/>
                                        </a:rPr>
                                        <m:t>𝑡</m:t>
                                      </m:r>
                                    </m:sub>
                                  </m:sSub>
                                </m:den>
                              </m:f>
                            </m:e>
                          </m:d>
                        </m:e>
                        <m:sup>
                          <m:r>
                            <a:rPr lang="ar-AE" sz="1200" i="0" kern="1200">
                              <a:solidFill>
                                <a:schemeClr val="tx1"/>
                              </a:solidFill>
                              <a:latin typeface="+mn-lt"/>
                              <a:ea typeface="+mn-ea"/>
                              <a:cs typeface="+mn-cs"/>
                            </a:rPr>
                            <m:t>2</m:t>
                          </m:r>
                        </m:sup>
                      </m:sSup>
                      <m:r>
                        <a:rPr lang="ar-AE" sz="1200" i="0" kern="1200">
                          <a:solidFill>
                            <a:schemeClr val="tx1"/>
                          </a:solidFill>
                          <a:latin typeface="+mn-lt"/>
                          <a:ea typeface="+mn-ea"/>
                          <a:cs typeface="+mn-cs"/>
                        </a:rPr>
                        <m:t>+</m:t>
                      </m:r>
                      <m:sSup>
                        <m:sSupPr>
                          <m:ctrlPr>
                            <a:rPr lang="ar-AE" sz="1200" i="1" kern="1200">
                              <a:solidFill>
                                <a:schemeClr val="tx1"/>
                              </a:solidFill>
                              <a:latin typeface="+mn-lt"/>
                              <a:ea typeface="+mn-ea"/>
                              <a:cs typeface="+mn-cs"/>
                            </a:rPr>
                          </m:ctrlPr>
                        </m:sSupPr>
                        <m:e>
                          <m:d>
                            <m:dPr>
                              <m:ctrlPr>
                                <a:rPr lang="ar-AE" sz="1200" i="1" kern="1200">
                                  <a:solidFill>
                                    <a:schemeClr val="tx1"/>
                                  </a:solidFill>
                                  <a:latin typeface="+mn-lt"/>
                                  <a:ea typeface="+mn-ea"/>
                                  <a:cs typeface="+mn-cs"/>
                                </a:rPr>
                              </m:ctrlPr>
                            </m:dPr>
                            <m:e>
                              <m:f>
                                <m:fPr>
                                  <m:ctrlPr>
                                    <a:rPr lang="ar-AE" sz="1200" i="1" kern="1200">
                                      <a:solidFill>
                                        <a:schemeClr val="tx1"/>
                                      </a:solidFill>
                                      <a:latin typeface="+mn-lt"/>
                                      <a:ea typeface="+mn-ea"/>
                                      <a:cs typeface="+mn-cs"/>
                                    </a:rPr>
                                  </m:ctrlPr>
                                </m:fPr>
                                <m:num>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𝜏</m:t>
                                      </m:r>
                                    </m:e>
                                    <m:sub>
                                      <m:r>
                                        <a:rPr lang="ar-AE" sz="1200" i="0" kern="1200">
                                          <a:solidFill>
                                            <a:schemeClr val="tx1"/>
                                          </a:solidFill>
                                          <a:latin typeface="+mn-lt"/>
                                          <a:ea typeface="+mn-ea"/>
                                          <a:cs typeface="+mn-cs"/>
                                        </a:rPr>
                                        <m:t>12</m:t>
                                      </m:r>
                                    </m:sub>
                                  </m:sSub>
                                </m:num>
                                <m:den>
                                  <m:r>
                                    <a:rPr lang="ar-AE" sz="1200" i="1" kern="1200">
                                      <a:solidFill>
                                        <a:schemeClr val="tx1"/>
                                      </a:solidFill>
                                      <a:latin typeface="+mn-lt"/>
                                      <a:ea typeface="+mn-ea"/>
                                      <a:cs typeface="+mn-cs"/>
                                    </a:rPr>
                                    <m:t>𝑆</m:t>
                                  </m:r>
                                </m:den>
                              </m:f>
                            </m:e>
                          </m:d>
                        </m:e>
                        <m:sup>
                          <m:r>
                            <a:rPr lang="ar-AE" sz="1200" i="0" kern="1200">
                              <a:solidFill>
                                <a:schemeClr val="tx1"/>
                              </a:solidFill>
                              <a:latin typeface="+mn-lt"/>
                              <a:ea typeface="+mn-ea"/>
                              <a:cs typeface="+mn-cs"/>
                            </a:rPr>
                            <m:t>2</m:t>
                          </m:r>
                        </m:sup>
                      </m:sSup>
                      <m:r>
                        <a:rPr lang="ar-AE" sz="1200" i="0" kern="1200">
                          <a:solidFill>
                            <a:schemeClr val="tx1"/>
                          </a:solidFill>
                          <a:latin typeface="+mn-lt"/>
                          <a:ea typeface="+mn-ea"/>
                          <a:cs typeface="+mn-cs"/>
                        </a:rPr>
                        <m:t>=</m:t>
                      </m:r>
                      <m:r>
                        <a:rPr lang="ar-AE" sz="1200" i="0" kern="1200">
                          <a:solidFill>
                            <a:schemeClr val="tx1"/>
                          </a:solidFill>
                          <a:latin typeface="+mn-lt"/>
                          <a:ea typeface="+mn-ea"/>
                          <a:cs typeface="+mn-cs"/>
                        </a:rPr>
                        <m:t>1</m:t>
                      </m:r>
                    </m:oMath>
                  </m:oMathPara>
                </a14:m>
                <a:endParaRPr lang="ar-AE" dirty="0"/>
              </a:p>
              <a:p>
                <a:r>
                  <a:rPr lang="en-GB" dirty="0"/>
                  <a:t>where:</a:t>
                </a:r>
              </a:p>
              <a:p>
                <a:pPr lvl="1"/>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𝑋</m:t>
                        </m:r>
                      </m:e>
                      <m:sub>
                        <m:r>
                          <a:rPr lang="ar-AE" sz="1200" i="1" kern="1200">
                            <a:solidFill>
                              <a:schemeClr val="tx1"/>
                            </a:solidFill>
                            <a:latin typeface="+mn-lt"/>
                            <a:ea typeface="+mn-ea"/>
                            <a:cs typeface="+mn-cs"/>
                          </a:rPr>
                          <m:t>𝑡</m:t>
                        </m:r>
                      </m:sub>
                    </m:sSub>
                    <m:r>
                      <a:rPr lang="ar-AE" sz="1200" i="0" kern="1200">
                        <a:solidFill>
                          <a:schemeClr val="tx1"/>
                        </a:solidFill>
                        <a:latin typeface="+mn-lt"/>
                        <a:ea typeface="+mn-ea"/>
                        <a:cs typeface="+mn-cs"/>
                      </a:rPr>
                      <m: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𝑌</m:t>
                        </m:r>
                      </m:e>
                      <m:sub>
                        <m:r>
                          <a:rPr lang="ar-AE" sz="1200" i="1" kern="1200">
                            <a:solidFill>
                              <a:schemeClr val="tx1"/>
                            </a:solidFill>
                            <a:latin typeface="+mn-lt"/>
                            <a:ea typeface="+mn-ea"/>
                            <a:cs typeface="+mn-cs"/>
                          </a:rPr>
                          <m:t>𝑡</m:t>
                        </m:r>
                      </m:sub>
                    </m:sSub>
                  </m:oMath>
                </a14:m>
                <a:r>
                  <a:rPr lang="ar-AE" dirty="0"/>
                  <a:t>= </a:t>
                </a:r>
                <a:r>
                  <a:rPr lang="en-GB" dirty="0"/>
                  <a:t>tensile strengths along fibre and transverse directions,</a:t>
                </a:r>
              </a:p>
              <a:p>
                <a:pPr lvl="1"/>
                <a14:m>
                  <m:oMath xmlns:m="http://schemas.openxmlformats.org/officeDocument/2006/math">
                    <m:r>
                      <a:rPr lang="en-GB" sz="1200" i="1" kern="1200">
                        <a:solidFill>
                          <a:schemeClr val="tx1"/>
                        </a:solidFill>
                        <a:latin typeface="+mn-lt"/>
                        <a:ea typeface="+mn-ea"/>
                        <a:cs typeface="+mn-cs"/>
                      </a:rPr>
                      <m:t>𝑆</m:t>
                    </m:r>
                  </m:oMath>
                </a14:m>
                <a:r>
                  <a:rPr lang="en-GB" dirty="0"/>
                  <a:t>= in-plane shear strength,</a:t>
                </a:r>
              </a:p>
              <a:p>
                <a:pPr lvl="1"/>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1</m:t>
                        </m:r>
                      </m:sub>
                    </m:sSub>
                    <m:r>
                      <a:rPr lang="ar-AE" sz="1200" i="0" kern="1200">
                        <a:solidFill>
                          <a:schemeClr val="tx1"/>
                        </a:solidFill>
                        <a:latin typeface="+mn-lt"/>
                        <a:ea typeface="+mn-ea"/>
                        <a:cs typeface="+mn-cs"/>
                      </a:rPr>
                      <m: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𝜎</m:t>
                        </m:r>
                      </m:e>
                      <m:sub>
                        <m:r>
                          <a:rPr lang="ar-AE" sz="1200" i="0" kern="1200">
                            <a:solidFill>
                              <a:schemeClr val="tx1"/>
                            </a:solidFill>
                            <a:latin typeface="+mn-lt"/>
                            <a:ea typeface="+mn-ea"/>
                            <a:cs typeface="+mn-cs"/>
                          </a:rPr>
                          <m:t>2</m:t>
                        </m:r>
                      </m:sub>
                    </m:sSub>
                    <m:r>
                      <a:rPr lang="ar-AE" sz="1200" i="0" kern="1200">
                        <a:solidFill>
                          <a:schemeClr val="tx1"/>
                        </a:solidFill>
                        <a:latin typeface="+mn-lt"/>
                        <a:ea typeface="+mn-ea"/>
                        <a:cs typeface="+mn-cs"/>
                      </a:rPr>
                      <m: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𝜏</m:t>
                        </m:r>
                      </m:e>
                      <m:sub>
                        <m:r>
                          <a:rPr lang="ar-AE" sz="1200" i="0" kern="1200">
                            <a:solidFill>
                              <a:schemeClr val="tx1"/>
                            </a:solidFill>
                            <a:latin typeface="+mn-lt"/>
                            <a:ea typeface="+mn-ea"/>
                            <a:cs typeface="+mn-cs"/>
                          </a:rPr>
                          <m:t>12</m:t>
                        </m:r>
                      </m:sub>
                    </m:sSub>
                  </m:oMath>
                </a14:m>
                <a:r>
                  <a:rPr lang="ar-AE" dirty="0"/>
                  <a:t>= </a:t>
                </a:r>
                <a:r>
                  <a:rPr lang="en-GB" dirty="0"/>
                  <a:t>stresses in ply coordinates.</a:t>
                </a:r>
              </a:p>
              <a:p>
                <a:r>
                  <a:rPr lang="en-GB" dirty="0"/>
                  <a:t>The criterion assumes that </a:t>
                </a:r>
                <a:r>
                  <a:rPr lang="en-GB" b="1" dirty="0"/>
                  <a:t>failure is governed by total distortion energy</a:t>
                </a:r>
                <a:r>
                  <a:rPr lang="en-GB" dirty="0"/>
                  <a:t>, not by any single stress component.</a:t>
                </a:r>
                <a:br>
                  <a:rPr lang="en-GB" dirty="0"/>
                </a:br>
                <a:r>
                  <a:rPr lang="en-GB" dirty="0"/>
                  <a:t>Tension, compression, and shear all contribute to the same “shape-changing energy bucket.”</a:t>
                </a:r>
              </a:p>
              <a:p>
                <a:r>
                  <a:rPr lang="en-GB" dirty="0"/>
                  <a:t>In composites, this gives a smooth, continuous failure surface rather than abrupt “box-like” limits seen in maximum stress or strain theories.</a:t>
                </a:r>
              </a:p>
              <a:p>
                <a:br>
                  <a:rPr lang="en-GB" dirty="0"/>
                </a:br>
                <a:endParaRPr lang="en-GB" dirty="0"/>
              </a:p>
              <a:p>
                <a:r>
                  <a:rPr lang="en-GB" b="1" dirty="0"/>
                  <a:t>Key Takeaway</a:t>
                </a:r>
              </a:p>
              <a:p>
                <a:r>
                  <a:rPr lang="en-GB" dirty="0"/>
                  <a:t>The </a:t>
                </a:r>
                <a:r>
                  <a:rPr lang="en-GB" b="1" dirty="0"/>
                  <a:t>distortion energy method</a:t>
                </a:r>
                <a:r>
                  <a:rPr lang="en-GB" dirty="0"/>
                  <a:t> connects metallic and composite failure logic.</a:t>
                </a:r>
                <a:br>
                  <a:rPr lang="en-GB" dirty="0"/>
                </a:br>
                <a:r>
                  <a:rPr lang="en-GB" dirty="0"/>
                  <a:t>It says: </a:t>
                </a:r>
                <a:r>
                  <a:rPr lang="en-GB" i="1" dirty="0"/>
                  <a:t>a structure fails when its internal shape-changing energy matches that at failure in a simpler uniaxial test.</a:t>
                </a:r>
                <a:br>
                  <a:rPr lang="en-GB" dirty="0"/>
                </a:br>
                <a:r>
                  <a:rPr lang="en-GB" dirty="0"/>
                  <a:t>In composites, </a:t>
                </a:r>
                <a:r>
                  <a:rPr lang="en-GB" b="1" dirty="0"/>
                  <a:t>Tsai–Hill</a:t>
                </a:r>
                <a:r>
                  <a:rPr lang="en-GB" dirty="0"/>
                  <a:t> generalises this principle to anisotropic materials—summing the effects of tension, compression, and shear into one energy-based criterion that captures how real laminates fail under complex loads.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introduces the Tsai–Hill failure criterion, one of the earliest and simplest interaction-based theories used for composite laminates. It extends the von Mises yield concept to orthotropic materials such as unidirectional CFRP or GFRP plies.”</a:t>
                </a:r>
              </a:p>
              <a:p>
                <a:r>
                  <a:rPr lang="en-GB" b="1" dirty="0"/>
                  <a:t>Concept</a:t>
                </a:r>
                <a:endParaRPr lang="en-GB" dirty="0"/>
              </a:p>
              <a:p>
                <a:r>
                  <a:rPr lang="en-GB" dirty="0"/>
                  <a:t>The </a:t>
                </a:r>
                <a:r>
                  <a:rPr lang="en-GB" b="1" dirty="0"/>
                  <a:t>Tsai–Hill criterion</a:t>
                </a:r>
                <a:r>
                  <a:rPr lang="en-GB" dirty="0"/>
                  <a:t> predicts failure when the combined effect of normal and shear stresses exceeds a critical limit.</a:t>
                </a:r>
              </a:p>
              <a:p>
                <a:r>
                  <a:rPr lang="en-GB" dirty="0"/>
                  <a:t>It is based on the </a:t>
                </a:r>
                <a:r>
                  <a:rPr lang="en-GB" b="1" dirty="0"/>
                  <a:t>distortion energy theory</a:t>
                </a:r>
                <a:r>
                  <a:rPr lang="en-GB" dirty="0"/>
                  <a:t>, adapted to anisotropic (direction-dependent) materials.</a:t>
                </a:r>
              </a:p>
              <a:p>
                <a:r>
                  <a:rPr lang="en-GB" dirty="0"/>
                  <a:t>The criterion assumes the composite behaves as a </a:t>
                </a:r>
                <a:r>
                  <a:rPr lang="en-GB" b="1" dirty="0"/>
                  <a:t>homogeneous orthotropic layer</a:t>
                </a:r>
                <a:r>
                  <a:rPr lang="en-GB" dirty="0"/>
                  <a:t>, smearing out fibre and matrix behaviour.</a:t>
                </a:r>
              </a:p>
              <a:p>
                <a:r>
                  <a:rPr lang="en-GB" dirty="0"/>
                  <a:t>It is </a:t>
                </a:r>
                <a:r>
                  <a:rPr lang="en-GB" b="1" dirty="0"/>
                  <a:t>independent of the sign</a:t>
                </a:r>
                <a:r>
                  <a:rPr lang="en-GB" dirty="0"/>
                  <a:t> of the stresses, meaning it cannot distinguish between tension and compression failures.</a:t>
                </a:r>
              </a:p>
              <a:p>
                <a:r>
                  <a:rPr lang="en-GB" b="1" dirty="0"/>
                  <a:t>Details</a:t>
                </a:r>
                <a:endParaRPr lang="en-GB" dirty="0"/>
              </a:p>
              <a:p>
                <a:r>
                  <a:rPr lang="en-GB" dirty="0"/>
                  <a:t>For a single ply under plane stress, the failure condition is given by:</a:t>
                </a:r>
              </a:p>
              <a:p>
                <a:r>
                  <a:rPr lang="ar-AE" sz="1200" i="0" kern="1200">
                    <a:solidFill>
                      <a:schemeClr val="tx1"/>
                    </a:solidFill>
                    <a:latin typeface="+mn-lt"/>
                    <a:ea typeface="+mn-ea"/>
                    <a:cs typeface="+mn-cs"/>
                  </a:rPr>
                  <a:t>(𝜎_𝑥/𝑋)^2−(𝜎_𝑥 𝜎_𝑦)/𝑋^2 +(𝜎_𝑦/𝑌)^2+(𝜏_𝑥𝑦/𝑆)^2=1</a:t>
                </a:r>
                <a:endParaRPr lang="ar-AE" dirty="0"/>
              </a:p>
              <a:p>
                <a:r>
                  <a:rPr lang="en-GB" dirty="0"/>
                  <a:t>where:</a:t>
                </a:r>
              </a:p>
              <a:p>
                <a:pPr lvl="1"/>
                <a:r>
                  <a:rPr lang="en-GB" sz="1200" i="0" kern="1200">
                    <a:solidFill>
                      <a:schemeClr val="tx1"/>
                    </a:solidFill>
                    <a:latin typeface="+mn-lt"/>
                    <a:ea typeface="+mn-ea"/>
                    <a:cs typeface="+mn-cs"/>
                  </a:rPr>
                  <a:t>𝑋</a:t>
                </a:r>
                <a:r>
                  <a:rPr lang="en-GB" dirty="0"/>
                  <a:t>: longitudinal strength (fibre direction),</a:t>
                </a:r>
              </a:p>
              <a:p>
                <a:pPr lvl="1"/>
                <a:r>
                  <a:rPr lang="en-GB" sz="1200" i="0" kern="1200">
                    <a:solidFill>
                      <a:schemeClr val="tx1"/>
                    </a:solidFill>
                    <a:latin typeface="+mn-lt"/>
                    <a:ea typeface="+mn-ea"/>
                    <a:cs typeface="+mn-cs"/>
                  </a:rPr>
                  <a:t>𝑌</a:t>
                </a:r>
                <a:r>
                  <a:rPr lang="en-GB" dirty="0"/>
                  <a:t>: transverse strength (matrix direction),</a:t>
                </a:r>
              </a:p>
              <a:p>
                <a:pPr lvl="1"/>
                <a:r>
                  <a:rPr lang="en-GB" sz="1200" i="0" kern="1200">
                    <a:solidFill>
                      <a:schemeClr val="tx1"/>
                    </a:solidFill>
                    <a:latin typeface="+mn-lt"/>
                    <a:ea typeface="+mn-ea"/>
                    <a:cs typeface="+mn-cs"/>
                  </a:rPr>
                  <a:t>𝑆</a:t>
                </a:r>
                <a:r>
                  <a:rPr lang="en-GB" dirty="0"/>
                  <a:t>: in-plane shear strength.</a:t>
                </a:r>
              </a:p>
              <a:p>
                <a:r>
                  <a:rPr lang="en-GB" dirty="0"/>
                  <a:t>The terms </a:t>
                </a:r>
                <a:r>
                  <a:rPr lang="ar-AE" sz="1200" i="0" kern="1200">
                    <a:solidFill>
                      <a:schemeClr val="tx1"/>
                    </a:solidFill>
                    <a:latin typeface="+mn-lt"/>
                    <a:ea typeface="+mn-ea"/>
                    <a:cs typeface="+mn-cs"/>
                  </a:rPr>
                  <a:t>𝐹_𝑥,𝐹_𝑦,𝐹_𝑥𝑦,𝐹_𝑠</a:t>
                </a:r>
                <a:r>
                  <a:rPr lang="en-GB" dirty="0"/>
                  <a:t>are empirical coefficients often written as:</a:t>
                </a:r>
              </a:p>
              <a:p>
                <a:r>
                  <a:rPr lang="ar-AE" sz="1200" i="0" kern="1200">
                    <a:solidFill>
                      <a:schemeClr val="tx1"/>
                    </a:solidFill>
                    <a:latin typeface="+mn-lt"/>
                    <a:ea typeface="+mn-ea"/>
                    <a:cs typeface="+mn-cs"/>
                  </a:rPr>
                  <a:t>𝐹_𝑥=1/𝑋^2 , 𝐹_𝑦=1/𝑌^2 , 𝐹_𝑠=1/𝑆^2 </a:t>
                </a:r>
                <a:endParaRPr lang="ar-AE" dirty="0"/>
              </a:p>
              <a:p>
                <a:r>
                  <a:rPr lang="en-GB" b="1" dirty="0"/>
                  <a:t>Advantages:</a:t>
                </a:r>
                <a:endParaRPr lang="en-GB" dirty="0"/>
              </a:p>
              <a:p>
                <a:pPr lvl="1"/>
                <a:r>
                  <a:rPr lang="en-GB" dirty="0"/>
                  <a:t>Simple to apply and widely implemented in FEA software.</a:t>
                </a:r>
              </a:p>
              <a:p>
                <a:pPr lvl="1"/>
                <a:r>
                  <a:rPr lang="en-GB" dirty="0"/>
                  <a:t>Accounts for </a:t>
                </a:r>
                <a:r>
                  <a:rPr lang="en-GB" b="1" dirty="0"/>
                  <a:t>interaction between </a:t>
                </a:r>
                <a:r>
                  <a:rPr lang="el-GR" b="1" dirty="0"/>
                  <a:t>σ</a:t>
                </a:r>
                <a:r>
                  <a:rPr lang="en-GB" b="1" dirty="0"/>
                  <a:t>x, </a:t>
                </a:r>
                <a:r>
                  <a:rPr lang="el-GR" b="1" dirty="0"/>
                  <a:t>σ</a:t>
                </a:r>
                <a:r>
                  <a:rPr lang="en-GB" b="1" dirty="0"/>
                  <a:t>y, and </a:t>
                </a:r>
                <a:r>
                  <a:rPr lang="el-GR" b="1" dirty="0"/>
                  <a:t>τ</a:t>
                </a:r>
                <a:r>
                  <a:rPr lang="en-GB" b="1" dirty="0" err="1"/>
                  <a:t>xy</a:t>
                </a:r>
                <a:r>
                  <a:rPr lang="en-GB" dirty="0"/>
                  <a:t>, unlike the Maximum Stress or Strain criteria.</a:t>
                </a:r>
              </a:p>
              <a:p>
                <a:pPr lvl="1"/>
                <a:r>
                  <a:rPr lang="en-GB" dirty="0"/>
                  <a:t>Suitable for </a:t>
                </a:r>
                <a:r>
                  <a:rPr lang="en-GB" b="1" dirty="0"/>
                  <a:t>preliminary design</a:t>
                </a:r>
                <a:r>
                  <a:rPr lang="en-GB" dirty="0"/>
                  <a:t> and laminate-level optimisation.</a:t>
                </a:r>
              </a:p>
              <a:p>
                <a:r>
                  <a:rPr lang="en-GB" b="1" dirty="0"/>
                  <a:t>Limitations:</a:t>
                </a:r>
                <a:endParaRPr lang="en-GB" dirty="0"/>
              </a:p>
              <a:p>
                <a:pPr lvl="1"/>
                <a:r>
                  <a:rPr lang="en-GB" dirty="0"/>
                  <a:t>Cannot differentiate between </a:t>
                </a:r>
                <a:r>
                  <a:rPr lang="en-GB" b="1" dirty="0"/>
                  <a:t>tension and compression failures</a:t>
                </a:r>
                <a:r>
                  <a:rPr lang="en-GB" dirty="0"/>
                  <a:t>.</a:t>
                </a:r>
              </a:p>
              <a:p>
                <a:pPr lvl="1"/>
                <a:r>
                  <a:rPr lang="en-GB" dirty="0"/>
                  <a:t>Does not predict </a:t>
                </a:r>
                <a:r>
                  <a:rPr lang="en-GB" b="1" dirty="0"/>
                  <a:t>fibre vs. matrix failure modes</a:t>
                </a:r>
                <a:r>
                  <a:rPr lang="en-GB" dirty="0"/>
                  <a:t>.</a:t>
                </a:r>
              </a:p>
              <a:p>
                <a:pPr lvl="1"/>
                <a:r>
                  <a:rPr lang="en-GB" dirty="0"/>
                  <a:t>Not suitable for post-failure progression or damage-tolerant analysis.</a:t>
                </a:r>
              </a:p>
              <a:p>
                <a:r>
                  <a:rPr lang="en-GB" b="1" dirty="0"/>
                  <a:t>Key Takeaway</a:t>
                </a:r>
                <a:endParaRPr lang="en-GB" dirty="0"/>
              </a:p>
              <a:p>
                <a:r>
                  <a:rPr lang="en-GB" dirty="0"/>
                  <a:t>The </a:t>
                </a:r>
                <a:r>
                  <a:rPr lang="en-GB" b="1" dirty="0"/>
                  <a:t>Tsai–Hill criterion</a:t>
                </a:r>
                <a:r>
                  <a:rPr lang="en-GB" dirty="0"/>
                  <a:t> is an effective, easy-to-use tool for quick failure screening in composite laminates.</a:t>
                </a:r>
              </a:p>
              <a:p>
                <a:r>
                  <a:rPr lang="en-GB" dirty="0"/>
                  <a:t>It provides reasonable accuracy for early design stages but should be replaced by more advanced criteria (Tsai–Wu, Hashin, or Puck) when mode-specific or directional failure mechanisms must be captured.</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25</a:t>
            </a:fld>
            <a:endParaRPr lang="en-GB" dirty="0"/>
          </a:p>
        </p:txBody>
      </p:sp>
    </p:spTree>
    <p:extLst>
      <p:ext uri="{BB962C8B-B14F-4D97-AF65-F5344CB8AC3E}">
        <p14:creationId xmlns:p14="http://schemas.microsoft.com/office/powerpoint/2010/main" val="233246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introduces the Hoffman failure criterion, an extension of Hill’s theory that accounts for the different tensile and compressive strengths of composite materials. It improves on Tsai–Hill by incorporating material asymmetry under tension and compression.”</a:t>
                </a:r>
              </a:p>
              <a:p>
                <a:endParaRPr lang="en-GB" b="1" dirty="0"/>
              </a:p>
              <a:p>
                <a:r>
                  <a:rPr lang="en-GB" b="1" dirty="0"/>
                  <a:t>Concept</a:t>
                </a:r>
                <a:endParaRPr lang="en-GB" dirty="0"/>
              </a:p>
              <a:p>
                <a:r>
                  <a:rPr lang="en-GB" dirty="0"/>
                  <a:t>The </a:t>
                </a:r>
                <a:r>
                  <a:rPr lang="en-GB" b="1" dirty="0"/>
                  <a:t>Hoffman criterion</a:t>
                </a:r>
                <a:r>
                  <a:rPr lang="en-GB" dirty="0"/>
                  <a:t> is an </a:t>
                </a:r>
                <a:r>
                  <a:rPr lang="en-GB" b="1" dirty="0"/>
                  <a:t>experimental generalisation of Hill’s theory</a:t>
                </a:r>
                <a:r>
                  <a:rPr lang="en-GB" dirty="0"/>
                  <a:t>, designed to model the anisotropic and non-symmetric strength behaviour of fibre composites.</a:t>
                </a:r>
              </a:p>
              <a:p>
                <a:r>
                  <a:rPr lang="en-GB" dirty="0"/>
                  <a:t>It recognises that </a:t>
                </a:r>
                <a:r>
                  <a:rPr lang="en-GB" b="1" dirty="0"/>
                  <a:t>composites are stronger in tension than in compression</a:t>
                </a:r>
                <a:r>
                  <a:rPr lang="en-GB" dirty="0"/>
                  <a:t> (or vice versa), particularly along the fibre and transverse directions.</a:t>
                </a:r>
              </a:p>
              <a:p>
                <a:r>
                  <a:rPr lang="en-GB" dirty="0"/>
                  <a:t>This makes Hoffman more realistic than Tsai–Hill for predicting failure under combined tension–compression states.</a:t>
                </a:r>
              </a:p>
              <a:p>
                <a:endParaRPr lang="en-GB" b="1" dirty="0"/>
              </a:p>
              <a:p>
                <a:r>
                  <a:rPr lang="en-GB" b="1" dirty="0"/>
                  <a:t>Details</a:t>
                </a:r>
                <a:endParaRPr lang="en-GB" dirty="0"/>
              </a:p>
              <a:p>
                <a:r>
                  <a:rPr lang="en-GB" dirty="0"/>
                  <a:t>Failure occurs when the following condition is satisfied:</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𝑇</m:t>
                                  </m:r>
                                </m:e>
                                <m:sup>
                                  <m:r>
                                    <a:rPr lang="ar-AE" sz="1200" i="0" kern="1200">
                                      <a:solidFill>
                                        <a:schemeClr val="tx1"/>
                                      </a:solidFill>
                                      <a:latin typeface="Cambria Math" panose="02040503050406030204" pitchFamily="18" charset="0"/>
                                      <a:ea typeface="+mn-ea"/>
                                      <a:cs typeface="+mn-cs"/>
                                    </a:rPr>
                                    <m:t>′</m:t>
                                  </m:r>
                                </m:sup>
                              </m:sSup>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2</m:t>
                              </m:r>
                            </m:sub>
                          </m:sSub>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𝑇</m:t>
                                      </m:r>
                                    </m:e>
                                    <m:sup>
                                      <m:r>
                                        <a:rPr lang="ar-AE" sz="1200" i="0" kern="1200">
                                          <a:solidFill>
                                            <a:schemeClr val="tx1"/>
                                          </a:solidFill>
                                          <a:latin typeface="Cambria Math" panose="02040503050406030204" pitchFamily="18" charset="0"/>
                                          <a:ea typeface="+mn-ea"/>
                                          <a:cs typeface="+mn-cs"/>
                                        </a:rPr>
                                        <m:t>′</m:t>
                                      </m:r>
                                    </m:sup>
                                  </m:sSup>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3</m:t>
                                  </m:r>
                                </m:sub>
                              </m:sSub>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4</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5</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6</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𝑇</m:t>
                                          </m:r>
                                        </m:e>
                                        <m:sup>
                                          <m:r>
                                            <a:rPr lang="ar-AE" sz="1200" i="0" kern="1200">
                                              <a:solidFill>
                                                <a:schemeClr val="tx1"/>
                                              </a:solidFill>
                                              <a:latin typeface="Cambria Math" panose="02040503050406030204" pitchFamily="18" charset="0"/>
                                              <a:ea typeface="+mn-ea"/>
                                              <a:cs typeface="+mn-cs"/>
                                            </a:rPr>
                                            <m:t>′</m:t>
                                          </m:r>
                                        </m:sup>
                                      </m:sSup>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7</m:t>
                                      </m:r>
                                    </m:sub>
                                  </m:sSub>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𝑇</m:t>
                                          </m:r>
                                        </m:e>
                                        <m:sup>
                                          <m:r>
                                            <a:rPr lang="ar-AE" sz="1200" i="0" kern="1200">
                                              <a:solidFill>
                                                <a:schemeClr val="tx1"/>
                                              </a:solidFill>
                                              <a:latin typeface="Cambria Math" panose="02040503050406030204" pitchFamily="18" charset="0"/>
                                              <a:ea typeface="+mn-ea"/>
                                              <a:cs typeface="+mn-cs"/>
                                            </a:rPr>
                                            <m:t>′</m:t>
                                          </m:r>
                                        </m:sup>
                                      </m:sSup>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8</m:t>
                                      </m:r>
                                    </m:sub>
                                  </m:sSub>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𝐿𝑇</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9</m:t>
                                      </m:r>
                                    </m:sub>
                                  </m:sSub>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𝑇</m:t>
                                          </m:r>
                                        </m:e>
                                        <m:sup>
                                          <m:r>
                                            <a:rPr lang="ar-AE" sz="1200" i="0" kern="1200">
                                              <a:solidFill>
                                                <a:schemeClr val="tx1"/>
                                              </a:solidFill>
                                              <a:latin typeface="Cambria Math" panose="02040503050406030204" pitchFamily="18" charset="0"/>
                                              <a:ea typeface="+mn-ea"/>
                                              <a:cs typeface="+mn-cs"/>
                                            </a:rPr>
                                            <m:t>′</m:t>
                                          </m:r>
                                        </m:sup>
                                      </m:sSup>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e>
                              </m:d>
                            </m:e>
                          </m:d>
                        </m:e>
                      </m:d>
                    </m:oMath>
                  </m:oMathPara>
                </a14:m>
                <a:endParaRPr lang="ar-AE" dirty="0"/>
              </a:p>
              <a:p>
                <a:r>
                  <a:rPr lang="en-GB" dirty="0"/>
                  <a:t>The coefficients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oMath>
                </a14:m>
                <a:r>
                  <a:rPr lang="en-GB" dirty="0"/>
                  <a:t>to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9</m:t>
                        </m:r>
                      </m:sub>
                    </m:sSub>
                  </m:oMath>
                </a14:m>
                <a:r>
                  <a:rPr lang="en-GB" dirty="0"/>
                  <a:t>are defined using the material strengths in each principal direction (L = fibre, T = transverse, T′ = through-thickness):</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𝑍</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𝑍</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e>
                      </m:d>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4</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 </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7</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𝑆</m:t>
                              </m:r>
                            </m:e>
                            <m:sub>
                              <m:r>
                                <a:rPr lang="ar-AE" sz="1200" i="1" kern="1200">
                                  <a:solidFill>
                                    <a:schemeClr val="tx1"/>
                                  </a:solidFill>
                                  <a:latin typeface="Cambria Math" panose="02040503050406030204" pitchFamily="18" charset="0"/>
                                  <a:ea typeface="+mn-ea"/>
                                  <a:cs typeface="+mn-cs"/>
                                </a:rPr>
                                <m:t>𝑇</m:t>
                              </m:r>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𝑇</m:t>
                                  </m:r>
                                </m:e>
                                <m:sup>
                                  <m:r>
                                    <a:rPr lang="ar-AE" sz="1200" i="0" kern="1200">
                                      <a:solidFill>
                                        <a:schemeClr val="tx1"/>
                                      </a:solidFill>
                                      <a:latin typeface="Cambria Math" panose="02040503050406030204" pitchFamily="18" charset="0"/>
                                      <a:ea typeface="+mn-ea"/>
                                      <a:cs typeface="+mn-cs"/>
                                    </a:rPr>
                                    <m:t>′</m:t>
                                  </m:r>
                                </m:sup>
                              </m:sSup>
                            </m:sub>
                            <m:sup>
                              <m:r>
                                <a:rPr lang="ar-AE" sz="1200" i="0" kern="1200">
                                  <a:solidFill>
                                    <a:schemeClr val="tx1"/>
                                  </a:solidFill>
                                  <a:latin typeface="Cambria Math" panose="02040503050406030204" pitchFamily="18" charset="0"/>
                                  <a:ea typeface="+mn-ea"/>
                                  <a:cs typeface="+mn-cs"/>
                                </a:rPr>
                                <m:t>2</m:t>
                              </m:r>
                            </m:sup>
                          </m:sSubSup>
                        </m:den>
                      </m:f>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etc</m:t>
                      </m:r>
                      <m:r>
                        <m:rPr>
                          <m:nor/>
                        </m:rPr>
                        <a:rPr lang="en-GB" sz="1200" b="0" i="1" kern="1200">
                          <a:solidFill>
                            <a:schemeClr val="tx1"/>
                          </a:solidFill>
                          <a:latin typeface="+mn-lt"/>
                          <a:ea typeface="+mn-ea"/>
                          <a:cs typeface="+mn-cs"/>
                        </a:rPr>
                        <m:t>.</m:t>
                      </m:r>
                    </m:oMath>
                  </m:oMathPara>
                </a14:m>
                <a:endParaRPr lang="en-GB" b="0" dirty="0"/>
              </a:p>
              <a:p>
                <a:r>
                  <a:rPr lang="en-GB" dirty="0"/>
                  <a:t>Under </a:t>
                </a:r>
                <a:r>
                  <a:rPr lang="en-GB" b="1" dirty="0"/>
                  <a:t>plane stress</a:t>
                </a:r>
                <a:r>
                  <a:rPr lang="en-GB" dirty="0"/>
                  <a:t> conditions (</a:t>
                </a:r>
                <a:r>
                  <a:rPr lang="el-GR" dirty="0"/>
                  <a:t>σ3 = 0), </a:t>
                </a:r>
                <a:r>
                  <a:rPr lang="en-GB" dirty="0"/>
                  <a:t>the full 3D equation simplifies to:</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up>
                              <m:r>
                                <a:rPr lang="ar-AE" sz="1200" i="0" kern="1200">
                                  <a:solidFill>
                                    <a:schemeClr val="tx1"/>
                                  </a:solidFill>
                                  <a:latin typeface="Cambria Math" panose="02040503050406030204" pitchFamily="18" charset="0"/>
                                  <a:ea typeface="+mn-ea"/>
                                  <a:cs typeface="+mn-cs"/>
                                </a:rPr>
                                <m:t>2</m:t>
                              </m:r>
                            </m:sup>
                          </m:sSubSup>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up>
                              <m:r>
                                <a:rPr lang="ar-AE" sz="1200" i="0" kern="1200">
                                  <a:solidFill>
                                    <a:schemeClr val="tx1"/>
                                  </a:solidFill>
                                  <a:latin typeface="Cambria Math" panose="02040503050406030204" pitchFamily="18" charset="0"/>
                                  <a:ea typeface="+mn-ea"/>
                                  <a:cs typeface="+mn-cs"/>
                                </a:rPr>
                                <m:t>2</m:t>
                              </m:r>
                            </m:sup>
                          </m:sSubSup>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𝐿𝑇</m:t>
                              </m:r>
                            </m:sub>
                            <m:sup>
                              <m:r>
                                <a:rPr lang="ar-AE" sz="1200" i="0" kern="1200">
                                  <a:solidFill>
                                    <a:schemeClr val="tx1"/>
                                  </a:solidFill>
                                  <a:latin typeface="Cambria Math" panose="02040503050406030204" pitchFamily="18" charset="0"/>
                                  <a:ea typeface="+mn-ea"/>
                                  <a:cs typeface="+mn-cs"/>
                                </a:rPr>
                                <m:t>2</m:t>
                              </m:r>
                            </m:sup>
                          </m:sSubSup>
                        </m:num>
                        <m:den>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𝑆</m:t>
                              </m:r>
                            </m:e>
                            <m:sub>
                              <m:r>
                                <a:rPr lang="ar-AE" sz="1200" i="1" kern="1200">
                                  <a:solidFill>
                                    <a:schemeClr val="tx1"/>
                                  </a:solidFill>
                                  <a:latin typeface="Cambria Math" panose="02040503050406030204" pitchFamily="18" charset="0"/>
                                  <a:ea typeface="+mn-ea"/>
                                  <a:cs typeface="+mn-cs"/>
                                </a:rPr>
                                <m:t>𝐿𝑇</m:t>
                              </m:r>
                            </m:sub>
                            <m:sup>
                              <m:r>
                                <a:rPr lang="ar-AE" sz="1200" i="0" kern="1200">
                                  <a:solidFill>
                                    <a:schemeClr val="tx1"/>
                                  </a:solidFill>
                                  <a:latin typeface="Cambria Math" panose="02040503050406030204" pitchFamily="18" charset="0"/>
                                  <a:ea typeface="+mn-ea"/>
                                  <a:cs typeface="+mn-cs"/>
                                </a:rPr>
                                <m:t>2</m:t>
                              </m:r>
                            </m:sup>
                          </m:sSubSup>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r>
                  <a:rPr lang="en-GB" dirty="0"/>
                  <a:t>This form retains the stress interaction terms like Tsai–Hill but adds </a:t>
                </a:r>
                <a:r>
                  <a:rPr lang="en-GB" b="1" dirty="0"/>
                  <a:t>linear terms</a:t>
                </a:r>
                <a:r>
                  <a:rPr lang="en-GB" dirty="0"/>
                  <a:t> in </a:t>
                </a:r>
                <a:r>
                  <a:rPr lang="el-GR" dirty="0"/>
                  <a:t>σ</a:t>
                </a:r>
                <a:r>
                  <a:rPr lang="en-GB" dirty="0"/>
                  <a:t>L and </a:t>
                </a:r>
                <a:r>
                  <a:rPr lang="el-GR" dirty="0"/>
                  <a:t>σ</a:t>
                </a:r>
                <a:r>
                  <a:rPr lang="en-GB" dirty="0"/>
                  <a:t>T to represent the </a:t>
                </a:r>
                <a:r>
                  <a:rPr lang="en-GB" b="1" dirty="0"/>
                  <a:t>tension–compression asymmetry</a:t>
                </a:r>
                <a:r>
                  <a:rPr lang="en-GB" dirty="0"/>
                  <a:t>.</a:t>
                </a:r>
              </a:p>
              <a:p>
                <a:r>
                  <a:rPr lang="en-GB" dirty="0"/>
                  <a:t>The figure illustrates how principal stresses (</a:t>
                </a:r>
                <a:r>
                  <a:rPr lang="el-GR" dirty="0"/>
                  <a:t>σ</a:t>
                </a:r>
                <a:r>
                  <a:rPr lang="en-GB" dirty="0"/>
                  <a:t>L, </a:t>
                </a:r>
                <a:r>
                  <a:rPr lang="el-GR" dirty="0"/>
                  <a:t>σ</a:t>
                </a:r>
                <a:r>
                  <a:rPr lang="en-GB" dirty="0"/>
                  <a:t>T, </a:t>
                </a:r>
                <a:r>
                  <a:rPr lang="el-GR" dirty="0"/>
                  <a:t>σ</a:t>
                </a:r>
                <a:r>
                  <a:rPr lang="en-GB" dirty="0"/>
                  <a:t>LT) vary with fibre orientation and how the Hoffman surface differs from the symmetric Tsai–Hill ellipse.</a:t>
                </a:r>
              </a:p>
              <a:p>
                <a:endParaRPr lang="en-GB" b="1" dirty="0"/>
              </a:p>
              <a:p>
                <a:r>
                  <a:rPr lang="en-GB" b="1" dirty="0"/>
                  <a:t>Key Takeaway</a:t>
                </a:r>
                <a:endParaRPr lang="en-GB" dirty="0"/>
              </a:p>
              <a:p>
                <a:r>
                  <a:rPr lang="en-GB" dirty="0"/>
                  <a:t>The </a:t>
                </a:r>
                <a:r>
                  <a:rPr lang="en-GB" b="1" dirty="0"/>
                  <a:t>Hoffman criterion</a:t>
                </a:r>
                <a:r>
                  <a:rPr lang="en-GB" dirty="0"/>
                  <a:t> improves upon Tsai–Hill by distinguishing between tensile and compressive strengths, making it more accurate for </a:t>
                </a:r>
                <a:r>
                  <a:rPr lang="en-GB" b="1" dirty="0"/>
                  <a:t>non-symmetric</a:t>
                </a:r>
                <a:r>
                  <a:rPr lang="en-GB" dirty="0"/>
                  <a:t> composite behaviour.</a:t>
                </a:r>
              </a:p>
              <a:p>
                <a:r>
                  <a:rPr lang="en-GB" dirty="0"/>
                  <a:t>It remains computationally simple and suitable for FEA applications and preliminary failure prediction.</a:t>
                </a:r>
              </a:p>
              <a:p>
                <a:r>
                  <a:rPr lang="en-GB" dirty="0"/>
                  <a:t>However, it still cannot distinguish between </a:t>
                </a:r>
                <a:r>
                  <a:rPr lang="en-GB" b="1" dirty="0"/>
                  <a:t>fibre-dominated</a:t>
                </a:r>
                <a:r>
                  <a:rPr lang="en-GB" dirty="0"/>
                  <a:t> and </a:t>
                </a:r>
                <a:r>
                  <a:rPr lang="en-GB" b="1" dirty="0"/>
                  <a:t>matrix-dominated</a:t>
                </a:r>
                <a:r>
                  <a:rPr lang="en-GB" dirty="0"/>
                  <a:t> failure modes, requiring more advanced criteria (e.g., Hashin, Puck) for progressive damage analysis.</a:t>
                </a:r>
              </a:p>
              <a:p>
                <a:endParaRPr lang="en-GB" dirty="0"/>
              </a:p>
              <a:p>
                <a:endParaRPr lang="en-GB" dirty="0"/>
              </a:p>
              <a:p>
                <a:pPr rtl="0"/>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Lecture: The Hoffman Failure Criterion 🧪</a:t>
                </a:r>
              </a:p>
              <a:p>
                <a:pPr rtl="0"/>
                <a:r>
                  <a:rPr lang="en-GB" sz="1200" kern="1200" dirty="0">
                    <a:solidFill>
                      <a:schemeClr val="tx1"/>
                    </a:solidFill>
                    <a:effectLst/>
                    <a:latin typeface="+mn-lt"/>
                    <a:ea typeface="+mn-ea"/>
                    <a:cs typeface="+mn-cs"/>
                  </a:rPr>
                  <a:t>When a composite material is subjected to a complex combination of stresses (tension, compression, and shear all at once), how do we predict when it will fail? We can't just compare one stress to one strength. Instead, we use a </a:t>
                </a:r>
                <a:r>
                  <a:rPr lang="en-GB" sz="1200" b="1" kern="1200" dirty="0">
                    <a:solidFill>
                      <a:schemeClr val="tx1"/>
                    </a:solidFill>
                    <a:effectLst/>
                    <a:latin typeface="+mn-lt"/>
                    <a:ea typeface="+mn-ea"/>
                    <a:cs typeface="+mn-cs"/>
                  </a:rPr>
                  <a:t>failure criterion</a:t>
                </a:r>
                <a:r>
                  <a:rPr lang="en-GB" sz="1200" kern="1200" dirty="0">
                    <a:solidFill>
                      <a:schemeClr val="tx1"/>
                    </a:solidFill>
                    <a:effectLst/>
                    <a:latin typeface="+mn-lt"/>
                    <a:ea typeface="+mn-ea"/>
                    <a:cs typeface="+mn-cs"/>
                  </a:rPr>
                  <a:t>—a mathematical equation that combines all the stresses into a single condition for failure.</a:t>
                </a:r>
              </a:p>
              <a:p>
                <a:pPr rtl="0"/>
                <a:r>
                  <a:rPr lang="en-GB" sz="1200" kern="1200" dirty="0">
                    <a:solidFill>
                      <a:schemeClr val="tx1"/>
                    </a:solidFill>
                    <a:effectLst/>
                    <a:latin typeface="+mn-lt"/>
                    <a:ea typeface="+mn-ea"/>
                    <a:cs typeface="+mn-cs"/>
                  </a:rPr>
                  <a:t>Today, we'll look at the </a:t>
                </a:r>
                <a:r>
                  <a:rPr lang="en-GB" sz="1200" b="1" kern="1200" dirty="0">
                    <a:solidFill>
                      <a:schemeClr val="tx1"/>
                    </a:solidFill>
                    <a:effectLst/>
                    <a:latin typeface="+mn-lt"/>
                    <a:ea typeface="+mn-ea"/>
                    <a:cs typeface="+mn-cs"/>
                  </a:rPr>
                  <a:t>Hoffman failure criterion</a:t>
                </a:r>
                <a:r>
                  <a:rPr lang="en-GB" sz="1200" kern="1200" dirty="0">
                    <a:solidFill>
                      <a:schemeClr val="tx1"/>
                    </a:solidFill>
                    <a:effectLst/>
                    <a:latin typeface="+mn-lt"/>
                    <a:ea typeface="+mn-ea"/>
                    <a:cs typeface="+mn-cs"/>
                  </a:rPr>
                  <a:t>, a powerful tool for this purpose.</a:t>
                </a:r>
              </a:p>
              <a:p>
                <a:pPr rtl="0"/>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Background: The Tsai-Hill Criterion</a:t>
                </a:r>
              </a:p>
              <a:p>
                <a:pPr rtl="0"/>
                <a:r>
                  <a:rPr lang="en-GB" sz="1200" kern="1200" dirty="0">
                    <a:solidFill>
                      <a:schemeClr val="tx1"/>
                    </a:solidFill>
                    <a:effectLst/>
                    <a:latin typeface="+mn-lt"/>
                    <a:ea typeface="+mn-ea"/>
                    <a:cs typeface="+mn-cs"/>
                  </a:rPr>
                  <a:t>Before Hoffman, a common model was the </a:t>
                </a:r>
                <a:r>
                  <a:rPr lang="en-GB" sz="1200" b="1" kern="1200" dirty="0">
                    <a:solidFill>
                      <a:schemeClr val="tx1"/>
                    </a:solidFill>
                    <a:effectLst/>
                    <a:latin typeface="+mn-lt"/>
                    <a:ea typeface="+mn-ea"/>
                    <a:cs typeface="+mn-cs"/>
                  </a:rPr>
                  <a:t>Tsai-Hill criterion</a:t>
                </a:r>
                <a:r>
                  <a:rPr lang="en-GB" sz="1200" kern="1200" dirty="0">
                    <a:solidFill>
                      <a:schemeClr val="tx1"/>
                    </a:solidFill>
                    <a:effectLst/>
                    <a:latin typeface="+mn-lt"/>
                    <a:ea typeface="+mn-ea"/>
                    <a:cs typeface="+mn-cs"/>
                  </a:rPr>
                  <a:t>. It's a good starting point but has one major limitation.</a:t>
                </a:r>
              </a:p>
              <a:p>
                <a:pPr rtl="0"/>
                <a:r>
                  <a:rPr lang="en-GB" sz="1200" b="1" kern="1200" dirty="0">
                    <a:solidFill>
                      <a:schemeClr val="tx1"/>
                    </a:solidFill>
                    <a:effectLst/>
                    <a:latin typeface="+mn-lt"/>
                    <a:ea typeface="+mn-ea"/>
                    <a:cs typeface="+mn-cs"/>
                  </a:rPr>
                  <a:t>Tsai-Hill Equation:</a:t>
                </a: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The Problem</a:t>
                </a:r>
                <a:r>
                  <a:rPr lang="en-GB" sz="1200" kern="1200" dirty="0">
                    <a:solidFill>
                      <a:schemeClr val="tx1"/>
                    </a:solidFill>
                    <a:effectLst/>
                    <a:latin typeface="+mn-lt"/>
                    <a:ea typeface="+mn-ea"/>
                    <a:cs typeface="+mn-cs"/>
                  </a:rPr>
                  <a:t>: This equation uses single strength values ( for longitudinal, for transverse). It assumes the material is equally strong in tension and compression, which is </a:t>
                </a:r>
                <a:r>
                  <a:rPr lang="en-GB" sz="1200" b="1" kern="1200" dirty="0">
                    <a:solidFill>
                      <a:schemeClr val="tx1"/>
                    </a:solidFill>
                    <a:effectLst/>
                    <a:latin typeface="+mn-lt"/>
                    <a:ea typeface="+mn-ea"/>
                    <a:cs typeface="+mn-cs"/>
                  </a:rPr>
                  <a:t>rarely true for composites</a:t>
                </a:r>
                <a:r>
                  <a:rPr lang="en-GB" sz="1200" kern="1200" dirty="0">
                    <a:solidFill>
                      <a:schemeClr val="tx1"/>
                    </a:solidFill>
                    <a:effectLst/>
                    <a:latin typeface="+mn-lt"/>
                    <a:ea typeface="+mn-ea"/>
                    <a:cs typeface="+mn-cs"/>
                  </a:rPr>
                  <a:t>. For example, a carbon fibre composite is much stronger in longitudinal tension than in longitudinal compression.</a:t>
                </a:r>
              </a:p>
              <a:p>
                <a:pPr rtl="0"/>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The Hoffman Criterion: A More Realistic Model ✅</a:t>
                </a:r>
              </a:p>
              <a:p>
                <a:pPr rtl="0"/>
                <a:r>
                  <a:rPr lang="en-GB" sz="1200" kern="1200" dirty="0">
                    <a:solidFill>
                      <a:schemeClr val="tx1"/>
                    </a:solidFill>
                    <a:effectLst/>
                    <a:latin typeface="+mn-lt"/>
                    <a:ea typeface="+mn-ea"/>
                    <a:cs typeface="+mn-cs"/>
                  </a:rPr>
                  <a:t>The Hoffman criterion is a generalized, experimental model that improves upon Tsai-Hill by addressing its key weakness.</a:t>
                </a:r>
              </a:p>
              <a:p>
                <a:pPr rtl="0"/>
                <a:r>
                  <a:rPr lang="en-GB" sz="1200" b="1" kern="1200" dirty="0">
                    <a:solidFill>
                      <a:schemeClr val="tx1"/>
                    </a:solidFill>
                    <a:effectLst/>
                    <a:latin typeface="+mn-lt"/>
                    <a:ea typeface="+mn-ea"/>
                    <a:cs typeface="+mn-cs"/>
                  </a:rPr>
                  <a:t>Key Advantage</a:t>
                </a:r>
                <a:r>
                  <a:rPr lang="en-GB" sz="1200" kern="1200" dirty="0">
                    <a:solidFill>
                      <a:schemeClr val="tx1"/>
                    </a:solidFill>
                    <a:effectLst/>
                    <a:latin typeface="+mn-lt"/>
                    <a:ea typeface="+mn-ea"/>
                    <a:cs typeface="+mn-cs"/>
                  </a:rPr>
                  <a:t>: It explicitly accounts for the </a:t>
                </a:r>
                <a:r>
                  <a:rPr lang="en-GB" sz="1200" b="1" kern="1200" dirty="0">
                    <a:solidFill>
                      <a:schemeClr val="tx1"/>
                    </a:solidFill>
                    <a:effectLst/>
                    <a:latin typeface="+mn-lt"/>
                    <a:ea typeface="+mn-ea"/>
                    <a:cs typeface="+mn-cs"/>
                  </a:rPr>
                  <a:t>different strengths of the material under tension and compression</a:t>
                </a:r>
                <a:r>
                  <a:rPr lang="en-GB" sz="1200" kern="1200" dirty="0">
                    <a:solidFill>
                      <a:schemeClr val="tx1"/>
                    </a:solidFill>
                    <a:effectLst/>
                    <a:latin typeface="+mn-lt"/>
                    <a:ea typeface="+mn-ea"/>
                    <a:cs typeface="+mn-cs"/>
                  </a:rPr>
                  <a:t>.</a:t>
                </a:r>
              </a:p>
              <a:p>
                <a:pPr rtl="0"/>
                <a:r>
                  <a:rPr lang="en-GB" sz="1200" kern="1200" dirty="0">
                    <a:solidFill>
                      <a:schemeClr val="tx1"/>
                    </a:solidFill>
                    <a:effectLst/>
                    <a:latin typeface="+mn-lt"/>
                    <a:ea typeface="+mn-ea"/>
                    <a:cs typeface="+mn-cs"/>
                  </a:rPr>
                  <a:t>The Hoffman Equation (for 2D Plane Stress):</a:t>
                </a:r>
              </a:p>
              <a:p>
                <a:pPr rtl="0"/>
                <a:r>
                  <a:rPr lang="en-GB" sz="1200" kern="1200" dirty="0">
                    <a:solidFill>
                      <a:schemeClr val="tx1"/>
                    </a:solidFill>
                    <a:effectLst/>
                    <a:latin typeface="+mn-lt"/>
                    <a:ea typeface="+mn-ea"/>
                    <a:cs typeface="+mn-cs"/>
                  </a:rPr>
                  <a:t>This equation looks complex, but it's just combining the applied stresses (</a:t>
                </a:r>
                <a:r>
                  <a:rPr lang="en-GB" sz="1200" kern="1200" dirty="0" err="1">
                    <a:solidFill>
                      <a:schemeClr val="tx1"/>
                    </a:solidFill>
                    <a:effectLst/>
                    <a:latin typeface="+mn-lt"/>
                    <a:ea typeface="+mn-ea"/>
                    <a:cs typeface="+mn-cs"/>
                  </a:rPr>
                  <a:t>σL</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σT</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τLT</a:t>
                </a:r>
                <a:r>
                  <a:rPr lang="en-GB" sz="1200" kern="1200" dirty="0">
                    <a:solidFill>
                      <a:schemeClr val="tx1"/>
                    </a:solidFill>
                    <a:effectLst/>
                    <a:latin typeface="+mn-lt"/>
                    <a:ea typeface="+mn-ea"/>
                    <a:cs typeface="+mn-cs"/>
                  </a:rPr>
                  <a:t>​) with the material's known strengths.</a:t>
                </a:r>
              </a:p>
              <a:p>
                <a:pPr rtl="0"/>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How to Use the Criterion 💥</a:t>
                </a:r>
              </a:p>
              <a:p>
                <a:pPr rtl="0"/>
                <a:r>
                  <a:rPr lang="en-GB" sz="1200" kern="1200" dirty="0">
                    <a:solidFill>
                      <a:schemeClr val="tx1"/>
                    </a:solidFill>
                    <a:effectLst/>
                    <a:latin typeface="+mn-lt"/>
                    <a:ea typeface="+mn-ea"/>
                    <a:cs typeface="+mn-cs"/>
                  </a:rPr>
                  <a:t>To use the Hoffman criterion, you need five fundamental material strength properties:</a:t>
                </a: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Longitudinal Tensile Strength</a:t>
                </a:r>
                <a:r>
                  <a:rPr lang="en-GB" sz="1200" kern="1200" dirty="0">
                    <a:solidFill>
                      <a:schemeClr val="tx1"/>
                    </a:solidFill>
                    <a:effectLst/>
                    <a:latin typeface="+mn-lt"/>
                    <a:ea typeface="+mn-ea"/>
                    <a:cs typeface="+mn-cs"/>
                  </a:rPr>
                  <a:t> (along the fibres)</a:t>
                </a: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Longitudinal Compressive Strength</a:t>
                </a:r>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Transverse Tensile Strength</a:t>
                </a:r>
                <a:r>
                  <a:rPr lang="en-GB" sz="1200" kern="1200" dirty="0">
                    <a:solidFill>
                      <a:schemeClr val="tx1"/>
                    </a:solidFill>
                    <a:effectLst/>
                    <a:latin typeface="+mn-lt"/>
                    <a:ea typeface="+mn-ea"/>
                    <a:cs typeface="+mn-cs"/>
                  </a:rPr>
                  <a:t> (perpendicular to fibres)</a:t>
                </a: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Transverse Compressive Strength</a:t>
                </a:r>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In-Plane Shear Strength</a:t>
                </a:r>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The process is simple:</a:t>
                </a:r>
              </a:p>
              <a:p>
                <a:pPr rtl="0"/>
                <a:r>
                  <a:rPr lang="en-GB" sz="1200" kern="1200" dirty="0">
                    <a:solidFill>
                      <a:schemeClr val="tx1"/>
                    </a:solidFill>
                    <a:effectLst/>
                    <a:latin typeface="+mn-lt"/>
                    <a:ea typeface="+mn-ea"/>
                    <a:cs typeface="+mn-cs"/>
                  </a:rPr>
                  <a:t>Determine the stresses acting on the material in its principal directions ().</a:t>
                </a:r>
              </a:p>
              <a:p>
                <a:pPr rtl="0"/>
                <a:r>
                  <a:rPr lang="en-GB" sz="1200" kern="1200" dirty="0">
                    <a:solidFill>
                      <a:schemeClr val="tx1"/>
                    </a:solidFill>
                    <a:effectLst/>
                    <a:latin typeface="+mn-lt"/>
                    <a:ea typeface="+mn-ea"/>
                    <a:cs typeface="+mn-cs"/>
                  </a:rPr>
                  <a:t>Plug these stresses and the five material strengths into the left-hand side of the Hoffman equation. This value is called the </a:t>
                </a:r>
                <a:r>
                  <a:rPr lang="en-GB" sz="1200" b="1" kern="1200" dirty="0">
                    <a:solidFill>
                      <a:schemeClr val="tx1"/>
                    </a:solidFill>
                    <a:effectLst/>
                    <a:latin typeface="+mn-lt"/>
                    <a:ea typeface="+mn-ea"/>
                    <a:cs typeface="+mn-cs"/>
                  </a:rPr>
                  <a:t>Failure Index (FI)</a:t>
                </a:r>
                <a:r>
                  <a:rPr lang="en-GB" sz="1200" kern="1200" dirty="0">
                    <a:solidFill>
                      <a:schemeClr val="tx1"/>
                    </a:solidFill>
                    <a:effectLst/>
                    <a:latin typeface="+mn-lt"/>
                    <a:ea typeface="+mn-ea"/>
                    <a:cs typeface="+mn-cs"/>
                  </a:rPr>
                  <a:t>.</a:t>
                </a:r>
              </a:p>
              <a:p>
                <a:pPr rtl="0"/>
                <a:r>
                  <a:rPr lang="en-GB" sz="1200" b="1" kern="1200" dirty="0">
                    <a:solidFill>
                      <a:schemeClr val="tx1"/>
                    </a:solidFill>
                    <a:effectLst/>
                    <a:latin typeface="+mn-lt"/>
                    <a:ea typeface="+mn-ea"/>
                    <a:cs typeface="+mn-cs"/>
                  </a:rPr>
                  <a:t>Check the result</a:t>
                </a:r>
                <a:r>
                  <a:rPr lang="en-GB" sz="1200" kern="1200" dirty="0">
                    <a:solidFill>
                      <a:schemeClr val="tx1"/>
                    </a:solidFill>
                    <a:effectLst/>
                    <a:latin typeface="+mn-lt"/>
                    <a:ea typeface="+mn-ea"/>
                    <a:cs typeface="+mn-cs"/>
                  </a:rPr>
                  <a:t>:</a:t>
                </a:r>
              </a:p>
              <a:p>
                <a:pPr lvl="1" rtl="0"/>
                <a:r>
                  <a:rPr lang="en-GB" sz="1200" kern="1200" dirty="0">
                    <a:solidFill>
                      <a:schemeClr val="tx1"/>
                    </a:solidFill>
                    <a:effectLst/>
                    <a:latin typeface="+mn-lt"/>
                    <a:ea typeface="+mn-ea"/>
                    <a:cs typeface="+mn-cs"/>
                  </a:rPr>
                  <a:t>If </a:t>
                </a:r>
                <a:r>
                  <a:rPr lang="en-GB" sz="1200" b="1" kern="1200" dirty="0">
                    <a:solidFill>
                      <a:schemeClr val="tx1"/>
                    </a:solidFill>
                    <a:effectLst/>
                    <a:latin typeface="+mn-lt"/>
                    <a:ea typeface="+mn-ea"/>
                    <a:cs typeface="+mn-cs"/>
                  </a:rPr>
                  <a:t>FI &lt; 1</a:t>
                </a:r>
                <a:r>
                  <a:rPr lang="en-GB" sz="1200" kern="1200" dirty="0">
                    <a:solidFill>
                      <a:schemeClr val="tx1"/>
                    </a:solidFill>
                    <a:effectLst/>
                    <a:latin typeface="+mn-lt"/>
                    <a:ea typeface="+mn-ea"/>
                    <a:cs typeface="+mn-cs"/>
                  </a:rPr>
                  <a:t>, the material is considered </a:t>
                </a:r>
                <a:r>
                  <a:rPr lang="en-GB" sz="1200" b="1" kern="1200" dirty="0">
                    <a:solidFill>
                      <a:schemeClr val="tx1"/>
                    </a:solidFill>
                    <a:effectLst/>
                    <a:latin typeface="+mn-lt"/>
                    <a:ea typeface="+mn-ea"/>
                    <a:cs typeface="+mn-cs"/>
                  </a:rPr>
                  <a:t>safe</a:t>
                </a:r>
                <a:r>
                  <a:rPr lang="en-GB" sz="1200" kern="1200" dirty="0">
                    <a:solidFill>
                      <a:schemeClr val="tx1"/>
                    </a:solidFill>
                    <a:effectLst/>
                    <a:latin typeface="+mn-lt"/>
                    <a:ea typeface="+mn-ea"/>
                    <a:cs typeface="+mn-cs"/>
                  </a:rPr>
                  <a:t>.</a:t>
                </a:r>
              </a:p>
              <a:p>
                <a:pPr lvl="1" rtl="0"/>
                <a:r>
                  <a:rPr lang="en-GB" sz="1200" kern="1200" dirty="0">
                    <a:solidFill>
                      <a:schemeClr val="tx1"/>
                    </a:solidFill>
                    <a:effectLst/>
                    <a:latin typeface="+mn-lt"/>
                    <a:ea typeface="+mn-ea"/>
                    <a:cs typeface="+mn-cs"/>
                  </a:rPr>
                  <a:t>If </a:t>
                </a:r>
                <a:r>
                  <a:rPr lang="en-GB" sz="1200" b="1" kern="1200" dirty="0">
                    <a:solidFill>
                      <a:schemeClr val="tx1"/>
                    </a:solidFill>
                    <a:effectLst/>
                    <a:latin typeface="+mn-lt"/>
                    <a:ea typeface="+mn-ea"/>
                    <a:cs typeface="+mn-cs"/>
                  </a:rPr>
                  <a:t>FI ≥ 1</a:t>
                </a:r>
                <a:r>
                  <a:rPr lang="en-GB" sz="1200" kern="1200" dirty="0">
                    <a:solidFill>
                      <a:schemeClr val="tx1"/>
                    </a:solidFill>
                    <a:effectLst/>
                    <a:latin typeface="+mn-lt"/>
                    <a:ea typeface="+mn-ea"/>
                    <a:cs typeface="+mn-cs"/>
                  </a:rPr>
                  <a:t>, the material is predicted to have </a:t>
                </a:r>
                <a:r>
                  <a:rPr lang="en-GB" sz="1200" b="1" kern="1200" dirty="0">
                    <a:solidFill>
                      <a:schemeClr val="tx1"/>
                    </a:solidFill>
                    <a:effectLst/>
                    <a:latin typeface="+mn-lt"/>
                    <a:ea typeface="+mn-ea"/>
                    <a:cs typeface="+mn-cs"/>
                  </a:rPr>
                  <a:t>failed</a:t>
                </a:r>
                <a:r>
                  <a:rPr lang="en-GB" sz="1200" kern="1200" dirty="0">
                    <a:solidFill>
                      <a:schemeClr val="tx1"/>
                    </a:solidFill>
                    <a:effectLst/>
                    <a:latin typeface="+mn-lt"/>
                    <a:ea typeface="+mn-ea"/>
                    <a:cs typeface="+mn-cs"/>
                  </a:rPr>
                  <a:t>.</a:t>
                </a:r>
              </a:p>
              <a:p>
                <a:pPr rtl="0"/>
                <a:r>
                  <a:rPr lang="en-GB" sz="1200" b="1" kern="1200" dirty="0">
                    <a:solidFill>
                      <a:schemeClr val="tx1"/>
                    </a:solidFill>
                    <a:effectLst/>
                    <a:latin typeface="+mn-lt"/>
                    <a:ea typeface="+mn-ea"/>
                    <a:cs typeface="+mn-cs"/>
                  </a:rPr>
                  <a:t>## Key Takeaway</a:t>
                </a:r>
              </a:p>
              <a:p>
                <a:pPr rtl="0"/>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Hoffman criterion</a:t>
                </a:r>
                <a:r>
                  <a:rPr lang="en-GB" sz="1200" kern="1200" dirty="0">
                    <a:solidFill>
                      <a:schemeClr val="tx1"/>
                    </a:solidFill>
                    <a:effectLst/>
                    <a:latin typeface="+mn-lt"/>
                    <a:ea typeface="+mn-ea"/>
                    <a:cs typeface="+mn-cs"/>
                  </a:rPr>
                  <a:t> is a robust method for predicting composite failure under combined loading. Its primary advantage is its ability to differentiate between </a:t>
                </a:r>
                <a:r>
                  <a:rPr lang="en-GB" sz="1200" b="1" kern="1200" dirty="0">
                    <a:solidFill>
                      <a:schemeClr val="tx1"/>
                    </a:solidFill>
                    <a:effectLst/>
                    <a:latin typeface="+mn-lt"/>
                    <a:ea typeface="+mn-ea"/>
                    <a:cs typeface="+mn-cs"/>
                  </a:rPr>
                  <a:t>tensile and compressive strengths</a:t>
                </a:r>
                <a:r>
                  <a:rPr lang="en-GB" sz="1200" kern="1200" dirty="0">
                    <a:solidFill>
                      <a:schemeClr val="tx1"/>
                    </a:solidFill>
                    <a:effectLst/>
                    <a:latin typeface="+mn-lt"/>
                    <a:ea typeface="+mn-ea"/>
                    <a:cs typeface="+mn-cs"/>
                  </a:rPr>
                  <a:t>, leading to more accurate and realistic failure predictions than simpler models.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introduces the Hoffman failure criterion, an extension of Hill’s theory that accounts for the different tensile and compressive strengths of composite materials. It improves on Tsai–Hill by incorporating material asymmetry under tension and compression.”</a:t>
                </a:r>
              </a:p>
              <a:p>
                <a:r>
                  <a:rPr lang="en-GB" b="1" dirty="0"/>
                  <a:t>Concept</a:t>
                </a:r>
                <a:endParaRPr lang="en-GB" dirty="0"/>
              </a:p>
              <a:p>
                <a:r>
                  <a:rPr lang="en-GB" dirty="0"/>
                  <a:t>The </a:t>
                </a:r>
                <a:r>
                  <a:rPr lang="en-GB" b="1" dirty="0"/>
                  <a:t>Hoffman criterion</a:t>
                </a:r>
                <a:r>
                  <a:rPr lang="en-GB" dirty="0"/>
                  <a:t> is an </a:t>
                </a:r>
                <a:r>
                  <a:rPr lang="en-GB" b="1" dirty="0"/>
                  <a:t>experimental generalisation of Hill’s theory</a:t>
                </a:r>
                <a:r>
                  <a:rPr lang="en-GB" dirty="0"/>
                  <a:t>, designed to model the anisotropic and non-symmetric strength behaviour of fibre composites.</a:t>
                </a:r>
              </a:p>
              <a:p>
                <a:r>
                  <a:rPr lang="en-GB" dirty="0"/>
                  <a:t>It recognises that </a:t>
                </a:r>
                <a:r>
                  <a:rPr lang="en-GB" b="1" dirty="0"/>
                  <a:t>composites are stronger in tension than in compression</a:t>
                </a:r>
                <a:r>
                  <a:rPr lang="en-GB" dirty="0"/>
                  <a:t> (or vice versa), particularly along the fibre and transverse directions.</a:t>
                </a:r>
              </a:p>
              <a:p>
                <a:r>
                  <a:rPr lang="en-GB" dirty="0"/>
                  <a:t>This makes Hoffman more realistic than Tsai–Hill for predicting failure under combined tension–compression states.</a:t>
                </a:r>
              </a:p>
              <a:p>
                <a:r>
                  <a:rPr lang="en-GB" b="1" dirty="0"/>
                  <a:t>Details</a:t>
                </a:r>
                <a:endParaRPr lang="en-GB" dirty="0"/>
              </a:p>
              <a:p>
                <a:r>
                  <a:rPr lang="en-GB" dirty="0"/>
                  <a:t>Failure occurs when the following condition is satisfied:</a:t>
                </a:r>
              </a:p>
              <a:p>
                <a:r>
                  <a:rPr lang="ar-AE" sz="1200" i="0" kern="1200">
                    <a:solidFill>
                      <a:schemeClr val="tx1"/>
                    </a:solidFill>
                    <a:latin typeface="+mn-lt"/>
                    <a:ea typeface="+mn-ea"/>
                    <a:cs typeface="+mn-cs"/>
                  </a:rPr>
                  <a:t>𝐶_1 (𝜎_𝑇−𝜎_(𝑇^′ ) ├ )┤^2+𝐶_2 (𝜎_(𝑇^′ )−𝜎_𝐿 ├ )┤^2+𝐶_3 (𝜎_𝐿−𝜎_𝑇 ├ )┤^2+𝐶_4 𝜎_𝐿+𝐶_5 𝜎_𝑇+𝐶_6 𝜎_(𝑇^′ )+𝐶_7 𝜎_(𝑇^′)^2+𝐶_8 𝜎_𝐿𝑇^2+𝐶_9 𝜎_(𝐿𝑇^′)^2=1┤┤┤</a:t>
                </a:r>
                <a:endParaRPr lang="ar-AE" dirty="0"/>
              </a:p>
              <a:p>
                <a:r>
                  <a:rPr lang="en-GB" dirty="0"/>
                  <a:t>The coefficients </a:t>
                </a:r>
                <a:r>
                  <a:rPr lang="ar-AE" sz="1200" i="0" kern="1200">
                    <a:solidFill>
                      <a:schemeClr val="tx1"/>
                    </a:solidFill>
                    <a:latin typeface="+mn-lt"/>
                    <a:ea typeface="+mn-ea"/>
                    <a:cs typeface="+mn-cs"/>
                  </a:rPr>
                  <a:t>𝐶_1</a:t>
                </a:r>
                <a:r>
                  <a:rPr lang="en-GB" dirty="0"/>
                  <a:t>to </a:t>
                </a:r>
                <a:r>
                  <a:rPr lang="ar-AE" sz="1200" i="0" kern="1200">
                    <a:solidFill>
                      <a:schemeClr val="tx1"/>
                    </a:solidFill>
                    <a:latin typeface="+mn-lt"/>
                    <a:ea typeface="+mn-ea"/>
                    <a:cs typeface="+mn-cs"/>
                  </a:rPr>
                  <a:t>𝐶_9</a:t>
                </a:r>
                <a:r>
                  <a:rPr lang="en-GB" dirty="0"/>
                  <a:t>are defined using the material strengths in each principal direction (L = fibre, T = transverse, T′ = through-thickness):</a:t>
                </a:r>
              </a:p>
              <a:p>
                <a:r>
                  <a:rPr lang="ar-AE" sz="1200" i="0" kern="1200">
                    <a:solidFill>
                      <a:schemeClr val="tx1"/>
                    </a:solidFill>
                    <a:latin typeface="+mn-lt"/>
                    <a:ea typeface="+mn-ea"/>
                    <a:cs typeface="+mn-cs"/>
                  </a:rPr>
                  <a:t>𝐶_1=1/2 (1/(𝑌_𝑡 𝑌_𝑐 )+1/(𝑍_𝑡 𝑍_𝑐 )−1/(𝑋_𝑡 𝑋_𝑐 )), 𝐶_4=1/𝑋_𝑡 −1/𝑋_𝑐 , 𝐶_7=1/(𝑆_(𝑇𝑇^′)^2 ),</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etc.</a:t>
                </a:r>
                <a:r>
                  <a:rPr lang="en-GB" sz="1200" b="0" i="0" kern="1200">
                    <a:solidFill>
                      <a:schemeClr val="tx1"/>
                    </a:solidFill>
                    <a:latin typeface="+mn-lt"/>
                    <a:ea typeface="+mn-ea"/>
                    <a:cs typeface="+mn-cs"/>
                  </a:rPr>
                  <a:t>"</a:t>
                </a:r>
                <a:endParaRPr lang="en-GB" b="0" dirty="0"/>
              </a:p>
              <a:p>
                <a:r>
                  <a:rPr lang="en-GB" dirty="0"/>
                  <a:t>Under </a:t>
                </a:r>
                <a:r>
                  <a:rPr lang="en-GB" b="1" dirty="0"/>
                  <a:t>plane stress</a:t>
                </a:r>
                <a:r>
                  <a:rPr lang="en-GB" dirty="0"/>
                  <a:t> conditions (</a:t>
                </a:r>
                <a:r>
                  <a:rPr lang="el-GR" dirty="0"/>
                  <a:t>σ3 = 0), </a:t>
                </a:r>
                <a:r>
                  <a:rPr lang="en-GB" dirty="0"/>
                  <a:t>the full 3D equation simplifies to:</a:t>
                </a:r>
              </a:p>
              <a:p>
                <a:r>
                  <a:rPr lang="ar-AE" sz="1200" i="0" kern="1200">
                    <a:solidFill>
                      <a:schemeClr val="tx1"/>
                    </a:solidFill>
                    <a:latin typeface="+mn-lt"/>
                    <a:ea typeface="+mn-ea"/>
                    <a:cs typeface="+mn-cs"/>
                  </a:rPr>
                  <a:t>(𝜎_𝐿^2)/(𝑋_𝑡 𝑋_𝑐 )+(𝜎_𝑇^2)/(𝑌_𝑡 𝑌_𝑐 )−(𝜎_𝐿 𝜎_𝑇)/(𝑋_𝑡 𝑋_𝑐 )+(𝑋_𝑐−𝑋_𝑡)/(𝑋_𝑡 𝑋_𝑐 ) 𝜎_𝐿+(𝑌_𝑐−𝑌_𝑡)/(𝑌_𝑡 𝑌_𝑐 ) 𝜎_𝑇+(𝜏_𝐿𝑇^2)/(𝑆_𝐿𝑇^2 )=1</a:t>
                </a:r>
                <a:endParaRPr lang="ar-AE" dirty="0"/>
              </a:p>
              <a:p>
                <a:r>
                  <a:rPr lang="en-GB" dirty="0"/>
                  <a:t>This form retains the stress interaction terms like Tsai–Hill but adds </a:t>
                </a:r>
                <a:r>
                  <a:rPr lang="en-GB" b="1" dirty="0"/>
                  <a:t>linear terms</a:t>
                </a:r>
                <a:r>
                  <a:rPr lang="en-GB" dirty="0"/>
                  <a:t> in </a:t>
                </a:r>
                <a:r>
                  <a:rPr lang="el-GR" dirty="0"/>
                  <a:t>σ</a:t>
                </a:r>
                <a:r>
                  <a:rPr lang="en-GB" dirty="0"/>
                  <a:t>L and </a:t>
                </a:r>
                <a:r>
                  <a:rPr lang="el-GR" dirty="0"/>
                  <a:t>σ</a:t>
                </a:r>
                <a:r>
                  <a:rPr lang="en-GB" dirty="0"/>
                  <a:t>T to represent the </a:t>
                </a:r>
                <a:r>
                  <a:rPr lang="en-GB" b="1" dirty="0"/>
                  <a:t>tension–compression asymmetry</a:t>
                </a:r>
                <a:r>
                  <a:rPr lang="en-GB" dirty="0"/>
                  <a:t>.</a:t>
                </a:r>
              </a:p>
              <a:p>
                <a:r>
                  <a:rPr lang="en-GB" dirty="0"/>
                  <a:t>The figure illustrates how principal stresses (</a:t>
                </a:r>
                <a:r>
                  <a:rPr lang="el-GR" dirty="0"/>
                  <a:t>σ</a:t>
                </a:r>
                <a:r>
                  <a:rPr lang="en-GB" dirty="0"/>
                  <a:t>L, </a:t>
                </a:r>
                <a:r>
                  <a:rPr lang="el-GR" dirty="0"/>
                  <a:t>σ</a:t>
                </a:r>
                <a:r>
                  <a:rPr lang="en-GB" dirty="0"/>
                  <a:t>T, </a:t>
                </a:r>
                <a:r>
                  <a:rPr lang="el-GR" dirty="0"/>
                  <a:t>σ</a:t>
                </a:r>
                <a:r>
                  <a:rPr lang="en-GB" dirty="0"/>
                  <a:t>LT) vary with fibre orientation and how the Hoffman surface differs from the symmetric Tsai–Hill ellipse.</a:t>
                </a:r>
              </a:p>
              <a:p>
                <a:r>
                  <a:rPr lang="en-GB" b="1" dirty="0"/>
                  <a:t>Key Takeaway</a:t>
                </a:r>
                <a:endParaRPr lang="en-GB" dirty="0"/>
              </a:p>
              <a:p>
                <a:r>
                  <a:rPr lang="en-GB" dirty="0"/>
                  <a:t>The </a:t>
                </a:r>
                <a:r>
                  <a:rPr lang="en-GB" b="1" dirty="0"/>
                  <a:t>Hoffman criterion</a:t>
                </a:r>
                <a:r>
                  <a:rPr lang="en-GB" dirty="0"/>
                  <a:t> improves upon Tsai–Hill by distinguishing between tensile and compressive strengths, making it more accurate for </a:t>
                </a:r>
                <a:r>
                  <a:rPr lang="en-GB" b="1" dirty="0"/>
                  <a:t>non-symmetric</a:t>
                </a:r>
                <a:r>
                  <a:rPr lang="en-GB" dirty="0"/>
                  <a:t> composite behaviour.</a:t>
                </a:r>
              </a:p>
              <a:p>
                <a:r>
                  <a:rPr lang="en-GB" dirty="0"/>
                  <a:t>It remains computationally simple and suitable for FEA applications and preliminary failure prediction.</a:t>
                </a:r>
              </a:p>
              <a:p>
                <a:r>
                  <a:rPr lang="en-GB" dirty="0"/>
                  <a:t>However, it still cannot distinguish between </a:t>
                </a:r>
                <a:r>
                  <a:rPr lang="en-GB" b="1" dirty="0"/>
                  <a:t>fibre-dominated</a:t>
                </a:r>
                <a:r>
                  <a:rPr lang="en-GB" dirty="0"/>
                  <a:t> and </a:t>
                </a:r>
                <a:r>
                  <a:rPr lang="en-GB" b="1" dirty="0"/>
                  <a:t>matrix-dominated</a:t>
                </a:r>
                <a:r>
                  <a:rPr lang="en-GB" dirty="0"/>
                  <a:t> failure modes, requiring more advanced criteria (e.g., Hashin, Puck) for progressive damage analysis.</a:t>
                </a:r>
              </a:p>
              <a:p>
                <a:endParaRPr lang="en-GB" dirty="0"/>
              </a:p>
              <a:p>
                <a:endParaRPr lang="en-GB" dirty="0"/>
              </a:p>
              <a:p>
                <a:pPr rtl="0"/>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Lecture: The Hoffman Failure Criterion 🧪</a:t>
                </a:r>
              </a:p>
              <a:p>
                <a:pPr rtl="0"/>
                <a:r>
                  <a:rPr lang="en-GB" sz="1200" kern="1200" dirty="0">
                    <a:solidFill>
                      <a:schemeClr val="tx1"/>
                    </a:solidFill>
                    <a:effectLst/>
                    <a:latin typeface="+mn-lt"/>
                    <a:ea typeface="+mn-ea"/>
                    <a:cs typeface="+mn-cs"/>
                  </a:rPr>
                  <a:t>When a composite material is subjected to a complex combination of stresses (tension, compression, and shear all at once), how do we predict when it will fail? We can't just compare one stress to one strength. Instead, we use a </a:t>
                </a:r>
                <a:r>
                  <a:rPr lang="en-GB" sz="1200" b="1" kern="1200" dirty="0">
                    <a:solidFill>
                      <a:schemeClr val="tx1"/>
                    </a:solidFill>
                    <a:effectLst/>
                    <a:latin typeface="+mn-lt"/>
                    <a:ea typeface="+mn-ea"/>
                    <a:cs typeface="+mn-cs"/>
                  </a:rPr>
                  <a:t>failure criterion</a:t>
                </a:r>
                <a:r>
                  <a:rPr lang="en-GB" sz="1200" kern="1200" dirty="0">
                    <a:solidFill>
                      <a:schemeClr val="tx1"/>
                    </a:solidFill>
                    <a:effectLst/>
                    <a:latin typeface="+mn-lt"/>
                    <a:ea typeface="+mn-ea"/>
                    <a:cs typeface="+mn-cs"/>
                  </a:rPr>
                  <a:t>—a mathematical equation that combines all the stresses into a single condition for failure.</a:t>
                </a:r>
              </a:p>
              <a:p>
                <a:pPr rtl="0"/>
                <a:r>
                  <a:rPr lang="en-GB" sz="1200" kern="1200" dirty="0">
                    <a:solidFill>
                      <a:schemeClr val="tx1"/>
                    </a:solidFill>
                    <a:effectLst/>
                    <a:latin typeface="+mn-lt"/>
                    <a:ea typeface="+mn-ea"/>
                    <a:cs typeface="+mn-cs"/>
                  </a:rPr>
                  <a:t>Today, we'll look at the </a:t>
                </a:r>
                <a:r>
                  <a:rPr lang="en-GB" sz="1200" b="1" kern="1200" dirty="0">
                    <a:solidFill>
                      <a:schemeClr val="tx1"/>
                    </a:solidFill>
                    <a:effectLst/>
                    <a:latin typeface="+mn-lt"/>
                    <a:ea typeface="+mn-ea"/>
                    <a:cs typeface="+mn-cs"/>
                  </a:rPr>
                  <a:t>Hoffman failure criterion</a:t>
                </a:r>
                <a:r>
                  <a:rPr lang="en-GB" sz="1200" kern="1200" dirty="0">
                    <a:solidFill>
                      <a:schemeClr val="tx1"/>
                    </a:solidFill>
                    <a:effectLst/>
                    <a:latin typeface="+mn-lt"/>
                    <a:ea typeface="+mn-ea"/>
                    <a:cs typeface="+mn-cs"/>
                  </a:rPr>
                  <a:t>, a powerful tool for this purpose.</a:t>
                </a:r>
              </a:p>
              <a:p>
                <a:pPr rtl="0"/>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Background: The Tsai-Hill Criterion</a:t>
                </a:r>
              </a:p>
              <a:p>
                <a:pPr rtl="0"/>
                <a:r>
                  <a:rPr lang="en-GB" sz="1200" kern="1200" dirty="0">
                    <a:solidFill>
                      <a:schemeClr val="tx1"/>
                    </a:solidFill>
                    <a:effectLst/>
                    <a:latin typeface="+mn-lt"/>
                    <a:ea typeface="+mn-ea"/>
                    <a:cs typeface="+mn-cs"/>
                  </a:rPr>
                  <a:t>Before Hoffman, a common model was the </a:t>
                </a:r>
                <a:r>
                  <a:rPr lang="en-GB" sz="1200" b="1" kern="1200" dirty="0">
                    <a:solidFill>
                      <a:schemeClr val="tx1"/>
                    </a:solidFill>
                    <a:effectLst/>
                    <a:latin typeface="+mn-lt"/>
                    <a:ea typeface="+mn-ea"/>
                    <a:cs typeface="+mn-cs"/>
                  </a:rPr>
                  <a:t>Tsai-Hill criterion</a:t>
                </a:r>
                <a:r>
                  <a:rPr lang="en-GB" sz="1200" kern="1200" dirty="0">
                    <a:solidFill>
                      <a:schemeClr val="tx1"/>
                    </a:solidFill>
                    <a:effectLst/>
                    <a:latin typeface="+mn-lt"/>
                    <a:ea typeface="+mn-ea"/>
                    <a:cs typeface="+mn-cs"/>
                  </a:rPr>
                  <a:t>. It's a good starting point but has one major limitation.</a:t>
                </a:r>
              </a:p>
              <a:p>
                <a:pPr rtl="0"/>
                <a:r>
                  <a:rPr lang="en-GB" sz="1200" b="1" kern="1200" dirty="0">
                    <a:solidFill>
                      <a:schemeClr val="tx1"/>
                    </a:solidFill>
                    <a:effectLst/>
                    <a:latin typeface="+mn-lt"/>
                    <a:ea typeface="+mn-ea"/>
                    <a:cs typeface="+mn-cs"/>
                  </a:rPr>
                  <a:t>Tsai-Hill Equation:</a:t>
                </a: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The Problem</a:t>
                </a:r>
                <a:r>
                  <a:rPr lang="en-GB" sz="1200" kern="1200" dirty="0">
                    <a:solidFill>
                      <a:schemeClr val="tx1"/>
                    </a:solidFill>
                    <a:effectLst/>
                    <a:latin typeface="+mn-lt"/>
                    <a:ea typeface="+mn-ea"/>
                    <a:cs typeface="+mn-cs"/>
                  </a:rPr>
                  <a:t>: This equation uses single strength values ( for longitudinal, for transverse). It assumes the material is equally strong in tension and compression, which is </a:t>
                </a:r>
                <a:r>
                  <a:rPr lang="en-GB" sz="1200" b="1" kern="1200" dirty="0">
                    <a:solidFill>
                      <a:schemeClr val="tx1"/>
                    </a:solidFill>
                    <a:effectLst/>
                    <a:latin typeface="+mn-lt"/>
                    <a:ea typeface="+mn-ea"/>
                    <a:cs typeface="+mn-cs"/>
                  </a:rPr>
                  <a:t>rarely true for composites</a:t>
                </a:r>
                <a:r>
                  <a:rPr lang="en-GB" sz="1200" kern="1200" dirty="0">
                    <a:solidFill>
                      <a:schemeClr val="tx1"/>
                    </a:solidFill>
                    <a:effectLst/>
                    <a:latin typeface="+mn-lt"/>
                    <a:ea typeface="+mn-ea"/>
                    <a:cs typeface="+mn-cs"/>
                  </a:rPr>
                  <a:t>. For example, a carbon fibre composite is much stronger in longitudinal tension than in longitudinal compression.</a:t>
                </a:r>
              </a:p>
              <a:p>
                <a:pPr rtl="0"/>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The Hoffman Criterion: A More Realistic Model ✅</a:t>
                </a:r>
              </a:p>
              <a:p>
                <a:pPr rtl="0"/>
                <a:r>
                  <a:rPr lang="en-GB" sz="1200" kern="1200" dirty="0">
                    <a:solidFill>
                      <a:schemeClr val="tx1"/>
                    </a:solidFill>
                    <a:effectLst/>
                    <a:latin typeface="+mn-lt"/>
                    <a:ea typeface="+mn-ea"/>
                    <a:cs typeface="+mn-cs"/>
                  </a:rPr>
                  <a:t>The Hoffman criterion is a generalized, experimental model that improves upon Tsai-Hill by addressing its key weakness.</a:t>
                </a:r>
              </a:p>
              <a:p>
                <a:pPr rtl="0"/>
                <a:r>
                  <a:rPr lang="en-GB" sz="1200" b="1" kern="1200" dirty="0">
                    <a:solidFill>
                      <a:schemeClr val="tx1"/>
                    </a:solidFill>
                    <a:effectLst/>
                    <a:latin typeface="+mn-lt"/>
                    <a:ea typeface="+mn-ea"/>
                    <a:cs typeface="+mn-cs"/>
                  </a:rPr>
                  <a:t>Key Advantage</a:t>
                </a:r>
                <a:r>
                  <a:rPr lang="en-GB" sz="1200" kern="1200" dirty="0">
                    <a:solidFill>
                      <a:schemeClr val="tx1"/>
                    </a:solidFill>
                    <a:effectLst/>
                    <a:latin typeface="+mn-lt"/>
                    <a:ea typeface="+mn-ea"/>
                    <a:cs typeface="+mn-cs"/>
                  </a:rPr>
                  <a:t>: It explicitly accounts for the </a:t>
                </a:r>
                <a:r>
                  <a:rPr lang="en-GB" sz="1200" b="1" kern="1200" dirty="0">
                    <a:solidFill>
                      <a:schemeClr val="tx1"/>
                    </a:solidFill>
                    <a:effectLst/>
                    <a:latin typeface="+mn-lt"/>
                    <a:ea typeface="+mn-ea"/>
                    <a:cs typeface="+mn-cs"/>
                  </a:rPr>
                  <a:t>different strengths of the material under tension and compression</a:t>
                </a:r>
                <a:r>
                  <a:rPr lang="en-GB" sz="1200" kern="1200" dirty="0">
                    <a:solidFill>
                      <a:schemeClr val="tx1"/>
                    </a:solidFill>
                    <a:effectLst/>
                    <a:latin typeface="+mn-lt"/>
                    <a:ea typeface="+mn-ea"/>
                    <a:cs typeface="+mn-cs"/>
                  </a:rPr>
                  <a:t>.</a:t>
                </a:r>
              </a:p>
              <a:p>
                <a:pPr rtl="0"/>
                <a:r>
                  <a:rPr lang="en-GB" sz="1200" kern="1200" dirty="0">
                    <a:solidFill>
                      <a:schemeClr val="tx1"/>
                    </a:solidFill>
                    <a:effectLst/>
                    <a:latin typeface="+mn-lt"/>
                    <a:ea typeface="+mn-ea"/>
                    <a:cs typeface="+mn-cs"/>
                  </a:rPr>
                  <a:t>The Hoffman Equation (for 2D Plane Stress):</a:t>
                </a:r>
              </a:p>
              <a:p>
                <a:pPr rtl="0"/>
                <a:r>
                  <a:rPr lang="en-GB" sz="1200" kern="1200" dirty="0">
                    <a:solidFill>
                      <a:schemeClr val="tx1"/>
                    </a:solidFill>
                    <a:effectLst/>
                    <a:latin typeface="+mn-lt"/>
                    <a:ea typeface="+mn-ea"/>
                    <a:cs typeface="+mn-cs"/>
                  </a:rPr>
                  <a:t>This equation looks complex, but it's just combining the applied stresses (</a:t>
                </a:r>
                <a:r>
                  <a:rPr lang="en-GB" sz="1200" kern="1200" dirty="0" err="1">
                    <a:solidFill>
                      <a:schemeClr val="tx1"/>
                    </a:solidFill>
                    <a:effectLst/>
                    <a:latin typeface="+mn-lt"/>
                    <a:ea typeface="+mn-ea"/>
                    <a:cs typeface="+mn-cs"/>
                  </a:rPr>
                  <a:t>σL</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σT</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τLT</a:t>
                </a:r>
                <a:r>
                  <a:rPr lang="en-GB" sz="1200" kern="1200" dirty="0">
                    <a:solidFill>
                      <a:schemeClr val="tx1"/>
                    </a:solidFill>
                    <a:effectLst/>
                    <a:latin typeface="+mn-lt"/>
                    <a:ea typeface="+mn-ea"/>
                    <a:cs typeface="+mn-cs"/>
                  </a:rPr>
                  <a:t>​) with the material's known strengths.</a:t>
                </a:r>
              </a:p>
              <a:p>
                <a:pPr rtl="0"/>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 How to Use the Criterion 💥</a:t>
                </a:r>
              </a:p>
              <a:p>
                <a:pPr rtl="0"/>
                <a:r>
                  <a:rPr lang="en-GB" sz="1200" kern="1200" dirty="0">
                    <a:solidFill>
                      <a:schemeClr val="tx1"/>
                    </a:solidFill>
                    <a:effectLst/>
                    <a:latin typeface="+mn-lt"/>
                    <a:ea typeface="+mn-ea"/>
                    <a:cs typeface="+mn-cs"/>
                  </a:rPr>
                  <a:t>To use the Hoffman criterion, you need five fundamental material strength properties:</a:t>
                </a: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Longitudinal Tensile Strength</a:t>
                </a:r>
                <a:r>
                  <a:rPr lang="en-GB" sz="1200" kern="1200" dirty="0">
                    <a:solidFill>
                      <a:schemeClr val="tx1"/>
                    </a:solidFill>
                    <a:effectLst/>
                    <a:latin typeface="+mn-lt"/>
                    <a:ea typeface="+mn-ea"/>
                    <a:cs typeface="+mn-cs"/>
                  </a:rPr>
                  <a:t> (along the fibres)</a:t>
                </a: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Longitudinal Compressive Strength</a:t>
                </a:r>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Transverse Tensile Strength</a:t>
                </a:r>
                <a:r>
                  <a:rPr lang="en-GB" sz="1200" kern="1200" dirty="0">
                    <a:solidFill>
                      <a:schemeClr val="tx1"/>
                    </a:solidFill>
                    <a:effectLst/>
                    <a:latin typeface="+mn-lt"/>
                    <a:ea typeface="+mn-ea"/>
                    <a:cs typeface="+mn-cs"/>
                  </a:rPr>
                  <a:t> (perpendicular to fibres)</a:t>
                </a: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Transverse Compressive Strength</a:t>
                </a:r>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In-Plane Shear Strength</a:t>
                </a:r>
                <a:endParaRPr lang="en-GB"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The process is simple:</a:t>
                </a:r>
              </a:p>
              <a:p>
                <a:pPr rtl="0"/>
                <a:r>
                  <a:rPr lang="en-GB" sz="1200" kern="1200" dirty="0">
                    <a:solidFill>
                      <a:schemeClr val="tx1"/>
                    </a:solidFill>
                    <a:effectLst/>
                    <a:latin typeface="+mn-lt"/>
                    <a:ea typeface="+mn-ea"/>
                    <a:cs typeface="+mn-cs"/>
                  </a:rPr>
                  <a:t>Determine the stresses acting on the material in its principal directions ().</a:t>
                </a:r>
              </a:p>
              <a:p>
                <a:pPr rtl="0"/>
                <a:r>
                  <a:rPr lang="en-GB" sz="1200" kern="1200" dirty="0">
                    <a:solidFill>
                      <a:schemeClr val="tx1"/>
                    </a:solidFill>
                    <a:effectLst/>
                    <a:latin typeface="+mn-lt"/>
                    <a:ea typeface="+mn-ea"/>
                    <a:cs typeface="+mn-cs"/>
                  </a:rPr>
                  <a:t>Plug these stresses and the five material strengths into the left-hand side of the Hoffman equation. This value is called the </a:t>
                </a:r>
                <a:r>
                  <a:rPr lang="en-GB" sz="1200" b="1" kern="1200" dirty="0">
                    <a:solidFill>
                      <a:schemeClr val="tx1"/>
                    </a:solidFill>
                    <a:effectLst/>
                    <a:latin typeface="+mn-lt"/>
                    <a:ea typeface="+mn-ea"/>
                    <a:cs typeface="+mn-cs"/>
                  </a:rPr>
                  <a:t>Failure Index (FI)</a:t>
                </a:r>
                <a:r>
                  <a:rPr lang="en-GB" sz="1200" kern="1200" dirty="0">
                    <a:solidFill>
                      <a:schemeClr val="tx1"/>
                    </a:solidFill>
                    <a:effectLst/>
                    <a:latin typeface="+mn-lt"/>
                    <a:ea typeface="+mn-ea"/>
                    <a:cs typeface="+mn-cs"/>
                  </a:rPr>
                  <a:t>.</a:t>
                </a:r>
              </a:p>
              <a:p>
                <a:pPr rtl="0"/>
                <a:r>
                  <a:rPr lang="en-GB" sz="1200" b="1" kern="1200" dirty="0">
                    <a:solidFill>
                      <a:schemeClr val="tx1"/>
                    </a:solidFill>
                    <a:effectLst/>
                    <a:latin typeface="+mn-lt"/>
                    <a:ea typeface="+mn-ea"/>
                    <a:cs typeface="+mn-cs"/>
                  </a:rPr>
                  <a:t>Check the result</a:t>
                </a:r>
                <a:r>
                  <a:rPr lang="en-GB" sz="1200" kern="1200" dirty="0">
                    <a:solidFill>
                      <a:schemeClr val="tx1"/>
                    </a:solidFill>
                    <a:effectLst/>
                    <a:latin typeface="+mn-lt"/>
                    <a:ea typeface="+mn-ea"/>
                    <a:cs typeface="+mn-cs"/>
                  </a:rPr>
                  <a:t>:</a:t>
                </a:r>
              </a:p>
              <a:p>
                <a:pPr lvl="1" rtl="0"/>
                <a:r>
                  <a:rPr lang="en-GB" sz="1200" kern="1200" dirty="0">
                    <a:solidFill>
                      <a:schemeClr val="tx1"/>
                    </a:solidFill>
                    <a:effectLst/>
                    <a:latin typeface="+mn-lt"/>
                    <a:ea typeface="+mn-ea"/>
                    <a:cs typeface="+mn-cs"/>
                  </a:rPr>
                  <a:t>If </a:t>
                </a:r>
                <a:r>
                  <a:rPr lang="en-GB" sz="1200" b="1" kern="1200" dirty="0">
                    <a:solidFill>
                      <a:schemeClr val="tx1"/>
                    </a:solidFill>
                    <a:effectLst/>
                    <a:latin typeface="+mn-lt"/>
                    <a:ea typeface="+mn-ea"/>
                    <a:cs typeface="+mn-cs"/>
                  </a:rPr>
                  <a:t>FI &lt; 1</a:t>
                </a:r>
                <a:r>
                  <a:rPr lang="en-GB" sz="1200" kern="1200" dirty="0">
                    <a:solidFill>
                      <a:schemeClr val="tx1"/>
                    </a:solidFill>
                    <a:effectLst/>
                    <a:latin typeface="+mn-lt"/>
                    <a:ea typeface="+mn-ea"/>
                    <a:cs typeface="+mn-cs"/>
                  </a:rPr>
                  <a:t>, the material is considered </a:t>
                </a:r>
                <a:r>
                  <a:rPr lang="en-GB" sz="1200" b="1" kern="1200" dirty="0">
                    <a:solidFill>
                      <a:schemeClr val="tx1"/>
                    </a:solidFill>
                    <a:effectLst/>
                    <a:latin typeface="+mn-lt"/>
                    <a:ea typeface="+mn-ea"/>
                    <a:cs typeface="+mn-cs"/>
                  </a:rPr>
                  <a:t>safe</a:t>
                </a:r>
                <a:r>
                  <a:rPr lang="en-GB" sz="1200" kern="1200" dirty="0">
                    <a:solidFill>
                      <a:schemeClr val="tx1"/>
                    </a:solidFill>
                    <a:effectLst/>
                    <a:latin typeface="+mn-lt"/>
                    <a:ea typeface="+mn-ea"/>
                    <a:cs typeface="+mn-cs"/>
                  </a:rPr>
                  <a:t>.</a:t>
                </a:r>
              </a:p>
              <a:p>
                <a:pPr lvl="1" rtl="0"/>
                <a:r>
                  <a:rPr lang="en-GB" sz="1200" kern="1200" dirty="0">
                    <a:solidFill>
                      <a:schemeClr val="tx1"/>
                    </a:solidFill>
                    <a:effectLst/>
                    <a:latin typeface="+mn-lt"/>
                    <a:ea typeface="+mn-ea"/>
                    <a:cs typeface="+mn-cs"/>
                  </a:rPr>
                  <a:t>If </a:t>
                </a:r>
                <a:r>
                  <a:rPr lang="en-GB" sz="1200" b="1" kern="1200" dirty="0">
                    <a:solidFill>
                      <a:schemeClr val="tx1"/>
                    </a:solidFill>
                    <a:effectLst/>
                    <a:latin typeface="+mn-lt"/>
                    <a:ea typeface="+mn-ea"/>
                    <a:cs typeface="+mn-cs"/>
                  </a:rPr>
                  <a:t>FI ≥ 1</a:t>
                </a:r>
                <a:r>
                  <a:rPr lang="en-GB" sz="1200" kern="1200" dirty="0">
                    <a:solidFill>
                      <a:schemeClr val="tx1"/>
                    </a:solidFill>
                    <a:effectLst/>
                    <a:latin typeface="+mn-lt"/>
                    <a:ea typeface="+mn-ea"/>
                    <a:cs typeface="+mn-cs"/>
                  </a:rPr>
                  <a:t>, the material is predicted to have </a:t>
                </a:r>
                <a:r>
                  <a:rPr lang="en-GB" sz="1200" b="1" kern="1200" dirty="0">
                    <a:solidFill>
                      <a:schemeClr val="tx1"/>
                    </a:solidFill>
                    <a:effectLst/>
                    <a:latin typeface="+mn-lt"/>
                    <a:ea typeface="+mn-ea"/>
                    <a:cs typeface="+mn-cs"/>
                  </a:rPr>
                  <a:t>failed</a:t>
                </a:r>
                <a:r>
                  <a:rPr lang="en-GB" sz="1200" kern="1200" dirty="0">
                    <a:solidFill>
                      <a:schemeClr val="tx1"/>
                    </a:solidFill>
                    <a:effectLst/>
                    <a:latin typeface="+mn-lt"/>
                    <a:ea typeface="+mn-ea"/>
                    <a:cs typeface="+mn-cs"/>
                  </a:rPr>
                  <a:t>.</a:t>
                </a:r>
              </a:p>
              <a:p>
                <a:pPr rtl="0"/>
                <a:r>
                  <a:rPr lang="en-GB" sz="1200" b="1" kern="1200" dirty="0">
                    <a:solidFill>
                      <a:schemeClr val="tx1"/>
                    </a:solidFill>
                    <a:effectLst/>
                    <a:latin typeface="+mn-lt"/>
                    <a:ea typeface="+mn-ea"/>
                    <a:cs typeface="+mn-cs"/>
                  </a:rPr>
                  <a:t>## Key Takeaway</a:t>
                </a:r>
              </a:p>
              <a:p>
                <a:pPr rtl="0"/>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Hoffman criterion</a:t>
                </a:r>
                <a:r>
                  <a:rPr lang="en-GB" sz="1200" kern="1200" dirty="0">
                    <a:solidFill>
                      <a:schemeClr val="tx1"/>
                    </a:solidFill>
                    <a:effectLst/>
                    <a:latin typeface="+mn-lt"/>
                    <a:ea typeface="+mn-ea"/>
                    <a:cs typeface="+mn-cs"/>
                  </a:rPr>
                  <a:t> is a robust method for predicting composite failure under combined loading. Its primary advantage is its ability to differentiate between </a:t>
                </a:r>
                <a:r>
                  <a:rPr lang="en-GB" sz="1200" b="1" kern="1200" dirty="0">
                    <a:solidFill>
                      <a:schemeClr val="tx1"/>
                    </a:solidFill>
                    <a:effectLst/>
                    <a:latin typeface="+mn-lt"/>
                    <a:ea typeface="+mn-ea"/>
                    <a:cs typeface="+mn-cs"/>
                  </a:rPr>
                  <a:t>tensile and compressive strengths</a:t>
                </a:r>
                <a:r>
                  <a:rPr lang="en-GB" sz="1200" kern="1200" dirty="0">
                    <a:solidFill>
                      <a:schemeClr val="tx1"/>
                    </a:solidFill>
                    <a:effectLst/>
                    <a:latin typeface="+mn-lt"/>
                    <a:ea typeface="+mn-ea"/>
                    <a:cs typeface="+mn-cs"/>
                  </a:rPr>
                  <a:t>, leading to more accurate and realistic failure predictions than simpler models.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27</a:t>
            </a:fld>
            <a:endParaRPr lang="en-GB" dirty="0"/>
          </a:p>
        </p:txBody>
      </p:sp>
    </p:spTree>
    <p:extLst>
      <p:ext uri="{BB962C8B-B14F-4D97-AF65-F5344CB8AC3E}">
        <p14:creationId xmlns:p14="http://schemas.microsoft.com/office/powerpoint/2010/main" val="128626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expands on the Tsai–Wu failure criterion, one of the most widely used theories for predicting the onset of failure in anisotropic composites such as CFRP and GFRP. It provides a unified quadratic formulation that considers both tensile–compressive asymmetry and stress interactions.”</a:t>
                </a:r>
              </a:p>
              <a:p>
                <a:r>
                  <a:rPr lang="en-GB" b="1" dirty="0"/>
                  <a:t>Concept</a:t>
                </a:r>
                <a:endParaRPr lang="en-GB" dirty="0"/>
              </a:p>
              <a:p>
                <a:r>
                  <a:rPr lang="en-GB" dirty="0"/>
                  <a:t>The </a:t>
                </a:r>
                <a:r>
                  <a:rPr lang="en-GB" b="1" dirty="0"/>
                  <a:t>Tsai–Wu criterion</a:t>
                </a:r>
                <a:r>
                  <a:rPr lang="en-GB" dirty="0"/>
                  <a:t> was developed to extend Tsai–Hill by incorporating </a:t>
                </a:r>
                <a:r>
                  <a:rPr lang="en-GB" b="1" dirty="0"/>
                  <a:t>different strengths in tension and compression</a:t>
                </a:r>
                <a:r>
                  <a:rPr lang="en-GB" dirty="0"/>
                  <a:t> for anisotropic materials.</a:t>
                </a:r>
              </a:p>
              <a:p>
                <a:r>
                  <a:rPr lang="en-GB" dirty="0"/>
                  <a:t>It defines a </a:t>
                </a:r>
                <a:r>
                  <a:rPr lang="en-GB" b="1" dirty="0"/>
                  <a:t>quadratic failure surface</a:t>
                </a:r>
                <a:r>
                  <a:rPr lang="en-GB" dirty="0"/>
                  <a:t> that predicts failure when the combined stresses exceed a material-dependent limit.</a:t>
                </a:r>
              </a:p>
              <a:p>
                <a:r>
                  <a:rPr lang="en-GB" dirty="0"/>
                  <a:t>The model captures </a:t>
                </a:r>
                <a:r>
                  <a:rPr lang="en-GB" b="1" dirty="0"/>
                  <a:t>interaction effects</a:t>
                </a:r>
                <a:r>
                  <a:rPr lang="en-GB" dirty="0"/>
                  <a:t> between normal and shear stresses and can represent multi-axial stress states in laminates.</a:t>
                </a:r>
              </a:p>
              <a:p>
                <a:r>
                  <a:rPr lang="en-GB" dirty="0"/>
                  <a:t>Failure is assumed to occur when the stress state reaches the boundary of a failure envelope in stress space.</a:t>
                </a:r>
              </a:p>
              <a:p>
                <a:r>
                  <a:rPr lang="en-GB" b="1" dirty="0"/>
                  <a:t>Details</a:t>
                </a:r>
                <a:endParaRPr lang="en-GB" dirty="0"/>
              </a:p>
              <a:p>
                <a:r>
                  <a:rPr lang="en-GB" dirty="0"/>
                  <a:t>The </a:t>
                </a:r>
                <a:r>
                  <a:rPr lang="en-GB" b="1" dirty="0"/>
                  <a:t>general Tsai–Wu equation</a:t>
                </a:r>
                <a:r>
                  <a:rPr lang="en-GB" dirty="0"/>
                  <a:t> under plane stress is:</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up>
                              <m:r>
                                <a:rPr lang="ar-AE" sz="1200" i="0" kern="1200">
                                  <a:solidFill>
                                    <a:schemeClr val="tx1"/>
                                  </a:solidFill>
                                  <a:latin typeface="Cambria Math" panose="02040503050406030204" pitchFamily="18" charset="0"/>
                                  <a:ea typeface="+mn-ea"/>
                                  <a:cs typeface="+mn-cs"/>
                                </a:rPr>
                                <m:t>2</m:t>
                              </m:r>
                            </m:sup>
                          </m:sSubSup>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𝑦</m:t>
                              </m:r>
                            </m:sub>
                            <m:sup>
                              <m:r>
                                <a:rPr lang="ar-AE" sz="1200" i="0" kern="1200">
                                  <a:solidFill>
                                    <a:schemeClr val="tx1"/>
                                  </a:solidFill>
                                  <a:latin typeface="Cambria Math" panose="02040503050406030204" pitchFamily="18" charset="0"/>
                                  <a:ea typeface="+mn-ea"/>
                                  <a:cs typeface="+mn-cs"/>
                                </a:rPr>
                                <m:t>2</m:t>
                              </m:r>
                            </m:sup>
                          </m:sSubSup>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rad>
                        <m:radPr>
                          <m:degHide m:val="on"/>
                          <m:ctrlPr>
                            <a:rPr lang="ar-AE" sz="1200" i="1" kern="1200">
                              <a:solidFill>
                                <a:schemeClr val="tx1"/>
                              </a:solidFill>
                              <a:latin typeface="Cambria Math" panose="02040503050406030204" pitchFamily="18" charset="0"/>
                              <a:ea typeface="+mn-ea"/>
                              <a:cs typeface="+mn-cs"/>
                            </a:rPr>
                          </m:ctrlPr>
                        </m:radPr>
                        <m:deg/>
                        <m:e>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e>
                      </m:rad>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𝑦</m:t>
                          </m:r>
                        </m:sub>
                      </m:sSub>
                      <m:r>
                        <a:rPr lang="ar-AE" sz="1200" b="0" i="0" kern="1200">
                          <a:solidFill>
                            <a:schemeClr val="tx1"/>
                          </a:solidFill>
                          <a:latin typeface="Cambria Math" panose="02040503050406030204" pitchFamily="18" charset="0"/>
                          <a:ea typeface="+mn-ea"/>
                          <a:cs typeface="+mn-cs"/>
                        </a:rPr>
                        <m:t>+</m:t>
                      </m:r>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𝑐</m:t>
                                  </m:r>
                                </m:sub>
                              </m:sSub>
                            </m:den>
                          </m:f>
                        </m:e>
                      </m:d>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m:t>
                          </m:r>
                        </m:sub>
                      </m:sSub>
                      <m:r>
                        <a:rPr lang="ar-AE" sz="1200" b="0" i="0" kern="1200">
                          <a:solidFill>
                            <a:schemeClr val="tx1"/>
                          </a:solidFill>
                          <a:latin typeface="Cambria Math" panose="02040503050406030204" pitchFamily="18" charset="0"/>
                          <a:ea typeface="+mn-ea"/>
                          <a:cs typeface="+mn-cs"/>
                        </a:rPr>
                        <m:t>+</m:t>
                      </m:r>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𝑐</m:t>
                                  </m:r>
                                </m:sub>
                              </m:sSub>
                            </m:den>
                          </m:f>
                        </m:e>
                      </m:d>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𝑦</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𝜏</m:t>
                              </m:r>
                            </m:e>
                            <m:sub>
                              <m:r>
                                <a:rPr lang="ar-AE" sz="1200" b="0" i="1" kern="1200">
                                  <a:solidFill>
                                    <a:schemeClr val="tx1"/>
                                  </a:solidFill>
                                  <a:latin typeface="Cambria Math" panose="02040503050406030204" pitchFamily="18" charset="0"/>
                                  <a:ea typeface="+mn-ea"/>
                                  <a:cs typeface="+mn-cs"/>
                                </a:rPr>
                                <m:t>𝑥𝑦</m:t>
                              </m:r>
                            </m:sub>
                            <m:sup>
                              <m:r>
                                <a:rPr lang="ar-AE" sz="1200" b="0" i="0" kern="1200">
                                  <a:solidFill>
                                    <a:schemeClr val="tx1"/>
                                  </a:solidFill>
                                  <a:latin typeface="Cambria Math" panose="02040503050406030204" pitchFamily="18" charset="0"/>
                                  <a:ea typeface="+mn-ea"/>
                                  <a:cs typeface="+mn-cs"/>
                                </a:rPr>
                                <m:t>2</m:t>
                              </m:r>
                            </m:sup>
                          </m:sSubSup>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𝑆</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oMath>
                  </m:oMathPara>
                </a14:m>
                <a:endParaRPr lang="ar-AE" b="0" dirty="0"/>
              </a:p>
              <a:p>
                <a:r>
                  <a:rPr lang="en-GB" b="1" dirty="0"/>
                  <a:t>Key features:</a:t>
                </a:r>
                <a:endParaRPr lang="en-GB" dirty="0"/>
              </a:p>
              <a:p>
                <a:pPr lvl="1"/>
                <a:r>
                  <a:rPr lang="en-GB" dirty="0"/>
                  <a:t>Includes </a:t>
                </a:r>
                <a:r>
                  <a:rPr lang="en-GB" b="1" dirty="0"/>
                  <a:t>tensile and compressive strength asymmetry</a:t>
                </a:r>
                <a:r>
                  <a:rPr lang="en-GB" dirty="0"/>
                  <a:t> through linear terms.</a:t>
                </a:r>
              </a:p>
              <a:p>
                <a:pPr lvl="1"/>
                <a:r>
                  <a:rPr lang="en-GB" dirty="0"/>
                  <a:t>Quadratic terms define the </a:t>
                </a:r>
                <a:r>
                  <a:rPr lang="en-GB" b="1" dirty="0"/>
                  <a:t>interaction between stress components</a:t>
                </a:r>
                <a:r>
                  <a:rPr lang="en-GB" dirty="0"/>
                  <a:t>.</a:t>
                </a:r>
              </a:p>
              <a:p>
                <a:pPr lvl="1"/>
                <a:r>
                  <a:rPr lang="en-GB" dirty="0"/>
                  <a:t>Defines a </a:t>
                </a:r>
                <a:r>
                  <a:rPr lang="en-GB" b="1" dirty="0"/>
                  <a:t>failure envelope</a:t>
                </a:r>
                <a:r>
                  <a:rPr lang="en-GB" dirty="0"/>
                  <a:t>: stresses inside are safe; stresses outside cause failure.</a:t>
                </a:r>
              </a:p>
              <a:p>
                <a:r>
                  <a:rPr lang="en-GB" b="1" dirty="0"/>
                  <a:t>Failure modes considered implicitly:</a:t>
                </a:r>
                <a:endParaRPr lang="en-GB" dirty="0"/>
              </a:p>
              <a:p>
                <a:pPr lvl="1"/>
                <a:r>
                  <a:rPr lang="en-GB" dirty="0"/>
                  <a:t>Longitudinal and transverse tension/compression (</a:t>
                </a:r>
                <a:r>
                  <a:rPr lang="el-GR" dirty="0"/>
                  <a:t>σ</a:t>
                </a:r>
                <a:r>
                  <a:rPr lang="en-GB" dirty="0"/>
                  <a:t>x, </a:t>
                </a:r>
                <a:r>
                  <a:rPr lang="el-GR" dirty="0"/>
                  <a:t>σ</a:t>
                </a:r>
                <a:r>
                  <a:rPr lang="en-GB" dirty="0"/>
                  <a:t>y).</a:t>
                </a:r>
              </a:p>
              <a:p>
                <a:pPr lvl="1"/>
                <a:r>
                  <a:rPr lang="en-GB" dirty="0"/>
                  <a:t>In-plane shear (</a:t>
                </a:r>
                <a:r>
                  <a:rPr lang="el-GR" dirty="0"/>
                  <a:t>τ</a:t>
                </a:r>
                <a:r>
                  <a:rPr lang="en-GB" dirty="0" err="1"/>
                  <a:t>xy</a:t>
                </a:r>
                <a:r>
                  <a:rPr lang="en-GB" dirty="0"/>
                  <a:t>).</a:t>
                </a:r>
              </a:p>
              <a:p>
                <a:r>
                  <a:rPr lang="en-GB" dirty="0"/>
                  <a:t>Although it does not explicitly separate fibre, matrix, or delamination failure, it provides an overall laminate failure prediction.</a:t>
                </a:r>
              </a:p>
              <a:p>
                <a:r>
                  <a:rPr lang="en-GB" b="1" dirty="0"/>
                  <a:t>Advantages</a:t>
                </a:r>
                <a:endParaRPr lang="en-GB" dirty="0"/>
              </a:p>
              <a:p>
                <a:r>
                  <a:rPr lang="en-GB" b="1" dirty="0"/>
                  <a:t>Comprehensive interaction:</a:t>
                </a:r>
                <a:r>
                  <a:rPr lang="en-GB" dirty="0"/>
                  <a:t> captures coupling between normal and shear stresses.</a:t>
                </a:r>
              </a:p>
              <a:p>
                <a:r>
                  <a:rPr lang="en-GB" b="1" dirty="0"/>
                  <a:t>Tension–compression distinction:</a:t>
                </a:r>
                <a:r>
                  <a:rPr lang="en-GB" dirty="0"/>
                  <a:t> includes separate strengths for tension and compression.</a:t>
                </a:r>
              </a:p>
              <a:p>
                <a:r>
                  <a:rPr lang="en-GB" b="1" dirty="0"/>
                  <a:t>Versatile application:</a:t>
                </a:r>
                <a:r>
                  <a:rPr lang="en-GB" dirty="0"/>
                  <a:t> suitable for both </a:t>
                </a:r>
                <a:r>
                  <a:rPr lang="en-GB" b="1" dirty="0"/>
                  <a:t>unidirectional</a:t>
                </a:r>
                <a:r>
                  <a:rPr lang="en-GB" dirty="0"/>
                  <a:t> and </a:t>
                </a:r>
                <a:r>
                  <a:rPr lang="en-GB" b="1" dirty="0"/>
                  <a:t>woven</a:t>
                </a:r>
                <a:r>
                  <a:rPr lang="en-GB" dirty="0"/>
                  <a:t> CFRP/GFRP laminates.</a:t>
                </a:r>
              </a:p>
              <a:p>
                <a:r>
                  <a:rPr lang="en-GB" b="1" dirty="0"/>
                  <a:t>Broad FEA compatibility:</a:t>
                </a:r>
                <a:r>
                  <a:rPr lang="en-GB" dirty="0"/>
                  <a:t> implemented in software such as ANSYS, Abaqus, and NASTRAN for composite failure prediction.</a:t>
                </a:r>
              </a:p>
              <a:p>
                <a:r>
                  <a:rPr lang="en-GB" b="1" dirty="0"/>
                  <a:t>Good for preliminary and laminate-level design:</a:t>
                </a:r>
                <a:r>
                  <a:rPr lang="en-GB" dirty="0"/>
                  <a:t> gives conservative and realistic predictions for most loading types.</a:t>
                </a:r>
              </a:p>
              <a:p>
                <a:r>
                  <a:rPr lang="en-GB" b="1" dirty="0"/>
                  <a:t>Limitations</a:t>
                </a:r>
                <a:endParaRPr lang="en-GB" dirty="0"/>
              </a:p>
              <a:p>
                <a:r>
                  <a:rPr lang="en-GB" b="1" dirty="0"/>
                  <a:t>No explicit fibre–matrix mode separation:</a:t>
                </a:r>
                <a:r>
                  <a:rPr lang="en-GB" dirty="0"/>
                  <a:t> cannot distinguish matrix cracking from fibre breakage.</a:t>
                </a:r>
              </a:p>
              <a:p>
                <a:r>
                  <a:rPr lang="en-GB" b="1" dirty="0"/>
                  <a:t>No progressive damage modelling:</a:t>
                </a:r>
                <a:r>
                  <a:rPr lang="en-GB" dirty="0"/>
                  <a:t> only predicts </a:t>
                </a:r>
                <a:r>
                  <a:rPr lang="en-GB" b="1" dirty="0"/>
                  <a:t>first-ply failure</a:t>
                </a:r>
                <a:r>
                  <a:rPr lang="en-GB" dirty="0"/>
                  <a:t>, not subsequent load redistribution.</a:t>
                </a:r>
              </a:p>
              <a:p>
                <a:r>
                  <a:rPr lang="en-GB" b="1" dirty="0"/>
                  <a:t>Material constants required:</a:t>
                </a:r>
                <a:r>
                  <a:rPr lang="en-GB" dirty="0"/>
                  <a:t> needs accurate tension and compression strengths in all directions.</a:t>
                </a:r>
              </a:p>
              <a:p>
                <a:r>
                  <a:rPr lang="en-GB" b="1" dirty="0"/>
                  <a:t>No delamination prediction:</a:t>
                </a:r>
                <a:r>
                  <a:rPr lang="en-GB" dirty="0"/>
                  <a:t> interlaminar effects are outside its scope.</a:t>
                </a:r>
              </a:p>
              <a:p>
                <a:r>
                  <a:rPr lang="en-GB" b="1" dirty="0"/>
                  <a:t>Biaxial loading sensitivity:</a:t>
                </a:r>
                <a:r>
                  <a:rPr lang="en-GB" dirty="0"/>
                  <a:t> may produce unrealistic results under certain combined compressive stress states.</a:t>
                </a:r>
              </a:p>
              <a:p>
                <a:r>
                  <a:rPr lang="en-GB" b="1" dirty="0"/>
                  <a:t>Key Takeaway</a:t>
                </a:r>
                <a:endParaRPr lang="en-GB" dirty="0"/>
              </a:p>
              <a:p>
                <a:r>
                  <a:rPr lang="en-GB" dirty="0"/>
                  <a:t>The </a:t>
                </a:r>
                <a:r>
                  <a:rPr lang="en-GB" b="1" dirty="0"/>
                  <a:t>Tsai–Wu criterion</a:t>
                </a:r>
                <a:r>
                  <a:rPr lang="en-GB" dirty="0"/>
                  <a:t> is a robust, general-purpose failure model for composites that effectively handles multi-directional stress interactions.</a:t>
                </a:r>
              </a:p>
              <a:p>
                <a:r>
                  <a:rPr lang="en-GB" dirty="0"/>
                  <a:t>It provides reliable predictions for </a:t>
                </a:r>
                <a:r>
                  <a:rPr lang="en-GB" b="1" dirty="0"/>
                  <a:t>first-ply failure</a:t>
                </a:r>
                <a:r>
                  <a:rPr lang="en-GB" dirty="0"/>
                  <a:t> in both unidirectional and woven laminates, especially under complex loading.</a:t>
                </a:r>
              </a:p>
              <a:p>
                <a:r>
                  <a:rPr lang="en-GB" dirty="0"/>
                  <a:t>For complete failure analysis, Tsai–Wu is often combined with </a:t>
                </a:r>
                <a:r>
                  <a:rPr lang="en-GB" b="1" dirty="0"/>
                  <a:t>progressive damage models</a:t>
                </a:r>
                <a:r>
                  <a:rPr lang="en-GB" dirty="0"/>
                  <a:t> or </a:t>
                </a:r>
                <a:r>
                  <a:rPr lang="en-GB" b="1" dirty="0"/>
                  <a:t>mode-specific criteria</a:t>
                </a:r>
                <a:r>
                  <a:rPr lang="en-GB" dirty="0"/>
                  <a:t> such as Hashin or Puck to capture fibre breakage, matrix cracking, and delamination more precisely.</a:t>
                </a:r>
              </a:p>
              <a:p>
                <a:br>
                  <a:rPr lang="en-GB" dirty="0"/>
                </a:br>
                <a:endParaRPr lang="en-GB" dirty="0"/>
              </a:p>
              <a:p>
                <a:r>
                  <a:rPr lang="en-GB" dirty="0"/>
                  <a:t>ChatGPT can make </a:t>
                </a:r>
                <a:r>
                  <a:rPr lang="en-GB" dirty="0" err="1"/>
                  <a:t>mista</a:t>
                </a:r>
                <a:endParaRPr lang="en-GB" dirty="0"/>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expands on the Tsai–Wu failure criterion, one of the most widely used theories for predicting the onset of failure in anisotropic composites such as CFRP and GFRP. It provides a unified quadratic formulation that considers both tensile–compressive asymmetry and stress interactions.”</a:t>
                </a:r>
              </a:p>
              <a:p>
                <a:r>
                  <a:rPr lang="en-GB" b="1" dirty="0"/>
                  <a:t>Concept</a:t>
                </a:r>
                <a:endParaRPr lang="en-GB" dirty="0"/>
              </a:p>
              <a:p>
                <a:r>
                  <a:rPr lang="en-GB" dirty="0"/>
                  <a:t>The </a:t>
                </a:r>
                <a:r>
                  <a:rPr lang="en-GB" b="1" dirty="0"/>
                  <a:t>Tsai–Wu criterion</a:t>
                </a:r>
                <a:r>
                  <a:rPr lang="en-GB" dirty="0"/>
                  <a:t> was developed to extend Tsai–Hill by incorporating </a:t>
                </a:r>
                <a:r>
                  <a:rPr lang="en-GB" b="1" dirty="0"/>
                  <a:t>different strengths in tension and compression</a:t>
                </a:r>
                <a:r>
                  <a:rPr lang="en-GB" dirty="0"/>
                  <a:t> for anisotropic materials.</a:t>
                </a:r>
              </a:p>
              <a:p>
                <a:r>
                  <a:rPr lang="en-GB" dirty="0"/>
                  <a:t>It defines a </a:t>
                </a:r>
                <a:r>
                  <a:rPr lang="en-GB" b="1" dirty="0"/>
                  <a:t>quadratic failure surface</a:t>
                </a:r>
                <a:r>
                  <a:rPr lang="en-GB" dirty="0"/>
                  <a:t> that predicts failure when the combined stresses exceed a material-dependent limit.</a:t>
                </a:r>
              </a:p>
              <a:p>
                <a:r>
                  <a:rPr lang="en-GB" dirty="0"/>
                  <a:t>The model captures </a:t>
                </a:r>
                <a:r>
                  <a:rPr lang="en-GB" b="1" dirty="0"/>
                  <a:t>interaction effects</a:t>
                </a:r>
                <a:r>
                  <a:rPr lang="en-GB" dirty="0"/>
                  <a:t> between normal and shear stresses and can represent multi-axial stress states in laminates.</a:t>
                </a:r>
              </a:p>
              <a:p>
                <a:r>
                  <a:rPr lang="en-GB" dirty="0"/>
                  <a:t>Failure is assumed to occur when the stress state reaches the boundary of a failure envelope in stress space.</a:t>
                </a:r>
              </a:p>
              <a:p>
                <a:r>
                  <a:rPr lang="en-GB" b="1" dirty="0"/>
                  <a:t>Details</a:t>
                </a:r>
                <a:endParaRPr lang="en-GB" dirty="0"/>
              </a:p>
              <a:p>
                <a:r>
                  <a:rPr lang="en-GB" dirty="0"/>
                  <a:t>The </a:t>
                </a:r>
                <a:r>
                  <a:rPr lang="en-GB" b="1" dirty="0"/>
                  <a:t>general Tsai–Wu equation</a:t>
                </a:r>
                <a:r>
                  <a:rPr lang="en-GB" dirty="0"/>
                  <a:t> under plane stress is:</a:t>
                </a:r>
              </a:p>
              <a:p>
                <a:r>
                  <a:rPr lang="ar-AE" sz="1200" i="0" kern="1200">
                    <a:solidFill>
                      <a:schemeClr val="tx1"/>
                    </a:solidFill>
                    <a:latin typeface="+mn-lt"/>
                    <a:ea typeface="+mn-ea"/>
                    <a:cs typeface="+mn-cs"/>
                  </a:rPr>
                  <a:t>(𝜎_𝑥^2)/(𝑋_𝑡 𝑋_𝑐 )+(𝜎_𝑦^2)/(𝑌_𝑡 𝑌_𝑐 )−√(1/(𝑋_𝑡 𝑋_𝑐 𝑌_𝑡 𝑌_𝑐 ))</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𝜎_𝑥 𝜎_𝑦+(1/𝑋_𝑡 −1/𝑋_𝑐 ) 𝜎_𝑥+(1/𝑌_𝑡 −1/𝑌_𝑐 ) 𝜎_𝑦+(𝜏_𝑥𝑦^2)/𝑆^2 =1</a:t>
                </a:r>
                <a:endParaRPr lang="ar-AE" b="0" dirty="0"/>
              </a:p>
              <a:p>
                <a:r>
                  <a:rPr lang="en-GB" b="1" dirty="0"/>
                  <a:t>Key features:</a:t>
                </a:r>
                <a:endParaRPr lang="en-GB" dirty="0"/>
              </a:p>
              <a:p>
                <a:pPr lvl="1"/>
                <a:r>
                  <a:rPr lang="en-GB" dirty="0"/>
                  <a:t>Includes </a:t>
                </a:r>
                <a:r>
                  <a:rPr lang="en-GB" b="1" dirty="0"/>
                  <a:t>tensile and compressive strength asymmetry</a:t>
                </a:r>
                <a:r>
                  <a:rPr lang="en-GB" dirty="0"/>
                  <a:t> through linear terms.</a:t>
                </a:r>
              </a:p>
              <a:p>
                <a:pPr lvl="1"/>
                <a:r>
                  <a:rPr lang="en-GB" dirty="0"/>
                  <a:t>Quadratic terms define the </a:t>
                </a:r>
                <a:r>
                  <a:rPr lang="en-GB" b="1" dirty="0"/>
                  <a:t>interaction between stress components</a:t>
                </a:r>
                <a:r>
                  <a:rPr lang="en-GB" dirty="0"/>
                  <a:t>.</a:t>
                </a:r>
              </a:p>
              <a:p>
                <a:pPr lvl="1"/>
                <a:r>
                  <a:rPr lang="en-GB" dirty="0"/>
                  <a:t>Defines a </a:t>
                </a:r>
                <a:r>
                  <a:rPr lang="en-GB" b="1" dirty="0"/>
                  <a:t>failure envelope</a:t>
                </a:r>
                <a:r>
                  <a:rPr lang="en-GB" dirty="0"/>
                  <a:t>: stresses inside are safe; stresses outside cause failure.</a:t>
                </a:r>
              </a:p>
              <a:p>
                <a:r>
                  <a:rPr lang="en-GB" b="1" dirty="0"/>
                  <a:t>Failure modes considered implicitly:</a:t>
                </a:r>
                <a:endParaRPr lang="en-GB" dirty="0"/>
              </a:p>
              <a:p>
                <a:pPr lvl="1"/>
                <a:r>
                  <a:rPr lang="en-GB" dirty="0"/>
                  <a:t>Longitudinal and transverse tension/compression (</a:t>
                </a:r>
                <a:r>
                  <a:rPr lang="el-GR" dirty="0"/>
                  <a:t>σ</a:t>
                </a:r>
                <a:r>
                  <a:rPr lang="en-GB" dirty="0"/>
                  <a:t>x, </a:t>
                </a:r>
                <a:r>
                  <a:rPr lang="el-GR" dirty="0"/>
                  <a:t>σ</a:t>
                </a:r>
                <a:r>
                  <a:rPr lang="en-GB" dirty="0"/>
                  <a:t>y).</a:t>
                </a:r>
              </a:p>
              <a:p>
                <a:pPr lvl="1"/>
                <a:r>
                  <a:rPr lang="en-GB" dirty="0"/>
                  <a:t>In-plane shear (</a:t>
                </a:r>
                <a:r>
                  <a:rPr lang="el-GR" dirty="0"/>
                  <a:t>τ</a:t>
                </a:r>
                <a:r>
                  <a:rPr lang="en-GB" dirty="0" err="1"/>
                  <a:t>xy</a:t>
                </a:r>
                <a:r>
                  <a:rPr lang="en-GB" dirty="0"/>
                  <a:t>).</a:t>
                </a:r>
              </a:p>
              <a:p>
                <a:r>
                  <a:rPr lang="en-GB" dirty="0"/>
                  <a:t>Although it does not explicitly separate fibre, matrix, or delamination failure, it provides an overall laminate failure prediction.</a:t>
                </a:r>
              </a:p>
              <a:p>
                <a:r>
                  <a:rPr lang="en-GB" b="1" dirty="0"/>
                  <a:t>Advantages</a:t>
                </a:r>
                <a:endParaRPr lang="en-GB" dirty="0"/>
              </a:p>
              <a:p>
                <a:r>
                  <a:rPr lang="en-GB" b="1" dirty="0"/>
                  <a:t>Comprehensive interaction:</a:t>
                </a:r>
                <a:r>
                  <a:rPr lang="en-GB" dirty="0"/>
                  <a:t> captures coupling between normal and shear stresses.</a:t>
                </a:r>
              </a:p>
              <a:p>
                <a:r>
                  <a:rPr lang="en-GB" b="1" dirty="0"/>
                  <a:t>Tension–compression distinction:</a:t>
                </a:r>
                <a:r>
                  <a:rPr lang="en-GB" dirty="0"/>
                  <a:t> includes separate strengths for tension and compression.</a:t>
                </a:r>
              </a:p>
              <a:p>
                <a:r>
                  <a:rPr lang="en-GB" b="1" dirty="0"/>
                  <a:t>Versatile application:</a:t>
                </a:r>
                <a:r>
                  <a:rPr lang="en-GB" dirty="0"/>
                  <a:t> suitable for both </a:t>
                </a:r>
                <a:r>
                  <a:rPr lang="en-GB" b="1" dirty="0"/>
                  <a:t>unidirectional</a:t>
                </a:r>
                <a:r>
                  <a:rPr lang="en-GB" dirty="0"/>
                  <a:t> and </a:t>
                </a:r>
                <a:r>
                  <a:rPr lang="en-GB" b="1" dirty="0"/>
                  <a:t>woven</a:t>
                </a:r>
                <a:r>
                  <a:rPr lang="en-GB" dirty="0"/>
                  <a:t> CFRP/GFRP laminates.</a:t>
                </a:r>
              </a:p>
              <a:p>
                <a:r>
                  <a:rPr lang="en-GB" b="1" dirty="0"/>
                  <a:t>Broad FEA compatibility:</a:t>
                </a:r>
                <a:r>
                  <a:rPr lang="en-GB" dirty="0"/>
                  <a:t> implemented in software such as ANSYS, Abaqus, and NASTRAN for composite failure prediction.</a:t>
                </a:r>
              </a:p>
              <a:p>
                <a:r>
                  <a:rPr lang="en-GB" b="1" dirty="0"/>
                  <a:t>Good for preliminary and laminate-level design:</a:t>
                </a:r>
                <a:r>
                  <a:rPr lang="en-GB" dirty="0"/>
                  <a:t> gives conservative and realistic predictions for most loading types.</a:t>
                </a:r>
              </a:p>
              <a:p>
                <a:r>
                  <a:rPr lang="en-GB" b="1" dirty="0"/>
                  <a:t>Limitations</a:t>
                </a:r>
                <a:endParaRPr lang="en-GB" dirty="0"/>
              </a:p>
              <a:p>
                <a:r>
                  <a:rPr lang="en-GB" b="1" dirty="0"/>
                  <a:t>No explicit fibre–matrix mode separation:</a:t>
                </a:r>
                <a:r>
                  <a:rPr lang="en-GB" dirty="0"/>
                  <a:t> cannot distinguish matrix cracking from fibre breakage.</a:t>
                </a:r>
              </a:p>
              <a:p>
                <a:r>
                  <a:rPr lang="en-GB" b="1" dirty="0"/>
                  <a:t>No progressive damage modelling:</a:t>
                </a:r>
                <a:r>
                  <a:rPr lang="en-GB" dirty="0"/>
                  <a:t> only predicts </a:t>
                </a:r>
                <a:r>
                  <a:rPr lang="en-GB" b="1" dirty="0"/>
                  <a:t>first-ply failure</a:t>
                </a:r>
                <a:r>
                  <a:rPr lang="en-GB" dirty="0"/>
                  <a:t>, not subsequent load redistribution.</a:t>
                </a:r>
              </a:p>
              <a:p>
                <a:r>
                  <a:rPr lang="en-GB" b="1" dirty="0"/>
                  <a:t>Material constants required:</a:t>
                </a:r>
                <a:r>
                  <a:rPr lang="en-GB" dirty="0"/>
                  <a:t> needs accurate tension and compression strengths in all directions.</a:t>
                </a:r>
              </a:p>
              <a:p>
                <a:r>
                  <a:rPr lang="en-GB" b="1" dirty="0"/>
                  <a:t>No delamination prediction:</a:t>
                </a:r>
                <a:r>
                  <a:rPr lang="en-GB" dirty="0"/>
                  <a:t> interlaminar effects are outside its scope.</a:t>
                </a:r>
              </a:p>
              <a:p>
                <a:r>
                  <a:rPr lang="en-GB" b="1" dirty="0"/>
                  <a:t>Biaxial loading sensitivity:</a:t>
                </a:r>
                <a:r>
                  <a:rPr lang="en-GB" dirty="0"/>
                  <a:t> may produce unrealistic results under certain combined compressive stress states.</a:t>
                </a:r>
              </a:p>
              <a:p>
                <a:r>
                  <a:rPr lang="en-GB" b="1" dirty="0"/>
                  <a:t>Key Takeaway</a:t>
                </a:r>
                <a:endParaRPr lang="en-GB" dirty="0"/>
              </a:p>
              <a:p>
                <a:r>
                  <a:rPr lang="en-GB" dirty="0"/>
                  <a:t>The </a:t>
                </a:r>
                <a:r>
                  <a:rPr lang="en-GB" b="1" dirty="0"/>
                  <a:t>Tsai–Wu criterion</a:t>
                </a:r>
                <a:r>
                  <a:rPr lang="en-GB" dirty="0"/>
                  <a:t> is a robust, general-purpose failure model for composites that effectively handles multi-directional stress interactions.</a:t>
                </a:r>
              </a:p>
              <a:p>
                <a:r>
                  <a:rPr lang="en-GB" dirty="0"/>
                  <a:t>It provides reliable predictions for </a:t>
                </a:r>
                <a:r>
                  <a:rPr lang="en-GB" b="1" dirty="0"/>
                  <a:t>first-ply failure</a:t>
                </a:r>
                <a:r>
                  <a:rPr lang="en-GB" dirty="0"/>
                  <a:t> in both unidirectional and woven laminates, especially under complex loading.</a:t>
                </a:r>
              </a:p>
              <a:p>
                <a:r>
                  <a:rPr lang="en-GB" dirty="0"/>
                  <a:t>For complete failure analysis, Tsai–Wu is often combined with </a:t>
                </a:r>
                <a:r>
                  <a:rPr lang="en-GB" b="1" dirty="0"/>
                  <a:t>progressive damage models</a:t>
                </a:r>
                <a:r>
                  <a:rPr lang="en-GB" dirty="0"/>
                  <a:t> or </a:t>
                </a:r>
                <a:r>
                  <a:rPr lang="en-GB" b="1" dirty="0"/>
                  <a:t>mode-specific criteria</a:t>
                </a:r>
                <a:r>
                  <a:rPr lang="en-GB" dirty="0"/>
                  <a:t> such as Hashin or Puck to capture fibre breakage, matrix cracking, and delamination more precisely.</a:t>
                </a:r>
              </a:p>
              <a:p>
                <a:br>
                  <a:rPr lang="en-GB" dirty="0"/>
                </a:br>
                <a:endParaRPr lang="en-GB" dirty="0"/>
              </a:p>
              <a:p>
                <a:r>
                  <a:rPr lang="en-GB" dirty="0"/>
                  <a:t>ChatGPT can make </a:t>
                </a:r>
                <a:r>
                  <a:rPr lang="en-GB" dirty="0" err="1"/>
                  <a:t>mista</a:t>
                </a:r>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29</a:t>
            </a:fld>
            <a:endParaRPr lang="en-GB" dirty="0"/>
          </a:p>
        </p:txBody>
      </p:sp>
    </p:spTree>
    <p:extLst>
      <p:ext uri="{BB962C8B-B14F-4D97-AF65-F5344CB8AC3E}">
        <p14:creationId xmlns:p14="http://schemas.microsoft.com/office/powerpoint/2010/main" val="4019446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presents the LARC03 (Laminated Analysis of Realistic Composites, version 03) failure model — a NASA-developed progressive damage criterion for fibre-reinforced composites. Unlike simpler static failure theories, LARC03 predicts both damage initiation and subsequent degradation of material properties under complex loading.”</a:t>
            </a:r>
          </a:p>
          <a:p>
            <a:endParaRPr lang="en-GB" b="1" dirty="0"/>
          </a:p>
          <a:p>
            <a:r>
              <a:rPr lang="en-GB" b="1" dirty="0"/>
              <a:t>Concept</a:t>
            </a:r>
            <a:endParaRPr lang="en-GB" dirty="0"/>
          </a:p>
          <a:p>
            <a:r>
              <a:rPr lang="en-GB" b="1" dirty="0"/>
              <a:t>LARC03</a:t>
            </a:r>
            <a:r>
              <a:rPr lang="en-GB" dirty="0"/>
              <a:t> was developed to improve on earlier criteria such as </a:t>
            </a:r>
            <a:r>
              <a:rPr lang="en-GB" b="1" dirty="0"/>
              <a:t>Hashin</a:t>
            </a:r>
            <a:r>
              <a:rPr lang="en-GB" dirty="0"/>
              <a:t> and </a:t>
            </a:r>
            <a:r>
              <a:rPr lang="en-GB" b="1" dirty="0"/>
              <a:t>Chang–Chang</a:t>
            </a:r>
            <a:r>
              <a:rPr lang="en-GB" dirty="0"/>
              <a:t>, addressing their inability to model progressive damage and the transition between fibre- and matrix-dominated failures.</a:t>
            </a:r>
          </a:p>
          <a:p>
            <a:r>
              <a:rPr lang="en-GB" dirty="0"/>
              <a:t>It provides </a:t>
            </a:r>
            <a:r>
              <a:rPr lang="en-GB" b="1" dirty="0"/>
              <a:t>separate equations for each major failure mode</a:t>
            </a:r>
            <a:r>
              <a:rPr lang="en-GB" dirty="0"/>
              <a:t> — fibre tension, fibre compression, matrix tension, and matrix compression — while accounting for </a:t>
            </a:r>
            <a:r>
              <a:rPr lang="en-GB" b="1" dirty="0"/>
              <a:t>interlaminar shear</a:t>
            </a:r>
            <a:r>
              <a:rPr lang="en-GB" dirty="0"/>
              <a:t> and fibre-misalignment effects.</a:t>
            </a:r>
          </a:p>
          <a:p>
            <a:r>
              <a:rPr lang="en-GB" dirty="0"/>
              <a:t>The model is designed for </a:t>
            </a:r>
            <a:r>
              <a:rPr lang="en-GB" b="1" dirty="0"/>
              <a:t>laminated CFRP/GFRP structures</a:t>
            </a:r>
            <a:r>
              <a:rPr lang="en-GB" dirty="0"/>
              <a:t> in aerospace and high-performance engineering, where accurate life prediction under multiaxial loading is critical.</a:t>
            </a:r>
          </a:p>
          <a:p>
            <a:endParaRPr lang="en-GB" b="1" dirty="0"/>
          </a:p>
          <a:p>
            <a:r>
              <a:rPr lang="en-GB" b="1" dirty="0"/>
              <a:t>Details</a:t>
            </a:r>
            <a:endParaRPr lang="en-GB" dirty="0"/>
          </a:p>
          <a:p>
            <a:r>
              <a:rPr lang="en-GB" b="1" dirty="0"/>
              <a:t>Failure Modes Defined in LARC03:</a:t>
            </a:r>
            <a:endParaRPr lang="en-GB" dirty="0"/>
          </a:p>
          <a:p>
            <a:pPr lvl="1"/>
            <a:r>
              <a:rPr lang="en-GB" b="1" dirty="0"/>
              <a:t>Fibre Tension (FT):</a:t>
            </a:r>
            <a:r>
              <a:rPr lang="en-GB" dirty="0"/>
              <a:t> Occurs when longitudinal stress </a:t>
            </a:r>
            <a:r>
              <a:rPr lang="el-GR" dirty="0"/>
              <a:t>σ₁₁ ≥ 0 </a:t>
            </a:r>
            <a:r>
              <a:rPr lang="en-GB" dirty="0"/>
              <a:t>exceeds the fibre tensile strength Xᵗ. Leads to fibre breakage or splitting.</a:t>
            </a:r>
          </a:p>
          <a:p>
            <a:pPr lvl="1"/>
            <a:r>
              <a:rPr lang="en-GB" b="1" dirty="0"/>
              <a:t>Fibre Compression (FC):</a:t>
            </a:r>
            <a:r>
              <a:rPr lang="en-GB" dirty="0"/>
              <a:t> Initiated when </a:t>
            </a:r>
            <a:r>
              <a:rPr lang="el-GR" dirty="0"/>
              <a:t>σ₁₁ ≤ 0 </a:t>
            </a:r>
            <a:r>
              <a:rPr lang="en-GB" dirty="0"/>
              <a:t>and fibres buckle or kink; depends on shear coupling between matrix and fibre.</a:t>
            </a:r>
          </a:p>
          <a:p>
            <a:pPr lvl="1"/>
            <a:r>
              <a:rPr lang="en-GB" b="1" dirty="0"/>
              <a:t>Matrix Tension (MT):</a:t>
            </a:r>
            <a:r>
              <a:rPr lang="en-GB" dirty="0"/>
              <a:t> Driven by tensile stress </a:t>
            </a:r>
            <a:r>
              <a:rPr lang="el-GR" dirty="0"/>
              <a:t>σ₂₂ ≥ 0 </a:t>
            </a:r>
            <a:r>
              <a:rPr lang="en-GB" dirty="0"/>
              <a:t>in the transverse direction, resulting in matrix cracking, debonding, or fibre–matrix separation.</a:t>
            </a:r>
          </a:p>
          <a:p>
            <a:pPr lvl="1"/>
            <a:r>
              <a:rPr lang="en-GB" b="1" dirty="0"/>
              <a:t>Matrix Compression (MC):</a:t>
            </a:r>
            <a:r>
              <a:rPr lang="en-GB" dirty="0"/>
              <a:t> Triggered when </a:t>
            </a:r>
            <a:r>
              <a:rPr lang="el-GR" dirty="0"/>
              <a:t>σ₂₂ ≤ 0, </a:t>
            </a:r>
            <a:r>
              <a:rPr lang="en-GB" dirty="0"/>
              <a:t>causing crushing, shear failure, or micro-buckling in the matrix.</a:t>
            </a:r>
          </a:p>
          <a:p>
            <a:r>
              <a:rPr lang="en-GB" b="1" dirty="0"/>
              <a:t>Mathematical Framework (examples shown in figure):</a:t>
            </a:r>
            <a:endParaRPr lang="en-GB" dirty="0"/>
          </a:p>
          <a:p>
            <a:pPr lvl="1"/>
            <a:r>
              <a:rPr lang="en-GB" dirty="0"/>
              <a:t>The model defines </a:t>
            </a:r>
            <a:r>
              <a:rPr lang="en-GB" b="1" dirty="0"/>
              <a:t>matrix cracking functions (Fᴹ)</a:t>
            </a:r>
            <a:r>
              <a:rPr lang="en-GB" dirty="0"/>
              <a:t> for tension and compression and </a:t>
            </a:r>
            <a:r>
              <a:rPr lang="en-GB" b="1" dirty="0"/>
              <a:t>fibre failure functions (Fᶠ)</a:t>
            </a:r>
            <a:r>
              <a:rPr lang="en-GB" dirty="0"/>
              <a:t> for tension and compression using strength allowables Yᵗ, Yᶜ, Xᵗ, Xᶜ and in-situ strengths Sᴸᵢₛ, Yᵢₛ.</a:t>
            </a:r>
          </a:p>
          <a:p>
            <a:pPr lvl="1"/>
            <a:r>
              <a:rPr lang="en-GB" dirty="0"/>
              <a:t>Failure initiation occurs when Fᴹ or Fᶠ ≥ 1.</a:t>
            </a:r>
          </a:p>
          <a:p>
            <a:pPr lvl="1"/>
            <a:r>
              <a:rPr lang="en-GB" dirty="0"/>
              <a:t>Optional parameters </a:t>
            </a:r>
            <a:r>
              <a:rPr lang="el-GR" dirty="0"/>
              <a:t>α₀ </a:t>
            </a:r>
            <a:r>
              <a:rPr lang="en-GB" dirty="0"/>
              <a:t>and </a:t>
            </a:r>
            <a:r>
              <a:rPr lang="el-GR" dirty="0"/>
              <a:t>η</a:t>
            </a:r>
            <a:r>
              <a:rPr lang="en-GB" dirty="0"/>
              <a:t>ᴸ describe ply thickness and misalignment effects.</a:t>
            </a:r>
          </a:p>
          <a:p>
            <a:pPr lvl="1"/>
            <a:r>
              <a:rPr lang="en-GB" dirty="0"/>
              <a:t>In-situ strengths Yᵢₛ and Sᴸᵢₛ are derived from fracture-mechanics-based scaling relations involving energy release rates Gᵢ꜀(L).</a:t>
            </a:r>
          </a:p>
          <a:p>
            <a:r>
              <a:rPr lang="en-GB" b="1" dirty="0"/>
              <a:t>Progressive Damage Implementation:</a:t>
            </a:r>
            <a:endParaRPr lang="en-GB" dirty="0"/>
          </a:p>
          <a:p>
            <a:pPr lvl="1"/>
            <a:r>
              <a:rPr lang="en-GB" dirty="0"/>
              <a:t>After initiation, stiffness and strength are reduced iteratively in the damaged elements (often by material degradation or element deactivation in FEA).</a:t>
            </a:r>
          </a:p>
          <a:p>
            <a:pPr lvl="1"/>
            <a:r>
              <a:rPr lang="en-GB" dirty="0"/>
              <a:t>This allows </a:t>
            </a:r>
            <a:r>
              <a:rPr lang="en-GB" b="1" dirty="0"/>
              <a:t>load redistribution</a:t>
            </a:r>
            <a:r>
              <a:rPr lang="en-GB" dirty="0"/>
              <a:t> and simulation of global failure progression.</a:t>
            </a:r>
          </a:p>
          <a:p>
            <a:pPr lvl="1"/>
            <a:r>
              <a:rPr lang="en-GB" dirty="0"/>
              <a:t>The model supports 2D and 3D applications in finite element codes for realistic composite structures.</a:t>
            </a:r>
          </a:p>
          <a:p>
            <a:r>
              <a:rPr lang="en-GB" b="1" dirty="0"/>
              <a:t>Advantages:</a:t>
            </a:r>
            <a:endParaRPr lang="en-GB" dirty="0"/>
          </a:p>
          <a:p>
            <a:pPr lvl="1"/>
            <a:r>
              <a:rPr lang="en-GB" dirty="0"/>
              <a:t>Handles </a:t>
            </a:r>
            <a:r>
              <a:rPr lang="en-GB" b="1" dirty="0"/>
              <a:t>multiple failure mechanisms</a:t>
            </a:r>
            <a:r>
              <a:rPr lang="en-GB" dirty="0"/>
              <a:t> with clear physical meaning.</a:t>
            </a:r>
          </a:p>
          <a:p>
            <a:pPr lvl="1"/>
            <a:r>
              <a:rPr lang="en-GB" dirty="0"/>
              <a:t>Models </a:t>
            </a:r>
            <a:r>
              <a:rPr lang="en-GB" b="1" dirty="0"/>
              <a:t>progressive stiffness and strength degradation</a:t>
            </a:r>
            <a:r>
              <a:rPr lang="en-GB" dirty="0"/>
              <a:t>, not just first-ply failure.</a:t>
            </a:r>
          </a:p>
          <a:p>
            <a:pPr lvl="1"/>
            <a:r>
              <a:rPr lang="en-GB" dirty="0"/>
              <a:t>Incorporates </a:t>
            </a:r>
            <a:r>
              <a:rPr lang="en-GB" b="1" dirty="0"/>
              <a:t>fibre-misalignment and thickness effects</a:t>
            </a:r>
            <a:r>
              <a:rPr lang="en-GB" dirty="0"/>
              <a:t>, improving predictive accuracy.</a:t>
            </a:r>
          </a:p>
          <a:p>
            <a:pPr lvl="1"/>
            <a:r>
              <a:rPr lang="en-GB" dirty="0"/>
              <a:t>Readily implemented in </a:t>
            </a:r>
            <a:r>
              <a:rPr lang="en-GB" b="1" dirty="0"/>
              <a:t>FEA tools</a:t>
            </a:r>
            <a:r>
              <a:rPr lang="en-GB" dirty="0"/>
              <a:t> (e.g. Abaqus, MSC Nastran, ANSYS).</a:t>
            </a:r>
          </a:p>
          <a:p>
            <a:r>
              <a:rPr lang="en-GB" b="1" dirty="0"/>
              <a:t>Limitations:</a:t>
            </a:r>
            <a:endParaRPr lang="en-GB" dirty="0"/>
          </a:p>
          <a:p>
            <a:pPr lvl="1"/>
            <a:r>
              <a:rPr lang="en-GB" dirty="0"/>
              <a:t>Requires extensive </a:t>
            </a:r>
            <a:r>
              <a:rPr lang="en-GB" b="1" dirty="0"/>
              <a:t>material characterisation</a:t>
            </a:r>
            <a:r>
              <a:rPr lang="en-GB" dirty="0"/>
              <a:t> (E₁, E₂, G₁₂, </a:t>
            </a:r>
            <a:r>
              <a:rPr lang="el-GR" dirty="0"/>
              <a:t>ν₁₂, </a:t>
            </a:r>
            <a:r>
              <a:rPr lang="en-GB" dirty="0"/>
              <a:t>Xᵗ, Xᶜ, Yᵗ, Yᶜ, Sᴸ, Gᵢ꜀).</a:t>
            </a:r>
          </a:p>
          <a:p>
            <a:pPr lvl="1"/>
            <a:r>
              <a:rPr lang="en-GB" dirty="0"/>
              <a:t>Computationally intensive compared with simpler static models.</a:t>
            </a:r>
          </a:p>
          <a:p>
            <a:pPr lvl="1"/>
            <a:r>
              <a:rPr lang="en-GB" dirty="0"/>
              <a:t>May need coupling with delamination criteria for full interlaminar failure prediction.</a:t>
            </a:r>
          </a:p>
          <a:p>
            <a:endParaRPr lang="en-GB" b="1" dirty="0"/>
          </a:p>
          <a:p>
            <a:r>
              <a:rPr lang="en-GB" b="1" dirty="0"/>
              <a:t>Key Takeaway</a:t>
            </a:r>
            <a:endParaRPr lang="en-GB" dirty="0"/>
          </a:p>
          <a:p>
            <a:r>
              <a:rPr lang="en-GB" b="1" dirty="0"/>
              <a:t>LARC03</a:t>
            </a:r>
            <a:r>
              <a:rPr lang="en-GB" dirty="0"/>
              <a:t> is a high-fidelity, physics-based progressive damage model capable of predicting both initiation and growth of fibre and matrix failures in laminated composites.</a:t>
            </a:r>
          </a:p>
          <a:p>
            <a:r>
              <a:rPr lang="en-GB" dirty="0"/>
              <a:t>It combines fracture-mechanics scaling with in-situ strength formulations to simulate realistic behaviour under multiaxial stress states.</a:t>
            </a:r>
          </a:p>
          <a:p>
            <a:r>
              <a:rPr lang="en-GB" dirty="0"/>
              <a:t>The model has become a </a:t>
            </a:r>
            <a:r>
              <a:rPr lang="en-GB" b="1" dirty="0"/>
              <a:t>benchmark for aerospace-grade CFRP design</a:t>
            </a:r>
            <a:r>
              <a:rPr lang="en-GB" dirty="0"/>
              <a:t>, offering greater predictive power than static criteria like Tsai-Wu or Hashin, particularly in multi-ply, damage-tolerant analysis.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32</a:t>
            </a:fld>
            <a:endParaRPr lang="en-GB" dirty="0"/>
          </a:p>
        </p:txBody>
      </p:sp>
    </p:spTree>
    <p:extLst>
      <p:ext uri="{BB962C8B-B14F-4D97-AF65-F5344CB8AC3E}">
        <p14:creationId xmlns:p14="http://schemas.microsoft.com/office/powerpoint/2010/main" val="2265651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the Hashin–Rotem failure criterion, a physically based approach for predicting distinct failure modes in fibre-reinforced composites such as CFRP and GFRP. Unlike earlier isotropic theories, Hashin–Rotem separates fibre- and matrix-dominated failures, providing a more realistic description of anisotropic composite behaviour under multi-axial loading.”</a:t>
                </a:r>
              </a:p>
              <a:p>
                <a:endParaRPr lang="en-GB" b="1" dirty="0"/>
              </a:p>
              <a:p>
                <a:r>
                  <a:rPr lang="en-GB" b="1" dirty="0"/>
                  <a:t>Concept</a:t>
                </a:r>
                <a:endParaRPr lang="en-GB" dirty="0"/>
              </a:p>
              <a:p>
                <a:r>
                  <a:rPr lang="en-GB" dirty="0"/>
                  <a:t>Developed by </a:t>
                </a:r>
                <a:r>
                  <a:rPr lang="en-GB" b="1" dirty="0"/>
                  <a:t>Zvi Hashin and Avraham Rotem</a:t>
                </a:r>
                <a:r>
                  <a:rPr lang="en-GB" dirty="0"/>
                  <a:t>, this criterion identifies </a:t>
                </a:r>
                <a:r>
                  <a:rPr lang="en-GB" b="1" dirty="0"/>
                  <a:t>four independent failure modes</a:t>
                </a:r>
                <a:r>
                  <a:rPr lang="en-GB" dirty="0"/>
                  <a:t> corresponding to the fibre and matrix under tension and compression.</a:t>
                </a:r>
              </a:p>
              <a:p>
                <a:r>
                  <a:rPr lang="en-GB" dirty="0"/>
                  <a:t>The theory is based on the </a:t>
                </a:r>
                <a:r>
                  <a:rPr lang="en-GB" b="1" dirty="0"/>
                  <a:t>stress state in the local ply coordinate system</a:t>
                </a:r>
                <a:r>
                  <a:rPr lang="en-GB" dirty="0"/>
                  <a:t> (1–2 axes).</a:t>
                </a:r>
              </a:p>
              <a:p>
                <a:r>
                  <a:rPr lang="en-GB" dirty="0"/>
                  <a:t>It assumes that failure occurs when the corresponding stress combination in fibre or matrix exceeds the respective strength limit.</a:t>
                </a:r>
              </a:p>
              <a:p>
                <a:r>
                  <a:rPr lang="en-GB" dirty="0"/>
                  <a:t>The separation of fibre and matrix contributions allows the model to better represent the </a:t>
                </a:r>
                <a:r>
                  <a:rPr lang="en-GB" b="1" dirty="0"/>
                  <a:t>anisotropic nature</a:t>
                </a:r>
                <a:r>
                  <a:rPr lang="en-GB" dirty="0"/>
                  <a:t> of laminated composites.</a:t>
                </a:r>
              </a:p>
              <a:p>
                <a:endParaRPr lang="en-GB" b="1" dirty="0"/>
              </a:p>
              <a:p>
                <a:r>
                  <a:rPr lang="en-GB" b="1" dirty="0"/>
                  <a:t>Details</a:t>
                </a:r>
                <a:endParaRPr lang="en-GB" dirty="0"/>
              </a:p>
              <a:p>
                <a:r>
                  <a:rPr lang="en-GB" b="1" dirty="0"/>
                  <a:t>Fibre tension failure (FT):</a:t>
                </a:r>
                <a:endParaRPr lang="en-GB" dirty="0"/>
              </a:p>
              <a:p>
                <a:pPr lvl="1"/>
                <a:r>
                  <a:rPr lang="en-GB" dirty="0"/>
                  <a:t>Occurs when </a:t>
                </a:r>
                <a:r>
                  <a:rPr lang="el-GR" dirty="0"/>
                  <a:t>σ₁ ≥ 0 </a:t>
                </a:r>
                <a:r>
                  <a:rPr lang="en-GB" dirty="0"/>
                  <a:t>and </a:t>
                </a:r>
                <a:r>
                  <a:rPr lang="el-GR" dirty="0"/>
                  <a:t>σ₁/</a:t>
                </a:r>
                <a:r>
                  <a:rPr lang="en-GB" dirty="0"/>
                  <a:t>Xᵗ ≥ 1.</a:t>
                </a:r>
              </a:p>
              <a:p>
                <a:pPr lvl="1"/>
                <a:r>
                  <a:rPr lang="en-GB" dirty="0"/>
                  <a:t>Represents fibre breakage or splitting along the fibre direction.</a:t>
                </a:r>
              </a:p>
              <a:p>
                <a:pPr lvl="1"/>
                <a:r>
                  <a:rPr lang="en-GB" dirty="0"/>
                  <a:t>Typical in high axial tension or load-aligned conditions.</a:t>
                </a:r>
              </a:p>
              <a:p>
                <a:r>
                  <a:rPr lang="en-GB" b="1" dirty="0"/>
                  <a:t>Fibre compression failure (FC):</a:t>
                </a:r>
                <a:endParaRPr lang="en-GB" dirty="0"/>
              </a:p>
              <a:p>
                <a:pPr lvl="1"/>
                <a:r>
                  <a:rPr lang="en-GB" dirty="0"/>
                  <a:t>Occurs when </a:t>
                </a:r>
                <a:r>
                  <a:rPr lang="el-GR" dirty="0"/>
                  <a:t>σ₁ ≤ 0 </a:t>
                </a:r>
                <a:r>
                  <a:rPr lang="en-GB" dirty="0"/>
                  <a:t>and |</a:t>
                </a:r>
                <a:r>
                  <a:rPr lang="el-GR" dirty="0"/>
                  <a:t>σ₁|/</a:t>
                </a:r>
                <a:r>
                  <a:rPr lang="en-GB" dirty="0"/>
                  <a:t>Xᶜ ≥ 1.</a:t>
                </a:r>
              </a:p>
              <a:p>
                <a:pPr lvl="1"/>
                <a:r>
                  <a:rPr lang="en-GB" dirty="0"/>
                  <a:t>Represents fibre buckling or kinking under compressive loads.</a:t>
                </a:r>
              </a:p>
              <a:p>
                <a:pPr lvl="1"/>
                <a:r>
                  <a:rPr lang="en-GB" dirty="0"/>
                  <a:t>Common in bending-dominated or impact-loaded laminates.</a:t>
                </a:r>
              </a:p>
              <a:p>
                <a:r>
                  <a:rPr lang="en-GB" b="1" dirty="0"/>
                  <a:t>Matrix tension failure (MT):</a:t>
                </a:r>
                <a:endParaRPr lang="en-GB" dirty="0"/>
              </a:p>
              <a:p>
                <a:pPr lvl="1"/>
                <a:r>
                  <a:rPr lang="en-GB" dirty="0"/>
                  <a:t>For </a:t>
                </a:r>
                <a:r>
                  <a:rPr lang="el-GR" dirty="0"/>
                  <a:t>σ₂ ≥ 0, </a:t>
                </a:r>
                <a:r>
                  <a:rPr lang="en-GB" dirty="0"/>
                  <a:t>failure occurs when</a:t>
                </a:r>
              </a:p>
              <a:p>
                <a:pPr/>
                <a14:m>
                  <m:oMathPara xmlns:m="http://schemas.openxmlformats.org/officeDocument/2006/math">
                    <m:oMathParaPr>
                      <m:jc m:val="centerGroup"/>
                    </m:oMathParaPr>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𝑌</m:t>
                                      </m:r>
                                    </m:e>
                                    <m:sup>
                                      <m:r>
                                        <a:rPr lang="ar-AE" sz="1200" i="1" kern="1200">
                                          <a:solidFill>
                                            <a:schemeClr val="tx1"/>
                                          </a:solidFill>
                                          <a:latin typeface="Cambria Math" panose="02040503050406030204" pitchFamily="18" charset="0"/>
                                          <a:ea typeface="+mn-ea"/>
                                          <a:cs typeface="+mn-cs"/>
                                        </a:rPr>
                                        <m:t>𝑡</m:t>
                                      </m:r>
                                    </m:sup>
                                  </m:sSup>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sub>
                                  </m:sSub>
                                </m:num>
                                <m:den>
                                  <m:r>
                                    <a:rPr lang="ar-AE" sz="1200" i="1" kern="1200">
                                      <a:solidFill>
                                        <a:schemeClr val="tx1"/>
                                      </a:solidFill>
                                      <a:latin typeface="Cambria Math" panose="02040503050406030204" pitchFamily="18" charset="0"/>
                                      <a:ea typeface="+mn-ea"/>
                                      <a:cs typeface="+mn-cs"/>
                                    </a:rPr>
                                    <m:t>𝑆</m:t>
                                  </m:r>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pPr lvl="1"/>
                <a:r>
                  <a:rPr lang="en-GB" dirty="0"/>
                  <a:t>Indicates cracking or fibre–matrix debonding due to transverse tensile stress.</a:t>
                </a:r>
              </a:p>
              <a:p>
                <a:r>
                  <a:rPr lang="en-GB" b="1" dirty="0"/>
                  <a:t>Matrix compression failure (MC):</a:t>
                </a:r>
                <a:endParaRPr lang="en-GB" dirty="0"/>
              </a:p>
              <a:p>
                <a:pPr lvl="1"/>
                <a:r>
                  <a:rPr lang="en-GB" dirty="0"/>
                  <a:t>For </a:t>
                </a:r>
                <a:r>
                  <a:rPr lang="el-GR" dirty="0"/>
                  <a:t>σ₂ ≤ 0, </a:t>
                </a:r>
                <a:r>
                  <a:rPr lang="en-GB" dirty="0"/>
                  <a:t>failure occurs when</a:t>
                </a:r>
              </a:p>
              <a:p>
                <a:pPr/>
                <a14:m>
                  <m:oMathPara xmlns:m="http://schemas.openxmlformats.org/officeDocument/2006/math">
                    <m:oMathParaPr>
                      <m:jc m:val="centerGroup"/>
                    </m:oMathParaPr>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𝑌</m:t>
                                      </m:r>
                                    </m:e>
                                    <m:sup>
                                      <m:r>
                                        <a:rPr lang="ar-AE" sz="1200" i="1" kern="1200">
                                          <a:solidFill>
                                            <a:schemeClr val="tx1"/>
                                          </a:solidFill>
                                          <a:latin typeface="Cambria Math" panose="02040503050406030204" pitchFamily="18" charset="0"/>
                                          <a:ea typeface="+mn-ea"/>
                                          <a:cs typeface="+mn-cs"/>
                                        </a:rPr>
                                        <m:t>𝑐</m:t>
                                      </m:r>
                                    </m:sup>
                                  </m:sSup>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sub>
                                  </m:sSub>
                                </m:num>
                                <m:den>
                                  <m:r>
                                    <a:rPr lang="ar-AE" sz="1200" i="1" kern="1200">
                                      <a:solidFill>
                                        <a:schemeClr val="tx1"/>
                                      </a:solidFill>
                                      <a:latin typeface="Cambria Math" panose="02040503050406030204" pitchFamily="18" charset="0"/>
                                      <a:ea typeface="+mn-ea"/>
                                      <a:cs typeface="+mn-cs"/>
                                    </a:rPr>
                                    <m:t>𝑆</m:t>
                                  </m:r>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pPr lvl="1"/>
                <a:r>
                  <a:rPr lang="en-GB" dirty="0"/>
                  <a:t>Represents matrix crushing, shearing, or local instability under transverse compression.</a:t>
                </a:r>
              </a:p>
              <a:p>
                <a:r>
                  <a:rPr lang="en-GB" b="1" dirty="0"/>
                  <a:t>Key assumptions:</a:t>
                </a:r>
                <a:endParaRPr lang="en-GB" dirty="0"/>
              </a:p>
              <a:p>
                <a:pPr lvl="1"/>
                <a:r>
                  <a:rPr lang="en-GB" dirty="0"/>
                  <a:t>The material is transversely isotropic in each ply.</a:t>
                </a:r>
              </a:p>
              <a:p>
                <a:pPr lvl="1"/>
                <a:r>
                  <a:rPr lang="en-GB" dirty="0"/>
                  <a:t>Each failure mode is independent and does not interact with others until progressive damage modelling is introduced.</a:t>
                </a:r>
              </a:p>
              <a:p>
                <a:pPr lvl="1"/>
                <a:r>
                  <a:rPr lang="en-GB" dirty="0"/>
                  <a:t>Strengths Xᵗ, Xᶜ, Yᵗ, Yᶜ, and S are determined experimentally.</a:t>
                </a:r>
              </a:p>
              <a:p>
                <a:r>
                  <a:rPr lang="en-GB" b="1" dirty="0"/>
                  <a:t>Advantages</a:t>
                </a:r>
                <a:endParaRPr lang="en-GB" dirty="0"/>
              </a:p>
              <a:p>
                <a:r>
                  <a:rPr lang="en-GB" dirty="0"/>
                  <a:t>Distinguishes clearly between </a:t>
                </a:r>
                <a:r>
                  <a:rPr lang="en-GB" b="1" dirty="0"/>
                  <a:t>fibre- and matrix-dominated failure</a:t>
                </a:r>
                <a:r>
                  <a:rPr lang="en-GB" dirty="0"/>
                  <a:t>.</a:t>
                </a:r>
              </a:p>
              <a:p>
                <a:r>
                  <a:rPr lang="en-GB" dirty="0"/>
                  <a:t>Handles </a:t>
                </a:r>
                <a:r>
                  <a:rPr lang="en-GB" b="1" dirty="0"/>
                  <a:t>tension and compression asymmetry</a:t>
                </a:r>
                <a:r>
                  <a:rPr lang="en-GB" dirty="0"/>
                  <a:t>, a key improvement over Tsai–Hill.</a:t>
                </a:r>
              </a:p>
              <a:p>
                <a:r>
                  <a:rPr lang="en-GB" dirty="0"/>
                  <a:t>Computationally simple and easily implemented in analytical or finite element frameworks.</a:t>
                </a:r>
              </a:p>
              <a:p>
                <a:r>
                  <a:rPr lang="en-GB" dirty="0"/>
                  <a:t>Provides good agreement with experimental results for </a:t>
                </a:r>
                <a:r>
                  <a:rPr lang="en-GB" b="1" dirty="0"/>
                  <a:t>unidirectional laminates</a:t>
                </a:r>
                <a:r>
                  <a:rPr lang="en-GB" dirty="0"/>
                  <a:t>.</a:t>
                </a:r>
              </a:p>
              <a:p>
                <a:r>
                  <a:rPr lang="en-GB" b="1" dirty="0"/>
                  <a:t>Limitations</a:t>
                </a:r>
                <a:endParaRPr lang="en-GB" dirty="0"/>
              </a:p>
              <a:p>
                <a:r>
                  <a:rPr lang="en-GB" dirty="0"/>
                  <a:t>Does not include </a:t>
                </a:r>
                <a:r>
                  <a:rPr lang="en-GB" b="1" dirty="0"/>
                  <a:t>progressive damage</a:t>
                </a:r>
                <a:r>
                  <a:rPr lang="en-GB" dirty="0"/>
                  <a:t> or stiffness degradation.</a:t>
                </a:r>
              </a:p>
              <a:p>
                <a:r>
                  <a:rPr lang="en-GB" dirty="0"/>
                  <a:t>Ignores </a:t>
                </a:r>
                <a:r>
                  <a:rPr lang="en-GB" b="1" dirty="0"/>
                  <a:t>interaction between failure modes</a:t>
                </a:r>
                <a:r>
                  <a:rPr lang="en-GB" dirty="0"/>
                  <a:t> (e.g. fibre–matrix coupling).</a:t>
                </a:r>
              </a:p>
              <a:p>
                <a:r>
                  <a:rPr lang="en-GB" dirty="0"/>
                  <a:t>Not directly applicable to woven composites without modification.</a:t>
                </a:r>
              </a:p>
              <a:p>
                <a:r>
                  <a:rPr lang="en-GB" dirty="0"/>
                  <a:t>Requires separate treatment for </a:t>
                </a:r>
                <a:r>
                  <a:rPr lang="en-GB" b="1" dirty="0"/>
                  <a:t>delamination</a:t>
                </a:r>
                <a:r>
                  <a:rPr lang="en-GB" dirty="0"/>
                  <a:t> or interlaminar shear failure.</a:t>
                </a:r>
              </a:p>
              <a:p>
                <a:endParaRPr lang="en-GB" b="1" dirty="0"/>
              </a:p>
              <a:p>
                <a:r>
                  <a:rPr lang="en-GB" b="1" dirty="0"/>
                  <a:t>Key Takeaway</a:t>
                </a:r>
                <a:endParaRPr lang="en-GB" dirty="0"/>
              </a:p>
              <a:p>
                <a:r>
                  <a:rPr lang="en-GB" dirty="0"/>
                  <a:t>The </a:t>
                </a:r>
                <a:r>
                  <a:rPr lang="en-GB" b="1" dirty="0"/>
                  <a:t>Hashin–Rotem criterion</a:t>
                </a:r>
                <a:r>
                  <a:rPr lang="en-GB" dirty="0"/>
                  <a:t> provides a physically intuitive and experimentally validated framework for identifying failure in composites, separating </a:t>
                </a:r>
                <a:r>
                  <a:rPr lang="en-GB" b="1" dirty="0"/>
                  <a:t>fibre tension/compression</a:t>
                </a:r>
                <a:r>
                  <a:rPr lang="en-GB" dirty="0"/>
                  <a:t> from </a:t>
                </a:r>
                <a:r>
                  <a:rPr lang="en-GB" b="1" dirty="0"/>
                  <a:t>matrix tension/compression</a:t>
                </a:r>
                <a:r>
                  <a:rPr lang="en-GB" dirty="0"/>
                  <a:t>.</a:t>
                </a:r>
              </a:p>
              <a:p>
                <a:r>
                  <a:rPr lang="en-GB" dirty="0"/>
                  <a:t>It remains one of the foundational criteria for unidirectional CFRP/GFRP analysis and forms the conceptual basis for advanced progressive damage models such as </a:t>
                </a:r>
                <a:r>
                  <a:rPr lang="en-GB" b="1" dirty="0"/>
                  <a:t>Hashin (1980)</a:t>
                </a:r>
                <a:r>
                  <a:rPr lang="en-GB" dirty="0"/>
                  <a:t>, </a:t>
                </a:r>
                <a:r>
                  <a:rPr lang="en-GB" b="1" dirty="0"/>
                  <a:t>Chang–Chang</a:t>
                </a:r>
                <a:r>
                  <a:rPr lang="en-GB" dirty="0"/>
                  <a:t>, and </a:t>
                </a:r>
                <a:r>
                  <a:rPr lang="en-GB" b="1" dirty="0"/>
                  <a:t>LARC03</a:t>
                </a:r>
                <a:r>
                  <a:rPr lang="en-GB" dirty="0"/>
                  <a:t> used in aerospace structural design.</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the Hashin–Rotem failure criterion, a physically based approach for predicting distinct failure modes in fibre-reinforced composites such as CFRP and GFRP. Unlike earlier isotropic theories, Hashin–Rotem separates fibre- and matrix-dominated failures, providing a more realistic description of anisotropic composite behaviour under multi-axial loading.”</a:t>
                </a:r>
              </a:p>
              <a:p>
                <a:r>
                  <a:rPr lang="en-GB" b="1" dirty="0"/>
                  <a:t>Concept</a:t>
                </a:r>
                <a:endParaRPr lang="en-GB" dirty="0"/>
              </a:p>
              <a:p>
                <a:r>
                  <a:rPr lang="en-GB" dirty="0"/>
                  <a:t>Developed by </a:t>
                </a:r>
                <a:r>
                  <a:rPr lang="en-GB" b="1" dirty="0"/>
                  <a:t>Zvi Hashin and Avraham Rotem</a:t>
                </a:r>
                <a:r>
                  <a:rPr lang="en-GB" dirty="0"/>
                  <a:t>, this criterion identifies </a:t>
                </a:r>
                <a:r>
                  <a:rPr lang="en-GB" b="1" dirty="0"/>
                  <a:t>four independent failure modes</a:t>
                </a:r>
                <a:r>
                  <a:rPr lang="en-GB" dirty="0"/>
                  <a:t> corresponding to the fibre and matrix under tension and compression.</a:t>
                </a:r>
              </a:p>
              <a:p>
                <a:r>
                  <a:rPr lang="en-GB" dirty="0"/>
                  <a:t>The theory is based on the </a:t>
                </a:r>
                <a:r>
                  <a:rPr lang="en-GB" b="1" dirty="0"/>
                  <a:t>stress state in the local ply coordinate system</a:t>
                </a:r>
                <a:r>
                  <a:rPr lang="en-GB" dirty="0"/>
                  <a:t> (1–2 axes).</a:t>
                </a:r>
              </a:p>
              <a:p>
                <a:r>
                  <a:rPr lang="en-GB" dirty="0"/>
                  <a:t>It assumes that failure occurs when the corresponding stress combination in fibre or matrix exceeds the respective strength limit.</a:t>
                </a:r>
              </a:p>
              <a:p>
                <a:r>
                  <a:rPr lang="en-GB" dirty="0"/>
                  <a:t>The separation of fibre and matrix contributions allows the model to better represent the </a:t>
                </a:r>
                <a:r>
                  <a:rPr lang="en-GB" b="1" dirty="0"/>
                  <a:t>anisotropic nature</a:t>
                </a:r>
                <a:r>
                  <a:rPr lang="en-GB" dirty="0"/>
                  <a:t> of laminated composites.</a:t>
                </a:r>
              </a:p>
              <a:p>
                <a:r>
                  <a:rPr lang="en-GB" b="1" dirty="0"/>
                  <a:t>Details</a:t>
                </a:r>
                <a:endParaRPr lang="en-GB" dirty="0"/>
              </a:p>
              <a:p>
                <a:r>
                  <a:rPr lang="en-GB" b="1" dirty="0"/>
                  <a:t>Fibre tension failure (FT):</a:t>
                </a:r>
                <a:endParaRPr lang="en-GB" dirty="0"/>
              </a:p>
              <a:p>
                <a:pPr lvl="1"/>
                <a:r>
                  <a:rPr lang="en-GB" dirty="0"/>
                  <a:t>Occurs when </a:t>
                </a:r>
                <a:r>
                  <a:rPr lang="el-GR" dirty="0"/>
                  <a:t>σ₁ ≥ 0 </a:t>
                </a:r>
                <a:r>
                  <a:rPr lang="en-GB" dirty="0"/>
                  <a:t>and </a:t>
                </a:r>
                <a:r>
                  <a:rPr lang="el-GR" dirty="0"/>
                  <a:t>σ₁/</a:t>
                </a:r>
                <a:r>
                  <a:rPr lang="en-GB" dirty="0"/>
                  <a:t>Xᵗ ≥ 1.</a:t>
                </a:r>
              </a:p>
              <a:p>
                <a:pPr lvl="1"/>
                <a:r>
                  <a:rPr lang="en-GB" dirty="0"/>
                  <a:t>Represents fibre breakage or splitting along the fibre direction.</a:t>
                </a:r>
              </a:p>
              <a:p>
                <a:pPr lvl="1"/>
                <a:r>
                  <a:rPr lang="en-GB" dirty="0"/>
                  <a:t>Typical in high axial tension or load-aligned conditions.</a:t>
                </a:r>
              </a:p>
              <a:p>
                <a:r>
                  <a:rPr lang="en-GB" b="1" dirty="0"/>
                  <a:t>Fibre compression failure (FC):</a:t>
                </a:r>
                <a:endParaRPr lang="en-GB" dirty="0"/>
              </a:p>
              <a:p>
                <a:pPr lvl="1"/>
                <a:r>
                  <a:rPr lang="en-GB" dirty="0"/>
                  <a:t>Occurs when </a:t>
                </a:r>
                <a:r>
                  <a:rPr lang="el-GR" dirty="0"/>
                  <a:t>σ₁ ≤ 0 </a:t>
                </a:r>
                <a:r>
                  <a:rPr lang="en-GB" dirty="0"/>
                  <a:t>and |</a:t>
                </a:r>
                <a:r>
                  <a:rPr lang="el-GR" dirty="0"/>
                  <a:t>σ₁|/</a:t>
                </a:r>
                <a:r>
                  <a:rPr lang="en-GB" dirty="0"/>
                  <a:t>Xᶜ ≥ 1.</a:t>
                </a:r>
              </a:p>
              <a:p>
                <a:pPr lvl="1"/>
                <a:r>
                  <a:rPr lang="en-GB" dirty="0"/>
                  <a:t>Represents fibre buckling or kinking under compressive loads.</a:t>
                </a:r>
              </a:p>
              <a:p>
                <a:pPr lvl="1"/>
                <a:r>
                  <a:rPr lang="en-GB" dirty="0"/>
                  <a:t>Common in bending-dominated or impact-loaded laminates.</a:t>
                </a:r>
              </a:p>
              <a:p>
                <a:r>
                  <a:rPr lang="en-GB" b="1" dirty="0"/>
                  <a:t>Matrix tension failure (MT):</a:t>
                </a:r>
                <a:endParaRPr lang="en-GB" dirty="0"/>
              </a:p>
              <a:p>
                <a:pPr lvl="1"/>
                <a:r>
                  <a:rPr lang="en-GB" dirty="0"/>
                  <a:t>For </a:t>
                </a:r>
                <a:r>
                  <a:rPr lang="el-GR" dirty="0"/>
                  <a:t>σ₂ ≥ 0, </a:t>
                </a:r>
                <a:r>
                  <a:rPr lang="en-GB" dirty="0"/>
                  <a:t>failure occurs when</a:t>
                </a:r>
              </a:p>
              <a:p>
                <a:r>
                  <a:rPr lang="ar-AE" sz="1200" i="0" kern="1200">
                    <a:solidFill>
                      <a:schemeClr val="tx1"/>
                    </a:solidFill>
                    <a:latin typeface="+mn-lt"/>
                    <a:ea typeface="+mn-ea"/>
                    <a:cs typeface="+mn-cs"/>
                  </a:rPr>
                  <a:t>(𝜎_2/𝑌^𝑡 )^2+(𝜏_12/𝑆)^2=1</a:t>
                </a:r>
                <a:endParaRPr lang="ar-AE" dirty="0"/>
              </a:p>
              <a:p>
                <a:pPr lvl="1"/>
                <a:r>
                  <a:rPr lang="en-GB" dirty="0"/>
                  <a:t>Indicates cracking or fibre–matrix debonding due to transverse tensile stress.</a:t>
                </a:r>
              </a:p>
              <a:p>
                <a:r>
                  <a:rPr lang="en-GB" b="1" dirty="0"/>
                  <a:t>Matrix compression failure (MC):</a:t>
                </a:r>
                <a:endParaRPr lang="en-GB" dirty="0"/>
              </a:p>
              <a:p>
                <a:pPr lvl="1"/>
                <a:r>
                  <a:rPr lang="en-GB" dirty="0"/>
                  <a:t>For </a:t>
                </a:r>
                <a:r>
                  <a:rPr lang="el-GR" dirty="0"/>
                  <a:t>σ₂ ≤ 0, </a:t>
                </a:r>
                <a:r>
                  <a:rPr lang="en-GB" dirty="0"/>
                  <a:t>failure occurs when</a:t>
                </a:r>
              </a:p>
              <a:p>
                <a:r>
                  <a:rPr lang="ar-AE" sz="1200" i="0" kern="1200">
                    <a:solidFill>
                      <a:schemeClr val="tx1"/>
                    </a:solidFill>
                    <a:latin typeface="+mn-lt"/>
                    <a:ea typeface="+mn-ea"/>
                    <a:cs typeface="+mn-cs"/>
                  </a:rPr>
                  <a:t>(𝜎_2/𝑌^𝑐 )^2+(𝜏_12/𝑆)^2=1</a:t>
                </a:r>
                <a:endParaRPr lang="ar-AE" dirty="0"/>
              </a:p>
              <a:p>
                <a:pPr lvl="1"/>
                <a:r>
                  <a:rPr lang="en-GB" dirty="0"/>
                  <a:t>Represents matrix crushing, shearing, or local instability under transverse compression.</a:t>
                </a:r>
              </a:p>
              <a:p>
                <a:r>
                  <a:rPr lang="en-GB" b="1" dirty="0"/>
                  <a:t>Key assumptions:</a:t>
                </a:r>
                <a:endParaRPr lang="en-GB" dirty="0"/>
              </a:p>
              <a:p>
                <a:pPr lvl="1"/>
                <a:r>
                  <a:rPr lang="en-GB" dirty="0"/>
                  <a:t>The material is transversely isotropic in each ply.</a:t>
                </a:r>
              </a:p>
              <a:p>
                <a:pPr lvl="1"/>
                <a:r>
                  <a:rPr lang="en-GB" dirty="0"/>
                  <a:t>Each failure mode is independent and does not interact with others until progressive damage modelling is introduced.</a:t>
                </a:r>
              </a:p>
              <a:p>
                <a:pPr lvl="1"/>
                <a:r>
                  <a:rPr lang="en-GB" dirty="0"/>
                  <a:t>Strengths Xᵗ, Xᶜ, Yᵗ, Yᶜ, and S are determined experimentally.</a:t>
                </a:r>
              </a:p>
              <a:p>
                <a:r>
                  <a:rPr lang="en-GB" b="1" dirty="0"/>
                  <a:t>Advantages</a:t>
                </a:r>
                <a:endParaRPr lang="en-GB" dirty="0"/>
              </a:p>
              <a:p>
                <a:r>
                  <a:rPr lang="en-GB" dirty="0"/>
                  <a:t>Distinguishes clearly between </a:t>
                </a:r>
                <a:r>
                  <a:rPr lang="en-GB" b="1" dirty="0"/>
                  <a:t>fibre- and matrix-dominated failure</a:t>
                </a:r>
                <a:r>
                  <a:rPr lang="en-GB" dirty="0"/>
                  <a:t>.</a:t>
                </a:r>
              </a:p>
              <a:p>
                <a:r>
                  <a:rPr lang="en-GB" dirty="0"/>
                  <a:t>Handles </a:t>
                </a:r>
                <a:r>
                  <a:rPr lang="en-GB" b="1" dirty="0"/>
                  <a:t>tension and compression asymmetry</a:t>
                </a:r>
                <a:r>
                  <a:rPr lang="en-GB" dirty="0"/>
                  <a:t>, a key improvement over Tsai–Hill.</a:t>
                </a:r>
              </a:p>
              <a:p>
                <a:r>
                  <a:rPr lang="en-GB" dirty="0"/>
                  <a:t>Computationally simple and easily implemented in analytical or finite element frameworks.</a:t>
                </a:r>
              </a:p>
              <a:p>
                <a:r>
                  <a:rPr lang="en-GB" dirty="0"/>
                  <a:t>Provides good agreement with experimental results for </a:t>
                </a:r>
                <a:r>
                  <a:rPr lang="en-GB" b="1" dirty="0"/>
                  <a:t>unidirectional laminates</a:t>
                </a:r>
                <a:r>
                  <a:rPr lang="en-GB" dirty="0"/>
                  <a:t>.</a:t>
                </a:r>
              </a:p>
              <a:p>
                <a:r>
                  <a:rPr lang="en-GB" b="1" dirty="0"/>
                  <a:t>Limitations</a:t>
                </a:r>
                <a:endParaRPr lang="en-GB" dirty="0"/>
              </a:p>
              <a:p>
                <a:r>
                  <a:rPr lang="en-GB" dirty="0"/>
                  <a:t>Does not include </a:t>
                </a:r>
                <a:r>
                  <a:rPr lang="en-GB" b="1" dirty="0"/>
                  <a:t>progressive damage</a:t>
                </a:r>
                <a:r>
                  <a:rPr lang="en-GB" dirty="0"/>
                  <a:t> or stiffness degradation.</a:t>
                </a:r>
              </a:p>
              <a:p>
                <a:r>
                  <a:rPr lang="en-GB" dirty="0"/>
                  <a:t>Ignores </a:t>
                </a:r>
                <a:r>
                  <a:rPr lang="en-GB" b="1" dirty="0"/>
                  <a:t>interaction between failure modes</a:t>
                </a:r>
                <a:r>
                  <a:rPr lang="en-GB" dirty="0"/>
                  <a:t> (e.g. fibre–matrix coupling).</a:t>
                </a:r>
              </a:p>
              <a:p>
                <a:r>
                  <a:rPr lang="en-GB" dirty="0"/>
                  <a:t>Not directly applicable to woven composites without modification.</a:t>
                </a:r>
              </a:p>
              <a:p>
                <a:r>
                  <a:rPr lang="en-GB" dirty="0"/>
                  <a:t>Requires separate treatment for </a:t>
                </a:r>
                <a:r>
                  <a:rPr lang="en-GB" b="1" dirty="0"/>
                  <a:t>delamination</a:t>
                </a:r>
                <a:r>
                  <a:rPr lang="en-GB" dirty="0"/>
                  <a:t> or interlaminar shear failure.</a:t>
                </a:r>
              </a:p>
              <a:p>
                <a:r>
                  <a:rPr lang="en-GB" b="1" dirty="0"/>
                  <a:t>Key Takeaway</a:t>
                </a:r>
                <a:endParaRPr lang="en-GB" dirty="0"/>
              </a:p>
              <a:p>
                <a:r>
                  <a:rPr lang="en-GB" dirty="0"/>
                  <a:t>The </a:t>
                </a:r>
                <a:r>
                  <a:rPr lang="en-GB" b="1" dirty="0"/>
                  <a:t>Hashin–Rotem criterion</a:t>
                </a:r>
                <a:r>
                  <a:rPr lang="en-GB" dirty="0"/>
                  <a:t> provides a physically intuitive and experimentally validated framework for identifying failure in composites, separating </a:t>
                </a:r>
                <a:r>
                  <a:rPr lang="en-GB" b="1" dirty="0"/>
                  <a:t>fibre tension/compression</a:t>
                </a:r>
                <a:r>
                  <a:rPr lang="en-GB" dirty="0"/>
                  <a:t> from </a:t>
                </a:r>
                <a:r>
                  <a:rPr lang="en-GB" b="1" dirty="0"/>
                  <a:t>matrix tension/compression</a:t>
                </a:r>
                <a:r>
                  <a:rPr lang="en-GB" dirty="0"/>
                  <a:t>.</a:t>
                </a:r>
              </a:p>
              <a:p>
                <a:r>
                  <a:rPr lang="en-GB" dirty="0"/>
                  <a:t>It remains one of the foundational criteria for unidirectional CFRP/GFRP analysis and forms the conceptual basis for advanced progressive damage models such as </a:t>
                </a:r>
                <a:r>
                  <a:rPr lang="en-GB" b="1" dirty="0"/>
                  <a:t>Hashin (1980)</a:t>
                </a:r>
                <a:r>
                  <a:rPr lang="en-GB" dirty="0"/>
                  <a:t>, </a:t>
                </a:r>
                <a:r>
                  <a:rPr lang="en-GB" b="1" dirty="0"/>
                  <a:t>Chang–Chang</a:t>
                </a:r>
                <a:r>
                  <a:rPr lang="en-GB" dirty="0"/>
                  <a:t>, and </a:t>
                </a:r>
                <a:r>
                  <a:rPr lang="en-GB" b="1" dirty="0"/>
                  <a:t>LARC03</a:t>
                </a:r>
                <a:r>
                  <a:rPr lang="en-GB" dirty="0"/>
                  <a:t> used in aerospace structural design.</a:t>
                </a:r>
              </a:p>
              <a:p>
                <a:br>
                  <a:rPr lang="en-GB" dirty="0"/>
                </a:br>
                <a:endParaRPr lang="en-GB" dirty="0"/>
              </a:p>
              <a:p>
                <a:r>
                  <a:rPr lang="en-GB" dirty="0"/>
                  <a:t>ChatGPT ca</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34</a:t>
            </a:fld>
            <a:endParaRPr lang="en-GB" dirty="0"/>
          </a:p>
        </p:txBody>
      </p:sp>
    </p:spTree>
    <p:extLst>
      <p:ext uri="{BB962C8B-B14F-4D97-AF65-F5344CB8AC3E}">
        <p14:creationId xmlns:p14="http://schemas.microsoft.com/office/powerpoint/2010/main" val="3500185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sets up a worked example: given ply strengths and an off-axis tensile load at angle </a:t>
                </a:r>
                <a:r>
                  <a:rPr lang="el-GR" dirty="0"/>
                  <a:t>θ, </a:t>
                </a:r>
                <a:r>
                  <a:rPr lang="en-GB" dirty="0"/>
                  <a:t>compute and plot the tensile strength </a:t>
                </a:r>
                <a:r>
                  <a:rPr lang="el-GR" dirty="0"/>
                  <a:t>σ</a:t>
                </a:r>
                <a:r>
                  <a:rPr lang="en-GB" dirty="0"/>
                  <a:t>xu versus </a:t>
                </a:r>
                <a:r>
                  <a:rPr lang="el-GR" dirty="0"/>
                  <a:t>θ </a:t>
                </a:r>
                <a:r>
                  <a:rPr lang="en-GB" dirty="0"/>
                  <a:t>using the Maximum Stress Criterion.”</a:t>
                </a:r>
              </a:p>
              <a:p>
                <a:endParaRPr lang="en-GB" b="1" dirty="0"/>
              </a:p>
              <a:p>
                <a:r>
                  <a:rPr lang="en-GB" b="1" dirty="0"/>
                  <a:t>Concept</a:t>
                </a:r>
                <a:endParaRPr lang="en-GB" dirty="0"/>
              </a:p>
              <a:p>
                <a:r>
                  <a:rPr lang="en-GB" dirty="0"/>
                  <a:t>Use the </a:t>
                </a:r>
                <a:r>
                  <a:rPr lang="en-GB" b="1" dirty="0"/>
                  <a:t>Maximum Stress Criterion</a:t>
                </a:r>
                <a:r>
                  <a:rPr lang="en-GB" dirty="0"/>
                  <a:t> under tensile loading.</a:t>
                </a:r>
              </a:p>
              <a:p>
                <a:r>
                  <a:rPr lang="en-GB" dirty="0"/>
                  <a:t>Resolve the applied stress at angle </a:t>
                </a:r>
                <a:r>
                  <a:rPr lang="el-GR" dirty="0"/>
                  <a:t>θ </a:t>
                </a:r>
                <a:r>
                  <a:rPr lang="en-GB" dirty="0"/>
                  <a:t>into local ply components and compare each with its allowable.</a:t>
                </a:r>
              </a:p>
              <a:p>
                <a:r>
                  <a:rPr lang="en-GB" dirty="0"/>
                  <a:t>For tension, governing limits are </a:t>
                </a:r>
                <a:r>
                  <a:rPr lang="en-GB" b="1" dirty="0" err="1"/>
                  <a:t>Xt</a:t>
                </a:r>
                <a:r>
                  <a:rPr lang="en-GB" dirty="0"/>
                  <a:t>, </a:t>
                </a:r>
                <a:r>
                  <a:rPr lang="en-GB" b="1" dirty="0" err="1"/>
                  <a:t>Yt</a:t>
                </a:r>
                <a:r>
                  <a:rPr lang="en-GB" dirty="0"/>
                  <a:t>, and </a:t>
                </a:r>
                <a:r>
                  <a:rPr lang="en-GB" b="1" dirty="0"/>
                  <a:t>S</a:t>
                </a:r>
                <a:r>
                  <a:rPr lang="en-GB" dirty="0"/>
                  <a:t> only.</a:t>
                </a:r>
              </a:p>
              <a:p>
                <a:endParaRPr lang="en-GB" b="1" dirty="0"/>
              </a:p>
              <a:p>
                <a:r>
                  <a:rPr lang="en-GB" b="1" dirty="0"/>
                  <a:t>Details</a:t>
                </a:r>
                <a:endParaRPr lang="en-GB" dirty="0"/>
              </a:p>
              <a:p>
                <a:r>
                  <a:rPr lang="en-GB" dirty="0"/>
                  <a:t>Given allowables: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1500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1700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250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𝑆</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80</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r>
                  <a:rPr lang="en-GB" dirty="0"/>
                  <a:t>Transform a uniaxial tensile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oMath>
                </a14:m>
                <a:r>
                  <a:rPr lang="en-GB" dirty="0"/>
                  <a:t>applied at angle </a:t>
                </a:r>
                <a:r>
                  <a:rPr lang="el-GR" dirty="0"/>
                  <a:t>θ </a:t>
                </a:r>
                <a:r>
                  <a:rPr lang="en-GB" dirty="0"/>
                  <a:t>to local ply stresses:</a:t>
                </a:r>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sSup>
                        <m:sSupPr>
                          <m:ctrlPr>
                            <a:rPr lang="ar-AE" sz="1200" i="1" kern="1200">
                              <a:solidFill>
                                <a:schemeClr val="tx1"/>
                              </a:solidFill>
                              <a:latin typeface="Cambria Math" panose="02040503050406030204" pitchFamily="18" charset="0"/>
                              <a:ea typeface="+mn-ea"/>
                              <a:cs typeface="+mn-cs"/>
                            </a:rPr>
                          </m:ctrlPr>
                        </m:sSupPr>
                        <m:e>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func>
                        </m:e>
                        <m:sup>
                          <m:r>
                            <a:rPr lang="ar-AE" sz="1200" i="0" kern="1200">
                              <a:solidFill>
                                <a:schemeClr val="tx1"/>
                              </a:solidFill>
                              <a:latin typeface="Cambria Math" panose="02040503050406030204" pitchFamily="18" charset="0"/>
                              <a:ea typeface="+mn-ea"/>
                              <a:cs typeface="+mn-cs"/>
                            </a:rPr>
                            <m:t>2</m:t>
                          </m:r>
                        </m:sup>
                      </m:sSup>
                      <m:r>
                        <a:rPr lang="ar-AE" sz="1200" i="1" kern="1200">
                          <a:solidFill>
                            <a:schemeClr val="tx1"/>
                          </a:solidFill>
                          <a:latin typeface="Cambria Math" panose="02040503050406030204" pitchFamily="18" charset="0"/>
                          <a:ea typeface="+mn-ea"/>
                          <a:cs typeface="+mn-cs"/>
                        </a:rPr>
                        <m:t>𝜃</m:t>
                      </m:r>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𝐿𝑇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𝑥𝑥</m:t>
                          </m:r>
                        </m:sub>
                      </m:sSub>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sin</m:t>
                          </m:r>
                        </m:fName>
                        <m:e>
                          <m:r>
                            <a:rPr lang="ar-AE" sz="1200" i="1" kern="1200">
                              <a:solidFill>
                                <a:schemeClr val="tx1"/>
                              </a:solidFill>
                              <a:latin typeface="Cambria Math" panose="02040503050406030204" pitchFamily="18" charset="0"/>
                              <a:ea typeface="+mn-ea"/>
                              <a:cs typeface="+mn-cs"/>
                            </a:rPr>
                            <m:t>𝜃</m:t>
                          </m:r>
                        </m:e>
                      </m:func>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oMath>
                  </m:oMathPara>
                </a14:m>
                <a:endParaRPr lang="ar-AE" dirty="0"/>
              </a:p>
              <a:p>
                <a:r>
                  <a:rPr lang="en-GB" dirty="0"/>
                  <a:t>Off-axis </a:t>
                </a:r>
                <a:r>
                  <a:rPr lang="en-GB" b="1" dirty="0"/>
                  <a:t>tensile strength</a:t>
                </a:r>
                <a:r>
                  <a:rPr lang="en-GB" dirty="0"/>
                  <a:t> is the smallest value that trips any limit:</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r>
                        <a:rPr lang="ar-AE"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min</m:t>
                          </m:r>
                        </m:fName>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func>
                      <m:d>
                        <m:dPr>
                          <m:sepChr m:val=","/>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num>
                            <m:den>
                              <m:sSup>
                                <m:sSupPr>
                                  <m:ctrlPr>
                                    <a:rPr lang="ar-AE" sz="1200" b="0" i="1" kern="1200">
                                      <a:solidFill>
                                        <a:schemeClr val="tx1"/>
                                      </a:solidFill>
                                      <a:latin typeface="Cambria Math" panose="02040503050406030204" pitchFamily="18" charset="0"/>
                                      <a:ea typeface="+mn-ea"/>
                                      <a:cs typeface="+mn-cs"/>
                                    </a:rPr>
                                  </m:ctrlPr>
                                </m:sSup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cos</m:t>
                                      </m:r>
                                    </m:fName>
                                    <m:e/>
                                  </m:func>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𝜃</m:t>
                              </m:r>
                            </m:den>
                          </m:f>
                        </m:e>
                        <m:e>
                          <m:r>
                            <m:rPr>
                              <m:nor/>
                            </m:rPr>
                            <a:rPr lang="ar-AE" sz="1200" b="0" i="1" kern="1200">
                              <a:solidFill>
                                <a:schemeClr val="tx1"/>
                              </a:solidFill>
                              <a:latin typeface="+mn-lt"/>
                              <a:ea typeface="+mn-ea"/>
                              <a:cs typeface="+mn-cs"/>
                            </a:rPr>
                            <m:t>  </m:t>
                          </m:r>
                        </m:e>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num>
                            <m:den>
                              <m:sSup>
                                <m:sSupPr>
                                  <m:ctrlPr>
                                    <a:rPr lang="ar-AE" sz="1200" b="0" i="1" kern="1200">
                                      <a:solidFill>
                                        <a:schemeClr val="tx1"/>
                                      </a:solidFill>
                                      <a:latin typeface="Cambria Math" panose="02040503050406030204" pitchFamily="18" charset="0"/>
                                      <a:ea typeface="+mn-ea"/>
                                      <a:cs typeface="+mn-cs"/>
                                    </a:rPr>
                                  </m:ctrlPr>
                                </m:sSup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func>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𝜃</m:t>
                              </m:r>
                            </m:den>
                          </m:f>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𝑆</m:t>
                              </m:r>
                            </m:num>
                            <m:den>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1" kern="1200">
                                      <a:solidFill>
                                        <a:schemeClr val="tx1"/>
                                      </a:solidFill>
                                      <a:latin typeface="Cambria Math" panose="02040503050406030204" pitchFamily="18" charset="0"/>
                                      <a:ea typeface="+mn-ea"/>
                                      <a:cs typeface="+mn-cs"/>
                                    </a:rPr>
                                    <m:t>𝜃</m:t>
                                  </m:r>
                                </m:e>
                              </m:func>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cos</m:t>
                                  </m:r>
                                </m:fName>
                                <m:e>
                                  <m:r>
                                    <a:rPr lang="ar-AE" sz="1200" b="0" i="1" kern="1200">
                                      <a:solidFill>
                                        <a:schemeClr val="tx1"/>
                                      </a:solidFill>
                                      <a:latin typeface="Cambria Math" panose="02040503050406030204" pitchFamily="18" charset="0"/>
                                      <a:ea typeface="+mn-ea"/>
                                      <a:cs typeface="+mn-cs"/>
                                    </a:rPr>
                                    <m:t>𝜃</m:t>
                                  </m:r>
                                </m:e>
                              </m:func>
                            </m:den>
                          </m:f>
                        </m:e>
                      </m:d>
                      <m:r>
                        <a:rPr lang="ar-AE" sz="1200" b="0" i="0" kern="1200">
                          <a:solidFill>
                            <a:schemeClr val="tx1"/>
                          </a:solidFill>
                          <a:latin typeface="Cambria Math" panose="02040503050406030204" pitchFamily="18" charset="0"/>
                          <a:ea typeface="+mn-ea"/>
                          <a:cs typeface="+mn-cs"/>
                        </a:rPr>
                        <m:t>, </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𝜃</m:t>
                      </m:r>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90</m:t>
                          </m:r>
                        </m:e>
                        <m:sup>
                          <m:r>
                            <a:rPr lang="ar-AE" sz="1200" b="0" i="0" kern="1200">
                              <a:solidFill>
                                <a:schemeClr val="tx1"/>
                              </a:solidFill>
                              <a:latin typeface="Cambria Math" panose="02040503050406030204" pitchFamily="18" charset="0"/>
                              <a:ea typeface="+mn-ea"/>
                              <a:cs typeface="+mn-cs"/>
                            </a:rPr>
                            <m:t>∘</m:t>
                          </m:r>
                        </m:sup>
                      </m:sSup>
                    </m:oMath>
                  </m:oMathPara>
                </a14:m>
                <a:endParaRPr lang="ar-AE" b="0" dirty="0"/>
              </a:p>
              <a:p>
                <a:r>
                  <a:rPr lang="en-GB" dirty="0"/>
                  <a:t>Check anchor points to guide the plot:</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𝑥𝑢</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1500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(fibre-dominated).</a:t>
                </a:r>
              </a:p>
              <a:p>
                <a:pPr lvl="1"/>
                <a:r>
                  <a:rPr lang="en-GB" dirty="0"/>
                  <a:t>(shear-dominated).</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𝑥𝑢</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90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(matrix-dominated).</a:t>
                </a:r>
              </a:p>
              <a:p>
                <a:r>
                  <a:rPr lang="en-GB" dirty="0"/>
                  <a:t>Expected curve shape: sharp drop from 1500 MPa near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ar-AE" dirty="0"/>
                  <a:t>, </a:t>
                </a:r>
                <a:r>
                  <a:rPr lang="en-GB" dirty="0"/>
                  <a:t>passing through a valley controlled by </a:t>
                </a:r>
                <a:r>
                  <a:rPr lang="en-GB" b="1" dirty="0"/>
                  <a:t>S</a:t>
                </a:r>
                <a:r>
                  <a:rPr lang="en-GB" dirty="0"/>
                  <a:t> near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45</m:t>
                        </m:r>
                      </m:e>
                      <m:sup>
                        <m:r>
                          <a:rPr lang="ar-AE" sz="1200" i="0" kern="1200">
                            <a:solidFill>
                              <a:schemeClr val="tx1"/>
                            </a:solidFill>
                            <a:latin typeface="Cambria Math" panose="02040503050406030204" pitchFamily="18" charset="0"/>
                            <a:ea typeface="+mn-ea"/>
                            <a:cs typeface="+mn-cs"/>
                          </a:rPr>
                          <m:t>∘</m:t>
                        </m:r>
                      </m:sup>
                    </m:sSup>
                  </m:oMath>
                </a14:m>
                <a:r>
                  <a:rPr lang="ar-AE" dirty="0"/>
                  <a:t>≈ 160 </a:t>
                </a:r>
                <a:r>
                  <a:rPr lang="en-GB" dirty="0"/>
                  <a:t>MPa, then approaching </a:t>
                </a:r>
                <a:r>
                  <a:rPr lang="en-GB" b="1" dirty="0" err="1"/>
                  <a:t>Yt</a:t>
                </a:r>
                <a:r>
                  <a:rPr lang="en-GB" dirty="0"/>
                  <a:t> = 90 MPa as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ar-AE" dirty="0"/>
                  <a:t>.</a:t>
                </a:r>
              </a:p>
              <a:p>
                <a:r>
                  <a:rPr lang="en-GB" dirty="0"/>
                  <a:t>For a </a:t>
                </a:r>
                <a:r>
                  <a:rPr lang="en-GB" b="1" dirty="0"/>
                  <a:t>Cartesian plot</a:t>
                </a:r>
                <a:r>
                  <a:rPr lang="en-GB" dirty="0"/>
                  <a:t>: graph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oMath>
                </a14:m>
                <a:r>
                  <a:rPr lang="en-GB" dirty="0"/>
                  <a:t>versus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d>
                      <m:dPr>
                        <m:begChr m:val="["/>
                        <m:endChr m:val="]"/>
                        <m:sep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0</m:t>
                        </m:r>
                      </m:e>
                      <m:e>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e>
                    </m:d>
                  </m:oMath>
                </a14:m>
                <a:r>
                  <a:rPr lang="ar-AE" dirty="0"/>
                  <a:t>.</a:t>
                </a:r>
              </a:p>
              <a:p>
                <a:r>
                  <a:rPr lang="en-GB" dirty="0"/>
                  <a:t>For a </a:t>
                </a:r>
                <a:r>
                  <a:rPr lang="en-GB" b="1" dirty="0"/>
                  <a:t>polar plot</a:t>
                </a:r>
                <a:r>
                  <a:rPr lang="en-GB" dirty="0"/>
                  <a:t>: plot radius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oMath>
                </a14:m>
                <a:r>
                  <a:rPr lang="en-GB" dirty="0"/>
                  <a:t>for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d>
                      <m:dPr>
                        <m:begChr m:val="["/>
                        <m:endChr m:val="]"/>
                        <m:sep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0</m:t>
                        </m:r>
                      </m:e>
                      <m:e>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360</m:t>
                            </m:r>
                          </m:e>
                          <m:sup>
                            <m:r>
                              <a:rPr lang="ar-AE" sz="1200" i="0" kern="1200">
                                <a:solidFill>
                                  <a:schemeClr val="tx1"/>
                                </a:solidFill>
                                <a:latin typeface="Cambria Math" panose="02040503050406030204" pitchFamily="18" charset="0"/>
                                <a:ea typeface="+mn-ea"/>
                                <a:cs typeface="+mn-cs"/>
                              </a:rPr>
                              <m:t>∘</m:t>
                            </m:r>
                          </m:sup>
                        </m:sSup>
                      </m:e>
                    </m:d>
                  </m:oMath>
                </a14:m>
                <a:r>
                  <a:rPr lang="en-GB" dirty="0"/>
                  <a:t>using symmetry (repeat every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ar-AE" dirty="0"/>
                  <a:t>).</a:t>
                </a:r>
              </a:p>
              <a:p>
                <a:endParaRPr lang="en-GB" b="1" dirty="0"/>
              </a:p>
              <a:p>
                <a:r>
                  <a:rPr lang="en-GB" b="1" dirty="0"/>
                  <a:t>Key Takeaway</a:t>
                </a:r>
                <a:endParaRPr lang="en-GB" dirty="0"/>
              </a:p>
              <a:p>
                <a:r>
                  <a:rPr lang="en-GB" dirty="0"/>
                  <a:t>Off-axis tensile strength collapses rapidly with misalignment: fibre-dominated near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ar-AE" dirty="0"/>
                  <a:t>, </a:t>
                </a:r>
                <a:r>
                  <a:rPr lang="en-GB" b="1" dirty="0"/>
                  <a:t>shear-limited</a:t>
                </a:r>
                <a:r>
                  <a:rPr lang="en-GB" dirty="0"/>
                  <a:t> around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45</m:t>
                        </m:r>
                      </m:e>
                      <m:sup>
                        <m:r>
                          <a:rPr lang="ar-AE" sz="1200" i="0" kern="1200">
                            <a:solidFill>
                              <a:schemeClr val="tx1"/>
                            </a:solidFill>
                            <a:latin typeface="Cambria Math" panose="02040503050406030204" pitchFamily="18" charset="0"/>
                            <a:ea typeface="+mn-ea"/>
                            <a:cs typeface="+mn-cs"/>
                          </a:rPr>
                          <m:t>∘</m:t>
                        </m:r>
                      </m:sup>
                    </m:sSup>
                  </m:oMath>
                </a14:m>
                <a:r>
                  <a:rPr lang="ar-AE" dirty="0"/>
                  <a:t>, </a:t>
                </a:r>
                <a:r>
                  <a:rPr lang="en-GB" dirty="0"/>
                  <a:t>and </a:t>
                </a:r>
                <a:r>
                  <a:rPr lang="en-GB" b="1" dirty="0"/>
                  <a:t>matrix-limited</a:t>
                </a:r>
                <a:r>
                  <a:rPr lang="en-GB" dirty="0"/>
                  <a:t> near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ar-AE" dirty="0"/>
                  <a:t>.</a:t>
                </a:r>
              </a:p>
              <a:p>
                <a:r>
                  <a:rPr lang="en-GB" dirty="0"/>
                  <a:t>With the given allowables, the laminate falls from </a:t>
                </a:r>
                <a:r>
                  <a:rPr lang="en-GB" b="1" dirty="0"/>
                  <a:t>1500 MPa</a:t>
                </a:r>
                <a:r>
                  <a:rPr lang="en-GB" dirty="0"/>
                  <a:t> at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en-GB" dirty="0"/>
                  <a:t>to about </a:t>
                </a:r>
                <a:r>
                  <a:rPr lang="en-GB" b="1" dirty="0"/>
                  <a:t>160 MPa</a:t>
                </a:r>
                <a:r>
                  <a:rPr lang="en-GB" dirty="0"/>
                  <a:t> near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45</m:t>
                        </m:r>
                      </m:e>
                      <m:sup>
                        <m:r>
                          <a:rPr lang="ar-AE" sz="1200" i="0" kern="1200">
                            <a:solidFill>
                              <a:schemeClr val="tx1"/>
                            </a:solidFill>
                            <a:latin typeface="Cambria Math" panose="02040503050406030204" pitchFamily="18" charset="0"/>
                            <a:ea typeface="+mn-ea"/>
                            <a:cs typeface="+mn-cs"/>
                          </a:rPr>
                          <m:t>∘</m:t>
                        </m:r>
                      </m:sup>
                    </m:sSup>
                  </m:oMath>
                </a14:m>
                <a:r>
                  <a:rPr lang="en-GB" dirty="0"/>
                  <a:t>and </a:t>
                </a:r>
                <a:r>
                  <a:rPr lang="en-GB" b="1" dirty="0"/>
                  <a:t>90 MPa</a:t>
                </a:r>
                <a:r>
                  <a:rPr lang="en-GB" dirty="0"/>
                  <a:t> at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ar-AE" dirty="0"/>
                  <a:t>; </a:t>
                </a:r>
                <a:r>
                  <a:rPr lang="en-GB" dirty="0"/>
                  <a:t>design should keep primary load paths within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15</m:t>
                        </m:r>
                      </m:e>
                      <m:sup>
                        <m:r>
                          <a:rPr lang="ar-AE" sz="1200" i="0" kern="1200">
                            <a:solidFill>
                              <a:schemeClr val="tx1"/>
                            </a:solidFill>
                            <a:latin typeface="Cambria Math" panose="02040503050406030204" pitchFamily="18" charset="0"/>
                            <a:ea typeface="+mn-ea"/>
                            <a:cs typeface="+mn-cs"/>
                          </a:rPr>
                          <m:t>∘</m:t>
                        </m:r>
                      </m:sup>
                    </m:sSup>
                  </m:oMath>
                </a14:m>
                <a:r>
                  <a:rPr lang="ar-AE" dirty="0"/>
                  <a:t> </a:t>
                </a:r>
                <a:r>
                  <a:rPr lang="en-GB" dirty="0"/>
                  <a:t>of the fibres to avoid this steep strength loss.</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sets up a worked example: given ply strengths and an off-axis tensile load at angle </a:t>
                </a:r>
                <a:r>
                  <a:rPr lang="el-GR" dirty="0"/>
                  <a:t>θ, </a:t>
                </a:r>
                <a:r>
                  <a:rPr lang="en-GB" dirty="0"/>
                  <a:t>compute and plot the tensile strength </a:t>
                </a:r>
                <a:r>
                  <a:rPr lang="el-GR" dirty="0"/>
                  <a:t>σ</a:t>
                </a:r>
                <a:r>
                  <a:rPr lang="en-GB" dirty="0"/>
                  <a:t>xu versus </a:t>
                </a:r>
                <a:r>
                  <a:rPr lang="el-GR" dirty="0"/>
                  <a:t>θ </a:t>
                </a:r>
                <a:r>
                  <a:rPr lang="en-GB" dirty="0"/>
                  <a:t>using the Maximum Stress Criterion.”</a:t>
                </a:r>
              </a:p>
              <a:p>
                <a:r>
                  <a:rPr lang="en-GB" b="1" dirty="0"/>
                  <a:t>Concept</a:t>
                </a:r>
                <a:endParaRPr lang="en-GB" dirty="0"/>
              </a:p>
              <a:p>
                <a:r>
                  <a:rPr lang="en-GB" dirty="0"/>
                  <a:t>Use the </a:t>
                </a:r>
                <a:r>
                  <a:rPr lang="en-GB" b="1" dirty="0"/>
                  <a:t>Maximum Stress Criterion</a:t>
                </a:r>
                <a:r>
                  <a:rPr lang="en-GB" dirty="0"/>
                  <a:t> under tensile loading.</a:t>
                </a:r>
              </a:p>
              <a:p>
                <a:r>
                  <a:rPr lang="en-GB" dirty="0"/>
                  <a:t>Resolve the applied stress at angle </a:t>
                </a:r>
                <a:r>
                  <a:rPr lang="el-GR" dirty="0"/>
                  <a:t>θ </a:t>
                </a:r>
                <a:r>
                  <a:rPr lang="en-GB" dirty="0"/>
                  <a:t>into local ply components and compare each with its allowable.</a:t>
                </a:r>
              </a:p>
              <a:p>
                <a:r>
                  <a:rPr lang="en-GB" dirty="0"/>
                  <a:t>For tension, governing limits are </a:t>
                </a:r>
                <a:r>
                  <a:rPr lang="en-GB" b="1" dirty="0" err="1"/>
                  <a:t>Xt</a:t>
                </a:r>
                <a:r>
                  <a:rPr lang="en-GB" dirty="0"/>
                  <a:t>, </a:t>
                </a:r>
                <a:r>
                  <a:rPr lang="en-GB" b="1" dirty="0" err="1"/>
                  <a:t>Yt</a:t>
                </a:r>
                <a:r>
                  <a:rPr lang="en-GB" dirty="0"/>
                  <a:t>, and </a:t>
                </a:r>
                <a:r>
                  <a:rPr lang="en-GB" b="1" dirty="0"/>
                  <a:t>S</a:t>
                </a:r>
                <a:r>
                  <a:rPr lang="en-GB" dirty="0"/>
                  <a:t> only.</a:t>
                </a:r>
              </a:p>
              <a:p>
                <a:r>
                  <a:rPr lang="en-GB" b="1" dirty="0"/>
                  <a:t>Details</a:t>
                </a:r>
                <a:endParaRPr lang="en-GB" dirty="0"/>
              </a:p>
              <a:p>
                <a:r>
                  <a:rPr lang="en-GB" dirty="0"/>
                  <a:t>Given allowables: </a:t>
                </a:r>
                <a:r>
                  <a:rPr lang="ar-AE" sz="1200" i="0" kern="1200">
                    <a:solidFill>
                      <a:schemeClr val="tx1"/>
                    </a:solidFill>
                    <a:latin typeface="+mn-lt"/>
                    <a:ea typeface="+mn-ea"/>
                    <a:cs typeface="+mn-cs"/>
                  </a:rPr>
                  <a:t>𝑋_𝑡=1500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 </a:t>
                </a:r>
                <a:r>
                  <a:rPr lang="ar-AE" sz="1200" i="0" kern="1200">
                    <a:solidFill>
                      <a:schemeClr val="tx1"/>
                    </a:solidFill>
                    <a:latin typeface="+mn-lt"/>
                    <a:ea typeface="+mn-ea"/>
                    <a:cs typeface="+mn-cs"/>
                  </a:rPr>
                  <a:t>𝑋_𝑐=1700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 </a:t>
                </a:r>
                <a:r>
                  <a:rPr lang="ar-AE" sz="1200" i="0" kern="1200">
                    <a:solidFill>
                      <a:schemeClr val="tx1"/>
                    </a:solidFill>
                    <a:latin typeface="+mn-lt"/>
                    <a:ea typeface="+mn-ea"/>
                    <a:cs typeface="+mn-cs"/>
                  </a:rPr>
                  <a:t>𝑌_𝑡=90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 </a:t>
                </a:r>
                <a:r>
                  <a:rPr lang="ar-AE" sz="1200" i="0" kern="1200">
                    <a:solidFill>
                      <a:schemeClr val="tx1"/>
                    </a:solidFill>
                    <a:latin typeface="+mn-lt"/>
                    <a:ea typeface="+mn-ea"/>
                    <a:cs typeface="+mn-cs"/>
                  </a:rPr>
                  <a:t>𝑌_𝑐=250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 </a:t>
                </a:r>
                <a:r>
                  <a:rPr lang="en-GB" sz="1200" i="0" kern="1200">
                    <a:solidFill>
                      <a:schemeClr val="tx1"/>
                    </a:solidFill>
                    <a:latin typeface="+mn-lt"/>
                    <a:ea typeface="+mn-ea"/>
                    <a:cs typeface="+mn-cs"/>
                  </a:rPr>
                  <a:t>𝑆=80</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r>
                  <a:rPr lang="en-GB" dirty="0"/>
                  <a:t>Transform a uniaxial tensile stress </a:t>
                </a:r>
                <a:r>
                  <a:rPr lang="ar-AE" sz="1200" i="0" kern="1200">
                    <a:solidFill>
                      <a:schemeClr val="tx1"/>
                    </a:solidFill>
                    <a:latin typeface="+mn-lt"/>
                    <a:ea typeface="+mn-ea"/>
                    <a:cs typeface="+mn-cs"/>
                  </a:rPr>
                  <a:t>𝜎_𝑥𝑥</a:t>
                </a:r>
                <a:r>
                  <a:rPr lang="en-GB" dirty="0"/>
                  <a:t>applied at angle </a:t>
                </a:r>
                <a:r>
                  <a:rPr lang="el-GR" dirty="0"/>
                  <a:t>θ </a:t>
                </a:r>
                <a:r>
                  <a:rPr lang="en-GB" dirty="0"/>
                  <a:t>to local ply stresses:</a:t>
                </a:r>
              </a:p>
              <a:p>
                <a:pPr lvl="1"/>
                <a:r>
                  <a:rPr lang="ar-AE" sz="1200" i="0" kern="1200">
                    <a:solidFill>
                      <a:schemeClr val="tx1"/>
                    </a:solidFill>
                    <a:latin typeface="+mn-lt"/>
                    <a:ea typeface="+mn-ea"/>
                    <a:cs typeface="+mn-cs"/>
                  </a:rPr>
                  <a:t>𝜎_𝐿=𝜎_𝑥𝑥 〖</a:t>
                </a:r>
                <a:r>
                  <a:rPr lang="en-GB" sz="1200" i="0" kern="1200">
                    <a:solidFill>
                      <a:schemeClr val="tx1"/>
                    </a:solidFill>
                    <a:latin typeface="+mn-lt"/>
                    <a:ea typeface="+mn-ea"/>
                    <a:cs typeface="+mn-cs"/>
                  </a:rPr>
                  <a:t>cos</a:t>
                </a:r>
                <a:r>
                  <a:rPr lang="ar-AE" sz="1200" i="0" kern="1200">
                    <a:solidFill>
                      <a:schemeClr val="tx1"/>
                    </a:solidFill>
                    <a:latin typeface="+mn-lt"/>
                    <a:ea typeface="+mn-ea"/>
                    <a:cs typeface="+mn-cs"/>
                  </a:rPr>
                  <a:t>⁡ 〗^2 𝜃</a:t>
                </a:r>
                <a:endParaRPr lang="ar-AE" dirty="0"/>
              </a:p>
              <a:p>
                <a:pPr lvl="1"/>
                <a:r>
                  <a:rPr lang="ar-AE" sz="1200" i="0" kern="1200">
                    <a:solidFill>
                      <a:schemeClr val="tx1"/>
                    </a:solidFill>
                    <a:latin typeface="+mn-lt"/>
                    <a:ea typeface="+mn-ea"/>
                    <a:cs typeface="+mn-cs"/>
                  </a:rPr>
                  <a:t>𝜎_𝑇=𝜎_𝑥𝑥 〖</a:t>
                </a:r>
                <a:r>
                  <a:rPr lang="en-GB" sz="1200" i="0" kern="1200">
                    <a:solidFill>
                      <a:schemeClr val="tx1"/>
                    </a:solidFill>
                    <a:latin typeface="+mn-lt"/>
                    <a:ea typeface="+mn-ea"/>
                    <a:cs typeface="+mn-cs"/>
                  </a:rPr>
                  <a:t>sin</a:t>
                </a:r>
                <a:r>
                  <a:rPr lang="ar-AE" sz="1200" i="0" kern="1200">
                    <a:solidFill>
                      <a:schemeClr val="tx1"/>
                    </a:solidFill>
                    <a:latin typeface="+mn-lt"/>
                    <a:ea typeface="+mn-ea"/>
                    <a:cs typeface="+mn-cs"/>
                  </a:rPr>
                  <a:t>⁡ 〗^2 𝜃</a:t>
                </a:r>
                <a:endParaRPr lang="ar-AE" dirty="0"/>
              </a:p>
              <a:p>
                <a:pPr lvl="1"/>
                <a:r>
                  <a:rPr lang="ar-AE" sz="1200" i="0" kern="1200">
                    <a:solidFill>
                      <a:schemeClr val="tx1"/>
                    </a:solidFill>
                    <a:latin typeface="+mn-lt"/>
                    <a:ea typeface="+mn-ea"/>
                    <a:cs typeface="+mn-cs"/>
                  </a:rPr>
                  <a:t>𝜏_𝐿𝑇=−𝜎_𝑥𝑥 </a:t>
                </a:r>
                <a:r>
                  <a:rPr lang="en-GB" sz="1200" i="0" kern="1200">
                    <a:solidFill>
                      <a:schemeClr val="tx1"/>
                    </a:solidFill>
                    <a:latin typeface="+mn-lt"/>
                    <a:ea typeface="+mn-ea"/>
                    <a:cs typeface="+mn-cs"/>
                  </a:rPr>
                  <a:t> sin</a:t>
                </a:r>
                <a:r>
                  <a:rPr lang="ar-AE" sz="1200" i="0" kern="1200">
                    <a:solidFill>
                      <a:schemeClr val="tx1"/>
                    </a:solidFill>
                    <a:latin typeface="+mn-lt"/>
                    <a:ea typeface="+mn-ea"/>
                    <a:cs typeface="+mn-cs"/>
                  </a:rPr>
                  <a:t>⁡𝜃 </a:t>
                </a:r>
                <a:r>
                  <a:rPr lang="en-GB" sz="1200" i="0" kern="1200">
                    <a:solidFill>
                      <a:schemeClr val="tx1"/>
                    </a:solidFill>
                    <a:latin typeface="+mn-lt"/>
                    <a:ea typeface="+mn-ea"/>
                    <a:cs typeface="+mn-cs"/>
                  </a:rPr>
                  <a:t> cos</a:t>
                </a:r>
                <a:r>
                  <a:rPr lang="ar-AE" sz="1200" i="0" kern="1200">
                    <a:solidFill>
                      <a:schemeClr val="tx1"/>
                    </a:solidFill>
                    <a:latin typeface="+mn-lt"/>
                    <a:ea typeface="+mn-ea"/>
                    <a:cs typeface="+mn-cs"/>
                  </a:rPr>
                  <a:t>⁡𝜃</a:t>
                </a:r>
                <a:endParaRPr lang="ar-AE" dirty="0"/>
              </a:p>
              <a:p>
                <a:r>
                  <a:rPr lang="en-GB" dirty="0"/>
                  <a:t>Off-axis </a:t>
                </a:r>
                <a:r>
                  <a:rPr lang="en-GB" b="1" dirty="0"/>
                  <a:t>tensile strength</a:t>
                </a:r>
                <a:r>
                  <a:rPr lang="en-GB" dirty="0"/>
                  <a:t> is the smallest value that trips any limit:</a:t>
                </a:r>
              </a:p>
              <a:p>
                <a:r>
                  <a:rPr lang="ar-AE" sz="1200" i="0" kern="1200">
                    <a:solidFill>
                      <a:schemeClr val="tx1"/>
                    </a:solidFill>
                    <a:latin typeface="+mn-lt"/>
                    <a:ea typeface="+mn-ea"/>
                    <a:cs typeface="+mn-cs"/>
                  </a:rPr>
                  <a:t>𝜎_𝑥𝑢 (𝜃)=</a:t>
                </a:r>
                <a:r>
                  <a:rPr lang="en-GB" sz="1200" i="0" kern="1200">
                    <a:solidFill>
                      <a:schemeClr val="tx1"/>
                    </a:solidFill>
                    <a:latin typeface="+mn-lt"/>
                    <a:ea typeface="+mn-ea"/>
                    <a:cs typeface="+mn-cs"/>
                  </a:rPr>
                  <a:t>min</a:t>
                </a:r>
                <a:r>
                  <a:rPr lang="ar-AE" sz="1200" i="0" kern="1200">
                    <a:solidFill>
                      <a:schemeClr val="tx1"/>
                    </a:solidFill>
                    <a:latin typeface="+mn-lt"/>
                    <a:ea typeface="+mn-ea"/>
                    <a:cs typeface="+mn-cs"/>
                  </a:rPr>
                  <a:t>⁡</a:t>
                </a:r>
                <a:r>
                  <a:rPr lang="ar-AE" sz="1200" b="0" i="0" kern="1200">
                    <a:solidFill>
                      <a:schemeClr val="tx1"/>
                    </a:solidFill>
                    <a:latin typeface="+mn-lt"/>
                    <a:ea typeface="+mn-ea"/>
                    <a:cs typeface="+mn-cs"/>
                  </a:rPr>
                  <a:t>" ⁣"  ( 𝑋_𝑡/(〖</a:t>
                </a:r>
                <a:r>
                  <a:rPr lang="en-GB" sz="1200" b="0" i="0" kern="1200">
                    <a:solidFill>
                      <a:schemeClr val="tx1"/>
                    </a:solidFill>
                    <a:latin typeface="+mn-lt"/>
                    <a:ea typeface="+mn-ea"/>
                    <a:cs typeface="+mn-cs"/>
                  </a:rPr>
                  <a:t>cos</a:t>
                </a:r>
                <a:r>
                  <a:rPr lang="ar-AE" sz="1200" b="0" i="0" kern="1200">
                    <a:solidFill>
                      <a:schemeClr val="tx1"/>
                    </a:solidFill>
                    <a:latin typeface="+mn-lt"/>
                    <a:ea typeface="+mn-ea"/>
                    <a:cs typeface="+mn-cs"/>
                  </a:rPr>
                  <a:t>⁡ 〗^2 𝜃)ⓜ,"  " ⓜ,𝑌_𝑡/(〖</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 〗^2 𝜃) "  "  𝑆/(</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⁡𝜃 </a:t>
                </a:r>
                <a:r>
                  <a:rPr lang="en-GB" sz="1200" b="0" i="0" kern="1200">
                    <a:solidFill>
                      <a:schemeClr val="tx1"/>
                    </a:solidFill>
                    <a:latin typeface="+mn-lt"/>
                    <a:ea typeface="+mn-ea"/>
                    <a:cs typeface="+mn-cs"/>
                  </a:rPr>
                  <a:t> cos</a:t>
                </a:r>
                <a:r>
                  <a:rPr lang="ar-AE" sz="1200" b="0" i="0" kern="1200">
                    <a:solidFill>
                      <a:schemeClr val="tx1"/>
                    </a:solidFill>
                    <a:latin typeface="+mn-lt"/>
                    <a:ea typeface="+mn-ea"/>
                    <a:cs typeface="+mn-cs"/>
                  </a:rPr>
                  <a:t>⁡𝜃 )), 0≤𝜃≤90^∘</a:t>
                </a:r>
                <a:endParaRPr lang="ar-AE" b="0" dirty="0"/>
              </a:p>
              <a:p>
                <a:r>
                  <a:rPr lang="en-GB" dirty="0"/>
                  <a:t>Check anchor points to guide the plot:</a:t>
                </a:r>
              </a:p>
              <a:p>
                <a:pPr lvl="1"/>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0^∘:</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𝜎_𝑥𝑢=𝑋_𝑡=1500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(fibre-dominated).</a:t>
                </a:r>
              </a:p>
              <a:p>
                <a:pPr lvl="1"/>
                <a:r>
                  <a:rPr lang="en-GB" dirty="0"/>
                  <a:t>(shear-dominated).</a:t>
                </a:r>
              </a:p>
              <a:p>
                <a:pPr lvl="1"/>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90^∘:</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𝜎_𝑥𝑢=𝑌_𝑡=90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(matrix-dominated).</a:t>
                </a:r>
              </a:p>
              <a:p>
                <a:r>
                  <a:rPr lang="en-GB" dirty="0"/>
                  <a:t>Expected curve shape: sharp drop from 1500 MPa near </a:t>
                </a:r>
                <a:r>
                  <a:rPr lang="ar-AE" sz="1200" i="0" kern="1200">
                    <a:solidFill>
                      <a:schemeClr val="tx1"/>
                    </a:solidFill>
                    <a:latin typeface="+mn-lt"/>
                    <a:ea typeface="+mn-ea"/>
                    <a:cs typeface="+mn-cs"/>
                  </a:rPr>
                  <a:t>0^∘</a:t>
                </a:r>
                <a:r>
                  <a:rPr lang="ar-AE" dirty="0"/>
                  <a:t>, </a:t>
                </a:r>
                <a:r>
                  <a:rPr lang="en-GB" dirty="0"/>
                  <a:t>passing through a valley controlled by </a:t>
                </a:r>
                <a:r>
                  <a:rPr lang="en-GB" b="1" dirty="0"/>
                  <a:t>S</a:t>
                </a:r>
                <a:r>
                  <a:rPr lang="en-GB" dirty="0"/>
                  <a:t> near </a:t>
                </a:r>
                <a:r>
                  <a:rPr lang="ar-AE" sz="1200" i="0" kern="1200">
                    <a:solidFill>
                      <a:schemeClr val="tx1"/>
                    </a:solidFill>
                    <a:latin typeface="+mn-lt"/>
                    <a:ea typeface="+mn-ea"/>
                    <a:cs typeface="+mn-cs"/>
                  </a:rPr>
                  <a:t>45^∘</a:t>
                </a:r>
                <a:r>
                  <a:rPr lang="ar-AE" dirty="0"/>
                  <a:t>≈ 160 </a:t>
                </a:r>
                <a:r>
                  <a:rPr lang="en-GB" dirty="0"/>
                  <a:t>MPa, then approaching </a:t>
                </a:r>
                <a:r>
                  <a:rPr lang="en-GB" b="1" dirty="0" err="1"/>
                  <a:t>Yt</a:t>
                </a:r>
                <a:r>
                  <a:rPr lang="en-GB" dirty="0"/>
                  <a:t> = 90 MPa as </a:t>
                </a:r>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90^∘</a:t>
                </a:r>
                <a:r>
                  <a:rPr lang="ar-AE" dirty="0"/>
                  <a:t>.</a:t>
                </a:r>
              </a:p>
              <a:p>
                <a:r>
                  <a:rPr lang="en-GB" dirty="0"/>
                  <a:t>For a </a:t>
                </a:r>
                <a:r>
                  <a:rPr lang="en-GB" b="1" dirty="0"/>
                  <a:t>Cartesian plot</a:t>
                </a:r>
                <a:r>
                  <a:rPr lang="en-GB" dirty="0"/>
                  <a:t>: graph </a:t>
                </a:r>
                <a:r>
                  <a:rPr lang="ar-AE" sz="1200" i="0" kern="1200">
                    <a:solidFill>
                      <a:schemeClr val="tx1"/>
                    </a:solidFill>
                    <a:latin typeface="+mn-lt"/>
                    <a:ea typeface="+mn-ea"/>
                    <a:cs typeface="+mn-cs"/>
                  </a:rPr>
                  <a:t>𝜎_𝑥𝑢</a:t>
                </a:r>
                <a:r>
                  <a:rPr lang="en-GB" dirty="0"/>
                  <a:t>versus </a:t>
                </a:r>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[0ⓜ,90^∘ ]</a:t>
                </a:r>
                <a:r>
                  <a:rPr lang="ar-AE" dirty="0"/>
                  <a:t>.</a:t>
                </a:r>
              </a:p>
              <a:p>
                <a:r>
                  <a:rPr lang="en-GB" dirty="0"/>
                  <a:t>For a </a:t>
                </a:r>
                <a:r>
                  <a:rPr lang="en-GB" b="1" dirty="0"/>
                  <a:t>polar plot</a:t>
                </a:r>
                <a:r>
                  <a:rPr lang="en-GB" dirty="0"/>
                  <a:t>: plot radius </a:t>
                </a:r>
                <a:r>
                  <a:rPr lang="en-GB" sz="1200" i="0" kern="1200">
                    <a:solidFill>
                      <a:schemeClr val="tx1"/>
                    </a:solidFill>
                    <a:latin typeface="+mn-lt"/>
                    <a:ea typeface="+mn-ea"/>
                    <a:cs typeface="+mn-cs"/>
                  </a:rPr>
                  <a:t>=</a:t>
                </a:r>
                <a:r>
                  <a:rPr lang="ar-AE" sz="1200" i="0" kern="1200">
                    <a:solidFill>
                      <a:schemeClr val="tx1"/>
                    </a:solidFill>
                    <a:latin typeface="+mn-lt"/>
                    <a:ea typeface="+mn-ea"/>
                    <a:cs typeface="+mn-cs"/>
                  </a:rPr>
                  <a:t>𝜎_𝑥𝑢 (𝜃)</a:t>
                </a:r>
                <a:r>
                  <a:rPr lang="en-GB" dirty="0"/>
                  <a:t>for </a:t>
                </a:r>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[0ⓜ,360^∘ ]</a:t>
                </a:r>
                <a:r>
                  <a:rPr lang="en-GB" dirty="0"/>
                  <a:t>using symmetry (repeat every </a:t>
                </a:r>
                <a:r>
                  <a:rPr lang="ar-AE" sz="1200" i="0" kern="1200">
                    <a:solidFill>
                      <a:schemeClr val="tx1"/>
                    </a:solidFill>
                    <a:latin typeface="+mn-lt"/>
                    <a:ea typeface="+mn-ea"/>
                    <a:cs typeface="+mn-cs"/>
                  </a:rPr>
                  <a:t>90^∘</a:t>
                </a:r>
                <a:r>
                  <a:rPr lang="ar-AE" dirty="0"/>
                  <a:t>).</a:t>
                </a:r>
              </a:p>
              <a:p>
                <a:r>
                  <a:rPr lang="en-GB" b="1" dirty="0"/>
                  <a:t>Key Takeaway</a:t>
                </a:r>
                <a:endParaRPr lang="en-GB" dirty="0"/>
              </a:p>
              <a:p>
                <a:r>
                  <a:rPr lang="en-GB" dirty="0"/>
                  <a:t>Off-axis tensile strength collapses rapidly with misalignment: fibre-dominated near </a:t>
                </a:r>
                <a:r>
                  <a:rPr lang="ar-AE" sz="1200" i="0" kern="1200">
                    <a:solidFill>
                      <a:schemeClr val="tx1"/>
                    </a:solidFill>
                    <a:latin typeface="+mn-lt"/>
                    <a:ea typeface="+mn-ea"/>
                    <a:cs typeface="+mn-cs"/>
                  </a:rPr>
                  <a:t>0^∘</a:t>
                </a:r>
                <a:r>
                  <a:rPr lang="ar-AE" dirty="0"/>
                  <a:t>, </a:t>
                </a:r>
                <a:r>
                  <a:rPr lang="en-GB" b="1" dirty="0"/>
                  <a:t>shear-limited</a:t>
                </a:r>
                <a:r>
                  <a:rPr lang="en-GB" dirty="0"/>
                  <a:t> around </a:t>
                </a:r>
                <a:r>
                  <a:rPr lang="ar-AE" sz="1200" i="0" kern="1200">
                    <a:solidFill>
                      <a:schemeClr val="tx1"/>
                    </a:solidFill>
                    <a:latin typeface="+mn-lt"/>
                    <a:ea typeface="+mn-ea"/>
                    <a:cs typeface="+mn-cs"/>
                  </a:rPr>
                  <a:t>45^∘</a:t>
                </a:r>
                <a:r>
                  <a:rPr lang="ar-AE" dirty="0"/>
                  <a:t>, </a:t>
                </a:r>
                <a:r>
                  <a:rPr lang="en-GB" dirty="0"/>
                  <a:t>and </a:t>
                </a:r>
                <a:r>
                  <a:rPr lang="en-GB" b="1" dirty="0"/>
                  <a:t>matrix-limited</a:t>
                </a:r>
                <a:r>
                  <a:rPr lang="en-GB" dirty="0"/>
                  <a:t> near </a:t>
                </a:r>
                <a:r>
                  <a:rPr lang="ar-AE" sz="1200" i="0" kern="1200">
                    <a:solidFill>
                      <a:schemeClr val="tx1"/>
                    </a:solidFill>
                    <a:latin typeface="+mn-lt"/>
                    <a:ea typeface="+mn-ea"/>
                    <a:cs typeface="+mn-cs"/>
                  </a:rPr>
                  <a:t>90^∘</a:t>
                </a:r>
                <a:r>
                  <a:rPr lang="ar-AE" dirty="0"/>
                  <a:t>.</a:t>
                </a:r>
              </a:p>
              <a:p>
                <a:r>
                  <a:rPr lang="en-GB" dirty="0"/>
                  <a:t>With the given allowables, the laminate falls from </a:t>
                </a:r>
                <a:r>
                  <a:rPr lang="en-GB" b="1" dirty="0"/>
                  <a:t>1500 MPa</a:t>
                </a:r>
                <a:r>
                  <a:rPr lang="en-GB" dirty="0"/>
                  <a:t> at </a:t>
                </a:r>
                <a:r>
                  <a:rPr lang="ar-AE" sz="1200" i="0" kern="1200">
                    <a:solidFill>
                      <a:schemeClr val="tx1"/>
                    </a:solidFill>
                    <a:latin typeface="+mn-lt"/>
                    <a:ea typeface="+mn-ea"/>
                    <a:cs typeface="+mn-cs"/>
                  </a:rPr>
                  <a:t>0^∘</a:t>
                </a:r>
                <a:r>
                  <a:rPr lang="en-GB" dirty="0"/>
                  <a:t>to about </a:t>
                </a:r>
                <a:r>
                  <a:rPr lang="en-GB" b="1" dirty="0"/>
                  <a:t>160 MPa</a:t>
                </a:r>
                <a:r>
                  <a:rPr lang="en-GB" dirty="0"/>
                  <a:t> near </a:t>
                </a:r>
                <a:r>
                  <a:rPr lang="ar-AE" sz="1200" i="0" kern="1200">
                    <a:solidFill>
                      <a:schemeClr val="tx1"/>
                    </a:solidFill>
                    <a:latin typeface="+mn-lt"/>
                    <a:ea typeface="+mn-ea"/>
                    <a:cs typeface="+mn-cs"/>
                  </a:rPr>
                  <a:t>45^∘</a:t>
                </a:r>
                <a:r>
                  <a:rPr lang="en-GB" dirty="0"/>
                  <a:t>and </a:t>
                </a:r>
                <a:r>
                  <a:rPr lang="en-GB" b="1" dirty="0"/>
                  <a:t>90 MPa</a:t>
                </a:r>
                <a:r>
                  <a:rPr lang="en-GB" dirty="0"/>
                  <a:t> at </a:t>
                </a:r>
                <a:r>
                  <a:rPr lang="ar-AE" sz="1200" i="0" kern="1200">
                    <a:solidFill>
                      <a:schemeClr val="tx1"/>
                    </a:solidFill>
                    <a:latin typeface="+mn-lt"/>
                    <a:ea typeface="+mn-ea"/>
                    <a:cs typeface="+mn-cs"/>
                  </a:rPr>
                  <a:t>90^∘</a:t>
                </a:r>
                <a:r>
                  <a:rPr lang="ar-AE" dirty="0"/>
                  <a:t>; </a:t>
                </a:r>
                <a:r>
                  <a:rPr lang="en-GB" dirty="0"/>
                  <a:t>design should keep primary load paths within ~</a:t>
                </a:r>
                <a:r>
                  <a:rPr lang="ar-AE" sz="1200" i="0" kern="1200">
                    <a:solidFill>
                      <a:schemeClr val="tx1"/>
                    </a:solidFill>
                    <a:latin typeface="+mn-lt"/>
                    <a:ea typeface="+mn-ea"/>
                    <a:cs typeface="+mn-cs"/>
                  </a:rPr>
                  <a:t>15^∘</a:t>
                </a:r>
                <a:r>
                  <a:rPr lang="ar-AE" dirty="0"/>
                  <a:t> </a:t>
                </a:r>
                <a:r>
                  <a:rPr lang="en-GB" dirty="0"/>
                  <a:t>of the fibres to avoid this steep strength loss.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35</a:t>
            </a:fld>
            <a:endParaRPr lang="en-GB" dirty="0"/>
          </a:p>
        </p:txBody>
      </p:sp>
    </p:spTree>
    <p:extLst>
      <p:ext uri="{BB962C8B-B14F-4D97-AF65-F5344CB8AC3E}">
        <p14:creationId xmlns:p14="http://schemas.microsoft.com/office/powerpoint/2010/main" val="1373023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shows the numerical and graphical solution of the previous example, illustrating how tensile strength of an orthotropic layer varies with fibre angle under the Maximum Stress Criterion.”</a:t>
                </a:r>
              </a:p>
              <a:p>
                <a:r>
                  <a:rPr lang="en-GB" b="1" dirty="0"/>
                  <a:t>Concept</a:t>
                </a:r>
                <a:endParaRPr lang="en-GB" dirty="0"/>
              </a:p>
              <a:p>
                <a:r>
                  <a:rPr lang="en-GB" dirty="0"/>
                  <a:t>The </a:t>
                </a:r>
                <a:r>
                  <a:rPr lang="en-GB" b="1" dirty="0"/>
                  <a:t>Maximum Stress Criterion</a:t>
                </a:r>
                <a:r>
                  <a:rPr lang="en-GB" dirty="0"/>
                  <a:t> assumes failure when any principal stress exceeds its corresponding allowable in tension, compression, or shear.</a:t>
                </a:r>
              </a:p>
              <a:p>
                <a:r>
                  <a:rPr lang="en-GB" dirty="0"/>
                  <a:t>By resolving applied stress at angle </a:t>
                </a:r>
                <a:r>
                  <a:rPr lang="el-GR" dirty="0"/>
                  <a:t>θ, </a:t>
                </a:r>
                <a:r>
                  <a:rPr lang="en-GB" dirty="0"/>
                  <a:t>we can evaluate which mode governs failure—fibre, matrix, or shear.</a:t>
                </a:r>
              </a:p>
              <a:p>
                <a:r>
                  <a:rPr lang="en-GB" dirty="0"/>
                  <a:t>The resulting strength variation with </a:t>
                </a:r>
                <a:r>
                  <a:rPr lang="el-GR" dirty="0"/>
                  <a:t>θ </a:t>
                </a:r>
                <a:r>
                  <a:rPr lang="en-GB" dirty="0"/>
                  <a:t>represents the </a:t>
                </a:r>
                <a:r>
                  <a:rPr lang="en-GB" b="1" dirty="0"/>
                  <a:t>directional dependence of composite strength</a:t>
                </a:r>
                <a:r>
                  <a:rPr lang="en-GB" dirty="0"/>
                  <a:t>, or its anisotropy.</a:t>
                </a:r>
              </a:p>
              <a:p>
                <a:r>
                  <a:rPr lang="en-GB" b="1" dirty="0"/>
                  <a:t>Details</a:t>
                </a:r>
                <a:endParaRPr lang="en-GB" dirty="0"/>
              </a:p>
              <a:p>
                <a:r>
                  <a:rPr lang="en-GB" dirty="0"/>
                  <a:t>Material allowables used:</a:t>
                </a:r>
                <a:br>
                  <a:rPr lang="en-GB"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1500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𝑐</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1700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90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𝑐</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250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𝑆</m:t>
                    </m:r>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80</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r>
                  <a:rPr lang="en-GB" dirty="0"/>
                  <a:t>The off-axis tensile strength is evaluated using:</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r>
                        <a:rPr lang="ar-AE"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min</m:t>
                          </m:r>
                        </m:fName>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func>
                      <m:d>
                        <m:dPr>
                          <m:sepChr m:val=","/>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num>
                            <m:den>
                              <m:sSup>
                                <m:sSupPr>
                                  <m:ctrlPr>
                                    <a:rPr lang="ar-AE" sz="1200" b="0" i="1" kern="1200">
                                      <a:solidFill>
                                        <a:schemeClr val="tx1"/>
                                      </a:solidFill>
                                      <a:latin typeface="Cambria Math" panose="02040503050406030204" pitchFamily="18" charset="0"/>
                                      <a:ea typeface="+mn-ea"/>
                                      <a:cs typeface="+mn-cs"/>
                                    </a:rPr>
                                  </m:ctrlPr>
                                </m:sSup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cos</m:t>
                                      </m:r>
                                    </m:fName>
                                    <m:e/>
                                  </m:func>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𝜃</m:t>
                              </m:r>
                            </m:den>
                          </m:f>
                        </m:e>
                        <m:e>
                          <m:r>
                            <m:rPr>
                              <m:nor/>
                            </m:rPr>
                            <a:rPr lang="ar-AE" sz="1200" b="0" i="1" kern="1200">
                              <a:solidFill>
                                <a:schemeClr val="tx1"/>
                              </a:solidFill>
                              <a:latin typeface="+mn-lt"/>
                              <a:ea typeface="+mn-ea"/>
                              <a:cs typeface="+mn-cs"/>
                            </a:rPr>
                            <m:t>  </m:t>
                          </m:r>
                        </m:e>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num>
                            <m:den>
                              <m:sSup>
                                <m:sSupPr>
                                  <m:ctrlPr>
                                    <a:rPr lang="ar-AE" sz="1200" b="0" i="1" kern="1200">
                                      <a:solidFill>
                                        <a:schemeClr val="tx1"/>
                                      </a:solidFill>
                                      <a:latin typeface="Cambria Math" panose="02040503050406030204" pitchFamily="18" charset="0"/>
                                      <a:ea typeface="+mn-ea"/>
                                      <a:cs typeface="+mn-cs"/>
                                    </a:rPr>
                                  </m:ctrlPr>
                                </m:sSupPr>
                                <m:e>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func>
                                </m:e>
                                <m:sup>
                                  <m:r>
                                    <a:rPr lang="ar-AE" sz="1200" b="0" i="0" kern="1200">
                                      <a:solidFill>
                                        <a:schemeClr val="tx1"/>
                                      </a:solidFill>
                                      <a:latin typeface="Cambria Math" panose="02040503050406030204" pitchFamily="18" charset="0"/>
                                      <a:ea typeface="+mn-ea"/>
                                      <a:cs typeface="+mn-cs"/>
                                    </a:rPr>
                                    <m:t>2</m:t>
                                  </m:r>
                                </m:sup>
                              </m:sSup>
                              <m:r>
                                <a:rPr lang="ar-AE" sz="1200" b="0" i="1" kern="1200">
                                  <a:solidFill>
                                    <a:schemeClr val="tx1"/>
                                  </a:solidFill>
                                  <a:latin typeface="Cambria Math" panose="02040503050406030204" pitchFamily="18" charset="0"/>
                                  <a:ea typeface="+mn-ea"/>
                                  <a:cs typeface="+mn-cs"/>
                                </a:rPr>
                                <m:t>𝜃</m:t>
                              </m:r>
                            </m:den>
                          </m:f>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𝑆</m:t>
                              </m:r>
                            </m:num>
                            <m:den>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1" kern="1200">
                                      <a:solidFill>
                                        <a:schemeClr val="tx1"/>
                                      </a:solidFill>
                                      <a:latin typeface="Cambria Math" panose="02040503050406030204" pitchFamily="18" charset="0"/>
                                      <a:ea typeface="+mn-ea"/>
                                      <a:cs typeface="+mn-cs"/>
                                    </a:rPr>
                                    <m:t>𝜃</m:t>
                                  </m:r>
                                </m:e>
                              </m:func>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cos</m:t>
                                  </m:r>
                                </m:fName>
                                <m:e>
                                  <m:r>
                                    <a:rPr lang="ar-AE" sz="1200" b="0" i="1" kern="1200">
                                      <a:solidFill>
                                        <a:schemeClr val="tx1"/>
                                      </a:solidFill>
                                      <a:latin typeface="Cambria Math" panose="02040503050406030204" pitchFamily="18" charset="0"/>
                                      <a:ea typeface="+mn-ea"/>
                                      <a:cs typeface="+mn-cs"/>
                                    </a:rPr>
                                    <m:t>𝜃</m:t>
                                  </m:r>
                                </m:e>
                              </m:func>
                            </m:den>
                          </m:f>
                        </m:e>
                      </m:d>
                    </m:oMath>
                  </m:oMathPara>
                </a14:m>
                <a:endParaRPr lang="ar-AE" b="0" dirty="0"/>
              </a:p>
              <a:p>
                <a:r>
                  <a:rPr lang="en-GB" dirty="0"/>
                  <a:t>for </a:t>
                </a:r>
                <a14:m>
                  <m:oMath xmlns:m="http://schemas.openxmlformats.org/officeDocument/2006/math">
                    <m:r>
                      <a:rPr lang="en-GB" sz="120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90</m:t>
                    </m:r>
                    <m:r>
                      <a:rPr lang="en-GB" sz="1200" i="0" kern="1200">
                        <a:solidFill>
                          <a:schemeClr val="tx1"/>
                        </a:solidFill>
                        <a:latin typeface="Cambria Math" panose="02040503050406030204" pitchFamily="18" charset="0"/>
                        <a:ea typeface="+mn-ea"/>
                        <a:cs typeface="+mn-cs"/>
                      </a:rPr>
                      <m:t>°</m:t>
                    </m:r>
                  </m:oMath>
                </a14:m>
                <a:r>
                  <a:rPr lang="en-GB" dirty="0"/>
                  <a:t>.</a:t>
                </a:r>
              </a:p>
              <a:p>
                <a:r>
                  <a:rPr lang="en-GB" dirty="0"/>
                  <a:t>Graph interpretation:</a:t>
                </a:r>
              </a:p>
              <a:p>
                <a:pPr lvl="1"/>
                <a:r>
                  <a:rPr lang="en-GB" b="1" dirty="0"/>
                  <a:t>At </a:t>
                </a:r>
                <a:r>
                  <a:rPr lang="el-GR" b="1" dirty="0"/>
                  <a:t>θ = 0°</a:t>
                </a:r>
                <a:r>
                  <a:rPr lang="el-GR" dirty="0"/>
                  <a:t>, </a:t>
                </a:r>
                <a:r>
                  <a:rPr lang="en-GB" dirty="0"/>
                  <a:t>load aligns with fibres → </a:t>
                </a:r>
                <a:r>
                  <a:rPr lang="en-GB" b="1" dirty="0"/>
                  <a:t>fibre tension failure</a:t>
                </a:r>
                <a:r>
                  <a:rPr lang="en-GB" dirty="0"/>
                  <a:t> dominates at 1500 MPa.</a:t>
                </a:r>
              </a:p>
              <a:p>
                <a:pPr lvl="1"/>
                <a:r>
                  <a:rPr lang="en-GB" b="1" dirty="0"/>
                  <a:t>Between 10° and 45°</a:t>
                </a:r>
                <a:r>
                  <a:rPr lang="en-GB" dirty="0"/>
                  <a:t>, shear stresses become critical → strength drops sharply to ~160 MPa.</a:t>
                </a:r>
              </a:p>
              <a:p>
                <a:pPr lvl="1"/>
                <a:r>
                  <a:rPr lang="en-GB" b="1" dirty="0"/>
                  <a:t>At </a:t>
                </a:r>
                <a:r>
                  <a:rPr lang="el-GR" b="1" dirty="0"/>
                  <a:t>θ ≈ 90°</a:t>
                </a:r>
                <a:r>
                  <a:rPr lang="el-GR" dirty="0"/>
                  <a:t>, </a:t>
                </a:r>
                <a:r>
                  <a:rPr lang="en-GB" dirty="0"/>
                  <a:t>matrix tensile failure governs → ~90 MPa.</a:t>
                </a:r>
              </a:p>
              <a:p>
                <a:r>
                  <a:rPr lang="en-GB" dirty="0"/>
                  <a:t>The curve shows the </a:t>
                </a:r>
                <a:r>
                  <a:rPr lang="en-GB" b="1" dirty="0"/>
                  <a:t>nonlinear drop in tensile strength</a:t>
                </a:r>
                <a:r>
                  <a:rPr lang="en-GB" dirty="0"/>
                  <a:t> as fibres rotate away from load direction, confirming strong anisotropy.</a:t>
                </a:r>
              </a:p>
              <a:p>
                <a:r>
                  <a:rPr lang="en-GB" dirty="0"/>
                  <a:t>Such trends are typical of unidirectional CFRP or GFRP laminates and demonstrate that fibre alignment is crucial to maintaining strength.</a:t>
                </a:r>
              </a:p>
              <a:p>
                <a:r>
                  <a:rPr lang="en-GB" b="1" dirty="0"/>
                  <a:t>Key Takeaway</a:t>
                </a:r>
                <a:endParaRPr lang="en-GB" dirty="0"/>
              </a:p>
              <a:p>
                <a:r>
                  <a:rPr lang="en-GB" dirty="0"/>
                  <a:t>The </a:t>
                </a:r>
                <a:r>
                  <a:rPr lang="en-GB" b="1" dirty="0"/>
                  <a:t>Maximum Stress Criterion</a:t>
                </a:r>
                <a:r>
                  <a:rPr lang="en-GB" dirty="0"/>
                  <a:t> provides a simple but effective way to visualise the drastic strength reduction caused by fibre misalignment.</a:t>
                </a:r>
              </a:p>
              <a:p>
                <a:r>
                  <a:rPr lang="en-GB" dirty="0"/>
                  <a:t>The chart highlights three regions:</a:t>
                </a:r>
              </a:p>
              <a:p>
                <a:pPr lvl="1"/>
                <a:r>
                  <a:rPr lang="en-GB" b="1" dirty="0"/>
                  <a:t>Fibre-dominated</a:t>
                </a:r>
                <a:r>
                  <a:rPr lang="en-GB" dirty="0"/>
                  <a:t> (0°–10°): high load capacity.</a:t>
                </a:r>
              </a:p>
              <a:p>
                <a:pPr lvl="1"/>
                <a:r>
                  <a:rPr lang="en-GB" b="1" dirty="0"/>
                  <a:t>Shear-dominated</a:t>
                </a:r>
                <a:r>
                  <a:rPr lang="en-GB" dirty="0"/>
                  <a:t> (~30°–50°): steep strength loss.</a:t>
                </a:r>
              </a:p>
              <a:p>
                <a:pPr lvl="1"/>
                <a:r>
                  <a:rPr lang="en-GB" b="1" dirty="0"/>
                  <a:t>Matrix-dominated</a:t>
                </a:r>
                <a:r>
                  <a:rPr lang="en-GB" dirty="0"/>
                  <a:t> (&gt;70°): lowest strength.</a:t>
                </a:r>
              </a:p>
              <a:p>
                <a:r>
                  <a:rPr lang="en-GB" dirty="0"/>
                  <a:t>Design implication: for high-strength applications, loads should remain </a:t>
                </a:r>
                <a:r>
                  <a:rPr lang="en-GB" b="1" dirty="0"/>
                  <a:t>within ±15°</a:t>
                </a:r>
                <a:r>
                  <a:rPr lang="en-GB" dirty="0"/>
                  <a:t> of the fibre axis to avoid shear-driven failure.</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shows the numerical and graphical solution of the previous example, illustrating how tensile strength of an orthotropic layer varies with fibre angle under the Maximum Stress Criterion.”</a:t>
                </a:r>
              </a:p>
              <a:p>
                <a:r>
                  <a:rPr lang="en-GB" b="1" dirty="0"/>
                  <a:t>Concept</a:t>
                </a:r>
                <a:endParaRPr lang="en-GB" dirty="0"/>
              </a:p>
              <a:p>
                <a:r>
                  <a:rPr lang="en-GB" dirty="0"/>
                  <a:t>The </a:t>
                </a:r>
                <a:r>
                  <a:rPr lang="en-GB" b="1" dirty="0"/>
                  <a:t>Maximum Stress Criterion</a:t>
                </a:r>
                <a:r>
                  <a:rPr lang="en-GB" dirty="0"/>
                  <a:t> assumes failure when any principal stress exceeds its corresponding allowable in tension, compression, or shear.</a:t>
                </a:r>
              </a:p>
              <a:p>
                <a:r>
                  <a:rPr lang="en-GB" dirty="0"/>
                  <a:t>By resolving applied stress at angle </a:t>
                </a:r>
                <a:r>
                  <a:rPr lang="el-GR" dirty="0"/>
                  <a:t>θ, </a:t>
                </a:r>
                <a:r>
                  <a:rPr lang="en-GB" dirty="0"/>
                  <a:t>we can evaluate which mode governs failure—fibre, matrix, or shear.</a:t>
                </a:r>
              </a:p>
              <a:p>
                <a:r>
                  <a:rPr lang="en-GB" dirty="0"/>
                  <a:t>The resulting strength variation with </a:t>
                </a:r>
                <a:r>
                  <a:rPr lang="el-GR" dirty="0"/>
                  <a:t>θ </a:t>
                </a:r>
                <a:r>
                  <a:rPr lang="en-GB" dirty="0"/>
                  <a:t>represents the </a:t>
                </a:r>
                <a:r>
                  <a:rPr lang="en-GB" b="1" dirty="0"/>
                  <a:t>directional dependence of composite strength</a:t>
                </a:r>
                <a:r>
                  <a:rPr lang="en-GB" dirty="0"/>
                  <a:t>, or its anisotropy.</a:t>
                </a:r>
              </a:p>
              <a:p>
                <a:r>
                  <a:rPr lang="en-GB" b="1" dirty="0"/>
                  <a:t>Details</a:t>
                </a:r>
                <a:endParaRPr lang="en-GB" dirty="0"/>
              </a:p>
              <a:p>
                <a:r>
                  <a:rPr lang="en-GB" dirty="0"/>
                  <a:t>Material allowables used:</a:t>
                </a:r>
                <a:br>
                  <a:rPr lang="en-GB" dirty="0"/>
                </a:br>
                <a:r>
                  <a:rPr lang="ar-AE" sz="1200" i="0" kern="1200">
                    <a:solidFill>
                      <a:schemeClr val="tx1"/>
                    </a:solidFill>
                    <a:latin typeface="+mn-lt"/>
                    <a:ea typeface="+mn-ea"/>
                    <a:cs typeface="+mn-cs"/>
                  </a:rPr>
                  <a:t>𝑋_𝑡=1500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𝑋_𝑐=1700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𝑌_𝑡=90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𝑌_𝑐=250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𝑆=80</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r>
                  <a:rPr lang="en-GB" dirty="0"/>
                  <a:t>The off-axis tensile strength is evaluated using:</a:t>
                </a:r>
              </a:p>
              <a:p>
                <a:r>
                  <a:rPr lang="ar-AE" sz="1200" i="0" kern="1200">
                    <a:solidFill>
                      <a:schemeClr val="tx1"/>
                    </a:solidFill>
                    <a:latin typeface="+mn-lt"/>
                    <a:ea typeface="+mn-ea"/>
                    <a:cs typeface="+mn-cs"/>
                  </a:rPr>
                  <a:t>𝜎_𝑥𝑢 (𝜃)=</a:t>
                </a:r>
                <a:r>
                  <a:rPr lang="en-GB" sz="1200" i="0" kern="1200">
                    <a:solidFill>
                      <a:schemeClr val="tx1"/>
                    </a:solidFill>
                    <a:latin typeface="+mn-lt"/>
                    <a:ea typeface="+mn-ea"/>
                    <a:cs typeface="+mn-cs"/>
                  </a:rPr>
                  <a:t>min</a:t>
                </a:r>
                <a:r>
                  <a:rPr lang="ar-AE" sz="1200" i="0" kern="1200">
                    <a:solidFill>
                      <a:schemeClr val="tx1"/>
                    </a:solidFill>
                    <a:latin typeface="+mn-lt"/>
                    <a:ea typeface="+mn-ea"/>
                    <a:cs typeface="+mn-cs"/>
                  </a:rPr>
                  <a:t>⁡</a:t>
                </a:r>
                <a:r>
                  <a:rPr lang="ar-AE" sz="1200" b="0" i="0" kern="1200">
                    <a:solidFill>
                      <a:schemeClr val="tx1"/>
                    </a:solidFill>
                    <a:latin typeface="+mn-lt"/>
                    <a:ea typeface="+mn-ea"/>
                    <a:cs typeface="+mn-cs"/>
                  </a:rPr>
                  <a:t>" ⁣"  ( 𝑋_𝑡/(〖</a:t>
                </a:r>
                <a:r>
                  <a:rPr lang="en-GB" sz="1200" b="0" i="0" kern="1200">
                    <a:solidFill>
                      <a:schemeClr val="tx1"/>
                    </a:solidFill>
                    <a:latin typeface="+mn-lt"/>
                    <a:ea typeface="+mn-ea"/>
                    <a:cs typeface="+mn-cs"/>
                  </a:rPr>
                  <a:t>cos</a:t>
                </a:r>
                <a:r>
                  <a:rPr lang="ar-AE" sz="1200" b="0" i="0" kern="1200">
                    <a:solidFill>
                      <a:schemeClr val="tx1"/>
                    </a:solidFill>
                    <a:latin typeface="+mn-lt"/>
                    <a:ea typeface="+mn-ea"/>
                    <a:cs typeface="+mn-cs"/>
                  </a:rPr>
                  <a:t>⁡ 〗^2 𝜃)ⓜ,"  " ⓜ,𝑌_𝑡/(〖</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 〗^2 𝜃) "  "  𝑆/(</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⁡𝜃 </a:t>
                </a:r>
                <a:r>
                  <a:rPr lang="en-GB" sz="1200" b="0" i="0" kern="1200">
                    <a:solidFill>
                      <a:schemeClr val="tx1"/>
                    </a:solidFill>
                    <a:latin typeface="+mn-lt"/>
                    <a:ea typeface="+mn-ea"/>
                    <a:cs typeface="+mn-cs"/>
                  </a:rPr>
                  <a:t> cos</a:t>
                </a:r>
                <a:r>
                  <a:rPr lang="ar-AE" sz="1200" b="0" i="0" kern="1200">
                    <a:solidFill>
                      <a:schemeClr val="tx1"/>
                    </a:solidFill>
                    <a:latin typeface="+mn-lt"/>
                    <a:ea typeface="+mn-ea"/>
                    <a:cs typeface="+mn-cs"/>
                  </a:rPr>
                  <a:t>⁡𝜃 ))</a:t>
                </a:r>
                <a:endParaRPr lang="ar-AE" b="0" dirty="0"/>
              </a:p>
              <a:p>
                <a:r>
                  <a:rPr lang="en-GB" dirty="0"/>
                  <a:t>for </a:t>
                </a:r>
                <a:r>
                  <a:rPr lang="en-GB" sz="1200" i="0" kern="1200">
                    <a:solidFill>
                      <a:schemeClr val="tx1"/>
                    </a:solidFill>
                    <a:latin typeface="+mn-lt"/>
                    <a:ea typeface="+mn-ea"/>
                    <a:cs typeface="+mn-cs"/>
                  </a:rPr>
                  <a:t>0°≤𝜃≤90°</a:t>
                </a:r>
                <a:r>
                  <a:rPr lang="en-GB" dirty="0"/>
                  <a:t>.</a:t>
                </a:r>
              </a:p>
              <a:p>
                <a:r>
                  <a:rPr lang="en-GB" dirty="0"/>
                  <a:t>Graph interpretation:</a:t>
                </a:r>
              </a:p>
              <a:p>
                <a:pPr lvl="1"/>
                <a:r>
                  <a:rPr lang="en-GB" b="1" dirty="0"/>
                  <a:t>At </a:t>
                </a:r>
                <a:r>
                  <a:rPr lang="el-GR" b="1" dirty="0"/>
                  <a:t>θ = 0°</a:t>
                </a:r>
                <a:r>
                  <a:rPr lang="el-GR" dirty="0"/>
                  <a:t>, </a:t>
                </a:r>
                <a:r>
                  <a:rPr lang="en-GB" dirty="0"/>
                  <a:t>load aligns with fibres → </a:t>
                </a:r>
                <a:r>
                  <a:rPr lang="en-GB" b="1" dirty="0"/>
                  <a:t>fibre tension failure</a:t>
                </a:r>
                <a:r>
                  <a:rPr lang="en-GB" dirty="0"/>
                  <a:t> dominates at 1500 MPa.</a:t>
                </a:r>
              </a:p>
              <a:p>
                <a:pPr lvl="1"/>
                <a:r>
                  <a:rPr lang="en-GB" b="1" dirty="0"/>
                  <a:t>Between 10° and 45°</a:t>
                </a:r>
                <a:r>
                  <a:rPr lang="en-GB" dirty="0"/>
                  <a:t>, shear stresses become critical → strength drops sharply to ~160 MPa.</a:t>
                </a:r>
              </a:p>
              <a:p>
                <a:pPr lvl="1"/>
                <a:r>
                  <a:rPr lang="en-GB" b="1" dirty="0"/>
                  <a:t>At </a:t>
                </a:r>
                <a:r>
                  <a:rPr lang="el-GR" b="1" dirty="0"/>
                  <a:t>θ ≈ 90°</a:t>
                </a:r>
                <a:r>
                  <a:rPr lang="el-GR" dirty="0"/>
                  <a:t>, </a:t>
                </a:r>
                <a:r>
                  <a:rPr lang="en-GB" dirty="0"/>
                  <a:t>matrix tensile failure governs → ~90 MPa.</a:t>
                </a:r>
              </a:p>
              <a:p>
                <a:r>
                  <a:rPr lang="en-GB" dirty="0"/>
                  <a:t>The curve shows the </a:t>
                </a:r>
                <a:r>
                  <a:rPr lang="en-GB" b="1" dirty="0"/>
                  <a:t>nonlinear drop in tensile strength</a:t>
                </a:r>
                <a:r>
                  <a:rPr lang="en-GB" dirty="0"/>
                  <a:t> as fibres rotate away from load direction, confirming strong anisotropy.</a:t>
                </a:r>
              </a:p>
              <a:p>
                <a:r>
                  <a:rPr lang="en-GB" dirty="0"/>
                  <a:t>Such trends are typical of unidirectional CFRP or GFRP laminates and demonstrate that fibre alignment is crucial to maintaining strength.</a:t>
                </a:r>
              </a:p>
              <a:p>
                <a:r>
                  <a:rPr lang="en-GB" b="1" dirty="0"/>
                  <a:t>Key Takeaway</a:t>
                </a:r>
                <a:endParaRPr lang="en-GB" dirty="0"/>
              </a:p>
              <a:p>
                <a:r>
                  <a:rPr lang="en-GB" dirty="0"/>
                  <a:t>The </a:t>
                </a:r>
                <a:r>
                  <a:rPr lang="en-GB" b="1" dirty="0"/>
                  <a:t>Maximum Stress Criterion</a:t>
                </a:r>
                <a:r>
                  <a:rPr lang="en-GB" dirty="0"/>
                  <a:t> provides a simple but effective way to visualise the drastic strength reduction caused by fibre misalignment.</a:t>
                </a:r>
              </a:p>
              <a:p>
                <a:r>
                  <a:rPr lang="en-GB" dirty="0"/>
                  <a:t>The chart highlights three regions:</a:t>
                </a:r>
              </a:p>
              <a:p>
                <a:pPr lvl="1"/>
                <a:r>
                  <a:rPr lang="en-GB" b="1" dirty="0"/>
                  <a:t>Fibre-dominated</a:t>
                </a:r>
                <a:r>
                  <a:rPr lang="en-GB" dirty="0"/>
                  <a:t> (0°–10°): high load capacity.</a:t>
                </a:r>
              </a:p>
              <a:p>
                <a:pPr lvl="1"/>
                <a:r>
                  <a:rPr lang="en-GB" b="1" dirty="0"/>
                  <a:t>Shear-dominated</a:t>
                </a:r>
                <a:r>
                  <a:rPr lang="en-GB" dirty="0"/>
                  <a:t> (~30°–50°): steep strength loss.</a:t>
                </a:r>
              </a:p>
              <a:p>
                <a:pPr lvl="1"/>
                <a:r>
                  <a:rPr lang="en-GB" b="1" dirty="0"/>
                  <a:t>Matrix-dominated</a:t>
                </a:r>
                <a:r>
                  <a:rPr lang="en-GB" dirty="0"/>
                  <a:t> (&gt;70°): lowest strength.</a:t>
                </a:r>
              </a:p>
              <a:p>
                <a:r>
                  <a:rPr lang="en-GB" dirty="0"/>
                  <a:t>Design implication: for high-strength applications, loads should remain </a:t>
                </a:r>
                <a:r>
                  <a:rPr lang="en-GB" b="1" dirty="0"/>
                  <a:t>within ±15°</a:t>
                </a:r>
                <a:r>
                  <a:rPr lang="en-GB" dirty="0"/>
                  <a:t> of the fibre axis to avoid shear-driven failure.</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36</a:t>
            </a:fld>
            <a:endParaRPr lang="en-GB" dirty="0"/>
          </a:p>
        </p:txBody>
      </p:sp>
    </p:spTree>
    <p:extLst>
      <p:ext uri="{BB962C8B-B14F-4D97-AF65-F5344CB8AC3E}">
        <p14:creationId xmlns:p14="http://schemas.microsoft.com/office/powerpoint/2010/main" val="1722141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polar plot visualises the same off-axis tensile strength variation (</a:t>
                </a:r>
                <a:r>
                  <a:rPr lang="el-GR" dirty="0"/>
                  <a:t>σ</a:t>
                </a:r>
                <a:r>
                  <a:rPr lang="en-GB" dirty="0"/>
                  <a:t>xu vs </a:t>
                </a:r>
                <a:r>
                  <a:rPr lang="el-GR" dirty="0"/>
                  <a:t>θ) </a:t>
                </a:r>
                <a:r>
                  <a:rPr lang="en-GB" dirty="0"/>
                  <a:t>obtained from the Maximum Stress Criterion, now displayed as a radial representation to illustrate anisotropy.”</a:t>
                </a:r>
              </a:p>
              <a:p>
                <a:endParaRPr lang="en-GB" b="1" dirty="0"/>
              </a:p>
              <a:p>
                <a:r>
                  <a:rPr lang="en-GB" b="1" dirty="0"/>
                  <a:t>Concept</a:t>
                </a:r>
                <a:endParaRPr lang="en-GB" dirty="0"/>
              </a:p>
              <a:p>
                <a:r>
                  <a:rPr lang="en-GB" dirty="0"/>
                  <a:t>In a </a:t>
                </a:r>
                <a:r>
                  <a:rPr lang="en-GB" b="1" dirty="0"/>
                  <a:t>polar plot</a:t>
                </a:r>
                <a:r>
                  <a:rPr lang="en-GB" dirty="0"/>
                  <a:t>, the radius corresponds to the tensile strength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oMath>
                </a14:m>
                <a:r>
                  <a:rPr lang="ar-AE" dirty="0"/>
                  <a:t>, </a:t>
                </a:r>
                <a:r>
                  <a:rPr lang="en-GB" dirty="0"/>
                  <a:t>and the angle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oMath>
                </a14:m>
                <a:r>
                  <a:rPr lang="en-GB" dirty="0"/>
                  <a:t>represents fibre orientation relative to the loading direction.</a:t>
                </a:r>
              </a:p>
              <a:p>
                <a:r>
                  <a:rPr lang="en-GB" dirty="0"/>
                  <a:t>The plot is symmetric every 90°, reflecting orthotropic symmetry in the composite lamina.</a:t>
                </a:r>
              </a:p>
              <a:p>
                <a:endParaRPr lang="en-GB" b="1" dirty="0"/>
              </a:p>
              <a:p>
                <a:r>
                  <a:rPr lang="en-GB" b="1" dirty="0"/>
                  <a:t>Details</a:t>
                </a:r>
                <a:endParaRPr lang="en-GB" dirty="0"/>
              </a:p>
              <a:p>
                <a:r>
                  <a:rPr lang="en-GB" dirty="0"/>
                  <a:t>Material allowables: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1500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90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𝑆</m:t>
                    </m:r>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80</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r>
                  <a:rPr lang="en-GB" dirty="0"/>
                  <a:t>At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oMath>
                </a14:m>
                <a:r>
                  <a:rPr lang="en-GB" dirty="0"/>
                  <a:t>and </a:t>
                </a:r>
                <a14:m>
                  <m:oMath xmlns:m="http://schemas.openxmlformats.org/officeDocument/2006/math">
                    <m:r>
                      <a:rPr lang="en-GB" sz="1200" kern="1200">
                        <a:solidFill>
                          <a:schemeClr val="tx1"/>
                        </a:solidFill>
                        <a:latin typeface="Cambria Math" panose="02040503050406030204" pitchFamily="18" charset="0"/>
                        <a:ea typeface="+mn-ea"/>
                        <a:cs typeface="+mn-cs"/>
                      </a:rPr>
                      <m:t>180</m:t>
                    </m:r>
                    <m:r>
                      <a:rPr lang="en-GB" sz="1200" i="0" kern="1200">
                        <a:solidFill>
                          <a:schemeClr val="tx1"/>
                        </a:solidFill>
                        <a:latin typeface="Cambria Math" panose="02040503050406030204" pitchFamily="18" charset="0"/>
                        <a:ea typeface="+mn-ea"/>
                        <a:cs typeface="+mn-cs"/>
                      </a:rPr>
                      <m:t>°</m:t>
                    </m:r>
                  </m:oMath>
                </a14:m>
                <a:r>
                  <a:rPr lang="en-GB" dirty="0"/>
                  <a:t>: fibre-aligned → strength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1500</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r>
                  <a:rPr lang="en-GB" dirty="0"/>
                  <a:t>At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45</m:t>
                    </m:r>
                    <m:r>
                      <a:rPr lang="en-GB" sz="1200" i="0" kern="1200">
                        <a:solidFill>
                          <a:schemeClr val="tx1"/>
                        </a:solidFill>
                        <a:latin typeface="Cambria Math" panose="02040503050406030204" pitchFamily="18" charset="0"/>
                        <a:ea typeface="+mn-ea"/>
                        <a:cs typeface="+mn-cs"/>
                      </a:rPr>
                      <m:t>°</m:t>
                    </m:r>
                  </m:oMath>
                </a14:m>
                <a:r>
                  <a:rPr lang="en-GB" dirty="0"/>
                  <a:t>and </a:t>
                </a:r>
                <a14:m>
                  <m:oMath xmlns:m="http://schemas.openxmlformats.org/officeDocument/2006/math">
                    <m:r>
                      <a:rPr lang="en-GB" sz="1200" kern="1200">
                        <a:solidFill>
                          <a:schemeClr val="tx1"/>
                        </a:solidFill>
                        <a:latin typeface="Cambria Math" panose="02040503050406030204" pitchFamily="18" charset="0"/>
                        <a:ea typeface="+mn-ea"/>
                        <a:cs typeface="+mn-cs"/>
                      </a:rPr>
                      <m:t>225</m:t>
                    </m:r>
                    <m:r>
                      <a:rPr lang="en-GB" sz="1200" i="0" kern="1200">
                        <a:solidFill>
                          <a:schemeClr val="tx1"/>
                        </a:solidFill>
                        <a:latin typeface="Cambria Math" panose="02040503050406030204" pitchFamily="18" charset="0"/>
                        <a:ea typeface="+mn-ea"/>
                        <a:cs typeface="+mn-cs"/>
                      </a:rPr>
                      <m:t>°</m:t>
                    </m:r>
                  </m:oMath>
                </a14:m>
                <a:r>
                  <a:rPr lang="en-GB" dirty="0"/>
                  <a:t>: shear-dominated → strength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160</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r>
                  <a:rPr lang="en-GB" dirty="0"/>
                  <a:t>At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90</m:t>
                    </m:r>
                    <m:r>
                      <a:rPr lang="en-GB" sz="1200" i="0" kern="1200">
                        <a:solidFill>
                          <a:schemeClr val="tx1"/>
                        </a:solidFill>
                        <a:latin typeface="Cambria Math" panose="02040503050406030204" pitchFamily="18" charset="0"/>
                        <a:ea typeface="+mn-ea"/>
                        <a:cs typeface="+mn-cs"/>
                      </a:rPr>
                      <m:t>°</m:t>
                    </m:r>
                  </m:oMath>
                </a14:m>
                <a:r>
                  <a:rPr lang="en-GB" dirty="0"/>
                  <a:t>and </a:t>
                </a:r>
                <a14:m>
                  <m:oMath xmlns:m="http://schemas.openxmlformats.org/officeDocument/2006/math">
                    <m:r>
                      <a:rPr lang="en-GB" sz="1200" kern="1200">
                        <a:solidFill>
                          <a:schemeClr val="tx1"/>
                        </a:solidFill>
                        <a:latin typeface="Cambria Math" panose="02040503050406030204" pitchFamily="18" charset="0"/>
                        <a:ea typeface="+mn-ea"/>
                        <a:cs typeface="+mn-cs"/>
                      </a:rPr>
                      <m:t>270</m:t>
                    </m:r>
                    <m:r>
                      <a:rPr lang="en-GB" sz="1200" i="0" kern="1200">
                        <a:solidFill>
                          <a:schemeClr val="tx1"/>
                        </a:solidFill>
                        <a:latin typeface="Cambria Math" panose="02040503050406030204" pitchFamily="18" charset="0"/>
                        <a:ea typeface="+mn-ea"/>
                        <a:cs typeface="+mn-cs"/>
                      </a:rPr>
                      <m:t>°</m:t>
                    </m:r>
                  </m:oMath>
                </a14:m>
                <a:r>
                  <a:rPr lang="en-GB" dirty="0"/>
                  <a:t>: matrix-dominated → strength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90</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r>
                  <a:rPr lang="en-GB" dirty="0"/>
                  <a:t>The elongated vertical axis represents the high longitudinal strength along fibres, while the narrow lateral spread indicates weakness in the transverse and shear directions.</a:t>
                </a:r>
              </a:p>
              <a:p>
                <a:r>
                  <a:rPr lang="en-GB" dirty="0"/>
                  <a:t>This creates the characteristic </a:t>
                </a:r>
                <a:r>
                  <a:rPr lang="en-GB" b="1" dirty="0"/>
                  <a:t>“peanut” shape</a:t>
                </a:r>
                <a:r>
                  <a:rPr lang="en-GB" dirty="0"/>
                  <a:t> typical of unidirectional composites, where strength is highest along fibres and minimal perpendicular to them.</a:t>
                </a:r>
              </a:p>
              <a:p>
                <a:endParaRPr lang="en-GB" b="1" dirty="0"/>
              </a:p>
              <a:p>
                <a:r>
                  <a:rPr lang="en-GB" b="1" dirty="0"/>
                  <a:t>Key Takeaway</a:t>
                </a:r>
                <a:endParaRPr lang="en-GB" dirty="0"/>
              </a:p>
              <a:p>
                <a:r>
                  <a:rPr lang="en-GB" dirty="0"/>
                  <a:t>The polar plot vividly demonstrates the </a:t>
                </a:r>
                <a:r>
                  <a:rPr lang="en-GB" b="1" dirty="0"/>
                  <a:t>directional dependency of composite strength</a:t>
                </a:r>
                <a:r>
                  <a:rPr lang="en-GB" dirty="0"/>
                  <a:t>.</a:t>
                </a:r>
              </a:p>
              <a:p>
                <a:r>
                  <a:rPr lang="en-GB" dirty="0"/>
                  <a:t>Unidirectional laminates show </a:t>
                </a:r>
                <a:r>
                  <a:rPr lang="en-GB" b="1" dirty="0"/>
                  <a:t>extreme anisotropy</a:t>
                </a:r>
                <a:r>
                  <a:rPr lang="en-GB" dirty="0"/>
                  <a:t>: strong along fibres, weak transversely.</a:t>
                </a:r>
              </a:p>
              <a:p>
                <a:r>
                  <a:rPr lang="en-GB" dirty="0"/>
                  <a:t>The plot reinforces the design rule that </a:t>
                </a:r>
                <a:r>
                  <a:rPr lang="en-GB" b="1" dirty="0"/>
                  <a:t>primary loads should align with fibre direction</a:t>
                </a:r>
                <a:r>
                  <a:rPr lang="en-GB" dirty="0"/>
                  <a:t> to exploit full material capacity, while off-axis loading must be minimised or supported by cross-ply reinforcement.</a:t>
                </a:r>
              </a:p>
              <a:p>
                <a:endParaRPr lang="en-GB"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polar plot visualises the same off-axis tensile strength variation (</a:t>
                </a:r>
                <a:r>
                  <a:rPr lang="el-GR" dirty="0"/>
                  <a:t>σ</a:t>
                </a:r>
                <a:r>
                  <a:rPr lang="en-GB" dirty="0"/>
                  <a:t>xu vs </a:t>
                </a:r>
                <a:r>
                  <a:rPr lang="el-GR" dirty="0"/>
                  <a:t>θ) </a:t>
                </a:r>
                <a:r>
                  <a:rPr lang="en-GB" dirty="0"/>
                  <a:t>obtained from the Maximum Stress Criterion, now displayed as a radial representation to illustrate anisotropy.”</a:t>
                </a:r>
              </a:p>
              <a:p>
                <a:r>
                  <a:rPr lang="en-GB" b="1" dirty="0"/>
                  <a:t>Concept</a:t>
                </a:r>
                <a:endParaRPr lang="en-GB" dirty="0"/>
              </a:p>
              <a:p>
                <a:r>
                  <a:rPr lang="en-GB" dirty="0"/>
                  <a:t>In a </a:t>
                </a:r>
                <a:r>
                  <a:rPr lang="en-GB" b="1" dirty="0"/>
                  <a:t>polar plot</a:t>
                </a:r>
                <a:r>
                  <a:rPr lang="en-GB" dirty="0"/>
                  <a:t>, the radius corresponds to the tensile strength </a:t>
                </a:r>
                <a:r>
                  <a:rPr lang="ar-AE" sz="1200" i="0" kern="1200">
                    <a:solidFill>
                      <a:schemeClr val="tx1"/>
                    </a:solidFill>
                    <a:latin typeface="+mn-lt"/>
                    <a:ea typeface="+mn-ea"/>
                    <a:cs typeface="+mn-cs"/>
                  </a:rPr>
                  <a:t>𝜎_𝑥𝑢</a:t>
                </a:r>
                <a:r>
                  <a:rPr lang="ar-AE" dirty="0"/>
                  <a:t>, </a:t>
                </a:r>
                <a:r>
                  <a:rPr lang="en-GB" dirty="0"/>
                  <a:t>and the angle </a:t>
                </a:r>
                <a:r>
                  <a:rPr lang="en-GB" sz="1200" i="0" kern="1200">
                    <a:solidFill>
                      <a:schemeClr val="tx1"/>
                    </a:solidFill>
                    <a:latin typeface="+mn-lt"/>
                    <a:ea typeface="+mn-ea"/>
                    <a:cs typeface="+mn-cs"/>
                  </a:rPr>
                  <a:t>𝜃</a:t>
                </a:r>
                <a:r>
                  <a:rPr lang="en-GB" dirty="0"/>
                  <a:t>represents fibre orientation relative to the loading direction.</a:t>
                </a:r>
              </a:p>
              <a:p>
                <a:r>
                  <a:rPr lang="en-GB" dirty="0"/>
                  <a:t>The plot is symmetric every 90°, reflecting orthotropic symmetry in the composite lamina.</a:t>
                </a:r>
              </a:p>
              <a:p>
                <a:r>
                  <a:rPr lang="en-GB" b="1" dirty="0"/>
                  <a:t>Details</a:t>
                </a:r>
                <a:endParaRPr lang="en-GB" dirty="0"/>
              </a:p>
              <a:p>
                <a:r>
                  <a:rPr lang="en-GB" dirty="0"/>
                  <a:t>Material allowables: </a:t>
                </a:r>
                <a:r>
                  <a:rPr lang="ar-AE" sz="1200" i="0" kern="1200">
                    <a:solidFill>
                      <a:schemeClr val="tx1"/>
                    </a:solidFill>
                    <a:latin typeface="+mn-lt"/>
                    <a:ea typeface="+mn-ea"/>
                    <a:cs typeface="+mn-cs"/>
                  </a:rPr>
                  <a:t>𝑋_𝑡=1500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𝑌_𝑡=90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𝑆=80</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r>
                  <a:rPr lang="en-GB" dirty="0"/>
                  <a:t>At </a:t>
                </a:r>
                <a:r>
                  <a:rPr lang="en-GB" sz="1200" i="0" kern="1200">
                    <a:solidFill>
                      <a:schemeClr val="tx1"/>
                    </a:solidFill>
                    <a:latin typeface="+mn-lt"/>
                    <a:ea typeface="+mn-ea"/>
                    <a:cs typeface="+mn-cs"/>
                  </a:rPr>
                  <a:t>𝜃=0°</a:t>
                </a:r>
                <a:r>
                  <a:rPr lang="en-GB" dirty="0"/>
                  <a:t>and </a:t>
                </a:r>
                <a:r>
                  <a:rPr lang="en-GB" sz="1200" i="0" kern="1200">
                    <a:solidFill>
                      <a:schemeClr val="tx1"/>
                    </a:solidFill>
                    <a:latin typeface="+mn-lt"/>
                    <a:ea typeface="+mn-ea"/>
                    <a:cs typeface="+mn-cs"/>
                  </a:rPr>
                  <a:t>180°</a:t>
                </a:r>
                <a:r>
                  <a:rPr lang="en-GB" dirty="0"/>
                  <a:t>: fibre-aligned → strength </a:t>
                </a:r>
                <a:r>
                  <a:rPr lang="en-GB" sz="1200" i="0" kern="1200">
                    <a:solidFill>
                      <a:schemeClr val="tx1"/>
                    </a:solidFill>
                    <a:latin typeface="+mn-lt"/>
                    <a:ea typeface="+mn-ea"/>
                    <a:cs typeface="+mn-cs"/>
                  </a:rPr>
                  <a:t>≈1500</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r>
                  <a:rPr lang="en-GB" dirty="0"/>
                  <a:t>At </a:t>
                </a:r>
                <a:r>
                  <a:rPr lang="en-GB" sz="1200" i="0" kern="1200">
                    <a:solidFill>
                      <a:schemeClr val="tx1"/>
                    </a:solidFill>
                    <a:latin typeface="+mn-lt"/>
                    <a:ea typeface="+mn-ea"/>
                    <a:cs typeface="+mn-cs"/>
                  </a:rPr>
                  <a:t>𝜃=45°</a:t>
                </a:r>
                <a:r>
                  <a:rPr lang="en-GB" dirty="0"/>
                  <a:t>and </a:t>
                </a:r>
                <a:r>
                  <a:rPr lang="en-GB" sz="1200" i="0" kern="1200">
                    <a:solidFill>
                      <a:schemeClr val="tx1"/>
                    </a:solidFill>
                    <a:latin typeface="+mn-lt"/>
                    <a:ea typeface="+mn-ea"/>
                    <a:cs typeface="+mn-cs"/>
                  </a:rPr>
                  <a:t>225°</a:t>
                </a:r>
                <a:r>
                  <a:rPr lang="en-GB" dirty="0"/>
                  <a:t>: shear-dominated → strength </a:t>
                </a:r>
                <a:r>
                  <a:rPr lang="en-GB" sz="1200" i="0" kern="1200">
                    <a:solidFill>
                      <a:schemeClr val="tx1"/>
                    </a:solidFill>
                    <a:latin typeface="+mn-lt"/>
                    <a:ea typeface="+mn-ea"/>
                    <a:cs typeface="+mn-cs"/>
                  </a:rPr>
                  <a:t>≈160</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r>
                  <a:rPr lang="en-GB" dirty="0"/>
                  <a:t>At </a:t>
                </a:r>
                <a:r>
                  <a:rPr lang="en-GB" sz="1200" i="0" kern="1200">
                    <a:solidFill>
                      <a:schemeClr val="tx1"/>
                    </a:solidFill>
                    <a:latin typeface="+mn-lt"/>
                    <a:ea typeface="+mn-ea"/>
                    <a:cs typeface="+mn-cs"/>
                  </a:rPr>
                  <a:t>𝜃=90°</a:t>
                </a:r>
                <a:r>
                  <a:rPr lang="en-GB" dirty="0"/>
                  <a:t>and </a:t>
                </a:r>
                <a:r>
                  <a:rPr lang="en-GB" sz="1200" i="0" kern="1200">
                    <a:solidFill>
                      <a:schemeClr val="tx1"/>
                    </a:solidFill>
                    <a:latin typeface="+mn-lt"/>
                    <a:ea typeface="+mn-ea"/>
                    <a:cs typeface="+mn-cs"/>
                  </a:rPr>
                  <a:t>270°</a:t>
                </a:r>
                <a:r>
                  <a:rPr lang="en-GB" dirty="0"/>
                  <a:t>: matrix-dominated → strength </a:t>
                </a:r>
                <a:r>
                  <a:rPr lang="en-GB" sz="1200" i="0" kern="1200">
                    <a:solidFill>
                      <a:schemeClr val="tx1"/>
                    </a:solidFill>
                    <a:latin typeface="+mn-lt"/>
                    <a:ea typeface="+mn-ea"/>
                    <a:cs typeface="+mn-cs"/>
                  </a:rPr>
                  <a:t>≈90</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r>
                  <a:rPr lang="en-GB" dirty="0"/>
                  <a:t>The elongated vertical axis represents the high longitudinal strength along fibres, while the narrow lateral spread indicates weakness in the transverse and shear directions.</a:t>
                </a:r>
              </a:p>
              <a:p>
                <a:r>
                  <a:rPr lang="en-GB" dirty="0"/>
                  <a:t>This creates the characteristic </a:t>
                </a:r>
                <a:r>
                  <a:rPr lang="en-GB" b="1" dirty="0"/>
                  <a:t>“peanut” shape</a:t>
                </a:r>
                <a:r>
                  <a:rPr lang="en-GB" dirty="0"/>
                  <a:t> typical of unidirectional composites, where strength is highest along fibres and minimal perpendicular to them.</a:t>
                </a:r>
              </a:p>
              <a:p>
                <a:r>
                  <a:rPr lang="en-GB" b="1" dirty="0"/>
                  <a:t>Key Takeaway</a:t>
                </a:r>
                <a:endParaRPr lang="en-GB" dirty="0"/>
              </a:p>
              <a:p>
                <a:r>
                  <a:rPr lang="en-GB" dirty="0"/>
                  <a:t>The polar plot vividly demonstrates the </a:t>
                </a:r>
                <a:r>
                  <a:rPr lang="en-GB" b="1" dirty="0"/>
                  <a:t>directional dependency of composite strength</a:t>
                </a:r>
                <a:r>
                  <a:rPr lang="en-GB" dirty="0"/>
                  <a:t>.</a:t>
                </a:r>
              </a:p>
              <a:p>
                <a:r>
                  <a:rPr lang="en-GB" dirty="0"/>
                  <a:t>Unidirectional laminates show </a:t>
                </a:r>
                <a:r>
                  <a:rPr lang="en-GB" b="1" dirty="0"/>
                  <a:t>extreme anisotropy</a:t>
                </a:r>
                <a:r>
                  <a:rPr lang="en-GB" dirty="0"/>
                  <a:t>: strong along fibres, weak transversely.</a:t>
                </a:r>
              </a:p>
              <a:p>
                <a:r>
                  <a:rPr lang="en-GB" dirty="0"/>
                  <a:t>The plot reinforces the design rule that </a:t>
                </a:r>
                <a:r>
                  <a:rPr lang="en-GB" b="1" dirty="0"/>
                  <a:t>primary loads should align with fibre direction</a:t>
                </a:r>
                <a:r>
                  <a:rPr lang="en-GB" dirty="0"/>
                  <a:t> to exploit full material capacity, while off-axis loading must be minimised or supported by cross-ply reinforcement.</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37</a:t>
            </a:fld>
            <a:endParaRPr lang="en-GB" dirty="0"/>
          </a:p>
        </p:txBody>
      </p:sp>
    </p:spTree>
    <p:extLst>
      <p:ext uri="{BB962C8B-B14F-4D97-AF65-F5344CB8AC3E}">
        <p14:creationId xmlns:p14="http://schemas.microsoft.com/office/powerpoint/2010/main" val="968484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introduces failure criteria for woven fabric composites, highlighting how their complex geometry—interlaced yarns, crimps, and weave architecture—fundamentally changes their failure behaviour compared to unidirectional (UD) composites.”</a:t>
            </a:r>
          </a:p>
          <a:p>
            <a:endParaRPr lang="en-GB" b="1" dirty="0"/>
          </a:p>
          <a:p>
            <a:r>
              <a:rPr lang="en-GB" b="1" dirty="0"/>
              <a:t>Concept</a:t>
            </a:r>
            <a:endParaRPr lang="en-GB" dirty="0"/>
          </a:p>
          <a:p>
            <a:r>
              <a:rPr lang="en-GB" dirty="0"/>
              <a:t>Most existing composite failure models (Tsai–Hill, Hashin, Puck, LARC03, etc.) were developed for </a:t>
            </a:r>
            <a:r>
              <a:rPr lang="en-GB" b="1" dirty="0"/>
              <a:t>unidirectional laminates</a:t>
            </a:r>
            <a:r>
              <a:rPr lang="en-GB" dirty="0"/>
              <a:t>, where fibres are straight and continuous.</a:t>
            </a:r>
          </a:p>
          <a:p>
            <a:r>
              <a:rPr lang="en-GB" b="1" dirty="0"/>
              <a:t>Woven fabrics</a:t>
            </a:r>
            <a:r>
              <a:rPr lang="en-GB" dirty="0"/>
              <a:t> introduce additional mesoscale effects—yarn crimp, interlacing, and local curvature—which alter stress transfer and failure initiation.</a:t>
            </a:r>
          </a:p>
          <a:p>
            <a:r>
              <a:rPr lang="en-GB" dirty="0"/>
              <a:t>These factors require </a:t>
            </a:r>
            <a:r>
              <a:rPr lang="en-GB" b="1" dirty="0"/>
              <a:t>modified or distinct failure models</a:t>
            </a:r>
            <a:r>
              <a:rPr lang="en-GB" dirty="0"/>
              <a:t>, yet no universal standard has been agreed upon due to the complexity of the woven architecture.</a:t>
            </a:r>
          </a:p>
          <a:p>
            <a:endParaRPr lang="en-GB" b="1" dirty="0"/>
          </a:p>
          <a:p>
            <a:r>
              <a:rPr lang="en-GB" b="1" dirty="0"/>
              <a:t>Details</a:t>
            </a:r>
            <a:endParaRPr lang="en-GB" dirty="0"/>
          </a:p>
          <a:p>
            <a:r>
              <a:rPr lang="en-GB" b="1" dirty="0"/>
              <a:t>Geometry and waviness effects:</a:t>
            </a:r>
            <a:endParaRPr lang="en-GB" dirty="0"/>
          </a:p>
          <a:p>
            <a:pPr lvl="1"/>
            <a:r>
              <a:rPr lang="en-GB" dirty="0"/>
              <a:t>Each woven yarn experiences </a:t>
            </a:r>
            <a:r>
              <a:rPr lang="en-GB" b="1" dirty="0"/>
              <a:t>periodic cross-sectional variation</a:t>
            </a:r>
            <a:r>
              <a:rPr lang="en-GB" dirty="0"/>
              <a:t> and </a:t>
            </a:r>
            <a:r>
              <a:rPr lang="en-GB" b="1" dirty="0"/>
              <a:t>crimping</a:t>
            </a:r>
            <a:r>
              <a:rPr lang="en-GB" dirty="0"/>
              <a:t>, creating alternating zones of tension and compression along its path.</a:t>
            </a:r>
          </a:p>
          <a:p>
            <a:pPr lvl="1"/>
            <a:r>
              <a:rPr lang="en-GB" dirty="0"/>
              <a:t>Unlike UD composites, fibres in woven yarns are </a:t>
            </a:r>
            <a:r>
              <a:rPr lang="en-GB" b="1" dirty="0"/>
              <a:t>not straight</a:t>
            </a:r>
            <a:r>
              <a:rPr lang="en-GB" dirty="0"/>
              <a:t>, leading to local misalignment and early matrix micro-cracking under tension.</a:t>
            </a:r>
          </a:p>
          <a:p>
            <a:pPr lvl="1"/>
            <a:r>
              <a:rPr lang="en-GB" b="1" dirty="0"/>
              <a:t>In-plane waviness</a:t>
            </a:r>
            <a:r>
              <a:rPr lang="en-GB" dirty="0"/>
              <a:t> (yarn misalignment) and </a:t>
            </a:r>
            <a:r>
              <a:rPr lang="en-GB" b="1" dirty="0"/>
              <a:t>out-of-plane crimping</a:t>
            </a:r>
            <a:r>
              <a:rPr lang="en-GB" dirty="0"/>
              <a:t> (undulation between warp and weft) reduce stiffness and strength, particularly under combined loading.</a:t>
            </a:r>
          </a:p>
          <a:p>
            <a:r>
              <a:rPr lang="en-GB" b="1" dirty="0"/>
              <a:t>Weave interaction:</a:t>
            </a:r>
            <a:endParaRPr lang="en-GB" dirty="0"/>
          </a:p>
          <a:p>
            <a:pPr lvl="1"/>
            <a:r>
              <a:rPr lang="en-GB" dirty="0"/>
              <a:t>The </a:t>
            </a:r>
            <a:r>
              <a:rPr lang="en-GB" b="1" dirty="0"/>
              <a:t>warp–weft interaction</a:t>
            </a:r>
            <a:r>
              <a:rPr lang="en-GB" dirty="0"/>
              <a:t> produces nonlinear stress–strain response and influences failure mode transition under biaxial or shear loading.</a:t>
            </a:r>
          </a:p>
          <a:p>
            <a:pPr lvl="1"/>
            <a:r>
              <a:rPr lang="en-GB" dirty="0"/>
              <a:t>Local bending and shear at yarn crossovers induce </a:t>
            </a:r>
            <a:r>
              <a:rPr lang="en-GB" b="1" dirty="0"/>
              <a:t>stress concentrations</a:t>
            </a:r>
            <a:r>
              <a:rPr lang="en-GB" dirty="0"/>
              <a:t>, especially near interlacement points (weave cells).</a:t>
            </a:r>
          </a:p>
          <a:p>
            <a:r>
              <a:rPr lang="en-GB" b="1" dirty="0"/>
              <a:t>Damage mechanisms:</a:t>
            </a:r>
            <a:endParaRPr lang="en-GB" dirty="0"/>
          </a:p>
          <a:p>
            <a:pPr lvl="1"/>
            <a:r>
              <a:rPr lang="en-GB" b="1" dirty="0"/>
              <a:t>Tow misalignment</a:t>
            </a:r>
            <a:r>
              <a:rPr lang="en-GB" dirty="0"/>
              <a:t> leads to local shear-induced failure in the matrix between yarns.</a:t>
            </a:r>
          </a:p>
          <a:p>
            <a:pPr lvl="1"/>
            <a:r>
              <a:rPr lang="en-GB" b="1" dirty="0"/>
              <a:t>Ply wrinkling and binder misalignment</a:t>
            </a:r>
            <a:r>
              <a:rPr lang="en-GB" dirty="0"/>
              <a:t> in multi-ply woven laminates cause matrix cracking and delamination initiation.</a:t>
            </a:r>
          </a:p>
          <a:p>
            <a:pPr lvl="1"/>
            <a:r>
              <a:rPr lang="en-GB" dirty="0"/>
              <a:t>Due to the </a:t>
            </a:r>
            <a:r>
              <a:rPr lang="en-GB" b="1" dirty="0"/>
              <a:t>cellular reinforcement architecture</a:t>
            </a:r>
            <a:r>
              <a:rPr lang="en-GB" dirty="0"/>
              <a:t>, </a:t>
            </a:r>
            <a:r>
              <a:rPr lang="en-GB" b="1" dirty="0"/>
              <a:t>matrix cracking is constrained</a:t>
            </a:r>
            <a:r>
              <a:rPr lang="en-GB" dirty="0"/>
              <a:t> within the weave cells—damage growth is more gradual than in UD composites.</a:t>
            </a:r>
          </a:p>
          <a:p>
            <a:r>
              <a:rPr lang="en-GB" b="1" dirty="0"/>
              <a:t>Mechanical consequence:</a:t>
            </a:r>
            <a:endParaRPr lang="en-GB" dirty="0"/>
          </a:p>
          <a:p>
            <a:pPr lvl="1"/>
            <a:r>
              <a:rPr lang="en-GB" dirty="0"/>
              <a:t>Woven laminates typically exhibit </a:t>
            </a:r>
            <a:r>
              <a:rPr lang="en-GB" b="1" dirty="0"/>
              <a:t>higher damage tolerance but lower stiffness and strength</a:t>
            </a:r>
            <a:r>
              <a:rPr lang="en-GB" dirty="0"/>
              <a:t> than equivalent UD layups.</a:t>
            </a:r>
          </a:p>
          <a:p>
            <a:pPr lvl="1"/>
            <a:r>
              <a:rPr lang="en-GB" dirty="0"/>
              <a:t>Their performance depends strongly on </a:t>
            </a:r>
            <a:r>
              <a:rPr lang="en-GB" b="1" dirty="0"/>
              <a:t>weave type</a:t>
            </a:r>
            <a:r>
              <a:rPr lang="en-GB" dirty="0"/>
              <a:t>, </a:t>
            </a:r>
            <a:r>
              <a:rPr lang="en-GB" b="1" dirty="0"/>
              <a:t>yarn volume fraction</a:t>
            </a:r>
            <a:r>
              <a:rPr lang="en-GB" dirty="0"/>
              <a:t>, and </a:t>
            </a:r>
            <a:r>
              <a:rPr lang="en-GB" b="1" dirty="0"/>
              <a:t>crimp angle</a:t>
            </a:r>
            <a:r>
              <a:rPr lang="en-GB" dirty="0"/>
              <a:t>.</a:t>
            </a:r>
          </a:p>
          <a:p>
            <a:endParaRPr lang="en-GB" b="1" dirty="0"/>
          </a:p>
          <a:p>
            <a:r>
              <a:rPr lang="en-GB" b="1" dirty="0"/>
              <a:t>Key Takeaway</a:t>
            </a:r>
            <a:endParaRPr lang="en-GB" dirty="0"/>
          </a:p>
          <a:p>
            <a:r>
              <a:rPr lang="en-GB" dirty="0"/>
              <a:t>Unlike UD laminates, woven composites display </a:t>
            </a:r>
            <a:r>
              <a:rPr lang="en-GB" b="1" dirty="0"/>
              <a:t>multi-scale failure behaviour</a:t>
            </a:r>
            <a:r>
              <a:rPr lang="en-GB" dirty="0"/>
              <a:t> governed by yarn architecture and crimp.</a:t>
            </a:r>
          </a:p>
          <a:p>
            <a:r>
              <a:rPr lang="en-GB" dirty="0"/>
              <a:t>Their interlaced geometry introduces </a:t>
            </a:r>
            <a:r>
              <a:rPr lang="en-GB" b="1" dirty="0"/>
              <a:t>local stress concentrations</a:t>
            </a:r>
            <a:r>
              <a:rPr lang="en-GB" dirty="0"/>
              <a:t> and </a:t>
            </a:r>
            <a:r>
              <a:rPr lang="en-GB" b="1" dirty="0"/>
              <a:t>anisotropic stiffness reduction</a:t>
            </a:r>
            <a:r>
              <a:rPr lang="en-GB" dirty="0"/>
              <a:t>, which complicate direct application of UD failure theories.</a:t>
            </a:r>
          </a:p>
          <a:p>
            <a:r>
              <a:rPr lang="en-GB" dirty="0"/>
              <a:t>The lack of a standardised woven-fabric failure criterion remains an active research area—modern approaches combine </a:t>
            </a:r>
            <a:r>
              <a:rPr lang="en-GB" b="1" dirty="0"/>
              <a:t>mesoscale FEA</a:t>
            </a:r>
            <a:r>
              <a:rPr lang="en-GB" dirty="0"/>
              <a:t>, </a:t>
            </a:r>
            <a:r>
              <a:rPr lang="en-GB" b="1" dirty="0"/>
              <a:t>micromechanics</a:t>
            </a:r>
            <a:r>
              <a:rPr lang="en-GB" dirty="0"/>
              <a:t>, and </a:t>
            </a:r>
            <a:r>
              <a:rPr lang="en-GB" b="1" dirty="0"/>
              <a:t>digital image correlation (DIC)</a:t>
            </a:r>
            <a:r>
              <a:rPr lang="en-GB" dirty="0"/>
              <a:t> to characterise and validate realistic woven damage evolution.</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38</a:t>
            </a:fld>
            <a:endParaRPr lang="en-GB" dirty="0"/>
          </a:p>
        </p:txBody>
      </p:sp>
    </p:spTree>
    <p:extLst>
      <p:ext uri="{BB962C8B-B14F-4D97-AF65-F5344CB8AC3E}">
        <p14:creationId xmlns:p14="http://schemas.microsoft.com/office/powerpoint/2010/main" val="105169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shows how fracture develops in an angle-ply laminate. The example helps visualise how off-axis fibre orientations affect both the direction and type of damage under tension.”</a:t>
            </a:r>
          </a:p>
          <a:p>
            <a:r>
              <a:rPr lang="en-GB" b="1" dirty="0"/>
              <a:t>Concept</a:t>
            </a:r>
            <a:br>
              <a:rPr lang="en-GB" dirty="0"/>
            </a:br>
            <a:r>
              <a:rPr lang="en-GB" dirty="0"/>
              <a:t>When an </a:t>
            </a:r>
            <a:r>
              <a:rPr lang="en-GB" b="1" dirty="0"/>
              <a:t>angle-ply laminate</a:t>
            </a:r>
            <a:r>
              <a:rPr lang="en-GB" dirty="0"/>
              <a:t> (such as ±45°) is stretched, the fibres are not aligned with the loading direction, so the matrix carries a larger share of the shear load. Two main failure modes appear:</a:t>
            </a:r>
          </a:p>
          <a:p>
            <a:r>
              <a:rPr lang="en-GB" b="1" dirty="0"/>
              <a:t>Longitudinal matrix fracture</a:t>
            </a:r>
            <a:r>
              <a:rPr lang="en-GB" dirty="0"/>
              <a:t> along the ±45° fibre directions, caused by high shear stress between fibres and matrix.</a:t>
            </a:r>
          </a:p>
          <a:p>
            <a:r>
              <a:rPr lang="en-GB" b="1" dirty="0"/>
              <a:t>Delamination between layers</a:t>
            </a:r>
            <a:r>
              <a:rPr lang="en-GB" dirty="0"/>
              <a:t>, where cracks from one ply grow into neighbouring plies with opposite orientation, leading to layer separation.</a:t>
            </a:r>
          </a:p>
          <a:p>
            <a:r>
              <a:rPr lang="en-GB" b="1" dirty="0"/>
              <a:t>Details</a:t>
            </a:r>
            <a:br>
              <a:rPr lang="en-GB" dirty="0"/>
            </a:br>
            <a:r>
              <a:rPr lang="en-GB" dirty="0"/>
              <a:t>The schematic shows alternating ±45° plies in half of the laminate. The experimental image reveals diagonal cracks following fibre paths in the ±45° layers—evidence of matrix shear failure. As these cracks grow, they reach the ply interfaces, where mismatched orientations and interlaminar stresses trigger delamination. This is typical of angle-ply laminates because the fibres’ off-axis alignment transfers load through shear rather than direct tension, making the matrix–interface regions more vulnerable.</a:t>
            </a:r>
          </a:p>
          <a:p>
            <a:r>
              <a:rPr lang="en-GB" b="1" dirty="0"/>
              <a:t>Key Takeaway</a:t>
            </a:r>
            <a:br>
              <a:rPr lang="en-GB" dirty="0"/>
            </a:br>
            <a:r>
              <a:rPr lang="en-GB" dirty="0"/>
              <a:t>In angle-ply laminates, failure is dominated by shear-driven matrix cracking and delamination. The ±45° fibre orientation promotes diagonal crack growth and layer separation, showing how ply angle directly controls the failure pattern and load-carrying efficiency of composite laminates.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4</a:t>
            </a:fld>
            <a:endParaRPr lang="en-GB" dirty="0"/>
          </a:p>
        </p:txBody>
      </p:sp>
    </p:spTree>
    <p:extLst>
      <p:ext uri="{BB962C8B-B14F-4D97-AF65-F5344CB8AC3E}">
        <p14:creationId xmlns:p14="http://schemas.microsoft.com/office/powerpoint/2010/main" val="826520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illustrates matrix cracking in woven fabric composites, focusing on how the unique weave architecture — with its interlaced yarns and resin-rich zones — localises and controls damage within individual weave cells.”</a:t>
            </a:r>
          </a:p>
          <a:p>
            <a:endParaRPr lang="en-GB" b="1" dirty="0"/>
          </a:p>
          <a:p>
            <a:r>
              <a:rPr lang="en-GB" b="1" dirty="0"/>
              <a:t>Concept</a:t>
            </a:r>
            <a:endParaRPr lang="en-GB" dirty="0"/>
          </a:p>
          <a:p>
            <a:r>
              <a:rPr lang="en-GB" dirty="0"/>
              <a:t>In </a:t>
            </a:r>
            <a:r>
              <a:rPr lang="en-GB" b="1" dirty="0"/>
              <a:t>woven composites</a:t>
            </a:r>
            <a:r>
              <a:rPr lang="en-GB" dirty="0"/>
              <a:t>, the resin matrix lies between crossing yarns (warp and weft).</a:t>
            </a:r>
          </a:p>
          <a:p>
            <a:r>
              <a:rPr lang="en-GB" dirty="0"/>
              <a:t>When the laminate is loaded in tension or shear, the </a:t>
            </a:r>
            <a:r>
              <a:rPr lang="en-GB" b="1" dirty="0"/>
              <a:t>matrix between these yarns</a:t>
            </a:r>
            <a:r>
              <a:rPr lang="en-GB" dirty="0"/>
              <a:t> experiences high triaxial stresses.</a:t>
            </a:r>
          </a:p>
          <a:p>
            <a:r>
              <a:rPr lang="en-GB" dirty="0"/>
              <a:t>The local stress concentration in resin pockets or at yarn–matrix interfaces initiates </a:t>
            </a:r>
            <a:r>
              <a:rPr lang="en-GB" b="1" dirty="0"/>
              <a:t>matrix microcracking</a:t>
            </a:r>
            <a:r>
              <a:rPr lang="en-GB" dirty="0"/>
              <a:t>, which often remains confined within each </a:t>
            </a:r>
            <a:r>
              <a:rPr lang="en-GB" b="1" dirty="0"/>
              <a:t>weave cell</a:t>
            </a:r>
            <a:r>
              <a:rPr lang="en-GB" dirty="0"/>
              <a:t> rather than propagating globally.</a:t>
            </a:r>
          </a:p>
          <a:p>
            <a:endParaRPr lang="en-GB" b="1" dirty="0"/>
          </a:p>
          <a:p>
            <a:r>
              <a:rPr lang="en-GB" b="1" dirty="0"/>
              <a:t>Details</a:t>
            </a:r>
            <a:endParaRPr lang="en-GB" dirty="0"/>
          </a:p>
          <a:p>
            <a:r>
              <a:rPr lang="en-GB" b="1" dirty="0"/>
              <a:t>Stress localisation:</a:t>
            </a:r>
            <a:endParaRPr lang="en-GB" dirty="0"/>
          </a:p>
          <a:p>
            <a:pPr lvl="1"/>
            <a:r>
              <a:rPr lang="en-GB" dirty="0"/>
              <a:t>Under applied load (F), the periodic geometry of warp and weft creates alternating zones of tension and compression.</a:t>
            </a:r>
          </a:p>
          <a:p>
            <a:pPr lvl="1"/>
            <a:r>
              <a:rPr lang="en-GB" dirty="0"/>
              <a:t>Matrix regions between yarns act as weak links, where tensile and shear stresses combine to initiate cracks.</a:t>
            </a:r>
          </a:p>
          <a:p>
            <a:pPr lvl="1"/>
            <a:r>
              <a:rPr lang="en-GB" dirty="0"/>
              <a:t>The rectangular yellow schematic represents a </a:t>
            </a:r>
            <a:r>
              <a:rPr lang="en-GB" b="1" dirty="0"/>
              <a:t>unit weave cell</a:t>
            </a:r>
            <a:r>
              <a:rPr lang="en-GB" dirty="0"/>
              <a:t>, showing principal tension along one axis and compressive–shear response along the other.</a:t>
            </a:r>
          </a:p>
          <a:p>
            <a:r>
              <a:rPr lang="en-GB" b="1" dirty="0"/>
              <a:t>Crack initiation and orientation:</a:t>
            </a:r>
            <a:endParaRPr lang="en-GB" dirty="0"/>
          </a:p>
          <a:p>
            <a:pPr lvl="1"/>
            <a:r>
              <a:rPr lang="en-GB" dirty="0"/>
              <a:t>Cracks often begin near the </a:t>
            </a:r>
            <a:r>
              <a:rPr lang="en-GB" b="1" dirty="0"/>
              <a:t>yarn crossover regions</a:t>
            </a:r>
            <a:r>
              <a:rPr lang="en-GB" dirty="0"/>
              <a:t>, where resin-rich pockets form.</a:t>
            </a:r>
          </a:p>
          <a:p>
            <a:pPr lvl="1"/>
            <a:r>
              <a:rPr lang="en-GB" dirty="0"/>
              <a:t>These cracks are typically </a:t>
            </a:r>
            <a:r>
              <a:rPr lang="en-GB" b="1" dirty="0"/>
              <a:t>inclined</a:t>
            </a:r>
            <a:r>
              <a:rPr lang="en-GB" dirty="0"/>
              <a:t>, as shown in the deformed yellow cell, due to combined tensile and shear loading.</a:t>
            </a:r>
          </a:p>
          <a:p>
            <a:pPr lvl="1"/>
            <a:r>
              <a:rPr lang="en-GB" dirty="0"/>
              <a:t>Out-of-plane crimping and local yarn undulation further amplify local strain fields, promoting diagonal crack paths.</a:t>
            </a:r>
          </a:p>
          <a:p>
            <a:r>
              <a:rPr lang="en-GB" b="1" dirty="0"/>
              <a:t>Matrix confinement:</a:t>
            </a:r>
            <a:endParaRPr lang="en-GB" dirty="0"/>
          </a:p>
          <a:p>
            <a:pPr lvl="1"/>
            <a:r>
              <a:rPr lang="en-GB" dirty="0"/>
              <a:t>The crimped weave pattern causes cracks to arrest within a single cell rather than spreading across plies.</a:t>
            </a:r>
          </a:p>
          <a:p>
            <a:pPr lvl="1"/>
            <a:r>
              <a:rPr lang="en-GB" dirty="0"/>
              <a:t>This explains why woven laminates show </a:t>
            </a:r>
            <a:r>
              <a:rPr lang="en-GB" b="1" dirty="0"/>
              <a:t>higher damage tolerance</a:t>
            </a:r>
            <a:r>
              <a:rPr lang="en-GB" dirty="0"/>
              <a:t> compared to UD laminates — energy is dissipated locally through small, controlled cracks rather than catastrophic propagation.</a:t>
            </a:r>
          </a:p>
          <a:p>
            <a:r>
              <a:rPr lang="en-GB" b="1" dirty="0"/>
              <a:t>Experimental observation:</a:t>
            </a:r>
            <a:endParaRPr lang="en-GB" dirty="0"/>
          </a:p>
          <a:p>
            <a:pPr lvl="1"/>
            <a:r>
              <a:rPr lang="en-GB" dirty="0"/>
              <a:t>Microscopy and DIC studies show matrix cracks forming along the </a:t>
            </a:r>
            <a:r>
              <a:rPr lang="en-GB" b="1" dirty="0"/>
              <a:t>shear plane between interlaced tows</a:t>
            </a:r>
            <a:r>
              <a:rPr lang="en-GB" dirty="0"/>
              <a:t>, correlating with regions of high inter-yarn shear strain.</a:t>
            </a:r>
          </a:p>
          <a:p>
            <a:endParaRPr lang="en-GB" b="1" dirty="0"/>
          </a:p>
          <a:p>
            <a:r>
              <a:rPr lang="en-GB" b="1" dirty="0"/>
              <a:t>Key Takeaway</a:t>
            </a:r>
            <a:endParaRPr lang="en-GB" dirty="0"/>
          </a:p>
          <a:p>
            <a:r>
              <a:rPr lang="en-GB" dirty="0"/>
              <a:t>Matrix cracking in woven composites is a </a:t>
            </a:r>
            <a:r>
              <a:rPr lang="en-GB" b="1" dirty="0"/>
              <a:t>localised, geometry-driven failure mode</a:t>
            </a:r>
            <a:r>
              <a:rPr lang="en-GB" dirty="0"/>
              <a:t> confined by the weave architecture.</a:t>
            </a:r>
          </a:p>
          <a:p>
            <a:r>
              <a:rPr lang="en-GB" dirty="0"/>
              <a:t>The interlacement of yarns enhances </a:t>
            </a:r>
            <a:r>
              <a:rPr lang="en-GB" b="1" dirty="0"/>
              <a:t>damage containment and toughness</a:t>
            </a:r>
            <a:r>
              <a:rPr lang="en-GB" dirty="0"/>
              <a:t>, but at the cost of reduced stiffness and early onset of microcracking.</a:t>
            </a:r>
          </a:p>
          <a:p>
            <a:r>
              <a:rPr lang="en-GB" dirty="0"/>
              <a:t>Understanding this mechanism is essential for predicting failure initiation, especially in shear-dominated or biaxial loading of woven laminates.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39</a:t>
            </a:fld>
            <a:endParaRPr lang="en-GB" dirty="0"/>
          </a:p>
        </p:txBody>
      </p:sp>
    </p:spTree>
    <p:extLst>
      <p:ext uri="{BB962C8B-B14F-4D97-AF65-F5344CB8AC3E}">
        <p14:creationId xmlns:p14="http://schemas.microsoft.com/office/powerpoint/2010/main" val="1242129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The Chang–Chang failure criterion is an experimentally derived model used to predict different failure modes in composite materials, particularly carbon-fibre reinforced polymers (CFRP).</a:t>
                </a:r>
                <a:br>
                  <a:rPr lang="en-GB" dirty="0"/>
                </a:br>
                <a:r>
                  <a:rPr lang="en-GB" dirty="0"/>
                  <a:t>It was developed to capture the behaviour of both </a:t>
                </a:r>
                <a:r>
                  <a:rPr lang="en-GB" b="1" dirty="0"/>
                  <a:t>fibre</a:t>
                </a:r>
                <a:r>
                  <a:rPr lang="en-GB" dirty="0"/>
                  <a:t> and </a:t>
                </a:r>
                <a:r>
                  <a:rPr lang="en-GB" b="1" dirty="0"/>
                  <a:t>matrix failures</a:t>
                </a:r>
                <a:r>
                  <a:rPr lang="en-GB" dirty="0"/>
                  <a:t> under tension and compression, and is especially relevant for </a:t>
                </a:r>
                <a:r>
                  <a:rPr lang="en-GB" b="1" dirty="0"/>
                  <a:t>woven composites</a:t>
                </a:r>
                <a:r>
                  <a:rPr lang="en-GB" dirty="0"/>
                  <a:t>, where fibre crimping and interlacing modify the stress response.</a:t>
                </a:r>
              </a:p>
              <a:p>
                <a:br>
                  <a:rPr lang="en-GB" dirty="0"/>
                </a:br>
                <a:r>
                  <a:rPr lang="en-GB" b="1" dirty="0"/>
                  <a:t>Concept</a:t>
                </a:r>
              </a:p>
              <a:p>
                <a:r>
                  <a:rPr lang="en-GB" dirty="0"/>
                  <a:t>Chang–Chang separates composite failure into four distinct modes:</a:t>
                </a:r>
              </a:p>
              <a:p>
                <a:pPr lvl="1"/>
                <a:r>
                  <a:rPr lang="en-GB" b="1" dirty="0"/>
                  <a:t>Fibre Tension Failure (FT):</a:t>
                </a:r>
                <a:r>
                  <a:rPr lang="en-GB" dirty="0"/>
                  <a:t> fibre rupture under longitudinal tensile load.</a:t>
                </a:r>
              </a:p>
              <a:p>
                <a:pPr lvl="1"/>
                <a:r>
                  <a:rPr lang="en-GB" b="1" dirty="0"/>
                  <a:t>Fibre Compression Failure (FC):</a:t>
                </a:r>
                <a:r>
                  <a:rPr lang="en-GB" dirty="0"/>
                  <a:t> fibre kinking or buckling under longitudinal compressive load.</a:t>
                </a:r>
              </a:p>
              <a:p>
                <a:pPr lvl="1"/>
                <a:r>
                  <a:rPr lang="en-GB" b="1" dirty="0"/>
                  <a:t>Matrix Tension Failure (MT):</a:t>
                </a:r>
                <a:r>
                  <a:rPr lang="en-GB" dirty="0"/>
                  <a:t> resin cracking or fibre–matrix debonding under transverse tensile load.</a:t>
                </a:r>
              </a:p>
              <a:p>
                <a:pPr lvl="1"/>
                <a:r>
                  <a:rPr lang="en-GB" b="1" dirty="0"/>
                  <a:t>Matrix Compression Failure (MC):</a:t>
                </a:r>
                <a:r>
                  <a:rPr lang="en-GB" dirty="0"/>
                  <a:t> matrix shear, crushing, or micro-buckling under transverse compressive load.</a:t>
                </a:r>
              </a:p>
              <a:p>
                <a:r>
                  <a:rPr lang="en-GB" dirty="0"/>
                  <a:t>The model includes a coupling term (</a:t>
                </a:r>
                <a:r>
                  <a:rPr lang="el-GR" dirty="0"/>
                  <a:t>β) </a:t>
                </a:r>
                <a:r>
                  <a:rPr lang="en-GB" dirty="0"/>
                  <a:t>to account for interaction between </a:t>
                </a:r>
                <a:r>
                  <a:rPr lang="en-GB" b="1" dirty="0"/>
                  <a:t>shear</a:t>
                </a:r>
                <a:r>
                  <a:rPr lang="en-GB" dirty="0"/>
                  <a:t> and </a:t>
                </a:r>
                <a:r>
                  <a:rPr lang="en-GB" b="1" dirty="0"/>
                  <a:t>normal stresses</a:t>
                </a:r>
                <a:r>
                  <a:rPr lang="en-GB" dirty="0"/>
                  <a:t>.</a:t>
                </a:r>
              </a:p>
              <a:p>
                <a:r>
                  <a:rPr lang="en-GB" dirty="0"/>
                  <a:t>Failure occurs when the mode-specific failure index ≥ 1.</a:t>
                </a:r>
              </a:p>
              <a:p>
                <a:br>
                  <a:rPr lang="en-GB" dirty="0"/>
                </a:br>
                <a:r>
                  <a:rPr lang="en-GB" b="1" dirty="0"/>
                  <a:t>Details</a:t>
                </a:r>
              </a:p>
              <a:p>
                <a:r>
                  <a:rPr lang="en-GB" dirty="0"/>
                  <a:t>The failure indices are defined as:</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𝑒</m:t>
                          </m:r>
                        </m:e>
                        <m:sub>
                          <m:r>
                            <a:rPr lang="ar-AE" sz="1200" i="1" kern="1200">
                              <a:solidFill>
                                <a:schemeClr val="tx1"/>
                              </a:solidFill>
                              <a:latin typeface="Cambria Math" panose="02040503050406030204" pitchFamily="18" charset="0"/>
                              <a:ea typeface="+mn-ea"/>
                              <a:cs typeface="+mn-cs"/>
                            </a:rPr>
                            <m:t>𝑓</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𝑎𝑎</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𝛽</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𝑎𝑏</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1" kern="1200">
                                          <a:solidFill>
                                            <a:schemeClr val="tx1"/>
                                          </a:solidFill>
                                          <a:latin typeface="Cambria Math" panose="02040503050406030204" pitchFamily="18" charset="0"/>
                                          <a:ea typeface="+mn-ea"/>
                                          <a:cs typeface="+mn-cs"/>
                                        </a:rPr>
                                        <m:t>𝑐</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d>
                        <m:dPr>
                          <m:ctrlPr>
                            <a:rPr lang="ar-AE" sz="1200" i="1" kern="1200">
                              <a:solidFill>
                                <a:schemeClr val="tx1"/>
                              </a:solidFill>
                              <a:latin typeface="Cambria Math" panose="02040503050406030204" pitchFamily="18" charset="0"/>
                              <a:ea typeface="+mn-ea"/>
                              <a:cs typeface="+mn-cs"/>
                            </a:rPr>
                          </m:ctrlPr>
                        </m:dPr>
                        <m:e>
                          <m:r>
                            <m:rPr>
                              <m:nor/>
                            </m:rPr>
                            <a:rPr lang="en-GB" sz="1200" b="0" i="1" kern="1200">
                              <a:solidFill>
                                <a:schemeClr val="tx1"/>
                              </a:solidFill>
                              <a:latin typeface="+mn-lt"/>
                              <a:ea typeface="+mn-ea"/>
                              <a:cs typeface="+mn-cs"/>
                            </a:rPr>
                            <m:t>fibre</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tension</m:t>
                          </m:r>
                        </m:e>
                      </m:d>
                    </m:oMath>
                  </m:oMathPara>
                </a14:m>
                <a:endParaRPr lang="ar-AE" b="0" dirty="0"/>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𝑒</m:t>
                          </m:r>
                        </m:e>
                        <m:sub>
                          <m:r>
                            <a:rPr lang="ar-AE" sz="1200" i="1" kern="1200">
                              <a:solidFill>
                                <a:schemeClr val="tx1"/>
                              </a:solidFill>
                              <a:latin typeface="Cambria Math" panose="02040503050406030204" pitchFamily="18" charset="0"/>
                              <a:ea typeface="+mn-ea"/>
                              <a:cs typeface="+mn-cs"/>
                            </a:rPr>
                            <m:t>𝑐</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𝑎𝑎</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d>
                        <m:dPr>
                          <m:ctrlPr>
                            <a:rPr lang="ar-AE" sz="1200" i="1" kern="1200">
                              <a:solidFill>
                                <a:schemeClr val="tx1"/>
                              </a:solidFill>
                              <a:latin typeface="Cambria Math" panose="02040503050406030204" pitchFamily="18" charset="0"/>
                              <a:ea typeface="+mn-ea"/>
                              <a:cs typeface="+mn-cs"/>
                            </a:rPr>
                          </m:ctrlPr>
                        </m:dPr>
                        <m:e>
                          <m:r>
                            <m:rPr>
                              <m:nor/>
                            </m:rPr>
                            <a:rPr lang="en-GB" sz="1200" b="0" i="1" kern="1200">
                              <a:solidFill>
                                <a:schemeClr val="tx1"/>
                              </a:solidFill>
                              <a:latin typeface="+mn-lt"/>
                              <a:ea typeface="+mn-ea"/>
                              <a:cs typeface="+mn-cs"/>
                            </a:rPr>
                            <m:t>fibre</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compression</m:t>
                          </m:r>
                        </m:e>
                      </m:d>
                    </m:oMath>
                  </m:oMathPara>
                </a14:m>
                <a:endParaRPr lang="ar-AE" b="0" dirty="0"/>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𝑒</m:t>
                          </m:r>
                        </m:e>
                        <m:sub>
                          <m:r>
                            <a:rPr lang="ar-AE" sz="1200" i="1" kern="1200">
                              <a:solidFill>
                                <a:schemeClr val="tx1"/>
                              </a:solidFill>
                              <a:latin typeface="Cambria Math" panose="02040503050406030204" pitchFamily="18" charset="0"/>
                              <a:ea typeface="+mn-ea"/>
                              <a:cs typeface="+mn-cs"/>
                            </a:rPr>
                            <m:t>𝑚</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𝑏𝑏</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𝛽</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𝑎𝑏</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1" kern="1200">
                                          <a:solidFill>
                                            <a:schemeClr val="tx1"/>
                                          </a:solidFill>
                                          <a:latin typeface="Cambria Math" panose="02040503050406030204" pitchFamily="18" charset="0"/>
                                          <a:ea typeface="+mn-ea"/>
                                          <a:cs typeface="+mn-cs"/>
                                        </a:rPr>
                                        <m:t>𝑐</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d>
                        <m:dPr>
                          <m:ctrlPr>
                            <a:rPr lang="ar-AE" sz="1200" i="1" kern="1200">
                              <a:solidFill>
                                <a:schemeClr val="tx1"/>
                              </a:solidFill>
                              <a:latin typeface="Cambria Math" panose="02040503050406030204" pitchFamily="18" charset="0"/>
                              <a:ea typeface="+mn-ea"/>
                              <a:cs typeface="+mn-cs"/>
                            </a:rPr>
                          </m:ctrlPr>
                        </m:dPr>
                        <m:e>
                          <m:r>
                            <m:rPr>
                              <m:nor/>
                            </m:rPr>
                            <a:rPr lang="en-GB" sz="1200" b="0" i="1" kern="1200">
                              <a:solidFill>
                                <a:schemeClr val="tx1"/>
                              </a:solidFill>
                              <a:latin typeface="+mn-lt"/>
                              <a:ea typeface="+mn-ea"/>
                              <a:cs typeface="+mn-cs"/>
                            </a:rPr>
                            <m:t>matrix</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tension</m:t>
                          </m:r>
                        </m:e>
                      </m:d>
                    </m:oMath>
                  </m:oMathPara>
                </a14:m>
                <a:endParaRPr lang="ar-AE" b="0" dirty="0"/>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𝑒</m:t>
                          </m:r>
                        </m:e>
                        <m:sub>
                          <m:r>
                            <a:rPr lang="ar-AE" sz="1200" i="1" kern="1200">
                              <a:solidFill>
                                <a:schemeClr val="tx1"/>
                              </a:solidFill>
                              <a:latin typeface="Cambria Math" panose="02040503050406030204" pitchFamily="18" charset="0"/>
                              <a:ea typeface="+mn-ea"/>
                              <a:cs typeface="+mn-cs"/>
                            </a:rPr>
                            <m:t>𝑑</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num>
                                <m:den>
                                  <m:r>
                                    <a:rPr lang="ar-AE" sz="1200" i="0" kern="1200">
                                      <a:solidFill>
                                        <a:schemeClr val="tx1"/>
                                      </a:solidFill>
                                      <a:latin typeface="Cambria Math" panose="02040503050406030204" pitchFamily="18" charset="0"/>
                                      <a:ea typeface="+mn-ea"/>
                                      <a:cs typeface="+mn-cs"/>
                                    </a:rPr>
                                    <m:t>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1" kern="1200">
                                          <a:solidFill>
                                            <a:schemeClr val="tx1"/>
                                          </a:solidFill>
                                          <a:latin typeface="Cambria Math" panose="02040503050406030204" pitchFamily="18" charset="0"/>
                                          <a:ea typeface="+mn-ea"/>
                                          <a:cs typeface="+mn-cs"/>
                                        </a:rPr>
                                        <m:t>𝑐</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𝑎𝑏</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1" kern="1200">
                                          <a:solidFill>
                                            <a:schemeClr val="tx1"/>
                                          </a:solidFill>
                                          <a:latin typeface="Cambria Math" panose="02040503050406030204" pitchFamily="18" charset="0"/>
                                          <a:ea typeface="+mn-ea"/>
                                          <a:cs typeface="+mn-cs"/>
                                        </a:rPr>
                                        <m:t>𝑐</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 </m:t>
                      </m:r>
                      <m:d>
                        <m:dPr>
                          <m:ctrlPr>
                            <a:rPr lang="ar-AE" sz="1200" i="1" kern="1200">
                              <a:solidFill>
                                <a:schemeClr val="tx1"/>
                              </a:solidFill>
                              <a:latin typeface="Cambria Math" panose="02040503050406030204" pitchFamily="18" charset="0"/>
                              <a:ea typeface="+mn-ea"/>
                              <a:cs typeface="+mn-cs"/>
                            </a:rPr>
                          </m:ctrlPr>
                        </m:dPr>
                        <m:e>
                          <m:r>
                            <m:rPr>
                              <m:nor/>
                            </m:rPr>
                            <a:rPr lang="en-GB" sz="1200" b="0" i="1" kern="1200">
                              <a:solidFill>
                                <a:schemeClr val="tx1"/>
                              </a:solidFill>
                              <a:latin typeface="+mn-lt"/>
                              <a:ea typeface="+mn-ea"/>
                              <a:cs typeface="+mn-cs"/>
                            </a:rPr>
                            <m:t>matrix</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compression</m:t>
                          </m:r>
                        </m:e>
                      </m:d>
                    </m:oMath>
                  </m:oMathPara>
                </a14:m>
                <a:endParaRPr lang="ar-AE" b="0" dirty="0"/>
              </a:p>
              <a:p>
                <a:r>
                  <a:rPr lang="en-GB" dirty="0"/>
                  <a:t>Stress components correspond to in-plane laminate axes:</a:t>
                </a:r>
                <a:br>
                  <a:rPr lang="en-GB"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𝑎𝑎</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𝑏𝑏</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22</m:t>
                        </m:r>
                      </m:sub>
                    </m:sSub>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𝑎𝑏</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12</m:t>
                        </m:r>
                      </m:sub>
                    </m:sSub>
                  </m:oMath>
                </a14:m>
                <a:r>
                  <a:rPr lang="ar-AE" dirty="0"/>
                  <a:t>.</a:t>
                </a:r>
              </a:p>
              <a:p>
                <a:r>
                  <a:rPr lang="en-GB" dirty="0"/>
                  <a:t>The </a:t>
                </a:r>
                <a:r>
                  <a:rPr lang="en-GB" b="1" dirty="0"/>
                  <a:t>interaction coefficient </a:t>
                </a:r>
                <a:r>
                  <a:rPr lang="el-GR" b="1" dirty="0"/>
                  <a:t>β</a:t>
                </a:r>
                <a:r>
                  <a:rPr lang="el-GR" dirty="0"/>
                  <a:t> </a:t>
                </a:r>
                <a:r>
                  <a:rPr lang="en-GB" dirty="0"/>
                  <a:t>is obtained experimentally (typically between 0.3–1.0).</a:t>
                </a:r>
              </a:p>
              <a:p>
                <a:r>
                  <a:rPr lang="en-GB" dirty="0"/>
                  <a:t>The model is suitable for FEA integration and is implemented in ABAQUS, ANSYS, and other composite solvers.</a:t>
                </a:r>
              </a:p>
              <a:p>
                <a:r>
                  <a:rPr lang="en-GB" dirty="0"/>
                  <a:t>In woven CFRPs, </a:t>
                </a:r>
                <a:r>
                  <a:rPr lang="en-GB" b="1" dirty="0"/>
                  <a:t>fibre crimping</a:t>
                </a:r>
                <a:r>
                  <a:rPr lang="en-GB" dirty="0"/>
                  <a:t>, </a:t>
                </a:r>
                <a:r>
                  <a:rPr lang="en-GB" b="1" dirty="0"/>
                  <a:t>warp/weft interlacing</a:t>
                </a:r>
                <a:r>
                  <a:rPr lang="en-GB" dirty="0"/>
                  <a:t>, and </a:t>
                </a:r>
                <a:r>
                  <a:rPr lang="en-GB" b="1" dirty="0"/>
                  <a:t>matrix constraint between weave cells</a:t>
                </a:r>
                <a:r>
                  <a:rPr lang="en-GB" dirty="0"/>
                  <a:t> alter the local stress distribution. Chang–Chang remains valid provided homogenised ply properties are used.</a:t>
                </a:r>
              </a:p>
              <a:p>
                <a:r>
                  <a:rPr lang="en-GB" dirty="0"/>
                  <a:t>Progressive failure can be modelled by degrading stiffness post-initiation.</a:t>
                </a:r>
              </a:p>
              <a:p>
                <a:br>
                  <a:rPr lang="en-GB" dirty="0"/>
                </a:br>
                <a:r>
                  <a:rPr lang="en-GB" b="1" dirty="0"/>
                  <a:t>Key Takeaway</a:t>
                </a:r>
              </a:p>
              <a:p>
                <a:r>
                  <a:rPr lang="en-GB" b="1" dirty="0"/>
                  <a:t>Strength:</a:t>
                </a:r>
                <a:r>
                  <a:rPr lang="en-GB" dirty="0"/>
                  <a:t> Captures both fibre and matrix failures, with realistic shear–normal interaction.</a:t>
                </a:r>
              </a:p>
              <a:p>
                <a:r>
                  <a:rPr lang="en-GB" b="1" dirty="0"/>
                  <a:t>Applicability:</a:t>
                </a:r>
                <a:r>
                  <a:rPr lang="en-GB" dirty="0"/>
                  <a:t> Effective for woven CFRPs under multiaxial stress states.</a:t>
                </a:r>
              </a:p>
              <a:p>
                <a:r>
                  <a:rPr lang="en-GB" b="1" dirty="0"/>
                  <a:t>Limitation:</a:t>
                </a:r>
                <a:r>
                  <a:rPr lang="en-GB" dirty="0"/>
                  <a:t> Does not inherently predict delamination or progressive fibre–matrix decohesion—must be coupled with damage evolution models (e.g. cohesive zone).</a:t>
                </a:r>
              </a:p>
              <a:p>
                <a:r>
                  <a:rPr lang="en-GB" b="1" dirty="0"/>
                  <a:t>Best Use:</a:t>
                </a:r>
                <a:r>
                  <a:rPr lang="en-GB" dirty="0"/>
                  <a:t> For preliminary and intermediate-level damage prediction in woven or multi-directional CFRP laminates.</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The Chang–Chang failure criterion is an experimentally derived model used to predict different failure modes in composite materials, particularly carbon-fibre reinforced polymers (CFRP).</a:t>
                </a:r>
                <a:br>
                  <a:rPr lang="en-GB" dirty="0"/>
                </a:br>
                <a:r>
                  <a:rPr lang="en-GB" dirty="0"/>
                  <a:t>It was developed to capture the behaviour of both </a:t>
                </a:r>
                <a:r>
                  <a:rPr lang="en-GB" b="1" dirty="0"/>
                  <a:t>fibre</a:t>
                </a:r>
                <a:r>
                  <a:rPr lang="en-GB" dirty="0"/>
                  <a:t> and </a:t>
                </a:r>
                <a:r>
                  <a:rPr lang="en-GB" b="1" dirty="0"/>
                  <a:t>matrix failures</a:t>
                </a:r>
                <a:r>
                  <a:rPr lang="en-GB" dirty="0"/>
                  <a:t> under tension and compression, and is especially relevant for </a:t>
                </a:r>
                <a:r>
                  <a:rPr lang="en-GB" b="1" dirty="0"/>
                  <a:t>woven composites</a:t>
                </a:r>
                <a:r>
                  <a:rPr lang="en-GB" dirty="0"/>
                  <a:t>, where fibre crimping and interlacing modify the stress response.</a:t>
                </a:r>
              </a:p>
              <a:p>
                <a:br>
                  <a:rPr lang="en-GB" dirty="0"/>
                </a:br>
                <a:endParaRPr lang="en-GB" dirty="0"/>
              </a:p>
              <a:p>
                <a:r>
                  <a:rPr lang="en-GB" b="1" dirty="0"/>
                  <a:t>Concept</a:t>
                </a:r>
              </a:p>
              <a:p>
                <a:r>
                  <a:rPr lang="en-GB" dirty="0"/>
                  <a:t>Chang–Chang separates composite failure into four distinct modes:</a:t>
                </a:r>
              </a:p>
              <a:p>
                <a:pPr lvl="1"/>
                <a:r>
                  <a:rPr lang="en-GB" b="1" dirty="0"/>
                  <a:t>Fibre Tension Failure (FT):</a:t>
                </a:r>
                <a:r>
                  <a:rPr lang="en-GB" dirty="0"/>
                  <a:t> fibre rupture under longitudinal tensile load.</a:t>
                </a:r>
              </a:p>
              <a:p>
                <a:pPr lvl="1"/>
                <a:r>
                  <a:rPr lang="en-GB" b="1" dirty="0"/>
                  <a:t>Fibre Compression Failure (FC):</a:t>
                </a:r>
                <a:r>
                  <a:rPr lang="en-GB" dirty="0"/>
                  <a:t> fibre kinking or buckling under longitudinal compressive load.</a:t>
                </a:r>
              </a:p>
              <a:p>
                <a:pPr lvl="1"/>
                <a:r>
                  <a:rPr lang="en-GB" b="1" dirty="0"/>
                  <a:t>Matrix Tension Failure (MT):</a:t>
                </a:r>
                <a:r>
                  <a:rPr lang="en-GB" dirty="0"/>
                  <a:t> resin cracking or fibre–matrix debonding under transverse tensile load.</a:t>
                </a:r>
              </a:p>
              <a:p>
                <a:pPr lvl="1"/>
                <a:r>
                  <a:rPr lang="en-GB" b="1" dirty="0"/>
                  <a:t>Matrix Compression Failure (MC):</a:t>
                </a:r>
                <a:r>
                  <a:rPr lang="en-GB" dirty="0"/>
                  <a:t> matrix shear, crushing, or micro-buckling under transverse compressive load.</a:t>
                </a:r>
              </a:p>
              <a:p>
                <a:r>
                  <a:rPr lang="en-GB" dirty="0"/>
                  <a:t>The model includes a coupling term (</a:t>
                </a:r>
                <a:r>
                  <a:rPr lang="el-GR" dirty="0"/>
                  <a:t>β) </a:t>
                </a:r>
                <a:r>
                  <a:rPr lang="en-GB" dirty="0"/>
                  <a:t>to account for interaction between </a:t>
                </a:r>
                <a:r>
                  <a:rPr lang="en-GB" b="1" dirty="0"/>
                  <a:t>shear</a:t>
                </a:r>
                <a:r>
                  <a:rPr lang="en-GB" dirty="0"/>
                  <a:t> and </a:t>
                </a:r>
                <a:r>
                  <a:rPr lang="en-GB" b="1" dirty="0"/>
                  <a:t>normal stresses</a:t>
                </a:r>
                <a:r>
                  <a:rPr lang="en-GB" dirty="0"/>
                  <a:t>.</a:t>
                </a:r>
              </a:p>
              <a:p>
                <a:r>
                  <a:rPr lang="en-GB" dirty="0"/>
                  <a:t>Failure occurs when the mode-specific failure index ≥ 1.</a:t>
                </a:r>
              </a:p>
              <a:p>
                <a:br>
                  <a:rPr lang="en-GB" dirty="0"/>
                </a:br>
                <a:endParaRPr lang="en-GB" dirty="0"/>
              </a:p>
              <a:p>
                <a:r>
                  <a:rPr lang="en-GB" b="1" dirty="0"/>
                  <a:t>Details</a:t>
                </a:r>
              </a:p>
              <a:p>
                <a:r>
                  <a:rPr lang="en-GB" dirty="0"/>
                  <a:t>The failure indices are defined as:</a:t>
                </a:r>
              </a:p>
              <a:p>
                <a:r>
                  <a:rPr lang="ar-AE" sz="1200" i="0" kern="1200">
                    <a:solidFill>
                      <a:schemeClr val="tx1"/>
                    </a:solidFill>
                    <a:latin typeface="+mn-lt"/>
                    <a:ea typeface="+mn-ea"/>
                    <a:cs typeface="+mn-cs"/>
                  </a:rPr>
                  <a:t>𝑒_𝑓^2=(𝜎_𝑎𝑎/𝑋_𝑡 )^2+𝛽(𝜎_𝑎𝑏/𝑆_𝑐 )^2−1≥0 (</a:t>
                </a:r>
                <a:r>
                  <a:rPr lang="en-GB" sz="1200" b="0" i="0" kern="1200">
                    <a:solidFill>
                      <a:schemeClr val="tx1"/>
                    </a:solidFill>
                    <a:latin typeface="+mn-lt"/>
                    <a:ea typeface="+mn-ea"/>
                    <a:cs typeface="+mn-cs"/>
                  </a:rPr>
                  <a:t>"fibre tension</a:t>
                </a:r>
                <a:r>
                  <a:rPr lang="ar-AE" sz="1200" b="0" i="0" kern="1200">
                    <a:solidFill>
                      <a:schemeClr val="tx1"/>
                    </a:solidFill>
                    <a:latin typeface="+mn-lt"/>
                    <a:ea typeface="+mn-ea"/>
                    <a:cs typeface="+mn-cs"/>
                  </a:rPr>
                  <a:t>" )</a:t>
                </a:r>
                <a:endParaRPr lang="ar-AE" b="0" dirty="0"/>
              </a:p>
              <a:p>
                <a:r>
                  <a:rPr lang="ar-AE" sz="1200" i="0" kern="1200">
                    <a:solidFill>
                      <a:schemeClr val="tx1"/>
                    </a:solidFill>
                    <a:latin typeface="+mn-lt"/>
                    <a:ea typeface="+mn-ea"/>
                    <a:cs typeface="+mn-cs"/>
                  </a:rPr>
                  <a:t>𝑒_𝑐^2=(𝜎_𝑎𝑎/𝑋_𝑐 )^2−1≥0 (</a:t>
                </a:r>
                <a:r>
                  <a:rPr lang="en-GB" sz="1200" b="0" i="0" kern="1200">
                    <a:solidFill>
                      <a:schemeClr val="tx1"/>
                    </a:solidFill>
                    <a:latin typeface="+mn-lt"/>
                    <a:ea typeface="+mn-ea"/>
                    <a:cs typeface="+mn-cs"/>
                  </a:rPr>
                  <a:t>"fibre compression</a:t>
                </a:r>
                <a:r>
                  <a:rPr lang="ar-AE" sz="1200" b="0" i="0" kern="1200">
                    <a:solidFill>
                      <a:schemeClr val="tx1"/>
                    </a:solidFill>
                    <a:latin typeface="+mn-lt"/>
                    <a:ea typeface="+mn-ea"/>
                    <a:cs typeface="+mn-cs"/>
                  </a:rPr>
                  <a:t>" )</a:t>
                </a:r>
                <a:endParaRPr lang="ar-AE" b="0" dirty="0"/>
              </a:p>
              <a:p>
                <a:r>
                  <a:rPr lang="ar-AE" sz="1200" i="0" kern="1200">
                    <a:solidFill>
                      <a:schemeClr val="tx1"/>
                    </a:solidFill>
                    <a:latin typeface="+mn-lt"/>
                    <a:ea typeface="+mn-ea"/>
                    <a:cs typeface="+mn-cs"/>
                  </a:rPr>
                  <a:t>𝑒_𝑚^2=(𝜎_𝑏𝑏/𝑌_𝑡 )^2+𝛽(𝜎_𝑎𝑏/𝑆_𝑐 )^2−1≥0 (</a:t>
                </a:r>
                <a:r>
                  <a:rPr lang="en-GB" sz="1200" b="0" i="0" kern="1200">
                    <a:solidFill>
                      <a:schemeClr val="tx1"/>
                    </a:solidFill>
                    <a:latin typeface="+mn-lt"/>
                    <a:ea typeface="+mn-ea"/>
                    <a:cs typeface="+mn-cs"/>
                  </a:rPr>
                  <a:t>"matrix tension</a:t>
                </a:r>
                <a:r>
                  <a:rPr lang="ar-AE" sz="1200" b="0" i="0" kern="1200">
                    <a:solidFill>
                      <a:schemeClr val="tx1"/>
                    </a:solidFill>
                    <a:latin typeface="+mn-lt"/>
                    <a:ea typeface="+mn-ea"/>
                    <a:cs typeface="+mn-cs"/>
                  </a:rPr>
                  <a:t>" )</a:t>
                </a:r>
                <a:endParaRPr lang="ar-AE" b="0" dirty="0"/>
              </a:p>
              <a:p>
                <a:r>
                  <a:rPr lang="ar-AE" sz="1200" i="0" kern="1200">
                    <a:solidFill>
                      <a:schemeClr val="tx1"/>
                    </a:solidFill>
                    <a:latin typeface="+mn-lt"/>
                    <a:ea typeface="+mn-ea"/>
                    <a:cs typeface="+mn-cs"/>
                  </a:rPr>
                  <a:t>𝑒_𝑑^2=[𝑌_𝑐/(2𝑆_𝑐 )]^2−1+(𝜎_𝑎𝑏/𝑆_𝑐 )^2−1≥0 (</a:t>
                </a:r>
                <a:r>
                  <a:rPr lang="en-GB" sz="1200" b="0" i="0" kern="1200">
                    <a:solidFill>
                      <a:schemeClr val="tx1"/>
                    </a:solidFill>
                    <a:latin typeface="+mn-lt"/>
                    <a:ea typeface="+mn-ea"/>
                    <a:cs typeface="+mn-cs"/>
                  </a:rPr>
                  <a:t>"matrix compression</a:t>
                </a:r>
                <a:r>
                  <a:rPr lang="ar-AE" sz="1200" b="0" i="0" kern="1200">
                    <a:solidFill>
                      <a:schemeClr val="tx1"/>
                    </a:solidFill>
                    <a:latin typeface="+mn-lt"/>
                    <a:ea typeface="+mn-ea"/>
                    <a:cs typeface="+mn-cs"/>
                  </a:rPr>
                  <a:t>" )</a:t>
                </a:r>
                <a:endParaRPr lang="ar-AE" b="0" dirty="0"/>
              </a:p>
              <a:p>
                <a:r>
                  <a:rPr lang="en-GB" dirty="0"/>
                  <a:t>Stress components correspond to in-plane laminate axes:</a:t>
                </a:r>
                <a:br>
                  <a:rPr lang="en-GB" dirty="0"/>
                </a:br>
                <a:r>
                  <a:rPr lang="ar-AE" sz="1200" i="0" kern="1200">
                    <a:solidFill>
                      <a:schemeClr val="tx1"/>
                    </a:solidFill>
                    <a:latin typeface="+mn-lt"/>
                    <a:ea typeface="+mn-ea"/>
                    <a:cs typeface="+mn-cs"/>
                  </a:rPr>
                  <a:t>𝜎_𝑎𝑎=𝜎_11,</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𝜎_𝑏𝑏=𝜎_22,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𝜎_𝑎𝑏=𝜎_12</a:t>
                </a:r>
                <a:r>
                  <a:rPr lang="ar-AE" dirty="0"/>
                  <a:t>.</a:t>
                </a:r>
              </a:p>
              <a:p>
                <a:r>
                  <a:rPr lang="en-GB" dirty="0"/>
                  <a:t>The </a:t>
                </a:r>
                <a:r>
                  <a:rPr lang="en-GB" b="1" dirty="0"/>
                  <a:t>interaction coefficient </a:t>
                </a:r>
                <a:r>
                  <a:rPr lang="el-GR" b="1" dirty="0"/>
                  <a:t>β</a:t>
                </a:r>
                <a:r>
                  <a:rPr lang="el-GR" dirty="0"/>
                  <a:t> </a:t>
                </a:r>
                <a:r>
                  <a:rPr lang="en-GB" dirty="0"/>
                  <a:t>is obtained experimentally (typically between 0.3–1.0).</a:t>
                </a:r>
              </a:p>
              <a:p>
                <a:r>
                  <a:rPr lang="en-GB" dirty="0"/>
                  <a:t>The model is suitable for FEA integration and is implemented in ABAQUS, ANSYS, and other composite solvers.</a:t>
                </a:r>
              </a:p>
              <a:p>
                <a:r>
                  <a:rPr lang="en-GB" dirty="0"/>
                  <a:t>In woven CFRPs, </a:t>
                </a:r>
                <a:r>
                  <a:rPr lang="en-GB" b="1" dirty="0"/>
                  <a:t>fibre crimping</a:t>
                </a:r>
                <a:r>
                  <a:rPr lang="en-GB" dirty="0"/>
                  <a:t>, </a:t>
                </a:r>
                <a:r>
                  <a:rPr lang="en-GB" b="1" dirty="0"/>
                  <a:t>warp/weft interlacing</a:t>
                </a:r>
                <a:r>
                  <a:rPr lang="en-GB" dirty="0"/>
                  <a:t>, and </a:t>
                </a:r>
                <a:r>
                  <a:rPr lang="en-GB" b="1" dirty="0"/>
                  <a:t>matrix constraint between weave cells</a:t>
                </a:r>
                <a:r>
                  <a:rPr lang="en-GB" dirty="0"/>
                  <a:t> alter the local stress distribution. Chang–Chang remains valid provided homogenised ply properties are used.</a:t>
                </a:r>
              </a:p>
              <a:p>
                <a:r>
                  <a:rPr lang="en-GB" dirty="0"/>
                  <a:t>Progressive failure can be modelled by degrading stiffness post-initiation.</a:t>
                </a:r>
              </a:p>
              <a:p>
                <a:br>
                  <a:rPr lang="en-GB" dirty="0"/>
                </a:br>
                <a:endParaRPr lang="en-GB" dirty="0"/>
              </a:p>
              <a:p>
                <a:r>
                  <a:rPr lang="en-GB" b="1" dirty="0"/>
                  <a:t>Key Takeaway</a:t>
                </a:r>
              </a:p>
              <a:p>
                <a:r>
                  <a:rPr lang="en-GB" b="1" dirty="0"/>
                  <a:t>Strength:</a:t>
                </a:r>
                <a:r>
                  <a:rPr lang="en-GB" dirty="0"/>
                  <a:t> Captures both fibre and matrix failures, with realistic shear–normal interaction.</a:t>
                </a:r>
              </a:p>
              <a:p>
                <a:r>
                  <a:rPr lang="en-GB" b="1" dirty="0"/>
                  <a:t>Applicability:</a:t>
                </a:r>
                <a:r>
                  <a:rPr lang="en-GB" dirty="0"/>
                  <a:t> Effective for woven CFRPs under multiaxial stress states.</a:t>
                </a:r>
              </a:p>
              <a:p>
                <a:r>
                  <a:rPr lang="en-GB" b="1" dirty="0"/>
                  <a:t>Limitation:</a:t>
                </a:r>
                <a:r>
                  <a:rPr lang="en-GB" dirty="0"/>
                  <a:t> Does not inherently predict delamination or progressive fibre–matrix decohesion—must be coupled with damage evolution models (e.g. cohesive zone).</a:t>
                </a:r>
              </a:p>
              <a:p>
                <a:r>
                  <a:rPr lang="en-GB" b="1" dirty="0"/>
                  <a:t>Best Use:</a:t>
                </a:r>
                <a:r>
                  <a:rPr lang="en-GB" dirty="0"/>
                  <a:t> For preliminary and intermediate-level damage prediction in woven or multi-directional CFRP laminates.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41</a:t>
            </a:fld>
            <a:endParaRPr lang="en-GB" dirty="0"/>
          </a:p>
        </p:txBody>
      </p:sp>
    </p:spTree>
    <p:extLst>
      <p:ext uri="{BB962C8B-B14F-4D97-AF65-F5344CB8AC3E}">
        <p14:creationId xmlns:p14="http://schemas.microsoft.com/office/powerpoint/2010/main" val="109622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READ “Puck’s Criterion for the tensile response of composite laminates: A numerical approach” by Anand Pai, Rishabh Suri, Aniket Kunal Bhave, Pranay Verma, Padmaraj N H published in Advances in Engineering Software 175 (2023) 103364.</a:t>
                </a:r>
              </a:p>
              <a:p>
                <a:endParaRPr lang="en-GB" dirty="0"/>
              </a:p>
              <a:p>
                <a:r>
                  <a:rPr lang="en-GB" dirty="0"/>
                  <a:t>Read: https://help.altair.com/hwdesktop/hwx/topics/panels/result_math_composites_operators_puck_criteria_r.htm</a:t>
                </a:r>
              </a:p>
              <a:p>
                <a:endParaRPr lang="en-GB" dirty="0"/>
              </a:p>
              <a:p>
                <a:r>
                  <a:rPr lang="en-GB" b="1" dirty="0"/>
                  <a:t>Intro</a:t>
                </a:r>
              </a:p>
              <a:p>
                <a:r>
                  <a:rPr lang="en-GB" dirty="0"/>
                  <a:t>The </a:t>
                </a:r>
                <a:r>
                  <a:rPr lang="en-GB" b="1" dirty="0"/>
                  <a:t>Puck failure criterion</a:t>
                </a:r>
                <a:r>
                  <a:rPr lang="en-GB" dirty="0"/>
                  <a:t>, introduced by </a:t>
                </a:r>
                <a:r>
                  <a:rPr lang="en-GB" b="1" dirty="0"/>
                  <a:t>Puck and Schürmann</a:t>
                </a:r>
                <a:r>
                  <a:rPr lang="en-GB" dirty="0"/>
                  <a:t>, was developed to more accurately predict the distinct failure modes in fibre-reinforced composites.</a:t>
                </a:r>
                <a:br>
                  <a:rPr lang="en-GB" dirty="0"/>
                </a:br>
                <a:r>
                  <a:rPr lang="en-GB" dirty="0"/>
                  <a:t>It modifies the </a:t>
                </a:r>
                <a:r>
                  <a:rPr lang="en-GB" b="1" dirty="0"/>
                  <a:t>Hashin criterion</a:t>
                </a:r>
                <a:r>
                  <a:rPr lang="en-GB" dirty="0"/>
                  <a:t> by explicitly separating </a:t>
                </a:r>
                <a:r>
                  <a:rPr lang="en-GB" b="1" dirty="0"/>
                  <a:t>fibre failure (FF)</a:t>
                </a:r>
                <a:r>
                  <a:rPr lang="en-GB" dirty="0"/>
                  <a:t> and </a:t>
                </a:r>
                <a:r>
                  <a:rPr lang="en-GB" b="1" dirty="0"/>
                  <a:t>inter-fibre failure (IFF)</a:t>
                </a:r>
                <a:r>
                  <a:rPr lang="en-GB" dirty="0"/>
                  <a:t> and linking fibre failure to the intrinsic fibre properties rather than the entire ply response.</a:t>
                </a:r>
              </a:p>
              <a:p>
                <a:endParaRPr lang="en-GB" dirty="0"/>
              </a:p>
              <a:p>
                <a:r>
                  <a:rPr lang="en-GB" b="1" dirty="0"/>
                  <a:t>Concept</a:t>
                </a:r>
              </a:p>
              <a:p>
                <a:r>
                  <a:rPr lang="en-GB" dirty="0"/>
                  <a:t>Puck-Schürmann proposed that </a:t>
                </a:r>
                <a:r>
                  <a:rPr lang="en-GB" b="1" dirty="0"/>
                  <a:t>Fibre Failure (FF)</a:t>
                </a:r>
                <a:r>
                  <a:rPr lang="en-GB" dirty="0"/>
                  <a:t> should depend on fibre-level properties (e.g. fibre volume fraction, fibre strength, and stiffness) instead of laminate properties.</a:t>
                </a:r>
              </a:p>
              <a:p>
                <a:r>
                  <a:rPr lang="en-GB" dirty="0"/>
                  <a:t>The </a:t>
                </a:r>
                <a:r>
                  <a:rPr lang="en-GB" b="1" dirty="0"/>
                  <a:t>matrix-dominated failures</a:t>
                </a:r>
                <a:r>
                  <a:rPr lang="en-GB" dirty="0"/>
                  <a:t> were described through </a:t>
                </a:r>
                <a:r>
                  <a:rPr lang="en-GB" b="1" dirty="0"/>
                  <a:t>inter-fibre failure (IFF)</a:t>
                </a:r>
                <a:r>
                  <a:rPr lang="en-GB" dirty="0"/>
                  <a:t> criteria that consider shear and normal stresses acting on potential fracture planes.</a:t>
                </a:r>
              </a:p>
              <a:p>
                <a:r>
                  <a:rPr lang="en-GB" dirty="0"/>
                  <a:t>Early versions of the model were </a:t>
                </a:r>
                <a:r>
                  <a:rPr lang="en-GB" b="1" dirty="0"/>
                  <a:t>2D</a:t>
                </a:r>
                <a:r>
                  <a:rPr lang="en-GB" dirty="0"/>
                  <a:t>, like Hashin, but later extensions introduced </a:t>
                </a:r>
                <a:r>
                  <a:rPr lang="en-GB" b="1" dirty="0"/>
                  <a:t>3D formulations</a:t>
                </a:r>
                <a:r>
                  <a:rPr lang="en-GB" dirty="0"/>
                  <a:t> that include </a:t>
                </a:r>
                <a:r>
                  <a:rPr lang="en-GB" b="1" dirty="0"/>
                  <a:t>interlaminar stresses</a:t>
                </a:r>
                <a:r>
                  <a:rPr lang="en-GB" dirty="0"/>
                  <a:t>.</a:t>
                </a:r>
              </a:p>
              <a:p>
                <a:r>
                  <a:rPr lang="en-GB" dirty="0"/>
                  <a:t>The </a:t>
                </a:r>
                <a:r>
                  <a:rPr lang="en-GB" b="1" dirty="0"/>
                  <a:t>3D Puck criterion</a:t>
                </a:r>
                <a:r>
                  <a:rPr lang="en-GB" dirty="0"/>
                  <a:t> is now considered an </a:t>
                </a:r>
                <a:r>
                  <a:rPr lang="en-GB" b="1" dirty="0"/>
                  <a:t>action-plane failure theory</a:t>
                </a:r>
                <a:r>
                  <a:rPr lang="en-GB" dirty="0"/>
                  <a:t>, meaning that the stress state is projected onto a potential fracture plane to determine when and how failure initiates.</a:t>
                </a:r>
              </a:p>
              <a:p>
                <a:br>
                  <a:rPr lang="en-GB" dirty="0"/>
                </a:br>
                <a:r>
                  <a:rPr lang="en-GB" b="1" dirty="0"/>
                  <a:t>Details</a:t>
                </a:r>
              </a:p>
              <a:p>
                <a:r>
                  <a:rPr lang="en-GB" dirty="0"/>
                  <a:t>The Puck criterion distinguishes </a:t>
                </a:r>
                <a:r>
                  <a:rPr lang="en-GB" b="1" dirty="0"/>
                  <a:t>three primary failure mechanisms</a:t>
                </a:r>
                <a:r>
                  <a:rPr lang="en-GB" dirty="0"/>
                  <a:t>:</a:t>
                </a:r>
              </a:p>
              <a:p>
                <a:pPr lvl="1"/>
                <a:r>
                  <a:rPr lang="en-GB" b="1" dirty="0"/>
                  <a:t>Fibre Failure (FF)</a:t>
                </a:r>
                <a:r>
                  <a:rPr lang="en-GB" dirty="0"/>
                  <a:t> in tension and compression</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𝑇</m:t>
                              </m:r>
                            </m:sub>
                          </m:sSub>
                        </m:den>
                      </m:f>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0" kern="1200">
                                      <a:solidFill>
                                        <a:schemeClr val="tx1"/>
                                      </a:solidFill>
                                      <a:latin typeface="Cambria Math" panose="02040503050406030204" pitchFamily="18" charset="0"/>
                                      <a:ea typeface="+mn-ea"/>
                                      <a:cs typeface="+mn-cs"/>
                                    </a:rPr>
                                    <m:t>12</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0" kern="1200">
                                      <a:solidFill>
                                        <a:schemeClr val="tx1"/>
                                      </a:solidFill>
                                      <a:latin typeface="Cambria Math" panose="02040503050406030204" pitchFamily="18" charset="0"/>
                                      <a:ea typeface="+mn-ea"/>
                                      <a:cs typeface="+mn-cs"/>
                                    </a:rPr>
                                    <m:t>1</m:t>
                                  </m:r>
                                </m:sub>
                              </m:sSub>
                            </m:den>
                          </m:f>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𝑚</m:t>
                              </m:r>
                            </m:e>
                            <m:sub>
                              <m:r>
                                <a:rPr lang="ar-AE" sz="1200" i="1" kern="1200">
                                  <a:solidFill>
                                    <a:schemeClr val="tx1"/>
                                  </a:solidFill>
                                  <a:latin typeface="Cambria Math" panose="02040503050406030204" pitchFamily="18" charset="0"/>
                                  <a:ea typeface="+mn-ea"/>
                                  <a:cs typeface="+mn-cs"/>
                                </a:rPr>
                                <m:t>𝑓</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0" kern="1200">
                                  <a:solidFill>
                                    <a:schemeClr val="tx1"/>
                                  </a:solidFill>
                                  <a:latin typeface="Cambria Math" panose="02040503050406030204" pitchFamily="18" charset="0"/>
                                  <a:ea typeface="+mn-ea"/>
                                  <a:cs typeface="+mn-cs"/>
                                </a:rPr>
                                <m:t>1</m:t>
                              </m:r>
                              <m:r>
                                <a:rPr lang="ar-AE" sz="1200" i="1" kern="1200">
                                  <a:solidFill>
                                    <a:schemeClr val="tx1"/>
                                  </a:solidFill>
                                  <a:latin typeface="Cambria Math" panose="02040503050406030204" pitchFamily="18" charset="0"/>
                                  <a:ea typeface="+mn-ea"/>
                                  <a:cs typeface="+mn-cs"/>
                                </a:rPr>
                                <m:t>𝐶</m:t>
                              </m:r>
                            </m:sub>
                          </m:sSub>
                        </m:den>
                      </m:f>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0" kern="1200">
                                      <a:solidFill>
                                        <a:schemeClr val="tx1"/>
                                      </a:solidFill>
                                      <a:latin typeface="Cambria Math" panose="02040503050406030204" pitchFamily="18" charset="0"/>
                                      <a:ea typeface="+mn-ea"/>
                                      <a:cs typeface="+mn-cs"/>
                                    </a:rPr>
                                    <m:t>12</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0" kern="1200">
                                      <a:solidFill>
                                        <a:schemeClr val="tx1"/>
                                      </a:solidFill>
                                      <a:latin typeface="Cambria Math" panose="02040503050406030204" pitchFamily="18" charset="0"/>
                                      <a:ea typeface="+mn-ea"/>
                                      <a:cs typeface="+mn-cs"/>
                                    </a:rPr>
                                    <m:t>1</m:t>
                                  </m:r>
                                </m:sub>
                              </m:sSub>
                            </m:den>
                          </m:f>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𝑚</m:t>
                              </m:r>
                            </m:e>
                            <m:sub>
                              <m:r>
                                <a:rPr lang="ar-AE" sz="1200" i="1" kern="1200">
                                  <a:solidFill>
                                    <a:schemeClr val="tx1"/>
                                  </a:solidFill>
                                  <a:latin typeface="Cambria Math" panose="02040503050406030204" pitchFamily="18" charset="0"/>
                                  <a:ea typeface="+mn-ea"/>
                                  <a:cs typeface="+mn-cs"/>
                                </a:rPr>
                                <m:t>𝑓</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e>
                      </m:d>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10</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21</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e>
                      </m:d>
                    </m:oMath>
                  </m:oMathPara>
                </a14:m>
                <a:endParaRPr lang="ar-AE" dirty="0"/>
              </a:p>
              <a:p>
                <a:pPr lvl="1"/>
                <a:r>
                  <a:rPr lang="en-GB" b="1" dirty="0"/>
                  <a:t>Matrix Failure (IFF)</a:t>
                </a:r>
                <a:r>
                  <a:rPr lang="en-GB" dirty="0"/>
                  <a:t> under transverse tension, moderate compression, and large compression:</a:t>
                </a:r>
              </a:p>
              <a:p>
                <a:pPr lvl="2"/>
                <a:r>
                  <a:rPr lang="en-GB" dirty="0"/>
                  <a:t>Matrix tension:</a:t>
                </a:r>
              </a:p>
              <a:p>
                <a:pPr/>
                <a14:m>
                  <m:oMathPara xmlns:m="http://schemas.openxmlformats.org/officeDocument/2006/math">
                    <m:oMathParaPr>
                      <m:jc m:val="centerGroup"/>
                    </m:oMathParaPr>
                    <m:oMath xmlns:m="http://schemas.openxmlformats.org/officeDocument/2006/math">
                      <m:rad>
                        <m:radPr>
                          <m:degHide m:val="on"/>
                          <m:ctrlPr>
                            <a:rPr lang="ar-AE" sz="1200" i="1" kern="1200">
                              <a:solidFill>
                                <a:schemeClr val="tx1"/>
                              </a:solidFill>
                              <a:latin typeface="Cambria Math" panose="02040503050406030204" pitchFamily="18" charset="0"/>
                              <a:ea typeface="+mn-ea"/>
                              <a:cs typeface="+mn-cs"/>
                            </a:rPr>
                          </m:ctrlPr>
                        </m:radPr>
                        <m:deg/>
                        <m:e>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21</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0" kern="1200">
                                              <a:solidFill>
                                                <a:schemeClr val="tx1"/>
                                              </a:solidFill>
                                              <a:latin typeface="Cambria Math" panose="02040503050406030204" pitchFamily="18" charset="0"/>
                                              <a:ea typeface="+mn-ea"/>
                                              <a:cs typeface="+mn-cs"/>
                                            </a:rPr>
                                            <m:t>21</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𝑝</m:t>
                                      </m:r>
                                    </m:e>
                                    <m:sub>
                                      <m:r>
                                        <a:rPr lang="ar-AE" sz="1200" i="1" kern="1200">
                                          <a:solidFill>
                                            <a:schemeClr val="tx1"/>
                                          </a:solidFill>
                                          <a:latin typeface="Cambria Math" panose="02040503050406030204" pitchFamily="18" charset="0"/>
                                          <a:ea typeface="+mn-ea"/>
                                          <a:cs typeface="+mn-cs"/>
                                        </a:rPr>
                                        <m:t>𝑣</m:t>
                                      </m:r>
                                    </m:sub>
                                    <m:sup>
                                      <m:r>
                                        <a:rPr lang="ar-AE" sz="1200" i="0" kern="1200">
                                          <a:solidFill>
                                            <a:schemeClr val="tx1"/>
                                          </a:solidFill>
                                          <a:latin typeface="Cambria Math" panose="02040503050406030204" pitchFamily="18" charset="0"/>
                                          <a:ea typeface="+mn-ea"/>
                                          <a:cs typeface="+mn-cs"/>
                                        </a:rPr>
                                        <m:t>+</m:t>
                                      </m:r>
                                    </m:sup>
                                  </m:sSubSup>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𝑇</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0" kern="1200">
                                              <a:solidFill>
                                                <a:schemeClr val="tx1"/>
                                              </a:solidFill>
                                              <a:latin typeface="Cambria Math" panose="02040503050406030204" pitchFamily="18" charset="0"/>
                                              <a:ea typeface="+mn-ea"/>
                                              <a:cs typeface="+mn-cs"/>
                                            </a:rPr>
                                            <m:t>21</m:t>
                                          </m:r>
                                        </m:sub>
                                      </m:sSub>
                                    </m:den>
                                  </m:f>
                                </m:e>
                              </m:d>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𝑇</m:t>
                                          </m:r>
                                        </m:sub>
                                      </m:sSub>
                                    </m:den>
                                  </m:f>
                                </m:e>
                              </m:d>
                            </m:e>
                            <m:sup>
                              <m:r>
                                <a:rPr lang="ar-AE" sz="1200" i="0" kern="1200">
                                  <a:solidFill>
                                    <a:schemeClr val="tx1"/>
                                  </a:solidFill>
                                  <a:latin typeface="Cambria Math" panose="02040503050406030204" pitchFamily="18" charset="0"/>
                                  <a:ea typeface="+mn-ea"/>
                                  <a:cs typeface="+mn-cs"/>
                                </a:rPr>
                                <m:t>2</m:t>
                              </m:r>
                            </m:sup>
                          </m:sSup>
                        </m:e>
                      </m:rad>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𝑝</m:t>
                          </m:r>
                        </m:e>
                        <m:sub>
                          <m:r>
                            <a:rPr lang="ar-AE" sz="1200" i="1" kern="1200">
                              <a:solidFill>
                                <a:schemeClr val="tx1"/>
                              </a:solidFill>
                              <a:latin typeface="Cambria Math" panose="02040503050406030204" pitchFamily="18" charset="0"/>
                              <a:ea typeface="+mn-ea"/>
                              <a:cs typeface="+mn-cs"/>
                            </a:rPr>
                            <m:t>𝑣</m:t>
                          </m:r>
                        </m:sub>
                        <m:sup>
                          <m:r>
                            <a:rPr lang="ar-AE" sz="1200" i="0" kern="1200">
                              <a:solidFill>
                                <a:schemeClr val="tx1"/>
                              </a:solidFill>
                              <a:latin typeface="Cambria Math" panose="02040503050406030204" pitchFamily="18" charset="0"/>
                              <a:ea typeface="+mn-ea"/>
                              <a:cs typeface="+mn-cs"/>
                            </a:rPr>
                            <m:t>+</m:t>
                          </m:r>
                        </m:sup>
                      </m:sSubSup>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0" kern="1200">
                                  <a:solidFill>
                                    <a:schemeClr val="tx1"/>
                                  </a:solidFill>
                                  <a:latin typeface="Cambria Math" panose="02040503050406030204" pitchFamily="18" charset="0"/>
                                  <a:ea typeface="+mn-ea"/>
                                  <a:cs typeface="+mn-cs"/>
                                </a:rPr>
                                <m:t>21</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r>
                                <a:rPr lang="ar-AE" sz="1200" i="1" kern="1200">
                                  <a:solidFill>
                                    <a:schemeClr val="tx1"/>
                                  </a:solidFill>
                                  <a:latin typeface="Cambria Math" panose="02040503050406030204" pitchFamily="18" charset="0"/>
                                  <a:ea typeface="+mn-ea"/>
                                  <a:cs typeface="+mn-cs"/>
                                </a:rPr>
                                <m:t>𝐷</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pPr lvl="2"/>
                <a:r>
                  <a:rPr lang="en-GB" dirty="0"/>
                  <a:t>Moderate compression:</a:t>
                </a:r>
              </a:p>
              <a:p>
                <a:pPr/>
                <a14:m>
                  <m:oMathPara xmlns:m="http://schemas.openxmlformats.org/officeDocument/2006/math">
                    <m:oMathParaPr>
                      <m:jc m:val="centerGroup"/>
                    </m:oMathParaPr>
                    <m:oMath xmlns:m="http://schemas.openxmlformats.org/officeDocument/2006/math">
                      <m:f>
                        <m:fPr>
                          <m:ctrlPr>
                            <a:rPr lang="ar-AE" sz="1200" i="1" kern="1200">
                              <a:solidFill>
                                <a:schemeClr val="tx1"/>
                              </a:solidFill>
                              <a:latin typeface="Cambria Math" panose="02040503050406030204" pitchFamily="18" charset="0"/>
                              <a:ea typeface="+mn-ea"/>
                              <a:cs typeface="+mn-cs"/>
                            </a:rPr>
                          </m:ctrlPr>
                        </m:fPr>
                        <m:num>
                          <m:r>
                            <a:rPr lang="ar-AE" sz="120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0" kern="1200">
                                  <a:solidFill>
                                    <a:schemeClr val="tx1"/>
                                  </a:solidFill>
                                  <a:latin typeface="Cambria Math" panose="02040503050406030204" pitchFamily="18" charset="0"/>
                                  <a:ea typeface="+mn-ea"/>
                                  <a:cs typeface="+mn-cs"/>
                                </a:rPr>
                                <m:t>21</m:t>
                              </m:r>
                            </m:sub>
                          </m:sSub>
                        </m:den>
                      </m:f>
                      <m:rad>
                        <m:radPr>
                          <m:degHide m:val="on"/>
                          <m:ctrlPr>
                            <a:rPr lang="ar-AE" sz="1200" i="1" kern="1200">
                              <a:solidFill>
                                <a:schemeClr val="tx1"/>
                              </a:solidFill>
                              <a:latin typeface="Cambria Math" panose="02040503050406030204" pitchFamily="18" charset="0"/>
                              <a:ea typeface="+mn-ea"/>
                              <a:cs typeface="+mn-cs"/>
                            </a:rPr>
                          </m:ctrlPr>
                        </m:radPr>
                        <m:deg/>
                        <m:e>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21</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d>
                                <m:dPr>
                                  <m:endChr m:val=""/>
                                  <m:ctrlPr>
                                    <a:rPr lang="ar-AE" sz="1200" i="1" kern="1200">
                                      <a:solidFill>
                                        <a:schemeClr val="tx1"/>
                                      </a:solidFill>
                                      <a:latin typeface="Cambria Math" panose="02040503050406030204" pitchFamily="18" charset="0"/>
                                      <a:ea typeface="+mn-ea"/>
                                      <a:cs typeface="+mn-cs"/>
                                    </a:rPr>
                                  </m:ctrlPr>
                                </m:dPr>
                                <m:e>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𝑝</m:t>
                                      </m:r>
                                    </m:e>
                                    <m:sub>
                                      <m:r>
                                        <a:rPr lang="ar-AE" sz="1200" i="1" kern="1200">
                                          <a:solidFill>
                                            <a:schemeClr val="tx1"/>
                                          </a:solidFill>
                                          <a:latin typeface="Cambria Math" panose="02040503050406030204" pitchFamily="18" charset="0"/>
                                          <a:ea typeface="+mn-ea"/>
                                          <a:cs typeface="+mn-cs"/>
                                        </a:rPr>
                                        <m:t>𝑣</m:t>
                                      </m:r>
                                    </m:sub>
                                    <m:sup>
                                      <m:r>
                                        <a:rPr lang="ar-AE" sz="1200" i="0" kern="1200">
                                          <a:solidFill>
                                            <a:schemeClr val="tx1"/>
                                          </a:solidFill>
                                          <a:latin typeface="Cambria Math" panose="02040503050406030204" pitchFamily="18" charset="0"/>
                                          <a:ea typeface="+mn-ea"/>
                                          <a:cs typeface="+mn-cs"/>
                                        </a:rPr>
                                        <m:t>−</m:t>
                                      </m:r>
                                    </m:sup>
                                  </m:sSubSup>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e>
                              </m:d>
                            </m:e>
                          </m:d>
                        </m:e>
                      </m:rad>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r>
                                <a:rPr lang="ar-AE" sz="1200" i="1" kern="1200">
                                  <a:solidFill>
                                    <a:schemeClr val="tx1"/>
                                  </a:solidFill>
                                  <a:latin typeface="Cambria Math" panose="02040503050406030204" pitchFamily="18" charset="0"/>
                                  <a:ea typeface="+mn-ea"/>
                                  <a:cs typeface="+mn-cs"/>
                                </a:rPr>
                                <m:t>𝐷</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pPr lvl="2"/>
                <a:r>
                  <a:rPr lang="en-GB" dirty="0"/>
                  <a:t>Large compression:</a:t>
                </a:r>
              </a:p>
              <a:p>
                <a:pPr/>
                <a14:m>
                  <m:oMathPara xmlns:m="http://schemas.openxmlformats.org/officeDocument/2006/math">
                    <m:oMathParaPr>
                      <m:jc m:val="centerGroup"/>
                    </m:oMathParaPr>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21</m:t>
                                      </m:r>
                                    </m:sub>
                                  </m:sSub>
                                </m:num>
                                <m:den>
                                  <m:r>
                                    <a:rPr lang="ar-AE" sz="1200" i="0" kern="1200">
                                      <a:solidFill>
                                        <a:schemeClr val="tx1"/>
                                      </a:solidFill>
                                      <a:latin typeface="Cambria Math" panose="02040503050406030204" pitchFamily="18" charset="0"/>
                                      <a:ea typeface="+mn-ea"/>
                                      <a:cs typeface="+mn-cs"/>
                                    </a:rPr>
                                    <m:t>2</m:t>
                                  </m:r>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𝑝</m:t>
                                          </m:r>
                                        </m:e>
                                        <m:sub>
                                          <m:r>
                                            <a:rPr lang="ar-AE" sz="1200" i="1" kern="1200">
                                              <a:solidFill>
                                                <a:schemeClr val="tx1"/>
                                              </a:solidFill>
                                              <a:latin typeface="Cambria Math" panose="02040503050406030204" pitchFamily="18" charset="0"/>
                                              <a:ea typeface="+mn-ea"/>
                                              <a:cs typeface="+mn-cs"/>
                                            </a:rPr>
                                            <m:t>𝑤</m:t>
                                          </m:r>
                                        </m:sub>
                                        <m:sup>
                                          <m:r>
                                            <a:rPr lang="ar-AE" sz="1200" i="0" kern="1200">
                                              <a:solidFill>
                                                <a:schemeClr val="tx1"/>
                                              </a:solidFill>
                                              <a:latin typeface="Cambria Math" panose="02040503050406030204" pitchFamily="18" charset="0"/>
                                              <a:ea typeface="+mn-ea"/>
                                              <a:cs typeface="+mn-cs"/>
                                            </a:rPr>
                                            <m:t>−</m:t>
                                          </m:r>
                                        </m:sup>
                                      </m:sSubSup>
                                    </m:e>
                                  </m:d>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0" kern="1200">
                                          <a:solidFill>
                                            <a:schemeClr val="tx1"/>
                                          </a:solidFill>
                                          <a:latin typeface="Cambria Math" panose="02040503050406030204" pitchFamily="18" charset="0"/>
                                          <a:ea typeface="+mn-ea"/>
                                          <a:cs typeface="+mn-cs"/>
                                        </a:rPr>
                                        <m:t>21</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d>
                            <m:dPr>
                              <m:ctrlPr>
                                <a:rPr lang="ar-AE" sz="1200" i="1" kern="1200">
                                  <a:solidFill>
                                    <a:schemeClr val="tx1"/>
                                  </a:solidFill>
                                  <a:latin typeface="Cambria Math" panose="02040503050406030204" pitchFamily="18" charset="0"/>
                                  <a:ea typeface="+mn-ea"/>
                                  <a:cs typeface="+mn-cs"/>
                                </a:rPr>
                              </m:ctrlPr>
                            </m:dPr>
                            <m:e>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𝐶</m:t>
                                      </m:r>
                                    </m:sub>
                                  </m:sSub>
                                </m:den>
                              </m:f>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r>
                                <a:rPr lang="ar-AE" sz="1200" i="1" kern="1200">
                                  <a:solidFill>
                                    <a:schemeClr val="tx1"/>
                                  </a:solidFill>
                                  <a:latin typeface="Cambria Math" panose="02040503050406030204" pitchFamily="18" charset="0"/>
                                  <a:ea typeface="+mn-ea"/>
                                  <a:cs typeface="+mn-cs"/>
                                </a:rPr>
                                <m:t>𝐷</m:t>
                              </m:r>
                            </m:sub>
                          </m:sSub>
                        </m:den>
                      </m:f>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m:oMathPara>
                </a14:m>
                <a:endParaRPr lang="ar-AE" dirty="0"/>
              </a:p>
              <a:p>
                <a:r>
                  <a:rPr lang="en-GB" dirty="0"/>
                  <a:t>Here,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𝑝</m:t>
                        </m:r>
                      </m:e>
                      <m:sub>
                        <m:r>
                          <a:rPr lang="ar-AE" sz="1200" i="1" kern="1200">
                            <a:solidFill>
                              <a:schemeClr val="tx1"/>
                            </a:solidFill>
                            <a:latin typeface="Cambria Math" panose="02040503050406030204" pitchFamily="18" charset="0"/>
                            <a:ea typeface="+mn-ea"/>
                            <a:cs typeface="+mn-cs"/>
                          </a:rPr>
                          <m:t>𝑣</m:t>
                        </m:r>
                      </m:sub>
                      <m:sup>
                        <m:r>
                          <a:rPr lang="ar-AE" sz="1200" i="0" kern="1200">
                            <a:solidFill>
                              <a:schemeClr val="tx1"/>
                            </a:solidFill>
                            <a:latin typeface="Cambria Math" panose="02040503050406030204" pitchFamily="18" charset="0"/>
                            <a:ea typeface="+mn-ea"/>
                            <a:cs typeface="+mn-cs"/>
                          </a:rPr>
                          <m:t>+</m:t>
                        </m:r>
                      </m:sup>
                    </m:sSubSup>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𝑝</m:t>
                        </m:r>
                      </m:e>
                      <m:sub>
                        <m:r>
                          <a:rPr lang="ar-AE" sz="1200" i="1" kern="1200">
                            <a:solidFill>
                              <a:schemeClr val="tx1"/>
                            </a:solidFill>
                            <a:latin typeface="Cambria Math" panose="02040503050406030204" pitchFamily="18" charset="0"/>
                            <a:ea typeface="+mn-ea"/>
                            <a:cs typeface="+mn-cs"/>
                          </a:rPr>
                          <m:t>𝑣</m:t>
                        </m:r>
                      </m:sub>
                      <m:sup>
                        <m:r>
                          <a:rPr lang="ar-AE" sz="1200" i="0" kern="1200">
                            <a:solidFill>
                              <a:schemeClr val="tx1"/>
                            </a:solidFill>
                            <a:latin typeface="Cambria Math" panose="02040503050406030204" pitchFamily="18" charset="0"/>
                            <a:ea typeface="+mn-ea"/>
                            <a:cs typeface="+mn-cs"/>
                          </a:rPr>
                          <m:t>−</m:t>
                        </m:r>
                      </m:sup>
                    </m:sSubSup>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𝑝</m:t>
                        </m:r>
                      </m:e>
                      <m:sub>
                        <m:r>
                          <a:rPr lang="ar-AE" sz="1200" i="1" kern="1200">
                            <a:solidFill>
                              <a:schemeClr val="tx1"/>
                            </a:solidFill>
                            <a:latin typeface="Cambria Math" panose="02040503050406030204" pitchFamily="18" charset="0"/>
                            <a:ea typeface="+mn-ea"/>
                            <a:cs typeface="+mn-cs"/>
                          </a:rPr>
                          <m:t>𝑤</m:t>
                        </m:r>
                      </m:sub>
                      <m:sup>
                        <m:r>
                          <a:rPr lang="ar-AE" sz="1200" i="0" kern="1200">
                            <a:solidFill>
                              <a:schemeClr val="tx1"/>
                            </a:solidFill>
                            <a:latin typeface="Cambria Math" panose="02040503050406030204" pitchFamily="18" charset="0"/>
                            <a:ea typeface="+mn-ea"/>
                            <a:cs typeface="+mn-cs"/>
                          </a:rPr>
                          <m:t>−</m:t>
                        </m:r>
                      </m:sup>
                    </m:sSubSup>
                  </m:oMath>
                </a14:m>
                <a:r>
                  <a:rPr lang="en-GB" dirty="0"/>
                  <a:t>are </a:t>
                </a:r>
                <a:r>
                  <a:rPr lang="en-GB" b="1" dirty="0"/>
                  <a:t>fracture-plane dependent parameters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𝑆</m:t>
                        </m:r>
                      </m:e>
                      <m:sub>
                        <m:r>
                          <a:rPr lang="ar-AE" sz="1200" i="0" kern="1200">
                            <a:solidFill>
                              <a:schemeClr val="tx1"/>
                            </a:solidFill>
                            <a:latin typeface="Cambria Math" panose="02040503050406030204" pitchFamily="18" charset="0"/>
                            <a:ea typeface="+mn-ea"/>
                            <a:cs typeface="+mn-cs"/>
                          </a:rPr>
                          <m:t>21</m:t>
                        </m:r>
                      </m:sub>
                    </m:sSub>
                  </m:oMath>
                </a14:m>
                <a:r>
                  <a:rPr lang="en-GB" dirty="0"/>
                  <a:t>is the </a:t>
                </a:r>
                <a:r>
                  <a:rPr lang="en-GB" b="1" dirty="0"/>
                  <a:t>shear strength</a:t>
                </a:r>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𝐶</m:t>
                        </m:r>
                      </m:sub>
                    </m:sSub>
                  </m:oMath>
                </a14:m>
                <a:r>
                  <a:rPr lang="en-GB" dirty="0"/>
                  <a:t> are transverse tensile and compressive strengths.</a:t>
                </a:r>
              </a:p>
              <a:p>
                <a:r>
                  <a:rPr lang="en-GB" dirty="0"/>
                  <a:t>The </a:t>
                </a:r>
                <a:r>
                  <a:rPr lang="en-GB" b="1" dirty="0"/>
                  <a:t>inter-fibre failure (IFF)</a:t>
                </a:r>
                <a:r>
                  <a:rPr lang="en-GB" dirty="0"/>
                  <a:t> concept uniquely considers the local stress state around the fibre–matrix interface, where cracks typically initiate.</a:t>
                </a:r>
              </a:p>
              <a:p>
                <a:r>
                  <a:rPr lang="en-GB" dirty="0"/>
                  <a:t>This physically based approach makes Puck’s theory superior for </a:t>
                </a:r>
                <a:r>
                  <a:rPr lang="en-GB" b="1" dirty="0"/>
                  <a:t>multi-directional laminates</a:t>
                </a:r>
                <a:r>
                  <a:rPr lang="en-GB" dirty="0"/>
                  <a:t> and </a:t>
                </a:r>
                <a:r>
                  <a:rPr lang="en-GB" b="1" dirty="0"/>
                  <a:t>woven composites</a:t>
                </a:r>
                <a:r>
                  <a:rPr lang="en-GB" dirty="0"/>
                  <a:t>, where matrix-dominated failures are critical.</a:t>
                </a:r>
              </a:p>
              <a:p>
                <a:br>
                  <a:rPr lang="en-GB" dirty="0"/>
                </a:br>
                <a:endParaRPr lang="en-GB" dirty="0"/>
              </a:p>
              <a:p>
                <a:r>
                  <a:rPr lang="en-GB" b="1" dirty="0"/>
                  <a:t>Key Takeaway</a:t>
                </a:r>
              </a:p>
              <a:p>
                <a:r>
                  <a:rPr lang="en-GB" b="1" dirty="0"/>
                  <a:t>Strength:</a:t>
                </a:r>
                <a:r>
                  <a:rPr lang="en-GB" dirty="0"/>
                  <a:t> Puck’s criterion captures fibre and matrix failure mechanisms separately, providing physical insight into initiation and propagation.</a:t>
                </a:r>
              </a:p>
              <a:p>
                <a:r>
                  <a:rPr lang="en-GB" b="1" dirty="0"/>
                  <a:t>Advancement:</a:t>
                </a:r>
                <a:r>
                  <a:rPr lang="en-GB" dirty="0"/>
                  <a:t> Later 3D formulations include </a:t>
                </a:r>
                <a:r>
                  <a:rPr lang="en-GB" b="1" dirty="0"/>
                  <a:t>interlaminar stresses</a:t>
                </a:r>
                <a:r>
                  <a:rPr lang="en-GB" dirty="0"/>
                  <a:t>, extending predictive accuracy to thick or complex laminates.</a:t>
                </a:r>
              </a:p>
              <a:p>
                <a:r>
                  <a:rPr lang="en-GB" b="1" dirty="0"/>
                  <a:t>Applicability:</a:t>
                </a:r>
                <a:r>
                  <a:rPr lang="en-GB" dirty="0"/>
                  <a:t> Highly suited for </a:t>
                </a:r>
                <a:r>
                  <a:rPr lang="en-GB" b="1" dirty="0"/>
                  <a:t>woven CFRP/GFRP</a:t>
                </a:r>
                <a:r>
                  <a:rPr lang="en-GB" dirty="0"/>
                  <a:t> where local bending, crimping, and inter-fibre shear dominate failure.</a:t>
                </a:r>
              </a:p>
              <a:p>
                <a:r>
                  <a:rPr lang="en-GB" b="1" dirty="0"/>
                  <a:t>Limitation:</a:t>
                </a:r>
                <a:r>
                  <a:rPr lang="en-GB" dirty="0"/>
                  <a:t> Computationally intensive; requires calibration of multiple empirical parameters for each material system.</a:t>
                </a:r>
              </a:p>
              <a:p>
                <a:r>
                  <a:rPr lang="en-GB" b="1" dirty="0"/>
                  <a:t>Best Use:</a:t>
                </a:r>
                <a:r>
                  <a:rPr lang="en-GB" dirty="0"/>
                  <a:t> For advanced FEA simulations and progressive damage analysis in aerospace-grade composites where detailed damage evolution is critical.</a:t>
                </a:r>
              </a:p>
            </p:txBody>
          </p:sp>
        </mc:Choice>
        <mc:Fallback xmlns="">
          <p:sp>
            <p:nvSpPr>
              <p:cNvPr id="3" name="Notes Placeholder 2"/>
              <p:cNvSpPr>
                <a:spLocks noGrp="1"/>
              </p:cNvSpPr>
              <p:nvPr>
                <p:ph type="body" idx="1"/>
              </p:nvPr>
            </p:nvSpPr>
            <p:spPr/>
            <p:txBody>
              <a:bodyPr/>
              <a:lstStyle/>
              <a:p>
                <a:r>
                  <a:rPr lang="en-GB" dirty="0"/>
                  <a:t>READ “Puck’s Criterion for the tensile response of composite laminates: A numerical approach” by Anand Pai, Rishabh Suri, Aniket Kunal Bhave, Pranay Verma, Padmaraj N H published in Advances in Engineering Software 175 (2023) 103364.</a:t>
                </a:r>
              </a:p>
              <a:p>
                <a:endParaRPr lang="en-GB" dirty="0"/>
              </a:p>
              <a:p>
                <a:r>
                  <a:rPr lang="en-GB" dirty="0"/>
                  <a:t>Read: https://help.altair.com/hwdesktop/hwx/topics/panels/result_math_composites_operators_puck_criteria_r.htm</a:t>
                </a:r>
              </a:p>
              <a:p>
                <a:endParaRPr lang="en-GB" dirty="0"/>
              </a:p>
              <a:p>
                <a:r>
                  <a:rPr lang="en-GB" b="1" dirty="0"/>
                  <a:t>Intro</a:t>
                </a:r>
              </a:p>
              <a:p>
                <a:r>
                  <a:rPr lang="en-GB" dirty="0"/>
                  <a:t>The </a:t>
                </a:r>
                <a:r>
                  <a:rPr lang="en-GB" b="1" dirty="0"/>
                  <a:t>Puck failure criterion</a:t>
                </a:r>
                <a:r>
                  <a:rPr lang="en-GB" dirty="0"/>
                  <a:t>, introduced by </a:t>
                </a:r>
                <a:r>
                  <a:rPr lang="en-GB" b="1" dirty="0"/>
                  <a:t>Puck and Schürmann</a:t>
                </a:r>
                <a:r>
                  <a:rPr lang="en-GB" dirty="0"/>
                  <a:t>, was developed to more accurately predict the distinct failure modes in fibre-reinforced composites.</a:t>
                </a:r>
                <a:br>
                  <a:rPr lang="en-GB" dirty="0"/>
                </a:br>
                <a:r>
                  <a:rPr lang="en-GB" dirty="0"/>
                  <a:t>It modifies the </a:t>
                </a:r>
                <a:r>
                  <a:rPr lang="en-GB" b="1" dirty="0"/>
                  <a:t>Hashin criterion</a:t>
                </a:r>
                <a:r>
                  <a:rPr lang="en-GB" dirty="0"/>
                  <a:t> by explicitly separating </a:t>
                </a:r>
                <a:r>
                  <a:rPr lang="en-GB" b="1" dirty="0"/>
                  <a:t>fibre failure (FF)</a:t>
                </a:r>
                <a:r>
                  <a:rPr lang="en-GB" dirty="0"/>
                  <a:t> and </a:t>
                </a:r>
                <a:r>
                  <a:rPr lang="en-GB" b="1" dirty="0"/>
                  <a:t>inter-fibre failure (IFF)</a:t>
                </a:r>
                <a:r>
                  <a:rPr lang="en-GB" dirty="0"/>
                  <a:t> and linking fibre failure to the intrinsic fibre properties rather than the entire ply response.</a:t>
                </a:r>
              </a:p>
              <a:p>
                <a:br>
                  <a:rPr lang="en-GB" dirty="0"/>
                </a:br>
                <a:endParaRPr lang="en-GB" dirty="0"/>
              </a:p>
              <a:p>
                <a:r>
                  <a:rPr lang="en-GB" b="1" dirty="0"/>
                  <a:t>Concept</a:t>
                </a:r>
              </a:p>
              <a:p>
                <a:r>
                  <a:rPr lang="en-GB" dirty="0"/>
                  <a:t>Puck-Schürmann proposed that </a:t>
                </a:r>
                <a:r>
                  <a:rPr lang="en-GB" b="1" dirty="0"/>
                  <a:t>Fibre Failure (FF)</a:t>
                </a:r>
                <a:r>
                  <a:rPr lang="en-GB" dirty="0"/>
                  <a:t> should depend on fibre-level properties (e.g. fibre volume fraction, fibre strength, and stiffness) instead of laminate properties.</a:t>
                </a:r>
              </a:p>
              <a:p>
                <a:r>
                  <a:rPr lang="en-GB" dirty="0"/>
                  <a:t>The </a:t>
                </a:r>
                <a:r>
                  <a:rPr lang="en-GB" b="1" dirty="0"/>
                  <a:t>matrix-dominated failures</a:t>
                </a:r>
                <a:r>
                  <a:rPr lang="en-GB" dirty="0"/>
                  <a:t> were described through </a:t>
                </a:r>
                <a:r>
                  <a:rPr lang="en-GB" b="1" dirty="0"/>
                  <a:t>inter-fibre failure (IFF)</a:t>
                </a:r>
                <a:r>
                  <a:rPr lang="en-GB" dirty="0"/>
                  <a:t> criteria that consider shear and normal stresses acting on potential fracture planes.</a:t>
                </a:r>
              </a:p>
              <a:p>
                <a:r>
                  <a:rPr lang="en-GB" dirty="0"/>
                  <a:t>Early versions of the model were </a:t>
                </a:r>
                <a:r>
                  <a:rPr lang="en-GB" b="1" dirty="0"/>
                  <a:t>2D</a:t>
                </a:r>
                <a:r>
                  <a:rPr lang="en-GB" dirty="0"/>
                  <a:t>, similar to Hashin, but later extensions introduced </a:t>
                </a:r>
                <a:r>
                  <a:rPr lang="en-GB" b="1" dirty="0"/>
                  <a:t>3D formulations</a:t>
                </a:r>
                <a:r>
                  <a:rPr lang="en-GB" dirty="0"/>
                  <a:t> that include </a:t>
                </a:r>
                <a:r>
                  <a:rPr lang="en-GB" b="1" dirty="0"/>
                  <a:t>interlaminar stresses</a:t>
                </a:r>
                <a:r>
                  <a:rPr lang="en-GB" dirty="0"/>
                  <a:t>.</a:t>
                </a:r>
              </a:p>
              <a:p>
                <a:r>
                  <a:rPr lang="en-GB" dirty="0"/>
                  <a:t>The </a:t>
                </a:r>
                <a:r>
                  <a:rPr lang="en-GB" b="1" dirty="0"/>
                  <a:t>3D Puck criterion</a:t>
                </a:r>
                <a:r>
                  <a:rPr lang="en-GB" dirty="0"/>
                  <a:t> is now considered an </a:t>
                </a:r>
                <a:r>
                  <a:rPr lang="en-GB" b="1" dirty="0"/>
                  <a:t>action-plane failure theory</a:t>
                </a:r>
                <a:r>
                  <a:rPr lang="en-GB" dirty="0"/>
                  <a:t>, meaning that the stress state is projected onto a potential fracture plane to determine when and how failure initiates.</a:t>
                </a:r>
              </a:p>
              <a:p>
                <a:br>
                  <a:rPr lang="en-GB" dirty="0"/>
                </a:br>
                <a:endParaRPr lang="en-GB" dirty="0"/>
              </a:p>
              <a:p>
                <a:r>
                  <a:rPr lang="en-GB" b="1" dirty="0"/>
                  <a:t>Details</a:t>
                </a:r>
              </a:p>
              <a:p>
                <a:r>
                  <a:rPr lang="en-GB" dirty="0"/>
                  <a:t>The Puck criterion distinguishes </a:t>
                </a:r>
                <a:r>
                  <a:rPr lang="en-GB" b="1" dirty="0"/>
                  <a:t>three primary failure mechanisms</a:t>
                </a:r>
                <a:r>
                  <a:rPr lang="en-GB" dirty="0"/>
                  <a:t>:</a:t>
                </a:r>
              </a:p>
              <a:p>
                <a:pPr lvl="1"/>
                <a:r>
                  <a:rPr lang="en-GB" b="1" dirty="0"/>
                  <a:t>Fibre Failure (FF)</a:t>
                </a:r>
                <a:r>
                  <a:rPr lang="en-GB" dirty="0"/>
                  <a:t> in tension and compression</a:t>
                </a:r>
              </a:p>
              <a:p>
                <a:r>
                  <a:rPr lang="ar-AE" sz="1200" i="0" kern="1200">
                    <a:solidFill>
                      <a:schemeClr val="tx1"/>
                    </a:solidFill>
                    <a:latin typeface="+mn-lt"/>
                    <a:ea typeface="+mn-ea"/>
                    <a:cs typeface="+mn-cs"/>
                  </a:rPr>
                  <a:t>1/𝜀_1𝑇  (𝜀_1+𝜈_12/𝐸_1  𝑚_𝑓 𝜎_22 )=1</a:t>
                </a:r>
                <a:endParaRPr lang="ar-AE" dirty="0"/>
              </a:p>
              <a:p>
                <a:r>
                  <a:rPr lang="ar-AE" sz="1200" i="0" kern="1200">
                    <a:solidFill>
                      <a:schemeClr val="tx1"/>
                    </a:solidFill>
                    <a:latin typeface="+mn-lt"/>
                    <a:ea typeface="+mn-ea"/>
                    <a:cs typeface="+mn-cs"/>
                  </a:rPr>
                  <a:t>1/𝜀_1𝐶  (𝜀_1+𝜈_12/𝐸_1  𝑚_𝑓 𝜎_22 )+(10𝜏_21 ├ )┤^2=1┤</a:t>
                </a:r>
                <a:endParaRPr lang="ar-AE" dirty="0"/>
              </a:p>
              <a:p>
                <a:pPr lvl="1"/>
                <a:r>
                  <a:rPr lang="en-GB" b="1" dirty="0"/>
                  <a:t>Matrix Failure (IFF)</a:t>
                </a:r>
                <a:r>
                  <a:rPr lang="en-GB" dirty="0"/>
                  <a:t> under transverse tension, moderate compression, and large compression:</a:t>
                </a:r>
              </a:p>
              <a:p>
                <a:pPr lvl="2"/>
                <a:r>
                  <a:rPr lang="en-GB" dirty="0"/>
                  <a:t>Matrix tension:</a:t>
                </a:r>
              </a:p>
              <a:p>
                <a:r>
                  <a:rPr lang="ar-AE" sz="1200" i="0" kern="1200">
                    <a:solidFill>
                      <a:schemeClr val="tx1"/>
                    </a:solidFill>
                    <a:latin typeface="+mn-lt"/>
                    <a:ea typeface="+mn-ea"/>
                    <a:cs typeface="+mn-cs"/>
                  </a:rPr>
                  <a:t>√((𝜏_21/𝑆_21 )^2+(1−𝑝_𝑣^+  𝑌_𝑇/𝑆_21 )^2 (𝜎_22/𝑌_𝑇 )^2 )+𝑝_𝑣^+  𝜎_22/𝑆_21 +𝜎_11/𝜎_11𝐷 =1</a:t>
                </a:r>
                <a:endParaRPr lang="ar-AE" dirty="0"/>
              </a:p>
              <a:p>
                <a:pPr lvl="2"/>
                <a:r>
                  <a:rPr lang="en-GB" dirty="0"/>
                  <a:t>Moderate compression:</a:t>
                </a:r>
              </a:p>
              <a:p>
                <a:r>
                  <a:rPr lang="ar-AE" sz="1200" i="0" kern="1200">
                    <a:solidFill>
                      <a:schemeClr val="tx1"/>
                    </a:solidFill>
                    <a:latin typeface="+mn-lt"/>
                    <a:ea typeface="+mn-ea"/>
                    <a:cs typeface="+mn-cs"/>
                  </a:rPr>
                  <a:t>1/𝑆_21  √((𝜏_21 ├ )┤^2+(𝑝_𝑣^− 𝜎_22 ├ )┤^2 ┤┤ )+𝜎_11/𝜎_11𝐷 =1</a:t>
                </a:r>
                <a:endParaRPr lang="ar-AE" dirty="0"/>
              </a:p>
              <a:p>
                <a:pPr lvl="2"/>
                <a:r>
                  <a:rPr lang="en-GB" dirty="0"/>
                  <a:t>Large compression:</a:t>
                </a:r>
              </a:p>
              <a:p>
                <a:r>
                  <a:rPr lang="ar-AE" sz="1200" i="0" kern="1200">
                    <a:solidFill>
                      <a:schemeClr val="tx1"/>
                    </a:solidFill>
                    <a:latin typeface="+mn-lt"/>
                    <a:ea typeface="+mn-ea"/>
                    <a:cs typeface="+mn-cs"/>
                  </a:rPr>
                  <a:t>[𝜏_21/(2(1+𝑝_𝑤^− ) 𝑆_21 )]^2+(𝜎_22/𝑌_𝐶 )^2+𝜎_11/𝜎_11𝐷 =1</a:t>
                </a:r>
                <a:endParaRPr lang="ar-AE" dirty="0"/>
              </a:p>
              <a:p>
                <a:r>
                  <a:rPr lang="en-GB" dirty="0"/>
                  <a:t>Here, </a:t>
                </a:r>
                <a:r>
                  <a:rPr lang="ar-AE" sz="1200" i="0" kern="1200">
                    <a:solidFill>
                      <a:schemeClr val="tx1"/>
                    </a:solidFill>
                    <a:latin typeface="+mn-lt"/>
                    <a:ea typeface="+mn-ea"/>
                    <a:cs typeface="+mn-cs"/>
                  </a:rPr>
                  <a:t>𝑝_𝑣^+,𝑝_𝑣^−,𝑝_𝑤^−</a:t>
                </a:r>
                <a:r>
                  <a:rPr lang="en-GB" dirty="0"/>
                  <a:t>are </a:t>
                </a:r>
                <a:r>
                  <a:rPr lang="en-GB" b="1" dirty="0"/>
                  <a:t>fracture-plane dependent parameters</a:t>
                </a:r>
                <a:r>
                  <a:rPr lang="en-GB" dirty="0"/>
                  <a:t>, </a:t>
                </a:r>
                <a:r>
                  <a:rPr lang="ar-AE" sz="1200" i="0" kern="1200">
                    <a:solidFill>
                      <a:schemeClr val="tx1"/>
                    </a:solidFill>
                    <a:latin typeface="+mn-lt"/>
                    <a:ea typeface="+mn-ea"/>
                    <a:cs typeface="+mn-cs"/>
                  </a:rPr>
                  <a:t>𝑆_21</a:t>
                </a:r>
                <a:r>
                  <a:rPr lang="en-GB" dirty="0"/>
                  <a:t>is the </a:t>
                </a:r>
                <a:r>
                  <a:rPr lang="en-GB" b="1" dirty="0"/>
                  <a:t>shear strength</a:t>
                </a:r>
                <a:r>
                  <a:rPr lang="en-GB" dirty="0"/>
                  <a:t>, and </a:t>
                </a:r>
                <a:r>
                  <a:rPr lang="ar-AE" sz="1200" i="0" kern="1200">
                    <a:solidFill>
                      <a:schemeClr val="tx1"/>
                    </a:solidFill>
                    <a:latin typeface="+mn-lt"/>
                    <a:ea typeface="+mn-ea"/>
                    <a:cs typeface="+mn-cs"/>
                  </a:rPr>
                  <a:t>𝑌_𝑇,𝑌_𝐶</a:t>
                </a:r>
                <a:r>
                  <a:rPr lang="en-GB" dirty="0"/>
                  <a:t>are transverse tensile and compressive strengths.</a:t>
                </a:r>
              </a:p>
              <a:p>
                <a:r>
                  <a:rPr lang="en-GB" dirty="0"/>
                  <a:t>The </a:t>
                </a:r>
                <a:r>
                  <a:rPr lang="en-GB" b="1" dirty="0"/>
                  <a:t>inter-fibre failure (IFF)</a:t>
                </a:r>
                <a:r>
                  <a:rPr lang="en-GB" dirty="0"/>
                  <a:t> concept uniquely considers the local stress state around the fibre–matrix interface, where cracks typically initiate.</a:t>
                </a:r>
              </a:p>
              <a:p>
                <a:r>
                  <a:rPr lang="en-GB" dirty="0"/>
                  <a:t>This physically based approach makes Puck’s theory superior for </a:t>
                </a:r>
                <a:r>
                  <a:rPr lang="en-GB" b="1" dirty="0"/>
                  <a:t>multi-directional laminates</a:t>
                </a:r>
                <a:r>
                  <a:rPr lang="en-GB" dirty="0"/>
                  <a:t> and </a:t>
                </a:r>
                <a:r>
                  <a:rPr lang="en-GB" b="1" dirty="0"/>
                  <a:t>woven composites</a:t>
                </a:r>
                <a:r>
                  <a:rPr lang="en-GB" dirty="0"/>
                  <a:t>, where matrix-dominated failures are critical.</a:t>
                </a:r>
              </a:p>
              <a:p>
                <a:br>
                  <a:rPr lang="en-GB" dirty="0"/>
                </a:br>
                <a:endParaRPr lang="en-GB" dirty="0"/>
              </a:p>
              <a:p>
                <a:r>
                  <a:rPr lang="en-GB" b="1" dirty="0"/>
                  <a:t>Key Takeaway</a:t>
                </a:r>
              </a:p>
              <a:p>
                <a:r>
                  <a:rPr lang="en-GB" b="1" dirty="0"/>
                  <a:t>Strength:</a:t>
                </a:r>
                <a:r>
                  <a:rPr lang="en-GB" dirty="0"/>
                  <a:t> Puck’s criterion captures fibre and matrix failure mechanisms separately, providing physical insight into initiation and propagation.</a:t>
                </a:r>
              </a:p>
              <a:p>
                <a:r>
                  <a:rPr lang="en-GB" b="1" dirty="0"/>
                  <a:t>Advancement:</a:t>
                </a:r>
                <a:r>
                  <a:rPr lang="en-GB" dirty="0"/>
                  <a:t> Later 3D formulations include </a:t>
                </a:r>
                <a:r>
                  <a:rPr lang="en-GB" b="1" dirty="0"/>
                  <a:t>interlaminar stresses</a:t>
                </a:r>
                <a:r>
                  <a:rPr lang="en-GB" dirty="0"/>
                  <a:t>, extending predictive accuracy to thick or complex laminates.</a:t>
                </a:r>
              </a:p>
              <a:p>
                <a:r>
                  <a:rPr lang="en-GB" b="1" dirty="0"/>
                  <a:t>Applicability:</a:t>
                </a:r>
                <a:r>
                  <a:rPr lang="en-GB" dirty="0"/>
                  <a:t> Highly suited for </a:t>
                </a:r>
                <a:r>
                  <a:rPr lang="en-GB" b="1" dirty="0"/>
                  <a:t>woven CFRP/GFRP</a:t>
                </a:r>
                <a:r>
                  <a:rPr lang="en-GB" dirty="0"/>
                  <a:t> where local bending, crimping, and inter-fibre shear dominate failure.</a:t>
                </a:r>
              </a:p>
              <a:p>
                <a:r>
                  <a:rPr lang="en-GB" b="1" dirty="0"/>
                  <a:t>Limitation:</a:t>
                </a:r>
                <a:r>
                  <a:rPr lang="en-GB" dirty="0"/>
                  <a:t> Computationally intensive; requires calibration of multiple empirical parameters for each material system.</a:t>
                </a:r>
              </a:p>
              <a:p>
                <a:r>
                  <a:rPr lang="en-GB" b="1" dirty="0"/>
                  <a:t>Best Use:</a:t>
                </a:r>
                <a:r>
                  <a:rPr lang="en-GB" dirty="0"/>
                  <a:t> For advanced FEA simulations and progressive damage analysis in aerospace-grade composites where detailed damage evolution is critical.</a:t>
                </a:r>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43</a:t>
            </a:fld>
            <a:endParaRPr lang="en-GB" dirty="0"/>
          </a:p>
        </p:txBody>
      </p:sp>
    </p:spTree>
    <p:extLst>
      <p:ext uri="{BB962C8B-B14F-4D97-AF65-F5344CB8AC3E}">
        <p14:creationId xmlns:p14="http://schemas.microsoft.com/office/powerpoint/2010/main" val="655635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READ “Puck’s Criterion for the tensile response of composite laminates: A numerical approach” by Anand Pai, Rishabh Suri, Aniket Kunal Bhave, Pranay Verma, Padmaraj N H published in Advances in Engineering Software 175 (2023) 103364.</a:t>
                </a:r>
              </a:p>
              <a:p>
                <a:endParaRPr lang="en-GB" dirty="0"/>
              </a:p>
              <a:p>
                <a:r>
                  <a:rPr lang="en-GB" dirty="0"/>
                  <a:t>Read: https://help.altair.com/hwdesktop/hwx/topics/panels/result_math_composites_operators_puck_criteria_r.htm</a:t>
                </a:r>
              </a:p>
              <a:p>
                <a:endParaRPr lang="en-GB" dirty="0"/>
              </a:p>
              <a:p>
                <a:r>
                  <a:rPr lang="en-GB" b="1" dirty="0"/>
                  <a:t>Failure Criteria – Composite (Woven / Unidirectional) – 2D Puck</a:t>
                </a:r>
              </a:p>
              <a:p>
                <a:br>
                  <a:rPr lang="en-GB" dirty="0"/>
                </a:br>
                <a:r>
                  <a:rPr lang="en-GB" b="1" dirty="0"/>
                  <a:t>Concept</a:t>
                </a:r>
              </a:p>
              <a:p>
                <a:r>
                  <a:rPr lang="en-GB" dirty="0"/>
                  <a:t>The </a:t>
                </a:r>
                <a:r>
                  <a:rPr lang="en-GB" b="1" dirty="0"/>
                  <a:t>2D Puck criterion</a:t>
                </a:r>
                <a:r>
                  <a:rPr lang="en-GB" dirty="0"/>
                  <a:t> is a simplification of the full 3D Puck–Schürmann theory, suitable for </a:t>
                </a:r>
                <a:r>
                  <a:rPr lang="en-GB" i="1" dirty="0"/>
                  <a:t>laminate-level FEA</a:t>
                </a:r>
                <a:r>
                  <a:rPr lang="en-GB" dirty="0"/>
                  <a:t> when only in-plane stresses are known.</a:t>
                </a:r>
              </a:p>
              <a:p>
                <a:r>
                  <a:rPr lang="en-GB" dirty="0"/>
                  <a:t>It separates </a:t>
                </a:r>
                <a:r>
                  <a:rPr lang="en-GB" b="1" dirty="0"/>
                  <a:t>fibre failure (FF)</a:t>
                </a:r>
                <a:r>
                  <a:rPr lang="en-GB" dirty="0"/>
                  <a:t> and </a:t>
                </a:r>
                <a:r>
                  <a:rPr lang="en-GB" b="1" dirty="0"/>
                  <a:t>matrix or inter-fibre failure (IFF)</a:t>
                </a:r>
                <a:r>
                  <a:rPr lang="en-GB" dirty="0"/>
                  <a:t> and introduces empirical inclination parameters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𝑃</m:t>
                        </m:r>
                      </m:e>
                      <m:sub>
                        <m:r>
                          <a:rPr lang="ar-AE" sz="1200" i="0" kern="1200">
                            <a:solidFill>
                              <a:schemeClr val="tx1"/>
                            </a:solidFill>
                            <a:latin typeface="Cambria Math" panose="02040503050406030204" pitchFamily="18" charset="0"/>
                            <a:ea typeface="+mn-ea"/>
                            <a:cs typeface="+mn-cs"/>
                          </a:rPr>
                          <m:t>∥</m:t>
                        </m:r>
                      </m:sub>
                      <m:sup>
                        <m:r>
                          <a:rPr lang="ar-AE" sz="1200" i="0" kern="1200">
                            <a:solidFill>
                              <a:schemeClr val="tx1"/>
                            </a:solidFill>
                            <a:latin typeface="Cambria Math" panose="02040503050406030204" pitchFamily="18" charset="0"/>
                            <a:ea typeface="+mn-ea"/>
                            <a:cs typeface="+mn-cs"/>
                          </a:rPr>
                          <m:t>+</m:t>
                        </m:r>
                      </m:sup>
                    </m:sSubSup>
                  </m:oMath>
                </a14:m>
                <a:r>
                  <a:rPr lang="en-GB" dirty="0"/>
                  <a:t>and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𝑃</m:t>
                        </m:r>
                      </m:e>
                      <m:sub>
                        <m:r>
                          <a:rPr lang="ar-AE" sz="1200" i="0" kern="1200">
                            <a:solidFill>
                              <a:schemeClr val="tx1"/>
                            </a:solidFill>
                            <a:latin typeface="Cambria Math" panose="02040503050406030204" pitchFamily="18" charset="0"/>
                            <a:ea typeface="+mn-ea"/>
                            <a:cs typeface="+mn-cs"/>
                          </a:rPr>
                          <m:t>∥</m:t>
                        </m:r>
                      </m:sub>
                      <m:sup>
                        <m:r>
                          <a:rPr lang="ar-AE" sz="1200" i="0" kern="1200">
                            <a:solidFill>
                              <a:schemeClr val="tx1"/>
                            </a:solidFill>
                            <a:latin typeface="Cambria Math" panose="02040503050406030204" pitchFamily="18" charset="0"/>
                            <a:ea typeface="+mn-ea"/>
                            <a:cs typeface="+mn-cs"/>
                          </a:rPr>
                          <m:t>−</m:t>
                        </m:r>
                      </m:sup>
                    </m:sSubSup>
                  </m:oMath>
                </a14:m>
                <a:r>
                  <a:rPr lang="en-GB" dirty="0"/>
                  <a:t>to account for the effect of shear on transverse tensile / compressive failure.</a:t>
                </a:r>
              </a:p>
              <a:p>
                <a:r>
                  <a:rPr lang="en-GB" dirty="0"/>
                  <a:t>Commercial solvers such as </a:t>
                </a:r>
                <a:r>
                  <a:rPr lang="en-GB" b="1" dirty="0"/>
                  <a:t>Altair OptiStruct</a:t>
                </a:r>
                <a:r>
                  <a:rPr lang="en-GB" dirty="0"/>
                  <a:t>, </a:t>
                </a:r>
                <a:r>
                  <a:rPr lang="en-GB" b="1" dirty="0"/>
                  <a:t>Abaqus</a:t>
                </a:r>
                <a:r>
                  <a:rPr lang="en-GB" dirty="0"/>
                  <a:t>, and </a:t>
                </a:r>
                <a:r>
                  <a:rPr lang="en-GB" b="1" dirty="0"/>
                  <a:t>Ansys ACP</a:t>
                </a:r>
                <a:r>
                  <a:rPr lang="en-GB" dirty="0"/>
                  <a:t> implement this 2D form for both </a:t>
                </a:r>
                <a:r>
                  <a:rPr lang="en-GB" b="1" dirty="0"/>
                  <a:t>UD</a:t>
                </a:r>
                <a:r>
                  <a:rPr lang="en-GB" dirty="0"/>
                  <a:t> and </a:t>
                </a:r>
                <a:r>
                  <a:rPr lang="en-GB" b="1" dirty="0"/>
                  <a:t>woven</a:t>
                </a:r>
                <a:r>
                  <a:rPr lang="en-GB" dirty="0"/>
                  <a:t> laminates.</a:t>
                </a:r>
              </a:p>
              <a:p>
                <a:br>
                  <a:rPr lang="en-GB" dirty="0"/>
                </a:br>
                <a:r>
                  <a:rPr lang="en-GB" b="1" dirty="0"/>
                  <a:t>Details</a:t>
                </a:r>
              </a:p>
              <a:p>
                <a:r>
                  <a:rPr lang="en-GB" b="1" dirty="0"/>
                  <a:t>Fibre failure</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fiber</m:t>
                          </m:r>
                        </m:sub>
                      </m:sSub>
                      <m:r>
                        <a:rPr lang="ar-AE" sz="1200" b="0" i="0" kern="1200">
                          <a:solidFill>
                            <a:schemeClr val="tx1"/>
                          </a:solidFill>
                          <a:latin typeface="Cambria Math" panose="02040503050406030204" pitchFamily="18" charset="0"/>
                          <a:ea typeface="+mn-ea"/>
                          <a:cs typeface="+mn-cs"/>
                        </a:rPr>
                        <m:t>=</m:t>
                      </m:r>
                      <m:d>
                        <m:dPr>
                          <m:begChr m:val="∣"/>
                          <m:endChr m:val="∣"/>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1</m:t>
                                  </m:r>
                                </m:sub>
                              </m:sSub>
                            </m:num>
                            <m:den>
                              <m:r>
                                <a:rPr lang="ar-AE" sz="1200" b="0" i="1" kern="1200">
                                  <a:solidFill>
                                    <a:schemeClr val="tx1"/>
                                  </a:solidFill>
                                  <a:latin typeface="Cambria Math" panose="02040503050406030204" pitchFamily="18" charset="0"/>
                                  <a:ea typeface="+mn-ea"/>
                                  <a:cs typeface="+mn-cs"/>
                                </a:rPr>
                                <m:t>𝑋</m:t>
                              </m:r>
                            </m:den>
                          </m:f>
                        </m:e>
                      </m:d>
                      <m:r>
                        <a:rPr lang="ar-AE" sz="1200" b="0" i="0" kern="1200">
                          <a:solidFill>
                            <a:schemeClr val="tx1"/>
                          </a:solidFill>
                          <a:latin typeface="Cambria Math" panose="02040503050406030204" pitchFamily="18" charset="0"/>
                          <a:ea typeface="+mn-ea"/>
                          <a:cs typeface="+mn-cs"/>
                        </a:rPr>
                        <m:t>, </m:t>
                      </m:r>
                      <m:r>
                        <a:rPr lang="ar-AE" sz="1200" b="0" i="1" kern="1200">
                          <a:solidFill>
                            <a:schemeClr val="tx1"/>
                          </a:solidFill>
                          <a:latin typeface="Cambria Math" panose="02040503050406030204" pitchFamily="18" charset="0"/>
                          <a:ea typeface="+mn-ea"/>
                          <a:cs typeface="+mn-cs"/>
                        </a:rPr>
                        <m:t>𝑋</m:t>
                      </m:r>
                      <m:r>
                        <a:rPr lang="ar-AE" sz="1200" b="0" i="0" kern="1200">
                          <a:solidFill>
                            <a:schemeClr val="tx1"/>
                          </a:solidFill>
                          <a:latin typeface="Cambria Math" panose="02040503050406030204" pitchFamily="18" charset="0"/>
                          <a:ea typeface="+mn-ea"/>
                          <a:cs typeface="+mn-cs"/>
                        </a:rPr>
                        <m:t>=</m:t>
                      </m:r>
                      <m:d>
                        <m:dPr>
                          <m:begChr m:val="{"/>
                          <m:endChr m:val=""/>
                          <m:ctrlPr>
                            <a:rPr lang="ar-AE" sz="1200" b="0" i="1" kern="1200">
                              <a:solidFill>
                                <a:schemeClr val="tx1"/>
                              </a:solidFill>
                              <a:latin typeface="Cambria Math" panose="02040503050406030204" pitchFamily="18" charset="0"/>
                              <a:ea typeface="+mn-ea"/>
                              <a:cs typeface="+mn-cs"/>
                            </a:rPr>
                          </m:ctrlPr>
                        </m:dPr>
                        <m:e>
                          <m:m>
                            <m:mPr>
                              <m:plcHide m:val="on"/>
                              <m:mcs>
                                <m:mc>
                                  <m:mcPr>
                                    <m:count m:val="2"/>
                                    <m:mcJc m:val="center"/>
                                  </m:mcPr>
                                </m:mc>
                              </m:mcs>
                              <m:ctrlPr>
                                <a:rPr lang="ar-AE" sz="1200" b="0" i="1" kern="1200">
                                  <a:solidFill>
                                    <a:schemeClr val="tx1"/>
                                  </a:solidFill>
                                  <a:latin typeface="Cambria Math" panose="02040503050406030204" pitchFamily="18" charset="0"/>
                                  <a:ea typeface="+mn-ea"/>
                                  <a:cs typeface="+mn-cs"/>
                                </a:rPr>
                              </m:ctrlPr>
                            </m:mPr>
                            <m:m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𝑇</m:t>
                                    </m:r>
                                  </m:sub>
                                </m:sSub>
                              </m:e>
                              <m:e>
                                <m:r>
                                  <m:rPr>
                                    <m:nor/>
                                  </m:rPr>
                                  <a:rPr lang="en-GB" sz="1200" b="0" i="1" kern="1200">
                                    <a:solidFill>
                                      <a:schemeClr val="tx1"/>
                                    </a:solidFill>
                                    <a:latin typeface="+mn-lt"/>
                                    <a:ea typeface="+mn-ea"/>
                                    <a:cs typeface="+mn-cs"/>
                                  </a:rPr>
                                  <m:t>if</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1</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e>
                            </m:mr>
                            <m:m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𝐶</m:t>
                                    </m:r>
                                  </m:sub>
                                </m:sSub>
                              </m:e>
                              <m:e>
                                <m:r>
                                  <m:rPr>
                                    <m:nor/>
                                  </m:rPr>
                                  <a:rPr lang="en-GB" sz="1200" b="0" i="1" kern="1200">
                                    <a:solidFill>
                                      <a:schemeClr val="tx1"/>
                                    </a:solidFill>
                                    <a:latin typeface="+mn-lt"/>
                                    <a:ea typeface="+mn-ea"/>
                                    <a:cs typeface="+mn-cs"/>
                                  </a:rPr>
                                  <m:t>if</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1</m:t>
                                    </m:r>
                                  </m:sub>
                                </m:sSub>
                                <m:r>
                                  <a:rPr lang="ar-AE" sz="1200" b="0" i="0" kern="1200">
                                    <a:solidFill>
                                      <a:schemeClr val="tx1"/>
                                    </a:solidFill>
                                    <a:latin typeface="Cambria Math" panose="02040503050406030204" pitchFamily="18" charset="0"/>
                                    <a:ea typeface="+mn-ea"/>
                                    <a:cs typeface="+mn-cs"/>
                                  </a:rPr>
                                  <m:t>&lt;</m:t>
                                </m:r>
                                <m:r>
                                  <a:rPr lang="ar-AE" sz="1200" b="0" i="0" kern="1200">
                                    <a:solidFill>
                                      <a:schemeClr val="tx1"/>
                                    </a:solidFill>
                                    <a:latin typeface="Cambria Math" panose="02040503050406030204" pitchFamily="18" charset="0"/>
                                    <a:ea typeface="+mn-ea"/>
                                    <a:cs typeface="+mn-cs"/>
                                  </a:rPr>
                                  <m:t>0</m:t>
                                </m:r>
                              </m:e>
                            </m:mr>
                          </m:m>
                        </m:e>
                      </m:d>
                    </m:oMath>
                  </m:oMathPara>
                </a14:m>
                <a:endParaRPr lang="ar-AE" b="0" dirty="0"/>
              </a:p>
              <a:p>
                <a:r>
                  <a:rPr lang="en-GB" b="1" dirty="0"/>
                  <a:t>Matrix failure</a:t>
                </a:r>
                <a:r>
                  <a:rPr lang="en-GB" dirty="0"/>
                  <a:t> is divided into three stress modes:</a:t>
                </a:r>
              </a:p>
              <a:p>
                <a:r>
                  <a:rPr lang="en-GB" b="1" dirty="0"/>
                  <a:t>Mode A – Transverse Tension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r>
                      <a:rPr lang="ar-AE" sz="1200" i="0" kern="1200">
                        <a:solidFill>
                          <a:schemeClr val="tx1"/>
                        </a:solidFill>
                        <a:latin typeface="Cambria Math" panose="02040503050406030204" pitchFamily="18" charset="0"/>
                        <a:ea typeface="+mn-ea"/>
                        <a:cs typeface="+mn-cs"/>
                      </a:rPr>
                      <m:t>&gt;</m:t>
                    </m:r>
                    <m:r>
                      <a:rPr lang="ar-AE" sz="1200" i="0" kern="1200">
                        <a:solidFill>
                          <a:schemeClr val="tx1"/>
                        </a:solidFill>
                        <a:latin typeface="Cambria Math" panose="02040503050406030204" pitchFamily="18" charset="0"/>
                        <a:ea typeface="+mn-ea"/>
                        <a:cs typeface="+mn-cs"/>
                      </a:rPr>
                      <m:t>0</m:t>
                    </m:r>
                  </m:oMath>
                </a14:m>
                <a:r>
                  <a:rPr lang="ar-AE" dirty="0"/>
                  <a:t>)</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matrix</m:t>
                          </m:r>
                        </m:sub>
                        <m:sup>
                          <m:r>
                            <a:rPr lang="ar-AE" sz="1200" b="0" i="1" kern="1200">
                              <a:solidFill>
                                <a:schemeClr val="tx1"/>
                              </a:solidFill>
                              <a:latin typeface="Cambria Math" panose="02040503050406030204" pitchFamily="18" charset="0"/>
                              <a:ea typeface="+mn-ea"/>
                              <a:cs typeface="+mn-cs"/>
                            </a:rPr>
                            <m:t>𝐴</m:t>
                          </m:r>
                        </m:sup>
                      </m:sSubSup>
                      <m:r>
                        <a:rPr lang="ar-AE" sz="1200" b="0" i="0" kern="1200">
                          <a:solidFill>
                            <a:schemeClr val="tx1"/>
                          </a:solidFill>
                          <a:latin typeface="Cambria Math" panose="02040503050406030204" pitchFamily="18" charset="0"/>
                          <a:ea typeface="+mn-ea"/>
                          <a:cs typeface="+mn-cs"/>
                        </a:rPr>
                        <m:t>=</m:t>
                      </m:r>
                      <m:rad>
                        <m:radPr>
                          <m:degHide m:val="on"/>
                          <m:ctrlPr>
                            <a:rPr lang="ar-AE" sz="1200" b="0" i="1" kern="1200">
                              <a:solidFill>
                                <a:schemeClr val="tx1"/>
                              </a:solidFill>
                              <a:latin typeface="Cambria Math" panose="02040503050406030204" pitchFamily="18" charset="0"/>
                              <a:ea typeface="+mn-ea"/>
                              <a:cs typeface="+mn-cs"/>
                            </a:rPr>
                          </m:ctrlPr>
                        </m:radPr>
                        <m:deg/>
                        <m:e>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𝜏</m:t>
                                          </m:r>
                                        </m:e>
                                        <m:sub>
                                          <m:r>
                                            <a:rPr lang="ar-AE" sz="1200" b="0" i="0" kern="1200">
                                              <a:solidFill>
                                                <a:schemeClr val="tx1"/>
                                              </a:solidFill>
                                              <a:latin typeface="Cambria Math" panose="02040503050406030204" pitchFamily="18" charset="0"/>
                                              <a:ea typeface="+mn-ea"/>
                                              <a:cs typeface="+mn-cs"/>
                                            </a:rPr>
                                            <m:t>12</m:t>
                                          </m:r>
                                        </m:sub>
                                      </m:sSub>
                                    </m:num>
                                    <m:den>
                                      <m:r>
                                        <a:rPr lang="ar-AE" sz="1200" b="0" i="1" kern="1200">
                                          <a:solidFill>
                                            <a:schemeClr val="tx1"/>
                                          </a:solidFill>
                                          <a:latin typeface="Cambria Math" panose="02040503050406030204" pitchFamily="18" charset="0"/>
                                          <a:ea typeface="+mn-ea"/>
                                          <a:cs typeface="+mn-cs"/>
                                        </a:rPr>
                                        <m:t>𝑆</m:t>
                                      </m:r>
                                    </m:den>
                                  </m:f>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𝑃</m:t>
                                      </m:r>
                                    </m:e>
                                    <m:sub>
                                      <m:r>
                                        <a:rPr lang="ar-AE" sz="1200" b="0" i="0" kern="1200">
                                          <a:solidFill>
                                            <a:schemeClr val="tx1"/>
                                          </a:solidFill>
                                          <a:latin typeface="Cambria Math" panose="02040503050406030204" pitchFamily="18" charset="0"/>
                                          <a:ea typeface="+mn-ea"/>
                                          <a:cs typeface="+mn-cs"/>
                                        </a:rPr>
                                        <m:t>∥</m:t>
                                      </m:r>
                                    </m:sub>
                                    <m:sup>
                                      <m:r>
                                        <a:rPr lang="ar-AE" sz="1200" b="0" i="0" kern="1200">
                                          <a:solidFill>
                                            <a:schemeClr val="tx1"/>
                                          </a:solidFill>
                                          <a:latin typeface="Cambria Math" panose="02040503050406030204" pitchFamily="18" charset="0"/>
                                          <a:ea typeface="+mn-ea"/>
                                          <a:cs typeface="+mn-cs"/>
                                        </a:rPr>
                                        <m:t>+</m:t>
                                      </m:r>
                                    </m:sup>
                                  </m:sSubSup>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𝑇</m:t>
                                          </m:r>
                                        </m:sub>
                                      </m:sSub>
                                    </m:num>
                                    <m:den>
                                      <m:r>
                                        <a:rPr lang="ar-AE" sz="1200" b="0" i="1" kern="1200">
                                          <a:solidFill>
                                            <a:schemeClr val="tx1"/>
                                          </a:solidFill>
                                          <a:latin typeface="Cambria Math" panose="02040503050406030204" pitchFamily="18" charset="0"/>
                                          <a:ea typeface="+mn-ea"/>
                                          <a:cs typeface="+mn-cs"/>
                                        </a:rPr>
                                        <m:t>𝑆</m:t>
                                      </m:r>
                                    </m:den>
                                  </m:f>
                                </m:e>
                              </m:d>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m:t>
                                          </m:r>
                                        </m:sub>
                                      </m:sSub>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𝑇</m:t>
                                          </m:r>
                                        </m:sub>
                                      </m:sSub>
                                    </m:den>
                                  </m:f>
                                </m:e>
                              </m:d>
                            </m:e>
                            <m:sup>
                              <m:r>
                                <a:rPr lang="ar-AE" sz="1200" b="0" i="0" kern="1200">
                                  <a:solidFill>
                                    <a:schemeClr val="tx1"/>
                                  </a:solidFill>
                                  <a:latin typeface="Cambria Math" panose="02040503050406030204" pitchFamily="18" charset="0"/>
                                  <a:ea typeface="+mn-ea"/>
                                  <a:cs typeface="+mn-cs"/>
                                </a:rPr>
                                <m:t>2</m:t>
                              </m:r>
                            </m:sup>
                          </m:sSup>
                        </m:e>
                      </m:rad>
                      <m:r>
                        <a:rPr lang="ar-AE" sz="1200" b="0" i="0" kern="1200">
                          <a:solidFill>
                            <a:schemeClr val="tx1"/>
                          </a:solidFill>
                          <a:latin typeface="Cambria Math" panose="02040503050406030204" pitchFamily="18" charset="0"/>
                          <a:ea typeface="+mn-ea"/>
                          <a:cs typeface="+mn-cs"/>
                        </a:rPr>
                        <m:t>+</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𝑃</m:t>
                          </m:r>
                        </m:e>
                        <m:sub>
                          <m:r>
                            <a:rPr lang="ar-AE" sz="1200" b="0" i="0" kern="1200">
                              <a:solidFill>
                                <a:schemeClr val="tx1"/>
                              </a:solidFill>
                              <a:latin typeface="Cambria Math" panose="02040503050406030204" pitchFamily="18" charset="0"/>
                              <a:ea typeface="+mn-ea"/>
                              <a:cs typeface="+mn-cs"/>
                            </a:rPr>
                            <m:t>∥</m:t>
                          </m:r>
                        </m:sub>
                        <m:sup>
                          <m:r>
                            <a:rPr lang="ar-AE" sz="1200" b="0" i="0" kern="1200">
                              <a:solidFill>
                                <a:schemeClr val="tx1"/>
                              </a:solidFill>
                              <a:latin typeface="Cambria Math" panose="02040503050406030204" pitchFamily="18" charset="0"/>
                              <a:ea typeface="+mn-ea"/>
                              <a:cs typeface="+mn-cs"/>
                            </a:rPr>
                            <m:t>+</m:t>
                          </m:r>
                        </m:sup>
                      </m:sSubSup>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m:t>
                              </m:r>
                            </m:sub>
                          </m:sSub>
                        </m:num>
                        <m:den>
                          <m:r>
                            <a:rPr lang="ar-AE" sz="1200" b="0" i="1" kern="1200">
                              <a:solidFill>
                                <a:schemeClr val="tx1"/>
                              </a:solidFill>
                              <a:latin typeface="Cambria Math" panose="02040503050406030204" pitchFamily="18" charset="0"/>
                              <a:ea typeface="+mn-ea"/>
                              <a:cs typeface="+mn-cs"/>
                            </a:rPr>
                            <m:t>𝑆</m:t>
                          </m:r>
                        </m:den>
                      </m:f>
                    </m:oMath>
                  </m:oMathPara>
                </a14:m>
                <a:endParaRPr lang="ar-AE" b="0" dirty="0"/>
              </a:p>
              <a:p>
                <a:r>
                  <a:rPr lang="en-GB" b="1" dirty="0"/>
                  <a:t>Mode B – Moderate Compression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r>
                      <a:rPr lang="ar-AE" sz="1200" i="0" kern="1200">
                        <a:solidFill>
                          <a:schemeClr val="tx1"/>
                        </a:solidFill>
                        <a:latin typeface="Cambria Math" panose="02040503050406030204" pitchFamily="18" charset="0"/>
                        <a:ea typeface="+mn-ea"/>
                        <a:cs typeface="+mn-cs"/>
                      </a:rPr>
                      <m:t>&lt;</m:t>
                    </m:r>
                    <m:r>
                      <a:rPr lang="ar-AE" sz="1200" i="0" kern="1200">
                        <a:solidFill>
                          <a:schemeClr val="tx1"/>
                        </a:solidFill>
                        <a:latin typeface="Cambria Math" panose="02040503050406030204" pitchFamily="18" charset="0"/>
                        <a:ea typeface="+mn-ea"/>
                        <a:cs typeface="+mn-cs"/>
                      </a:rPr>
                      <m:t>0</m:t>
                    </m:r>
                  </m:oMath>
                </a14:m>
                <a:r>
                  <a:rPr lang="ar-AE" dirty="0"/>
                  <a:t> </a:t>
                </a:r>
                <a:r>
                  <a:rPr lang="en-GB" dirty="0"/>
                  <a:t>and </a:t>
                </a:r>
                <a14:m>
                  <m:oMath xmlns:m="http://schemas.openxmlformats.org/officeDocument/2006/math">
                    <m:r>
                      <a:rPr lang="en-GB" sz="120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∣&lt;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𝑅</m:t>
                        </m:r>
                      </m:e>
                      <m:sub>
                        <m:r>
                          <a:rPr lang="ar-AE" sz="1200" i="1" kern="1200">
                            <a:solidFill>
                              <a:schemeClr val="tx1"/>
                            </a:solidFill>
                            <a:latin typeface="Cambria Math" panose="02040503050406030204" pitchFamily="18" charset="0"/>
                            <a:ea typeface="+mn-ea"/>
                            <a:cs typeface="+mn-cs"/>
                          </a:rPr>
                          <m:t>𝐴</m:t>
                        </m:r>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oMath>
                </a14:m>
                <a:r>
                  <a:rPr lang="ar-AE" dirty="0"/>
                  <a:t>)</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matrix</m:t>
                          </m:r>
                        </m:sub>
                        <m:sup>
                          <m:r>
                            <a:rPr lang="ar-AE" sz="1200" b="0" i="1" kern="1200">
                              <a:solidFill>
                                <a:schemeClr val="tx1"/>
                              </a:solidFill>
                              <a:latin typeface="Cambria Math" panose="02040503050406030204" pitchFamily="18" charset="0"/>
                              <a:ea typeface="+mn-ea"/>
                              <a:cs typeface="+mn-cs"/>
                            </a:rPr>
                            <m:t>𝐵</m:t>
                          </m:r>
                        </m:sup>
                      </m:sSubSup>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r>
                            <a:rPr lang="ar-AE" sz="1200" b="0" i="1" kern="1200">
                              <a:solidFill>
                                <a:schemeClr val="tx1"/>
                              </a:solidFill>
                              <a:latin typeface="Cambria Math" panose="02040503050406030204" pitchFamily="18" charset="0"/>
                              <a:ea typeface="+mn-ea"/>
                              <a:cs typeface="+mn-cs"/>
                            </a:rPr>
                            <m:t>𝑆</m:t>
                          </m:r>
                        </m:den>
                      </m:f>
                      <m:rad>
                        <m:radPr>
                          <m:degHide m:val="on"/>
                          <m:ctrlPr>
                            <a:rPr lang="ar-AE" sz="1200" b="0" i="1" kern="1200">
                              <a:solidFill>
                                <a:schemeClr val="tx1"/>
                              </a:solidFill>
                              <a:latin typeface="Cambria Math" panose="02040503050406030204" pitchFamily="18" charset="0"/>
                              <a:ea typeface="+mn-ea"/>
                              <a:cs typeface="+mn-cs"/>
                            </a:rPr>
                          </m:ctrlPr>
                        </m:radPr>
                        <m:deg/>
                        <m:e>
                          <m:d>
                            <m:dPr>
                              <m:endChr m:val=""/>
                              <m:ctrlPr>
                                <a:rPr lang="ar-AE" sz="1200" b="0" i="1" kern="1200">
                                  <a:solidFill>
                                    <a:schemeClr val="tx1"/>
                                  </a:solidFill>
                                  <a:latin typeface="Cambria Math" panose="02040503050406030204" pitchFamily="18" charset="0"/>
                                  <a:ea typeface="+mn-ea"/>
                                  <a:cs typeface="+mn-cs"/>
                                </a:rPr>
                              </m:ctrlPr>
                            </m:dPr>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𝜏</m:t>
                                  </m:r>
                                </m:e>
                                <m:sub>
                                  <m:r>
                                    <a:rPr lang="ar-AE" sz="1200" b="0" i="0" kern="1200">
                                      <a:solidFill>
                                        <a:schemeClr val="tx1"/>
                                      </a:solidFill>
                                      <a:latin typeface="Cambria Math" panose="02040503050406030204" pitchFamily="18" charset="0"/>
                                      <a:ea typeface="+mn-ea"/>
                                      <a:cs typeface="+mn-cs"/>
                                    </a:rPr>
                                    <m:t>12</m:t>
                                  </m:r>
                                </m:sub>
                              </m:sSub>
                              <m:sSup>
                                <m:sSupPr>
                                  <m:ctrlPr>
                                    <a:rPr lang="ar-AE" sz="1200" b="0" i="1" kern="1200">
                                      <a:solidFill>
                                        <a:schemeClr val="tx1"/>
                                      </a:solidFill>
                                      <a:latin typeface="Cambria Math" panose="02040503050406030204" pitchFamily="18" charset="0"/>
                                      <a:ea typeface="+mn-ea"/>
                                      <a:cs typeface="+mn-cs"/>
                                    </a:rPr>
                                  </m:ctrlPr>
                                </m:sSupPr>
                                <m:e>
                                  <m:d>
                                    <m:dPr>
                                      <m:begChr m:val=""/>
                                      <m:endChr m:val=""/>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m:t>
                                      </m:r>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d>
                                <m:dPr>
                                  <m:endChr m:val=""/>
                                  <m:ctrlPr>
                                    <a:rPr lang="ar-AE" sz="1200" b="0" i="1" kern="1200">
                                      <a:solidFill>
                                        <a:schemeClr val="tx1"/>
                                      </a:solidFill>
                                      <a:latin typeface="Cambria Math" panose="02040503050406030204" pitchFamily="18" charset="0"/>
                                      <a:ea typeface="+mn-ea"/>
                                      <a:cs typeface="+mn-cs"/>
                                    </a:rPr>
                                  </m:ctrlPr>
                                </m:dPr>
                                <m:e>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𝑃</m:t>
                                      </m:r>
                                    </m:e>
                                    <m:sub>
                                      <m:r>
                                        <a:rPr lang="ar-AE" sz="1200" b="0" i="0" kern="1200">
                                          <a:solidFill>
                                            <a:schemeClr val="tx1"/>
                                          </a:solidFill>
                                          <a:latin typeface="Cambria Math" panose="02040503050406030204" pitchFamily="18" charset="0"/>
                                          <a:ea typeface="+mn-ea"/>
                                          <a:cs typeface="+mn-cs"/>
                                        </a:rPr>
                                        <m:t>∥</m:t>
                                      </m:r>
                                    </m:sub>
                                    <m:sup>
                                      <m:r>
                                        <a:rPr lang="ar-AE" sz="1200" b="0" i="0" kern="1200">
                                          <a:solidFill>
                                            <a:schemeClr val="tx1"/>
                                          </a:solidFill>
                                          <a:latin typeface="Cambria Math" panose="02040503050406030204" pitchFamily="18" charset="0"/>
                                          <a:ea typeface="+mn-ea"/>
                                          <a:cs typeface="+mn-cs"/>
                                        </a:rPr>
                                        <m:t>−</m:t>
                                      </m:r>
                                    </m:sup>
                                  </m:sSubSup>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m:t>
                                      </m:r>
                                    </m:sub>
                                  </m:sSub>
                                  <m:sSup>
                                    <m:sSupPr>
                                      <m:ctrlPr>
                                        <a:rPr lang="ar-AE" sz="1200" b="0" i="1" kern="1200">
                                          <a:solidFill>
                                            <a:schemeClr val="tx1"/>
                                          </a:solidFill>
                                          <a:latin typeface="Cambria Math" panose="02040503050406030204" pitchFamily="18" charset="0"/>
                                          <a:ea typeface="+mn-ea"/>
                                          <a:cs typeface="+mn-cs"/>
                                        </a:rPr>
                                      </m:ctrlPr>
                                    </m:sSupPr>
                                    <m:e>
                                      <m:d>
                                        <m:dPr>
                                          <m:begChr m:val=""/>
                                          <m:endChr m:val=""/>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m:t>
                                          </m:r>
                                        </m:e>
                                      </m:d>
                                    </m:e>
                                    <m:sup>
                                      <m:r>
                                        <a:rPr lang="ar-AE" sz="1200" b="0" i="0" kern="1200">
                                          <a:solidFill>
                                            <a:schemeClr val="tx1"/>
                                          </a:solidFill>
                                          <a:latin typeface="Cambria Math" panose="02040503050406030204" pitchFamily="18" charset="0"/>
                                          <a:ea typeface="+mn-ea"/>
                                          <a:cs typeface="+mn-cs"/>
                                        </a:rPr>
                                        <m:t>2</m:t>
                                      </m:r>
                                    </m:sup>
                                  </m:sSup>
                                </m:e>
                              </m:d>
                            </m:e>
                          </m:d>
                        </m:e>
                      </m:rad>
                      <m:r>
                        <a:rPr lang="ar-AE" sz="1200" b="0" i="0" kern="1200">
                          <a:solidFill>
                            <a:schemeClr val="tx1"/>
                          </a:solidFill>
                          <a:latin typeface="Cambria Math" panose="02040503050406030204" pitchFamily="18" charset="0"/>
                          <a:ea typeface="+mn-ea"/>
                          <a:cs typeface="+mn-cs"/>
                        </a:rPr>
                        <m:t>+</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𝑃</m:t>
                          </m:r>
                        </m:e>
                        <m:sub>
                          <m:r>
                            <a:rPr lang="ar-AE" sz="1200" b="0" i="0" kern="1200">
                              <a:solidFill>
                                <a:schemeClr val="tx1"/>
                              </a:solidFill>
                              <a:latin typeface="Cambria Math" panose="02040503050406030204" pitchFamily="18" charset="0"/>
                              <a:ea typeface="+mn-ea"/>
                              <a:cs typeface="+mn-cs"/>
                            </a:rPr>
                            <m:t>∥</m:t>
                          </m:r>
                        </m:sub>
                        <m:sup>
                          <m:r>
                            <a:rPr lang="ar-AE" sz="1200" b="0" i="0" kern="1200">
                              <a:solidFill>
                                <a:schemeClr val="tx1"/>
                              </a:solidFill>
                              <a:latin typeface="Cambria Math" panose="02040503050406030204" pitchFamily="18" charset="0"/>
                              <a:ea typeface="+mn-ea"/>
                              <a:cs typeface="+mn-cs"/>
                            </a:rPr>
                            <m:t>−</m:t>
                          </m:r>
                        </m:sup>
                      </m:sSubSup>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m:t>
                              </m:r>
                            </m:sub>
                          </m:sSub>
                        </m:num>
                        <m:den>
                          <m:r>
                            <a:rPr lang="ar-AE" sz="1200" b="0" i="1" kern="1200">
                              <a:solidFill>
                                <a:schemeClr val="tx1"/>
                              </a:solidFill>
                              <a:latin typeface="Cambria Math" panose="02040503050406030204" pitchFamily="18" charset="0"/>
                              <a:ea typeface="+mn-ea"/>
                              <a:cs typeface="+mn-cs"/>
                            </a:rPr>
                            <m:t>𝑆</m:t>
                          </m:r>
                        </m:den>
                      </m:f>
                    </m:oMath>
                  </m:oMathPara>
                </a14:m>
                <a:endParaRPr lang="ar-AE" b="0" dirty="0"/>
              </a:p>
              <a:p>
                <a:r>
                  <a:rPr lang="en-GB" b="1" dirty="0"/>
                  <a:t>Mode C – Large Compression</a:t>
                </a:r>
                <a:r>
                  <a:rPr lang="en-GB" dirty="0"/>
                  <a:t> (otherwise)</a:t>
                </a:r>
              </a:p>
              <a:p>
                <a:pPr/>
                <a14:m>
                  <m:oMathPara xmlns:m="http://schemas.openxmlformats.org/officeDocument/2006/math">
                    <m:oMathParaPr>
                      <m:jc m:val="centerGroup"/>
                    </m:oMathParaPr>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matrix</m:t>
                          </m:r>
                        </m:sub>
                        <m:sup>
                          <m:r>
                            <a:rPr lang="ar-AE" sz="1200" b="0" i="1" kern="1200">
                              <a:solidFill>
                                <a:schemeClr val="tx1"/>
                              </a:solidFill>
                              <a:latin typeface="Cambria Math" panose="02040503050406030204" pitchFamily="18" charset="0"/>
                              <a:ea typeface="+mn-ea"/>
                              <a:cs typeface="+mn-cs"/>
                            </a:rPr>
                            <m:t>𝐶</m:t>
                          </m:r>
                        </m:sup>
                      </m:sSubSup>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d>
                            <m:dPr>
                              <m:begChr m:val="["/>
                              <m:endChr m:val="]"/>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𝜏</m:t>
                                      </m:r>
                                    </m:e>
                                    <m:sub>
                                      <m:r>
                                        <a:rPr lang="ar-AE" sz="1200" b="0" i="0" kern="1200">
                                          <a:solidFill>
                                            <a:schemeClr val="tx1"/>
                                          </a:solidFill>
                                          <a:latin typeface="Cambria Math" panose="02040503050406030204" pitchFamily="18" charset="0"/>
                                          <a:ea typeface="+mn-ea"/>
                                          <a:cs typeface="+mn-cs"/>
                                        </a:rPr>
                                        <m:t>12</m:t>
                                      </m:r>
                                    </m:sub>
                                  </m:sSub>
                                </m:num>
                                <m:den>
                                  <m:r>
                                    <a:rPr lang="ar-AE" sz="1200" b="0" i="0" kern="1200">
                                      <a:solidFill>
                                        <a:schemeClr val="tx1"/>
                                      </a:solidFill>
                                      <a:latin typeface="Cambria Math" panose="02040503050406030204" pitchFamily="18" charset="0"/>
                                      <a:ea typeface="+mn-ea"/>
                                      <a:cs typeface="+mn-cs"/>
                                    </a:rPr>
                                    <m:t>2</m:t>
                                  </m:r>
                                  <m:d>
                                    <m:dPr>
                                      <m:ctrlPr>
                                        <a:rPr lang="ar-AE" sz="1200" b="0" i="1" kern="1200">
                                          <a:solidFill>
                                            <a:schemeClr val="tx1"/>
                                          </a:solidFill>
                                          <a:latin typeface="Cambria Math" panose="02040503050406030204" pitchFamily="18" charset="0"/>
                                          <a:ea typeface="+mn-ea"/>
                                          <a:cs typeface="+mn-cs"/>
                                        </a:rPr>
                                      </m:ctrlPr>
                                    </m:dPr>
                                    <m:e>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𝑃</m:t>
                                          </m:r>
                                        </m:e>
                                        <m:sub>
                                          <m:r>
                                            <a:rPr lang="ar-AE" sz="1200" b="0" i="0" kern="1200">
                                              <a:solidFill>
                                                <a:schemeClr val="tx1"/>
                                              </a:solidFill>
                                              <a:latin typeface="Cambria Math" panose="02040503050406030204" pitchFamily="18" charset="0"/>
                                              <a:ea typeface="+mn-ea"/>
                                              <a:cs typeface="+mn-cs"/>
                                            </a:rPr>
                                            <m:t>∥</m:t>
                                          </m:r>
                                        </m:sub>
                                        <m:sup>
                                          <m:r>
                                            <a:rPr lang="ar-AE" sz="1200" b="0" i="0" kern="1200">
                                              <a:solidFill>
                                                <a:schemeClr val="tx1"/>
                                              </a:solidFill>
                                              <a:latin typeface="Cambria Math" panose="02040503050406030204" pitchFamily="18" charset="0"/>
                                              <a:ea typeface="+mn-ea"/>
                                              <a:cs typeface="+mn-cs"/>
                                            </a:rPr>
                                            <m:t>−</m:t>
                                          </m:r>
                                        </m:sup>
                                      </m:sSubSup>
                                    </m:e>
                                  </m:d>
                                  <m:r>
                                    <a:rPr lang="ar-AE" sz="1200" b="0" i="1" kern="1200">
                                      <a:solidFill>
                                        <a:schemeClr val="tx1"/>
                                      </a:solidFill>
                                      <a:latin typeface="Cambria Math" panose="02040503050406030204" pitchFamily="18" charset="0"/>
                                      <a:ea typeface="+mn-ea"/>
                                      <a:cs typeface="+mn-cs"/>
                                    </a:rPr>
                                    <m:t>𝑆</m:t>
                                  </m:r>
                                </m:den>
                              </m:f>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m:t>
                                      </m:r>
                                    </m:sub>
                                  </m:sSub>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𝐶</m:t>
                                      </m:r>
                                    </m:sub>
                                  </m:sSub>
                                </m:den>
                              </m:f>
                            </m:e>
                          </m:d>
                        </m:e>
                        <m:sup>
                          <m:r>
                            <a:rPr lang="ar-AE" sz="1200" b="0" i="0" kern="1200">
                              <a:solidFill>
                                <a:schemeClr val="tx1"/>
                              </a:solidFill>
                              <a:latin typeface="Cambria Math" panose="02040503050406030204" pitchFamily="18" charset="0"/>
                              <a:ea typeface="+mn-ea"/>
                              <a:cs typeface="+mn-cs"/>
                            </a:rPr>
                            <m:t>2</m:t>
                          </m:r>
                        </m:sup>
                      </m:sSup>
                    </m:oMath>
                  </m:oMathPara>
                </a14:m>
                <a:endParaRPr lang="ar-AE" b="0" dirty="0"/>
              </a:p>
              <a:p>
                <a:r>
                  <a:rPr lang="en-GB" b="1" dirty="0"/>
                  <a:t>Failure index</a:t>
                </a:r>
                <a:endParaRPr lang="en-GB" dirty="0"/>
              </a:p>
              <a:p>
                <a:r>
                  <a:rPr lang="en-GB" dirty="0"/>
                  <a:t>Failure occurs when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index</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oMath>
                </a14:m>
                <a:r>
                  <a:rPr lang="ar-AE" dirty="0"/>
                  <a:t>.</a:t>
                </a:r>
              </a:p>
              <a:p>
                <a:r>
                  <a:rPr lang="en-GB" b="1" dirty="0"/>
                  <a:t>Inclination parameters</a:t>
                </a:r>
                <a:r>
                  <a:rPr lang="en-GB" dirty="0"/>
                  <a:t> (empirical):</a:t>
                </a:r>
              </a:p>
              <a:p>
                <a:r>
                  <a:rPr lang="en-GB" dirty="0"/>
                  <a:t>Material</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𝑃</m:t>
                        </m:r>
                      </m:e>
                      <m:sub>
                        <m:r>
                          <a:rPr lang="ar-AE" sz="1200" i="0" kern="1200">
                            <a:solidFill>
                              <a:schemeClr val="tx1"/>
                            </a:solidFill>
                            <a:latin typeface="Cambria Math" panose="02040503050406030204" pitchFamily="18" charset="0"/>
                            <a:ea typeface="+mn-ea"/>
                            <a:cs typeface="+mn-cs"/>
                          </a:rPr>
                          <m:t>∥</m:t>
                        </m:r>
                      </m:sub>
                      <m:sup>
                        <m:r>
                          <a:rPr lang="ar-AE" sz="1200" i="0" kern="1200">
                            <a:solidFill>
                              <a:schemeClr val="tx1"/>
                            </a:solidFill>
                            <a:latin typeface="Cambria Math" panose="02040503050406030204" pitchFamily="18" charset="0"/>
                            <a:ea typeface="+mn-ea"/>
                            <a:cs typeface="+mn-cs"/>
                          </a:rPr>
                          <m:t>−</m:t>
                        </m:r>
                      </m:sup>
                    </m:sSubSup>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𝑃</m:t>
                        </m:r>
                      </m:e>
                      <m:sub>
                        <m:r>
                          <a:rPr lang="ar-AE" sz="1200" i="0" kern="1200">
                            <a:solidFill>
                              <a:schemeClr val="tx1"/>
                            </a:solidFill>
                            <a:latin typeface="Cambria Math" panose="02040503050406030204" pitchFamily="18" charset="0"/>
                            <a:ea typeface="+mn-ea"/>
                            <a:cs typeface="+mn-cs"/>
                          </a:rPr>
                          <m:t>∥</m:t>
                        </m:r>
                      </m:sub>
                      <m:sup>
                        <m:r>
                          <a:rPr lang="ar-AE" sz="1200" i="0" kern="1200">
                            <a:solidFill>
                              <a:schemeClr val="tx1"/>
                            </a:solidFill>
                            <a:latin typeface="Cambria Math" panose="02040503050406030204" pitchFamily="18" charset="0"/>
                            <a:ea typeface="+mn-ea"/>
                            <a:cs typeface="+mn-cs"/>
                          </a:rPr>
                          <m:t>+</m:t>
                        </m:r>
                      </m:sup>
                    </m:sSubSup>
                  </m:oMath>
                </a14:m>
                <a:r>
                  <a:rPr lang="en-GB" dirty="0"/>
                  <a:t>GFRP 0.25 0.30 CFRP 0.30 0.35 Others 0.20 0.30</a:t>
                </a:r>
              </a:p>
              <a:p>
                <a:r>
                  <a:rPr lang="en-GB" dirty="0"/>
                  <a:t>These parameters modify the inclination of the fracture plane for tension (+) and compression (−), accounting for frictional shear coupling at the fibre–matrix interface.</a:t>
                </a:r>
              </a:p>
              <a:p>
                <a:br>
                  <a:rPr lang="en-GB" dirty="0"/>
                </a:br>
                <a:r>
                  <a:rPr lang="en-GB" b="1" dirty="0"/>
                  <a:t>Key Takeaway</a:t>
                </a:r>
              </a:p>
              <a:p>
                <a:r>
                  <a:rPr lang="en-GB" b="1" dirty="0"/>
                  <a:t>Purpose:</a:t>
                </a:r>
                <a:r>
                  <a:rPr lang="en-GB" dirty="0"/>
                  <a:t> Provides a practical, computationally efficient version of the full Puck criterion for laminate FEA.</a:t>
                </a:r>
              </a:p>
              <a:p>
                <a:r>
                  <a:rPr lang="en-GB" b="1" dirty="0"/>
                  <a:t>Strength:</a:t>
                </a:r>
                <a:r>
                  <a:rPr lang="en-GB" dirty="0"/>
                  <a:t> Captures matrix-shear coupling effects through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𝑃</m:t>
                        </m:r>
                      </m:e>
                      <m:sub>
                        <m:r>
                          <a:rPr lang="ar-AE" sz="1200" i="0" kern="1200">
                            <a:solidFill>
                              <a:schemeClr val="tx1"/>
                            </a:solidFill>
                            <a:latin typeface="Cambria Math" panose="02040503050406030204" pitchFamily="18" charset="0"/>
                            <a:ea typeface="+mn-ea"/>
                            <a:cs typeface="+mn-cs"/>
                          </a:rPr>
                          <m:t>∥</m:t>
                        </m:r>
                      </m:sub>
                      <m:sup>
                        <m:r>
                          <a:rPr lang="ar-AE" sz="1200" i="0" kern="1200">
                            <a:solidFill>
                              <a:schemeClr val="tx1"/>
                            </a:solidFill>
                            <a:latin typeface="Cambria Math" panose="02040503050406030204" pitchFamily="18" charset="0"/>
                            <a:ea typeface="+mn-ea"/>
                            <a:cs typeface="+mn-cs"/>
                          </a:rPr>
                          <m:t>±</m:t>
                        </m:r>
                      </m:sup>
                    </m:sSubSup>
                  </m:oMath>
                </a14:m>
                <a:r>
                  <a:rPr lang="ar-AE" dirty="0"/>
                  <a:t>; </a:t>
                </a:r>
                <a:r>
                  <a:rPr lang="en-GB" dirty="0"/>
                  <a:t>accurate for woven and UD plies under combined tension–shear.</a:t>
                </a:r>
              </a:p>
              <a:p>
                <a:r>
                  <a:rPr lang="en-GB" b="1" dirty="0"/>
                  <a:t>Limit:</a:t>
                </a:r>
                <a:r>
                  <a:rPr lang="en-GB" dirty="0"/>
                  <a:t> Neglects out-of-plane stresses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3</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13</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23</m:t>
                        </m:r>
                      </m:sub>
                    </m:sSub>
                  </m:oMath>
                </a14:m>
                <a:r>
                  <a:rPr lang="ar-AE" dirty="0"/>
                  <a:t>), </a:t>
                </a:r>
                <a:r>
                  <a:rPr lang="en-GB" dirty="0"/>
                  <a:t>so interlaminar and delamination failures require 3D Puck or cohesive models.</a:t>
                </a:r>
              </a:p>
              <a:p>
                <a:r>
                  <a:rPr lang="en-GB" b="1" dirty="0"/>
                  <a:t>Industry Use:</a:t>
                </a:r>
                <a:r>
                  <a:rPr lang="en-GB" dirty="0"/>
                  <a:t> Implemented in Altair OptiStruct, Abaqus, and Ansys for progressive damage analysis of CFRP/GFRP laminates.</a:t>
                </a:r>
              </a:p>
              <a:p>
                <a:endParaRPr lang="en-GB" dirty="0"/>
              </a:p>
            </p:txBody>
          </p:sp>
        </mc:Choice>
        <mc:Fallback xmlns="">
          <p:sp>
            <p:nvSpPr>
              <p:cNvPr id="3" name="Notes Placeholder 2"/>
              <p:cNvSpPr>
                <a:spLocks noGrp="1"/>
              </p:cNvSpPr>
              <p:nvPr>
                <p:ph type="body" idx="1"/>
              </p:nvPr>
            </p:nvSpPr>
            <p:spPr/>
            <p:txBody>
              <a:bodyPr/>
              <a:lstStyle/>
              <a:p>
                <a:r>
                  <a:rPr lang="en-GB" dirty="0"/>
                  <a:t>READ “Puck’s Criterion for the tensile response of composite laminates: A numerical approach” by Anand Pai, Rishabh Suri, Aniket Kunal Bhave, Pranay Verma, Padmaraj N H published in Advances in Engineering Software 175 (2023) 103364.</a:t>
                </a:r>
              </a:p>
              <a:p>
                <a:endParaRPr lang="en-GB" dirty="0"/>
              </a:p>
              <a:p>
                <a:r>
                  <a:rPr lang="en-GB" dirty="0"/>
                  <a:t>Read: https://help.altair.com/hwdesktop/hwx/topics/panels/result_math_composites_operators_puck_criteria_r.htm</a:t>
                </a:r>
              </a:p>
              <a:p>
                <a:endParaRPr lang="en-GB" dirty="0"/>
              </a:p>
              <a:p>
                <a:r>
                  <a:rPr lang="en-GB" b="1" dirty="0"/>
                  <a:t>Failure Criteria – Composite (Woven / Unidirectional) – 2D Puck</a:t>
                </a:r>
              </a:p>
              <a:p>
                <a:br>
                  <a:rPr lang="en-GB" dirty="0"/>
                </a:br>
                <a:endParaRPr lang="en-GB" dirty="0"/>
              </a:p>
              <a:p>
                <a:r>
                  <a:rPr lang="en-GB" b="1" dirty="0"/>
                  <a:t>Concept</a:t>
                </a:r>
              </a:p>
              <a:p>
                <a:r>
                  <a:rPr lang="en-GB" dirty="0"/>
                  <a:t>The </a:t>
                </a:r>
                <a:r>
                  <a:rPr lang="en-GB" b="1" dirty="0"/>
                  <a:t>2D Puck criterion</a:t>
                </a:r>
                <a:r>
                  <a:rPr lang="en-GB" dirty="0"/>
                  <a:t> is a simplification of the full 3D Puck–Schürmann theory, suitable for </a:t>
                </a:r>
                <a:r>
                  <a:rPr lang="en-GB" i="1" dirty="0"/>
                  <a:t>laminate-level FEA</a:t>
                </a:r>
                <a:r>
                  <a:rPr lang="en-GB" dirty="0"/>
                  <a:t> when only in-plane stresses are known.</a:t>
                </a:r>
              </a:p>
              <a:p>
                <a:r>
                  <a:rPr lang="en-GB" dirty="0"/>
                  <a:t>It separates </a:t>
                </a:r>
                <a:r>
                  <a:rPr lang="en-GB" b="1" dirty="0"/>
                  <a:t>fibre failure (FF)</a:t>
                </a:r>
                <a:r>
                  <a:rPr lang="en-GB" dirty="0"/>
                  <a:t> and </a:t>
                </a:r>
                <a:r>
                  <a:rPr lang="en-GB" b="1" dirty="0"/>
                  <a:t>matrix or inter-fibre failure (IFF)</a:t>
                </a:r>
                <a:r>
                  <a:rPr lang="en-GB" dirty="0"/>
                  <a:t> and introduces empirical inclination parameters </a:t>
                </a:r>
                <a:r>
                  <a:rPr lang="ar-AE" sz="1200" i="0" kern="1200">
                    <a:solidFill>
                      <a:schemeClr val="tx1"/>
                    </a:solidFill>
                    <a:latin typeface="+mn-lt"/>
                    <a:ea typeface="+mn-ea"/>
                    <a:cs typeface="+mn-cs"/>
                  </a:rPr>
                  <a:t>𝑃_∥^+</a:t>
                </a:r>
                <a:r>
                  <a:rPr lang="en-GB" dirty="0"/>
                  <a:t>and </a:t>
                </a:r>
                <a:r>
                  <a:rPr lang="ar-AE" sz="1200" i="0" kern="1200">
                    <a:solidFill>
                      <a:schemeClr val="tx1"/>
                    </a:solidFill>
                    <a:latin typeface="+mn-lt"/>
                    <a:ea typeface="+mn-ea"/>
                    <a:cs typeface="+mn-cs"/>
                  </a:rPr>
                  <a:t>𝑃_∥^−</a:t>
                </a:r>
                <a:r>
                  <a:rPr lang="en-GB" dirty="0"/>
                  <a:t>to account for the effect of shear on transverse tensile / compressive failure.</a:t>
                </a:r>
              </a:p>
              <a:p>
                <a:r>
                  <a:rPr lang="en-GB" dirty="0"/>
                  <a:t>Commercial solvers such as </a:t>
                </a:r>
                <a:r>
                  <a:rPr lang="en-GB" b="1" dirty="0"/>
                  <a:t>Altair OptiStruct</a:t>
                </a:r>
                <a:r>
                  <a:rPr lang="en-GB" dirty="0"/>
                  <a:t>, </a:t>
                </a:r>
                <a:r>
                  <a:rPr lang="en-GB" b="1" dirty="0"/>
                  <a:t>Abaqus</a:t>
                </a:r>
                <a:r>
                  <a:rPr lang="en-GB" dirty="0"/>
                  <a:t>, and </a:t>
                </a:r>
                <a:r>
                  <a:rPr lang="en-GB" b="1" dirty="0"/>
                  <a:t>Ansys ACP</a:t>
                </a:r>
                <a:r>
                  <a:rPr lang="en-GB" dirty="0"/>
                  <a:t> implement this 2D form for both </a:t>
                </a:r>
                <a:r>
                  <a:rPr lang="en-GB" b="1" dirty="0"/>
                  <a:t>UD</a:t>
                </a:r>
                <a:r>
                  <a:rPr lang="en-GB" dirty="0"/>
                  <a:t> and </a:t>
                </a:r>
                <a:r>
                  <a:rPr lang="en-GB" b="1" dirty="0"/>
                  <a:t>woven</a:t>
                </a:r>
                <a:r>
                  <a:rPr lang="en-GB" dirty="0"/>
                  <a:t> laminates.</a:t>
                </a:r>
              </a:p>
              <a:p>
                <a:br>
                  <a:rPr lang="en-GB" dirty="0"/>
                </a:br>
                <a:endParaRPr lang="en-GB" dirty="0"/>
              </a:p>
              <a:p>
                <a:r>
                  <a:rPr lang="en-GB" b="1" dirty="0"/>
                  <a:t>Details</a:t>
                </a:r>
              </a:p>
              <a:p>
                <a:r>
                  <a:rPr lang="en-GB" b="1" dirty="0"/>
                  <a:t>Fibre failure</a:t>
                </a:r>
                <a:endParaRPr lang="en-GB" dirty="0"/>
              </a:p>
              <a:p>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"fiber</a:t>
                </a:r>
                <a:r>
                  <a:rPr lang="ar-AE" sz="1200" b="0" i="0" kern="1200">
                    <a:solidFill>
                      <a:schemeClr val="tx1"/>
                    </a:solidFill>
                    <a:latin typeface="+mn-lt"/>
                    <a:ea typeface="+mn-ea"/>
                    <a:cs typeface="+mn-cs"/>
                  </a:rPr>
                  <a:t>" =∣𝜎_1/𝑋∣, 𝑋={■(𝑋_𝑇&amp;</a:t>
                </a:r>
                <a:r>
                  <a:rPr lang="en-GB" sz="1200" b="0" i="0" kern="1200">
                    <a:solidFill>
                      <a:schemeClr val="tx1"/>
                    </a:solidFill>
                    <a:latin typeface="+mn-lt"/>
                    <a:ea typeface="+mn-ea"/>
                    <a:cs typeface="+mn-cs"/>
                  </a:rPr>
                  <a:t>"if </a:t>
                </a:r>
                <a:r>
                  <a:rPr lang="ar-AE" sz="1200" b="0" i="0" kern="1200">
                    <a:solidFill>
                      <a:schemeClr val="tx1"/>
                    </a:solidFill>
                    <a:latin typeface="+mn-lt"/>
                    <a:ea typeface="+mn-ea"/>
                    <a:cs typeface="+mn-cs"/>
                  </a:rPr>
                  <a:t>" 𝜎_1≥0@𝑋_𝐶&amp;</a:t>
                </a:r>
                <a:r>
                  <a:rPr lang="en-GB" sz="1200" b="0" i="0" kern="1200">
                    <a:solidFill>
                      <a:schemeClr val="tx1"/>
                    </a:solidFill>
                    <a:latin typeface="+mn-lt"/>
                    <a:ea typeface="+mn-ea"/>
                    <a:cs typeface="+mn-cs"/>
                  </a:rPr>
                  <a:t>"if </a:t>
                </a:r>
                <a:r>
                  <a:rPr lang="ar-AE" sz="1200" b="0" i="0" kern="1200">
                    <a:solidFill>
                      <a:schemeClr val="tx1"/>
                    </a:solidFill>
                    <a:latin typeface="+mn-lt"/>
                    <a:ea typeface="+mn-ea"/>
                    <a:cs typeface="+mn-cs"/>
                  </a:rPr>
                  <a:t>" 𝜎_1&lt;0)┤</a:t>
                </a:r>
                <a:endParaRPr lang="ar-AE" b="0" dirty="0"/>
              </a:p>
              <a:p>
                <a:r>
                  <a:rPr lang="en-GB" b="1" dirty="0"/>
                  <a:t>Matrix failure</a:t>
                </a:r>
                <a:r>
                  <a:rPr lang="en-GB" dirty="0"/>
                  <a:t> is divided into three stress modes:</a:t>
                </a:r>
              </a:p>
              <a:p>
                <a:r>
                  <a:rPr lang="en-GB" b="1" dirty="0"/>
                  <a:t>Mode A – Transverse Tension</a:t>
                </a:r>
                <a:r>
                  <a:rPr lang="en-GB" dirty="0"/>
                  <a:t> (</a:t>
                </a:r>
                <a:r>
                  <a:rPr lang="ar-AE" sz="1200" i="0" kern="1200">
                    <a:solidFill>
                      <a:schemeClr val="tx1"/>
                    </a:solidFill>
                    <a:latin typeface="+mn-lt"/>
                    <a:ea typeface="+mn-ea"/>
                    <a:cs typeface="+mn-cs"/>
                  </a:rPr>
                  <a:t>𝜎_2&gt;0</a:t>
                </a:r>
                <a:r>
                  <a:rPr lang="ar-AE" dirty="0"/>
                  <a:t>)</a:t>
                </a:r>
              </a:p>
              <a:p>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"matrix</a:t>
                </a:r>
                <a:r>
                  <a:rPr lang="ar-AE" sz="1200" b="0" i="0" kern="1200">
                    <a:solidFill>
                      <a:schemeClr val="tx1"/>
                    </a:solidFill>
                    <a:latin typeface="+mn-lt"/>
                    <a:ea typeface="+mn-ea"/>
                    <a:cs typeface="+mn-cs"/>
                  </a:rPr>
                  <a:t>" ^𝐴=√((𝜏_12/𝑆)^2+(1−𝑃_∥^+  𝑌_𝑇/𝑆)^2 (𝜎_2/𝑌_𝑇 )^2 )+𝑃_∥^+  𝜎_2/𝑆</a:t>
                </a:r>
                <a:endParaRPr lang="ar-AE" b="0" dirty="0"/>
              </a:p>
              <a:p>
                <a:r>
                  <a:rPr lang="en-GB" b="1" dirty="0"/>
                  <a:t>Mode B – Moderate Compression</a:t>
                </a:r>
                <a:r>
                  <a:rPr lang="en-GB" dirty="0"/>
                  <a:t> (</a:t>
                </a:r>
                <a:r>
                  <a:rPr lang="ar-AE" sz="1200" i="0" kern="1200">
                    <a:solidFill>
                      <a:schemeClr val="tx1"/>
                    </a:solidFill>
                    <a:latin typeface="+mn-lt"/>
                    <a:ea typeface="+mn-ea"/>
                    <a:cs typeface="+mn-cs"/>
                  </a:rPr>
                  <a:t>𝜎_2&lt;0</a:t>
                </a:r>
                <a:r>
                  <a:rPr lang="ar-AE" dirty="0"/>
                  <a:t> </a:t>
                </a:r>
                <a:r>
                  <a:rPr lang="en-GB" dirty="0"/>
                  <a:t>and </a:t>
                </a:r>
                <a:r>
                  <a:rPr lang="en-GB" sz="1200" i="0" kern="1200">
                    <a:solidFill>
                      <a:schemeClr val="tx1"/>
                    </a:solidFill>
                    <a:latin typeface="+mn-lt"/>
                    <a:ea typeface="+mn-ea"/>
                    <a:cs typeface="+mn-cs"/>
                  </a:rPr>
                  <a:t>0&lt;∣</a:t>
                </a:r>
                <a:r>
                  <a:rPr lang="ar-AE" sz="1200" i="0" kern="1200">
                    <a:solidFill>
                      <a:schemeClr val="tx1"/>
                    </a:solidFill>
                    <a:latin typeface="+mn-lt"/>
                    <a:ea typeface="+mn-ea"/>
                    <a:cs typeface="+mn-cs"/>
                  </a:rPr>
                  <a:t>𝜎_2/𝜏_12∣&lt;𝑅_𝐴1/∣𝜏_12𝑐∣</a:t>
                </a:r>
                <a:r>
                  <a:rPr lang="ar-AE" dirty="0"/>
                  <a:t>)</a:t>
                </a:r>
              </a:p>
              <a:p>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"matrix</a:t>
                </a:r>
                <a:r>
                  <a:rPr lang="ar-AE" sz="1200" b="0" i="0" kern="1200">
                    <a:solidFill>
                      <a:schemeClr val="tx1"/>
                    </a:solidFill>
                    <a:latin typeface="+mn-lt"/>
                    <a:ea typeface="+mn-ea"/>
                    <a:cs typeface="+mn-cs"/>
                  </a:rPr>
                  <a:t>" ^𝐵=1/𝑆 √((𝜏_12 ├ )┤^2+(𝑃_∥^− 𝜎_2 ├ )┤^2 ┤┤ )+𝑃_∥^−  𝜎_2/𝑆</a:t>
                </a:r>
                <a:endParaRPr lang="ar-AE" b="0" dirty="0"/>
              </a:p>
              <a:p>
                <a:r>
                  <a:rPr lang="en-GB" b="1" dirty="0"/>
                  <a:t>Mode C – Large Compression</a:t>
                </a:r>
                <a:r>
                  <a:rPr lang="en-GB" dirty="0"/>
                  <a:t> (otherwise)</a:t>
                </a:r>
              </a:p>
              <a:p>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"matrix</a:t>
                </a:r>
                <a:r>
                  <a:rPr lang="ar-AE" sz="1200" b="0" i="0" kern="1200">
                    <a:solidFill>
                      <a:schemeClr val="tx1"/>
                    </a:solidFill>
                    <a:latin typeface="+mn-lt"/>
                    <a:ea typeface="+mn-ea"/>
                    <a:cs typeface="+mn-cs"/>
                  </a:rPr>
                  <a:t>" ^𝐶=[𝜏_12/2(1+𝑃_∥^− )𝑆]^2+(𝜎_2/𝑌_𝐶 )^2</a:t>
                </a:r>
                <a:endParaRPr lang="ar-AE" b="0" dirty="0"/>
              </a:p>
              <a:p>
                <a:r>
                  <a:rPr lang="en-GB" b="1" dirty="0"/>
                  <a:t>Failure index</a:t>
                </a:r>
                <a:endParaRPr lang="en-GB" dirty="0"/>
              </a:p>
              <a:p>
                <a:r>
                  <a:rPr lang="en-GB" dirty="0"/>
                  <a:t>Failure occurs when </a:t>
                </a:r>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"index</a:t>
                </a:r>
                <a:r>
                  <a:rPr lang="ar-AE" sz="1200" b="0" i="0" kern="1200">
                    <a:solidFill>
                      <a:schemeClr val="tx1"/>
                    </a:solidFill>
                    <a:latin typeface="+mn-lt"/>
                    <a:ea typeface="+mn-ea"/>
                    <a:cs typeface="+mn-cs"/>
                  </a:rPr>
                  <a:t>" ≥1</a:t>
                </a:r>
                <a:r>
                  <a:rPr lang="ar-AE" dirty="0"/>
                  <a:t>.</a:t>
                </a:r>
              </a:p>
              <a:p>
                <a:r>
                  <a:rPr lang="en-GB" b="1" dirty="0"/>
                  <a:t>Inclination parameters</a:t>
                </a:r>
                <a:r>
                  <a:rPr lang="en-GB" dirty="0"/>
                  <a:t> (empirical):</a:t>
                </a:r>
              </a:p>
              <a:p>
                <a:r>
                  <a:rPr lang="en-GB" dirty="0"/>
                  <a:t>Material</a:t>
                </a:r>
                <a:r>
                  <a:rPr lang="ar-AE" sz="1200" i="0" kern="1200">
                    <a:solidFill>
                      <a:schemeClr val="tx1"/>
                    </a:solidFill>
                    <a:latin typeface="+mn-lt"/>
                    <a:ea typeface="+mn-ea"/>
                    <a:cs typeface="+mn-cs"/>
                  </a:rPr>
                  <a:t>𝑃_∥^− 𝑃_∥^+</a:t>
                </a:r>
                <a:r>
                  <a:rPr lang="en-GB" dirty="0"/>
                  <a:t>GFRP0.250.30CFRP0.300.35Others0.200.30</a:t>
                </a:r>
              </a:p>
              <a:p>
                <a:r>
                  <a:rPr lang="en-GB" dirty="0"/>
                  <a:t>These parameters modify the inclination of the fracture plane for tension (+) and compression (−), accounting for frictional shear coupling at the fibre–matrix interface.</a:t>
                </a:r>
              </a:p>
              <a:p>
                <a:br>
                  <a:rPr lang="en-GB" dirty="0"/>
                </a:br>
                <a:endParaRPr lang="en-GB" dirty="0"/>
              </a:p>
              <a:p>
                <a:r>
                  <a:rPr lang="en-GB" b="1" dirty="0"/>
                  <a:t>Key Takeaway</a:t>
                </a:r>
              </a:p>
              <a:p>
                <a:r>
                  <a:rPr lang="en-GB" b="1" dirty="0"/>
                  <a:t>Purpose:</a:t>
                </a:r>
                <a:r>
                  <a:rPr lang="en-GB" dirty="0"/>
                  <a:t> Provides a practical, computationally efficient version of the full Puck criterion for laminate FEA.</a:t>
                </a:r>
              </a:p>
              <a:p>
                <a:r>
                  <a:rPr lang="en-GB" b="1" dirty="0"/>
                  <a:t>Strength:</a:t>
                </a:r>
                <a:r>
                  <a:rPr lang="en-GB" dirty="0"/>
                  <a:t> Captures matrix-shear coupling effects through </a:t>
                </a:r>
                <a:r>
                  <a:rPr lang="ar-AE" sz="1200" i="0" kern="1200">
                    <a:solidFill>
                      <a:schemeClr val="tx1"/>
                    </a:solidFill>
                    <a:latin typeface="+mn-lt"/>
                    <a:ea typeface="+mn-ea"/>
                    <a:cs typeface="+mn-cs"/>
                  </a:rPr>
                  <a:t>𝑃_∥^±</a:t>
                </a:r>
                <a:r>
                  <a:rPr lang="ar-AE" dirty="0"/>
                  <a:t>; </a:t>
                </a:r>
                <a:r>
                  <a:rPr lang="en-GB" dirty="0"/>
                  <a:t>accurate for woven and UD plies under combined tension–shear.</a:t>
                </a:r>
              </a:p>
              <a:p>
                <a:r>
                  <a:rPr lang="en-GB" b="1" dirty="0"/>
                  <a:t>Limit:</a:t>
                </a:r>
                <a:r>
                  <a:rPr lang="en-GB" dirty="0"/>
                  <a:t> Neglects out-of-plane stresses (</a:t>
                </a:r>
                <a:r>
                  <a:rPr lang="ar-AE" sz="1200" i="0" kern="1200">
                    <a:solidFill>
                      <a:schemeClr val="tx1"/>
                    </a:solidFill>
                    <a:latin typeface="+mn-lt"/>
                    <a:ea typeface="+mn-ea"/>
                    <a:cs typeface="+mn-cs"/>
                  </a:rPr>
                  <a:t>𝜎_3,𝜏_13,𝜏_23</a:t>
                </a:r>
                <a:r>
                  <a:rPr lang="ar-AE" dirty="0"/>
                  <a:t>), </a:t>
                </a:r>
                <a:r>
                  <a:rPr lang="en-GB" dirty="0"/>
                  <a:t>so interlaminar and delamination failures require 3D Puck or cohesive models.</a:t>
                </a:r>
              </a:p>
              <a:p>
                <a:r>
                  <a:rPr lang="en-GB" b="1" dirty="0"/>
                  <a:t>Industry Use:</a:t>
                </a:r>
                <a:r>
                  <a:rPr lang="en-GB" dirty="0"/>
                  <a:t> Implemented in Altair OptiStruct, Abaqus, and Ansys for progressive damage analysis of CFRP/GFRP laminates.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44</a:t>
            </a:fld>
            <a:endParaRPr lang="en-GB" dirty="0"/>
          </a:p>
        </p:txBody>
      </p:sp>
    </p:spTree>
    <p:extLst>
      <p:ext uri="{BB962C8B-B14F-4D97-AF65-F5344CB8AC3E}">
        <p14:creationId xmlns:p14="http://schemas.microsoft.com/office/powerpoint/2010/main" val="2412727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p>
              <a:p>
                <a:r>
                  <a:rPr lang="en-GB" dirty="0"/>
                  <a:t>The Yamada–Sun criterion predicts </a:t>
                </a:r>
                <a:r>
                  <a:rPr lang="en-GB" b="1" dirty="0"/>
                  <a:t>matrix-dominated failure</a:t>
                </a:r>
                <a:r>
                  <a:rPr lang="en-GB" dirty="0"/>
                  <a:t> in fibre-reinforced composites, particularly under transverse tension and in-plane shear. It complements fibre-based criteria like Hashin or Tsai–Wu and is widely implemented in commercial FEA tools.</a:t>
                </a:r>
              </a:p>
              <a:p>
                <a:br>
                  <a:rPr lang="en-GB" dirty="0"/>
                </a:br>
                <a:r>
                  <a:rPr lang="en-GB" b="1" dirty="0"/>
                  <a:t>Concept</a:t>
                </a:r>
              </a:p>
              <a:p>
                <a:r>
                  <a:rPr lang="en-GB" dirty="0"/>
                  <a:t>Developed by </a:t>
                </a:r>
                <a:r>
                  <a:rPr lang="en-GB" b="1" dirty="0"/>
                  <a:t>Yamada &amp; Sun (1978)</a:t>
                </a:r>
                <a:r>
                  <a:rPr lang="en-GB" dirty="0"/>
                  <a:t> for predicting </a:t>
                </a:r>
                <a:r>
                  <a:rPr lang="en-GB" b="1" dirty="0"/>
                  <a:t>matrix cracking and delamination</a:t>
                </a:r>
                <a:r>
                  <a:rPr lang="en-GB" dirty="0"/>
                  <a:t>.</a:t>
                </a:r>
              </a:p>
              <a:p>
                <a:r>
                  <a:rPr lang="en-GB" dirty="0"/>
                  <a:t>Based on </a:t>
                </a:r>
                <a:r>
                  <a:rPr lang="en-GB" b="1" dirty="0"/>
                  <a:t>interaction between transverse tensile (</a:t>
                </a:r>
                <a:r>
                  <a:rPr lang="el-GR" b="1" dirty="0"/>
                  <a:t>σ₂)</a:t>
                </a:r>
                <a:r>
                  <a:rPr lang="el-GR" dirty="0"/>
                  <a:t> </a:t>
                </a:r>
                <a:r>
                  <a:rPr lang="en-GB" dirty="0"/>
                  <a:t>and </a:t>
                </a:r>
                <a:r>
                  <a:rPr lang="en-GB" b="1" dirty="0"/>
                  <a:t>in-plane shear (</a:t>
                </a:r>
                <a:r>
                  <a:rPr lang="el-GR" b="1" dirty="0"/>
                  <a:t>τ₁₂)</a:t>
                </a:r>
                <a:r>
                  <a:rPr lang="el-GR" dirty="0"/>
                  <a:t> </a:t>
                </a:r>
                <a:r>
                  <a:rPr lang="en-GB" dirty="0"/>
                  <a:t>stresses.</a:t>
                </a:r>
              </a:p>
              <a:p>
                <a:r>
                  <a:rPr lang="en-GB" dirty="0"/>
                  <a:t>Defines a </a:t>
                </a:r>
                <a:r>
                  <a:rPr lang="en-GB" b="1" dirty="0"/>
                  <a:t>failure envelope</a:t>
                </a:r>
                <a:r>
                  <a:rPr lang="en-GB" dirty="0"/>
                  <a:t> in the </a:t>
                </a:r>
                <a:r>
                  <a:rPr lang="el-GR" dirty="0"/>
                  <a:t>σ₂–τ₁₂ </a:t>
                </a:r>
                <a:r>
                  <a:rPr lang="en-GB" dirty="0"/>
                  <a:t>stress space.</a:t>
                </a:r>
              </a:p>
              <a:p>
                <a:r>
                  <a:rPr lang="en-GB" dirty="0"/>
                  <a:t>Used alongside Hashin or Puck for a complete laminate failure description.</a:t>
                </a:r>
              </a:p>
              <a:p>
                <a:br>
                  <a:rPr lang="en-GB" dirty="0"/>
                </a:br>
                <a:r>
                  <a:rPr lang="en-GB" b="1" dirty="0"/>
                  <a:t>Details</a:t>
                </a:r>
              </a:p>
              <a:p>
                <a:r>
                  <a:rPr lang="en-GB" b="1" dirty="0"/>
                  <a:t>Mathematical form:</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index</m:t>
                          </m:r>
                        </m:sub>
                      </m:sSub>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m:t>
                                      </m:r>
                                    </m:sub>
                                  </m:sSub>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den>
                              </m:f>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𝜏</m:t>
                                      </m:r>
                                    </m:e>
                                    <m:sub>
                                      <m:r>
                                        <a:rPr lang="ar-AE" sz="1200" b="0" i="0" kern="1200">
                                          <a:solidFill>
                                            <a:schemeClr val="tx1"/>
                                          </a:solidFill>
                                          <a:latin typeface="Cambria Math" panose="02040503050406030204" pitchFamily="18" charset="0"/>
                                          <a:ea typeface="+mn-ea"/>
                                          <a:cs typeface="+mn-cs"/>
                                        </a:rPr>
                                        <m:t>12</m:t>
                                      </m:r>
                                    </m:sub>
                                  </m:sSub>
                                </m:num>
                                <m:den>
                                  <m:r>
                                    <a:rPr lang="ar-AE" sz="1200" b="0" i="1" kern="1200">
                                      <a:solidFill>
                                        <a:schemeClr val="tx1"/>
                                      </a:solidFill>
                                      <a:latin typeface="Cambria Math" panose="02040503050406030204" pitchFamily="18" charset="0"/>
                                      <a:ea typeface="+mn-ea"/>
                                      <a:cs typeface="+mn-cs"/>
                                    </a:rPr>
                                    <m:t>𝑆</m:t>
                                  </m:r>
                                </m:den>
                              </m:f>
                            </m:e>
                          </m:d>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oMath>
                  </m:oMathPara>
                </a14:m>
                <a:endParaRPr lang="ar-AE" b="0" dirty="0"/>
              </a:p>
              <a:p>
                <a:r>
                  <a:rPr lang="en-GB" dirty="0"/>
                  <a:t>where:</a:t>
                </a:r>
              </a:p>
              <a:p>
                <a:pPr lvl="1"/>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ar-AE" dirty="0"/>
                  <a:t>= </a:t>
                </a:r>
                <a:r>
                  <a:rPr lang="en-GB" dirty="0"/>
                  <a:t>matrix tensile strength (transverse direction)</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𝑆</m:t>
                    </m:r>
                  </m:oMath>
                </a14:m>
                <a:r>
                  <a:rPr lang="en-GB" dirty="0"/>
                  <a:t>= in-plane shear strength</a:t>
                </a:r>
              </a:p>
              <a:p>
                <a:r>
                  <a:rPr lang="en-GB" b="1" dirty="0"/>
                  <a:t>Interpretation:</a:t>
                </a:r>
                <a:endParaRPr lang="en-GB" dirty="0"/>
              </a:p>
              <a:p>
                <a:pPr lvl="1"/>
                <a:r>
                  <a:rPr lang="en-GB" dirty="0"/>
                  <a:t>If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index</m:t>
                        </m:r>
                      </m:sub>
                    </m:sSub>
                    <m:r>
                      <a:rPr lang="ar-AE" sz="1200" b="0" i="0" kern="1200">
                        <a:solidFill>
                          <a:schemeClr val="tx1"/>
                        </a:solidFill>
                        <a:latin typeface="Cambria Math" panose="02040503050406030204" pitchFamily="18" charset="0"/>
                        <a:ea typeface="+mn-ea"/>
                        <a:cs typeface="+mn-cs"/>
                      </a:rPr>
                      <m:t>&lt;</m:t>
                    </m:r>
                    <m:r>
                      <a:rPr lang="ar-AE" sz="1200" b="0" i="0" kern="1200">
                        <a:solidFill>
                          <a:schemeClr val="tx1"/>
                        </a:solidFill>
                        <a:latin typeface="Cambria Math" panose="02040503050406030204" pitchFamily="18" charset="0"/>
                        <a:ea typeface="+mn-ea"/>
                        <a:cs typeface="+mn-cs"/>
                      </a:rPr>
                      <m:t>1</m:t>
                    </m:r>
                  </m:oMath>
                </a14:m>
                <a:r>
                  <a:rPr lang="ar-AE" dirty="0"/>
                  <a:t>: </a:t>
                </a:r>
                <a:r>
                  <a:rPr lang="en-GB" dirty="0"/>
                  <a:t>matrix is safe.</a:t>
                </a:r>
              </a:p>
              <a:p>
                <a:pPr lvl="1"/>
                <a:r>
                  <a:rPr lang="en-GB" dirty="0"/>
                  <a:t>If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𝐹</m:t>
                        </m:r>
                      </m:e>
                      <m:sub>
                        <m:r>
                          <m:rPr>
                            <m:nor/>
                          </m:rPr>
                          <a:rPr lang="en-GB" sz="1200" b="0" i="1" kern="1200">
                            <a:solidFill>
                              <a:schemeClr val="tx1"/>
                            </a:solidFill>
                            <a:latin typeface="+mn-lt"/>
                            <a:ea typeface="+mn-ea"/>
                            <a:cs typeface="+mn-cs"/>
                          </a:rPr>
                          <m:t>index</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oMath>
                </a14:m>
                <a:r>
                  <a:rPr lang="ar-AE" dirty="0"/>
                  <a:t>: </a:t>
                </a:r>
                <a:r>
                  <a:rPr lang="en-GB" dirty="0"/>
                  <a:t>matrix failure initiates (cracking or delamination).</a:t>
                </a:r>
              </a:p>
              <a:p>
                <a:r>
                  <a:rPr lang="en-GB" b="1" dirty="0"/>
                  <a:t>Failure mechanisms captured:</a:t>
                </a:r>
                <a:endParaRPr lang="en-GB" dirty="0"/>
              </a:p>
              <a:p>
                <a:pPr lvl="1"/>
                <a:r>
                  <a:rPr lang="en-GB" i="1" dirty="0"/>
                  <a:t>Matrix tension failure</a:t>
                </a:r>
                <a:r>
                  <a:rPr lang="en-GB" dirty="0"/>
                  <a:t>: crack initiation perpendicular to fibres.</a:t>
                </a:r>
              </a:p>
              <a:p>
                <a:pPr lvl="1"/>
                <a:r>
                  <a:rPr lang="en-GB" i="1" dirty="0"/>
                  <a:t>Shear-driven delamination</a:t>
                </a:r>
                <a:r>
                  <a:rPr lang="en-GB" dirty="0"/>
                  <a:t>: ply separation due to </a:t>
                </a:r>
                <a:r>
                  <a:rPr lang="el-GR" dirty="0"/>
                  <a:t>τ₁₂–σ₂ </a:t>
                </a:r>
                <a:r>
                  <a:rPr lang="en-GB" dirty="0"/>
                  <a:t>coupling.</a:t>
                </a:r>
              </a:p>
              <a:p>
                <a:pPr lvl="1"/>
                <a:r>
                  <a:rPr lang="en-GB" i="1" dirty="0"/>
                  <a:t>Matrix compression failure</a:t>
                </a:r>
                <a:r>
                  <a:rPr lang="en-GB" dirty="0"/>
                  <a:t>: approximated by combining Yamada–Sun with Hashin modes.</a:t>
                </a:r>
              </a:p>
              <a:p>
                <a:r>
                  <a:rPr lang="en-GB" b="1" dirty="0"/>
                  <a:t>In woven CFRP:</a:t>
                </a:r>
                <a:endParaRPr lang="en-GB" dirty="0"/>
              </a:p>
              <a:p>
                <a:pPr lvl="1"/>
                <a:r>
                  <a:rPr lang="en-GB" dirty="0"/>
                  <a:t>Fibre crimp and resin-rich regions amplify </a:t>
                </a:r>
                <a:r>
                  <a:rPr lang="el-GR" dirty="0"/>
                  <a:t>τ₁₂, </a:t>
                </a:r>
                <a:r>
                  <a:rPr lang="en-GB" dirty="0"/>
                  <a:t>accelerating matrix cracking.</a:t>
                </a:r>
              </a:p>
              <a:p>
                <a:pPr lvl="1"/>
                <a:r>
                  <a:rPr lang="en-GB" dirty="0"/>
                  <a:t>Criterion valid for both warp and weft directions due to symmetric weave.</a:t>
                </a:r>
              </a:p>
              <a:p>
                <a:pPr lvl="1"/>
                <a:r>
                  <a:rPr lang="en-GB" dirty="0"/>
                  <a:t>Used in progressive damage simulations to predict onset of delamination.</a:t>
                </a:r>
              </a:p>
              <a:p>
                <a:r>
                  <a:rPr lang="en-GB" b="1" dirty="0"/>
                  <a:t>Industrial relevance:</a:t>
                </a:r>
                <a:endParaRPr lang="en-GB" dirty="0"/>
              </a:p>
              <a:p>
                <a:pPr lvl="1"/>
                <a:r>
                  <a:rPr lang="en-GB" dirty="0"/>
                  <a:t>Implemented in </a:t>
                </a:r>
                <a:r>
                  <a:rPr lang="en-GB" b="1" dirty="0"/>
                  <a:t>Altair OptiStruct, and Ansys ACP</a:t>
                </a:r>
                <a:r>
                  <a:rPr lang="en-GB" dirty="0"/>
                  <a:t> under 2D failure modes.</a:t>
                </a:r>
              </a:p>
              <a:p>
                <a:pPr lvl="1"/>
                <a:r>
                  <a:rPr lang="en-GB" dirty="0"/>
                  <a:t>Recommended for </a:t>
                </a:r>
                <a:r>
                  <a:rPr lang="en-GB" b="1" dirty="0"/>
                  <a:t>impact, bending, and interlaminar shear</a:t>
                </a:r>
                <a:r>
                  <a:rPr lang="en-GB" dirty="0"/>
                  <a:t> studies.</a:t>
                </a:r>
              </a:p>
              <a:p>
                <a:br>
                  <a:rPr lang="en-GB" dirty="0"/>
                </a:br>
                <a:r>
                  <a:rPr lang="en-GB" b="1" dirty="0"/>
                  <a:t>Key Takeaway</a:t>
                </a:r>
              </a:p>
              <a:p>
                <a:r>
                  <a:rPr lang="en-GB" dirty="0"/>
                  <a:t>The </a:t>
                </a:r>
                <a:r>
                  <a:rPr lang="en-GB" b="1" dirty="0"/>
                  <a:t>Yamada–Sun model</a:t>
                </a:r>
                <a:r>
                  <a:rPr lang="en-GB" dirty="0"/>
                  <a:t> is essential for predicting </a:t>
                </a:r>
                <a:r>
                  <a:rPr lang="en-GB" b="1" dirty="0"/>
                  <a:t>matrix cracking and delamination</a:t>
                </a:r>
                <a:r>
                  <a:rPr lang="en-GB" dirty="0"/>
                  <a:t> in woven and unidirectional CFRPs.</a:t>
                </a:r>
              </a:p>
              <a:p>
                <a:r>
                  <a:rPr lang="en-GB" dirty="0"/>
                  <a:t>It captures </a:t>
                </a:r>
                <a:r>
                  <a:rPr lang="en-GB" b="1" dirty="0"/>
                  <a:t>transverse–shear coupling</a:t>
                </a:r>
                <a:r>
                  <a:rPr lang="en-GB" dirty="0"/>
                  <a:t>, providing more realistic predictions than maximum stress or strain criteria.</a:t>
                </a:r>
              </a:p>
              <a:p>
                <a:r>
                  <a:rPr lang="en-GB" dirty="0"/>
                  <a:t>However, it must be </a:t>
                </a:r>
                <a:r>
                  <a:rPr lang="en-GB" b="1" dirty="0"/>
                  <a:t>paired with fibre-based models</a:t>
                </a:r>
                <a:r>
                  <a:rPr lang="en-GB" dirty="0"/>
                  <a:t> (Hashin, Puck, Tsai–Wu) for a full laminate-level failure assessment.</a:t>
                </a:r>
              </a:p>
              <a:p>
                <a:r>
                  <a:rPr lang="en-GB" dirty="0"/>
                  <a:t>Its simplicity and accuracy make it a </a:t>
                </a:r>
                <a:r>
                  <a:rPr lang="en-GB" b="1" dirty="0"/>
                  <a:t>preferred tool in aerospace composite FEA</a:t>
                </a:r>
                <a:r>
                  <a:rPr lang="en-GB" dirty="0"/>
                  <a:t> for early damage detection and certification analyses.</a:t>
                </a:r>
              </a:p>
              <a:p>
                <a:endParaRPr lang="en-GB" dirty="0"/>
              </a:p>
            </p:txBody>
          </p:sp>
        </mc:Choice>
        <mc:Fallback xmlns="">
          <p:sp>
            <p:nvSpPr>
              <p:cNvPr id="3" name="Notes Placeholder 2"/>
              <p:cNvSpPr>
                <a:spLocks noGrp="1"/>
              </p:cNvSpPr>
              <p:nvPr>
                <p:ph type="body" idx="1"/>
              </p:nvPr>
            </p:nvSpPr>
            <p:spPr/>
            <p:txBody>
              <a:bodyPr/>
              <a:lstStyle/>
              <a:p>
                <a:r>
                  <a:rPr lang="en-GB" b="1" dirty="0"/>
                  <a:t>Intro</a:t>
                </a:r>
              </a:p>
              <a:p>
                <a:r>
                  <a:rPr lang="en-GB" dirty="0"/>
                  <a:t>The Yamada–Sun criterion predicts </a:t>
                </a:r>
                <a:r>
                  <a:rPr lang="en-GB" b="1" dirty="0"/>
                  <a:t>matrix-dominated failure</a:t>
                </a:r>
                <a:r>
                  <a:rPr lang="en-GB" dirty="0"/>
                  <a:t> in fibre-reinforced composites, particularly under transverse tension and in-plane shear. It complements fibre-based criteria like Hashin or Tsai–Wu and is widely implemented in commercial FEA tools.</a:t>
                </a:r>
              </a:p>
              <a:p>
                <a:br>
                  <a:rPr lang="en-GB" dirty="0"/>
                </a:br>
                <a:endParaRPr lang="en-GB" dirty="0"/>
              </a:p>
              <a:p>
                <a:r>
                  <a:rPr lang="en-GB" b="1" dirty="0"/>
                  <a:t>Concept</a:t>
                </a:r>
              </a:p>
              <a:p>
                <a:r>
                  <a:rPr lang="en-GB" dirty="0"/>
                  <a:t>Developed by </a:t>
                </a:r>
                <a:r>
                  <a:rPr lang="en-GB" b="1" dirty="0"/>
                  <a:t>Yamada &amp; Sun (1978)</a:t>
                </a:r>
                <a:r>
                  <a:rPr lang="en-GB" dirty="0"/>
                  <a:t> for predicting </a:t>
                </a:r>
                <a:r>
                  <a:rPr lang="en-GB" b="1" dirty="0"/>
                  <a:t>matrix cracking and delamination</a:t>
                </a:r>
                <a:r>
                  <a:rPr lang="en-GB" dirty="0"/>
                  <a:t>.</a:t>
                </a:r>
              </a:p>
              <a:p>
                <a:r>
                  <a:rPr lang="en-GB" dirty="0"/>
                  <a:t>Based on </a:t>
                </a:r>
                <a:r>
                  <a:rPr lang="en-GB" b="1" dirty="0"/>
                  <a:t>interaction between transverse tensile (</a:t>
                </a:r>
                <a:r>
                  <a:rPr lang="el-GR" b="1" dirty="0"/>
                  <a:t>σ₂)</a:t>
                </a:r>
                <a:r>
                  <a:rPr lang="el-GR" dirty="0"/>
                  <a:t> </a:t>
                </a:r>
                <a:r>
                  <a:rPr lang="en-GB" dirty="0"/>
                  <a:t>and </a:t>
                </a:r>
                <a:r>
                  <a:rPr lang="en-GB" b="1" dirty="0"/>
                  <a:t>in-plane shear (</a:t>
                </a:r>
                <a:r>
                  <a:rPr lang="el-GR" b="1" dirty="0"/>
                  <a:t>τ₁₂)</a:t>
                </a:r>
                <a:r>
                  <a:rPr lang="el-GR" dirty="0"/>
                  <a:t> </a:t>
                </a:r>
                <a:r>
                  <a:rPr lang="en-GB" dirty="0"/>
                  <a:t>stresses.</a:t>
                </a:r>
              </a:p>
              <a:p>
                <a:r>
                  <a:rPr lang="en-GB" dirty="0"/>
                  <a:t>Defines a </a:t>
                </a:r>
                <a:r>
                  <a:rPr lang="en-GB" b="1" dirty="0"/>
                  <a:t>failure envelope</a:t>
                </a:r>
                <a:r>
                  <a:rPr lang="en-GB" dirty="0"/>
                  <a:t> in the </a:t>
                </a:r>
                <a:r>
                  <a:rPr lang="el-GR" dirty="0"/>
                  <a:t>σ₂–τ₁₂ </a:t>
                </a:r>
                <a:r>
                  <a:rPr lang="en-GB" dirty="0"/>
                  <a:t>stress space.</a:t>
                </a:r>
              </a:p>
              <a:p>
                <a:r>
                  <a:rPr lang="en-GB" dirty="0"/>
                  <a:t>Used alongside Hashin or Puck for a complete laminate failure description.</a:t>
                </a:r>
              </a:p>
              <a:p>
                <a:br>
                  <a:rPr lang="en-GB" dirty="0"/>
                </a:br>
                <a:endParaRPr lang="en-GB" dirty="0"/>
              </a:p>
              <a:p>
                <a:r>
                  <a:rPr lang="en-GB" b="1" dirty="0"/>
                  <a:t>Details</a:t>
                </a:r>
              </a:p>
              <a:p>
                <a:r>
                  <a:rPr lang="en-GB" b="1" dirty="0"/>
                  <a:t>Mathematical form:</a:t>
                </a:r>
                <a:endParaRPr lang="en-GB" dirty="0"/>
              </a:p>
              <a:p>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"index</a:t>
                </a:r>
                <a:r>
                  <a:rPr lang="ar-AE" sz="1200" b="0" i="0" kern="1200">
                    <a:solidFill>
                      <a:schemeClr val="tx1"/>
                    </a:solidFill>
                    <a:latin typeface="+mn-lt"/>
                    <a:ea typeface="+mn-ea"/>
                    <a:cs typeface="+mn-cs"/>
                  </a:rPr>
                  <a:t>" =(𝜎_2/𝑌_𝑡 )^2+(𝜏_12/𝑆)^2=1</a:t>
                </a:r>
                <a:endParaRPr lang="ar-AE" b="0" dirty="0"/>
              </a:p>
              <a:p>
                <a:r>
                  <a:rPr lang="en-GB" dirty="0"/>
                  <a:t>where:</a:t>
                </a:r>
              </a:p>
              <a:p>
                <a:pPr lvl="1"/>
                <a:r>
                  <a:rPr lang="ar-AE" sz="1200" i="0" kern="1200">
                    <a:solidFill>
                      <a:schemeClr val="tx1"/>
                    </a:solidFill>
                    <a:latin typeface="+mn-lt"/>
                    <a:ea typeface="+mn-ea"/>
                    <a:cs typeface="+mn-cs"/>
                  </a:rPr>
                  <a:t>𝑌_𝑡</a:t>
                </a:r>
                <a:r>
                  <a:rPr lang="ar-AE" dirty="0"/>
                  <a:t>= </a:t>
                </a:r>
                <a:r>
                  <a:rPr lang="en-GB" dirty="0"/>
                  <a:t>matrix tensile strength (transverse direction)</a:t>
                </a:r>
              </a:p>
              <a:p>
                <a:pPr lvl="1"/>
                <a:r>
                  <a:rPr lang="en-GB" sz="1200" i="0" kern="1200">
                    <a:solidFill>
                      <a:schemeClr val="tx1"/>
                    </a:solidFill>
                    <a:latin typeface="+mn-lt"/>
                    <a:ea typeface="+mn-ea"/>
                    <a:cs typeface="+mn-cs"/>
                  </a:rPr>
                  <a:t>𝑆</a:t>
                </a:r>
                <a:r>
                  <a:rPr lang="en-GB" dirty="0"/>
                  <a:t>= in-plane shear strength</a:t>
                </a:r>
              </a:p>
              <a:p>
                <a:r>
                  <a:rPr lang="en-GB" b="1" dirty="0"/>
                  <a:t>Interpretation:</a:t>
                </a:r>
                <a:endParaRPr lang="en-GB" dirty="0"/>
              </a:p>
              <a:p>
                <a:pPr lvl="1"/>
                <a:r>
                  <a:rPr lang="en-GB" dirty="0"/>
                  <a:t>If </a:t>
                </a:r>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"index</a:t>
                </a:r>
                <a:r>
                  <a:rPr lang="ar-AE" sz="1200" b="0" i="0" kern="1200">
                    <a:solidFill>
                      <a:schemeClr val="tx1"/>
                    </a:solidFill>
                    <a:latin typeface="+mn-lt"/>
                    <a:ea typeface="+mn-ea"/>
                    <a:cs typeface="+mn-cs"/>
                  </a:rPr>
                  <a:t>" &lt;1</a:t>
                </a:r>
                <a:r>
                  <a:rPr lang="ar-AE" dirty="0"/>
                  <a:t>: </a:t>
                </a:r>
                <a:r>
                  <a:rPr lang="en-GB" dirty="0"/>
                  <a:t>matrix is safe.</a:t>
                </a:r>
              </a:p>
              <a:p>
                <a:pPr lvl="1"/>
                <a:r>
                  <a:rPr lang="en-GB" dirty="0"/>
                  <a:t>If </a:t>
                </a:r>
                <a:r>
                  <a:rPr lang="ar-AE" sz="1200" i="0" kern="1200">
                    <a:solidFill>
                      <a:schemeClr val="tx1"/>
                    </a:solidFill>
                    <a:latin typeface="+mn-lt"/>
                    <a:ea typeface="+mn-ea"/>
                    <a:cs typeface="+mn-cs"/>
                  </a:rPr>
                  <a:t>𝐹_</a:t>
                </a:r>
                <a:r>
                  <a:rPr lang="en-GB" sz="1200" b="0" i="0" kern="1200">
                    <a:solidFill>
                      <a:schemeClr val="tx1"/>
                    </a:solidFill>
                    <a:latin typeface="+mn-lt"/>
                    <a:ea typeface="+mn-ea"/>
                    <a:cs typeface="+mn-cs"/>
                  </a:rPr>
                  <a:t>"index</a:t>
                </a:r>
                <a:r>
                  <a:rPr lang="ar-AE" sz="1200" b="0" i="0" kern="1200">
                    <a:solidFill>
                      <a:schemeClr val="tx1"/>
                    </a:solidFill>
                    <a:latin typeface="+mn-lt"/>
                    <a:ea typeface="+mn-ea"/>
                    <a:cs typeface="+mn-cs"/>
                  </a:rPr>
                  <a:t>" ≥1</a:t>
                </a:r>
                <a:r>
                  <a:rPr lang="ar-AE" dirty="0"/>
                  <a:t>: </a:t>
                </a:r>
                <a:r>
                  <a:rPr lang="en-GB" dirty="0"/>
                  <a:t>matrix failure initiates (cracking or delamination).</a:t>
                </a:r>
              </a:p>
              <a:p>
                <a:r>
                  <a:rPr lang="en-GB" b="1" dirty="0"/>
                  <a:t>Failure mechanisms captured:</a:t>
                </a:r>
                <a:endParaRPr lang="en-GB" dirty="0"/>
              </a:p>
              <a:p>
                <a:pPr lvl="1"/>
                <a:r>
                  <a:rPr lang="en-GB" i="1" dirty="0"/>
                  <a:t>Matrix tension failure</a:t>
                </a:r>
                <a:r>
                  <a:rPr lang="en-GB" dirty="0"/>
                  <a:t>: crack initiation perpendicular to fibres.</a:t>
                </a:r>
              </a:p>
              <a:p>
                <a:pPr lvl="1"/>
                <a:r>
                  <a:rPr lang="en-GB" i="1" dirty="0"/>
                  <a:t>Shear-driven delamination</a:t>
                </a:r>
                <a:r>
                  <a:rPr lang="en-GB" dirty="0"/>
                  <a:t>: ply separation due to </a:t>
                </a:r>
                <a:r>
                  <a:rPr lang="el-GR" dirty="0"/>
                  <a:t>τ₁₂–σ₂ </a:t>
                </a:r>
                <a:r>
                  <a:rPr lang="en-GB" dirty="0"/>
                  <a:t>coupling.</a:t>
                </a:r>
              </a:p>
              <a:p>
                <a:pPr lvl="1"/>
                <a:r>
                  <a:rPr lang="en-GB" i="1" dirty="0"/>
                  <a:t>Matrix compression failure</a:t>
                </a:r>
                <a:r>
                  <a:rPr lang="en-GB" dirty="0"/>
                  <a:t>: approximated by combining Yamada–Sun with Hashin modes.</a:t>
                </a:r>
              </a:p>
              <a:p>
                <a:r>
                  <a:rPr lang="en-GB" b="1" dirty="0"/>
                  <a:t>In woven CFRP:</a:t>
                </a:r>
                <a:endParaRPr lang="en-GB" dirty="0"/>
              </a:p>
              <a:p>
                <a:pPr lvl="1"/>
                <a:r>
                  <a:rPr lang="en-GB" dirty="0"/>
                  <a:t>Fibre crimp and resin-rich regions amplify </a:t>
                </a:r>
                <a:r>
                  <a:rPr lang="el-GR" dirty="0"/>
                  <a:t>τ₁₂, </a:t>
                </a:r>
                <a:r>
                  <a:rPr lang="en-GB" dirty="0"/>
                  <a:t>accelerating matrix cracking.</a:t>
                </a:r>
              </a:p>
              <a:p>
                <a:pPr lvl="1"/>
                <a:r>
                  <a:rPr lang="en-GB" dirty="0"/>
                  <a:t>Criterion valid for both warp and weft directions due to symmetric weave.</a:t>
                </a:r>
              </a:p>
              <a:p>
                <a:pPr lvl="1"/>
                <a:r>
                  <a:rPr lang="en-GB" dirty="0"/>
                  <a:t>Used in progressive damage simulations to predict onset of delamination.</a:t>
                </a:r>
              </a:p>
              <a:p>
                <a:r>
                  <a:rPr lang="en-GB" b="1" dirty="0"/>
                  <a:t>Industrial relevance:</a:t>
                </a:r>
                <a:endParaRPr lang="en-GB" dirty="0"/>
              </a:p>
              <a:p>
                <a:pPr lvl="1"/>
                <a:r>
                  <a:rPr lang="en-GB" dirty="0"/>
                  <a:t>Implemented in </a:t>
                </a:r>
                <a:r>
                  <a:rPr lang="en-GB" b="1" dirty="0"/>
                  <a:t>Altair OptiStruct, Abaqus, and Ansys ACP</a:t>
                </a:r>
                <a:r>
                  <a:rPr lang="en-GB" dirty="0"/>
                  <a:t> under 2D failure modes.</a:t>
                </a:r>
              </a:p>
              <a:p>
                <a:pPr lvl="1"/>
                <a:r>
                  <a:rPr lang="en-GB" dirty="0"/>
                  <a:t>Recommended for </a:t>
                </a:r>
                <a:r>
                  <a:rPr lang="en-GB" b="1" dirty="0"/>
                  <a:t>impact, bending, and interlaminar shear</a:t>
                </a:r>
                <a:r>
                  <a:rPr lang="en-GB" dirty="0"/>
                  <a:t> studies.</a:t>
                </a:r>
              </a:p>
              <a:p>
                <a:br>
                  <a:rPr lang="en-GB" dirty="0"/>
                </a:br>
                <a:endParaRPr lang="en-GB" dirty="0"/>
              </a:p>
              <a:p>
                <a:r>
                  <a:rPr lang="en-GB" b="1" dirty="0"/>
                  <a:t>Key Takeaway</a:t>
                </a:r>
              </a:p>
              <a:p>
                <a:r>
                  <a:rPr lang="en-GB" dirty="0"/>
                  <a:t>The </a:t>
                </a:r>
                <a:r>
                  <a:rPr lang="en-GB" b="1" dirty="0"/>
                  <a:t>Yamada–Sun model</a:t>
                </a:r>
                <a:r>
                  <a:rPr lang="en-GB" dirty="0"/>
                  <a:t> is essential for predicting </a:t>
                </a:r>
                <a:r>
                  <a:rPr lang="en-GB" b="1" dirty="0"/>
                  <a:t>matrix cracking and delamination</a:t>
                </a:r>
                <a:r>
                  <a:rPr lang="en-GB" dirty="0"/>
                  <a:t> in woven and unidirectional CFRPs.</a:t>
                </a:r>
              </a:p>
              <a:p>
                <a:r>
                  <a:rPr lang="en-GB" dirty="0"/>
                  <a:t>It captures </a:t>
                </a:r>
                <a:r>
                  <a:rPr lang="en-GB" b="1" dirty="0"/>
                  <a:t>transverse–shear coupling</a:t>
                </a:r>
                <a:r>
                  <a:rPr lang="en-GB" dirty="0"/>
                  <a:t>, providing more realistic predictions than maximum stress or strain criteria.</a:t>
                </a:r>
              </a:p>
              <a:p>
                <a:r>
                  <a:rPr lang="en-GB" dirty="0"/>
                  <a:t>However, it must be </a:t>
                </a:r>
                <a:r>
                  <a:rPr lang="en-GB" b="1" dirty="0"/>
                  <a:t>paired with fibre-based models</a:t>
                </a:r>
                <a:r>
                  <a:rPr lang="en-GB" dirty="0"/>
                  <a:t> (Hashin, Puck, Tsai–Wu) for a full laminate-level failure assessment.</a:t>
                </a:r>
              </a:p>
              <a:p>
                <a:r>
                  <a:rPr lang="en-GB" dirty="0"/>
                  <a:t>Its simplicity and accuracy make it a </a:t>
                </a:r>
                <a:r>
                  <a:rPr lang="en-GB" b="1" dirty="0"/>
                  <a:t>preferred tool in aerospace composite FEA</a:t>
                </a:r>
                <a:r>
                  <a:rPr lang="en-GB" dirty="0"/>
                  <a:t> for early damage detection and certification analyses.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46</a:t>
            </a:fld>
            <a:endParaRPr lang="en-GB" dirty="0"/>
          </a:p>
        </p:txBody>
      </p:sp>
    </p:spTree>
    <p:extLst>
      <p:ext uri="{BB962C8B-B14F-4D97-AF65-F5344CB8AC3E}">
        <p14:creationId xmlns:p14="http://schemas.microsoft.com/office/powerpoint/2010/main" val="3325416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In composite laminate analysis, understanding how and when a laminate is considered “failed” is critical. While ply-level criteria (Hashin, Puck, Tsai–Wu, etc.) predict failure initiation within individual layers, laminate failure involves assessing the global integrity of the entire stack.</a:t>
            </a:r>
          </a:p>
          <a:p>
            <a:br>
              <a:rPr lang="en-GB" dirty="0"/>
            </a:br>
            <a:r>
              <a:rPr lang="en-GB" b="1" dirty="0"/>
              <a:t>Concept</a:t>
            </a:r>
            <a:endParaRPr lang="en-GB" dirty="0"/>
          </a:p>
          <a:p>
            <a:r>
              <a:rPr lang="en-GB" dirty="0"/>
              <a:t>A composite laminate consists of multiple plies, each with different fibre orientations and stress states.</a:t>
            </a:r>
          </a:p>
          <a:p>
            <a:r>
              <a:rPr lang="en-GB" dirty="0"/>
              <a:t>Each ply may fail at different loads or strain levels, leading to </a:t>
            </a:r>
            <a:r>
              <a:rPr lang="en-GB" i="1" dirty="0"/>
              <a:t>progressive</a:t>
            </a:r>
            <a:r>
              <a:rPr lang="en-GB" dirty="0"/>
              <a:t> rather than instantaneous failure.</a:t>
            </a:r>
          </a:p>
          <a:p>
            <a:r>
              <a:rPr lang="en-GB" dirty="0"/>
              <a:t>Designers must define a </a:t>
            </a:r>
            <a:r>
              <a:rPr lang="en-GB" i="1" dirty="0"/>
              <a:t>failure criterion</a:t>
            </a:r>
            <a:r>
              <a:rPr lang="en-GB" dirty="0"/>
              <a:t> at the laminate level — either at the first indication of local failure or when the structure can no longer sustain load.</a:t>
            </a:r>
          </a:p>
          <a:p>
            <a:endParaRPr lang="en-GB" dirty="0"/>
          </a:p>
          <a:p>
            <a:r>
              <a:rPr lang="en-GB" b="1" dirty="0"/>
              <a:t>Details</a:t>
            </a:r>
            <a:endParaRPr lang="en-GB" dirty="0"/>
          </a:p>
          <a:p>
            <a:r>
              <a:rPr lang="en-GB" b="1" dirty="0"/>
              <a:t>First Ply Failure (FPF):</a:t>
            </a:r>
            <a:endParaRPr lang="en-GB" dirty="0"/>
          </a:p>
          <a:p>
            <a:pPr lvl="1"/>
            <a:r>
              <a:rPr lang="en-GB" dirty="0"/>
              <a:t>The laminate is considered failed when the first ply reaches its failure criterion (e.g., Hashin index ≥ 1).</a:t>
            </a:r>
          </a:p>
          <a:p>
            <a:pPr lvl="1"/>
            <a:r>
              <a:rPr lang="en-GB" dirty="0"/>
              <a:t>Conservative approach — often used in certification or preliminary design.</a:t>
            </a:r>
          </a:p>
          <a:p>
            <a:pPr lvl="1"/>
            <a:r>
              <a:rPr lang="en-GB" dirty="0"/>
              <a:t>Does not account for residual strength or load redistribution.</a:t>
            </a:r>
          </a:p>
          <a:p>
            <a:r>
              <a:rPr lang="en-GB" b="1" dirty="0"/>
              <a:t>Progressive (Last Ply) Failure (LPF):</a:t>
            </a:r>
            <a:endParaRPr lang="en-GB" dirty="0"/>
          </a:p>
          <a:p>
            <a:pPr lvl="1"/>
            <a:r>
              <a:rPr lang="en-GB" dirty="0"/>
              <a:t>The laminate continues to carry load after initial ply failures.</a:t>
            </a:r>
          </a:p>
          <a:p>
            <a:pPr lvl="1"/>
            <a:r>
              <a:rPr lang="en-GB" dirty="0"/>
              <a:t>Material properties of failed plies are degraded, and analysis continues until global collapse.</a:t>
            </a:r>
          </a:p>
          <a:p>
            <a:pPr lvl="1"/>
            <a:r>
              <a:rPr lang="en-GB" dirty="0"/>
              <a:t>More realistic for actual structures and often used in nonlinear FEA or damage-tolerant design.</a:t>
            </a:r>
          </a:p>
          <a:p>
            <a:r>
              <a:rPr lang="en-GB" b="1" dirty="0"/>
              <a:t>Transition between the two:</a:t>
            </a:r>
            <a:endParaRPr lang="en-GB" dirty="0"/>
          </a:p>
          <a:p>
            <a:pPr lvl="1"/>
            <a:r>
              <a:rPr lang="en-GB" dirty="0"/>
              <a:t>In aerospace design, FPF defines </a:t>
            </a:r>
            <a:r>
              <a:rPr lang="en-GB" i="1" dirty="0"/>
              <a:t>design allowables</a:t>
            </a:r>
            <a:r>
              <a:rPr lang="en-GB" dirty="0"/>
              <a:t>, while LPF (progressive failure) defines </a:t>
            </a:r>
            <a:r>
              <a:rPr lang="en-GB" i="1" dirty="0"/>
              <a:t>ultimate load capacity</a:t>
            </a:r>
            <a:r>
              <a:rPr lang="en-GB" dirty="0"/>
              <a:t>.</a:t>
            </a:r>
          </a:p>
          <a:p>
            <a:pPr lvl="1"/>
            <a:r>
              <a:rPr lang="en-GB" dirty="0"/>
              <a:t>Progressive models use stiffness degradation laws (e.g., Puck, LARC03, or continuum damage mechanics).</a:t>
            </a:r>
          </a:p>
          <a:p>
            <a:br>
              <a:rPr lang="en-GB" dirty="0"/>
            </a:br>
            <a:r>
              <a:rPr lang="en-GB" b="1" dirty="0"/>
              <a:t>Key Takeaway</a:t>
            </a:r>
            <a:endParaRPr lang="en-GB" dirty="0"/>
          </a:p>
          <a:p>
            <a:r>
              <a:rPr lang="en-GB" b="1" dirty="0"/>
              <a:t>First Ply Failure (FPF)</a:t>
            </a:r>
            <a:r>
              <a:rPr lang="en-GB" dirty="0"/>
              <a:t> → Conservative, used for safe design limits.</a:t>
            </a:r>
          </a:p>
          <a:p>
            <a:r>
              <a:rPr lang="en-GB" b="1" dirty="0"/>
              <a:t>Progressive Failure (LPF)</a:t>
            </a:r>
            <a:r>
              <a:rPr lang="en-GB" dirty="0"/>
              <a:t> → Realistic, used for damage tolerance and residual strength analysis.</a:t>
            </a:r>
          </a:p>
          <a:p>
            <a:r>
              <a:rPr lang="en-GB" dirty="0"/>
              <a:t>The laminate is not necessarily “failed” when a ply fails — the true structural failure depends on the cumulative damage and residual load-bearing capacity.</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48</a:t>
            </a:fld>
            <a:endParaRPr lang="en-GB" dirty="0"/>
          </a:p>
        </p:txBody>
      </p:sp>
    </p:spTree>
    <p:extLst>
      <p:ext uri="{BB962C8B-B14F-4D97-AF65-F5344CB8AC3E}">
        <p14:creationId xmlns:p14="http://schemas.microsoft.com/office/powerpoint/2010/main" val="2389817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First Ply Failure (FPF) represents the </a:t>
            </a:r>
            <a:r>
              <a:rPr lang="en-GB" i="1" dirty="0"/>
              <a:t>onset</a:t>
            </a:r>
            <a:r>
              <a:rPr lang="en-GB" dirty="0"/>
              <a:t> of laminate failure — the point when the first ply in a composite laminate reaches its individual failure criterion (e.g., Hashin, Tsai-Wu, or Puck). Although only one ply has failed, the FPF is often treated as the laminate’s failure for conservative design purposes.</a:t>
            </a:r>
          </a:p>
          <a:p>
            <a:br>
              <a:rPr lang="en-GB" dirty="0"/>
            </a:br>
            <a:r>
              <a:rPr lang="en-GB" b="1" dirty="0"/>
              <a:t>Concept</a:t>
            </a:r>
            <a:endParaRPr lang="en-GB" dirty="0"/>
          </a:p>
          <a:p>
            <a:r>
              <a:rPr lang="en-GB" dirty="0"/>
              <a:t>The laminate consists of </a:t>
            </a:r>
            <a:r>
              <a:rPr lang="en-GB" i="1" dirty="0"/>
              <a:t>k</a:t>
            </a:r>
            <a:r>
              <a:rPr lang="en-GB" dirty="0"/>
              <a:t> plies, each carrying a different stress level depending on its fibre orientation.</a:t>
            </a:r>
          </a:p>
          <a:p>
            <a:r>
              <a:rPr lang="en-GB" dirty="0"/>
              <a:t>When one ply fails (e.g., due to fibre breakage or matrix cracking), stress redistributes among the remaining intact plies.</a:t>
            </a:r>
          </a:p>
          <a:p>
            <a:r>
              <a:rPr lang="en-GB" dirty="0"/>
              <a:t>In FPF analysis, this redistribution is not modelled — failure is assumed as soon as the first ply fails.</a:t>
            </a:r>
          </a:p>
          <a:p>
            <a:br>
              <a:rPr lang="en-GB" dirty="0"/>
            </a:br>
            <a:r>
              <a:rPr lang="en-GB" b="1" dirty="0"/>
              <a:t>Details</a:t>
            </a:r>
            <a:endParaRPr lang="en-GB" dirty="0"/>
          </a:p>
          <a:p>
            <a:r>
              <a:rPr lang="en-GB" b="1" dirty="0"/>
              <a:t>Assumptions:</a:t>
            </a:r>
            <a:endParaRPr lang="en-GB" dirty="0"/>
          </a:p>
          <a:p>
            <a:pPr lvl="1"/>
            <a:r>
              <a:rPr lang="en-GB" dirty="0"/>
              <a:t>The laminate fails when the first ply reaches its failure index = 1.</a:t>
            </a:r>
          </a:p>
          <a:p>
            <a:pPr lvl="1"/>
            <a:r>
              <a:rPr lang="en-GB" dirty="0"/>
              <a:t>No load sharing or stiffness degradation is considered.</a:t>
            </a:r>
          </a:p>
          <a:p>
            <a:r>
              <a:rPr lang="en-GB" b="1" dirty="0"/>
              <a:t>Advantages:</a:t>
            </a:r>
            <a:endParaRPr lang="en-GB" dirty="0"/>
          </a:p>
          <a:p>
            <a:pPr lvl="1"/>
            <a:r>
              <a:rPr lang="en-GB" dirty="0"/>
              <a:t>Simple and fast to implement.</a:t>
            </a:r>
          </a:p>
          <a:p>
            <a:pPr lvl="1"/>
            <a:r>
              <a:rPr lang="en-GB" dirty="0"/>
              <a:t>Suitable for preliminary design and analytical studies.</a:t>
            </a:r>
          </a:p>
          <a:p>
            <a:pPr lvl="1"/>
            <a:r>
              <a:rPr lang="en-GB" dirty="0"/>
              <a:t>Computationally efficient when compared to progressive models.</a:t>
            </a:r>
          </a:p>
          <a:p>
            <a:r>
              <a:rPr lang="en-GB" b="1" dirty="0"/>
              <a:t>Limitations:</a:t>
            </a:r>
            <a:endParaRPr lang="en-GB" dirty="0"/>
          </a:p>
          <a:p>
            <a:pPr lvl="1"/>
            <a:r>
              <a:rPr lang="en-GB" dirty="0"/>
              <a:t>Overly conservative — ignores remaining load-carrying capacity.</a:t>
            </a:r>
          </a:p>
          <a:p>
            <a:pPr lvl="1"/>
            <a:r>
              <a:rPr lang="en-GB" dirty="0"/>
              <a:t>Does not represent real structural behaviour beyond first damage.</a:t>
            </a:r>
          </a:p>
          <a:p>
            <a:pPr lvl="1"/>
            <a:r>
              <a:rPr lang="en-GB" dirty="0"/>
              <a:t>Cannot capture damage evolution or residual stiffness.</a:t>
            </a:r>
          </a:p>
          <a:p>
            <a:r>
              <a:rPr lang="en-GB" b="1" dirty="0"/>
              <a:t>Use case:</a:t>
            </a:r>
            <a:endParaRPr lang="en-GB" dirty="0"/>
          </a:p>
          <a:p>
            <a:pPr lvl="1"/>
            <a:r>
              <a:rPr lang="en-GB" dirty="0"/>
              <a:t>Appropriate for certification margins and initial sizing, where safety and simplicity are prioritised.</a:t>
            </a:r>
          </a:p>
          <a:p>
            <a:br>
              <a:rPr lang="en-GB" dirty="0"/>
            </a:br>
            <a:r>
              <a:rPr lang="en-GB" b="1" dirty="0"/>
              <a:t>Key Takeaway</a:t>
            </a:r>
            <a:endParaRPr lang="en-GB" dirty="0"/>
          </a:p>
          <a:p>
            <a:r>
              <a:rPr lang="en-GB" dirty="0"/>
              <a:t>FPF = laminate failure onset (conservative).</a:t>
            </a:r>
          </a:p>
          <a:p>
            <a:r>
              <a:rPr lang="en-GB" dirty="0"/>
              <a:t>Represents </a:t>
            </a:r>
            <a:r>
              <a:rPr lang="en-GB" i="1" dirty="0"/>
              <a:t>damage initiation</a:t>
            </a:r>
            <a:r>
              <a:rPr lang="en-GB" dirty="0"/>
              <a:t>, not complete structural collapse.</a:t>
            </a:r>
          </a:p>
          <a:p>
            <a:r>
              <a:rPr lang="en-GB" dirty="0"/>
              <a:t>Valuable in design validation but must be complemented by </a:t>
            </a:r>
            <a:r>
              <a:rPr lang="en-GB" b="1" dirty="0"/>
              <a:t>Progressive Failure Analysis (PFA)</a:t>
            </a:r>
            <a:r>
              <a:rPr lang="en-GB" dirty="0"/>
              <a:t> for realistic damage-tolerant design.</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49</a:t>
            </a:fld>
            <a:endParaRPr lang="en-GB" dirty="0"/>
          </a:p>
        </p:txBody>
      </p:sp>
    </p:spTree>
    <p:extLst>
      <p:ext uri="{BB962C8B-B14F-4D97-AF65-F5344CB8AC3E}">
        <p14:creationId xmlns:p14="http://schemas.microsoft.com/office/powerpoint/2010/main" val="1036879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Progressive Failure Analysis (PFA) captures the </a:t>
            </a:r>
            <a:r>
              <a:rPr lang="en-GB" i="1" dirty="0"/>
              <a:t>entire damage evolution</a:t>
            </a:r>
            <a:r>
              <a:rPr lang="en-GB" dirty="0"/>
              <a:t> of a composite laminate — from initial ply cracking to final catastrophic failure. Unlike the conservative First Ply Failure (FPF) approach, PFA allows damaged plies to degrade in stiffness while intact plies continue to carry load.</a:t>
            </a:r>
          </a:p>
          <a:p>
            <a:br>
              <a:rPr lang="en-GB" dirty="0"/>
            </a:br>
            <a:r>
              <a:rPr lang="en-GB" b="1" dirty="0"/>
              <a:t>Concept</a:t>
            </a:r>
            <a:endParaRPr lang="en-GB" dirty="0"/>
          </a:p>
          <a:p>
            <a:r>
              <a:rPr lang="en-GB" dirty="0"/>
              <a:t>PFA tracks the </a:t>
            </a:r>
            <a:r>
              <a:rPr lang="en-GB" i="1" dirty="0"/>
              <a:t>load–displacement</a:t>
            </a:r>
            <a:r>
              <a:rPr lang="en-GB" dirty="0"/>
              <a:t> behaviour of a laminate beyond the first damage event.</a:t>
            </a:r>
          </a:p>
          <a:p>
            <a:r>
              <a:rPr lang="en-GB" dirty="0"/>
              <a:t>After the first ply fails, the remaining plies redistribute load based on reduced stiffness (degraded material properties).</a:t>
            </a:r>
          </a:p>
          <a:p>
            <a:r>
              <a:rPr lang="en-GB" dirty="0"/>
              <a:t>The analysis continues through subsequent ply failures until the laminate can no longer sustain load.</a:t>
            </a:r>
          </a:p>
          <a:p>
            <a:br>
              <a:rPr lang="en-GB" dirty="0"/>
            </a:br>
            <a:r>
              <a:rPr lang="en-GB" b="1" dirty="0"/>
              <a:t>Details</a:t>
            </a:r>
            <a:endParaRPr lang="en-GB" dirty="0"/>
          </a:p>
          <a:p>
            <a:r>
              <a:rPr lang="en-GB" b="1" dirty="0"/>
              <a:t>Stages of progressive failure:</a:t>
            </a:r>
            <a:endParaRPr lang="en-GB" dirty="0"/>
          </a:p>
          <a:p>
            <a:pPr lvl="1"/>
            <a:r>
              <a:rPr lang="en-GB" b="1" dirty="0"/>
              <a:t>FPF (First Ply Failure):</a:t>
            </a:r>
            <a:r>
              <a:rPr lang="en-GB" dirty="0"/>
              <a:t> Damage initiates in the weakest ply.</a:t>
            </a:r>
          </a:p>
          <a:p>
            <a:pPr lvl="1"/>
            <a:r>
              <a:rPr lang="en-GB" b="1" dirty="0"/>
              <a:t>SPF (Second Ply Failure):</a:t>
            </a:r>
            <a:r>
              <a:rPr lang="en-GB" dirty="0"/>
              <a:t> Load redistributes and causes additional ply failure.</a:t>
            </a:r>
          </a:p>
          <a:p>
            <a:pPr lvl="1"/>
            <a:r>
              <a:rPr lang="en-GB" b="1" dirty="0"/>
              <a:t>Ultimate Failure:</a:t>
            </a:r>
            <a:r>
              <a:rPr lang="en-GB" dirty="0"/>
              <a:t> The laminate loses global load-carrying capacity.</a:t>
            </a:r>
          </a:p>
          <a:p>
            <a:r>
              <a:rPr lang="en-GB" b="1" dirty="0"/>
              <a:t>Material degradation:</a:t>
            </a:r>
            <a:r>
              <a:rPr lang="en-GB" dirty="0"/>
              <a:t> Each failed ply contributes to stiffness reduction; this nonlinearity is handled in FEA through property degradation or element deletion techniques.</a:t>
            </a:r>
          </a:p>
          <a:p>
            <a:r>
              <a:rPr lang="en-GB" b="1" dirty="0"/>
              <a:t>Computational aspects:</a:t>
            </a:r>
            <a:endParaRPr lang="en-GB" dirty="0"/>
          </a:p>
          <a:p>
            <a:pPr lvl="1"/>
            <a:r>
              <a:rPr lang="en-GB" dirty="0"/>
              <a:t>Requires iterative stress re-evaluation after each failure.</a:t>
            </a:r>
          </a:p>
          <a:p>
            <a:pPr lvl="1"/>
            <a:r>
              <a:rPr lang="en-GB" dirty="0"/>
              <a:t>Computationally demanding due to nonlinear stiffness updates.</a:t>
            </a:r>
          </a:p>
          <a:p>
            <a:pPr lvl="1"/>
            <a:r>
              <a:rPr lang="en-GB" dirty="0"/>
              <a:t>Implemented in software such as Abaqus, Altair, and Ansys using user-defined subroutines (e.g., UMAT/VUMAT).</a:t>
            </a:r>
          </a:p>
          <a:p>
            <a:br>
              <a:rPr lang="en-GB" dirty="0"/>
            </a:br>
            <a:r>
              <a:rPr lang="en-GB" b="1" dirty="0"/>
              <a:t>Interpretation of the Graph (Right Panel)</a:t>
            </a:r>
            <a:endParaRPr lang="en-GB" dirty="0"/>
          </a:p>
          <a:p>
            <a:r>
              <a:rPr lang="en-GB" b="1" dirty="0"/>
              <a:t>α₁</a:t>
            </a:r>
            <a:r>
              <a:rPr lang="en-GB" dirty="0"/>
              <a:t> represents the initial stiffness slope before any damage.</a:t>
            </a:r>
          </a:p>
          <a:p>
            <a:r>
              <a:rPr lang="en-GB" b="1" dirty="0"/>
              <a:t>α₂</a:t>
            </a:r>
            <a:r>
              <a:rPr lang="en-GB" dirty="0"/>
              <a:t> shows reduced stiffness after ply failure (tan α₂ &lt; tan α₁).</a:t>
            </a:r>
          </a:p>
          <a:p>
            <a:r>
              <a:rPr lang="en-GB" dirty="0"/>
              <a:t>Each slope change reflects a stiffness degradation event.</a:t>
            </a:r>
          </a:p>
          <a:p>
            <a:r>
              <a:rPr lang="en-GB" dirty="0"/>
              <a:t>The laminate reaches </a:t>
            </a:r>
            <a:r>
              <a:rPr lang="en-GB" i="1" dirty="0"/>
              <a:t>ultimate load</a:t>
            </a:r>
            <a:r>
              <a:rPr lang="en-GB" dirty="0"/>
              <a:t> when no further load increase is possible, signifying total failure.</a:t>
            </a:r>
          </a:p>
          <a:p>
            <a:br>
              <a:rPr lang="en-GB" dirty="0"/>
            </a:br>
            <a:r>
              <a:rPr lang="en-GB" b="1" dirty="0"/>
              <a:t>Key Takeaway</a:t>
            </a:r>
            <a:endParaRPr lang="en-GB" dirty="0"/>
          </a:p>
          <a:p>
            <a:r>
              <a:rPr lang="en-GB" dirty="0"/>
              <a:t>PFA is a </a:t>
            </a:r>
            <a:r>
              <a:rPr lang="en-GB" i="1" dirty="0"/>
              <a:t>realistic but computationally intensive</a:t>
            </a:r>
            <a:r>
              <a:rPr lang="en-GB" dirty="0"/>
              <a:t> method.</a:t>
            </a:r>
          </a:p>
          <a:p>
            <a:r>
              <a:rPr lang="en-GB" dirty="0"/>
              <a:t>It captures </a:t>
            </a:r>
            <a:r>
              <a:rPr lang="en-GB" i="1" dirty="0"/>
              <a:t>damage progression, stiffness degradation,</a:t>
            </a:r>
            <a:r>
              <a:rPr lang="en-GB" dirty="0"/>
              <a:t> and </a:t>
            </a:r>
            <a:r>
              <a:rPr lang="en-GB" i="1" dirty="0"/>
              <a:t>residual strength.</a:t>
            </a:r>
            <a:endParaRPr lang="en-GB" dirty="0"/>
          </a:p>
          <a:p>
            <a:r>
              <a:rPr lang="en-GB" dirty="0"/>
              <a:t>Ideal for certification-level FEA and structural durability predictions, especially for </a:t>
            </a:r>
            <a:r>
              <a:rPr lang="en-GB" b="1" dirty="0"/>
              <a:t>aerospace-grade CFRP laminates</a:t>
            </a:r>
            <a:r>
              <a:rPr lang="en-GB" dirty="0"/>
              <a:t>.</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50</a:t>
            </a:fld>
            <a:endParaRPr lang="en-GB" dirty="0"/>
          </a:p>
        </p:txBody>
      </p:sp>
    </p:spTree>
    <p:extLst>
      <p:ext uri="{BB962C8B-B14F-4D97-AF65-F5344CB8AC3E}">
        <p14:creationId xmlns:p14="http://schemas.microsoft.com/office/powerpoint/2010/main" val="2862185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Compare </a:t>
                </a:r>
                <a:r>
                  <a:rPr lang="en-GB" b="1" dirty="0"/>
                  <a:t>maximum stress</a:t>
                </a:r>
                <a:r>
                  <a:rPr lang="en-GB" dirty="0"/>
                  <a:t> vs </a:t>
                </a:r>
                <a:r>
                  <a:rPr lang="en-GB" b="1" dirty="0"/>
                  <a:t>maximum strain</a:t>
                </a:r>
                <a:r>
                  <a:rPr lang="en-GB" dirty="0"/>
                  <a:t> criteria for a UD ply loaded with a fixed stress ratio: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12</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𝑇</m:t>
                        </m:r>
                      </m:sub>
                    </m:sSub>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𝐿𝑇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 </a:t>
                </a:r>
                <a:r>
                  <a:rPr lang="en-GB" dirty="0"/>
                  <a:t>Material data: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1400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35</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r>
                      <a:rPr lang="en-GB" sz="1200" b="0" i="1" kern="1200">
                        <a:solidFill>
                          <a:schemeClr val="tx1"/>
                        </a:solidFill>
                        <a:latin typeface="Cambria Math" panose="02040503050406030204" pitchFamily="18" charset="0"/>
                        <a:ea typeface="+mn-ea"/>
                        <a:cs typeface="+mn-cs"/>
                      </a:rPr>
                      <m:t>𝑆</m:t>
                    </m:r>
                    <m:r>
                      <a:rPr lang="en-GB" sz="1200" b="0" i="0" kern="1200">
                        <a:solidFill>
                          <a:schemeClr val="tx1"/>
                        </a:solidFill>
                        <a:latin typeface="Cambria Math" panose="02040503050406030204" pitchFamily="18" charset="0"/>
                        <a:ea typeface="+mn-ea"/>
                        <a:cs typeface="+mn-cs"/>
                      </a:rPr>
                      <m:t>=</m:t>
                    </m:r>
                    <m:r>
                      <a:rPr lang="en-GB" sz="1200" b="0" i="0" kern="1200">
                        <a:solidFill>
                          <a:schemeClr val="tx1"/>
                        </a:solidFill>
                        <a:latin typeface="Cambria Math" panose="02040503050406030204" pitchFamily="18" charset="0"/>
                        <a:ea typeface="+mn-ea"/>
                        <a:cs typeface="+mn-cs"/>
                      </a:rPr>
                      <m:t>70</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𝐸</m:t>
                        </m:r>
                      </m:e>
                      <m:sub>
                        <m:r>
                          <a:rPr lang="ar-AE" sz="1200" b="0" i="1" kern="1200">
                            <a:solidFill>
                              <a:schemeClr val="tx1"/>
                            </a:solidFill>
                            <a:latin typeface="Cambria Math" panose="02040503050406030204" pitchFamily="18" charset="0"/>
                            <a:ea typeface="+mn-ea"/>
                            <a:cs typeface="+mn-cs"/>
                          </a:rPr>
                          <m:t>𝐿</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46</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𝐸</m:t>
                        </m:r>
                      </m:e>
                      <m:sub>
                        <m:r>
                          <a:rPr lang="ar-AE" sz="1200" b="0" i="1" kern="1200">
                            <a:solidFill>
                              <a:schemeClr val="tx1"/>
                            </a:solidFill>
                            <a:latin typeface="Cambria Math" panose="02040503050406030204" pitchFamily="18" charset="0"/>
                            <a:ea typeface="+mn-ea"/>
                            <a:cs typeface="+mn-cs"/>
                          </a:rPr>
                          <m:t>𝑇</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𝐺</m:t>
                        </m:r>
                      </m:e>
                      <m:sub>
                        <m:r>
                          <a:rPr lang="ar-AE" sz="1200" b="0" i="1" kern="1200">
                            <a:solidFill>
                              <a:schemeClr val="tx1"/>
                            </a:solidFill>
                            <a:latin typeface="Cambria Math" panose="02040503050406030204" pitchFamily="18" charset="0"/>
                            <a:ea typeface="+mn-ea"/>
                            <a:cs typeface="+mn-cs"/>
                          </a:rPr>
                          <m:t>𝐿𝑇</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6</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𝜈</m:t>
                        </m:r>
                      </m:e>
                      <m:sub>
                        <m:r>
                          <a:rPr lang="ar-AE" sz="1200" b="0" i="1" kern="1200">
                            <a:solidFill>
                              <a:schemeClr val="tx1"/>
                            </a:solidFill>
                            <a:latin typeface="Cambria Math" panose="02040503050406030204" pitchFamily="18" charset="0"/>
                            <a:ea typeface="+mn-ea"/>
                            <a:cs typeface="+mn-cs"/>
                          </a:rPr>
                          <m:t>𝐿𝑇</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31</m:t>
                    </m:r>
                  </m:oMath>
                </a14:m>
                <a:r>
                  <a:rPr lang="ar-AE" dirty="0"/>
                  <a:t>.</a:t>
                </a:r>
              </a:p>
              <a:p>
                <a:br>
                  <a:rPr lang="ar-AE" dirty="0"/>
                </a:br>
                <a:endParaRPr lang="ar-AE" dirty="0"/>
              </a:p>
              <a:p>
                <a:r>
                  <a:rPr lang="en-GB" b="1" dirty="0"/>
                  <a:t>Concept</a:t>
                </a:r>
                <a:endParaRPr lang="en-GB" dirty="0"/>
              </a:p>
              <a:p>
                <a:r>
                  <a:rPr lang="en-GB" dirty="0"/>
                  <a:t>Treat loading as a proportional path controlled by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𝑠</m:t>
                    </m:r>
                  </m:oMath>
                </a14:m>
                <a:r>
                  <a:rPr lang="en-GB" dirty="0"/>
                  <a:t> so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12</m:t>
                    </m:r>
                    <m:r>
                      <a:rPr lang="ar-AE" sz="1200" i="1" kern="1200">
                        <a:solidFill>
                          <a:schemeClr val="tx1"/>
                        </a:solidFill>
                        <a:latin typeface="Cambria Math" panose="02040503050406030204" pitchFamily="18" charset="0"/>
                        <a:ea typeface="+mn-ea"/>
                        <a:cs typeface="+mn-cs"/>
                      </a:rPr>
                      <m:t>𝑠</m:t>
                    </m:r>
                  </m:oMath>
                </a14:m>
                <a:r>
                  <a:rPr lang="ar-AE" dirty="0"/>
                  <a:t>.</a:t>
                </a:r>
              </a:p>
              <a:p>
                <a:r>
                  <a:rPr lang="en-GB" dirty="0"/>
                  <a:t>Find the smallest </a:t>
                </a:r>
                <a14:m>
                  <m:oMath xmlns:m="http://schemas.openxmlformats.org/officeDocument/2006/math">
                    <m:r>
                      <a:rPr lang="en-GB" sz="1200" i="1" kern="1200">
                        <a:solidFill>
                          <a:schemeClr val="tx1"/>
                        </a:solidFill>
                        <a:latin typeface="Cambria Math" panose="02040503050406030204" pitchFamily="18" charset="0"/>
                        <a:ea typeface="+mn-ea"/>
                        <a:cs typeface="+mn-cs"/>
                      </a:rPr>
                      <m:t>𝑠</m:t>
                    </m:r>
                  </m:oMath>
                </a14:m>
                <a:r>
                  <a:rPr lang="en-GB" dirty="0"/>
                  <a:t>that violates each criterion.</a:t>
                </a:r>
              </a:p>
              <a:p>
                <a:r>
                  <a:rPr lang="en-GB" dirty="0"/>
                  <a:t>Max stress compares stresses to strengths. Max strain compares strains to strain allowables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𝐸</m:t>
                        </m:r>
                      </m:e>
                      <m:sub>
                        <m:r>
                          <a:rPr lang="ar-AE" sz="1200" b="0" i="1" kern="1200">
                            <a:solidFill>
                              <a:schemeClr val="tx1"/>
                            </a:solidFill>
                            <a:latin typeface="Cambria Math" panose="02040503050406030204" pitchFamily="18" charset="0"/>
                            <a:ea typeface="+mn-ea"/>
                            <a:cs typeface="+mn-cs"/>
                          </a:rPr>
                          <m:t>𝑇</m:t>
                        </m:r>
                      </m:sub>
                    </m:sSub>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𝑆</m:t>
                    </m:r>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𝐺</m:t>
                        </m:r>
                      </m:e>
                      <m:sub>
                        <m:r>
                          <a:rPr lang="ar-AE" sz="1200" b="0" i="1" kern="1200">
                            <a:solidFill>
                              <a:schemeClr val="tx1"/>
                            </a:solidFill>
                            <a:latin typeface="Cambria Math" panose="02040503050406030204" pitchFamily="18" charset="0"/>
                            <a:ea typeface="+mn-ea"/>
                            <a:cs typeface="+mn-cs"/>
                          </a:rPr>
                          <m:t>𝐿𝑇</m:t>
                        </m:r>
                      </m:sub>
                    </m:sSub>
                  </m:oMath>
                </a14:m>
                <a:r>
                  <a:rPr lang="en-GB" dirty="0"/>
                  <a:t>with orthotropic coupling.</a:t>
                </a:r>
              </a:p>
              <a:p>
                <a:br>
                  <a:rPr lang="en-GB" dirty="0"/>
                </a:br>
                <a:endParaRPr lang="en-GB" dirty="0"/>
              </a:p>
              <a:p>
                <a:r>
                  <a:rPr lang="en-GB" b="1" dirty="0"/>
                  <a:t>Details</a:t>
                </a:r>
                <a:endParaRPr lang="en-GB" dirty="0"/>
              </a:p>
              <a:p>
                <a:r>
                  <a:rPr lang="en-GB" b="1" dirty="0"/>
                  <a:t>Maximum stress criterion</a:t>
                </a:r>
                <a:endParaRPr lang="en-GB" dirty="0"/>
              </a:p>
              <a:p>
                <a:pPr lvl="1"/>
                <a:r>
                  <a:rPr lang="en-GB" dirty="0"/>
                  <a:t>Check: </a:t>
                </a:r>
                <a14:m>
                  <m:oMath xmlns:m="http://schemas.openxmlformats.org/officeDocument/2006/math">
                    <m:r>
                      <a:rPr lang="en-GB" sz="120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𝑇</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𝜏</m:t>
                        </m:r>
                      </m:e>
                      <m:sub>
                        <m:r>
                          <a:rPr lang="ar-AE" sz="1200" b="0" i="1" kern="1200">
                            <a:solidFill>
                              <a:schemeClr val="tx1"/>
                            </a:solidFill>
                            <a:latin typeface="Cambria Math" panose="02040503050406030204" pitchFamily="18" charset="0"/>
                            <a:ea typeface="+mn-ea"/>
                            <a:cs typeface="+mn-cs"/>
                          </a:rPr>
                          <m:t>𝐿𝑇</m:t>
                        </m:r>
                      </m:sub>
                    </m:sSub>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𝑆</m:t>
                    </m:r>
                  </m:oMath>
                </a14:m>
                <a:r>
                  <a:rPr lang="ar-AE" dirty="0"/>
                  <a:t>.</a:t>
                </a:r>
              </a:p>
              <a:p>
                <a:pPr lvl="1"/>
                <a:r>
                  <a:rPr lang="en-GB" dirty="0"/>
                  <a:t>Governing limits along the loading path:</a:t>
                </a:r>
              </a:p>
              <a:p>
                <a:pPr lvl="2"/>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12</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116</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7</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pPr lvl="2"/>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35</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pPr lvl="1"/>
                <a:r>
                  <a:rPr lang="en-GB" dirty="0"/>
                  <a:t>Smallest </a:t>
                </a:r>
                <a14:m>
                  <m:oMath xmlns:m="http://schemas.openxmlformats.org/officeDocument/2006/math">
                    <m:r>
                      <a:rPr lang="en-GB" sz="1200" i="1" kern="1200">
                        <a:solidFill>
                          <a:schemeClr val="tx1"/>
                        </a:solidFill>
                        <a:latin typeface="Cambria Math" panose="02040503050406030204" pitchFamily="18" charset="0"/>
                        <a:ea typeface="+mn-ea"/>
                        <a:cs typeface="+mn-cs"/>
                      </a:rPr>
                      <m:t>𝑠</m:t>
                    </m:r>
                  </m:oMath>
                </a14:m>
                <a:r>
                  <a:rPr lang="en-GB" dirty="0"/>
                  <a:t>governs ⇒ </a:t>
                </a:r>
                <a:r>
                  <a:rPr lang="en-GB" b="1" dirty="0"/>
                  <a:t>failure at</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𝑠</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35</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pPr lvl="1"/>
                <a:r>
                  <a:rPr lang="en-GB" b="1" dirty="0"/>
                  <a:t>Prediction: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35</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𝐿</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420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(transverse tension governs).</a:t>
                </a:r>
              </a:p>
              <a:p>
                <a:r>
                  <a:rPr lang="en-GB" b="1" dirty="0"/>
                  <a:t>Maximum strain criterion</a:t>
                </a:r>
                <a:endParaRPr lang="en-GB" dirty="0"/>
              </a:p>
              <a:p>
                <a:pPr lvl="1"/>
                <a:r>
                  <a:rPr lang="en-GB" dirty="0"/>
                  <a:t>Orthotropic strains (plane stress):</a:t>
                </a:r>
              </a:p>
              <a:p>
                <a:pPr lvl="2"/>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𝐿𝑇</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12</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31</m:t>
                        </m:r>
                        <m:r>
                          <a:rPr lang="ar-AE" sz="1200" i="1" kern="1200">
                            <a:solidFill>
                              <a:schemeClr val="tx1"/>
                            </a:solidFill>
                            <a:latin typeface="Cambria Math" panose="02040503050406030204" pitchFamily="18" charset="0"/>
                            <a:ea typeface="+mn-ea"/>
                            <a:cs typeface="+mn-cs"/>
                          </a:rPr>
                          <m:t>𝑠</m:t>
                        </m:r>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69</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oMath>
                </a14:m>
                <a:r>
                  <a:rPr lang="ar-AE" dirty="0"/>
                  <a:t>.</a:t>
                </a:r>
              </a:p>
              <a:p>
                <a:pPr lvl="2"/>
                <a:r>
                  <a:rPr lang="en-GB" dirty="0"/>
                  <a:t>Reciprocity: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𝑇𝐿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𝐿𝑇</m:t>
                        </m:r>
                      </m:sub>
                    </m:sSub>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𝐸</m:t>
                        </m:r>
                      </m:e>
                      <m:sub>
                        <m:r>
                          <a:rPr lang="ar-AE" sz="1200" b="0" i="1" kern="1200">
                            <a:solidFill>
                              <a:schemeClr val="tx1"/>
                            </a:solidFill>
                            <a:latin typeface="Cambria Math" panose="02040503050406030204" pitchFamily="18" charset="0"/>
                            <a:ea typeface="+mn-ea"/>
                            <a:cs typeface="+mn-cs"/>
                          </a:rPr>
                          <m:t>𝑇</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𝐸</m:t>
                        </m:r>
                      </m:e>
                      <m:sub>
                        <m:r>
                          <a:rPr lang="ar-AE" sz="1200" b="0" i="1" kern="1200">
                            <a:solidFill>
                              <a:schemeClr val="tx1"/>
                            </a:solidFill>
                            <a:latin typeface="Cambria Math" panose="02040503050406030204" pitchFamily="18" charset="0"/>
                            <a:ea typeface="+mn-ea"/>
                            <a:cs typeface="+mn-cs"/>
                          </a:rPr>
                          <m:t>𝐿</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31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46</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06739</m:t>
                    </m:r>
                  </m:oMath>
                </a14:m>
                <a:r>
                  <a:rPr lang="ar-AE" dirty="0"/>
                  <a:t>.</a:t>
                </a:r>
              </a:p>
              <a:p>
                <a:pPr lvl="2"/>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𝑇𝐿</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𝑇𝐿</m:t>
                            </m:r>
                          </m:sub>
                        </m:sSub>
                      </m:e>
                    </m:d>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19131</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𝑠</m:t>
                    </m:r>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𝐸</m:t>
                        </m:r>
                      </m:e>
                      <m:sub>
                        <m:r>
                          <a:rPr lang="ar-AE" sz="1200" b="0" i="1" kern="1200">
                            <a:solidFill>
                              <a:schemeClr val="tx1"/>
                            </a:solidFill>
                            <a:latin typeface="Cambria Math" panose="02040503050406030204" pitchFamily="18" charset="0"/>
                            <a:ea typeface="+mn-ea"/>
                            <a:cs typeface="+mn-cs"/>
                          </a:rPr>
                          <m:t>𝑇</m:t>
                        </m:r>
                      </m:sub>
                    </m:sSub>
                  </m:oMath>
                </a14:m>
                <a:r>
                  <a:rPr lang="ar-AE" dirty="0"/>
                  <a:t>.</a:t>
                </a:r>
              </a:p>
              <a:p>
                <a:pPr lvl="1"/>
                <a:r>
                  <a:rPr lang="en-GB" dirty="0"/>
                  <a:t>Allowables: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𝐿𝑢</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1400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46000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03043</m:t>
                    </m:r>
                  </m:oMath>
                </a14:m>
                <a:r>
                  <a:rPr lang="ar-AE"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𝑇𝑢</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35</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10000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00350</m:t>
                    </m:r>
                  </m:oMath>
                </a14:m>
                <a:r>
                  <a:rPr lang="ar-AE" dirty="0"/>
                  <a:t>.</a:t>
                </a:r>
              </a:p>
              <a:p>
                <a:pPr lvl="1"/>
                <a:r>
                  <a:rPr lang="en-GB" dirty="0"/>
                  <a:t>Solve:</a:t>
                </a:r>
              </a:p>
              <a:p>
                <a:pPr lvl="2"/>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𝐿𝑢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69</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69</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119</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7</m:t>
                    </m:r>
                    <m:r>
                      <a:rPr lang="ar-AE" sz="1200" i="1" kern="1200">
                        <a:solidFill>
                          <a:schemeClr val="tx1"/>
                        </a:solidFill>
                        <a:latin typeface="Cambria Math" panose="02040503050406030204" pitchFamily="18" charset="0"/>
                        <a:ea typeface="+mn-ea"/>
                        <a:cs typeface="+mn-cs"/>
                      </a:rPr>
                      <m:t>𝑀𝑃𝑎</m:t>
                    </m:r>
                    <m:r>
                      <a:rPr lang="ar-AE" sz="1200" i="0" kern="1200">
                        <a:solidFill>
                          <a:schemeClr val="tx1"/>
                        </a:solidFill>
                        <a:latin typeface="Cambria Math" panose="02040503050406030204" pitchFamily="18" charset="0"/>
                        <a:ea typeface="+mn-ea"/>
                        <a:cs typeface="+mn-cs"/>
                      </a:rPr>
                      <m:t>∗∗</m:t>
                    </m:r>
                  </m:oMath>
                </a14:m>
                <a:r>
                  <a:rPr lang="ar-AE" dirty="0"/>
                  <a:t>.</a:t>
                </a:r>
              </a:p>
              <a:p>
                <a:pPr lvl="2"/>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𝑇𝑢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19131</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00350</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𝑠</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183</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1" kern="1200">
                        <a:solidFill>
                          <a:schemeClr val="tx1"/>
                        </a:solidFill>
                        <a:latin typeface="Cambria Math" panose="02040503050406030204" pitchFamily="18" charset="0"/>
                        <a:ea typeface="+mn-ea"/>
                        <a:cs typeface="+mn-cs"/>
                      </a:rPr>
                      <m:t>𝑀𝑃𝑎</m:t>
                    </m:r>
                    <m:r>
                      <a:rPr lang="ar-AE" sz="1200" i="0" kern="1200">
                        <a:solidFill>
                          <a:schemeClr val="tx1"/>
                        </a:solidFill>
                        <a:latin typeface="Cambria Math" panose="02040503050406030204" pitchFamily="18" charset="0"/>
                        <a:ea typeface="+mn-ea"/>
                        <a:cs typeface="+mn-cs"/>
                      </a:rPr>
                      <m:t>∗∗</m:t>
                    </m:r>
                  </m:oMath>
                </a14:m>
                <a:r>
                  <a:rPr lang="ar-AE" dirty="0"/>
                  <a:t>.</a:t>
                </a:r>
              </a:p>
              <a:p>
                <a:pPr lvl="1"/>
                <a:r>
                  <a:rPr lang="en-GB" dirty="0"/>
                  <a:t>Smallest </a:t>
                </a:r>
                <a14:m>
                  <m:oMath xmlns:m="http://schemas.openxmlformats.org/officeDocument/2006/math">
                    <m:r>
                      <a:rPr lang="en-GB" sz="1200" i="1" kern="1200">
                        <a:solidFill>
                          <a:schemeClr val="tx1"/>
                        </a:solidFill>
                        <a:latin typeface="Cambria Math" panose="02040503050406030204" pitchFamily="18" charset="0"/>
                        <a:ea typeface="+mn-ea"/>
                        <a:cs typeface="+mn-cs"/>
                      </a:rPr>
                      <m:t>𝑠</m:t>
                    </m:r>
                  </m:oMath>
                </a14:m>
                <a:r>
                  <a:rPr lang="en-GB" dirty="0"/>
                  <a:t>governs ⇒ </a:t>
                </a:r>
                <a:r>
                  <a:rPr lang="en-GB" b="1" dirty="0"/>
                  <a:t>failure at</a:t>
                </a:r>
                <a:r>
                  <a:rPr lang="en-GB" dirty="0"/>
                  <a:t> </a:t>
                </a:r>
                <a14:m>
                  <m:oMath xmlns:m="http://schemas.openxmlformats.org/officeDocument/2006/math">
                    <m:r>
                      <a:rPr lang="en-GB" sz="1200" i="1" kern="1200">
                        <a:solidFill>
                          <a:schemeClr val="tx1"/>
                        </a:solidFill>
                        <a:latin typeface="Cambria Math" panose="02040503050406030204" pitchFamily="18" charset="0"/>
                        <a:ea typeface="+mn-ea"/>
                        <a:cs typeface="+mn-cs"/>
                      </a:rPr>
                      <m:t>𝑠</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119</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7</m:t>
                    </m:r>
                    <m:r>
                      <m:rPr>
                        <m:nor/>
                      </m:rPr>
                      <a:rPr lang="en-GB"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pPr lvl="1"/>
                <a:r>
                  <a:rPr lang="en-GB" b="1" dirty="0"/>
                  <a:t>Prediction:</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119</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7</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r>
                      <a:rPr lang="en-GB" sz="1200" b="0" i="0" kern="1200">
                        <a:solidFill>
                          <a:schemeClr val="tx1"/>
                        </a:solidFill>
                        <a:latin typeface="Cambria Math" panose="02040503050406030204" pitchFamily="18" charset="0"/>
                        <a:ea typeface="+mn-ea"/>
                        <a:cs typeface="+mn-cs"/>
                      </a:rPr>
                      <m:t>,</m:t>
                    </m:r>
                    <m:r>
                      <m:rPr>
                        <m:nor/>
                      </m:rPr>
                      <a:rPr lang="en-GB"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𝐿</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1436</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a:t>
                </a:r>
              </a:p>
              <a:p>
                <a:pPr lvl="1"/>
                <a:r>
                  <a:rPr lang="en-GB" dirty="0"/>
                  <a:t>Check shear: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𝛾</m:t>
                        </m:r>
                      </m:e>
                      <m:sub>
                        <m:r>
                          <a:rPr lang="ar-AE" sz="1200" i="1" kern="1200">
                            <a:solidFill>
                              <a:schemeClr val="tx1"/>
                            </a:solidFill>
                            <a:latin typeface="Cambria Math" panose="02040503050406030204" pitchFamily="18" charset="0"/>
                            <a:ea typeface="+mn-ea"/>
                            <a:cs typeface="+mn-cs"/>
                          </a:rPr>
                          <m:t>𝐿𝑇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1" kern="1200">
                            <a:solidFill>
                              <a:schemeClr val="tx1"/>
                            </a:solidFill>
                            <a:latin typeface="Cambria Math" panose="02040503050406030204" pitchFamily="18" charset="0"/>
                            <a:ea typeface="+mn-ea"/>
                            <a:cs typeface="+mn-cs"/>
                          </a:rPr>
                          <m:t>𝐿𝑇</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𝐺</m:t>
                        </m:r>
                      </m:e>
                      <m:sub>
                        <m:r>
                          <a:rPr lang="ar-AE" sz="1200" i="1" kern="1200">
                            <a:solidFill>
                              <a:schemeClr val="tx1"/>
                            </a:solidFill>
                            <a:latin typeface="Cambria Math" panose="02040503050406030204" pitchFamily="18" charset="0"/>
                            <a:ea typeface="+mn-ea"/>
                            <a:cs typeface="+mn-cs"/>
                          </a:rPr>
                          <m:t>𝐿𝑇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&lt; </a:t>
                </a:r>
                <a14:m>
                  <m:oMath xmlns:m="http://schemas.openxmlformats.org/officeDocument/2006/math">
                    <m:r>
                      <a:rPr lang="ar-AE" sz="1200" i="1" kern="1200">
                        <a:solidFill>
                          <a:schemeClr val="tx1"/>
                        </a:solidFill>
                        <a:latin typeface="Cambria Math" panose="02040503050406030204" pitchFamily="18" charset="0"/>
                        <a:ea typeface="+mn-ea"/>
                        <a:cs typeface="+mn-cs"/>
                      </a:rPr>
                      <m:t>𝑆</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𝐺</m:t>
                        </m:r>
                      </m:e>
                      <m:sub>
                        <m:r>
                          <a:rPr lang="ar-AE" sz="1200" i="1" kern="1200">
                            <a:solidFill>
                              <a:schemeClr val="tx1"/>
                            </a:solidFill>
                            <a:latin typeface="Cambria Math" panose="02040503050406030204" pitchFamily="18" charset="0"/>
                            <a:ea typeface="+mn-ea"/>
                            <a:cs typeface="+mn-cs"/>
                          </a:rPr>
                          <m:t>𝐿𝑇</m:t>
                        </m:r>
                      </m:sub>
                    </m:sSub>
                  </m:oMath>
                </a14:m>
                <a:r>
                  <a:rPr lang="ar-AE" dirty="0"/>
                  <a:t>(</a:t>
                </a:r>
                <a:r>
                  <a:rPr lang="en-GB" dirty="0"/>
                  <a:t>safe).</a:t>
                </a:r>
              </a:p>
              <a:p>
                <a:r>
                  <a:rPr lang="en-GB" b="1" dirty="0"/>
                  <a:t>Why results differ</a:t>
                </a:r>
                <a:endParaRPr lang="en-GB" dirty="0"/>
              </a:p>
              <a:p>
                <a:pPr lvl="1"/>
                <a:r>
                  <a:rPr lang="en-GB" dirty="0"/>
                  <a:t>Max stress ignores coupling.</a:t>
                </a:r>
              </a:p>
              <a:p>
                <a:pPr lvl="1"/>
                <a:r>
                  <a:rPr lang="en-GB" dirty="0"/>
                  <a:t>Max strain accounts for Poisson interactions; large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oMath>
                </a14:m>
                <a:r>
                  <a:rPr lang="en-GB" dirty="0"/>
                  <a:t>induces </a:t>
                </a:r>
                <a:r>
                  <a:rPr lang="en-GB" b="1" dirty="0"/>
                  <a:t>negative</a:t>
                </a:r>
                <a:r>
                  <a:rPr lang="en-GB" dirty="0"/>
                  <a:t> transverse strain via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𝜈</m:t>
                        </m:r>
                      </m:e>
                      <m:sub>
                        <m:r>
                          <a:rPr lang="ar-AE" sz="1200" i="1" kern="1200">
                            <a:solidFill>
                              <a:schemeClr val="tx1"/>
                            </a:solidFill>
                            <a:latin typeface="Cambria Math" panose="02040503050406030204" pitchFamily="18" charset="0"/>
                            <a:ea typeface="+mn-ea"/>
                            <a:cs typeface="+mn-cs"/>
                          </a:rPr>
                          <m:t>𝑇𝐿</m:t>
                        </m:r>
                      </m:sub>
                    </m:sSub>
                  </m:oMath>
                </a14:m>
                <a:r>
                  <a:rPr lang="ar-AE" dirty="0"/>
                  <a:t>, </a:t>
                </a:r>
                <a:r>
                  <a:rPr lang="en-GB" dirty="0"/>
                  <a:t>delaying the transverse strain limit.</a:t>
                </a:r>
              </a:p>
              <a:p>
                <a:br>
                  <a:rPr lang="en-GB" dirty="0"/>
                </a:br>
                <a:endParaRPr lang="en-GB" dirty="0"/>
              </a:p>
              <a:p>
                <a:r>
                  <a:rPr lang="en-GB" b="1" dirty="0"/>
                  <a:t>Key Takeaway</a:t>
                </a:r>
                <a:endParaRPr lang="en-GB" dirty="0"/>
              </a:p>
              <a:p>
                <a:r>
                  <a:rPr lang="en-GB" dirty="0"/>
                  <a:t>With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𝐿</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12</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oMath>
                </a14:m>
                <a:r>
                  <a:rPr lang="en-GB" dirty="0"/>
                  <a:t>tension, </a:t>
                </a:r>
                <a:r>
                  <a:rPr lang="en-GB" b="1" dirty="0"/>
                  <a:t>maximum stress</a:t>
                </a:r>
                <a:r>
                  <a:rPr lang="en-GB" dirty="0"/>
                  <a:t> predicts early failure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35</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(very conservative).</a:t>
                </a:r>
              </a:p>
              <a:p>
                <a:r>
                  <a:rPr lang="en-GB" b="1" dirty="0"/>
                  <a:t>Maximum strain</a:t>
                </a:r>
                <a:r>
                  <a:rPr lang="en-GB" dirty="0"/>
                  <a:t> predicts failure much later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𝑇</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120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a14:m>
                <a:r>
                  <a:rPr lang="en-GB" dirty="0"/>
                  <a:t>dominated by the </a:t>
                </a:r>
                <a:r>
                  <a:rPr lang="en-GB" b="1" dirty="0"/>
                  <a:t>longitudinal strain</a:t>
                </a:r>
                <a:r>
                  <a:rPr lang="en-GB" dirty="0"/>
                  <a:t> limit.</a:t>
                </a:r>
              </a:p>
              <a:p>
                <a:r>
                  <a:rPr lang="en-GB" dirty="0"/>
                  <a:t>For proportional multiaxial loading, strain-based criteria can be markedly less conservative because they capture orthotropic coupling.</a:t>
                </a:r>
              </a:p>
              <a:p>
                <a:br>
                  <a:rPr lang="en-GB" dirty="0"/>
                </a:br>
                <a:endParaRPr lang="en-GB" dirty="0"/>
              </a:p>
              <a:p>
                <a:r>
                  <a:rPr lang="en-GB" dirty="0"/>
                  <a:t>ChatGPT can make </a:t>
                </a:r>
              </a:p>
              <a:p>
                <a:endParaRPr lang="en-GB" i="1" dirty="0"/>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Compare </a:t>
                </a:r>
                <a:r>
                  <a:rPr lang="en-GB" b="1" dirty="0"/>
                  <a:t>maximum stress</a:t>
                </a:r>
                <a:r>
                  <a:rPr lang="en-GB" dirty="0"/>
                  <a:t> vs </a:t>
                </a:r>
                <a:r>
                  <a:rPr lang="en-GB" b="1" dirty="0"/>
                  <a:t>maximum strain</a:t>
                </a:r>
                <a:r>
                  <a:rPr lang="en-GB" dirty="0"/>
                  <a:t> criteria for a UD ply loaded with a fixed stress ratio: </a:t>
                </a:r>
                <a:r>
                  <a:rPr lang="ar-AE" sz="1200" i="0" kern="1200">
                    <a:solidFill>
                      <a:schemeClr val="tx1"/>
                    </a:solidFill>
                    <a:latin typeface="+mn-lt"/>
                    <a:ea typeface="+mn-ea"/>
                    <a:cs typeface="+mn-cs"/>
                  </a:rPr>
                  <a:t>𝜎_𝐿=12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𝜎_𝑇</a:t>
                </a:r>
                <a:r>
                  <a:rPr lang="en-GB" dirty="0"/>
                  <a:t>and </a:t>
                </a:r>
                <a:r>
                  <a:rPr lang="ar-AE" sz="1200" i="0" kern="1200">
                    <a:solidFill>
                      <a:schemeClr val="tx1"/>
                    </a:solidFill>
                    <a:latin typeface="+mn-lt"/>
                    <a:ea typeface="+mn-ea"/>
                    <a:cs typeface="+mn-cs"/>
                  </a:rPr>
                  <a:t>𝜏_𝐿𝑇=0</a:t>
                </a:r>
                <a:r>
                  <a:rPr lang="ar-AE" dirty="0"/>
                  <a:t>. </a:t>
                </a:r>
                <a:r>
                  <a:rPr lang="en-GB" dirty="0"/>
                  <a:t>Material data: </a:t>
                </a:r>
                <a:r>
                  <a:rPr lang="ar-AE" sz="1200" i="0" kern="1200">
                    <a:solidFill>
                      <a:schemeClr val="tx1"/>
                    </a:solidFill>
                    <a:latin typeface="+mn-lt"/>
                    <a:ea typeface="+mn-ea"/>
                    <a:cs typeface="+mn-cs"/>
                  </a:rPr>
                  <a:t>𝑋_𝑡=1400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𝑌_𝑡=35</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mn-lt"/>
                    <a:ea typeface="+mn-ea"/>
                    <a:cs typeface="+mn-cs"/>
                  </a:rPr>
                  <a:t>" 𝑆=70</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𝐸_𝐿=46</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𝐸_𝑇=10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𝐺_𝐿𝑇=4.6</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𝜈_𝐿𝑇=0.31</a:t>
                </a:r>
                <a:r>
                  <a:rPr lang="ar-AE" dirty="0"/>
                  <a:t>.</a:t>
                </a:r>
              </a:p>
              <a:p>
                <a:br>
                  <a:rPr lang="ar-AE" dirty="0"/>
                </a:br>
                <a:endParaRPr lang="ar-AE" dirty="0"/>
              </a:p>
              <a:p>
                <a:r>
                  <a:rPr lang="en-GB" b="1" dirty="0"/>
                  <a:t>Concept</a:t>
                </a:r>
                <a:endParaRPr lang="en-GB" dirty="0"/>
              </a:p>
              <a:p>
                <a:r>
                  <a:rPr lang="en-GB" dirty="0"/>
                  <a:t>Treat loading as a proportional path controlled by </a:t>
                </a:r>
                <a:r>
                  <a:rPr lang="ar-AE" sz="1200" i="0" kern="1200">
                    <a:solidFill>
                      <a:schemeClr val="tx1"/>
                    </a:solidFill>
                    <a:latin typeface="+mn-lt"/>
                    <a:ea typeface="+mn-ea"/>
                    <a:cs typeface="+mn-cs"/>
                  </a:rPr>
                  <a:t>𝜎_𝑇=𝑠</a:t>
                </a:r>
                <a:r>
                  <a:rPr lang="en-GB" dirty="0"/>
                  <a:t> so </a:t>
                </a:r>
                <a:r>
                  <a:rPr lang="ar-AE" sz="1200" i="0" kern="1200">
                    <a:solidFill>
                      <a:schemeClr val="tx1"/>
                    </a:solidFill>
                    <a:latin typeface="+mn-lt"/>
                    <a:ea typeface="+mn-ea"/>
                    <a:cs typeface="+mn-cs"/>
                  </a:rPr>
                  <a:t>𝜎_𝐿=12𝑠</a:t>
                </a:r>
                <a:r>
                  <a:rPr lang="ar-AE" dirty="0"/>
                  <a:t>.</a:t>
                </a:r>
              </a:p>
              <a:p>
                <a:r>
                  <a:rPr lang="en-GB" dirty="0"/>
                  <a:t>Find the smallest </a:t>
                </a:r>
                <a:r>
                  <a:rPr lang="en-GB" sz="1200" i="0" kern="1200">
                    <a:solidFill>
                      <a:schemeClr val="tx1"/>
                    </a:solidFill>
                    <a:latin typeface="+mn-lt"/>
                    <a:ea typeface="+mn-ea"/>
                    <a:cs typeface="+mn-cs"/>
                  </a:rPr>
                  <a:t>𝑠</a:t>
                </a:r>
                <a:r>
                  <a:rPr lang="en-GB" dirty="0"/>
                  <a:t>that violates each criterion.</a:t>
                </a:r>
              </a:p>
              <a:p>
                <a:r>
                  <a:rPr lang="en-GB" dirty="0"/>
                  <a:t>Max stress compares stresses to strengths. Max strain compares strains to strain allowables </a:t>
                </a:r>
                <a:r>
                  <a:rPr lang="ar-AE" sz="1200" i="0" kern="1200">
                    <a:solidFill>
                      <a:schemeClr val="tx1"/>
                    </a:solidFill>
                    <a:latin typeface="+mn-lt"/>
                    <a:ea typeface="+mn-ea"/>
                    <a:cs typeface="+mn-cs"/>
                  </a:rPr>
                  <a:t>𝑋_𝑡/𝐸_𝐿,</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𝑌_𝑡/𝐸_𝑇,</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𝑆/𝐺_𝐿𝑇</a:t>
                </a:r>
                <a:r>
                  <a:rPr lang="en-GB" dirty="0"/>
                  <a:t>with orthotropic coupling.</a:t>
                </a:r>
              </a:p>
              <a:p>
                <a:br>
                  <a:rPr lang="en-GB" dirty="0"/>
                </a:br>
                <a:endParaRPr lang="en-GB" dirty="0"/>
              </a:p>
              <a:p>
                <a:r>
                  <a:rPr lang="en-GB" b="1" dirty="0"/>
                  <a:t>Details</a:t>
                </a:r>
                <a:endParaRPr lang="en-GB" dirty="0"/>
              </a:p>
              <a:p>
                <a:r>
                  <a:rPr lang="en-GB" b="1" dirty="0"/>
                  <a:t>Maximum stress criterion</a:t>
                </a:r>
                <a:endParaRPr lang="en-GB" dirty="0"/>
              </a:p>
              <a:p>
                <a:pPr lvl="1"/>
                <a:r>
                  <a:rPr lang="en-GB" dirty="0"/>
                  <a:t>Check: </a:t>
                </a:r>
                <a:r>
                  <a:rPr lang="en-GB" sz="1200" i="0" kern="1200">
                    <a:solidFill>
                      <a:schemeClr val="tx1"/>
                    </a:solidFill>
                    <a:latin typeface="+mn-lt"/>
                    <a:ea typeface="+mn-ea"/>
                    <a:cs typeface="+mn-cs"/>
                  </a:rPr>
                  <a:t>∣</a:t>
                </a:r>
                <a:r>
                  <a:rPr lang="ar-AE" sz="1200" i="0" kern="1200">
                    <a:solidFill>
                      <a:schemeClr val="tx1"/>
                    </a:solidFill>
                    <a:latin typeface="+mn-lt"/>
                    <a:ea typeface="+mn-ea"/>
                    <a:cs typeface="+mn-cs"/>
                  </a:rPr>
                  <a:t>𝜎_𝐿∣≤𝑋_𝑡,</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"∣𝜎_𝑇∣≤𝑌_𝑡,</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"∣𝜏_𝐿𝑇∣≤𝑆</a:t>
                </a:r>
                <a:r>
                  <a:rPr lang="ar-AE" dirty="0"/>
                  <a:t>.</a:t>
                </a:r>
              </a:p>
              <a:p>
                <a:pPr lvl="1"/>
                <a:r>
                  <a:rPr lang="en-GB" dirty="0"/>
                  <a:t>Governing limits along the loading path:</a:t>
                </a:r>
              </a:p>
              <a:p>
                <a:pPr lvl="2"/>
                <a:r>
                  <a:rPr lang="ar-AE" sz="1200" i="0" kern="1200">
                    <a:solidFill>
                      <a:schemeClr val="tx1"/>
                    </a:solidFill>
                    <a:latin typeface="+mn-lt"/>
                    <a:ea typeface="+mn-ea"/>
                    <a:cs typeface="+mn-cs"/>
                  </a:rPr>
                  <a:t>𝜎_𝐿=𝑋_𝑡⇒𝑠=𝑋_𝑡/12=116.7</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a:t>
                </a:r>
              </a:p>
              <a:p>
                <a:pPr lvl="2"/>
                <a:r>
                  <a:rPr lang="ar-AE" sz="1200" i="0" kern="1200">
                    <a:solidFill>
                      <a:schemeClr val="tx1"/>
                    </a:solidFill>
                    <a:latin typeface="+mn-lt"/>
                    <a:ea typeface="+mn-ea"/>
                    <a:cs typeface="+mn-cs"/>
                  </a:rPr>
                  <a:t>𝜎_𝑇=𝑌_𝑡⇒𝑠=35</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a:t>
                </a:r>
              </a:p>
              <a:p>
                <a:pPr lvl="1"/>
                <a:r>
                  <a:rPr lang="en-GB" dirty="0"/>
                  <a:t>Smallest </a:t>
                </a:r>
                <a:r>
                  <a:rPr lang="en-GB" sz="1200" i="0" kern="1200">
                    <a:solidFill>
                      <a:schemeClr val="tx1"/>
                    </a:solidFill>
                    <a:latin typeface="+mn-lt"/>
                    <a:ea typeface="+mn-ea"/>
                    <a:cs typeface="+mn-cs"/>
                  </a:rPr>
                  <a:t>𝑠</a:t>
                </a:r>
                <a:r>
                  <a:rPr lang="en-GB" dirty="0"/>
                  <a:t>governs ⇒ </a:t>
                </a:r>
                <a:r>
                  <a:rPr lang="en-GB" b="1" dirty="0"/>
                  <a:t>failure at</a:t>
                </a:r>
                <a:r>
                  <a:rPr lang="en-GB" dirty="0"/>
                  <a:t> </a:t>
                </a:r>
                <a:r>
                  <a:rPr lang="en-GB" sz="1200" i="0" kern="1200">
                    <a:solidFill>
                      <a:schemeClr val="tx1"/>
                    </a:solidFill>
                    <a:latin typeface="+mn-lt"/>
                    <a:ea typeface="+mn-ea"/>
                    <a:cs typeface="+mn-cs"/>
                  </a:rPr>
                  <a:t>𝑠=35</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pPr lvl="1"/>
                <a:r>
                  <a:rPr lang="en-GB" b="1" dirty="0"/>
                  <a:t>Prediction:</a:t>
                </a:r>
                <a:r>
                  <a:rPr lang="en-GB" dirty="0"/>
                  <a:t> </a:t>
                </a:r>
                <a:r>
                  <a:rPr lang="ar-AE" sz="1200" i="0" kern="1200">
                    <a:solidFill>
                      <a:schemeClr val="tx1"/>
                    </a:solidFill>
                    <a:latin typeface="+mn-lt"/>
                    <a:ea typeface="+mn-ea"/>
                    <a:cs typeface="+mn-cs"/>
                  </a:rPr>
                  <a:t>𝜎_𝑇=35</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𝜎_𝐿=420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(transverse tension governs).</a:t>
                </a:r>
              </a:p>
              <a:p>
                <a:r>
                  <a:rPr lang="en-GB" b="1" dirty="0"/>
                  <a:t>Maximum strain criterion</a:t>
                </a:r>
                <a:endParaRPr lang="en-GB" dirty="0"/>
              </a:p>
              <a:p>
                <a:pPr lvl="1"/>
                <a:r>
                  <a:rPr lang="en-GB" dirty="0"/>
                  <a:t>Orthotropic strains (plane stress):</a:t>
                </a:r>
              </a:p>
              <a:p>
                <a:pPr lvl="2"/>
                <a:r>
                  <a:rPr lang="ar-AE" sz="1200" i="0" kern="1200">
                    <a:solidFill>
                      <a:schemeClr val="tx1"/>
                    </a:solidFill>
                    <a:latin typeface="+mn-lt"/>
                    <a:ea typeface="+mn-ea"/>
                    <a:cs typeface="+mn-cs"/>
                  </a:rPr>
                  <a:t>𝜀_𝐿=(𝜎_𝐿−𝜈_𝐿𝑇 𝜎_𝑇 )/𝐸_𝐿=(12𝑠−0.31𝑠)/𝐸_𝐿=11.69𝑠/𝐸_𝐿</a:t>
                </a:r>
                <a:r>
                  <a:rPr lang="ar-AE" dirty="0"/>
                  <a:t>.</a:t>
                </a:r>
              </a:p>
              <a:p>
                <a:pPr lvl="2"/>
                <a:r>
                  <a:rPr lang="en-GB" dirty="0"/>
                  <a:t>Reciprocity: </a:t>
                </a:r>
                <a:r>
                  <a:rPr lang="ar-AE" sz="1200" i="0" kern="1200">
                    <a:solidFill>
                      <a:schemeClr val="tx1"/>
                    </a:solidFill>
                    <a:latin typeface="+mn-lt"/>
                    <a:ea typeface="+mn-ea"/>
                    <a:cs typeface="+mn-cs"/>
                  </a:rPr>
                  <a:t>𝜈_𝑇𝐿=𝜈_𝐿𝑇</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𝐸_𝑇/𝐸_𝐿=0.31⋅10/46=0.06739</a:t>
                </a:r>
                <a:r>
                  <a:rPr lang="ar-AE" dirty="0"/>
                  <a:t>.</a:t>
                </a:r>
              </a:p>
              <a:p>
                <a:pPr lvl="2"/>
                <a:r>
                  <a:rPr lang="ar-AE" sz="1200" i="0" kern="1200">
                    <a:solidFill>
                      <a:schemeClr val="tx1"/>
                    </a:solidFill>
                    <a:latin typeface="+mn-lt"/>
                    <a:ea typeface="+mn-ea"/>
                    <a:cs typeface="+mn-cs"/>
                  </a:rPr>
                  <a:t>𝜀_𝑇=(𝜎_𝑇−𝜈_𝑇𝐿 𝜎_𝐿 )/𝐸_𝑇=(1−12𝜈_𝑇𝐿 )𝑠/𝐸_𝑇=0.19131</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𝑠/𝐸_𝑇</a:t>
                </a:r>
                <a:r>
                  <a:rPr lang="ar-AE" dirty="0"/>
                  <a:t>.</a:t>
                </a:r>
              </a:p>
              <a:p>
                <a:pPr lvl="1"/>
                <a:r>
                  <a:rPr lang="en-GB" dirty="0"/>
                  <a:t>Allowables: </a:t>
                </a:r>
                <a:r>
                  <a:rPr lang="ar-AE" sz="1200" i="0" kern="1200">
                    <a:solidFill>
                      <a:schemeClr val="tx1"/>
                    </a:solidFill>
                    <a:latin typeface="+mn-lt"/>
                    <a:ea typeface="+mn-ea"/>
                    <a:cs typeface="+mn-cs"/>
                  </a:rPr>
                  <a:t>𝜀_𝐿𝑢=𝑋_𝑡/𝐸_𝐿=1400/46000=0.03043</a:t>
                </a:r>
                <a:r>
                  <a:rPr lang="ar-AE" dirty="0"/>
                  <a:t>, </a:t>
                </a:r>
                <a:r>
                  <a:rPr lang="ar-AE" sz="1200" i="0" kern="1200">
                    <a:solidFill>
                      <a:schemeClr val="tx1"/>
                    </a:solidFill>
                    <a:latin typeface="+mn-lt"/>
                    <a:ea typeface="+mn-ea"/>
                    <a:cs typeface="+mn-cs"/>
                  </a:rPr>
                  <a:t>𝜀_𝑇𝑢=𝑌_𝑡/𝐸_𝑇=35/10000=0.00350</a:t>
                </a:r>
                <a:r>
                  <a:rPr lang="ar-AE" dirty="0"/>
                  <a:t>.</a:t>
                </a:r>
              </a:p>
              <a:p>
                <a:pPr lvl="1"/>
                <a:r>
                  <a:rPr lang="en-GB" dirty="0"/>
                  <a:t>Solve:</a:t>
                </a:r>
              </a:p>
              <a:p>
                <a:pPr lvl="2"/>
                <a:r>
                  <a:rPr lang="ar-AE" sz="1200" i="0" kern="1200">
                    <a:solidFill>
                      <a:schemeClr val="tx1"/>
                    </a:solidFill>
                    <a:latin typeface="+mn-lt"/>
                    <a:ea typeface="+mn-ea"/>
                    <a:cs typeface="+mn-cs"/>
                  </a:rPr>
                  <a:t>𝜀_𝐿=𝜀_𝐿𝑢⇒11.69𝑠/𝐸_𝐿=𝑋_𝑡/𝐸_𝐿⇒𝑠=𝑋_𝑡/11.69=∗∗119.7𝑀𝑃𝑎∗∗</a:t>
                </a:r>
                <a:r>
                  <a:rPr lang="ar-AE" dirty="0"/>
                  <a:t>.</a:t>
                </a:r>
              </a:p>
              <a:p>
                <a:pPr lvl="2"/>
                <a:r>
                  <a:rPr lang="ar-AE" sz="1200" i="0" kern="1200">
                    <a:solidFill>
                      <a:schemeClr val="tx1"/>
                    </a:solidFill>
                    <a:latin typeface="+mn-lt"/>
                    <a:ea typeface="+mn-ea"/>
                    <a:cs typeface="+mn-cs"/>
                  </a:rPr>
                  <a:t>𝜀_𝑇=𝜀_𝑇𝑢⇒0.19131𝑠/𝐸_𝑇=0.00350⇒𝑠=∗∗183.0𝑀𝑃𝑎∗∗</a:t>
                </a:r>
                <a:r>
                  <a:rPr lang="ar-AE" dirty="0"/>
                  <a:t>.</a:t>
                </a:r>
              </a:p>
              <a:p>
                <a:pPr lvl="1"/>
                <a:r>
                  <a:rPr lang="en-GB" dirty="0"/>
                  <a:t>Smallest </a:t>
                </a:r>
                <a:r>
                  <a:rPr lang="en-GB" sz="1200" i="0" kern="1200">
                    <a:solidFill>
                      <a:schemeClr val="tx1"/>
                    </a:solidFill>
                    <a:latin typeface="+mn-lt"/>
                    <a:ea typeface="+mn-ea"/>
                    <a:cs typeface="+mn-cs"/>
                  </a:rPr>
                  <a:t>𝑠</a:t>
                </a:r>
                <a:r>
                  <a:rPr lang="en-GB" dirty="0"/>
                  <a:t>governs ⇒ </a:t>
                </a:r>
                <a:r>
                  <a:rPr lang="en-GB" b="1" dirty="0"/>
                  <a:t>failure at</a:t>
                </a:r>
                <a:r>
                  <a:rPr lang="en-GB" dirty="0"/>
                  <a:t> </a:t>
                </a:r>
                <a:r>
                  <a:rPr lang="en-GB" sz="1200" i="0" kern="1200">
                    <a:solidFill>
                      <a:schemeClr val="tx1"/>
                    </a:solidFill>
                    <a:latin typeface="+mn-lt"/>
                    <a:ea typeface="+mn-ea"/>
                    <a:cs typeface="+mn-cs"/>
                  </a:rPr>
                  <a:t>𝑠≈119.7</a:t>
                </a:r>
                <a:r>
                  <a:rPr lang="en-GB" sz="1200" b="0" i="0" kern="1200">
                    <a:solidFill>
                      <a:schemeClr val="tx1"/>
                    </a:solidFill>
                    <a:latin typeface="Cambria Math" panose="02040503050406030204" pitchFamily="18" charset="0"/>
                    <a:ea typeface="+mn-ea"/>
                    <a:cs typeface="+mn-cs"/>
                  </a:rPr>
                  <a:t>" MPa</a:t>
                </a:r>
                <a:r>
                  <a:rPr lang="en-GB" sz="1200" b="0" i="0" kern="1200">
                    <a:solidFill>
                      <a:schemeClr val="tx1"/>
                    </a:solidFill>
                    <a:latin typeface="+mn-lt"/>
                    <a:ea typeface="+mn-ea"/>
                    <a:cs typeface="+mn-cs"/>
                  </a:rPr>
                  <a:t>"</a:t>
                </a:r>
                <a:r>
                  <a:rPr lang="en-GB" dirty="0"/>
                  <a:t>.</a:t>
                </a:r>
              </a:p>
              <a:p>
                <a:pPr lvl="1"/>
                <a:r>
                  <a:rPr lang="en-GB" b="1" dirty="0"/>
                  <a:t>Prediction:</a:t>
                </a:r>
                <a:r>
                  <a:rPr lang="en-GB" dirty="0"/>
                  <a:t> </a:t>
                </a:r>
                <a:r>
                  <a:rPr lang="ar-AE" sz="1200" i="0" kern="1200">
                    <a:solidFill>
                      <a:schemeClr val="tx1"/>
                    </a:solidFill>
                    <a:latin typeface="+mn-lt"/>
                    <a:ea typeface="+mn-ea"/>
                    <a:cs typeface="+mn-cs"/>
                  </a:rPr>
                  <a:t>𝜎_𝑇≈119.7</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𝜎_𝐿≈1436</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a:t>
                </a:r>
              </a:p>
              <a:p>
                <a:pPr lvl="1"/>
                <a:r>
                  <a:rPr lang="en-GB" dirty="0"/>
                  <a:t>Check shear: </a:t>
                </a:r>
                <a:r>
                  <a:rPr lang="ar-AE" sz="1200" i="0" kern="1200">
                    <a:solidFill>
                      <a:schemeClr val="tx1"/>
                    </a:solidFill>
                    <a:latin typeface="+mn-lt"/>
                    <a:ea typeface="+mn-ea"/>
                    <a:cs typeface="+mn-cs"/>
                  </a:rPr>
                  <a:t>𝛾_𝐿𝑇=𝜏_𝐿𝑇/𝐺_𝐿𝑇=0</a:t>
                </a:r>
                <a:r>
                  <a:rPr lang="ar-AE" dirty="0"/>
                  <a:t>&lt; </a:t>
                </a:r>
                <a:r>
                  <a:rPr lang="ar-AE" sz="1200" i="0" kern="1200">
                    <a:solidFill>
                      <a:schemeClr val="tx1"/>
                    </a:solidFill>
                    <a:latin typeface="+mn-lt"/>
                    <a:ea typeface="+mn-ea"/>
                    <a:cs typeface="+mn-cs"/>
                  </a:rPr>
                  <a:t>𝑆/𝐺_𝐿𝑇</a:t>
                </a:r>
                <a:r>
                  <a:rPr lang="ar-AE" dirty="0"/>
                  <a:t>(</a:t>
                </a:r>
                <a:r>
                  <a:rPr lang="en-GB" dirty="0"/>
                  <a:t>safe).</a:t>
                </a:r>
              </a:p>
              <a:p>
                <a:r>
                  <a:rPr lang="en-GB" b="1" dirty="0"/>
                  <a:t>Why results differ</a:t>
                </a:r>
                <a:endParaRPr lang="en-GB" dirty="0"/>
              </a:p>
              <a:p>
                <a:pPr lvl="1"/>
                <a:r>
                  <a:rPr lang="en-GB" dirty="0"/>
                  <a:t>Max stress ignores coupling.</a:t>
                </a:r>
              </a:p>
              <a:p>
                <a:pPr lvl="1"/>
                <a:r>
                  <a:rPr lang="en-GB" dirty="0"/>
                  <a:t>Max strain accounts for Poisson interactions; large </a:t>
                </a:r>
                <a:r>
                  <a:rPr lang="ar-AE" sz="1200" i="0" kern="1200">
                    <a:solidFill>
                      <a:schemeClr val="tx1"/>
                    </a:solidFill>
                    <a:latin typeface="+mn-lt"/>
                    <a:ea typeface="+mn-ea"/>
                    <a:cs typeface="+mn-cs"/>
                  </a:rPr>
                  <a:t>𝜎_𝐿</a:t>
                </a:r>
                <a:r>
                  <a:rPr lang="en-GB" dirty="0"/>
                  <a:t>induces </a:t>
                </a:r>
                <a:r>
                  <a:rPr lang="en-GB" b="1" dirty="0"/>
                  <a:t>negative</a:t>
                </a:r>
                <a:r>
                  <a:rPr lang="en-GB" dirty="0"/>
                  <a:t> transverse strain via </a:t>
                </a:r>
                <a:r>
                  <a:rPr lang="ar-AE" sz="1200" i="0" kern="1200">
                    <a:solidFill>
                      <a:schemeClr val="tx1"/>
                    </a:solidFill>
                    <a:latin typeface="+mn-lt"/>
                    <a:ea typeface="+mn-ea"/>
                    <a:cs typeface="+mn-cs"/>
                  </a:rPr>
                  <a:t>𝜈_𝑇𝐿</a:t>
                </a:r>
                <a:r>
                  <a:rPr lang="ar-AE" dirty="0"/>
                  <a:t>, </a:t>
                </a:r>
                <a:r>
                  <a:rPr lang="en-GB" dirty="0"/>
                  <a:t>delaying the transverse strain limit.</a:t>
                </a:r>
              </a:p>
              <a:p>
                <a:br>
                  <a:rPr lang="en-GB" dirty="0"/>
                </a:br>
                <a:endParaRPr lang="en-GB" dirty="0"/>
              </a:p>
              <a:p>
                <a:r>
                  <a:rPr lang="en-GB" b="1" dirty="0"/>
                  <a:t>Key Takeaway</a:t>
                </a:r>
                <a:endParaRPr lang="en-GB" dirty="0"/>
              </a:p>
              <a:p>
                <a:r>
                  <a:rPr lang="en-GB" dirty="0"/>
                  <a:t>With </a:t>
                </a:r>
                <a:r>
                  <a:rPr lang="ar-AE" sz="1200" i="0" kern="1200">
                    <a:solidFill>
                      <a:schemeClr val="tx1"/>
                    </a:solidFill>
                    <a:latin typeface="+mn-lt"/>
                    <a:ea typeface="+mn-ea"/>
                    <a:cs typeface="+mn-cs"/>
                  </a:rPr>
                  <a:t>𝜎_𝐿=12𝜎_𝑇</a:t>
                </a:r>
                <a:r>
                  <a:rPr lang="en-GB" dirty="0"/>
                  <a:t>tension, </a:t>
                </a:r>
                <a:r>
                  <a:rPr lang="en-GB" b="1" dirty="0"/>
                  <a:t>maximum stress</a:t>
                </a:r>
                <a:r>
                  <a:rPr lang="en-GB" dirty="0"/>
                  <a:t> predicts early failure at </a:t>
                </a:r>
                <a:r>
                  <a:rPr lang="ar-AE" sz="1200" i="0" kern="1200">
                    <a:solidFill>
                      <a:schemeClr val="tx1"/>
                    </a:solidFill>
                    <a:latin typeface="+mn-lt"/>
                    <a:ea typeface="+mn-ea"/>
                    <a:cs typeface="+mn-cs"/>
                  </a:rPr>
                  <a:t>𝜎_𝑇=35</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(very conservative).</a:t>
                </a:r>
              </a:p>
              <a:p>
                <a:r>
                  <a:rPr lang="en-GB" b="1" dirty="0"/>
                  <a:t>Maximum strain</a:t>
                </a:r>
                <a:r>
                  <a:rPr lang="en-GB" dirty="0"/>
                  <a:t> predicts failure much later at </a:t>
                </a:r>
                <a:r>
                  <a:rPr lang="ar-AE" sz="1200" i="0" kern="1200">
                    <a:solidFill>
                      <a:schemeClr val="tx1"/>
                    </a:solidFill>
                    <a:latin typeface="+mn-lt"/>
                    <a:ea typeface="+mn-ea"/>
                    <a:cs typeface="+mn-cs"/>
                  </a:rPr>
                  <a:t>𝜎_𝑇≈120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r>
                  <a:rPr lang="en-GB" dirty="0"/>
                  <a:t>dominated by the </a:t>
                </a:r>
                <a:r>
                  <a:rPr lang="en-GB" b="1" dirty="0"/>
                  <a:t>longitudinal strain</a:t>
                </a:r>
                <a:r>
                  <a:rPr lang="en-GB" dirty="0"/>
                  <a:t> limit.</a:t>
                </a:r>
              </a:p>
              <a:p>
                <a:r>
                  <a:rPr lang="en-GB" dirty="0"/>
                  <a:t>For proportional multiaxial loading, strain-based criteria can be markedly less conservative because they capture orthotropic coupling.</a:t>
                </a:r>
              </a:p>
              <a:p>
                <a:br>
                  <a:rPr lang="en-GB" dirty="0"/>
                </a:br>
                <a:endParaRPr lang="en-GB" dirty="0"/>
              </a:p>
              <a:p>
                <a:r>
                  <a:rPr lang="en-GB" dirty="0"/>
                  <a:t>ChatGPT can make </a:t>
                </a:r>
              </a:p>
              <a:p>
                <a:endParaRPr lang="en-GB" i="1"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52</a:t>
            </a:fld>
            <a:endParaRPr lang="en-GB" dirty="0"/>
          </a:p>
        </p:txBody>
      </p:sp>
    </p:spTree>
    <p:extLst>
      <p:ext uri="{BB962C8B-B14F-4D97-AF65-F5344CB8AC3E}">
        <p14:creationId xmlns:p14="http://schemas.microsoft.com/office/powerpoint/2010/main" val="3970243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endParaRPr lang="en-GB" dirty="0"/>
              </a:p>
              <a:p>
                <a:r>
                  <a:rPr lang="en-GB" dirty="0"/>
                  <a:t>Goal: determine the uniaxial tensile strength of a UD ply loaded at angle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oMath>
                </a14:m>
                <a:r>
                  <a:rPr lang="en-GB" dirty="0"/>
                  <a:t>using the </a:t>
                </a:r>
                <a:r>
                  <a:rPr lang="en-GB" b="1" dirty="0"/>
                  <a:t>Hoffman</a:t>
                </a:r>
                <a:r>
                  <a:rPr lang="en-GB" dirty="0"/>
                  <a:t> criterion.</a:t>
                </a:r>
              </a:p>
              <a:p>
                <a:r>
                  <a:rPr lang="en-GB" dirty="0"/>
                  <a:t>Given allowables: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1500</m:t>
                    </m:r>
                  </m:oMath>
                </a14:m>
                <a:r>
                  <a:rPr lang="en-GB" dirty="0"/>
                  <a:t>MPa,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1700</m:t>
                    </m:r>
                  </m:oMath>
                </a14:m>
                <a:r>
                  <a:rPr lang="en-GB" dirty="0"/>
                  <a:t>MPa,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90</m:t>
                    </m:r>
                  </m:oMath>
                </a14:m>
                <a:r>
                  <a:rPr lang="en-GB" dirty="0"/>
                  <a:t>MPa,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250</m:t>
                    </m:r>
                  </m:oMath>
                </a14:m>
                <a:r>
                  <a:rPr lang="en-GB" dirty="0"/>
                  <a:t>MPa, </a:t>
                </a:r>
                <a14:m>
                  <m:oMath xmlns:m="http://schemas.openxmlformats.org/officeDocument/2006/math">
                    <m:r>
                      <a:rPr lang="en-GB" sz="1200" i="1" kern="1200">
                        <a:solidFill>
                          <a:schemeClr val="tx1"/>
                        </a:solidFill>
                        <a:latin typeface="Cambria Math" panose="02040503050406030204" pitchFamily="18" charset="0"/>
                        <a:ea typeface="+mn-ea"/>
                        <a:cs typeface="+mn-cs"/>
                      </a:rPr>
                      <m:t>𝑆</m:t>
                    </m:r>
                    <m:r>
                      <a:rPr lang="en-GB" sz="1200" i="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80</m:t>
                    </m:r>
                  </m:oMath>
                </a14:m>
                <a:r>
                  <a:rPr lang="en-GB" dirty="0"/>
                  <a:t>MPa.</a:t>
                </a:r>
              </a:p>
              <a:p>
                <a:r>
                  <a:rPr lang="en-GB" dirty="0"/>
                  <a:t>Output: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oMath>
                </a14:m>
                <a:r>
                  <a:rPr lang="en-GB" dirty="0"/>
                  <a:t>in Cartesian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r>
                          <a:rPr lang="ar-AE" sz="120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num>
                          <m:den>
                            <m:r>
                              <a:rPr lang="ar-AE" sz="1200" i="0" kern="1200">
                                <a:solidFill>
                                  <a:schemeClr val="tx1"/>
                                </a:solidFill>
                                <a:latin typeface="Cambria Math" panose="02040503050406030204" pitchFamily="18" charset="0"/>
                                <a:ea typeface="+mn-ea"/>
                                <a:cs typeface="+mn-cs"/>
                              </a:rPr>
                              <m:t>2</m:t>
                            </m:r>
                          </m:den>
                        </m:f>
                      </m:e>
                    </m:d>
                  </m:oMath>
                </a14:m>
                <a:r>
                  <a:rPr lang="en-GB" dirty="0"/>
                  <a:t>and the polar repeat </a:t>
                </a:r>
                <a14:m>
                  <m:oMath xmlns:m="http://schemas.openxmlformats.org/officeDocument/2006/math">
                    <m:d>
                      <m:dPr>
                        <m:ctrlPr>
                          <a:rPr lang="ar-AE" sz="1200" i="1" kern="1200">
                            <a:solidFill>
                              <a:schemeClr val="tx1"/>
                            </a:solidFill>
                            <a:latin typeface="Cambria Math" panose="02040503050406030204" pitchFamily="18" charset="0"/>
                            <a:ea typeface="+mn-ea"/>
                            <a:cs typeface="+mn-cs"/>
                          </a:rPr>
                        </m:ctrlPr>
                      </m:dPr>
                      <m:e>
                        <m:r>
                          <a:rPr lang="ar-AE" sz="120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𝜋</m:t>
                        </m:r>
                      </m:e>
                    </m:d>
                  </m:oMath>
                </a14:m>
                <a:r>
                  <a:rPr lang="ar-AE" dirty="0"/>
                  <a:t>.</a:t>
                </a:r>
              </a:p>
              <a:p>
                <a:br>
                  <a:rPr lang="ar-AE" dirty="0"/>
                </a:br>
                <a:endParaRPr lang="ar-AE" dirty="0"/>
              </a:p>
              <a:p>
                <a:r>
                  <a:rPr lang="en-GB" b="1" dirty="0"/>
                  <a:t>Concept</a:t>
                </a:r>
                <a:endParaRPr lang="en-GB" dirty="0"/>
              </a:p>
              <a:p>
                <a:r>
                  <a:rPr lang="en-GB" dirty="0"/>
                  <a:t>Rotate a remote axial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oMath>
                </a14:m>
                <a:r>
                  <a:rPr lang="en-GB" dirty="0"/>
                  <a:t>by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oMath>
                </a14:m>
                <a:r>
                  <a:rPr lang="en-GB" dirty="0"/>
                  <a:t>into ply axes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r>
                          <a:rPr lang="ar-AE" sz="1200" kern="1200">
                            <a:solidFill>
                              <a:schemeClr val="tx1"/>
                            </a:solidFill>
                            <a:latin typeface="Cambria Math" panose="02040503050406030204" pitchFamily="18" charset="0"/>
                            <a:ea typeface="+mn-ea"/>
                            <a:cs typeface="+mn-cs"/>
                          </a:rPr>
                          <m:t>1</m:t>
                        </m:r>
                      </m:e>
                      <m:e>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𝐿</m:t>
                        </m:r>
                        <m:r>
                          <m:rPr>
                            <m:nor/>
                          </m:rPr>
                          <a:rPr lang="ar-AE" sz="1200" b="0" i="1" kern="1200">
                            <a:solidFill>
                              <a:schemeClr val="tx1"/>
                            </a:solidFill>
                            <a:latin typeface="+mn-lt"/>
                            <a:ea typeface="+mn-ea"/>
                            <a:cs typeface="+mn-cs"/>
                          </a:rPr>
                          <m:t>  </m:t>
                        </m:r>
                        <m:r>
                          <a:rPr lang="ar-AE" sz="1200" b="0" i="0" kern="1200">
                            <a:solidFill>
                              <a:schemeClr val="tx1"/>
                            </a:solidFill>
                            <a:latin typeface="Cambria Math" panose="02040503050406030204" pitchFamily="18" charset="0"/>
                            <a:ea typeface="+mn-ea"/>
                            <a:cs typeface="+mn-cs"/>
                          </a:rPr>
                          <m:t>2</m:t>
                        </m:r>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𝑇</m:t>
                        </m:r>
                      </m:e>
                    </m:d>
                  </m:oMath>
                </a14:m>
                <a:r>
                  <a:rPr lang="ar-AE" dirty="0"/>
                  <a:t>.</a:t>
                </a:r>
              </a:p>
              <a:p>
                <a:r>
                  <a:rPr lang="en-GB" dirty="0"/>
                  <a:t>Insert transformed stresses </a:t>
                </a:r>
                <a14:m>
                  <m:oMath xmlns:m="http://schemas.openxmlformats.org/officeDocument/2006/math">
                    <m:d>
                      <m:dPr>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e>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sub>
                        </m:sSub>
                      </m:e>
                    </m:d>
                  </m:oMath>
                </a14:m>
                <a:r>
                  <a:rPr lang="en-GB" dirty="0"/>
                  <a:t>into </a:t>
                </a:r>
                <a:r>
                  <a:rPr lang="en-GB" b="1" dirty="0"/>
                  <a:t>Hoffman</a:t>
                </a:r>
                <a:r>
                  <a:rPr lang="en-GB" dirty="0"/>
                  <a:t> quadratic and solve for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oMath>
                </a14:m>
                <a:r>
                  <a:rPr lang="en-GB" dirty="0"/>
                  <a:t>at failure.</a:t>
                </a:r>
              </a:p>
              <a:p>
                <a:r>
                  <a:rPr lang="en-GB" dirty="0"/>
                  <a:t>Hoffman distinguishes tension vs compression through asymmetric coefficients so it is more realistic than Tsai-Hill for off-axis loading.</a:t>
                </a:r>
              </a:p>
              <a:p>
                <a:br>
                  <a:rPr lang="en-GB" dirty="0"/>
                </a:br>
                <a:endParaRPr lang="en-GB" dirty="0"/>
              </a:p>
              <a:p>
                <a:r>
                  <a:rPr lang="en-GB" b="1" dirty="0"/>
                  <a:t>Details</a:t>
                </a:r>
                <a:endParaRPr lang="en-GB" dirty="0"/>
              </a:p>
              <a:p>
                <a:r>
                  <a:rPr lang="en-GB" b="1" dirty="0"/>
                  <a:t>Stress transformation for a uniaxial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oMath>
                </a14:m>
                <a:r>
                  <a:rPr lang="en-GB" b="1" dirty="0"/>
                  <a:t>at angle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oMath>
                </a14:m>
                <a:r>
                  <a:rPr lang="en-GB" b="1" dirty="0"/>
                  <a:t>:</a:t>
                </a:r>
                <a:endParaRPr lang="en-GB" dirty="0"/>
              </a:p>
              <a:p>
                <a:pPr lvl="1"/>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𝑛</m:t>
                      </m:r>
                      <m:r>
                        <a:rPr lang="ar-AE" sz="1200" b="0" i="0" kern="1200">
                          <a:solidFill>
                            <a:schemeClr val="tx1"/>
                          </a:solidFill>
                          <a:latin typeface="Cambria Math" panose="02040503050406030204" pitchFamily="18" charset="0"/>
                          <a:ea typeface="+mn-ea"/>
                          <a:cs typeface="+mn-cs"/>
                        </a:rPr>
                        <m:t>=</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1" kern="1200">
                              <a:solidFill>
                                <a:schemeClr val="tx1"/>
                              </a:solidFill>
                              <a:latin typeface="Cambria Math" panose="02040503050406030204" pitchFamily="18" charset="0"/>
                              <a:ea typeface="+mn-ea"/>
                              <a:cs typeface="+mn-cs"/>
                            </a:rPr>
                            <m:t>𝜃</m:t>
                          </m:r>
                        </m:e>
                      </m:func>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r>
                        <a:rPr lang="ar-AE" sz="1200" i="1" kern="1200">
                          <a:solidFill>
                            <a:schemeClr val="tx1"/>
                          </a:solidFill>
                          <a:latin typeface="Cambria Math" panose="02040503050406030204" pitchFamily="18" charset="0"/>
                          <a:ea typeface="+mn-ea"/>
                          <a:cs typeface="+mn-cs"/>
                        </a:rPr>
                        <m:t>𝑚𝑛</m:t>
                      </m:r>
                    </m:oMath>
                  </m:oMathPara>
                </a14:m>
                <a:endParaRPr lang="ar-AE" dirty="0"/>
              </a:p>
              <a:p>
                <a:r>
                  <a:rPr lang="en-GB" b="1" dirty="0"/>
                  <a:t>Hoffman plane-stress form (single ply):</a:t>
                </a:r>
                <a:endParaRPr lang="en-GB" dirty="0"/>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up>
                              <m:r>
                                <a:rPr lang="ar-AE" sz="1200" i="0" kern="1200">
                                  <a:solidFill>
                                    <a:schemeClr val="tx1"/>
                                  </a:solidFill>
                                  <a:latin typeface="Cambria Math" panose="02040503050406030204" pitchFamily="18" charset="0"/>
                                  <a:ea typeface="+mn-ea"/>
                                  <a:cs typeface="+mn-cs"/>
                                </a:rPr>
                                <m:t>′</m:t>
                              </m:r>
                            </m:sup>
                          </m:sSubSup>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2</m:t>
                              </m:r>
                            </m:sub>
                          </m:sSub>
                          <m:d>
                            <m:dPr>
                              <m:end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up>
                                  <m:r>
                                    <a:rPr lang="ar-AE" sz="1200" i="0" kern="1200">
                                      <a:solidFill>
                                        <a:schemeClr val="tx1"/>
                                      </a:solidFill>
                                      <a:latin typeface="Cambria Math" panose="02040503050406030204" pitchFamily="18" charset="0"/>
                                      <a:ea typeface="+mn-ea"/>
                                      <a:cs typeface="+mn-cs"/>
                                    </a:rPr>
                                    <m:t>′</m:t>
                                  </m:r>
                                </m:sup>
                              </m:sSubSup>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3</m:t>
                                  </m:r>
                                </m:sub>
                              </m:sSub>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4</m:t>
                                  </m:r>
                                </m:sub>
                              </m:sSub>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up>
                                      <m:r>
                                        <a:rPr lang="ar-AE" sz="1200" i="0" kern="1200">
                                          <a:solidFill>
                                            <a:schemeClr val="tx1"/>
                                          </a:solidFill>
                                          <a:latin typeface="Cambria Math" panose="02040503050406030204" pitchFamily="18" charset="0"/>
                                          <a:ea typeface="+mn-ea"/>
                                          <a:cs typeface="+mn-cs"/>
                                        </a:rPr>
                                        <m:t>′</m:t>
                                      </m:r>
                                    </m:sup>
                                  </m:sSubSup>
                                </m:e>
                              </m:d>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up>
                                      <m:r>
                                        <a:rPr lang="ar-AE" sz="1200" i="0" kern="1200">
                                          <a:solidFill>
                                            <a:schemeClr val="tx1"/>
                                          </a:solidFill>
                                          <a:latin typeface="Cambria Math" panose="02040503050406030204" pitchFamily="18" charset="0"/>
                                          <a:ea typeface="+mn-ea"/>
                                          <a:cs typeface="+mn-cs"/>
                                        </a:rPr>
                                        <m:t>′</m:t>
                                      </m:r>
                                    </m:sup>
                                  </m:sSubSup>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5</m:t>
                                  </m:r>
                                </m:sub>
                              </m:sSub>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up>
                                      <m:r>
                                        <a:rPr lang="ar-AE" sz="1200" i="0" kern="1200">
                                          <a:solidFill>
                                            <a:schemeClr val="tx1"/>
                                          </a:solidFill>
                                          <a:latin typeface="Cambria Math" panose="02040503050406030204" pitchFamily="18" charset="0"/>
                                          <a:ea typeface="+mn-ea"/>
                                          <a:cs typeface="+mn-cs"/>
                                        </a:rPr>
                                        <m:t>′</m:t>
                                      </m:r>
                                    </m:sup>
                                  </m:sSubSup>
                                </m:e>
                              </m:d>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6</m:t>
                                  </m:r>
                                </m:sub>
                              </m:sSub>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up>
                                      <m:r>
                                        <a:rPr lang="ar-AE" sz="1200" i="0" kern="1200">
                                          <a:solidFill>
                                            <a:schemeClr val="tx1"/>
                                          </a:solidFill>
                                          <a:latin typeface="Cambria Math" panose="02040503050406030204" pitchFamily="18" charset="0"/>
                                          <a:ea typeface="+mn-ea"/>
                                          <a:cs typeface="+mn-cs"/>
                                        </a:rPr>
                                        <m:t>′</m:t>
                                      </m:r>
                                    </m:sup>
                                  </m:sSubSup>
                                </m:e>
                              </m:d>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e>
                          </m:d>
                        </m:e>
                      </m:d>
                    </m:oMath>
                  </m:oMathPara>
                </a14:m>
                <a:endParaRPr lang="ar-AE" dirty="0"/>
              </a:p>
              <a:p>
                <a:r>
                  <a:rPr lang="en-GB" dirty="0"/>
                  <a:t>With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up>
                        <m:r>
                          <a:rPr lang="ar-AE" sz="1200" i="0" kern="1200">
                            <a:solidFill>
                              <a:schemeClr val="tx1"/>
                            </a:solidFill>
                            <a:latin typeface="Cambria Math" panose="02040503050406030204" pitchFamily="18" charset="0"/>
                            <a:ea typeface="+mn-ea"/>
                            <a:cs typeface="+mn-cs"/>
                          </a:rPr>
                          <m:t>′</m:t>
                        </m:r>
                      </m:sup>
                    </m:sSubSup>
                    <m:r>
                      <a:rPr lang="ar-AE" sz="1200" i="0" kern="1200">
                        <a:solidFill>
                          <a:schemeClr val="tx1"/>
                        </a:solidFill>
                        <a:latin typeface="Cambria Math" panose="02040503050406030204" pitchFamily="18" charset="0"/>
                        <a:ea typeface="+mn-ea"/>
                        <a:cs typeface="+mn-cs"/>
                      </a:rPr>
                      <m:t>=</m:t>
                    </m:r>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up>
                        <m:r>
                          <a:rPr lang="ar-AE" sz="1200" i="0" kern="1200">
                            <a:solidFill>
                              <a:schemeClr val="tx1"/>
                            </a:solidFill>
                            <a:latin typeface="Cambria Math" panose="02040503050406030204" pitchFamily="18" charset="0"/>
                            <a:ea typeface="+mn-ea"/>
                            <a:cs typeface="+mn-cs"/>
                          </a:rPr>
                          <m:t>′</m:t>
                        </m:r>
                      </m:sup>
                    </m:sSub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for zero prestress and coefficients (tension–compression asymmetric):</a:t>
                </a:r>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2</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3</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𝑆</m:t>
                              </m:r>
                            </m:e>
                            <m:sup>
                              <m:r>
                                <a:rPr lang="ar-AE" sz="1200" i="0" kern="1200">
                                  <a:solidFill>
                                    <a:schemeClr val="tx1"/>
                                  </a:solidFill>
                                  <a:latin typeface="Cambria Math" panose="02040503050406030204" pitchFamily="18" charset="0"/>
                                  <a:ea typeface="+mn-ea"/>
                                  <a:cs typeface="+mn-cs"/>
                                </a:rPr>
                                <m:t>2</m:t>
                              </m:r>
                            </m:sup>
                          </m:sSup>
                        </m:den>
                      </m:f>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4</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r>
                            <a:rPr lang="ar-AE" sz="1200" i="0" kern="1200">
                              <a:solidFill>
                                <a:schemeClr val="tx1"/>
                              </a:solidFill>
                              <a:latin typeface="Cambria Math" panose="02040503050406030204" pitchFamily="18" charset="0"/>
                              <a:ea typeface="+mn-ea"/>
                              <a:cs typeface="+mn-cs"/>
                            </a:rPr>
                            <m:t>2</m:t>
                          </m:r>
                        </m:den>
                      </m:f>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𝑐</m:t>
                                  </m:r>
                                </m:sub>
                              </m:sSub>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𝑐</m:t>
                                  </m:r>
                                </m:sub>
                              </m:sSub>
                            </m:den>
                          </m:f>
                        </m:e>
                      </m:d>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5</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𝑐</m:t>
                              </m:r>
                            </m:sub>
                          </m:sSub>
                        </m:den>
                      </m:f>
                    </m:oMath>
                  </m:oMathPara>
                </a14:m>
                <a:endParaRPr lang="ar-AE"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6</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den>
                      </m:f>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oMath>
                  </m:oMathPara>
                </a14:m>
                <a:endParaRPr lang="ar-AE" dirty="0"/>
              </a:p>
              <a:p>
                <a:r>
                  <a:rPr lang="en-GB" b="1" dirty="0"/>
                  <a:t>Insert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22</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𝜏</m:t>
                        </m:r>
                      </m:e>
                      <m:sub>
                        <m:r>
                          <a:rPr lang="ar-AE" sz="1200" i="0" kern="1200">
                            <a:solidFill>
                              <a:schemeClr val="tx1"/>
                            </a:solidFill>
                            <a:latin typeface="Cambria Math" panose="02040503050406030204" pitchFamily="18" charset="0"/>
                            <a:ea typeface="+mn-ea"/>
                            <a:cs typeface="+mn-cs"/>
                          </a:rPr>
                          <m:t>12</m:t>
                        </m:r>
                      </m:sub>
                    </m:sSub>
                  </m:oMath>
                </a14:m>
                <a:r>
                  <a:rPr lang="en-GB" b="1" dirty="0"/>
                  <a:t>as linear functions of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oMath>
                </a14:m>
                <a:r>
                  <a:rPr lang="en-GB" dirty="0"/>
                  <a:t>to get a quadratic in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oMath>
                </a14:m>
                <a:r>
                  <a:rPr lang="ar-AE" dirty="0"/>
                  <a:t>:</a:t>
                </a:r>
              </a:p>
              <a:p>
                <a:pPr/>
                <a14:m>
                  <m:oMathPara xmlns:m="http://schemas.openxmlformats.org/officeDocument/2006/math">
                    <m:oMathParaPr>
                      <m:jc m:val="centerGroup"/>
                    </m:oMathParaPr>
                    <m:oMath xmlns:m="http://schemas.openxmlformats.org/officeDocument/2006/math">
                      <m:r>
                        <a:rPr lang="ar-AE" sz="1200" i="1" kern="1200">
                          <a:solidFill>
                            <a:schemeClr val="tx1"/>
                          </a:solidFill>
                          <a:latin typeface="Cambria Math" panose="02040503050406030204" pitchFamily="18" charset="0"/>
                          <a:ea typeface="+mn-ea"/>
                          <a:cs typeface="+mn-cs"/>
                        </a:rPr>
                        <m:t>𝑎</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r>
                        <m:rPr>
                          <m:nor/>
                        </m:rPr>
                        <a:rPr lang="ar-AE" sz="1200" b="0" i="1" kern="1200">
                          <a:solidFill>
                            <a:schemeClr val="tx1"/>
                          </a:solidFill>
                          <a:latin typeface="+mn-lt"/>
                          <a:ea typeface="+mn-ea"/>
                          <a:cs typeface="+mn-cs"/>
                        </a:rPr>
                        <m:t> </m:t>
                      </m:r>
                      <m:sSubSup>
                        <m:sSubSupPr>
                          <m:ctrlPr>
                            <a:rPr lang="ar-AE" sz="1200" b="0" i="1" kern="1200">
                              <a:solidFill>
                                <a:schemeClr val="tx1"/>
                              </a:solidFill>
                              <a:latin typeface="Cambria Math" panose="02040503050406030204" pitchFamily="18" charset="0"/>
                              <a:ea typeface="+mn-ea"/>
                              <a:cs typeface="+mn-cs"/>
                            </a:rPr>
                          </m:ctrlPr>
                        </m:sSubSup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m:t>
                          </m:r>
                        </m:sub>
                        <m:sup>
                          <m:r>
                            <a:rPr lang="ar-AE" sz="1200" b="0" i="0" kern="1200">
                              <a:solidFill>
                                <a:schemeClr val="tx1"/>
                              </a:solidFill>
                              <a:latin typeface="Cambria Math" panose="02040503050406030204" pitchFamily="18" charset="0"/>
                              <a:ea typeface="+mn-ea"/>
                              <a:cs typeface="+mn-cs"/>
                            </a:rPr>
                            <m:t>2</m:t>
                          </m:r>
                        </m:sup>
                      </m:sSubSup>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𝑏</m:t>
                      </m:r>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𝜃</m:t>
                          </m:r>
                        </m:e>
                      </m:d>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m:t>
                          </m:r>
                        </m:sub>
                      </m:sSub>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0</m:t>
                      </m:r>
                    </m:oMath>
                  </m:oMathPara>
                </a14:m>
                <a:endParaRPr lang="ar-AE" b="0" dirty="0"/>
              </a:p>
              <a:p>
                <a:r>
                  <a:rPr lang="en-GB" dirty="0"/>
                  <a:t>where</a:t>
                </a:r>
              </a:p>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ar-AE" sz="1200" i="1" kern="1200">
                              <a:solidFill>
                                <a:schemeClr val="tx1"/>
                              </a:solidFill>
                              <a:latin typeface="Cambria Math" panose="02040503050406030204" pitchFamily="18" charset="0"/>
                              <a:ea typeface="+mn-ea"/>
                              <a:cs typeface="+mn-cs"/>
                            </a:rPr>
                          </m:ctrlPr>
                        </m:mPr>
                        <m:mr>
                          <m:e>
                            <m:r>
                              <a:rPr lang="ar-AE" sz="1200" i="1" kern="1200">
                                <a:solidFill>
                                  <a:schemeClr val="tx1"/>
                                </a:solidFill>
                                <a:latin typeface="Cambria Math" panose="02040503050406030204" pitchFamily="18" charset="0"/>
                                <a:ea typeface="+mn-ea"/>
                                <a:cs typeface="+mn-cs"/>
                              </a:rPr>
                              <m:t>𝑎</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e>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2</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4</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1</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4</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3</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4</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e>
                        </m:mr>
                        <m:mr>
                          <m:e>
                            <m:r>
                              <a:rPr lang="ar-AE" sz="1200" b="0" i="1" kern="1200">
                                <a:solidFill>
                                  <a:schemeClr val="tx1"/>
                                </a:solidFill>
                                <a:latin typeface="Cambria Math" panose="02040503050406030204" pitchFamily="18" charset="0"/>
                                <a:ea typeface="+mn-ea"/>
                                <a:cs typeface="+mn-cs"/>
                              </a:rPr>
                              <m:t>𝑏</m:t>
                            </m:r>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𝜃</m:t>
                                </m:r>
                              </m:e>
                            </m:d>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e>
                          <m:e>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5</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6</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e>
                        </m:mr>
                      </m:m>
                    </m:oMath>
                  </m:oMathPara>
                </a14:m>
                <a:endParaRPr lang="ar-AE" b="0" dirty="0"/>
              </a:p>
              <a:p>
                <a:pPr lvl="1"/>
                <a:r>
                  <a:rPr lang="en-GB" dirty="0"/>
                  <a:t>Choose the </a:t>
                </a:r>
                <a:r>
                  <a:rPr lang="en-GB" b="1" dirty="0"/>
                  <a:t>positive</a:t>
                </a:r>
                <a:r>
                  <a:rPr lang="en-GB" dirty="0"/>
                  <a:t> root for tensile capacity:</a:t>
                </a:r>
              </a:p>
              <a:p>
                <a:pPr/>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𝑏</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r>
                            <a:rPr lang="ar-AE" sz="1200" i="0" kern="1200">
                              <a:solidFill>
                                <a:schemeClr val="tx1"/>
                              </a:solidFill>
                              <a:latin typeface="Cambria Math" panose="02040503050406030204" pitchFamily="18" charset="0"/>
                              <a:ea typeface="+mn-ea"/>
                              <a:cs typeface="+mn-cs"/>
                            </a:rPr>
                            <m:t>+</m:t>
                          </m:r>
                          <m:rad>
                            <m:radPr>
                              <m:degHide m:val="on"/>
                              <m:ctrlPr>
                                <a:rPr lang="ar-AE" sz="1200" i="1" kern="1200">
                                  <a:solidFill>
                                    <a:schemeClr val="tx1"/>
                                  </a:solidFill>
                                  <a:latin typeface="Cambria Math" panose="02040503050406030204" pitchFamily="18" charset="0"/>
                                  <a:ea typeface="+mn-ea"/>
                                  <a:cs typeface="+mn-cs"/>
                                </a:rPr>
                              </m:ctrlPr>
                            </m:radPr>
                            <m:deg/>
                            <m:e>
                              <m:r>
                                <a:rPr lang="ar-AE" sz="1200" i="1" kern="1200">
                                  <a:solidFill>
                                    <a:schemeClr val="tx1"/>
                                  </a:solidFill>
                                  <a:latin typeface="Cambria Math" panose="02040503050406030204" pitchFamily="18" charset="0"/>
                                  <a:ea typeface="+mn-ea"/>
                                  <a:cs typeface="+mn-cs"/>
                                </a:rPr>
                                <m:t>𝑏</m:t>
                              </m:r>
                              <m:d>
                                <m:dPr>
                                  <m:endChr m:val=""/>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sSup>
                                    <m:sSupPr>
                                      <m:ctrlPr>
                                        <a:rPr lang="ar-AE" sz="1200" i="1" kern="1200">
                                          <a:solidFill>
                                            <a:schemeClr val="tx1"/>
                                          </a:solidFill>
                                          <a:latin typeface="Cambria Math" panose="02040503050406030204" pitchFamily="18" charset="0"/>
                                          <a:ea typeface="+mn-ea"/>
                                          <a:cs typeface="+mn-cs"/>
                                        </a:rPr>
                                      </m:ctrlPr>
                                    </m:sSupPr>
                                    <m:e>
                                      <m:d>
                                        <m:dPr>
                                          <m:begChr m:val=""/>
                                          <m:endChr m:val=""/>
                                          <m:ctrlPr>
                                            <a:rPr lang="ar-AE" sz="1200" i="1" kern="1200">
                                              <a:solidFill>
                                                <a:schemeClr val="tx1"/>
                                              </a:solidFill>
                                              <a:latin typeface="Cambria Math" panose="02040503050406030204" pitchFamily="18" charset="0"/>
                                              <a:ea typeface="+mn-ea"/>
                                              <a:cs typeface="+mn-cs"/>
                                            </a:rPr>
                                          </m:ctrlPr>
                                        </m:dPr>
                                        <m:e>
                                          <m:r>
                                            <a:rPr lang="ar-AE" sz="1200" i="0" kern="1200">
                                              <a:solidFill>
                                                <a:schemeClr val="tx1"/>
                                              </a:solidFill>
                                              <a:latin typeface="Cambria Math" panose="02040503050406030204" pitchFamily="18" charset="0"/>
                                              <a:ea typeface="+mn-ea"/>
                                              <a:cs typeface="+mn-cs"/>
                                            </a:rPr>
                                            <m:t>)</m:t>
                                          </m:r>
                                        </m:e>
                                      </m:d>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r>
                                    <a:rPr lang="ar-AE" sz="1200" i="1" kern="1200">
                                      <a:solidFill>
                                        <a:schemeClr val="tx1"/>
                                      </a:solidFill>
                                      <a:latin typeface="Cambria Math" panose="02040503050406030204" pitchFamily="18" charset="0"/>
                                      <a:ea typeface="+mn-ea"/>
                                      <a:cs typeface="+mn-cs"/>
                                    </a:rPr>
                                    <m:t>𝑎</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e>
                              </m:d>
                            </m:e>
                          </m:rad>
                        </m:num>
                        <m:den>
                          <m:r>
                            <a:rPr lang="ar-AE" sz="1200" i="0" kern="1200">
                              <a:solidFill>
                                <a:schemeClr val="tx1"/>
                              </a:solidFill>
                              <a:latin typeface="Cambria Math" panose="02040503050406030204" pitchFamily="18" charset="0"/>
                              <a:ea typeface="+mn-ea"/>
                              <a:cs typeface="+mn-cs"/>
                            </a:rPr>
                            <m:t>2</m:t>
                          </m:r>
                          <m:r>
                            <a:rPr lang="ar-AE" sz="1200" i="1" kern="1200">
                              <a:solidFill>
                                <a:schemeClr val="tx1"/>
                              </a:solidFill>
                              <a:latin typeface="Cambria Math" panose="02040503050406030204" pitchFamily="18" charset="0"/>
                              <a:ea typeface="+mn-ea"/>
                              <a:cs typeface="+mn-cs"/>
                            </a:rPr>
                            <m:t>𝑎</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den>
                      </m:f>
                    </m:oMath>
                  </m:oMathPara>
                </a14:m>
                <a:endParaRPr lang="ar-AE" dirty="0"/>
              </a:p>
              <a:p>
                <a:pPr lvl="1"/>
                <a:r>
                  <a:rPr lang="en-GB" dirty="0"/>
                  <a:t>For plotting </a:t>
                </a:r>
                <a14:m>
                  <m:oMath xmlns:m="http://schemas.openxmlformats.org/officeDocument/2006/math">
                    <m:r>
                      <a:rPr lang="en-GB" sz="1200" kern="1200">
                        <a:solidFill>
                          <a:schemeClr val="tx1"/>
                        </a:solidFill>
                        <a:latin typeface="Cambria Math" panose="02040503050406030204" pitchFamily="18" charset="0"/>
                        <a:ea typeface="+mn-ea"/>
                        <a:cs typeface="+mn-cs"/>
                      </a:rPr>
                      <m:t>0</m:t>
                    </m:r>
                    <m:r>
                      <a:rPr lang="en-GB" sz="1200" i="0" kern="1200">
                        <a:solidFill>
                          <a:schemeClr val="tx1"/>
                        </a:solidFill>
                        <a:latin typeface="Cambria Math" panose="02040503050406030204" pitchFamily="18" charset="0"/>
                        <a:ea typeface="+mn-ea"/>
                        <a:cs typeface="+mn-cs"/>
                      </a:rPr>
                      <m:t>≤</m:t>
                    </m:r>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1" kern="1200">
                            <a:solidFill>
                              <a:schemeClr val="tx1"/>
                            </a:solidFill>
                            <a:latin typeface="Cambria Math" panose="02040503050406030204" pitchFamily="18" charset="0"/>
                            <a:ea typeface="+mn-ea"/>
                            <a:cs typeface="+mn-cs"/>
                          </a:rPr>
                          <m:t>𝜋</m:t>
                        </m:r>
                      </m:num>
                      <m:den>
                        <m:r>
                          <a:rPr lang="ar-AE" sz="1200" i="0" kern="1200">
                            <a:solidFill>
                              <a:schemeClr val="tx1"/>
                            </a:solidFill>
                            <a:latin typeface="Cambria Math" panose="02040503050406030204" pitchFamily="18" charset="0"/>
                            <a:ea typeface="+mn-ea"/>
                            <a:cs typeface="+mn-cs"/>
                          </a:rPr>
                          <m:t>2</m:t>
                        </m:r>
                      </m:den>
                    </m:f>
                  </m:oMath>
                </a14:m>
                <a:r>
                  <a:rPr lang="ar-AE" dirty="0"/>
                  <a:t>(</a:t>
                </a:r>
                <a:r>
                  <a:rPr lang="en-GB" dirty="0"/>
                  <a:t>Cartesian), sweep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oMath>
                </a14:m>
                <a:r>
                  <a:rPr lang="en-GB" dirty="0"/>
                  <a:t>and evaluate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oMath>
                </a14:m>
                <a:r>
                  <a:rPr lang="ar-AE" dirty="0"/>
                  <a:t>.</a:t>
                </a:r>
              </a:p>
              <a:p>
                <a:pPr lvl="1"/>
                <a:r>
                  <a:rPr lang="en-GB" dirty="0"/>
                  <a:t>For the polar plot, place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oMath>
                </a14:m>
                <a:r>
                  <a:rPr lang="en-GB" dirty="0"/>
                  <a:t>radially at angle </a:t>
                </a:r>
                <a14:m>
                  <m:oMath xmlns:m="http://schemas.openxmlformats.org/officeDocument/2006/math">
                    <m:r>
                      <a:rPr lang="en-GB" sz="1200" i="1" kern="1200">
                        <a:solidFill>
                          <a:schemeClr val="tx1"/>
                        </a:solidFill>
                        <a:latin typeface="Cambria Math" panose="02040503050406030204" pitchFamily="18" charset="0"/>
                        <a:ea typeface="+mn-ea"/>
                        <a:cs typeface="+mn-cs"/>
                      </a:rPr>
                      <m:t>𝜃</m:t>
                    </m:r>
                  </m:oMath>
                </a14:m>
                <a:r>
                  <a:rPr lang="en-GB" dirty="0"/>
                  <a:t>and mirror to </a:t>
                </a:r>
                <a14:m>
                  <m:oMath xmlns:m="http://schemas.openxmlformats.org/officeDocument/2006/math">
                    <m:r>
                      <a:rPr lang="en-GB" sz="1200" kern="1200">
                        <a:solidFill>
                          <a:schemeClr val="tx1"/>
                        </a:solidFill>
                        <a:latin typeface="Cambria Math" panose="02040503050406030204" pitchFamily="18" charset="0"/>
                        <a:ea typeface="+mn-ea"/>
                        <a:cs typeface="+mn-cs"/>
                      </a:rPr>
                      <m:t>2</m:t>
                    </m:r>
                    <m:r>
                      <a:rPr lang="en-GB" sz="1200" i="1" kern="1200">
                        <a:solidFill>
                          <a:schemeClr val="tx1"/>
                        </a:solidFill>
                        <a:latin typeface="Cambria Math" panose="02040503050406030204" pitchFamily="18" charset="0"/>
                        <a:ea typeface="+mn-ea"/>
                        <a:cs typeface="+mn-cs"/>
                      </a:rPr>
                      <m:t>𝜋</m:t>
                    </m:r>
                  </m:oMath>
                </a14:m>
                <a:r>
                  <a:rPr lang="en-GB" dirty="0"/>
                  <a:t>using orthotropic symmetry.</a:t>
                </a:r>
              </a:p>
              <a:p>
                <a:r>
                  <a:rPr lang="en-GB" b="1" dirty="0"/>
                  <a:t>Sanity checks with given allowables:</a:t>
                </a:r>
                <a:endParaRPr lang="en-GB" dirty="0"/>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𝑚</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𝑛</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ar-AE" dirty="0"/>
                  <a:t>: </a:t>
                </a:r>
                <a14:m>
                  <m:oMath xmlns:m="http://schemas.openxmlformats.org/officeDocument/2006/math">
                    <m:r>
                      <a:rPr lang="ar-AE" sz="1200" i="1" kern="1200">
                        <a:solidFill>
                          <a:schemeClr val="tx1"/>
                        </a:solidFill>
                        <a:latin typeface="Cambria Math" panose="02040503050406030204" pitchFamily="18" charset="0"/>
                        <a:ea typeface="+mn-ea"/>
                        <a:cs typeface="+mn-cs"/>
                      </a:rPr>
                      <m:t>𝑎</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2</m:t>
                        </m:r>
                      </m:sub>
                    </m:sSub>
                  </m:oMath>
                </a14:m>
                <a:r>
                  <a:rPr lang="ar-AE" dirty="0"/>
                  <a:t>, </a:t>
                </a:r>
                <a14:m>
                  <m:oMath xmlns:m="http://schemas.openxmlformats.org/officeDocument/2006/math">
                    <m:r>
                      <a:rPr lang="ar-AE" sz="1200" i="1" kern="1200">
                        <a:solidFill>
                          <a:schemeClr val="tx1"/>
                        </a:solidFill>
                        <a:latin typeface="Cambria Math" panose="02040503050406030204" pitchFamily="18" charset="0"/>
                        <a:ea typeface="+mn-ea"/>
                        <a:cs typeface="+mn-cs"/>
                      </a:rPr>
                      <m:t>𝑏</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5</m:t>
                        </m:r>
                      </m:sub>
                    </m:sSub>
                  </m:oMath>
                </a14:m>
                <a:r>
                  <a:rPr lang="ar-AE"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oMath>
                </a14:m>
                <a:r>
                  <a:rPr lang="ar-AE" dirty="0"/>
                  <a:t>(</a:t>
                </a:r>
                <a:r>
                  <a:rPr lang="en-GB" dirty="0"/>
                  <a:t>returns 1500 MPa).</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𝑚</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𝑛</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oMath>
                </a14:m>
                <a:r>
                  <a:rPr lang="ar-AE" dirty="0"/>
                  <a:t>: </a:t>
                </a:r>
                <a14:m>
                  <m:oMath xmlns:m="http://schemas.openxmlformats.org/officeDocument/2006/math">
                    <m:r>
                      <a:rPr lang="ar-AE" sz="1200" i="1" kern="1200">
                        <a:solidFill>
                          <a:schemeClr val="tx1"/>
                        </a:solidFill>
                        <a:latin typeface="Cambria Math" panose="02040503050406030204" pitchFamily="18" charset="0"/>
                        <a:ea typeface="+mn-ea"/>
                        <a:cs typeface="+mn-cs"/>
                      </a:rPr>
                      <m:t>𝑎</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oMath>
                </a14:m>
                <a:r>
                  <a:rPr lang="ar-AE" dirty="0"/>
                  <a:t>, </a:t>
                </a:r>
                <a14:m>
                  <m:oMath xmlns:m="http://schemas.openxmlformats.org/officeDocument/2006/math">
                    <m:r>
                      <a:rPr lang="ar-AE" sz="1200" i="1" kern="1200">
                        <a:solidFill>
                          <a:schemeClr val="tx1"/>
                        </a:solidFill>
                        <a:latin typeface="Cambria Math" panose="02040503050406030204" pitchFamily="18" charset="0"/>
                        <a:ea typeface="+mn-ea"/>
                        <a:cs typeface="+mn-cs"/>
                      </a:rPr>
                      <m:t>𝑏</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6</m:t>
                        </m:r>
                      </m:sub>
                    </m:sSub>
                  </m:oMath>
                </a14:m>
                <a:r>
                  <a:rPr lang="ar-AE"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ar-AE" dirty="0"/>
                  <a:t>(</a:t>
                </a:r>
                <a:r>
                  <a:rPr lang="en-GB" dirty="0"/>
                  <a:t>returns 90 MPa).</a:t>
                </a:r>
              </a:p>
              <a:p>
                <a:pPr lvl="1"/>
                <a14:m>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45</m:t>
                        </m:r>
                      </m:e>
                      <m:sup>
                        <m:r>
                          <a:rPr lang="ar-AE" sz="1200" i="0" kern="1200">
                            <a:solidFill>
                              <a:schemeClr val="tx1"/>
                            </a:solidFill>
                            <a:latin typeface="Cambria Math" panose="02040503050406030204" pitchFamily="18" charset="0"/>
                            <a:ea typeface="+mn-ea"/>
                            <a:cs typeface="+mn-cs"/>
                          </a:rPr>
                          <m:t>∘</m:t>
                        </m:r>
                      </m:sup>
                    </m:sSup>
                  </m:oMath>
                </a14:m>
                <a:r>
                  <a:rPr lang="en-GB" dirty="0"/>
                  <a:t>gives strong reduction dominated by </a:t>
                </a:r>
                <a14:m>
                  <m:oMath xmlns:m="http://schemas.openxmlformats.org/officeDocument/2006/math">
                    <m:r>
                      <a:rPr lang="en-GB" sz="1200" i="1" kern="1200">
                        <a:solidFill>
                          <a:schemeClr val="tx1"/>
                        </a:solidFill>
                        <a:latin typeface="Cambria Math" panose="02040503050406030204" pitchFamily="18" charset="0"/>
                        <a:ea typeface="+mn-ea"/>
                        <a:cs typeface="+mn-cs"/>
                      </a:rPr>
                      <m:t>𝑆</m:t>
                    </m:r>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en-GB" dirty="0"/>
                  <a:t>via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oMath>
                </a14:m>
                <a:r>
                  <a:rPr lang="en-GB" dirty="0"/>
                  <a:t>terms.</a:t>
                </a:r>
              </a:p>
              <a:p>
                <a:br>
                  <a:rPr lang="en-GB" dirty="0"/>
                </a:br>
                <a:endParaRPr lang="en-GB" dirty="0"/>
              </a:p>
              <a:p>
                <a:r>
                  <a:rPr lang="en-GB" b="1" dirty="0"/>
                  <a:t>Key Takeaway</a:t>
                </a:r>
                <a:endParaRPr lang="en-GB" dirty="0"/>
              </a:p>
              <a:p>
                <a:r>
                  <a:rPr lang="en-GB" dirty="0"/>
                  <a:t>Workflow: transform stresses → plug into Hoffman → solve the quadratic for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Sub>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oMath>
                </a14:m>
                <a:r>
                  <a:rPr lang="ar-AE" dirty="0"/>
                  <a:t>→ </a:t>
                </a:r>
                <a:r>
                  <a:rPr lang="en-GB" dirty="0"/>
                  <a:t>plot.</a:t>
                </a:r>
              </a:p>
              <a:p>
                <a:r>
                  <a:rPr lang="en-GB" dirty="0"/>
                  <a:t>Results recover on-axis strengths at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en-GB" dirty="0"/>
                  <a:t>and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en-GB" dirty="0"/>
                  <a:t>and predict a deep off-axis valley near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30</m:t>
                        </m:r>
                      </m:e>
                      <m:sup>
                        <m:r>
                          <a:rPr lang="ar-AE" sz="1200" i="0" kern="1200">
                            <a:solidFill>
                              <a:schemeClr val="tx1"/>
                            </a:solidFill>
                            <a:latin typeface="Cambria Math" panose="02040503050406030204" pitchFamily="18" charset="0"/>
                            <a:ea typeface="+mn-ea"/>
                            <a:cs typeface="+mn-cs"/>
                          </a:rPr>
                          <m:t>∘</m:t>
                        </m:r>
                      </m:sup>
                    </m:sSup>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0" kern="1200">
                            <a:solidFill>
                              <a:schemeClr val="tx1"/>
                            </a:solidFill>
                            <a:latin typeface="Cambria Math" panose="02040503050406030204" pitchFamily="18" charset="0"/>
                            <a:ea typeface="+mn-ea"/>
                            <a:cs typeface="+mn-cs"/>
                          </a:rPr>
                          <m:t>60</m:t>
                        </m:r>
                      </m:e>
                      <m:sup>
                        <m:r>
                          <a:rPr lang="ar-AE" sz="1200" b="0" i="0" kern="1200">
                            <a:solidFill>
                              <a:schemeClr val="tx1"/>
                            </a:solidFill>
                            <a:latin typeface="Cambria Math" panose="02040503050406030204" pitchFamily="18" charset="0"/>
                            <a:ea typeface="+mn-ea"/>
                            <a:cs typeface="+mn-cs"/>
                          </a:rPr>
                          <m:t>∘</m:t>
                        </m:r>
                      </m:sup>
                    </m:sSup>
                  </m:oMath>
                </a14:m>
                <a:r>
                  <a:rPr lang="en-GB" dirty="0"/>
                  <a:t>controlled by </a:t>
                </a:r>
                <a:r>
                  <a:rPr lang="en-GB" b="1" dirty="0"/>
                  <a:t>shear</a:t>
                </a:r>
                <a:r>
                  <a:rPr lang="en-GB" dirty="0"/>
                  <a:t> and </a:t>
                </a:r>
                <a:r>
                  <a:rPr lang="en-GB" b="1" dirty="0"/>
                  <a:t>transverse</a:t>
                </a:r>
                <a:r>
                  <a:rPr lang="en-GB" dirty="0"/>
                  <a:t> allowables.</a:t>
                </a:r>
              </a:p>
              <a:p>
                <a:r>
                  <a:rPr lang="en-GB" dirty="0"/>
                  <a:t>Compared with Tsai-Hill, Hoffman’s tension–compression asymmetry yields more conservative strengths in compression-affected orientations and is generally preferred for design screening.</a:t>
                </a:r>
              </a:p>
              <a:p>
                <a:endParaRPr lang="en-GB" dirty="0"/>
              </a:p>
            </p:txBody>
          </p:sp>
        </mc:Choice>
        <mc:Fallback xmlns="">
          <p:sp>
            <p:nvSpPr>
              <p:cNvPr id="3" name="Notes Placeholder 2"/>
              <p:cNvSpPr>
                <a:spLocks noGrp="1"/>
              </p:cNvSpPr>
              <p:nvPr>
                <p:ph type="body" idx="1"/>
              </p:nvPr>
            </p:nvSpPr>
            <p:spPr/>
            <p:txBody>
              <a:bodyPr/>
              <a:lstStyle/>
              <a:p>
                <a:r>
                  <a:rPr lang="en-GB" b="1" dirty="0"/>
                  <a:t>Intro</a:t>
                </a:r>
                <a:endParaRPr lang="en-GB" dirty="0"/>
              </a:p>
              <a:p>
                <a:r>
                  <a:rPr lang="en-GB" dirty="0"/>
                  <a:t>Goal: determine the uniaxial tensile strength of a UD ply loaded at angle </a:t>
                </a:r>
                <a:r>
                  <a:rPr lang="en-GB" sz="1200" i="0" kern="1200">
                    <a:solidFill>
                      <a:schemeClr val="tx1"/>
                    </a:solidFill>
                    <a:latin typeface="+mn-lt"/>
                    <a:ea typeface="+mn-ea"/>
                    <a:cs typeface="+mn-cs"/>
                  </a:rPr>
                  <a:t>𝜃</a:t>
                </a:r>
                <a:r>
                  <a:rPr lang="en-GB" dirty="0"/>
                  <a:t>using the </a:t>
                </a:r>
                <a:r>
                  <a:rPr lang="en-GB" b="1" dirty="0"/>
                  <a:t>Hoffman</a:t>
                </a:r>
                <a:r>
                  <a:rPr lang="en-GB" dirty="0"/>
                  <a:t> criterion.</a:t>
                </a:r>
              </a:p>
              <a:p>
                <a:r>
                  <a:rPr lang="en-GB" dirty="0"/>
                  <a:t>Given allowables: </a:t>
                </a:r>
                <a:r>
                  <a:rPr lang="ar-AE" sz="1200" i="0" kern="1200">
                    <a:solidFill>
                      <a:schemeClr val="tx1"/>
                    </a:solidFill>
                    <a:latin typeface="+mn-lt"/>
                    <a:ea typeface="+mn-ea"/>
                    <a:cs typeface="+mn-cs"/>
                  </a:rPr>
                  <a:t>𝑋_𝑡=1500</a:t>
                </a:r>
                <a:r>
                  <a:rPr lang="en-GB" dirty="0"/>
                  <a:t>MPa, </a:t>
                </a:r>
                <a:r>
                  <a:rPr lang="ar-AE" sz="1200" i="0" kern="1200">
                    <a:solidFill>
                      <a:schemeClr val="tx1"/>
                    </a:solidFill>
                    <a:latin typeface="+mn-lt"/>
                    <a:ea typeface="+mn-ea"/>
                    <a:cs typeface="+mn-cs"/>
                  </a:rPr>
                  <a:t>𝑋_𝑐=1700</a:t>
                </a:r>
                <a:r>
                  <a:rPr lang="en-GB" dirty="0"/>
                  <a:t>MPa, </a:t>
                </a:r>
                <a:r>
                  <a:rPr lang="ar-AE" sz="1200" i="0" kern="1200">
                    <a:solidFill>
                      <a:schemeClr val="tx1"/>
                    </a:solidFill>
                    <a:latin typeface="+mn-lt"/>
                    <a:ea typeface="+mn-ea"/>
                    <a:cs typeface="+mn-cs"/>
                  </a:rPr>
                  <a:t>𝑌_𝑡=90</a:t>
                </a:r>
                <a:r>
                  <a:rPr lang="en-GB" dirty="0"/>
                  <a:t>MPa, </a:t>
                </a:r>
                <a:r>
                  <a:rPr lang="ar-AE" sz="1200" i="0" kern="1200">
                    <a:solidFill>
                      <a:schemeClr val="tx1"/>
                    </a:solidFill>
                    <a:latin typeface="+mn-lt"/>
                    <a:ea typeface="+mn-ea"/>
                    <a:cs typeface="+mn-cs"/>
                  </a:rPr>
                  <a:t>𝑌_𝑐=250</a:t>
                </a:r>
                <a:r>
                  <a:rPr lang="en-GB" dirty="0"/>
                  <a:t>MPa, </a:t>
                </a:r>
                <a:r>
                  <a:rPr lang="en-GB" sz="1200" i="0" kern="1200">
                    <a:solidFill>
                      <a:schemeClr val="tx1"/>
                    </a:solidFill>
                    <a:latin typeface="+mn-lt"/>
                    <a:ea typeface="+mn-ea"/>
                    <a:cs typeface="+mn-cs"/>
                  </a:rPr>
                  <a:t>𝑆=80</a:t>
                </a:r>
                <a:r>
                  <a:rPr lang="en-GB" dirty="0"/>
                  <a:t>MPa.</a:t>
                </a:r>
              </a:p>
              <a:p>
                <a:r>
                  <a:rPr lang="en-GB" dirty="0"/>
                  <a:t>Output: </a:t>
                </a:r>
                <a:r>
                  <a:rPr lang="ar-AE" sz="1200" i="0" kern="1200">
                    <a:solidFill>
                      <a:schemeClr val="tx1"/>
                    </a:solidFill>
                    <a:latin typeface="+mn-lt"/>
                    <a:ea typeface="+mn-ea"/>
                    <a:cs typeface="+mn-cs"/>
                  </a:rPr>
                  <a:t>𝜎_𝑥𝑢 (𝜃)</a:t>
                </a:r>
                <a:r>
                  <a:rPr lang="en-GB" dirty="0"/>
                  <a:t>in Cartesian </a:t>
                </a:r>
                <a:r>
                  <a:rPr lang="ar-AE" sz="1200" i="0" kern="1200">
                    <a:solidFill>
                      <a:schemeClr val="tx1"/>
                    </a:solidFill>
                    <a:latin typeface="+mn-lt"/>
                    <a:ea typeface="+mn-ea"/>
                    <a:cs typeface="+mn-cs"/>
                  </a:rPr>
                  <a:t>(0≤𝜃≤𝜋/2)</a:t>
                </a:r>
                <a:r>
                  <a:rPr lang="en-GB" dirty="0"/>
                  <a:t>and the polar repeat </a:t>
                </a:r>
                <a:r>
                  <a:rPr lang="ar-AE" sz="1200" i="0" kern="1200">
                    <a:solidFill>
                      <a:schemeClr val="tx1"/>
                    </a:solidFill>
                    <a:latin typeface="+mn-lt"/>
                    <a:ea typeface="+mn-ea"/>
                    <a:cs typeface="+mn-cs"/>
                  </a:rPr>
                  <a:t>(0≤𝜃≤2𝜋)</a:t>
                </a:r>
                <a:r>
                  <a:rPr lang="ar-AE" dirty="0"/>
                  <a:t>.</a:t>
                </a:r>
              </a:p>
              <a:p>
                <a:br>
                  <a:rPr lang="ar-AE" dirty="0"/>
                </a:br>
                <a:endParaRPr lang="ar-AE" dirty="0"/>
              </a:p>
              <a:p>
                <a:r>
                  <a:rPr lang="en-GB" b="1" dirty="0"/>
                  <a:t>Concept</a:t>
                </a:r>
                <a:endParaRPr lang="en-GB" dirty="0"/>
              </a:p>
              <a:p>
                <a:r>
                  <a:rPr lang="en-GB" dirty="0"/>
                  <a:t>Rotate a remote axial stress </a:t>
                </a:r>
                <a:r>
                  <a:rPr lang="ar-AE" sz="1200" i="0" kern="1200">
                    <a:solidFill>
                      <a:schemeClr val="tx1"/>
                    </a:solidFill>
                    <a:latin typeface="+mn-lt"/>
                    <a:ea typeface="+mn-ea"/>
                    <a:cs typeface="+mn-cs"/>
                  </a:rPr>
                  <a:t>𝜎_𝑥</a:t>
                </a:r>
                <a:r>
                  <a:rPr lang="en-GB" dirty="0"/>
                  <a:t>by </a:t>
                </a:r>
                <a:r>
                  <a:rPr lang="en-GB" sz="1200" i="0" kern="1200">
                    <a:solidFill>
                      <a:schemeClr val="tx1"/>
                    </a:solidFill>
                    <a:latin typeface="+mn-lt"/>
                    <a:ea typeface="+mn-ea"/>
                    <a:cs typeface="+mn-cs"/>
                  </a:rPr>
                  <a:t>𝜃</a:t>
                </a:r>
                <a:r>
                  <a:rPr lang="en-GB" dirty="0"/>
                  <a:t>into ply axes </a:t>
                </a:r>
                <a:r>
                  <a:rPr lang="ar-AE" sz="1200" i="0" kern="1200">
                    <a:solidFill>
                      <a:schemeClr val="tx1"/>
                    </a:solidFill>
                    <a:latin typeface="+mn-lt"/>
                    <a:ea typeface="+mn-ea"/>
                    <a:cs typeface="+mn-cs"/>
                  </a:rPr>
                  <a:t>(1ⓜ,=𝐿</a:t>
                </a:r>
                <a:r>
                  <a:rPr lang="ar-AE" sz="1200" b="0" i="0" kern="1200">
                    <a:solidFill>
                      <a:schemeClr val="tx1"/>
                    </a:solidFill>
                    <a:latin typeface="+mn-lt"/>
                    <a:ea typeface="+mn-ea"/>
                    <a:cs typeface="+mn-cs"/>
                  </a:rPr>
                  <a:t>"  " 2=𝑇)</a:t>
                </a:r>
                <a:r>
                  <a:rPr lang="ar-AE" dirty="0"/>
                  <a:t>.</a:t>
                </a:r>
              </a:p>
              <a:p>
                <a:r>
                  <a:rPr lang="en-GB" dirty="0"/>
                  <a:t>Insert transformed stresses </a:t>
                </a:r>
                <a:r>
                  <a:rPr lang="ar-AE" sz="1200" i="0" kern="1200">
                    <a:solidFill>
                      <a:schemeClr val="tx1"/>
                    </a:solidFill>
                    <a:latin typeface="+mn-lt"/>
                    <a:ea typeface="+mn-ea"/>
                    <a:cs typeface="+mn-cs"/>
                  </a:rPr>
                  <a:t>(𝜎_11ⓜ,𝜎_22ⓜ,𝜏_12 )</a:t>
                </a:r>
                <a:r>
                  <a:rPr lang="en-GB" dirty="0"/>
                  <a:t>into </a:t>
                </a:r>
                <a:r>
                  <a:rPr lang="en-GB" b="1" dirty="0"/>
                  <a:t>Hoffman</a:t>
                </a:r>
                <a:r>
                  <a:rPr lang="en-GB" dirty="0"/>
                  <a:t> quadratic and solve for </a:t>
                </a:r>
                <a:r>
                  <a:rPr lang="ar-AE" sz="1200" i="0" kern="1200">
                    <a:solidFill>
                      <a:schemeClr val="tx1"/>
                    </a:solidFill>
                    <a:latin typeface="+mn-lt"/>
                    <a:ea typeface="+mn-ea"/>
                    <a:cs typeface="+mn-cs"/>
                  </a:rPr>
                  <a:t>𝜎_𝑥</a:t>
                </a:r>
                <a:r>
                  <a:rPr lang="en-GB" dirty="0"/>
                  <a:t>at failure.</a:t>
                </a:r>
              </a:p>
              <a:p>
                <a:r>
                  <a:rPr lang="en-GB" dirty="0"/>
                  <a:t>Hoffman distinguishes tension vs compression through asymmetric coefficients so it is more realistic than Tsai-Hill for off-axis loading.</a:t>
                </a:r>
              </a:p>
              <a:p>
                <a:br>
                  <a:rPr lang="en-GB" dirty="0"/>
                </a:br>
                <a:endParaRPr lang="en-GB" dirty="0"/>
              </a:p>
              <a:p>
                <a:r>
                  <a:rPr lang="en-GB" b="1" dirty="0"/>
                  <a:t>Details</a:t>
                </a:r>
                <a:endParaRPr lang="en-GB" dirty="0"/>
              </a:p>
              <a:p>
                <a:r>
                  <a:rPr lang="en-GB" b="1" dirty="0"/>
                  <a:t>Stress transformation for a uniaxial </a:t>
                </a:r>
                <a:r>
                  <a:rPr lang="ar-AE" sz="1200" i="0" kern="1200">
                    <a:solidFill>
                      <a:schemeClr val="tx1"/>
                    </a:solidFill>
                    <a:latin typeface="+mn-lt"/>
                    <a:ea typeface="+mn-ea"/>
                    <a:cs typeface="+mn-cs"/>
                  </a:rPr>
                  <a:t>𝜎_𝑥</a:t>
                </a:r>
                <a:r>
                  <a:rPr lang="en-GB" b="1" dirty="0"/>
                  <a:t>at angle </a:t>
                </a:r>
                <a:r>
                  <a:rPr lang="en-GB" sz="1200" i="0" kern="1200">
                    <a:solidFill>
                      <a:schemeClr val="tx1"/>
                    </a:solidFill>
                    <a:latin typeface="+mn-lt"/>
                    <a:ea typeface="+mn-ea"/>
                    <a:cs typeface="+mn-cs"/>
                  </a:rPr>
                  <a:t>𝜃</a:t>
                </a:r>
                <a:r>
                  <a:rPr lang="en-GB" b="1" dirty="0"/>
                  <a:t>:</a:t>
                </a:r>
                <a:endParaRPr lang="en-GB" dirty="0"/>
              </a:p>
              <a:p>
                <a:pPr lvl="1"/>
                <a:r>
                  <a:rPr lang="en-GB" sz="1200" i="0" kern="1200">
                    <a:solidFill>
                      <a:schemeClr val="tx1"/>
                    </a:solidFill>
                    <a:latin typeface="+mn-lt"/>
                    <a:ea typeface="+mn-ea"/>
                    <a:cs typeface="+mn-cs"/>
                  </a:rPr>
                  <a:t>𝑚=cos</a:t>
                </a:r>
                <a:r>
                  <a:rPr lang="ar-AE" sz="1200" i="0" kern="1200">
                    <a:solidFill>
                      <a:schemeClr val="tx1"/>
                    </a:solidFill>
                    <a:latin typeface="+mn-lt"/>
                    <a:ea typeface="+mn-ea"/>
                    <a:cs typeface="+mn-cs"/>
                  </a:rPr>
                  <a:t>⁡𝜃,</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𝑛=</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⁡𝜃</a:t>
                </a:r>
                <a:endParaRPr lang="ar-AE" dirty="0"/>
              </a:p>
              <a:p>
                <a:pPr lvl="1"/>
                <a:r>
                  <a:rPr lang="ar-AE" sz="1200" i="0" kern="1200">
                    <a:solidFill>
                      <a:schemeClr val="tx1"/>
                    </a:solidFill>
                    <a:latin typeface="+mn-lt"/>
                    <a:ea typeface="+mn-ea"/>
                    <a:cs typeface="+mn-cs"/>
                  </a:rPr>
                  <a:t>𝜎_11=𝜎_𝑥 𝑚^2</a:t>
                </a:r>
                <a:endParaRPr lang="ar-AE" dirty="0"/>
              </a:p>
              <a:p>
                <a:pPr lvl="1"/>
                <a:r>
                  <a:rPr lang="ar-AE" sz="1200" i="0" kern="1200">
                    <a:solidFill>
                      <a:schemeClr val="tx1"/>
                    </a:solidFill>
                    <a:latin typeface="+mn-lt"/>
                    <a:ea typeface="+mn-ea"/>
                    <a:cs typeface="+mn-cs"/>
                  </a:rPr>
                  <a:t>𝜎_22=𝜎_𝑥 𝑛^2</a:t>
                </a:r>
                <a:endParaRPr lang="ar-AE" dirty="0"/>
              </a:p>
              <a:p>
                <a:pPr lvl="1"/>
                <a:r>
                  <a:rPr lang="ar-AE" sz="1200" i="0" kern="1200">
                    <a:solidFill>
                      <a:schemeClr val="tx1"/>
                    </a:solidFill>
                    <a:latin typeface="+mn-lt"/>
                    <a:ea typeface="+mn-ea"/>
                    <a:cs typeface="+mn-cs"/>
                  </a:rPr>
                  <a:t>𝜏_12=𝜎_𝑥 𝑚𝑛</a:t>
                </a:r>
                <a:endParaRPr lang="ar-AE" dirty="0"/>
              </a:p>
              <a:p>
                <a:r>
                  <a:rPr lang="en-GB" b="1" dirty="0"/>
                  <a:t>Hoffman plane-stress form (single ply):</a:t>
                </a:r>
                <a:endParaRPr lang="en-GB" dirty="0"/>
              </a:p>
              <a:p>
                <a:r>
                  <a:rPr lang="ar-AE" sz="1200" i="0" kern="1200">
                    <a:solidFill>
                      <a:schemeClr val="tx1"/>
                    </a:solidFill>
                    <a:latin typeface="+mn-lt"/>
                    <a:ea typeface="+mn-ea"/>
                    <a:cs typeface="+mn-cs"/>
                  </a:rPr>
                  <a:t>𝐶_1 (𝜎_22−𝜎_22^′ ├ )┤^2+𝐶_2 (𝜎_11−𝜎_11^′ ├ )┤^2+𝐶_3 𝜏_12^2+𝐶_4 (𝜎_11−𝜎_11^′ )(𝜎_22−𝜎_22^′ )+𝐶_5 (𝜎_11−𝜎_11^′ )+𝐶_6 (𝜎_22−𝜎_22^′ )=1┤┤</a:t>
                </a:r>
                <a:endParaRPr lang="ar-AE" dirty="0"/>
              </a:p>
              <a:p>
                <a:r>
                  <a:rPr lang="en-GB" dirty="0"/>
                  <a:t>With </a:t>
                </a:r>
                <a:r>
                  <a:rPr lang="ar-AE" sz="1200" i="0" kern="1200">
                    <a:solidFill>
                      <a:schemeClr val="tx1"/>
                    </a:solidFill>
                    <a:latin typeface="+mn-lt"/>
                    <a:ea typeface="+mn-ea"/>
                    <a:cs typeface="+mn-cs"/>
                  </a:rPr>
                  <a:t>𝜎_11^′=𝜎_22^′=0</a:t>
                </a:r>
                <a:r>
                  <a:rPr lang="en-GB" dirty="0"/>
                  <a:t>for zero prestress and coefficients (tension–compression asymmetric):</a:t>
                </a:r>
              </a:p>
              <a:p>
                <a:pPr lvl="1"/>
                <a:r>
                  <a:rPr lang="ar-AE" sz="1200" i="0" kern="1200">
                    <a:solidFill>
                      <a:schemeClr val="tx1"/>
                    </a:solidFill>
                    <a:latin typeface="+mn-lt"/>
                    <a:ea typeface="+mn-ea"/>
                    <a:cs typeface="+mn-cs"/>
                  </a:rPr>
                  <a:t>𝐶_1=1/(𝑌_𝑡 𝑌_𝑐 )</a:t>
                </a:r>
                <a:endParaRPr lang="ar-AE" dirty="0"/>
              </a:p>
              <a:p>
                <a:pPr lvl="1"/>
                <a:r>
                  <a:rPr lang="ar-AE" sz="1200" i="0" kern="1200">
                    <a:solidFill>
                      <a:schemeClr val="tx1"/>
                    </a:solidFill>
                    <a:latin typeface="+mn-lt"/>
                    <a:ea typeface="+mn-ea"/>
                    <a:cs typeface="+mn-cs"/>
                  </a:rPr>
                  <a:t>𝐶_2=1/(𝑋_𝑡 𝑋_𝑐 )</a:t>
                </a:r>
                <a:endParaRPr lang="ar-AE" dirty="0"/>
              </a:p>
              <a:p>
                <a:pPr lvl="1"/>
                <a:r>
                  <a:rPr lang="ar-AE" sz="1200" i="0" kern="1200">
                    <a:solidFill>
                      <a:schemeClr val="tx1"/>
                    </a:solidFill>
                    <a:latin typeface="+mn-lt"/>
                    <a:ea typeface="+mn-ea"/>
                    <a:cs typeface="+mn-cs"/>
                  </a:rPr>
                  <a:t>𝐶_3=1/𝑆^2 </a:t>
                </a:r>
                <a:endParaRPr lang="ar-AE" dirty="0"/>
              </a:p>
              <a:p>
                <a:pPr lvl="1"/>
                <a:r>
                  <a:rPr lang="ar-AE" sz="1200" i="0" kern="1200">
                    <a:solidFill>
                      <a:schemeClr val="tx1"/>
                    </a:solidFill>
                    <a:latin typeface="+mn-lt"/>
                    <a:ea typeface="+mn-ea"/>
                    <a:cs typeface="+mn-cs"/>
                  </a:rPr>
                  <a:t>𝐶_4=−1/2</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(1/(𝑋_𝑡 𝑋_𝑐 )+1/(𝑌_𝑡 𝑌_𝑐 ))</a:t>
                </a:r>
                <a:endParaRPr lang="ar-AE" dirty="0"/>
              </a:p>
              <a:p>
                <a:pPr lvl="1"/>
                <a:r>
                  <a:rPr lang="ar-AE" sz="1200" i="0" kern="1200">
                    <a:solidFill>
                      <a:schemeClr val="tx1"/>
                    </a:solidFill>
                    <a:latin typeface="+mn-lt"/>
                    <a:ea typeface="+mn-ea"/>
                    <a:cs typeface="+mn-cs"/>
                  </a:rPr>
                  <a:t>𝐶_5=1/𝑋_𝑡 −1/𝑋_𝑐 </a:t>
                </a:r>
                <a:endParaRPr lang="ar-AE" dirty="0"/>
              </a:p>
              <a:p>
                <a:pPr lvl="1"/>
                <a:r>
                  <a:rPr lang="ar-AE" sz="1200" i="0" kern="1200">
                    <a:solidFill>
                      <a:schemeClr val="tx1"/>
                    </a:solidFill>
                    <a:latin typeface="+mn-lt"/>
                    <a:ea typeface="+mn-ea"/>
                    <a:cs typeface="+mn-cs"/>
                  </a:rPr>
                  <a:t>𝐶_6=1/𝑌_𝑡 −1/𝑌_𝑐 </a:t>
                </a:r>
                <a:endParaRPr lang="ar-AE" dirty="0"/>
              </a:p>
              <a:p>
                <a:r>
                  <a:rPr lang="en-GB" b="1" dirty="0"/>
                  <a:t>Insert </a:t>
                </a:r>
                <a:r>
                  <a:rPr lang="ar-AE" sz="1200" i="0" kern="1200">
                    <a:solidFill>
                      <a:schemeClr val="tx1"/>
                    </a:solidFill>
                    <a:latin typeface="+mn-lt"/>
                    <a:ea typeface="+mn-ea"/>
                    <a:cs typeface="+mn-cs"/>
                  </a:rPr>
                  <a:t>𝜎_11,𝜎_22,𝜏_12</a:t>
                </a:r>
                <a:r>
                  <a:rPr lang="en-GB" b="1" dirty="0"/>
                  <a:t>as linear functions of </a:t>
                </a:r>
                <a:r>
                  <a:rPr lang="ar-AE" sz="1200" i="0" kern="1200">
                    <a:solidFill>
                      <a:schemeClr val="tx1"/>
                    </a:solidFill>
                    <a:latin typeface="+mn-lt"/>
                    <a:ea typeface="+mn-ea"/>
                    <a:cs typeface="+mn-cs"/>
                  </a:rPr>
                  <a:t>𝜎_𝑥</a:t>
                </a:r>
                <a:r>
                  <a:rPr lang="en-GB" dirty="0"/>
                  <a:t>to get a quadratic in </a:t>
                </a:r>
                <a:r>
                  <a:rPr lang="ar-AE" sz="1200" i="0" kern="1200">
                    <a:solidFill>
                      <a:schemeClr val="tx1"/>
                    </a:solidFill>
                    <a:latin typeface="+mn-lt"/>
                    <a:ea typeface="+mn-ea"/>
                    <a:cs typeface="+mn-cs"/>
                  </a:rPr>
                  <a:t>𝜎_𝑥</a:t>
                </a:r>
                <a:r>
                  <a:rPr lang="ar-AE" dirty="0"/>
                  <a:t>:</a:t>
                </a:r>
              </a:p>
              <a:p>
                <a:r>
                  <a:rPr lang="ar-AE" sz="1200" i="0" kern="1200">
                    <a:solidFill>
                      <a:schemeClr val="tx1"/>
                    </a:solidFill>
                    <a:latin typeface="+mn-lt"/>
                    <a:ea typeface="+mn-ea"/>
                    <a:cs typeface="+mn-cs"/>
                  </a:rPr>
                  <a:t>𝑎(𝜃)</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𝜎_𝑥^2+𝑏(𝜃)</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𝜎_𝑥−1=0</a:t>
                </a:r>
                <a:endParaRPr lang="ar-AE" b="0" dirty="0"/>
              </a:p>
              <a:p>
                <a:r>
                  <a:rPr lang="en-GB" dirty="0"/>
                  <a:t>where</a:t>
                </a:r>
              </a:p>
              <a:p>
                <a:r>
                  <a:rPr lang="ar-AE" sz="1200" i="0" kern="1200">
                    <a:solidFill>
                      <a:schemeClr val="tx1"/>
                    </a:solidFill>
                    <a:latin typeface="+mn-lt"/>
                    <a:ea typeface="+mn-ea"/>
                    <a:cs typeface="+mn-cs"/>
                  </a:rPr>
                  <a:t>■(𝑎(𝜃)=</a:t>
                </a:r>
                <a:r>
                  <a:rPr lang="ar-AE" sz="1200" b="0" i="0" kern="1200">
                    <a:solidFill>
                      <a:schemeClr val="tx1"/>
                    </a:solidFill>
                    <a:latin typeface="+mn-lt"/>
                    <a:ea typeface="+mn-ea"/>
                    <a:cs typeface="+mn-cs"/>
                  </a:rPr>
                  <a:t>"  " &amp;𝐶_2 𝑚^4+𝐶_1 𝑛^4+𝐶_3 𝑚^2 𝑛^2+𝐶_4 𝑚^2 𝑛^2@𝑏(𝜃)="  " &amp;𝐶_5 𝑚^2+𝐶_6 𝑛^2 )</a:t>
                </a:r>
                <a:endParaRPr lang="ar-AE" b="0" dirty="0"/>
              </a:p>
              <a:p>
                <a:pPr lvl="1"/>
                <a:r>
                  <a:rPr lang="en-GB" dirty="0"/>
                  <a:t>Choose the </a:t>
                </a:r>
                <a:r>
                  <a:rPr lang="en-GB" b="1" dirty="0"/>
                  <a:t>positive</a:t>
                </a:r>
                <a:r>
                  <a:rPr lang="en-GB" dirty="0"/>
                  <a:t> root for tensile capacity:</a:t>
                </a:r>
              </a:p>
              <a:p>
                <a:r>
                  <a:rPr lang="ar-AE" sz="1200" i="0" kern="1200">
                    <a:solidFill>
                      <a:schemeClr val="tx1"/>
                    </a:solidFill>
                    <a:latin typeface="+mn-lt"/>
                    <a:ea typeface="+mn-ea"/>
                    <a:cs typeface="+mn-cs"/>
                  </a:rPr>
                  <a:t>𝜎_𝑥𝑢 (𝜃)=(−𝑏(𝜃)+√(𝑏(𝜃├ )┤^2+4𝑎(𝜃)┤ ))/2𝑎(𝜃) </a:t>
                </a:r>
                <a:endParaRPr lang="ar-AE" dirty="0"/>
              </a:p>
              <a:p>
                <a:pPr lvl="1"/>
                <a:r>
                  <a:rPr lang="en-GB" dirty="0"/>
                  <a:t>For plotting </a:t>
                </a:r>
                <a:r>
                  <a:rPr lang="en-GB" sz="1200" i="0" kern="1200">
                    <a:solidFill>
                      <a:schemeClr val="tx1"/>
                    </a:solidFill>
                    <a:latin typeface="+mn-lt"/>
                    <a:ea typeface="+mn-ea"/>
                    <a:cs typeface="+mn-cs"/>
                  </a:rPr>
                  <a:t>0≤𝜃≤</a:t>
                </a:r>
                <a:r>
                  <a:rPr lang="ar-AE" sz="1200" i="0" kern="1200">
                    <a:solidFill>
                      <a:schemeClr val="tx1"/>
                    </a:solidFill>
                    <a:latin typeface="+mn-lt"/>
                    <a:ea typeface="+mn-ea"/>
                    <a:cs typeface="+mn-cs"/>
                  </a:rPr>
                  <a:t>𝜋/2</a:t>
                </a:r>
                <a:r>
                  <a:rPr lang="ar-AE" dirty="0"/>
                  <a:t>(</a:t>
                </a:r>
                <a:r>
                  <a:rPr lang="en-GB" dirty="0"/>
                  <a:t>Cartesian), sweep </a:t>
                </a:r>
                <a:r>
                  <a:rPr lang="en-GB" sz="1200" i="0" kern="1200">
                    <a:solidFill>
                      <a:schemeClr val="tx1"/>
                    </a:solidFill>
                    <a:latin typeface="+mn-lt"/>
                    <a:ea typeface="+mn-ea"/>
                    <a:cs typeface="+mn-cs"/>
                  </a:rPr>
                  <a:t>𝜃</a:t>
                </a:r>
                <a:r>
                  <a:rPr lang="en-GB" dirty="0"/>
                  <a:t>and evaluate </a:t>
                </a:r>
                <a:r>
                  <a:rPr lang="ar-AE" sz="1200" i="0" kern="1200">
                    <a:solidFill>
                      <a:schemeClr val="tx1"/>
                    </a:solidFill>
                    <a:latin typeface="+mn-lt"/>
                    <a:ea typeface="+mn-ea"/>
                    <a:cs typeface="+mn-cs"/>
                  </a:rPr>
                  <a:t>𝜎_𝑥𝑢 (𝜃)</a:t>
                </a:r>
                <a:r>
                  <a:rPr lang="ar-AE" dirty="0"/>
                  <a:t>.</a:t>
                </a:r>
              </a:p>
              <a:p>
                <a:pPr lvl="1"/>
                <a:r>
                  <a:rPr lang="en-GB" dirty="0"/>
                  <a:t>For the polar plot, place </a:t>
                </a:r>
                <a:r>
                  <a:rPr lang="ar-AE" sz="1200" i="0" kern="1200">
                    <a:solidFill>
                      <a:schemeClr val="tx1"/>
                    </a:solidFill>
                    <a:latin typeface="+mn-lt"/>
                    <a:ea typeface="+mn-ea"/>
                    <a:cs typeface="+mn-cs"/>
                  </a:rPr>
                  <a:t>𝜎_𝑥𝑢</a:t>
                </a:r>
                <a:r>
                  <a:rPr lang="en-GB" dirty="0"/>
                  <a:t>radially at angle </a:t>
                </a:r>
                <a:r>
                  <a:rPr lang="en-GB" sz="1200" i="0" kern="1200">
                    <a:solidFill>
                      <a:schemeClr val="tx1"/>
                    </a:solidFill>
                    <a:latin typeface="+mn-lt"/>
                    <a:ea typeface="+mn-ea"/>
                    <a:cs typeface="+mn-cs"/>
                  </a:rPr>
                  <a:t>𝜃</a:t>
                </a:r>
                <a:r>
                  <a:rPr lang="en-GB" dirty="0"/>
                  <a:t>and mirror to </a:t>
                </a:r>
                <a:r>
                  <a:rPr lang="en-GB" sz="1200" i="0" kern="1200">
                    <a:solidFill>
                      <a:schemeClr val="tx1"/>
                    </a:solidFill>
                    <a:latin typeface="+mn-lt"/>
                    <a:ea typeface="+mn-ea"/>
                    <a:cs typeface="+mn-cs"/>
                  </a:rPr>
                  <a:t>2𝜋</a:t>
                </a:r>
                <a:r>
                  <a:rPr lang="en-GB" dirty="0"/>
                  <a:t>using orthotropic symmetry.</a:t>
                </a:r>
              </a:p>
              <a:p>
                <a:r>
                  <a:rPr lang="en-GB" b="1" dirty="0"/>
                  <a:t>Sanity checks with given allowables:</a:t>
                </a:r>
                <a:endParaRPr lang="en-GB" dirty="0"/>
              </a:p>
              <a:p>
                <a:pPr lvl="1"/>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0^∘⇒𝑚=1,𝑛=0</a:t>
                </a:r>
                <a:r>
                  <a:rPr lang="ar-AE" dirty="0"/>
                  <a:t>: </a:t>
                </a:r>
                <a:r>
                  <a:rPr lang="ar-AE" sz="1200" i="0" kern="1200">
                    <a:solidFill>
                      <a:schemeClr val="tx1"/>
                    </a:solidFill>
                    <a:latin typeface="+mn-lt"/>
                    <a:ea typeface="+mn-ea"/>
                    <a:cs typeface="+mn-cs"/>
                  </a:rPr>
                  <a:t>𝑎=𝐶_2</a:t>
                </a:r>
                <a:r>
                  <a:rPr lang="ar-AE" dirty="0"/>
                  <a:t>, </a:t>
                </a:r>
                <a:r>
                  <a:rPr lang="ar-AE" sz="1200" i="0" kern="1200">
                    <a:solidFill>
                      <a:schemeClr val="tx1"/>
                    </a:solidFill>
                    <a:latin typeface="+mn-lt"/>
                    <a:ea typeface="+mn-ea"/>
                    <a:cs typeface="+mn-cs"/>
                  </a:rPr>
                  <a:t>𝑏=𝐶_5</a:t>
                </a:r>
                <a:r>
                  <a:rPr lang="ar-AE" dirty="0"/>
                  <a:t>⇒ </a:t>
                </a:r>
                <a:r>
                  <a:rPr lang="ar-AE" sz="1200" i="0" kern="1200">
                    <a:solidFill>
                      <a:schemeClr val="tx1"/>
                    </a:solidFill>
                    <a:latin typeface="+mn-lt"/>
                    <a:ea typeface="+mn-ea"/>
                    <a:cs typeface="+mn-cs"/>
                  </a:rPr>
                  <a:t>𝜎_𝑥𝑢≈𝑋_𝑡</a:t>
                </a:r>
                <a:r>
                  <a:rPr lang="ar-AE" dirty="0"/>
                  <a:t>(</a:t>
                </a:r>
                <a:r>
                  <a:rPr lang="en-GB" dirty="0"/>
                  <a:t>returns 1500 MPa).</a:t>
                </a:r>
              </a:p>
              <a:p>
                <a:pPr lvl="1"/>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90^∘⇒𝑚=0,𝑛=1</a:t>
                </a:r>
                <a:r>
                  <a:rPr lang="ar-AE" dirty="0"/>
                  <a:t>: </a:t>
                </a:r>
                <a:r>
                  <a:rPr lang="ar-AE" sz="1200" i="0" kern="1200">
                    <a:solidFill>
                      <a:schemeClr val="tx1"/>
                    </a:solidFill>
                    <a:latin typeface="+mn-lt"/>
                    <a:ea typeface="+mn-ea"/>
                    <a:cs typeface="+mn-cs"/>
                  </a:rPr>
                  <a:t>𝑎=𝐶_1</a:t>
                </a:r>
                <a:r>
                  <a:rPr lang="ar-AE" dirty="0"/>
                  <a:t>, </a:t>
                </a:r>
                <a:r>
                  <a:rPr lang="ar-AE" sz="1200" i="0" kern="1200">
                    <a:solidFill>
                      <a:schemeClr val="tx1"/>
                    </a:solidFill>
                    <a:latin typeface="+mn-lt"/>
                    <a:ea typeface="+mn-ea"/>
                    <a:cs typeface="+mn-cs"/>
                  </a:rPr>
                  <a:t>𝑏=𝐶_6</a:t>
                </a:r>
                <a:r>
                  <a:rPr lang="ar-AE" dirty="0"/>
                  <a:t>⇒ </a:t>
                </a:r>
                <a:r>
                  <a:rPr lang="ar-AE" sz="1200" i="0" kern="1200">
                    <a:solidFill>
                      <a:schemeClr val="tx1"/>
                    </a:solidFill>
                    <a:latin typeface="+mn-lt"/>
                    <a:ea typeface="+mn-ea"/>
                    <a:cs typeface="+mn-cs"/>
                  </a:rPr>
                  <a:t>𝜎_𝑥𝑢≈𝑌_𝑡</a:t>
                </a:r>
                <a:r>
                  <a:rPr lang="ar-AE" dirty="0"/>
                  <a:t>(</a:t>
                </a:r>
                <a:r>
                  <a:rPr lang="en-GB" dirty="0"/>
                  <a:t>returns 90 MPa).</a:t>
                </a:r>
              </a:p>
              <a:p>
                <a:pPr lvl="1"/>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45^∘</a:t>
                </a:r>
                <a:r>
                  <a:rPr lang="en-GB" dirty="0"/>
                  <a:t>gives strong reduction dominated by </a:t>
                </a:r>
                <a:r>
                  <a:rPr lang="en-GB" sz="1200" i="0" kern="1200">
                    <a:solidFill>
                      <a:schemeClr val="tx1"/>
                    </a:solidFill>
                    <a:latin typeface="+mn-lt"/>
                    <a:ea typeface="+mn-ea"/>
                    <a:cs typeface="+mn-cs"/>
                  </a:rPr>
                  <a:t>𝑆</a:t>
                </a:r>
                <a:r>
                  <a:rPr lang="en-GB" dirty="0"/>
                  <a:t>and </a:t>
                </a:r>
                <a:r>
                  <a:rPr lang="ar-AE" sz="1200" i="0" kern="1200">
                    <a:solidFill>
                      <a:schemeClr val="tx1"/>
                    </a:solidFill>
                    <a:latin typeface="+mn-lt"/>
                    <a:ea typeface="+mn-ea"/>
                    <a:cs typeface="+mn-cs"/>
                  </a:rPr>
                  <a:t>𝑌_𝑡</a:t>
                </a:r>
                <a:r>
                  <a:rPr lang="en-GB" dirty="0"/>
                  <a:t>via </a:t>
                </a:r>
                <a:r>
                  <a:rPr lang="ar-AE" sz="1200" i="0" kern="1200">
                    <a:solidFill>
                      <a:schemeClr val="tx1"/>
                    </a:solidFill>
                    <a:latin typeface="+mn-lt"/>
                    <a:ea typeface="+mn-ea"/>
                    <a:cs typeface="+mn-cs"/>
                  </a:rPr>
                  <a:t>𝑚^2 𝑛^2</a:t>
                </a:r>
                <a:r>
                  <a:rPr lang="en-GB" dirty="0"/>
                  <a:t>terms.</a:t>
                </a:r>
              </a:p>
              <a:p>
                <a:br>
                  <a:rPr lang="en-GB" dirty="0"/>
                </a:br>
                <a:endParaRPr lang="en-GB" dirty="0"/>
              </a:p>
              <a:p>
                <a:r>
                  <a:rPr lang="en-GB" b="1" dirty="0"/>
                  <a:t>Key Takeaway</a:t>
                </a:r>
                <a:endParaRPr lang="en-GB" dirty="0"/>
              </a:p>
              <a:p>
                <a:r>
                  <a:rPr lang="en-GB" dirty="0"/>
                  <a:t>Workflow: transform stresses → plug into Hoffman → solve the quadratic for </a:t>
                </a:r>
                <a:r>
                  <a:rPr lang="ar-AE" sz="1200" i="0" kern="1200">
                    <a:solidFill>
                      <a:schemeClr val="tx1"/>
                    </a:solidFill>
                    <a:latin typeface="+mn-lt"/>
                    <a:ea typeface="+mn-ea"/>
                    <a:cs typeface="+mn-cs"/>
                  </a:rPr>
                  <a:t>𝜎_𝑥𝑢 (𝜃)</a:t>
                </a:r>
                <a:r>
                  <a:rPr lang="ar-AE" dirty="0"/>
                  <a:t>→ </a:t>
                </a:r>
                <a:r>
                  <a:rPr lang="en-GB" dirty="0"/>
                  <a:t>plot.</a:t>
                </a:r>
              </a:p>
              <a:p>
                <a:r>
                  <a:rPr lang="en-GB" dirty="0"/>
                  <a:t>Results recover on-axis strengths at </a:t>
                </a:r>
                <a:r>
                  <a:rPr lang="ar-AE" sz="1200" i="0" kern="1200">
                    <a:solidFill>
                      <a:schemeClr val="tx1"/>
                    </a:solidFill>
                    <a:latin typeface="+mn-lt"/>
                    <a:ea typeface="+mn-ea"/>
                    <a:cs typeface="+mn-cs"/>
                  </a:rPr>
                  <a:t>0^∘</a:t>
                </a:r>
                <a:r>
                  <a:rPr lang="en-GB" dirty="0"/>
                  <a:t>and </a:t>
                </a:r>
                <a:r>
                  <a:rPr lang="ar-AE" sz="1200" i="0" kern="1200">
                    <a:solidFill>
                      <a:schemeClr val="tx1"/>
                    </a:solidFill>
                    <a:latin typeface="+mn-lt"/>
                    <a:ea typeface="+mn-ea"/>
                    <a:cs typeface="+mn-cs"/>
                  </a:rPr>
                  <a:t>90^∘</a:t>
                </a:r>
                <a:r>
                  <a:rPr lang="en-GB" dirty="0"/>
                  <a:t>and predict a deep off-axis valley near </a:t>
                </a:r>
                <a:r>
                  <a:rPr lang="ar-AE" sz="1200" i="0" kern="1200">
                    <a:solidFill>
                      <a:schemeClr val="tx1"/>
                    </a:solidFill>
                    <a:latin typeface="+mn-lt"/>
                    <a:ea typeface="+mn-ea"/>
                    <a:cs typeface="+mn-cs"/>
                  </a:rPr>
                  <a:t>30^∘</a:t>
                </a:r>
                <a:r>
                  <a:rPr lang="ar-AE" sz="1200" b="0" i="0" kern="1200">
                    <a:solidFill>
                      <a:schemeClr val="tx1"/>
                    </a:solidFill>
                    <a:latin typeface="+mn-lt"/>
                    <a:ea typeface="+mn-ea"/>
                    <a:cs typeface="+mn-cs"/>
                  </a:rPr>
                  <a:t>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60^∘</a:t>
                </a:r>
                <a:r>
                  <a:rPr lang="en-GB" dirty="0"/>
                  <a:t>controlled by </a:t>
                </a:r>
                <a:r>
                  <a:rPr lang="en-GB" b="1" dirty="0"/>
                  <a:t>shear</a:t>
                </a:r>
                <a:r>
                  <a:rPr lang="en-GB" dirty="0"/>
                  <a:t> and </a:t>
                </a:r>
                <a:r>
                  <a:rPr lang="en-GB" b="1" dirty="0"/>
                  <a:t>transverse</a:t>
                </a:r>
                <a:r>
                  <a:rPr lang="en-GB" dirty="0"/>
                  <a:t> allowables.</a:t>
                </a:r>
              </a:p>
              <a:p>
                <a:r>
                  <a:rPr lang="en-GB" dirty="0"/>
                  <a:t>Compared with Tsai-Hill, Hoffman’s tension–compression asymmetry yields more conservative strengths in compression-affected orientations and is generally preferred for design screening.</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54</a:t>
            </a:fld>
            <a:endParaRPr lang="en-GB" dirty="0"/>
          </a:p>
        </p:txBody>
      </p:sp>
    </p:spTree>
    <p:extLst>
      <p:ext uri="{BB962C8B-B14F-4D97-AF65-F5344CB8AC3E}">
        <p14:creationId xmlns:p14="http://schemas.microsoft.com/office/powerpoint/2010/main" val="5902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illustrates how a quasi-isotropic laminate fails under tensile loading. Because it includes plies at 0°, ±45°, and 90°, it shows a progressive and complex failure pattern similar to that seen in real composite aircraft components.”</a:t>
            </a:r>
          </a:p>
          <a:p>
            <a:r>
              <a:rPr lang="en-GB" b="1" dirty="0"/>
              <a:t>Concept</a:t>
            </a:r>
            <a:endParaRPr lang="en-GB" dirty="0"/>
          </a:p>
          <a:p>
            <a:r>
              <a:rPr lang="en-GB" b="1" dirty="0"/>
              <a:t>Quasi-isotropic laminates</a:t>
            </a:r>
            <a:r>
              <a:rPr lang="en-GB" dirty="0"/>
              <a:t> have plies in multiple orientations (0°, ±45°, 90°), giving nearly equal in-plane stiffness in all directions.</a:t>
            </a:r>
          </a:p>
          <a:p>
            <a:r>
              <a:rPr lang="en-GB" dirty="0"/>
              <a:t>Under </a:t>
            </a:r>
            <a:r>
              <a:rPr lang="en-GB" b="1" dirty="0"/>
              <a:t>tensile loading</a:t>
            </a:r>
            <a:r>
              <a:rPr lang="en-GB" dirty="0"/>
              <a:t>, different plies fail at different stages due to varying stress states:</a:t>
            </a:r>
          </a:p>
          <a:p>
            <a:pPr lvl="1"/>
            <a:r>
              <a:rPr lang="en-GB" dirty="0"/>
              <a:t>90° plies fail first through matrix cracking.</a:t>
            </a:r>
          </a:p>
          <a:p>
            <a:pPr lvl="1"/>
            <a:r>
              <a:rPr lang="en-GB" dirty="0"/>
              <a:t>±45° plies fail next as cracks spread through shear.</a:t>
            </a:r>
          </a:p>
          <a:p>
            <a:pPr lvl="1"/>
            <a:r>
              <a:rPr lang="en-GB" dirty="0"/>
              <a:t>0° plies carry the most load and fail last by fibre fracture.</a:t>
            </a:r>
          </a:p>
          <a:p>
            <a:r>
              <a:rPr lang="en-GB" dirty="0"/>
              <a:t>The failure process is sequential and highly dependent on the interaction between layers.</a:t>
            </a:r>
          </a:p>
          <a:p>
            <a:r>
              <a:rPr lang="en-GB" b="1" dirty="0"/>
              <a:t>Details</a:t>
            </a:r>
            <a:endParaRPr lang="en-GB" dirty="0"/>
          </a:p>
          <a:p>
            <a:r>
              <a:rPr lang="en-GB" dirty="0"/>
              <a:t>The 90° plies develop longitudinal matrix cracks first, especially near holes or notches where stresses are highest.</a:t>
            </a:r>
          </a:p>
          <a:p>
            <a:r>
              <a:rPr lang="en-GB" dirty="0"/>
              <a:t>These cracks extend into the ±45° plies, causing limited shear cracking.</a:t>
            </a:r>
          </a:p>
          <a:p>
            <a:r>
              <a:rPr lang="en-GB" dirty="0"/>
              <a:t>Longitudinal cracks then appear in the 0° plies, starting from stress concentrations at the hole edges.</a:t>
            </a:r>
          </a:p>
          <a:p>
            <a:r>
              <a:rPr lang="en-GB" dirty="0"/>
              <a:t>Secondary cracking forms in the ±45° plies, and delamination begins between layers.</a:t>
            </a:r>
          </a:p>
          <a:p>
            <a:r>
              <a:rPr lang="en-GB" dirty="0"/>
              <a:t>Final failure occurs as delamination spreads and the 0° fibres fracture, leading to total laminate separation.</a:t>
            </a:r>
          </a:p>
          <a:p>
            <a:r>
              <a:rPr lang="en-GB" dirty="0"/>
              <a:t>The diagrams show this step-by-step progression: 90° cracking (yellow), ±45° cracking (blue), and finally 0° cracking (purple).</a:t>
            </a:r>
          </a:p>
          <a:p>
            <a:r>
              <a:rPr lang="en-GB" b="1" dirty="0"/>
              <a:t>Key Takeaway</a:t>
            </a:r>
            <a:endParaRPr lang="en-GB" dirty="0"/>
          </a:p>
          <a:p>
            <a:r>
              <a:rPr lang="en-GB" dirty="0"/>
              <a:t>Quasi-isotropic laminates fail progressively, starting with matrix cracking in 90° plies and ending with fibre breakage in 0° plies.</a:t>
            </a:r>
          </a:p>
          <a:p>
            <a:r>
              <a:rPr lang="en-GB" dirty="0"/>
              <a:t>Each ply orientation plays a distinct role in damage evolution, making the sequence of failure predictable but complex.</a:t>
            </a:r>
          </a:p>
          <a:p>
            <a:r>
              <a:rPr lang="en-GB" dirty="0"/>
              <a:t>Understanding this sequence helps engineers design balanced laminates that delay catastrophic failure and maintain load capacity even after initial cracking.</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5</a:t>
            </a:fld>
            <a:endParaRPr lang="en-GB" dirty="0"/>
          </a:p>
        </p:txBody>
      </p:sp>
    </p:spTree>
    <p:extLst>
      <p:ext uri="{BB962C8B-B14F-4D97-AF65-F5344CB8AC3E}">
        <p14:creationId xmlns:p14="http://schemas.microsoft.com/office/powerpoint/2010/main" val="2478669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Concept</a:t>
                </a:r>
              </a:p>
              <a:p>
                <a:pPr/>
                <a:r>
                  <a:rPr lang="en-GB" dirty="0"/>
                  <a:t>Rotate the remote axial stress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oMath>
                </a14:m>
                <a:r>
                  <a:rPr lang="en-GB" dirty="0"/>
                  <a:t>by </a:t>
                </a:r>
                <a:r>
                  <a:rPr lang="el-GR" dirty="0"/>
                  <a:t>θ </a:t>
                </a:r>
                <a:r>
                  <a:rPr lang="en-GB" dirty="0"/>
                  <a:t>into the ply axes:</a:t>
                </a:r>
                <a:br>
                  <a:rPr lang="en-GB" dirty="0"/>
                </a:b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𝑚</m:t>
                      </m:r>
                      <m:r>
                        <a:rPr lang="en-GB" sz="1200" i="0" kern="1200">
                          <a:solidFill>
                            <a:schemeClr val="tx1"/>
                          </a:solidFill>
                          <a:latin typeface="Cambria Math" panose="02040503050406030204" pitchFamily="18" charset="0"/>
                          <a:ea typeface="+mn-ea"/>
                          <a:cs typeface="+mn-cs"/>
                        </a:rPr>
                        <m:t>=</m:t>
                      </m:r>
                      <m:func>
                        <m:funcPr>
                          <m:ctrlPr>
                            <a:rPr lang="ar-AE" sz="1200" i="1" kern="1200">
                              <a:solidFill>
                                <a:schemeClr val="tx1"/>
                              </a:solidFill>
                              <a:latin typeface="Cambria Math" panose="02040503050406030204" pitchFamily="18" charset="0"/>
                              <a:ea typeface="+mn-ea"/>
                              <a:cs typeface="+mn-cs"/>
                            </a:rPr>
                          </m:ctrlPr>
                        </m:funcPr>
                        <m:fName>
                          <m:r>
                            <m:rPr>
                              <m:sty m:val="p"/>
                            </m:rPr>
                            <a:rPr lang="en-GB" sz="1200" i="0" kern="1200">
                              <a:solidFill>
                                <a:schemeClr val="tx1"/>
                              </a:solidFill>
                              <a:latin typeface="Cambria Math" panose="02040503050406030204" pitchFamily="18" charset="0"/>
                              <a:ea typeface="+mn-ea"/>
                              <a:cs typeface="+mn-cs"/>
                            </a:rPr>
                            <m:t>cos</m:t>
                          </m:r>
                        </m:fName>
                        <m:e>
                          <m:r>
                            <a:rPr lang="ar-AE" sz="1200" i="1" kern="1200">
                              <a:solidFill>
                                <a:schemeClr val="tx1"/>
                              </a:solidFill>
                              <a:latin typeface="Cambria Math" panose="02040503050406030204" pitchFamily="18" charset="0"/>
                              <a:ea typeface="+mn-ea"/>
                              <a:cs typeface="+mn-cs"/>
                            </a:rPr>
                            <m:t>𝜃</m:t>
                          </m:r>
                        </m:e>
                      </m:func>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𝑛</m:t>
                      </m:r>
                      <m:r>
                        <a:rPr lang="ar-AE" sz="1200" b="0" i="0" kern="1200">
                          <a:solidFill>
                            <a:schemeClr val="tx1"/>
                          </a:solidFill>
                          <a:latin typeface="Cambria Math" panose="02040503050406030204" pitchFamily="18" charset="0"/>
                          <a:ea typeface="+mn-ea"/>
                          <a:cs typeface="+mn-cs"/>
                        </a:rPr>
                        <m:t>=</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sin</m:t>
                          </m:r>
                        </m:fName>
                        <m:e>
                          <m:r>
                            <a:rPr lang="ar-AE" sz="1200" b="0" i="1" kern="1200">
                              <a:solidFill>
                                <a:schemeClr val="tx1"/>
                              </a:solidFill>
                              <a:latin typeface="Cambria Math" panose="02040503050406030204" pitchFamily="18" charset="0"/>
                              <a:ea typeface="+mn-ea"/>
                              <a:cs typeface="+mn-cs"/>
                            </a:rPr>
                            <m:t>𝜃</m:t>
                          </m:r>
                        </m:e>
                      </m:func>
                    </m:oMath>
                  </m:oMathPara>
                </a14:m>
                <a:br>
                  <a:rPr lang="ar-AE"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0" kern="1200">
                            <a:solidFill>
                              <a:schemeClr val="tx1"/>
                            </a:solidFill>
                            <a:latin typeface="Cambria Math" panose="02040503050406030204" pitchFamily="18" charset="0"/>
                            <a:ea typeface="+mn-ea"/>
                            <a:cs typeface="+mn-cs"/>
                          </a:rPr>
                          <m:t>11</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0" kern="1200">
                            <a:solidFill>
                              <a:schemeClr val="tx1"/>
                            </a:solidFill>
                            <a:latin typeface="Cambria Math" panose="02040503050406030204" pitchFamily="18" charset="0"/>
                            <a:ea typeface="+mn-ea"/>
                            <a:cs typeface="+mn-cs"/>
                          </a:rPr>
                          <m:t>22</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m:t>
                        </m:r>
                      </m:sub>
                    </m:sSub>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𝜏</m:t>
                        </m:r>
                      </m:e>
                      <m:sub>
                        <m:r>
                          <a:rPr lang="ar-AE" sz="1200" b="0" i="0" kern="1200">
                            <a:solidFill>
                              <a:schemeClr val="tx1"/>
                            </a:solidFill>
                            <a:latin typeface="Cambria Math" panose="02040503050406030204" pitchFamily="18" charset="0"/>
                            <a:ea typeface="+mn-ea"/>
                            <a:cs typeface="+mn-cs"/>
                          </a:rPr>
                          <m:t>12</m:t>
                        </m:r>
                      </m:sub>
                    </m:sSub>
                    <m:r>
                      <a:rPr lang="ar-AE" sz="1200" b="0" i="0" kern="1200">
                        <a:solidFill>
                          <a:schemeClr val="tx1"/>
                        </a:solidFill>
                        <a:latin typeface="Cambria Math" panose="02040503050406030204" pitchFamily="18" charset="0"/>
                        <a:ea typeface="+mn-ea"/>
                        <a:cs typeface="+mn-cs"/>
                      </a:rPr>
                      <m:t>=</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𝜎</m:t>
                        </m:r>
                      </m:e>
                      <m:sub>
                        <m:r>
                          <a:rPr lang="ar-AE" sz="1200" b="0" i="1" kern="1200">
                            <a:solidFill>
                              <a:schemeClr val="tx1"/>
                            </a:solidFill>
                            <a:latin typeface="Cambria Math" panose="02040503050406030204" pitchFamily="18" charset="0"/>
                            <a:ea typeface="+mn-ea"/>
                            <a:cs typeface="+mn-cs"/>
                          </a:rPr>
                          <m:t>𝑥</m:t>
                        </m:r>
                      </m:sub>
                    </m:sSub>
                    <m:r>
                      <a:rPr lang="ar-AE" sz="1200" b="0" i="1" kern="1200">
                        <a:solidFill>
                          <a:schemeClr val="tx1"/>
                        </a:solidFill>
                        <a:latin typeface="Cambria Math" panose="02040503050406030204" pitchFamily="18" charset="0"/>
                        <a:ea typeface="+mn-ea"/>
                        <a:cs typeface="+mn-cs"/>
                      </a:rPr>
                      <m:t>𝑚𝑛</m:t>
                    </m:r>
                  </m:oMath>
                </a14:m>
                <a:r>
                  <a:rPr lang="ar-AE" dirty="0"/>
                  <a:t>.</a:t>
                </a:r>
              </a:p>
              <a:p>
                <a:r>
                  <a:rPr lang="en-GB" b="1" dirty="0"/>
                  <a:t>Maximum stress</a:t>
                </a:r>
                <a:r>
                  <a:rPr lang="en-GB" dirty="0"/>
                  <a:t>: failure when any transformed component reaches its allowable.</a:t>
                </a:r>
                <a:br>
                  <a:rPr lang="en-GB" dirty="0"/>
                </a:b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up>
                        <m:r>
                          <m:rPr>
                            <m:nor/>
                          </m:rPr>
                          <a:rPr lang="en-GB" sz="1200" b="0" i="1" kern="1200">
                            <a:solidFill>
                              <a:schemeClr val="tx1"/>
                            </a:solidFill>
                            <a:latin typeface="+mn-lt"/>
                            <a:ea typeface="+mn-ea"/>
                            <a:cs typeface="+mn-cs"/>
                          </a:rPr>
                          <m:t>MS</m:t>
                        </m:r>
                      </m:sup>
                    </m:sSubSup>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𝜃</m:t>
                        </m:r>
                      </m:e>
                    </m:d>
                    <m:r>
                      <a:rPr lang="ar-AE" sz="1200" b="0" i="0" kern="1200">
                        <a:solidFill>
                          <a:schemeClr val="tx1"/>
                        </a:solidFill>
                        <a:latin typeface="Cambria Math" panose="02040503050406030204" pitchFamily="18" charset="0"/>
                        <a:ea typeface="+mn-ea"/>
                        <a:cs typeface="+mn-cs"/>
                      </a:rPr>
                      <m:t>=</m:t>
                    </m:r>
                    <m:func>
                      <m:funcPr>
                        <m:ctrlPr>
                          <a:rPr lang="ar-AE" sz="1200" b="0" i="1" kern="1200">
                            <a:solidFill>
                              <a:schemeClr val="tx1"/>
                            </a:solidFill>
                            <a:latin typeface="Cambria Math" panose="02040503050406030204" pitchFamily="18" charset="0"/>
                            <a:ea typeface="+mn-ea"/>
                            <a:cs typeface="+mn-cs"/>
                          </a:rPr>
                        </m:ctrlPr>
                      </m:funcPr>
                      <m:fName>
                        <m:r>
                          <m:rPr>
                            <m:sty m:val="p"/>
                          </m:rPr>
                          <a:rPr lang="en-GB" sz="1200" b="0" i="0" kern="1200">
                            <a:solidFill>
                              <a:schemeClr val="tx1"/>
                            </a:solidFill>
                            <a:latin typeface="Cambria Math" panose="02040503050406030204" pitchFamily="18" charset="0"/>
                            <a:ea typeface="+mn-ea"/>
                            <a:cs typeface="+mn-cs"/>
                          </a:rPr>
                          <m:t>min</m:t>
                        </m:r>
                      </m:fName>
                      <m:e>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e>
                    </m:func>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𝑚</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f>
                      <m:fPr>
                        <m:ctrlPr>
                          <a:rPr lang="ar-AE" sz="1200" b="0" i="1" kern="1200">
                            <a:solidFill>
                              <a:schemeClr val="tx1"/>
                            </a:solidFill>
                            <a:latin typeface="Cambria Math" panose="02040503050406030204" pitchFamily="18" charset="0"/>
                            <a:ea typeface="+mn-ea"/>
                            <a:cs typeface="+mn-cs"/>
                          </a:rPr>
                        </m:ctrlPr>
                      </m:fPr>
                      <m:num>
                        <m:r>
                          <a:rPr lang="ar-AE" sz="1200" b="0" i="1" kern="1200">
                            <a:solidFill>
                              <a:schemeClr val="tx1"/>
                            </a:solidFill>
                            <a:latin typeface="Cambria Math" panose="02040503050406030204" pitchFamily="18" charset="0"/>
                            <a:ea typeface="+mn-ea"/>
                            <a:cs typeface="+mn-cs"/>
                          </a:rPr>
                          <m:t>𝑆</m:t>
                        </m:r>
                      </m:num>
                      <m:den>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𝑚𝑛</m:t>
                        </m:r>
                        <m:r>
                          <a:rPr lang="ar-AE" sz="1200" b="0" i="0" kern="1200">
                            <a:solidFill>
                              <a:schemeClr val="tx1"/>
                            </a:solidFill>
                            <a:latin typeface="Cambria Math" panose="02040503050406030204" pitchFamily="18" charset="0"/>
                            <a:ea typeface="+mn-ea"/>
                            <a:cs typeface="+mn-cs"/>
                          </a:rPr>
                          <m:t>∣</m:t>
                        </m:r>
                      </m:den>
                    </m:f>
                    <m:r>
                      <a:rPr lang="ar-AE" sz="1200" b="0" i="0" kern="1200">
                        <a:solidFill>
                          <a:schemeClr val="tx1"/>
                        </a:solidFill>
                        <a:latin typeface="Cambria Math" panose="02040503050406030204" pitchFamily="18" charset="0"/>
                        <a:ea typeface="+mn-ea"/>
                        <a:cs typeface="+mn-cs"/>
                      </a:rPr>
                      <m:t>)</m:t>
                    </m:r>
                  </m:oMath>
                </a14:m>
                <a:r>
                  <a:rPr lang="ar-AE" dirty="0"/>
                  <a:t>(</a:t>
                </a:r>
                <a:r>
                  <a:rPr lang="en-GB" dirty="0"/>
                  <a:t>tension case).</a:t>
                </a:r>
              </a:p>
              <a:p>
                <a:r>
                  <a:rPr lang="en-GB" b="1" dirty="0"/>
                  <a:t>Hoffman</a:t>
                </a:r>
                <a:r>
                  <a:rPr lang="en-GB" dirty="0"/>
                  <a:t>: uses the quadratic with tension–compression asymmetry. With zero prestress:</a:t>
                </a:r>
                <a:br>
                  <a:rPr lang="en-GB" dirty="0"/>
                </a:b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r>
                      <a:rPr lang="ar-AE" sz="1200" i="0" kern="1200">
                        <a:solidFill>
                          <a:schemeClr val="tx1"/>
                        </a:solidFill>
                        <a:latin typeface="Cambria Math" panose="02040503050406030204" pitchFamily="18" charset="0"/>
                        <a:ea typeface="+mn-ea"/>
                        <a:cs typeface="+mn-cs"/>
                      </a:rPr>
                      <m:t>=</m:t>
                    </m:r>
                    <m:f>
                      <m:fPr>
                        <m:ctrlPr>
                          <a:rPr lang="ar-AE" sz="1200" i="1" kern="1200">
                            <a:solidFill>
                              <a:schemeClr val="tx1"/>
                            </a:solidFill>
                            <a:latin typeface="Cambria Math" panose="02040503050406030204" pitchFamily="18" charset="0"/>
                            <a:ea typeface="+mn-ea"/>
                            <a:cs typeface="+mn-cs"/>
                          </a:rPr>
                        </m:ctrlPr>
                      </m:fPr>
                      <m:num>
                        <m:r>
                          <a:rPr lang="ar-AE" sz="1200" i="0" kern="1200">
                            <a:solidFill>
                              <a:schemeClr val="tx1"/>
                            </a:solidFill>
                            <a:latin typeface="Cambria Math" panose="02040503050406030204" pitchFamily="18" charset="0"/>
                            <a:ea typeface="+mn-ea"/>
                            <a:cs typeface="+mn-cs"/>
                          </a:rPr>
                          <m:t>1</m:t>
                        </m:r>
                      </m:num>
                      <m:den>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𝑐</m:t>
                            </m:r>
                          </m:sub>
                        </m:sSub>
                      </m:den>
                    </m:f>
                    <m:r>
                      <a:rPr lang="ar-AE" sz="120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2</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𝑐</m:t>
                            </m:r>
                          </m:sub>
                        </m:sSub>
                      </m:den>
                    </m:f>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3</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𝑆</m:t>
                            </m:r>
                          </m:e>
                          <m:sup>
                            <m:r>
                              <a:rPr lang="ar-AE" sz="1200" b="0" i="0" kern="1200">
                                <a:solidFill>
                                  <a:schemeClr val="tx1"/>
                                </a:solidFill>
                                <a:latin typeface="Cambria Math" panose="02040503050406030204" pitchFamily="18" charset="0"/>
                                <a:ea typeface="+mn-ea"/>
                                <a:cs typeface="+mn-cs"/>
                              </a:rPr>
                              <m:t>2</m:t>
                            </m:r>
                          </m:sup>
                        </m:sSup>
                      </m:den>
                    </m:f>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4</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r>
                          <a:rPr lang="ar-AE" sz="1200" b="0" i="0" kern="1200">
                            <a:solidFill>
                              <a:schemeClr val="tx1"/>
                            </a:solidFill>
                            <a:latin typeface="Cambria Math" panose="02040503050406030204" pitchFamily="18" charset="0"/>
                            <a:ea typeface="+mn-ea"/>
                            <a:cs typeface="+mn-cs"/>
                          </a:rPr>
                          <m:t>2</m:t>
                        </m:r>
                      </m:den>
                    </m:f>
                    <m:r>
                      <m:rPr>
                        <m:nor/>
                      </m:rPr>
                      <a:rPr lang="ar-AE" sz="1200" b="0" i="1" kern="1200">
                        <a:solidFill>
                          <a:schemeClr val="tx1"/>
                        </a:solidFill>
                        <a:latin typeface="+mn-lt"/>
                        <a:ea typeface="+mn-ea"/>
                        <a:cs typeface="+mn-cs"/>
                      </a:rPr>
                      <m:t> </m:t>
                    </m:r>
                    <m:r>
                      <m:rPr>
                        <m:nor/>
                      </m:rPr>
                      <a:rPr lang="ar-AE" sz="1200" b="0" i="1" kern="1200">
                        <a:solidFill>
                          <a:schemeClr val="tx1"/>
                        </a:solidFill>
                        <a:latin typeface="+mn-lt"/>
                        <a:ea typeface="+mn-ea"/>
                        <a:cs typeface="+mn-cs"/>
                      </a:rPr>
                      <m:t>⁣</m:t>
                    </m:r>
                    <m:d>
                      <m:dPr>
                        <m:ctrlPr>
                          <a:rPr lang="ar-AE" sz="1200" b="0" i="1" kern="1200">
                            <a:solidFill>
                              <a:schemeClr val="tx1"/>
                            </a:solidFill>
                            <a:latin typeface="Cambria Math" panose="02040503050406030204" pitchFamily="18" charset="0"/>
                            <a:ea typeface="+mn-ea"/>
                            <a:cs typeface="+mn-cs"/>
                          </a:rPr>
                        </m:ctrlPr>
                      </m:dPr>
                      <m:e>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𝑐</m:t>
                                </m:r>
                              </m:sub>
                            </m:sSub>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𝑐</m:t>
                                </m:r>
                              </m:sub>
                            </m:sSub>
                          </m:den>
                        </m:f>
                      </m:e>
                    </m:d>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5</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𝑡</m:t>
                            </m:r>
                          </m:sub>
                        </m:sSub>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𝑋</m:t>
                            </m:r>
                          </m:e>
                          <m:sub>
                            <m:r>
                              <a:rPr lang="ar-AE" sz="1200" b="0" i="1" kern="1200">
                                <a:solidFill>
                                  <a:schemeClr val="tx1"/>
                                </a:solidFill>
                                <a:latin typeface="Cambria Math" panose="02040503050406030204" pitchFamily="18" charset="0"/>
                                <a:ea typeface="+mn-ea"/>
                                <a:cs typeface="+mn-cs"/>
                              </a:rPr>
                              <m:t>𝑐</m:t>
                            </m:r>
                          </m:sub>
                        </m:sSub>
                      </m:den>
                    </m:f>
                    <m:r>
                      <a:rPr lang="ar-AE" sz="1200" b="0" i="0" kern="1200">
                        <a:solidFill>
                          <a:schemeClr val="tx1"/>
                        </a:solidFill>
                        <a:latin typeface="Cambria Math" panose="02040503050406030204" pitchFamily="18" charset="0"/>
                        <a:ea typeface="+mn-ea"/>
                        <a:cs typeface="+mn-cs"/>
                      </a:rPr>
                      <m:t>,</m:t>
                    </m:r>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𝐶</m:t>
                        </m:r>
                      </m:e>
                      <m:sub>
                        <m:r>
                          <a:rPr lang="ar-AE" sz="1200" b="0" i="0" kern="1200">
                            <a:solidFill>
                              <a:schemeClr val="tx1"/>
                            </a:solidFill>
                            <a:latin typeface="Cambria Math" panose="02040503050406030204" pitchFamily="18" charset="0"/>
                            <a:ea typeface="+mn-ea"/>
                            <a:cs typeface="+mn-cs"/>
                          </a:rPr>
                          <m:t>6</m:t>
                        </m:r>
                      </m:sub>
                    </m:sSub>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den>
                    </m:f>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1</m:t>
                        </m:r>
                      </m:num>
                      <m:den>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𝑐</m:t>
                            </m:r>
                          </m:sub>
                        </m:sSub>
                      </m:den>
                    </m:f>
                  </m:oMath>
                </a14:m>
                <a:r>
                  <a:rPr lang="ar-AE" dirty="0"/>
                  <a:t>.</a:t>
                </a:r>
                <a:br>
                  <a:rPr lang="ar-AE" dirty="0"/>
                </a:br>
                <a:r>
                  <a:rPr lang="en-GB" dirty="0"/>
                  <a:t>Insert the transformed stresses → quadratic </a:t>
                </a:r>
                <a14:m>
                  <m:oMath xmlns:m="http://schemas.openxmlformats.org/officeDocument/2006/math">
                    <m:r>
                      <a:rPr lang="en-GB" sz="1200" i="1" kern="1200">
                        <a:solidFill>
                          <a:schemeClr val="tx1"/>
                        </a:solidFill>
                        <a:latin typeface="Cambria Math" panose="02040503050406030204" pitchFamily="18" charset="0"/>
                        <a:ea typeface="+mn-ea"/>
                        <a:cs typeface="+mn-cs"/>
                      </a:rPr>
                      <m:t>𝑎</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up>
                        <m:r>
                          <a:rPr lang="ar-AE" sz="1200" i="0" kern="1200">
                            <a:solidFill>
                              <a:schemeClr val="tx1"/>
                            </a:solidFill>
                            <a:latin typeface="Cambria Math" panose="02040503050406030204" pitchFamily="18" charset="0"/>
                            <a:ea typeface="+mn-ea"/>
                            <a:cs typeface="+mn-cs"/>
                          </a:rPr>
                          <m:t>2</m:t>
                        </m:r>
                      </m:sup>
                    </m:sSubSup>
                    <m:r>
                      <a:rPr lang="ar-AE" sz="1200" i="0" kern="1200">
                        <a:solidFill>
                          <a:schemeClr val="tx1"/>
                        </a:solidFill>
                        <a:latin typeface="Cambria Math" panose="02040503050406030204" pitchFamily="18" charset="0"/>
                        <a:ea typeface="+mn-ea"/>
                        <a:cs typeface="+mn-cs"/>
                      </a:rPr>
                      <m:t>+</m:t>
                    </m:r>
                    <m:r>
                      <a:rPr lang="ar-AE" sz="1200" i="1" kern="1200">
                        <a:solidFill>
                          <a:schemeClr val="tx1"/>
                        </a:solidFill>
                        <a:latin typeface="Cambria Math" panose="02040503050406030204" pitchFamily="18" charset="0"/>
                        <a:ea typeface="+mn-ea"/>
                        <a:cs typeface="+mn-cs"/>
                      </a:rPr>
                      <m:t>𝑏</m:t>
                    </m:r>
                    <m:d>
                      <m:dPr>
                        <m:ctrlPr>
                          <a:rPr lang="ar-AE" sz="1200" i="1" kern="1200">
                            <a:solidFill>
                              <a:schemeClr val="tx1"/>
                            </a:solidFill>
                            <a:latin typeface="Cambria Math" panose="02040503050406030204" pitchFamily="18" charset="0"/>
                            <a:ea typeface="+mn-ea"/>
                            <a:cs typeface="+mn-cs"/>
                          </a:rPr>
                        </m:ctrlPr>
                      </m:dPr>
                      <m:e>
                        <m:r>
                          <a:rPr lang="ar-AE" sz="1200" i="1" kern="1200">
                            <a:solidFill>
                              <a:schemeClr val="tx1"/>
                            </a:solidFill>
                            <a:latin typeface="Cambria Math" panose="02040503050406030204" pitchFamily="18" charset="0"/>
                            <a:ea typeface="+mn-ea"/>
                            <a:cs typeface="+mn-cs"/>
                          </a:rPr>
                          <m:t>𝜃</m:t>
                        </m:r>
                      </m:e>
                    </m:d>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oMath>
                </a14:m>
                <a:r>
                  <a:rPr lang="en-GB" dirty="0"/>
                  <a:t>with</a:t>
                </a:r>
                <a:br>
                  <a:rPr lang="en-GB" dirty="0"/>
                </a:br>
                <a14:m>
                  <m:oMath xmlns:m="http://schemas.openxmlformats.org/officeDocument/2006/math">
                    <m:r>
                      <a:rPr lang="en-GB" sz="1200" i="1" kern="1200">
                        <a:solidFill>
                          <a:schemeClr val="tx1"/>
                        </a:solidFill>
                        <a:latin typeface="Cambria Math" panose="02040503050406030204" pitchFamily="18" charset="0"/>
                        <a:ea typeface="+mn-ea"/>
                        <a:cs typeface="+mn-cs"/>
                      </a:rPr>
                      <m:t>𝑎</m:t>
                    </m:r>
                    <m:r>
                      <a:rPr lang="en-GB"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2</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1</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4</m:t>
                        </m:r>
                      </m:sup>
                    </m:sSup>
                    <m:r>
                      <a:rPr lang="ar-AE" sz="1200" i="0" kern="1200">
                        <a:solidFill>
                          <a:schemeClr val="tx1"/>
                        </a:solidFill>
                        <a:latin typeface="Cambria Math" panose="02040503050406030204" pitchFamily="18" charset="0"/>
                        <a:ea typeface="+mn-ea"/>
                        <a:cs typeface="+mn-cs"/>
                      </a:rPr>
                      <m:t>+</m:t>
                    </m:r>
                    <m:d>
                      <m:dPr>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3</m:t>
                            </m:r>
                          </m:sub>
                        </m:sSub>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4</m:t>
                            </m:r>
                          </m:sub>
                        </m:sSub>
                      </m:e>
                    </m:d>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 </m:t>
                    </m:r>
                    <m:r>
                      <a:rPr lang="ar-AE" sz="1200" i="1" kern="1200">
                        <a:solidFill>
                          <a:schemeClr val="tx1"/>
                        </a:solidFill>
                        <a:latin typeface="Cambria Math" panose="02040503050406030204" pitchFamily="18" charset="0"/>
                        <a:ea typeface="+mn-ea"/>
                        <a:cs typeface="+mn-cs"/>
                      </a:rPr>
                      <m:t>𝑏</m:t>
                    </m:r>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5</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a:rPr lang="ar-AE" sz="1200" i="0" kern="1200">
                        <a:solidFill>
                          <a:schemeClr val="tx1"/>
                        </a:solidFill>
                        <a:latin typeface="Cambria Math" panose="02040503050406030204" pitchFamily="18" charset="0"/>
                        <a:ea typeface="+mn-ea"/>
                        <a:cs typeface="+mn-cs"/>
                      </a:rPr>
                      <m:t>+</m:t>
                    </m:r>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𝐶</m:t>
                        </m:r>
                      </m:e>
                      <m:sub>
                        <m:r>
                          <a:rPr lang="ar-AE" sz="1200" i="0" kern="1200">
                            <a:solidFill>
                              <a:schemeClr val="tx1"/>
                            </a:solidFill>
                            <a:latin typeface="Cambria Math" panose="02040503050406030204" pitchFamily="18" charset="0"/>
                            <a:ea typeface="+mn-ea"/>
                            <a:cs typeface="+mn-cs"/>
                          </a:rPr>
                          <m:t>6</m:t>
                        </m:r>
                      </m:sub>
                    </m:sSub>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𝑛</m:t>
                        </m:r>
                      </m:e>
                      <m:sup>
                        <m:r>
                          <a:rPr lang="ar-AE" sz="1200" i="0" kern="1200">
                            <a:solidFill>
                              <a:schemeClr val="tx1"/>
                            </a:solidFill>
                            <a:latin typeface="Cambria Math" panose="02040503050406030204" pitchFamily="18" charset="0"/>
                            <a:ea typeface="+mn-ea"/>
                            <a:cs typeface="+mn-cs"/>
                          </a:rPr>
                          <m:t>2</m:t>
                        </m:r>
                      </m:sup>
                    </m:sSup>
                  </m:oMath>
                </a14:m>
                <a:r>
                  <a:rPr lang="ar-AE" dirty="0"/>
                  <a:t>.</a:t>
                </a:r>
                <a:br>
                  <a:rPr lang="ar-AE" dirty="0"/>
                </a:br>
                <a:r>
                  <a:rPr lang="en-GB" dirty="0"/>
                  <a:t>Tensile capacity: </a:t>
                </a:r>
                <a14:m>
                  <m:oMath xmlns:m="http://schemas.openxmlformats.org/officeDocument/2006/math">
                    <m:sSubSup>
                      <m:sSubSupPr>
                        <m:ctrlPr>
                          <a:rPr lang="ar-AE" sz="1200" i="1" kern="1200">
                            <a:solidFill>
                              <a:schemeClr val="tx1"/>
                            </a:solidFill>
                            <a:latin typeface="Cambria Math" panose="02040503050406030204" pitchFamily="18" charset="0"/>
                            <a:ea typeface="+mn-ea"/>
                            <a:cs typeface="+mn-cs"/>
                          </a:rPr>
                        </m:ctrlPr>
                      </m:sSubSup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𝑥𝑢</m:t>
                        </m:r>
                      </m:sub>
                      <m:sup>
                        <m:r>
                          <m:rPr>
                            <m:nor/>
                          </m:rPr>
                          <a:rPr lang="en-GB" sz="1200" b="0" i="1" kern="1200">
                            <a:solidFill>
                              <a:schemeClr val="tx1"/>
                            </a:solidFill>
                            <a:latin typeface="+mn-lt"/>
                            <a:ea typeface="+mn-ea"/>
                            <a:cs typeface="+mn-cs"/>
                          </a:rPr>
                          <m:t>Hoff</m:t>
                        </m:r>
                      </m:sup>
                    </m:sSubSup>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𝜃</m:t>
                        </m:r>
                      </m:e>
                    </m:d>
                    <m:r>
                      <a:rPr lang="ar-AE" sz="1200" b="0" i="0" kern="1200">
                        <a:solidFill>
                          <a:schemeClr val="tx1"/>
                        </a:solidFill>
                        <a:latin typeface="Cambria Math" panose="02040503050406030204" pitchFamily="18" charset="0"/>
                        <a:ea typeface="+mn-ea"/>
                        <a:cs typeface="+mn-cs"/>
                      </a:rPr>
                      <m:t>=</m:t>
                    </m:r>
                    <m:f>
                      <m:fPr>
                        <m:ctrlPr>
                          <a:rPr lang="ar-AE" sz="1200" b="0" i="1" kern="1200">
                            <a:solidFill>
                              <a:schemeClr val="tx1"/>
                            </a:solidFill>
                            <a:latin typeface="Cambria Math" panose="02040503050406030204" pitchFamily="18" charset="0"/>
                            <a:ea typeface="+mn-ea"/>
                            <a:cs typeface="+mn-cs"/>
                          </a:rPr>
                        </m:ctrlPr>
                      </m:fPr>
                      <m:num>
                        <m:r>
                          <a:rPr lang="ar-AE" sz="1200" b="0" i="0" kern="1200">
                            <a:solidFill>
                              <a:schemeClr val="tx1"/>
                            </a:solidFill>
                            <a:latin typeface="Cambria Math" panose="02040503050406030204" pitchFamily="18" charset="0"/>
                            <a:ea typeface="+mn-ea"/>
                            <a:cs typeface="+mn-cs"/>
                          </a:rPr>
                          <m:t>−</m:t>
                        </m:r>
                        <m:r>
                          <a:rPr lang="ar-AE" sz="1200" b="0" i="1" kern="1200">
                            <a:solidFill>
                              <a:schemeClr val="tx1"/>
                            </a:solidFill>
                            <a:latin typeface="Cambria Math" panose="02040503050406030204" pitchFamily="18" charset="0"/>
                            <a:ea typeface="+mn-ea"/>
                            <a:cs typeface="+mn-cs"/>
                          </a:rPr>
                          <m:t>𝑏</m:t>
                        </m:r>
                        <m:r>
                          <a:rPr lang="ar-AE" sz="1200" b="0" i="0" kern="1200">
                            <a:solidFill>
                              <a:schemeClr val="tx1"/>
                            </a:solidFill>
                            <a:latin typeface="Cambria Math" panose="02040503050406030204" pitchFamily="18" charset="0"/>
                            <a:ea typeface="+mn-ea"/>
                            <a:cs typeface="+mn-cs"/>
                          </a:rPr>
                          <m:t>+</m:t>
                        </m:r>
                        <m:rad>
                          <m:radPr>
                            <m:degHide m:val="on"/>
                            <m:ctrlPr>
                              <a:rPr lang="ar-AE" sz="1200" b="0" i="1" kern="1200">
                                <a:solidFill>
                                  <a:schemeClr val="tx1"/>
                                </a:solidFill>
                                <a:latin typeface="Cambria Math" panose="02040503050406030204" pitchFamily="18" charset="0"/>
                                <a:ea typeface="+mn-ea"/>
                                <a:cs typeface="+mn-cs"/>
                              </a:rPr>
                            </m:ctrlPr>
                          </m:radPr>
                          <m:deg/>
                          <m:e>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𝑏</m:t>
                                </m:r>
                              </m:e>
                              <m:sup>
                                <m:r>
                                  <a:rPr lang="ar-AE" sz="1200" b="0" i="0" kern="1200">
                                    <a:solidFill>
                                      <a:schemeClr val="tx1"/>
                                    </a:solidFill>
                                    <a:latin typeface="Cambria Math" panose="02040503050406030204" pitchFamily="18" charset="0"/>
                                    <a:ea typeface="+mn-ea"/>
                                    <a:cs typeface="+mn-cs"/>
                                  </a:rPr>
                                  <m:t>2</m:t>
                                </m:r>
                              </m:sup>
                            </m:sSup>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4</m:t>
                            </m:r>
                            <m:r>
                              <a:rPr lang="ar-AE" sz="1200" b="0" i="1" kern="1200">
                                <a:solidFill>
                                  <a:schemeClr val="tx1"/>
                                </a:solidFill>
                                <a:latin typeface="Cambria Math" panose="02040503050406030204" pitchFamily="18" charset="0"/>
                                <a:ea typeface="+mn-ea"/>
                                <a:cs typeface="+mn-cs"/>
                              </a:rPr>
                              <m:t>𝑎</m:t>
                            </m:r>
                          </m:e>
                        </m:rad>
                      </m:num>
                      <m:den>
                        <m:r>
                          <a:rPr lang="ar-AE" sz="1200" b="0" i="0" kern="1200">
                            <a:solidFill>
                              <a:schemeClr val="tx1"/>
                            </a:solidFill>
                            <a:latin typeface="Cambria Math" panose="02040503050406030204" pitchFamily="18" charset="0"/>
                            <a:ea typeface="+mn-ea"/>
                            <a:cs typeface="+mn-cs"/>
                          </a:rPr>
                          <m:t>2</m:t>
                        </m:r>
                        <m:r>
                          <a:rPr lang="ar-AE" sz="1200" b="0" i="1" kern="1200">
                            <a:solidFill>
                              <a:schemeClr val="tx1"/>
                            </a:solidFill>
                            <a:latin typeface="Cambria Math" panose="02040503050406030204" pitchFamily="18" charset="0"/>
                            <a:ea typeface="+mn-ea"/>
                            <a:cs typeface="+mn-cs"/>
                          </a:rPr>
                          <m:t>𝑎</m:t>
                        </m:r>
                      </m:den>
                    </m:f>
                  </m:oMath>
                </a14:m>
                <a:r>
                  <a:rPr lang="ar-AE" dirty="0"/>
                  <a:t>.</a:t>
                </a:r>
              </a:p>
              <a:p>
                <a:r>
                  <a:rPr lang="en-GB" b="1" dirty="0"/>
                  <a:t>Details (quick numbers)</a:t>
                </a:r>
              </a:p>
              <a:p>
                <a:r>
                  <a:rPr lang="en-GB" dirty="0"/>
                  <a:t>Using the given allowables, typical values are:</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m:oMathPara>
                </a14:m>
                <a:br>
                  <a:rPr lang="ar-AE" dirty="0"/>
                </a:br>
                <a:r>
                  <a:rPr lang="ar-AE" dirty="0"/>
                  <a:t>• </a:t>
                </a:r>
                <a:r>
                  <a:rPr lang="en-GB" dirty="0"/>
                  <a:t>Max-stress: </a:t>
                </a:r>
                <a14:m>
                  <m:oMath xmlns:m="http://schemas.openxmlformats.org/officeDocument/2006/math">
                    <m:r>
                      <a:rPr lang="en-GB" sz="1200" kern="1200">
                        <a:solidFill>
                          <a:schemeClr val="tx1"/>
                        </a:solidFill>
                        <a:latin typeface="Cambria Math" panose="02040503050406030204" pitchFamily="18" charset="0"/>
                        <a:ea typeface="+mn-ea"/>
                        <a:cs typeface="+mn-cs"/>
                      </a:rPr>
                      <m:t>1500</m:t>
                    </m:r>
                  </m:oMath>
                </a14:m>
                <a:r>
                  <a:rPr lang="en-GB" dirty="0"/>
                  <a:t>MPa (</a:t>
                </a:r>
                <a:r>
                  <a:rPr lang="en-GB" dirty="0" err="1"/>
                  <a:t>fiber</a:t>
                </a:r>
                <a:r>
                  <a:rPr lang="en-GB" dirty="0"/>
                  <a:t> tension limit)</a:t>
                </a:r>
                <a:br>
                  <a:rPr lang="en-GB" dirty="0"/>
                </a:br>
                <a:r>
                  <a:rPr lang="en-GB" dirty="0"/>
                  <a:t>• Hoffman: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1500</m:t>
                    </m:r>
                  </m:oMath>
                </a14:m>
                <a:r>
                  <a:rPr lang="en-GB" dirty="0"/>
                  <a:t>MPa (recovers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oMath>
                </a14:m>
                <a:r>
                  <a:rPr lang="ar-AE" dirty="0"/>
                  <a:t>)</a:t>
                </a:r>
              </a:p>
              <a:p>
                <a:pPr/>
                <a14:m>
                  <m:oMathPara xmlns:m="http://schemas.openxmlformats.org/officeDocument/2006/math">
                    <m:oMathParaPr>
                      <m:jc m:val="centerGroup"/>
                    </m:oMathParaPr>
                    <m:oMath xmlns:m="http://schemas.openxmlformats.org/officeDocument/2006/math">
                      <m:r>
                        <a:rPr lang="ar-AE" sz="1200" i="1" kern="1200">
                          <a:solidFill>
                            <a:schemeClr val="tx1"/>
                          </a:solidFill>
                          <a:latin typeface="Cambria Math" panose="02040503050406030204" pitchFamily="18" charset="0"/>
                          <a:ea typeface="+mn-ea"/>
                          <a:cs typeface="+mn-cs"/>
                        </a:rPr>
                        <m:t>𝜃</m:t>
                      </m:r>
                      <m:r>
                        <a:rPr lang="ar-AE"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30</m:t>
                          </m:r>
                        </m:e>
                        <m:sup>
                          <m:r>
                            <a:rPr lang="ar-AE" sz="1200" i="0" kern="1200">
                              <a:solidFill>
                                <a:schemeClr val="tx1"/>
                              </a:solidFill>
                              <a:latin typeface="Cambria Math" panose="02040503050406030204" pitchFamily="18" charset="0"/>
                              <a:ea typeface="+mn-ea"/>
                              <a:cs typeface="+mn-cs"/>
                            </a:rPr>
                            <m:t>∘</m:t>
                          </m:r>
                        </m:sup>
                      </m:sSup>
                    </m:oMath>
                  </m:oMathPara>
                </a14:m>
                <a:br>
                  <a:rPr lang="ar-AE" dirty="0"/>
                </a:br>
                <a:r>
                  <a:rPr lang="ar-AE" dirty="0"/>
                  <a:t>• </a:t>
                </a:r>
                <a:r>
                  <a:rPr lang="en-GB" dirty="0"/>
                  <a:t>Max-stress: MPa (shear governs)</a:t>
                </a:r>
                <a:br>
                  <a:rPr lang="en-GB" dirty="0"/>
                </a:br>
                <a:r>
                  <a:rPr lang="en-GB" dirty="0"/>
                  <a:t>• Hoffman: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b="1" i="0" kern="1200">
                        <a:solidFill>
                          <a:schemeClr val="tx1"/>
                        </a:solidFill>
                        <a:latin typeface="Cambria Math" panose="02040503050406030204" pitchFamily="18" charset="0"/>
                        <a:ea typeface="+mn-ea"/>
                        <a:cs typeface="+mn-cs"/>
                      </a:rPr>
                      <m:t>𝟏𝟓𝟗</m:t>
                    </m:r>
                  </m:oMath>
                </a14:m>
                <a:r>
                  <a:rPr lang="en-GB" dirty="0"/>
                  <a:t>MPa</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45</m:t>
                          </m:r>
                        </m:e>
                        <m:sup>
                          <m:r>
                            <a:rPr lang="ar-AE" sz="1200" i="0" kern="1200">
                              <a:solidFill>
                                <a:schemeClr val="tx1"/>
                              </a:solidFill>
                              <a:latin typeface="Cambria Math" panose="02040503050406030204" pitchFamily="18" charset="0"/>
                              <a:ea typeface="+mn-ea"/>
                              <a:cs typeface="+mn-cs"/>
                            </a:rPr>
                            <m:t>∘</m:t>
                          </m:r>
                        </m:sup>
                      </m:sSup>
                    </m:oMath>
                  </m:oMathPara>
                </a14:m>
                <a:br>
                  <a:rPr lang="ar-AE" dirty="0"/>
                </a:br>
                <a:r>
                  <a:rPr lang="ar-AE" dirty="0"/>
                  <a:t>• </a:t>
                </a:r>
                <a:r>
                  <a:rPr lang="en-GB" dirty="0"/>
                  <a:t>Max-stress: MPa</a:t>
                </a:r>
                <a:br>
                  <a:rPr lang="en-GB" dirty="0"/>
                </a:br>
                <a:r>
                  <a:rPr lang="en-GB" dirty="0"/>
                  <a:t>• Hoffman: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b="1" i="0" kern="1200">
                        <a:solidFill>
                          <a:schemeClr val="tx1"/>
                        </a:solidFill>
                        <a:latin typeface="Cambria Math" panose="02040503050406030204" pitchFamily="18" charset="0"/>
                        <a:ea typeface="+mn-ea"/>
                        <a:cs typeface="+mn-cs"/>
                      </a:rPr>
                      <m:t>𝟏𝟏𝟓</m:t>
                    </m:r>
                  </m:oMath>
                </a14:m>
                <a:r>
                  <a:rPr lang="en-GB" dirty="0"/>
                  <a:t>MPa</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60</m:t>
                          </m:r>
                        </m:e>
                        <m:sup>
                          <m:r>
                            <a:rPr lang="ar-AE" sz="1200" i="0" kern="1200">
                              <a:solidFill>
                                <a:schemeClr val="tx1"/>
                              </a:solidFill>
                              <a:latin typeface="Cambria Math" panose="02040503050406030204" pitchFamily="18" charset="0"/>
                              <a:ea typeface="+mn-ea"/>
                              <a:cs typeface="+mn-cs"/>
                            </a:rPr>
                            <m:t>∘</m:t>
                          </m:r>
                        </m:sup>
                      </m:sSup>
                    </m:oMath>
                  </m:oMathPara>
                </a14:m>
                <a:br>
                  <a:rPr lang="ar-AE" dirty="0"/>
                </a:br>
                <a:r>
                  <a:rPr lang="ar-AE" dirty="0"/>
                  <a:t>• </a:t>
                </a:r>
                <a:r>
                  <a:rPr lang="en-GB" dirty="0"/>
                  <a:t>Max-stress: MPa (transverse tension governs)</a:t>
                </a:r>
                <a:br>
                  <a:rPr lang="en-GB" dirty="0"/>
                </a:br>
                <a:r>
                  <a:rPr lang="en-GB" dirty="0"/>
                  <a:t>• Hoffman: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b="1" i="0" kern="1200">
                        <a:solidFill>
                          <a:schemeClr val="tx1"/>
                        </a:solidFill>
                        <a:latin typeface="Cambria Math" panose="02040503050406030204" pitchFamily="18" charset="0"/>
                        <a:ea typeface="+mn-ea"/>
                        <a:cs typeface="+mn-cs"/>
                      </a:rPr>
                      <m:t>𝟗𝟖</m:t>
                    </m:r>
                  </m:oMath>
                </a14:m>
                <a:r>
                  <a:rPr lang="en-GB" dirty="0"/>
                  <a:t>MPa</a:t>
                </a:r>
              </a:p>
              <a:p>
                <a:pPr/>
                <a14:m>
                  <m:oMathPara xmlns:m="http://schemas.openxmlformats.org/officeDocument/2006/math">
                    <m:oMathParaPr>
                      <m:jc m:val="centerGroup"/>
                    </m:oMathParaPr>
                    <m:oMath xmlns:m="http://schemas.openxmlformats.org/officeDocument/2006/math">
                      <m:r>
                        <a:rPr lang="en-GB" sz="1200" i="1" kern="1200">
                          <a:solidFill>
                            <a:schemeClr val="tx1"/>
                          </a:solidFill>
                          <a:latin typeface="Cambria Math" panose="02040503050406030204" pitchFamily="18" charset="0"/>
                          <a:ea typeface="+mn-ea"/>
                          <a:cs typeface="+mn-cs"/>
                        </a:rPr>
                        <m:t>𝜃</m:t>
                      </m:r>
                      <m:r>
                        <a:rPr lang="en-GB" sz="1200" i="0" kern="1200">
                          <a:solidFill>
                            <a:schemeClr val="tx1"/>
                          </a:solidFill>
                          <a:latin typeface="Cambria Math" panose="02040503050406030204" pitchFamily="18" charset="0"/>
                          <a:ea typeface="+mn-ea"/>
                          <a:cs typeface="+mn-cs"/>
                        </a:rPr>
                        <m:t>=</m:t>
                      </m:r>
                      <m:sSup>
                        <m:sSupPr>
                          <m:ctrlPr>
                            <a:rPr lang="ar-AE" sz="1200" i="1" kern="1200">
                              <a:solidFill>
                                <a:schemeClr val="tx1"/>
                              </a:solidFill>
                              <a:latin typeface="Cambria Math" panose="02040503050406030204" pitchFamily="18" charset="0"/>
                              <a:ea typeface="+mn-ea"/>
                              <a:cs typeface="+mn-cs"/>
                            </a:rPr>
                          </m:ctrlPr>
                        </m:sSupPr>
                        <m:e>
                          <m:r>
                            <a:rPr lang="ar-AE" sz="1200" i="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m:oMathPara>
                </a14:m>
                <a:br>
                  <a:rPr lang="ar-AE" dirty="0"/>
                </a:br>
                <a:r>
                  <a:rPr lang="ar-AE" dirty="0"/>
                  <a:t>• </a:t>
                </a:r>
                <a:r>
                  <a:rPr lang="en-GB" dirty="0"/>
                  <a:t>Max-stress: </a:t>
                </a:r>
                <a14:m>
                  <m:oMath xmlns:m="http://schemas.openxmlformats.org/officeDocument/2006/math">
                    <m:r>
                      <a:rPr lang="en-GB" sz="1200" kern="1200">
                        <a:solidFill>
                          <a:schemeClr val="tx1"/>
                        </a:solidFill>
                        <a:latin typeface="Cambria Math" panose="02040503050406030204" pitchFamily="18" charset="0"/>
                        <a:ea typeface="+mn-ea"/>
                        <a:cs typeface="+mn-cs"/>
                      </a:rPr>
                      <m:t>90</m:t>
                    </m:r>
                  </m:oMath>
                </a14:m>
                <a:r>
                  <a:rPr lang="en-GB" dirty="0"/>
                  <a:t>MPa (matrix tension limit)</a:t>
                </a:r>
                <a:br>
                  <a:rPr lang="en-GB" dirty="0"/>
                </a:br>
                <a:r>
                  <a:rPr lang="en-GB" dirty="0"/>
                  <a:t>• Hoffman: </a:t>
                </a:r>
                <a14:m>
                  <m:oMath xmlns:m="http://schemas.openxmlformats.org/officeDocument/2006/math">
                    <m:r>
                      <a:rPr lang="en-GB" sz="1200" kern="1200">
                        <a:solidFill>
                          <a:schemeClr val="tx1"/>
                        </a:solidFill>
                        <a:latin typeface="Cambria Math" panose="02040503050406030204" pitchFamily="18" charset="0"/>
                        <a:ea typeface="+mn-ea"/>
                        <a:cs typeface="+mn-cs"/>
                      </a:rPr>
                      <m:t>≈</m:t>
                    </m:r>
                    <m:r>
                      <a:rPr lang="en-GB" sz="1200" i="0" kern="1200">
                        <a:solidFill>
                          <a:schemeClr val="tx1"/>
                        </a:solidFill>
                        <a:latin typeface="Cambria Math" panose="02040503050406030204" pitchFamily="18" charset="0"/>
                        <a:ea typeface="+mn-ea"/>
                        <a:cs typeface="+mn-cs"/>
                      </a:rPr>
                      <m:t>90</m:t>
                    </m:r>
                  </m:oMath>
                </a14:m>
                <a:r>
                  <a:rPr lang="en-GB" dirty="0"/>
                  <a:t>MPa (recovers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ar-AE" dirty="0"/>
                  <a:t>)</a:t>
                </a:r>
              </a:p>
              <a:p>
                <a:r>
                  <a:rPr lang="en-GB" b="1" dirty="0"/>
                  <a:t>Key takeaways</a:t>
                </a:r>
              </a:p>
              <a:p>
                <a:r>
                  <a:rPr lang="en-GB" dirty="0"/>
                  <a:t>Both criteria </a:t>
                </a:r>
                <a:r>
                  <a:rPr lang="en-GB" b="1" dirty="0"/>
                  <a:t>match</a:t>
                </a:r>
                <a:r>
                  <a:rPr lang="en-GB" dirty="0"/>
                  <a:t> the on-axis strengths at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en-GB" dirty="0"/>
                  <a:t>and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ar-AE" dirty="0"/>
                  <a:t>.</a:t>
                </a:r>
              </a:p>
              <a:p>
                <a:r>
                  <a:rPr lang="en-GB" dirty="0"/>
                  <a:t>Off-axis (≈30–60°), </a:t>
                </a:r>
                <a:r>
                  <a:rPr lang="en-GB" b="1" dirty="0"/>
                  <a:t>Hoffman predicts lower strength</a:t>
                </a:r>
                <a:r>
                  <a:rPr lang="en-GB" dirty="0"/>
                  <a:t> than maximum stress because it includes interaction terms and tension–compression asymmetry.</a:t>
                </a:r>
              </a:p>
              <a:p>
                <a:r>
                  <a:rPr lang="en-GB" dirty="0"/>
                  <a:t>Maximum stress is </a:t>
                </a:r>
                <a:r>
                  <a:rPr lang="en-GB" b="1" dirty="0"/>
                  <a:t>simple and conservative by component</a:t>
                </a:r>
                <a:r>
                  <a:rPr lang="en-GB" dirty="0"/>
                  <a:t>, but it </a:t>
                </a:r>
                <a:r>
                  <a:rPr lang="en-GB" b="1" dirty="0"/>
                  <a:t>ignores interactions</a:t>
                </a:r>
                <a:r>
                  <a:rPr lang="en-GB" dirty="0"/>
                  <a:t>—it picks the smallest of </a:t>
                </a:r>
                <a14:m>
                  <m:oMath xmlns:m="http://schemas.openxmlformats.org/officeDocument/2006/math">
                    <m:d>
                      <m:dPr>
                        <m:begChr m:val="{"/>
                        <m:endChr m:val="}"/>
                        <m:sepChr m:val=","/>
                        <m:ctrlPr>
                          <a:rPr lang="ar-AE" sz="1200" i="1" kern="1200">
                            <a:solidFill>
                              <a:schemeClr val="tx1"/>
                            </a:solidFill>
                            <a:latin typeface="Cambria Math" panose="02040503050406030204" pitchFamily="18" charset="0"/>
                            <a:ea typeface="+mn-ea"/>
                            <a:cs typeface="+mn-cs"/>
                          </a:rPr>
                        </m:ctrlPr>
                      </m:dPr>
                      <m:e>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e>
                      <m:e>
                        <m:r>
                          <a:rPr lang="ar-AE" sz="1200" i="0" kern="1200">
                            <a:solidFill>
                              <a:schemeClr val="tx1"/>
                            </a:solidFill>
                            <a:latin typeface="Cambria Math" panose="02040503050406030204" pitchFamily="18" charset="0"/>
                            <a:ea typeface="+mn-ea"/>
                            <a:cs typeface="+mn-cs"/>
                          </a:rPr>
                          <m:t>/</m:t>
                        </m:r>
                      </m:e>
                      <m:e>
                        <m:sSup>
                          <m:sSupPr>
                            <m:ctrlPr>
                              <a:rPr lang="ar-AE" sz="1200" i="1" kern="1200">
                                <a:solidFill>
                                  <a:schemeClr val="tx1"/>
                                </a:solidFill>
                                <a:latin typeface="Cambria Math" panose="02040503050406030204" pitchFamily="18" charset="0"/>
                                <a:ea typeface="+mn-ea"/>
                                <a:cs typeface="+mn-cs"/>
                              </a:rPr>
                            </m:ctrlPr>
                          </m:sSupPr>
                          <m:e>
                            <m:r>
                              <a:rPr lang="ar-AE" sz="1200" i="1" kern="1200">
                                <a:solidFill>
                                  <a:schemeClr val="tx1"/>
                                </a:solidFill>
                                <a:latin typeface="Cambria Math" panose="02040503050406030204" pitchFamily="18" charset="0"/>
                                <a:ea typeface="+mn-ea"/>
                                <a:cs typeface="+mn-cs"/>
                              </a:rPr>
                              <m:t>𝑚</m:t>
                            </m:r>
                          </m:e>
                          <m:sup>
                            <m:r>
                              <a:rPr lang="ar-AE" sz="1200" i="0" kern="1200">
                                <a:solidFill>
                                  <a:schemeClr val="tx1"/>
                                </a:solidFill>
                                <a:latin typeface="Cambria Math" panose="02040503050406030204" pitchFamily="18" charset="0"/>
                                <a:ea typeface="+mn-ea"/>
                                <a:cs typeface="+mn-cs"/>
                              </a:rPr>
                              <m:t>2</m:t>
                            </m:r>
                          </m:sup>
                        </m:sSup>
                        <m:r>
                          <m:rPr>
                            <m:nor/>
                          </m:rPr>
                          <a:rPr lang="ar-AE" sz="1200" b="0" i="1" kern="1200">
                            <a:solidFill>
                              <a:schemeClr val="tx1"/>
                            </a:solidFill>
                            <a:latin typeface="+mn-lt"/>
                            <a:ea typeface="+mn-ea"/>
                            <a:cs typeface="+mn-cs"/>
                          </a:rPr>
                          <m:t>  </m:t>
                        </m:r>
                        <m:sSub>
                          <m:sSubPr>
                            <m:ctrlPr>
                              <a:rPr lang="ar-AE" sz="1200" b="0" i="1" kern="1200">
                                <a:solidFill>
                                  <a:schemeClr val="tx1"/>
                                </a:solidFill>
                                <a:latin typeface="Cambria Math" panose="02040503050406030204" pitchFamily="18" charset="0"/>
                                <a:ea typeface="+mn-ea"/>
                                <a:cs typeface="+mn-cs"/>
                              </a:rPr>
                            </m:ctrlPr>
                          </m:sSubPr>
                          <m:e>
                            <m:r>
                              <a:rPr lang="ar-AE" sz="1200" b="0" i="1" kern="1200">
                                <a:solidFill>
                                  <a:schemeClr val="tx1"/>
                                </a:solidFill>
                                <a:latin typeface="Cambria Math" panose="02040503050406030204" pitchFamily="18" charset="0"/>
                                <a:ea typeface="+mn-ea"/>
                                <a:cs typeface="+mn-cs"/>
                              </a:rPr>
                              <m:t>𝑌</m:t>
                            </m:r>
                          </m:e>
                          <m:sub>
                            <m:r>
                              <a:rPr lang="ar-AE" sz="1200" b="0" i="1" kern="1200">
                                <a:solidFill>
                                  <a:schemeClr val="tx1"/>
                                </a:solidFill>
                                <a:latin typeface="Cambria Math" panose="02040503050406030204" pitchFamily="18" charset="0"/>
                                <a:ea typeface="+mn-ea"/>
                                <a:cs typeface="+mn-cs"/>
                              </a:rPr>
                              <m:t>𝑡</m:t>
                            </m:r>
                          </m:sub>
                        </m:sSub>
                        <m:r>
                          <a:rPr lang="ar-AE" sz="1200" b="0" i="0" kern="1200">
                            <a:solidFill>
                              <a:schemeClr val="tx1"/>
                            </a:solidFill>
                            <a:latin typeface="Cambria Math" panose="02040503050406030204" pitchFamily="18" charset="0"/>
                            <a:ea typeface="+mn-ea"/>
                            <a:cs typeface="+mn-cs"/>
                          </a:rPr>
                          <m:t>/</m:t>
                        </m:r>
                        <m:sSup>
                          <m:sSupPr>
                            <m:ctrlPr>
                              <a:rPr lang="ar-AE" sz="1200" b="0" i="1" kern="1200">
                                <a:solidFill>
                                  <a:schemeClr val="tx1"/>
                                </a:solidFill>
                                <a:latin typeface="Cambria Math" panose="02040503050406030204" pitchFamily="18" charset="0"/>
                                <a:ea typeface="+mn-ea"/>
                                <a:cs typeface="+mn-cs"/>
                              </a:rPr>
                            </m:ctrlPr>
                          </m:sSupPr>
                          <m:e>
                            <m:r>
                              <a:rPr lang="ar-AE" sz="1200" b="0" i="1" kern="1200">
                                <a:solidFill>
                                  <a:schemeClr val="tx1"/>
                                </a:solidFill>
                                <a:latin typeface="Cambria Math" panose="02040503050406030204" pitchFamily="18" charset="0"/>
                                <a:ea typeface="+mn-ea"/>
                                <a:cs typeface="+mn-cs"/>
                              </a:rPr>
                              <m:t>𝑛</m:t>
                            </m:r>
                          </m:e>
                          <m:sup>
                            <m:r>
                              <a:rPr lang="ar-AE" sz="1200" b="0" i="0" kern="1200">
                                <a:solidFill>
                                  <a:schemeClr val="tx1"/>
                                </a:solidFill>
                                <a:latin typeface="Cambria Math" panose="02040503050406030204" pitchFamily="18" charset="0"/>
                                <a:ea typeface="+mn-ea"/>
                                <a:cs typeface="+mn-cs"/>
                              </a:rPr>
                              <m:t>2</m:t>
                            </m:r>
                          </m:sup>
                        </m:sSup>
                        <m:r>
                          <m:rPr>
                            <m:nor/>
                          </m:rPr>
                          <a:rPr lang="ar-AE" sz="1200" b="0" i="1" kern="1200">
                            <a:solidFill>
                              <a:schemeClr val="tx1"/>
                            </a:solidFill>
                            <a:latin typeface="+mn-lt"/>
                            <a:ea typeface="+mn-ea"/>
                            <a:cs typeface="+mn-cs"/>
                          </a:rPr>
                          <m:t>  </m:t>
                        </m:r>
                        <m:r>
                          <a:rPr lang="ar-AE" sz="1200" b="0" i="1" kern="1200">
                            <a:solidFill>
                              <a:schemeClr val="tx1"/>
                            </a:solidFill>
                            <a:latin typeface="Cambria Math" panose="02040503050406030204" pitchFamily="18" charset="0"/>
                            <a:ea typeface="+mn-ea"/>
                            <a:cs typeface="+mn-cs"/>
                          </a:rPr>
                          <m:t>𝑆</m:t>
                        </m:r>
                        <m:r>
                          <a:rPr lang="ar-AE" sz="1200" b="0" i="0" kern="1200">
                            <a:solidFill>
                              <a:schemeClr val="tx1"/>
                            </a:solidFill>
                            <a:latin typeface="Cambria Math" panose="02040503050406030204" pitchFamily="18" charset="0"/>
                            <a:ea typeface="+mn-ea"/>
                            <a:cs typeface="+mn-cs"/>
                          </a:rPr>
                          <m:t>/</m:t>
                        </m:r>
                        <m:d>
                          <m:dPr>
                            <m:ctrlPr>
                              <a:rPr lang="ar-AE" sz="1200" b="0" i="1" kern="1200">
                                <a:solidFill>
                                  <a:schemeClr val="tx1"/>
                                </a:solidFill>
                                <a:latin typeface="Cambria Math" panose="02040503050406030204" pitchFamily="18" charset="0"/>
                                <a:ea typeface="+mn-ea"/>
                                <a:cs typeface="+mn-cs"/>
                              </a:rPr>
                            </m:ctrlPr>
                          </m:dPr>
                          <m:e>
                            <m:r>
                              <a:rPr lang="ar-AE" sz="1200" b="0" i="1" kern="1200">
                                <a:solidFill>
                                  <a:schemeClr val="tx1"/>
                                </a:solidFill>
                                <a:latin typeface="Cambria Math" panose="02040503050406030204" pitchFamily="18" charset="0"/>
                                <a:ea typeface="+mn-ea"/>
                                <a:cs typeface="+mn-cs"/>
                              </a:rPr>
                              <m:t>𝑚𝑛</m:t>
                            </m:r>
                          </m:e>
                        </m:d>
                      </m:e>
                    </m:d>
                  </m:oMath>
                </a14:m>
                <a:r>
                  <a:rPr lang="ar-AE" dirty="0"/>
                  <a:t>.</a:t>
                </a:r>
              </a:p>
              <a:p>
                <a:r>
                  <a:rPr lang="en-GB" dirty="0"/>
                  <a:t>Hoffman is generally </a:t>
                </a:r>
                <a:r>
                  <a:rPr lang="en-GB" b="1" dirty="0"/>
                  <a:t>preferred for design screening</a:t>
                </a:r>
                <a:r>
                  <a:rPr lang="en-GB" dirty="0"/>
                  <a:t> of off-axis tensile loading (more realistic), while maximum stress is useful for </a:t>
                </a:r>
                <a:r>
                  <a:rPr lang="en-GB" b="1" dirty="0"/>
                  <a:t>quick checks</a:t>
                </a:r>
                <a:r>
                  <a:rPr lang="en-GB" dirty="0"/>
                  <a:t> and bounding.</a:t>
                </a:r>
              </a:p>
              <a:p>
                <a:br>
                  <a:rPr lang="en-GB" dirty="0"/>
                </a:br>
                <a:endParaRPr lang="en-GB" dirty="0"/>
              </a:p>
              <a:p>
                <a:endParaRPr lang="en-GB" dirty="0"/>
              </a:p>
            </p:txBody>
          </p:sp>
        </mc:Choice>
        <mc:Fallback xmlns="">
          <p:sp>
            <p:nvSpPr>
              <p:cNvPr id="3" name="Notes Placeholder 2"/>
              <p:cNvSpPr>
                <a:spLocks noGrp="1"/>
              </p:cNvSpPr>
              <p:nvPr>
                <p:ph type="body" idx="1"/>
              </p:nvPr>
            </p:nvSpPr>
            <p:spPr/>
            <p:txBody>
              <a:bodyPr/>
              <a:lstStyle/>
              <a:p>
                <a:r>
                  <a:rPr lang="en-GB" b="1" dirty="0"/>
                  <a:t>Concept</a:t>
                </a:r>
              </a:p>
              <a:p>
                <a:r>
                  <a:rPr lang="en-GB" dirty="0"/>
                  <a:t>Rotate the remote axial stress </a:t>
                </a:r>
                <a:r>
                  <a:rPr lang="ar-AE" sz="1200" i="0" kern="1200">
                    <a:solidFill>
                      <a:schemeClr val="tx1"/>
                    </a:solidFill>
                    <a:latin typeface="+mn-lt"/>
                    <a:ea typeface="+mn-ea"/>
                    <a:cs typeface="+mn-cs"/>
                  </a:rPr>
                  <a:t>𝜎_𝑥</a:t>
                </a:r>
                <a:r>
                  <a:rPr lang="en-GB" dirty="0"/>
                  <a:t>by </a:t>
                </a:r>
                <a:r>
                  <a:rPr lang="el-GR" dirty="0"/>
                  <a:t>θ </a:t>
                </a:r>
                <a:r>
                  <a:rPr lang="en-GB" dirty="0"/>
                  <a:t>into the ply axes:</a:t>
                </a:r>
                <a:br>
                  <a:rPr lang="en-GB" dirty="0"/>
                </a:br>
                <a:r>
                  <a:rPr lang="en-GB" sz="1200" i="0" kern="1200">
                    <a:solidFill>
                      <a:schemeClr val="tx1"/>
                    </a:solidFill>
                    <a:latin typeface="+mn-lt"/>
                    <a:ea typeface="+mn-ea"/>
                    <a:cs typeface="+mn-cs"/>
                  </a:rPr>
                  <a:t>𝑚=cos</a:t>
                </a:r>
                <a:r>
                  <a:rPr lang="ar-AE" sz="1200" i="0" kern="1200">
                    <a:solidFill>
                      <a:schemeClr val="tx1"/>
                    </a:solidFill>
                    <a:latin typeface="+mn-lt"/>
                    <a:ea typeface="+mn-ea"/>
                    <a:cs typeface="+mn-cs"/>
                  </a:rPr>
                  <a:t>⁡𝜃,</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𝑛=</a:t>
                </a:r>
                <a:r>
                  <a:rPr lang="en-GB" sz="1200" b="0" i="0" kern="1200">
                    <a:solidFill>
                      <a:schemeClr val="tx1"/>
                    </a:solidFill>
                    <a:latin typeface="+mn-lt"/>
                    <a:ea typeface="+mn-ea"/>
                    <a:cs typeface="+mn-cs"/>
                  </a:rPr>
                  <a:t>sin</a:t>
                </a:r>
                <a:r>
                  <a:rPr lang="ar-AE" sz="1200" b="0" i="0" kern="1200">
                    <a:solidFill>
                      <a:schemeClr val="tx1"/>
                    </a:solidFill>
                    <a:latin typeface="+mn-lt"/>
                    <a:ea typeface="+mn-ea"/>
                    <a:cs typeface="+mn-cs"/>
                  </a:rPr>
                  <a:t>⁡𝜃</a:t>
                </a:r>
                <a:br>
                  <a:rPr lang="ar-AE" dirty="0"/>
                </a:br>
                <a:r>
                  <a:rPr lang="ar-AE" sz="1200" i="0" kern="1200">
                    <a:solidFill>
                      <a:schemeClr val="tx1"/>
                    </a:solidFill>
                    <a:latin typeface="+mn-lt"/>
                    <a:ea typeface="+mn-ea"/>
                    <a:cs typeface="+mn-cs"/>
                  </a:rPr>
                  <a:t>𝜎_11=𝜎_𝑥 𝑚^2,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𝜎_22=𝜎_𝑥 𝑛^2,</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𝜏_12=𝜎_𝑥 𝑚𝑛</a:t>
                </a:r>
                <a:r>
                  <a:rPr lang="ar-AE" dirty="0"/>
                  <a:t>.</a:t>
                </a:r>
              </a:p>
              <a:p>
                <a:r>
                  <a:rPr lang="en-GB" b="1" dirty="0"/>
                  <a:t>Maximum stress</a:t>
                </a:r>
                <a:r>
                  <a:rPr lang="en-GB" dirty="0"/>
                  <a:t>: failure when any transformed component reaches its allowable.</a:t>
                </a:r>
                <a:br>
                  <a:rPr lang="en-GB" dirty="0"/>
                </a:br>
                <a:r>
                  <a:rPr lang="ar-AE" sz="1200" i="0" kern="1200">
                    <a:solidFill>
                      <a:schemeClr val="tx1"/>
                    </a:solidFill>
                    <a:latin typeface="+mn-lt"/>
                    <a:ea typeface="+mn-ea"/>
                    <a:cs typeface="+mn-cs"/>
                  </a:rPr>
                  <a:t>𝜎_𝑥𝑢^</a:t>
                </a:r>
                <a:r>
                  <a:rPr lang="en-GB" sz="1200" b="0" i="0" kern="1200">
                    <a:solidFill>
                      <a:schemeClr val="tx1"/>
                    </a:solidFill>
                    <a:latin typeface="+mn-lt"/>
                    <a:ea typeface="+mn-ea"/>
                    <a:cs typeface="+mn-cs"/>
                  </a:rPr>
                  <a:t>"MS</a:t>
                </a:r>
                <a:r>
                  <a:rPr lang="ar-AE" sz="1200" b="0" i="0" kern="1200">
                    <a:solidFill>
                      <a:schemeClr val="tx1"/>
                    </a:solidFill>
                    <a:latin typeface="+mn-lt"/>
                    <a:ea typeface="+mn-ea"/>
                    <a:cs typeface="+mn-cs"/>
                  </a:rPr>
                  <a:t>"  (𝜃)=</a:t>
                </a:r>
                <a:r>
                  <a:rPr lang="en-GB" sz="1200" b="0" i="0" kern="1200">
                    <a:solidFill>
                      <a:schemeClr val="tx1"/>
                    </a:solidFill>
                    <a:latin typeface="+mn-lt"/>
                    <a:ea typeface="+mn-ea"/>
                    <a:cs typeface="+mn-cs"/>
                  </a:rPr>
                  <a:t>min</a:t>
                </a:r>
                <a:r>
                  <a:rPr lang="ar-AE" sz="1200" b="0" i="0" kern="1200">
                    <a:solidFill>
                      <a:schemeClr val="tx1"/>
                    </a:solidFill>
                    <a:latin typeface="+mn-lt"/>
                    <a:ea typeface="+mn-ea"/>
                    <a:cs typeface="+mn-cs"/>
                  </a:rPr>
                  <a:t>⁡" ⁣"  (𝑋_𝑡/𝑚^2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𝑌_𝑡/𝑛^2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𝑆/(∣𝑚𝑛∣))</a:t>
                </a:r>
                <a:r>
                  <a:rPr lang="ar-AE" dirty="0"/>
                  <a:t>(</a:t>
                </a:r>
                <a:r>
                  <a:rPr lang="en-GB" dirty="0"/>
                  <a:t>tension case).</a:t>
                </a:r>
              </a:p>
              <a:p>
                <a:r>
                  <a:rPr lang="en-GB" b="1" dirty="0"/>
                  <a:t>Hoffman</a:t>
                </a:r>
                <a:r>
                  <a:rPr lang="en-GB" dirty="0"/>
                  <a:t>: uses the quadratic with tension–compression asymmetry. With zero prestress:</a:t>
                </a:r>
                <a:br>
                  <a:rPr lang="en-GB" dirty="0"/>
                </a:br>
                <a:r>
                  <a:rPr lang="ar-AE" sz="1200" i="0" kern="1200">
                    <a:solidFill>
                      <a:schemeClr val="tx1"/>
                    </a:solidFill>
                    <a:latin typeface="+mn-lt"/>
                    <a:ea typeface="+mn-ea"/>
                    <a:cs typeface="+mn-cs"/>
                  </a:rPr>
                  <a:t>𝐶_1=1/(𝑌_𝑡 𝑌_𝑐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𝐶_2=1/(𝑋_𝑡 𝑋_𝑐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𝐶_3=1/𝑆^2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𝐶_4=−1/2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(1/(𝑋_𝑡 𝑋_𝑐 )+1/(𝑌_𝑡 𝑌_𝑐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𝐶_5=1/𝑋_𝑡 −1/𝑋_𝑐 ,</a:t>
                </a:r>
                <a:r>
                  <a:rPr lang="ar-AE" sz="1200" b="0" i="0" kern="1200">
                    <a:solidFill>
                      <a:schemeClr val="tx1"/>
                    </a:solidFill>
                    <a:latin typeface="Cambria Math" panose="02040503050406030204" pitchFamily="18" charset="0"/>
                    <a:ea typeface="+mn-ea"/>
                    <a:cs typeface="+mn-cs"/>
                  </a:rPr>
                  <a:t>"  </a:t>
                </a:r>
                <a:r>
                  <a:rPr lang="ar-AE" sz="1200" b="0" i="0" kern="1200">
                    <a:solidFill>
                      <a:schemeClr val="tx1"/>
                    </a:solidFill>
                    <a:latin typeface="+mn-lt"/>
                    <a:ea typeface="+mn-ea"/>
                    <a:cs typeface="+mn-cs"/>
                  </a:rPr>
                  <a:t>" 𝐶_6=1/𝑌_𝑡 −1/𝑌_𝑐 </a:t>
                </a:r>
                <a:r>
                  <a:rPr lang="ar-AE" dirty="0"/>
                  <a:t>.</a:t>
                </a:r>
                <a:br>
                  <a:rPr lang="ar-AE" dirty="0"/>
                </a:br>
                <a:r>
                  <a:rPr lang="en-GB" dirty="0"/>
                  <a:t>Insert the transformed stresses → quadratic </a:t>
                </a:r>
                <a:r>
                  <a:rPr lang="en-GB" sz="1200" i="0" kern="1200">
                    <a:solidFill>
                      <a:schemeClr val="tx1"/>
                    </a:solidFill>
                    <a:latin typeface="+mn-lt"/>
                    <a:ea typeface="+mn-ea"/>
                    <a:cs typeface="+mn-cs"/>
                  </a:rPr>
                  <a:t>𝑎</a:t>
                </a:r>
                <a:r>
                  <a:rPr lang="ar-AE" sz="1200" i="0" kern="1200">
                    <a:solidFill>
                      <a:schemeClr val="tx1"/>
                    </a:solidFill>
                    <a:latin typeface="+mn-lt"/>
                    <a:ea typeface="+mn-ea"/>
                    <a:cs typeface="+mn-cs"/>
                  </a:rPr>
                  <a:t>(𝜃) 𝜎_𝑥^2+𝑏(𝜃) 𝜎_𝑥−1=0</a:t>
                </a:r>
                <a:r>
                  <a:rPr lang="en-GB" dirty="0"/>
                  <a:t>with</a:t>
                </a:r>
                <a:br>
                  <a:rPr lang="en-GB" dirty="0"/>
                </a:br>
                <a:r>
                  <a:rPr lang="en-GB" sz="1200" i="0" kern="1200">
                    <a:solidFill>
                      <a:schemeClr val="tx1"/>
                    </a:solidFill>
                    <a:latin typeface="+mn-lt"/>
                    <a:ea typeface="+mn-ea"/>
                    <a:cs typeface="+mn-cs"/>
                  </a:rPr>
                  <a:t>𝑎=</a:t>
                </a:r>
                <a:r>
                  <a:rPr lang="ar-AE" sz="1200" i="0" kern="1200">
                    <a:solidFill>
                      <a:schemeClr val="tx1"/>
                    </a:solidFill>
                    <a:latin typeface="+mn-lt"/>
                    <a:ea typeface="+mn-ea"/>
                    <a:cs typeface="+mn-cs"/>
                  </a:rPr>
                  <a:t>𝐶_2 𝑚^4+𝐶_1 𝑛^4+(𝐶_3+𝐶_4 ) 𝑚^2 𝑛^2, 𝑏=𝐶_5 𝑚^2+𝐶_6 𝑛^2</a:t>
                </a:r>
                <a:r>
                  <a:rPr lang="ar-AE" dirty="0"/>
                  <a:t>.</a:t>
                </a:r>
                <a:br>
                  <a:rPr lang="ar-AE" dirty="0"/>
                </a:br>
                <a:r>
                  <a:rPr lang="en-GB" dirty="0"/>
                  <a:t>Tensile capacity: </a:t>
                </a:r>
                <a:r>
                  <a:rPr lang="ar-AE" sz="1200" i="0" kern="1200">
                    <a:solidFill>
                      <a:schemeClr val="tx1"/>
                    </a:solidFill>
                    <a:latin typeface="+mn-lt"/>
                    <a:ea typeface="+mn-ea"/>
                    <a:cs typeface="+mn-cs"/>
                  </a:rPr>
                  <a:t>𝜎_𝑥𝑢^</a:t>
                </a:r>
                <a:r>
                  <a:rPr lang="en-GB" sz="1200" b="0" i="0" kern="1200">
                    <a:solidFill>
                      <a:schemeClr val="tx1"/>
                    </a:solidFill>
                    <a:latin typeface="+mn-lt"/>
                    <a:ea typeface="+mn-ea"/>
                    <a:cs typeface="+mn-cs"/>
                  </a:rPr>
                  <a:t>"Hoff</a:t>
                </a:r>
                <a:r>
                  <a:rPr lang="ar-AE" sz="1200" b="0" i="0" kern="1200">
                    <a:solidFill>
                      <a:schemeClr val="tx1"/>
                    </a:solidFill>
                    <a:latin typeface="+mn-lt"/>
                    <a:ea typeface="+mn-ea"/>
                    <a:cs typeface="+mn-cs"/>
                  </a:rPr>
                  <a:t>"  (𝜃)=(−𝑏+√(𝑏^2+4𝑎))/2𝑎</a:t>
                </a:r>
                <a:r>
                  <a:rPr lang="ar-AE" dirty="0"/>
                  <a:t>.</a:t>
                </a:r>
              </a:p>
              <a:p>
                <a:r>
                  <a:rPr lang="en-GB" b="1" dirty="0"/>
                  <a:t>Details (quick numbers)</a:t>
                </a:r>
              </a:p>
              <a:p>
                <a:r>
                  <a:rPr lang="en-GB" dirty="0"/>
                  <a:t>Using the given allowables, typical values are:</a:t>
                </a:r>
              </a:p>
              <a:p>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0^∘</a:t>
                </a:r>
                <a:br>
                  <a:rPr lang="ar-AE" dirty="0"/>
                </a:br>
                <a:r>
                  <a:rPr lang="ar-AE" dirty="0"/>
                  <a:t>• </a:t>
                </a:r>
                <a:r>
                  <a:rPr lang="en-GB" dirty="0"/>
                  <a:t>Max-stress: </a:t>
                </a:r>
                <a:r>
                  <a:rPr lang="en-GB" sz="1200" i="0" kern="1200">
                    <a:solidFill>
                      <a:schemeClr val="tx1"/>
                    </a:solidFill>
                    <a:latin typeface="+mn-lt"/>
                    <a:ea typeface="+mn-ea"/>
                    <a:cs typeface="+mn-cs"/>
                  </a:rPr>
                  <a:t>1500</a:t>
                </a:r>
                <a:r>
                  <a:rPr lang="en-GB" dirty="0"/>
                  <a:t>MPa (</a:t>
                </a:r>
                <a:r>
                  <a:rPr lang="en-GB" dirty="0" err="1"/>
                  <a:t>fiber</a:t>
                </a:r>
                <a:r>
                  <a:rPr lang="en-GB" dirty="0"/>
                  <a:t> tension limit)</a:t>
                </a:r>
                <a:br>
                  <a:rPr lang="en-GB" dirty="0"/>
                </a:br>
                <a:r>
                  <a:rPr lang="en-GB" dirty="0"/>
                  <a:t>• Hoffman: </a:t>
                </a:r>
                <a:r>
                  <a:rPr lang="en-GB" sz="1200" i="0" kern="1200">
                    <a:solidFill>
                      <a:schemeClr val="tx1"/>
                    </a:solidFill>
                    <a:latin typeface="+mn-lt"/>
                    <a:ea typeface="+mn-ea"/>
                    <a:cs typeface="+mn-cs"/>
                  </a:rPr>
                  <a:t>≈1500</a:t>
                </a:r>
                <a:r>
                  <a:rPr lang="en-GB" dirty="0"/>
                  <a:t>MPa (recovers </a:t>
                </a:r>
                <a:r>
                  <a:rPr lang="ar-AE" sz="1200" i="0" kern="1200">
                    <a:solidFill>
                      <a:schemeClr val="tx1"/>
                    </a:solidFill>
                    <a:latin typeface="+mn-lt"/>
                    <a:ea typeface="+mn-ea"/>
                    <a:cs typeface="+mn-cs"/>
                  </a:rPr>
                  <a:t>𝑋_𝑡</a:t>
                </a:r>
                <a:r>
                  <a:rPr lang="ar-AE" dirty="0"/>
                  <a:t>)</a:t>
                </a:r>
              </a:p>
              <a:p>
                <a:r>
                  <a:rPr lang="ar-AE" sz="1200" i="0" kern="1200">
                    <a:solidFill>
                      <a:schemeClr val="tx1"/>
                    </a:solidFill>
                    <a:latin typeface="+mn-lt"/>
                    <a:ea typeface="+mn-ea"/>
                    <a:cs typeface="+mn-cs"/>
                  </a:rPr>
                  <a:t>𝜃=30^∘</a:t>
                </a:r>
                <a:br>
                  <a:rPr lang="ar-AE" dirty="0"/>
                </a:br>
                <a:r>
                  <a:rPr lang="ar-AE" dirty="0"/>
                  <a:t>• </a:t>
                </a:r>
                <a:r>
                  <a:rPr lang="en-GB" dirty="0"/>
                  <a:t>Max-stress: MPa (shear governs)</a:t>
                </a:r>
                <a:br>
                  <a:rPr lang="en-GB" dirty="0"/>
                </a:br>
                <a:r>
                  <a:rPr lang="en-GB" dirty="0"/>
                  <a:t>• Hoffman: </a:t>
                </a:r>
                <a:r>
                  <a:rPr lang="en-GB" sz="1200" i="0" kern="1200">
                    <a:solidFill>
                      <a:schemeClr val="tx1"/>
                    </a:solidFill>
                    <a:latin typeface="+mn-lt"/>
                    <a:ea typeface="+mn-ea"/>
                    <a:cs typeface="+mn-cs"/>
                  </a:rPr>
                  <a:t>≈</a:t>
                </a:r>
                <a:r>
                  <a:rPr lang="en-GB" sz="1200" b="1" i="0" kern="1200">
                    <a:solidFill>
                      <a:schemeClr val="tx1"/>
                    </a:solidFill>
                    <a:latin typeface="+mn-lt"/>
                    <a:ea typeface="+mn-ea"/>
                    <a:cs typeface="+mn-cs"/>
                  </a:rPr>
                  <a:t>𝟏𝟓𝟗</a:t>
                </a:r>
                <a:r>
                  <a:rPr lang="en-GB" dirty="0"/>
                  <a:t>MPa</a:t>
                </a:r>
              </a:p>
              <a:p>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45^∘</a:t>
                </a:r>
                <a:br>
                  <a:rPr lang="ar-AE" dirty="0"/>
                </a:br>
                <a:r>
                  <a:rPr lang="ar-AE" dirty="0"/>
                  <a:t>• </a:t>
                </a:r>
                <a:r>
                  <a:rPr lang="en-GB" dirty="0"/>
                  <a:t>Max-stress: MPa</a:t>
                </a:r>
                <a:br>
                  <a:rPr lang="en-GB" dirty="0"/>
                </a:br>
                <a:r>
                  <a:rPr lang="en-GB" dirty="0"/>
                  <a:t>• Hoffman: </a:t>
                </a:r>
                <a:r>
                  <a:rPr lang="en-GB" sz="1200" i="0" kern="1200">
                    <a:solidFill>
                      <a:schemeClr val="tx1"/>
                    </a:solidFill>
                    <a:latin typeface="+mn-lt"/>
                    <a:ea typeface="+mn-ea"/>
                    <a:cs typeface="+mn-cs"/>
                  </a:rPr>
                  <a:t>≈</a:t>
                </a:r>
                <a:r>
                  <a:rPr lang="en-GB" sz="1200" b="1" i="0" kern="1200">
                    <a:solidFill>
                      <a:schemeClr val="tx1"/>
                    </a:solidFill>
                    <a:latin typeface="+mn-lt"/>
                    <a:ea typeface="+mn-ea"/>
                    <a:cs typeface="+mn-cs"/>
                  </a:rPr>
                  <a:t>𝟏𝟏𝟓</a:t>
                </a:r>
                <a:r>
                  <a:rPr lang="en-GB" dirty="0"/>
                  <a:t>MPa</a:t>
                </a:r>
              </a:p>
              <a:p>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60^∘</a:t>
                </a:r>
                <a:br>
                  <a:rPr lang="ar-AE" dirty="0"/>
                </a:br>
                <a:r>
                  <a:rPr lang="ar-AE" dirty="0"/>
                  <a:t>• </a:t>
                </a:r>
                <a:r>
                  <a:rPr lang="en-GB" dirty="0"/>
                  <a:t>Max-stress: MPa (transverse tension governs)</a:t>
                </a:r>
                <a:br>
                  <a:rPr lang="en-GB" dirty="0"/>
                </a:br>
                <a:r>
                  <a:rPr lang="en-GB" dirty="0"/>
                  <a:t>• Hoffman: </a:t>
                </a:r>
                <a:r>
                  <a:rPr lang="en-GB" sz="1200" i="0" kern="1200">
                    <a:solidFill>
                      <a:schemeClr val="tx1"/>
                    </a:solidFill>
                    <a:latin typeface="+mn-lt"/>
                    <a:ea typeface="+mn-ea"/>
                    <a:cs typeface="+mn-cs"/>
                  </a:rPr>
                  <a:t>≈</a:t>
                </a:r>
                <a:r>
                  <a:rPr lang="en-GB" sz="1200" b="1" i="0" kern="1200">
                    <a:solidFill>
                      <a:schemeClr val="tx1"/>
                    </a:solidFill>
                    <a:latin typeface="+mn-lt"/>
                    <a:ea typeface="+mn-ea"/>
                    <a:cs typeface="+mn-cs"/>
                  </a:rPr>
                  <a:t>𝟗𝟖</a:t>
                </a:r>
                <a:r>
                  <a:rPr lang="en-GB" dirty="0"/>
                  <a:t>MPa</a:t>
                </a:r>
              </a:p>
              <a:p>
                <a:r>
                  <a:rPr lang="en-GB" sz="1200" i="0" kern="1200">
                    <a:solidFill>
                      <a:schemeClr val="tx1"/>
                    </a:solidFill>
                    <a:latin typeface="+mn-lt"/>
                    <a:ea typeface="+mn-ea"/>
                    <a:cs typeface="+mn-cs"/>
                  </a:rPr>
                  <a:t>𝜃=</a:t>
                </a:r>
                <a:r>
                  <a:rPr lang="ar-AE" sz="1200" i="0" kern="1200">
                    <a:solidFill>
                      <a:schemeClr val="tx1"/>
                    </a:solidFill>
                    <a:latin typeface="+mn-lt"/>
                    <a:ea typeface="+mn-ea"/>
                    <a:cs typeface="+mn-cs"/>
                  </a:rPr>
                  <a:t>90^∘</a:t>
                </a:r>
                <a:br>
                  <a:rPr lang="ar-AE" dirty="0"/>
                </a:br>
                <a:r>
                  <a:rPr lang="ar-AE" dirty="0"/>
                  <a:t>• </a:t>
                </a:r>
                <a:r>
                  <a:rPr lang="en-GB" dirty="0"/>
                  <a:t>Max-stress: </a:t>
                </a:r>
                <a:r>
                  <a:rPr lang="en-GB" sz="1200" i="0" kern="1200">
                    <a:solidFill>
                      <a:schemeClr val="tx1"/>
                    </a:solidFill>
                    <a:latin typeface="+mn-lt"/>
                    <a:ea typeface="+mn-ea"/>
                    <a:cs typeface="+mn-cs"/>
                  </a:rPr>
                  <a:t>90</a:t>
                </a:r>
                <a:r>
                  <a:rPr lang="en-GB" dirty="0"/>
                  <a:t>MPa (matrix tension limit)</a:t>
                </a:r>
                <a:br>
                  <a:rPr lang="en-GB" dirty="0"/>
                </a:br>
                <a:r>
                  <a:rPr lang="en-GB" dirty="0"/>
                  <a:t>• Hoffman: </a:t>
                </a:r>
                <a:r>
                  <a:rPr lang="en-GB" sz="1200" i="0" kern="1200">
                    <a:solidFill>
                      <a:schemeClr val="tx1"/>
                    </a:solidFill>
                    <a:latin typeface="+mn-lt"/>
                    <a:ea typeface="+mn-ea"/>
                    <a:cs typeface="+mn-cs"/>
                  </a:rPr>
                  <a:t>≈90</a:t>
                </a:r>
                <a:r>
                  <a:rPr lang="en-GB" dirty="0"/>
                  <a:t>MPa (recovers </a:t>
                </a:r>
                <a:r>
                  <a:rPr lang="ar-AE" sz="1200" i="0" kern="1200">
                    <a:solidFill>
                      <a:schemeClr val="tx1"/>
                    </a:solidFill>
                    <a:latin typeface="+mn-lt"/>
                    <a:ea typeface="+mn-ea"/>
                    <a:cs typeface="+mn-cs"/>
                  </a:rPr>
                  <a:t>𝑌_𝑡</a:t>
                </a:r>
                <a:r>
                  <a:rPr lang="ar-AE" dirty="0"/>
                  <a:t>)</a:t>
                </a:r>
              </a:p>
              <a:p>
                <a:r>
                  <a:rPr lang="en-GB" b="1" dirty="0"/>
                  <a:t>Key takeaways</a:t>
                </a:r>
              </a:p>
              <a:p>
                <a:r>
                  <a:rPr lang="en-GB" dirty="0"/>
                  <a:t>Both criteria </a:t>
                </a:r>
                <a:r>
                  <a:rPr lang="en-GB" b="1" dirty="0"/>
                  <a:t>match</a:t>
                </a:r>
                <a:r>
                  <a:rPr lang="en-GB" dirty="0"/>
                  <a:t> the on-axis strengths at </a:t>
                </a:r>
                <a:r>
                  <a:rPr lang="ar-AE" sz="1200" i="0" kern="1200">
                    <a:solidFill>
                      <a:schemeClr val="tx1"/>
                    </a:solidFill>
                    <a:latin typeface="+mn-lt"/>
                    <a:ea typeface="+mn-ea"/>
                    <a:cs typeface="+mn-cs"/>
                  </a:rPr>
                  <a:t>0^∘</a:t>
                </a:r>
                <a:r>
                  <a:rPr lang="en-GB" dirty="0"/>
                  <a:t>and </a:t>
                </a:r>
                <a:r>
                  <a:rPr lang="ar-AE" sz="1200" i="0" kern="1200">
                    <a:solidFill>
                      <a:schemeClr val="tx1"/>
                    </a:solidFill>
                    <a:latin typeface="+mn-lt"/>
                    <a:ea typeface="+mn-ea"/>
                    <a:cs typeface="+mn-cs"/>
                  </a:rPr>
                  <a:t>90^∘</a:t>
                </a:r>
                <a:r>
                  <a:rPr lang="ar-AE" dirty="0"/>
                  <a:t>.</a:t>
                </a:r>
              </a:p>
              <a:p>
                <a:r>
                  <a:rPr lang="en-GB" dirty="0"/>
                  <a:t>Off-axis (≈30–60°), </a:t>
                </a:r>
                <a:r>
                  <a:rPr lang="en-GB" b="1" dirty="0"/>
                  <a:t>Hoffman predicts lower strength</a:t>
                </a:r>
                <a:r>
                  <a:rPr lang="en-GB" dirty="0"/>
                  <a:t> than maximum stress because it includes interaction terms and tension–compression asymmetry.</a:t>
                </a:r>
              </a:p>
              <a:p>
                <a:r>
                  <a:rPr lang="en-GB" dirty="0"/>
                  <a:t>Maximum stress is </a:t>
                </a:r>
                <a:r>
                  <a:rPr lang="en-GB" b="1" dirty="0"/>
                  <a:t>simple and conservative by component</a:t>
                </a:r>
                <a:r>
                  <a:rPr lang="en-GB" dirty="0"/>
                  <a:t>, but it </a:t>
                </a:r>
                <a:r>
                  <a:rPr lang="en-GB" b="1" dirty="0"/>
                  <a:t>ignores interactions</a:t>
                </a:r>
                <a:r>
                  <a:rPr lang="en-GB" dirty="0"/>
                  <a:t>—it picks the smallest of </a:t>
                </a:r>
                <a:r>
                  <a:rPr lang="ar-AE" sz="1200" i="0" kern="1200">
                    <a:solidFill>
                      <a:schemeClr val="tx1"/>
                    </a:solidFill>
                    <a:latin typeface="+mn-lt"/>
                    <a:ea typeface="+mn-ea"/>
                    <a:cs typeface="+mn-cs"/>
                  </a:rPr>
                  <a:t>{𝑋_𝑡ⓜ,/ⓜ,𝑚^2</a:t>
                </a:r>
                <a:r>
                  <a:rPr lang="ar-AE" sz="1200" b="0" i="0" kern="1200">
                    <a:solidFill>
                      <a:schemeClr val="tx1"/>
                    </a:solidFill>
                    <a:latin typeface="+mn-lt"/>
                    <a:ea typeface="+mn-ea"/>
                    <a:cs typeface="+mn-cs"/>
                  </a:rPr>
                  <a:t> "  " 𝑌_𝑡/𝑛^2 "  " 𝑆/(𝑚𝑛) }</a:t>
                </a:r>
                <a:r>
                  <a:rPr lang="ar-AE" dirty="0"/>
                  <a:t>.</a:t>
                </a:r>
              </a:p>
              <a:p>
                <a:r>
                  <a:rPr lang="en-GB" dirty="0"/>
                  <a:t>Hoffman is generally </a:t>
                </a:r>
                <a:r>
                  <a:rPr lang="en-GB" b="1" dirty="0"/>
                  <a:t>preferred for design screening</a:t>
                </a:r>
                <a:r>
                  <a:rPr lang="en-GB" dirty="0"/>
                  <a:t> of off-axis tensile loading (more realistic), while maximum stress is useful for </a:t>
                </a:r>
                <a:r>
                  <a:rPr lang="en-GB" b="1" dirty="0"/>
                  <a:t>quick checks</a:t>
                </a:r>
                <a:r>
                  <a:rPr lang="en-GB" dirty="0"/>
                  <a:t> and bounding.</a:t>
                </a:r>
              </a:p>
              <a:p>
                <a:br>
                  <a:rPr lang="en-GB" dirty="0"/>
                </a:br>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58</a:t>
            </a:fld>
            <a:endParaRPr lang="en-GB" dirty="0"/>
          </a:p>
        </p:txBody>
      </p:sp>
    </p:spTree>
    <p:extLst>
      <p:ext uri="{BB962C8B-B14F-4D97-AF65-F5344CB8AC3E}">
        <p14:creationId xmlns:p14="http://schemas.microsoft.com/office/powerpoint/2010/main" val="384824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Key takeaways</a:t>
                </a:r>
              </a:p>
              <a:p>
                <a:r>
                  <a:rPr lang="en-GB" b="1" dirty="0"/>
                  <a:t>Trend matches theory</a:t>
                </a:r>
                <a:r>
                  <a:rPr lang="en-GB" dirty="0"/>
                  <a:t>: both curves meet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𝑋</m:t>
                        </m:r>
                      </m:e>
                      <m:sub>
                        <m:r>
                          <a:rPr lang="ar-AE" sz="1200" i="1" kern="1200">
                            <a:solidFill>
                              <a:schemeClr val="tx1"/>
                            </a:solidFill>
                            <a:latin typeface="Cambria Math" panose="02040503050406030204" pitchFamily="18" charset="0"/>
                            <a:ea typeface="+mn-ea"/>
                            <a:cs typeface="+mn-cs"/>
                          </a:rPr>
                          <m:t>𝑡</m:t>
                        </m:r>
                      </m:sub>
                    </m:sSub>
                  </m:oMath>
                </a14:m>
                <a:r>
                  <a:rPr lang="en-GB" dirty="0"/>
                  <a:t> at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0</m:t>
                        </m:r>
                      </m:e>
                      <m:sup>
                        <m:r>
                          <a:rPr lang="ar-AE" sz="1200" i="0" kern="1200">
                            <a:solidFill>
                              <a:schemeClr val="tx1"/>
                            </a:solidFill>
                            <a:latin typeface="Cambria Math" panose="02040503050406030204" pitchFamily="18" charset="0"/>
                            <a:ea typeface="+mn-ea"/>
                            <a:cs typeface="+mn-cs"/>
                          </a:rPr>
                          <m:t>∘</m:t>
                        </m:r>
                      </m:sup>
                    </m:sSup>
                  </m:oMath>
                </a14:m>
                <a:r>
                  <a:rPr lang="en-GB" dirty="0"/>
                  <a:t>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oMath>
                </a14:m>
                <a:r>
                  <a:rPr lang="en-GB" dirty="0"/>
                  <a:t> at </a:t>
                </a:r>
                <a14:m>
                  <m:oMath xmlns:m="http://schemas.openxmlformats.org/officeDocument/2006/math">
                    <m:sSup>
                      <m:sSupPr>
                        <m:ctrlPr>
                          <a:rPr lang="ar-AE" sz="1200" i="1" kern="1200">
                            <a:solidFill>
                              <a:schemeClr val="tx1"/>
                            </a:solidFill>
                            <a:latin typeface="Cambria Math" panose="02040503050406030204" pitchFamily="18" charset="0"/>
                            <a:ea typeface="+mn-ea"/>
                            <a:cs typeface="+mn-cs"/>
                          </a:rPr>
                        </m:ctrlPr>
                      </m:sSupPr>
                      <m:e>
                        <m:r>
                          <a:rPr lang="ar-AE" sz="1200" kern="1200">
                            <a:solidFill>
                              <a:schemeClr val="tx1"/>
                            </a:solidFill>
                            <a:latin typeface="Cambria Math" panose="02040503050406030204" pitchFamily="18" charset="0"/>
                            <a:ea typeface="+mn-ea"/>
                            <a:cs typeface="+mn-cs"/>
                          </a:rPr>
                          <m:t>90</m:t>
                        </m:r>
                      </m:e>
                      <m:sup>
                        <m:r>
                          <a:rPr lang="ar-AE" sz="1200" i="0" kern="1200">
                            <a:solidFill>
                              <a:schemeClr val="tx1"/>
                            </a:solidFill>
                            <a:latin typeface="Cambria Math" panose="02040503050406030204" pitchFamily="18" charset="0"/>
                            <a:ea typeface="+mn-ea"/>
                            <a:cs typeface="+mn-cs"/>
                          </a:rPr>
                          <m:t>∘</m:t>
                        </m:r>
                      </m:sup>
                    </m:sSup>
                  </m:oMath>
                </a14:m>
                <a:r>
                  <a:rPr lang="ar-AE" dirty="0"/>
                  <a:t>, </a:t>
                </a:r>
                <a:r>
                  <a:rPr lang="en-GB" dirty="0"/>
                  <a:t>and Hoffman is </a:t>
                </a:r>
                <a:r>
                  <a:rPr lang="en-GB" b="1" dirty="0"/>
                  <a:t>consistently more conservative</a:t>
                </a:r>
                <a:r>
                  <a:rPr lang="en-GB" dirty="0"/>
                  <a:t> off-axis because it includes interaction + tension/compression asymmetry.</a:t>
                </a:r>
              </a:p>
              <a:p>
                <a:r>
                  <a:rPr lang="en-GB" b="1" dirty="0"/>
                  <a:t>Minimum region</a:t>
                </a:r>
                <a:r>
                  <a:rPr lang="en-GB" dirty="0"/>
                  <a:t>: the pronounced “valley” between ~30–60° is controlled by </a:t>
                </a:r>
                <a14:m>
                  <m:oMath xmlns:m="http://schemas.openxmlformats.org/officeDocument/2006/math">
                    <m:r>
                      <a:rPr lang="en-GB" sz="1200" i="1" kern="1200">
                        <a:solidFill>
                          <a:schemeClr val="tx1"/>
                        </a:solidFill>
                        <a:latin typeface="Cambria Math" panose="02040503050406030204" pitchFamily="18" charset="0"/>
                        <a:ea typeface="+mn-ea"/>
                        <a:cs typeface="+mn-cs"/>
                      </a:rPr>
                      <m:t>𝑆</m:t>
                    </m:r>
                  </m:oMath>
                </a14:m>
                <a:r>
                  <a:rPr lang="en-GB" dirty="0"/>
                  <a:t> and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𝑌</m:t>
                        </m:r>
                      </m:e>
                      <m:sub>
                        <m:r>
                          <a:rPr lang="ar-AE" sz="1200" i="1" kern="1200">
                            <a:solidFill>
                              <a:schemeClr val="tx1"/>
                            </a:solidFill>
                            <a:latin typeface="Cambria Math" panose="02040503050406030204" pitchFamily="18" charset="0"/>
                            <a:ea typeface="+mn-ea"/>
                            <a:cs typeface="+mn-cs"/>
                          </a:rPr>
                          <m:t>𝑡</m:t>
                        </m:r>
                      </m:sub>
                    </m:sSub>
                    <m:r>
                      <a:rPr lang="en-GB" sz="1200" b="0" i="1" kern="1200" smtClean="0">
                        <a:solidFill>
                          <a:schemeClr val="tx1"/>
                        </a:solidFill>
                        <a:latin typeface="Cambria Math" panose="02040503050406030204" pitchFamily="18" charset="0"/>
                        <a:ea typeface="+mn-ea"/>
                        <a:cs typeface="+mn-cs"/>
                      </a:rPr>
                      <m:t>,</m:t>
                    </m:r>
                  </m:oMath>
                </a14:m>
                <a:r>
                  <a:rPr lang="en-GB" dirty="0"/>
                  <a:t> the plot shows that clearly.</a:t>
                </a:r>
              </a:p>
              <a:p>
                <a:r>
                  <a:rPr lang="en-GB" b="1" dirty="0"/>
                  <a:t>Relative gap</a:t>
                </a:r>
                <a:r>
                  <a:rPr lang="en-GB" dirty="0"/>
                  <a:t>: the green (Hoffman) should sit noticeably below the yellow (Max-Stress) around 30–60° — which it does.</a:t>
                </a:r>
              </a:p>
              <a:p>
                <a:endParaRPr lang="en-GB" dirty="0"/>
              </a:p>
            </p:txBody>
          </p:sp>
        </mc:Choice>
        <mc:Fallback xmlns="">
          <p:sp>
            <p:nvSpPr>
              <p:cNvPr id="3" name="Notes Placeholder 2"/>
              <p:cNvSpPr>
                <a:spLocks noGrp="1"/>
              </p:cNvSpPr>
              <p:nvPr>
                <p:ph type="body" idx="1"/>
              </p:nvPr>
            </p:nvSpPr>
            <p:spPr/>
            <p:txBody>
              <a:bodyPr/>
              <a:lstStyle/>
              <a:p>
                <a:r>
                  <a:rPr lang="en-GB" b="1" dirty="0"/>
                  <a:t>Key takeaways</a:t>
                </a:r>
              </a:p>
              <a:p>
                <a:r>
                  <a:rPr lang="en-GB" b="1" dirty="0"/>
                  <a:t>Trend matches theory</a:t>
                </a:r>
                <a:r>
                  <a:rPr lang="en-GB" dirty="0"/>
                  <a:t>: both curves meet </a:t>
                </a:r>
                <a:r>
                  <a:rPr lang="ar-AE" sz="1200" i="0" kern="1200">
                    <a:solidFill>
                      <a:schemeClr val="tx1"/>
                    </a:solidFill>
                    <a:latin typeface="+mn-lt"/>
                    <a:ea typeface="+mn-ea"/>
                    <a:cs typeface="+mn-cs"/>
                  </a:rPr>
                  <a:t>𝑋_𝑡</a:t>
                </a:r>
                <a:r>
                  <a:rPr lang="en-GB" dirty="0"/>
                  <a:t>at </a:t>
                </a:r>
                <a:r>
                  <a:rPr lang="ar-AE" sz="1200" i="0" kern="1200">
                    <a:solidFill>
                      <a:schemeClr val="tx1"/>
                    </a:solidFill>
                    <a:latin typeface="+mn-lt"/>
                    <a:ea typeface="+mn-ea"/>
                    <a:cs typeface="+mn-cs"/>
                  </a:rPr>
                  <a:t>0^∘</a:t>
                </a:r>
                <a:r>
                  <a:rPr lang="en-GB" dirty="0"/>
                  <a:t>and </a:t>
                </a:r>
                <a:r>
                  <a:rPr lang="ar-AE" sz="1200" i="0" kern="1200">
                    <a:solidFill>
                      <a:schemeClr val="tx1"/>
                    </a:solidFill>
                    <a:latin typeface="+mn-lt"/>
                    <a:ea typeface="+mn-ea"/>
                    <a:cs typeface="+mn-cs"/>
                  </a:rPr>
                  <a:t>𝑌_𝑡</a:t>
                </a:r>
                <a:r>
                  <a:rPr lang="en-GB" dirty="0"/>
                  <a:t>at </a:t>
                </a:r>
                <a:r>
                  <a:rPr lang="ar-AE" sz="1200" i="0" kern="1200">
                    <a:solidFill>
                      <a:schemeClr val="tx1"/>
                    </a:solidFill>
                    <a:latin typeface="+mn-lt"/>
                    <a:ea typeface="+mn-ea"/>
                    <a:cs typeface="+mn-cs"/>
                  </a:rPr>
                  <a:t>90^∘</a:t>
                </a:r>
                <a:r>
                  <a:rPr lang="ar-AE" dirty="0"/>
                  <a:t>, </a:t>
                </a:r>
                <a:r>
                  <a:rPr lang="en-GB" dirty="0"/>
                  <a:t>and Hoffman is </a:t>
                </a:r>
                <a:r>
                  <a:rPr lang="en-GB" b="1" dirty="0"/>
                  <a:t>consistently more conservative</a:t>
                </a:r>
                <a:r>
                  <a:rPr lang="en-GB" dirty="0"/>
                  <a:t> off-axis because it includes interaction + tension/compression asymmetry.</a:t>
                </a:r>
              </a:p>
              <a:p>
                <a:r>
                  <a:rPr lang="en-GB" b="1" dirty="0"/>
                  <a:t>Minimum region</a:t>
                </a:r>
                <a:r>
                  <a:rPr lang="en-GB" dirty="0"/>
                  <a:t>: the pronounced “valley” between ~30–60° is controlled by </a:t>
                </a:r>
                <a:r>
                  <a:rPr lang="en-GB" sz="1200" i="0" kern="1200">
                    <a:solidFill>
                      <a:schemeClr val="tx1"/>
                    </a:solidFill>
                    <a:latin typeface="+mn-lt"/>
                    <a:ea typeface="+mn-ea"/>
                    <a:cs typeface="+mn-cs"/>
                  </a:rPr>
                  <a:t>𝑆</a:t>
                </a:r>
                <a:r>
                  <a:rPr lang="en-GB" dirty="0"/>
                  <a:t> and </a:t>
                </a:r>
                <a:r>
                  <a:rPr lang="ar-AE" sz="1200" i="0" kern="1200">
                    <a:solidFill>
                      <a:schemeClr val="tx1"/>
                    </a:solidFill>
                    <a:latin typeface="+mn-lt"/>
                    <a:ea typeface="+mn-ea"/>
                    <a:cs typeface="+mn-cs"/>
                  </a:rPr>
                  <a:t>𝑌_𝑡</a:t>
                </a:r>
                <a:r>
                  <a:rPr lang="ar-AE" dirty="0"/>
                  <a:t>; </a:t>
                </a:r>
                <a:r>
                  <a:rPr lang="en-GB" dirty="0"/>
                  <a:t>your plot shows that clearly.</a:t>
                </a:r>
              </a:p>
              <a:p>
                <a:r>
                  <a:rPr lang="en-GB" b="1" dirty="0"/>
                  <a:t>Relative gap</a:t>
                </a:r>
                <a:r>
                  <a:rPr lang="en-GB" dirty="0"/>
                  <a:t>: the green (Hoffman) should sit noticeably below the yellow (Max-Stress) around 30–60° — which it does.</a:t>
                </a:r>
              </a:p>
              <a:p>
                <a:endParaRPr lang="en-GB" dirty="0"/>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59</a:t>
            </a:fld>
            <a:endParaRPr lang="en-GB" dirty="0"/>
          </a:p>
        </p:txBody>
      </p:sp>
    </p:spTree>
    <p:extLst>
      <p:ext uri="{BB962C8B-B14F-4D97-AF65-F5344CB8AC3E}">
        <p14:creationId xmlns:p14="http://schemas.microsoft.com/office/powerpoint/2010/main" val="50543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explains how a unidirectional composite behaves when it is pulled along the fibre direction. It shows how the relative strength and strain capacity of fibres and matrix determine whether failure begins in the matrix or the fibres.”</a:t>
            </a:r>
          </a:p>
          <a:p>
            <a:r>
              <a:rPr lang="en-GB" b="1" dirty="0"/>
              <a:t>Concept</a:t>
            </a:r>
            <a:endParaRPr lang="en-GB" dirty="0"/>
          </a:p>
          <a:p>
            <a:r>
              <a:rPr lang="en-GB" b="1" dirty="0"/>
              <a:t>Unidirectional composites</a:t>
            </a:r>
            <a:r>
              <a:rPr lang="en-GB" dirty="0"/>
              <a:t> are designed so that fibres carry most of the load along their length, with the matrix transferring stress between fibres.</a:t>
            </a:r>
          </a:p>
          <a:p>
            <a:r>
              <a:rPr lang="en-GB" dirty="0"/>
              <a:t>The overall composite strength depends on both </a:t>
            </a:r>
            <a:r>
              <a:rPr lang="en-GB" b="1" dirty="0"/>
              <a:t>constituent strengths</a:t>
            </a:r>
            <a:r>
              <a:rPr lang="en-GB" dirty="0"/>
              <a:t> and their </a:t>
            </a:r>
            <a:r>
              <a:rPr lang="en-GB" b="1" dirty="0"/>
              <a:t>volume fractions (</a:t>
            </a:r>
            <a:r>
              <a:rPr lang="en-GB" b="1" dirty="0" err="1"/>
              <a:t>Vf</a:t>
            </a:r>
            <a:r>
              <a:rPr lang="en-GB" b="1" dirty="0"/>
              <a:t> for fibres, </a:t>
            </a:r>
            <a:r>
              <a:rPr lang="en-GB" b="1" dirty="0" err="1"/>
              <a:t>Vm</a:t>
            </a:r>
            <a:r>
              <a:rPr lang="en-GB" b="1" dirty="0"/>
              <a:t> = 1–</a:t>
            </a:r>
            <a:r>
              <a:rPr lang="en-GB" b="1" dirty="0" err="1"/>
              <a:t>Vf</a:t>
            </a:r>
            <a:r>
              <a:rPr lang="en-GB" b="1" dirty="0"/>
              <a:t> for matrix)</a:t>
            </a:r>
            <a:r>
              <a:rPr lang="en-GB" dirty="0"/>
              <a:t>.</a:t>
            </a:r>
          </a:p>
          <a:p>
            <a:r>
              <a:rPr lang="en-GB" dirty="0"/>
              <a:t>Two main cases define the failure behaviour:</a:t>
            </a:r>
          </a:p>
          <a:p>
            <a:pPr lvl="1"/>
            <a:r>
              <a:rPr lang="en-GB" b="1" dirty="0"/>
              <a:t>Case 1:</a:t>
            </a:r>
            <a:r>
              <a:rPr lang="en-GB" dirty="0"/>
              <a:t> Fibre strain at failure (</a:t>
            </a:r>
            <a:r>
              <a:rPr lang="en-GB" dirty="0" err="1"/>
              <a:t>εfu</a:t>
            </a:r>
            <a:r>
              <a:rPr lang="en-GB" dirty="0"/>
              <a:t>) &lt; Matrix strain at failure (</a:t>
            </a:r>
            <a:r>
              <a:rPr lang="en-GB" dirty="0" err="1"/>
              <a:t>εmu</a:t>
            </a:r>
            <a:r>
              <a:rPr lang="en-GB" dirty="0"/>
              <a:t>) → Fibres break first.</a:t>
            </a:r>
          </a:p>
          <a:p>
            <a:pPr lvl="1"/>
            <a:r>
              <a:rPr lang="en-GB" b="1" dirty="0"/>
              <a:t>Case 2:</a:t>
            </a:r>
            <a:r>
              <a:rPr lang="en-GB" dirty="0"/>
              <a:t> Fibre strain at failure (</a:t>
            </a:r>
            <a:r>
              <a:rPr lang="en-GB" dirty="0" err="1"/>
              <a:t>εfu</a:t>
            </a:r>
            <a:r>
              <a:rPr lang="en-GB" dirty="0"/>
              <a:t>) &gt; Matrix strain at failure (</a:t>
            </a:r>
            <a:r>
              <a:rPr lang="en-GB" dirty="0" err="1"/>
              <a:t>εmu</a:t>
            </a:r>
            <a:r>
              <a:rPr lang="en-GB" dirty="0"/>
              <a:t>) → Matrix cracks first.</a:t>
            </a:r>
          </a:p>
          <a:p>
            <a:r>
              <a:rPr lang="en-GB" b="1" dirty="0"/>
              <a:t>Details</a:t>
            </a:r>
            <a:endParaRPr lang="en-GB" dirty="0"/>
          </a:p>
          <a:p>
            <a:r>
              <a:rPr lang="en-GB" b="1" dirty="0"/>
              <a:t>Case 1 (</a:t>
            </a:r>
            <a:r>
              <a:rPr lang="en-GB" b="1" dirty="0" err="1"/>
              <a:t>εfu</a:t>
            </a:r>
            <a:r>
              <a:rPr lang="en-GB" b="1" dirty="0"/>
              <a:t> &lt; </a:t>
            </a:r>
            <a:r>
              <a:rPr lang="en-GB" b="1" dirty="0" err="1"/>
              <a:t>εmu</a:t>
            </a:r>
            <a:r>
              <a:rPr lang="en-GB" b="1" dirty="0"/>
              <a:t>):</a:t>
            </a:r>
            <a:endParaRPr lang="en-GB" dirty="0"/>
          </a:p>
          <a:p>
            <a:pPr lvl="1"/>
            <a:r>
              <a:rPr lang="en-GB" dirty="0"/>
              <a:t>Typical for stiff, brittle fibres (e.g., carbon).</a:t>
            </a:r>
          </a:p>
          <a:p>
            <a:pPr lvl="1"/>
            <a:r>
              <a:rPr lang="en-GB" dirty="0"/>
              <a:t>Fibres reach their fracture strain first, causing composite failure even though the matrix can still deform.</a:t>
            </a:r>
          </a:p>
          <a:p>
            <a:pPr lvl="1"/>
            <a:r>
              <a:rPr lang="en-GB" dirty="0"/>
              <a:t>The composite’s ultimate stress (</a:t>
            </a:r>
            <a:r>
              <a:rPr lang="en-GB" dirty="0" err="1"/>
              <a:t>σcu</a:t>
            </a:r>
            <a:r>
              <a:rPr lang="en-GB" dirty="0"/>
              <a:t>) ≈ </a:t>
            </a:r>
            <a:r>
              <a:rPr lang="en-GB" dirty="0" err="1"/>
              <a:t>σfu</a:t>
            </a:r>
            <a:r>
              <a:rPr lang="en-GB" dirty="0"/>
              <a:t> × </a:t>
            </a:r>
            <a:r>
              <a:rPr lang="en-GB" dirty="0" err="1"/>
              <a:t>Vf</a:t>
            </a:r>
            <a:r>
              <a:rPr lang="en-GB" dirty="0"/>
              <a:t>, meaning failure strength scales with fibre strength and volume fraction.</a:t>
            </a:r>
          </a:p>
          <a:p>
            <a:r>
              <a:rPr lang="en-GB" b="1" dirty="0"/>
              <a:t>Case 2 (</a:t>
            </a:r>
            <a:r>
              <a:rPr lang="en-GB" b="1" dirty="0" err="1"/>
              <a:t>εfu</a:t>
            </a:r>
            <a:r>
              <a:rPr lang="en-GB" b="1" dirty="0"/>
              <a:t> &gt; </a:t>
            </a:r>
            <a:r>
              <a:rPr lang="en-GB" b="1" dirty="0" err="1"/>
              <a:t>εmu</a:t>
            </a:r>
            <a:r>
              <a:rPr lang="en-GB" b="1" dirty="0"/>
              <a:t>):</a:t>
            </a:r>
            <a:endParaRPr lang="en-GB" dirty="0"/>
          </a:p>
          <a:p>
            <a:pPr lvl="1"/>
            <a:r>
              <a:rPr lang="en-GB" dirty="0"/>
              <a:t>Common for ductile fibres (e.g., glass or aramid) in a brittle matrix.</a:t>
            </a:r>
          </a:p>
          <a:p>
            <a:pPr lvl="1"/>
            <a:r>
              <a:rPr lang="en-GB" dirty="0"/>
              <a:t>The matrix cracks first when its tensile strain limit is exceeded, preventing full fibre reinforcement benefit.</a:t>
            </a:r>
          </a:p>
          <a:p>
            <a:pPr lvl="1"/>
            <a:r>
              <a:rPr lang="en-GB" dirty="0"/>
              <a:t>The composite fails at lower stress since the load can no longer transfer effectively through the cracked matrix.</a:t>
            </a:r>
          </a:p>
          <a:p>
            <a:r>
              <a:rPr lang="en-GB" dirty="0"/>
              <a:t>The stress–strain plots show that the composite behaviour lies between the individual fibre and matrix curves. The slope (modulus) and ultimate stress are controlled by fibre content and relative strain limits.</a:t>
            </a:r>
          </a:p>
          <a:p>
            <a:r>
              <a:rPr lang="en-GB" b="1" dirty="0"/>
              <a:t>Key Takeaway</a:t>
            </a:r>
            <a:endParaRPr lang="en-GB" dirty="0"/>
          </a:p>
          <a:p>
            <a:r>
              <a:rPr lang="en-GB" dirty="0"/>
              <a:t>Whether a unidirectional composite fails by fibre fracture or matrix cracking depends on which constituent reaches its strain limit first.</a:t>
            </a:r>
          </a:p>
          <a:p>
            <a:r>
              <a:rPr lang="en-GB" dirty="0"/>
              <a:t>For </a:t>
            </a:r>
            <a:r>
              <a:rPr lang="en-GB" b="1" dirty="0"/>
              <a:t>carbon/epoxy systems</a:t>
            </a:r>
            <a:r>
              <a:rPr lang="en-GB" dirty="0"/>
              <a:t>, fibres usually fail first; for </a:t>
            </a:r>
            <a:r>
              <a:rPr lang="en-GB" b="1" dirty="0"/>
              <a:t>glass or aramid composites</a:t>
            </a:r>
            <a:r>
              <a:rPr lang="en-GB" dirty="0"/>
              <a:t>, matrix cracking dominates.</a:t>
            </a:r>
          </a:p>
          <a:p>
            <a:r>
              <a:rPr lang="en-GB" dirty="0"/>
              <a:t>Designing effective composites means matching fibre and matrix properties to balance stiffness, strength, and strain capacity for the intended load direction.</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6</a:t>
            </a:fld>
            <a:endParaRPr lang="en-GB" dirty="0"/>
          </a:p>
        </p:txBody>
      </p:sp>
    </p:spTree>
    <p:extLst>
      <p:ext uri="{BB962C8B-B14F-4D97-AF65-F5344CB8AC3E}">
        <p14:creationId xmlns:p14="http://schemas.microsoft.com/office/powerpoint/2010/main" val="159068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Intro</a:t>
                </a:r>
                <a:br>
                  <a:rPr lang="en-GB" dirty="0"/>
                </a:br>
                <a:r>
                  <a:rPr lang="en-GB" dirty="0"/>
                  <a:t>“This slide presents typical mechanical properties of carbon and glass fibres, as well as common resin systems. Comparing their stiffness, strength, and strain-to-failure helps predict which constituent will fail first when the composite is loaded in tension.”</a:t>
                </a:r>
              </a:p>
              <a:p>
                <a:r>
                  <a:rPr lang="en-GB" b="1" dirty="0"/>
                  <a:t>Concept</a:t>
                </a:r>
                <a:endParaRPr lang="en-GB" dirty="0"/>
              </a:p>
              <a:p>
                <a:r>
                  <a:rPr lang="en-GB" dirty="0"/>
                  <a:t>Fibre type determines both </a:t>
                </a:r>
                <a:r>
                  <a:rPr lang="en-GB" b="1" dirty="0"/>
                  <a:t>strength</a:t>
                </a:r>
                <a:r>
                  <a:rPr lang="en-GB" dirty="0"/>
                  <a:t> and </a:t>
                </a:r>
                <a:r>
                  <a:rPr lang="en-GB" b="1" dirty="0"/>
                  <a:t>stiffness</a:t>
                </a:r>
                <a:r>
                  <a:rPr lang="en-GB" dirty="0"/>
                  <a:t> of the composite.</a:t>
                </a:r>
              </a:p>
              <a:p>
                <a:r>
                  <a:rPr lang="en-GB" dirty="0"/>
                  <a:t>Matrix type governs </a:t>
                </a:r>
                <a:r>
                  <a:rPr lang="en-GB" b="1" dirty="0"/>
                  <a:t>ductility</a:t>
                </a:r>
                <a:r>
                  <a:rPr lang="en-GB" dirty="0"/>
                  <a:t> and </a:t>
                </a:r>
                <a:r>
                  <a:rPr lang="en-GB" b="1" dirty="0"/>
                  <a:t>strain-to-failure</a:t>
                </a:r>
                <a:r>
                  <a:rPr lang="en-GB" dirty="0"/>
                  <a:t>.</a:t>
                </a:r>
              </a:p>
              <a:p>
                <a:r>
                  <a:rPr lang="en-GB" dirty="0"/>
                  <a:t>The balance between fibre and matrix properties defines whether the composite behaves in a brittle or ductile manner under longitudinal tension.</a:t>
                </a:r>
              </a:p>
              <a:p>
                <a:r>
                  <a:rPr lang="en-GB" b="1" dirty="0"/>
                  <a:t>Details</a:t>
                </a:r>
                <a:endParaRPr lang="en-GB" dirty="0"/>
              </a:p>
              <a:p>
                <a:r>
                  <a:rPr lang="en-GB" b="1" dirty="0"/>
                  <a:t>Carbon fibres:</a:t>
                </a:r>
                <a:endParaRPr lang="en-GB" dirty="0"/>
              </a:p>
              <a:p>
                <a:pPr lvl="1"/>
                <a:r>
                  <a:rPr lang="en-GB" i="1" dirty="0"/>
                  <a:t>High Strength (HS):</a:t>
                </a:r>
                <a:endParaRPr lang="en-GB" dirty="0"/>
              </a:p>
              <a:p>
                <a:pPr lvl="2"/>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𝑓</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220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oMath>
                  </m:oMathPara>
                </a14:m>
                <a:endParaRPr lang="en-GB" dirty="0"/>
              </a:p>
              <a:p>
                <a:pPr lvl="2"/>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𝑓𝑢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3000</m:t>
                      </m:r>
                      <m:r>
                        <m:rPr>
                          <m:nor/>
                        </m:rPr>
                        <a:rPr lang="ar-AE" sz="1200" b="0" i="1" kern="1200">
                          <a:solidFill>
                            <a:schemeClr val="tx1"/>
                          </a:solidFill>
                          <a:latin typeface="+mn-lt"/>
                          <a:ea typeface="+mn-ea"/>
                          <a:cs typeface="+mn-cs"/>
                        </a:rPr>
                        <m:t>–</m:t>
                      </m:r>
                      <m:r>
                        <a:rPr lang="ar-AE" sz="1200" b="0" i="0" kern="1200">
                          <a:solidFill>
                            <a:schemeClr val="tx1"/>
                          </a:solidFill>
                          <a:latin typeface="Cambria Math" panose="02040503050406030204" pitchFamily="18" charset="0"/>
                          <a:ea typeface="+mn-ea"/>
                          <a:cs typeface="+mn-cs"/>
                        </a:rPr>
                        <m:t>4000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m:oMathPara>
                </a14:m>
                <a:endParaRPr lang="en-GB" dirty="0"/>
              </a:p>
              <a:p>
                <a:pPr lvl="2"/>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𝑓𝑢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1</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r>
                        <m:rPr>
                          <m:nor/>
                        </m:rPr>
                        <a:rPr lang="ar-AE" sz="1200" b="0" i="1" kern="1200">
                          <a:solidFill>
                            <a:schemeClr val="tx1"/>
                          </a:solidFill>
                          <a:latin typeface="+mn-lt"/>
                          <a:ea typeface="+mn-ea"/>
                          <a:cs typeface="+mn-cs"/>
                        </a:rPr>
                        <m:t>–</m:t>
                      </m:r>
                      <m:r>
                        <a:rPr lang="ar-AE" sz="1200" b="0" i="0" kern="1200">
                          <a:solidFill>
                            <a:schemeClr val="tx1"/>
                          </a:solidFill>
                          <a:latin typeface="Cambria Math" panose="02040503050406030204" pitchFamily="18" charset="0"/>
                          <a:ea typeface="+mn-ea"/>
                          <a:cs typeface="+mn-cs"/>
                        </a:rPr>
                        <m:t>1</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8</m:t>
                      </m:r>
                      <m:r>
                        <a:rPr lang="ar-AE" sz="1200" b="0" i="0" kern="1200">
                          <a:solidFill>
                            <a:schemeClr val="tx1"/>
                          </a:solidFill>
                          <a:latin typeface="Cambria Math" panose="02040503050406030204" pitchFamily="18" charset="0"/>
                          <a:ea typeface="+mn-ea"/>
                          <a:cs typeface="+mn-cs"/>
                        </a:rPr>
                        <m:t>%</m:t>
                      </m:r>
                    </m:oMath>
                  </m:oMathPara>
                </a14:m>
                <a:endParaRPr lang="ar-AE" dirty="0"/>
              </a:p>
              <a:p>
                <a:pPr lvl="1"/>
                <a:r>
                  <a:rPr lang="en-GB" i="1" dirty="0"/>
                  <a:t>High Modulus (HM):</a:t>
                </a:r>
                <a:endParaRPr lang="en-GB" dirty="0"/>
              </a:p>
              <a:p>
                <a:pPr lvl="2"/>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𝑓</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oMath>
                  </m:oMathPara>
                </a14:m>
                <a:endParaRPr lang="en-GB" dirty="0"/>
              </a:p>
              <a:p>
                <a:pPr lvl="2"/>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𝑓𝑢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2200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m:oMathPara>
                </a14:m>
                <a:endParaRPr lang="en-GB" dirty="0"/>
              </a:p>
              <a:p>
                <a:pPr lvl="2"/>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𝑓𝑢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0</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5</m:t>
                      </m:r>
                      <m:r>
                        <a:rPr lang="ar-AE" sz="1200" i="0" kern="1200">
                          <a:solidFill>
                            <a:schemeClr val="tx1"/>
                          </a:solidFill>
                          <a:latin typeface="Cambria Math" panose="02040503050406030204" pitchFamily="18" charset="0"/>
                          <a:ea typeface="+mn-ea"/>
                          <a:cs typeface="+mn-cs"/>
                        </a:rPr>
                        <m:t>%</m:t>
                      </m:r>
                    </m:oMath>
                  </m:oMathPara>
                </a14:m>
                <a:endParaRPr lang="ar-AE" dirty="0"/>
              </a:p>
              <a:p>
                <a:pPr lvl="1"/>
                <a:r>
                  <a:rPr lang="en-GB" dirty="0"/>
                  <a:t>Carbon fibres are very stiff and strong but have low strain capacity, so they tend to fracture before the matrix (</a:t>
                </a:r>
                <a:r>
                  <a:rPr lang="el-GR" dirty="0"/>
                  <a:t>ε</a:t>
                </a:r>
                <a:r>
                  <a:rPr lang="en-GB" dirty="0"/>
                  <a:t>fu &lt; </a:t>
                </a:r>
                <a:r>
                  <a:rPr lang="el-GR" dirty="0"/>
                  <a:t>ε</a:t>
                </a:r>
                <a:r>
                  <a:rPr lang="en-GB" dirty="0"/>
                  <a:t>mu).</a:t>
                </a:r>
              </a:p>
              <a:p>
                <a:r>
                  <a:rPr lang="en-GB" b="1" dirty="0"/>
                  <a:t>E-glass fibres:</a:t>
                </a:r>
                <a:endParaRPr lang="en-GB"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𝐸</m:t>
                          </m:r>
                        </m:e>
                        <m:sub>
                          <m:r>
                            <a:rPr lang="ar-AE" sz="1200" i="1" kern="1200">
                              <a:solidFill>
                                <a:schemeClr val="tx1"/>
                              </a:solidFill>
                              <a:latin typeface="Cambria Math" panose="02040503050406030204" pitchFamily="18" charset="0"/>
                              <a:ea typeface="+mn-ea"/>
                              <a:cs typeface="+mn-cs"/>
                            </a:rPr>
                            <m:t>𝑓</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70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GPa</m:t>
                      </m:r>
                    </m:oMath>
                  </m:oMathPara>
                </a14:m>
                <a:endParaRPr lang="en-GB"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𝜎</m:t>
                          </m:r>
                        </m:e>
                        <m:sub>
                          <m:r>
                            <a:rPr lang="ar-AE" sz="1200" i="1" kern="1200">
                              <a:solidFill>
                                <a:schemeClr val="tx1"/>
                              </a:solidFill>
                              <a:latin typeface="Cambria Math" panose="02040503050406030204" pitchFamily="18" charset="0"/>
                              <a:ea typeface="+mn-ea"/>
                              <a:cs typeface="+mn-cs"/>
                            </a:rPr>
                            <m:t>𝑓𝑢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2400</m:t>
                      </m:r>
                      <m:r>
                        <m:rPr>
                          <m:nor/>
                        </m:rPr>
                        <a:rPr lang="ar-AE" sz="1200" b="0" i="1" kern="1200">
                          <a:solidFill>
                            <a:schemeClr val="tx1"/>
                          </a:solidFill>
                          <a:latin typeface="+mn-lt"/>
                          <a:ea typeface="+mn-ea"/>
                          <a:cs typeface="+mn-cs"/>
                        </a:rPr>
                        <m:t>–</m:t>
                      </m:r>
                      <m:r>
                        <a:rPr lang="ar-AE" sz="1200" b="0" i="0" kern="1200">
                          <a:solidFill>
                            <a:schemeClr val="tx1"/>
                          </a:solidFill>
                          <a:latin typeface="Cambria Math" panose="02040503050406030204" pitchFamily="18" charset="0"/>
                          <a:ea typeface="+mn-ea"/>
                          <a:cs typeface="+mn-cs"/>
                        </a:rPr>
                        <m:t>3400</m:t>
                      </m:r>
                      <m:r>
                        <m:rPr>
                          <m:nor/>
                        </m:rPr>
                        <a:rPr lang="ar-AE" sz="1200" b="0" i="1" kern="1200">
                          <a:solidFill>
                            <a:schemeClr val="tx1"/>
                          </a:solidFill>
                          <a:latin typeface="+mn-lt"/>
                          <a:ea typeface="+mn-ea"/>
                          <a:cs typeface="+mn-cs"/>
                        </a:rPr>
                        <m:t> </m:t>
                      </m:r>
                      <m:r>
                        <m:rPr>
                          <m:nor/>
                        </m:rPr>
                        <a:rPr lang="en-GB" sz="1200" b="0" i="1" kern="1200">
                          <a:solidFill>
                            <a:schemeClr val="tx1"/>
                          </a:solidFill>
                          <a:latin typeface="+mn-lt"/>
                          <a:ea typeface="+mn-ea"/>
                          <a:cs typeface="+mn-cs"/>
                        </a:rPr>
                        <m:t>MPa</m:t>
                      </m:r>
                    </m:oMath>
                  </m:oMathPara>
                </a14:m>
                <a:endParaRPr lang="en-GB" dirty="0"/>
              </a:p>
              <a:p>
                <a:pPr lvl="1"/>
                <a14:m>
                  <m:oMathPara xmlns:m="http://schemas.openxmlformats.org/officeDocument/2006/math">
                    <m:oMathParaPr>
                      <m:jc m:val="centerGroup"/>
                    </m:oMathParaPr>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𝑓𝑢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3</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4</m:t>
                      </m:r>
                      <m:r>
                        <m:rPr>
                          <m:nor/>
                        </m:rPr>
                        <a:rPr lang="ar-AE" sz="1200" b="0" i="1" kern="1200">
                          <a:solidFill>
                            <a:schemeClr val="tx1"/>
                          </a:solidFill>
                          <a:latin typeface="+mn-lt"/>
                          <a:ea typeface="+mn-ea"/>
                          <a:cs typeface="+mn-cs"/>
                        </a:rPr>
                        <m:t>–</m:t>
                      </m:r>
                      <m:r>
                        <a:rPr lang="ar-AE" sz="1200" b="0" i="0" kern="1200">
                          <a:solidFill>
                            <a:schemeClr val="tx1"/>
                          </a:solidFill>
                          <a:latin typeface="Cambria Math" panose="02040503050406030204" pitchFamily="18" charset="0"/>
                          <a:ea typeface="+mn-ea"/>
                          <a:cs typeface="+mn-cs"/>
                        </a:rPr>
                        <m:t>4</m:t>
                      </m:r>
                      <m:r>
                        <a:rPr lang="ar-AE" sz="1200" b="0" i="0" kern="1200">
                          <a:solidFill>
                            <a:schemeClr val="tx1"/>
                          </a:solidFill>
                          <a:latin typeface="Cambria Math" panose="02040503050406030204" pitchFamily="18" charset="0"/>
                          <a:ea typeface="+mn-ea"/>
                          <a:cs typeface="+mn-cs"/>
                        </a:rPr>
                        <m:t>.</m:t>
                      </m:r>
                      <m:r>
                        <a:rPr lang="ar-AE" sz="1200" b="0" i="0" kern="1200">
                          <a:solidFill>
                            <a:schemeClr val="tx1"/>
                          </a:solidFill>
                          <a:latin typeface="Cambria Math" panose="02040503050406030204" pitchFamily="18" charset="0"/>
                          <a:ea typeface="+mn-ea"/>
                          <a:cs typeface="+mn-cs"/>
                        </a:rPr>
                        <m:t>8</m:t>
                      </m:r>
                      <m:r>
                        <a:rPr lang="ar-AE" sz="1200" b="0" i="0" kern="1200">
                          <a:solidFill>
                            <a:schemeClr val="tx1"/>
                          </a:solidFill>
                          <a:latin typeface="Cambria Math" panose="02040503050406030204" pitchFamily="18" charset="0"/>
                          <a:ea typeface="+mn-ea"/>
                          <a:cs typeface="+mn-cs"/>
                        </a:rPr>
                        <m:t>%</m:t>
                      </m:r>
                    </m:oMath>
                  </m:oMathPara>
                </a14:m>
                <a:endParaRPr lang="ar-AE" dirty="0"/>
              </a:p>
              <a:p>
                <a:pPr lvl="1"/>
                <a:r>
                  <a:rPr lang="en-GB" dirty="0"/>
                  <a:t>These fibres are more ductile than carbon and can stretch beyond the matrix limit (</a:t>
                </a:r>
                <a:r>
                  <a:rPr lang="el-GR" dirty="0"/>
                  <a:t>ε</a:t>
                </a:r>
                <a:r>
                  <a:rPr lang="en-GB" dirty="0"/>
                  <a:t>fu &gt; </a:t>
                </a:r>
                <a:r>
                  <a:rPr lang="el-GR" dirty="0"/>
                  <a:t>ε</a:t>
                </a:r>
                <a:r>
                  <a:rPr lang="en-GB" dirty="0"/>
                  <a:t>mu), so matrix cracking occurs first.</a:t>
                </a:r>
              </a:p>
              <a:p>
                <a:r>
                  <a:rPr lang="en-GB" b="1" dirty="0"/>
                  <a:t>Typical resin matrices:</a:t>
                </a:r>
                <a:endParaRPr lang="en-GB" dirty="0"/>
              </a:p>
              <a:p>
                <a:pPr lvl="1"/>
                <a:r>
                  <a:rPr lang="en-GB" i="1" dirty="0"/>
                  <a:t>Rigid polyesters: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𝑚𝑢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m:t>
                    </m:r>
                    <m:r>
                      <a:rPr lang="ar-AE" sz="1200" b="0" i="0" kern="1200">
                        <a:solidFill>
                          <a:schemeClr val="tx1"/>
                        </a:solidFill>
                        <a:latin typeface="Cambria Math" panose="02040503050406030204" pitchFamily="18" charset="0"/>
                        <a:ea typeface="+mn-ea"/>
                        <a:cs typeface="+mn-cs"/>
                      </a:rPr>
                      <m:t>5</m:t>
                    </m:r>
                    <m:r>
                      <a:rPr lang="ar-AE" sz="1200" b="0" i="0" kern="1200">
                        <a:solidFill>
                          <a:schemeClr val="tx1"/>
                        </a:solidFill>
                        <a:latin typeface="Cambria Math" panose="02040503050406030204" pitchFamily="18" charset="0"/>
                        <a:ea typeface="+mn-ea"/>
                        <a:cs typeface="+mn-cs"/>
                      </a:rPr>
                      <m:t>%</m:t>
                    </m:r>
                  </m:oMath>
                </a14:m>
                <a:endParaRPr lang="ar-AE" dirty="0"/>
              </a:p>
              <a:p>
                <a:pPr lvl="1"/>
                <a:r>
                  <a:rPr lang="en-GB" i="1" dirty="0"/>
                  <a:t>Phenolic resins: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𝑚𝑢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5</m:t>
                    </m:r>
                    <m:r>
                      <a:rPr lang="ar-AE" sz="1200" i="0" kern="1200">
                        <a:solidFill>
                          <a:schemeClr val="tx1"/>
                        </a:solidFill>
                        <a:latin typeface="Cambria Math" panose="02040503050406030204" pitchFamily="18" charset="0"/>
                        <a:ea typeface="+mn-ea"/>
                        <a:cs typeface="+mn-cs"/>
                      </a:rPr>
                      <m:t>%</m:t>
                    </m:r>
                  </m:oMath>
                </a14:m>
                <a:endParaRPr lang="ar-AE" dirty="0"/>
              </a:p>
              <a:p>
                <a:pPr lvl="1"/>
                <a:r>
                  <a:rPr lang="en-GB" i="1" dirty="0"/>
                  <a:t>Epoxy resins:</a:t>
                </a:r>
                <a:r>
                  <a:rPr lang="en-GB" dirty="0"/>
                  <a:t> </a:t>
                </a:r>
                <a14:m>
                  <m:oMath xmlns:m="http://schemas.openxmlformats.org/officeDocument/2006/math">
                    <m:sSub>
                      <m:sSubPr>
                        <m:ctrlPr>
                          <a:rPr lang="ar-AE" sz="1200" i="1" kern="1200">
                            <a:solidFill>
                              <a:schemeClr val="tx1"/>
                            </a:solidFill>
                            <a:latin typeface="Cambria Math" panose="02040503050406030204" pitchFamily="18" charset="0"/>
                            <a:ea typeface="+mn-ea"/>
                            <a:cs typeface="+mn-cs"/>
                          </a:rPr>
                        </m:ctrlPr>
                      </m:sSubPr>
                      <m:e>
                        <m:r>
                          <a:rPr lang="ar-AE" sz="1200" i="1" kern="1200">
                            <a:solidFill>
                              <a:schemeClr val="tx1"/>
                            </a:solidFill>
                            <a:latin typeface="Cambria Math" panose="02040503050406030204" pitchFamily="18" charset="0"/>
                            <a:ea typeface="+mn-ea"/>
                            <a:cs typeface="+mn-cs"/>
                          </a:rPr>
                          <m:t>𝜀</m:t>
                        </m:r>
                      </m:e>
                      <m:sub>
                        <m:r>
                          <a:rPr lang="ar-AE" sz="1200" i="1" kern="1200">
                            <a:solidFill>
                              <a:schemeClr val="tx1"/>
                            </a:solidFill>
                            <a:latin typeface="Cambria Math" panose="02040503050406030204" pitchFamily="18" charset="0"/>
                            <a:ea typeface="+mn-ea"/>
                            <a:cs typeface="+mn-cs"/>
                          </a:rPr>
                          <m:t>𝑚𝑢</m:t>
                        </m:r>
                      </m:sub>
                    </m:sSub>
                    <m:r>
                      <a:rPr lang="ar-AE" sz="1200" i="0" kern="1200">
                        <a:solidFill>
                          <a:schemeClr val="tx1"/>
                        </a:solidFill>
                        <a:latin typeface="Cambria Math" panose="02040503050406030204" pitchFamily="18" charset="0"/>
                        <a:ea typeface="+mn-ea"/>
                        <a:cs typeface="+mn-cs"/>
                      </a:rPr>
                      <m:t>=</m:t>
                    </m:r>
                    <m:r>
                      <a:rPr lang="ar-AE" sz="1200" i="0" kern="1200">
                        <a:solidFill>
                          <a:schemeClr val="tx1"/>
                        </a:solidFill>
                        <a:latin typeface="Cambria Math" panose="02040503050406030204" pitchFamily="18" charset="0"/>
                        <a:ea typeface="+mn-ea"/>
                        <a:cs typeface="+mn-cs"/>
                      </a:rPr>
                      <m:t>2</m:t>
                    </m:r>
                    <m:r>
                      <m:rPr>
                        <m:nor/>
                      </m:rPr>
                      <a:rPr lang="ar-AE" sz="1200" b="0" i="1" kern="1200">
                        <a:solidFill>
                          <a:schemeClr val="tx1"/>
                        </a:solidFill>
                        <a:latin typeface="+mn-lt"/>
                        <a:ea typeface="+mn-ea"/>
                        <a:cs typeface="+mn-cs"/>
                      </a:rPr>
                      <m:t>–</m:t>
                    </m:r>
                    <m:r>
                      <a:rPr lang="ar-AE" sz="1200" b="0" i="0" kern="1200">
                        <a:solidFill>
                          <a:schemeClr val="tx1"/>
                        </a:solidFill>
                        <a:latin typeface="Cambria Math" panose="02040503050406030204" pitchFamily="18" charset="0"/>
                        <a:ea typeface="+mn-ea"/>
                        <a:cs typeface="+mn-cs"/>
                      </a:rPr>
                      <m:t>5</m:t>
                    </m:r>
                    <m:r>
                      <a:rPr lang="ar-AE" sz="1200" b="0" i="0" kern="1200">
                        <a:solidFill>
                          <a:schemeClr val="tx1"/>
                        </a:solidFill>
                        <a:latin typeface="Cambria Math" panose="02040503050406030204" pitchFamily="18" charset="0"/>
                        <a:ea typeface="+mn-ea"/>
                        <a:cs typeface="+mn-cs"/>
                      </a:rPr>
                      <m:t>%</m:t>
                    </m:r>
                  </m:oMath>
                </a14:m>
                <a:endParaRPr lang="ar-AE" dirty="0"/>
              </a:p>
              <a:p>
                <a:pPr lvl="1"/>
                <a:r>
                  <a:rPr lang="en-GB" dirty="0"/>
                  <a:t>Resins are relatively ductile but much weaker and less stiff than fibres; their role is mainly load transfer and crack resistance.</a:t>
                </a:r>
              </a:p>
              <a:p>
                <a:r>
                  <a:rPr lang="en-GB" b="1" dirty="0"/>
                  <a:t>Key Takeaway</a:t>
                </a:r>
                <a:endParaRPr lang="en-GB" dirty="0"/>
              </a:p>
              <a:p>
                <a:r>
                  <a:rPr lang="en-GB" dirty="0"/>
                  <a:t>High-strength carbon fibres fail before the matrix (brittle response).</a:t>
                </a:r>
              </a:p>
              <a:p>
                <a:r>
                  <a:rPr lang="en-GB" dirty="0"/>
                  <a:t>E-glass fibres outlast the matrix in strain (ductile response).</a:t>
                </a:r>
              </a:p>
              <a:p>
                <a:r>
                  <a:rPr lang="en-GB" dirty="0"/>
                  <a:t>Choosing fibre and resin combinations with compatible strain limits ensures balanced and predictable composite behaviour under longitudinal tension.</a:t>
                </a:r>
              </a:p>
            </p:txBody>
          </p:sp>
        </mc:Choice>
        <mc:Fallback xmlns="">
          <p:sp>
            <p:nvSpPr>
              <p:cNvPr id="3" name="Notes Placeholder 2"/>
              <p:cNvSpPr>
                <a:spLocks noGrp="1"/>
              </p:cNvSpPr>
              <p:nvPr>
                <p:ph type="body" idx="1"/>
              </p:nvPr>
            </p:nvSpPr>
            <p:spPr/>
            <p:txBody>
              <a:bodyPr/>
              <a:lstStyle/>
              <a:p>
                <a:r>
                  <a:rPr lang="en-GB" b="1" dirty="0"/>
                  <a:t>Intro</a:t>
                </a:r>
                <a:br>
                  <a:rPr lang="en-GB" dirty="0"/>
                </a:br>
                <a:r>
                  <a:rPr lang="en-GB" dirty="0"/>
                  <a:t>“This slide presents typical mechanical properties of carbon and glass fibres, as well as common resin systems. Comparing their stiffness, strength, and strain-to-failure helps predict which constituent will fail first when the composite is loaded in tension.”</a:t>
                </a:r>
              </a:p>
              <a:p>
                <a:r>
                  <a:rPr lang="en-GB" b="1" dirty="0"/>
                  <a:t>Concept</a:t>
                </a:r>
                <a:endParaRPr lang="en-GB" dirty="0"/>
              </a:p>
              <a:p>
                <a:r>
                  <a:rPr lang="en-GB" dirty="0"/>
                  <a:t>Fibre type determines both </a:t>
                </a:r>
                <a:r>
                  <a:rPr lang="en-GB" b="1" dirty="0"/>
                  <a:t>strength</a:t>
                </a:r>
                <a:r>
                  <a:rPr lang="en-GB" dirty="0"/>
                  <a:t> and </a:t>
                </a:r>
                <a:r>
                  <a:rPr lang="en-GB" b="1" dirty="0"/>
                  <a:t>stiffness</a:t>
                </a:r>
                <a:r>
                  <a:rPr lang="en-GB" dirty="0"/>
                  <a:t> of the composite.</a:t>
                </a:r>
              </a:p>
              <a:p>
                <a:r>
                  <a:rPr lang="en-GB" dirty="0"/>
                  <a:t>Matrix type governs </a:t>
                </a:r>
                <a:r>
                  <a:rPr lang="en-GB" b="1" dirty="0"/>
                  <a:t>ductility</a:t>
                </a:r>
                <a:r>
                  <a:rPr lang="en-GB" dirty="0"/>
                  <a:t> and </a:t>
                </a:r>
                <a:r>
                  <a:rPr lang="en-GB" b="1" dirty="0"/>
                  <a:t>strain-to-failure</a:t>
                </a:r>
                <a:r>
                  <a:rPr lang="en-GB" dirty="0"/>
                  <a:t>.</a:t>
                </a:r>
              </a:p>
              <a:p>
                <a:r>
                  <a:rPr lang="en-GB" dirty="0"/>
                  <a:t>The balance between fibre and matrix properties defines whether the composite behaves in a brittle or ductile manner under longitudinal tension.</a:t>
                </a:r>
              </a:p>
              <a:p>
                <a:r>
                  <a:rPr lang="en-GB" b="1" dirty="0"/>
                  <a:t>Details</a:t>
                </a:r>
                <a:endParaRPr lang="en-GB" dirty="0"/>
              </a:p>
              <a:p>
                <a:r>
                  <a:rPr lang="en-GB" b="1" dirty="0"/>
                  <a:t>Carbon fibres:</a:t>
                </a:r>
                <a:endParaRPr lang="en-GB" dirty="0"/>
              </a:p>
              <a:p>
                <a:pPr lvl="1"/>
                <a:r>
                  <a:rPr lang="en-GB" i="1" dirty="0"/>
                  <a:t>High Strength (HS):</a:t>
                </a:r>
                <a:endParaRPr lang="en-GB" dirty="0"/>
              </a:p>
              <a:p>
                <a:pPr lvl="2"/>
                <a:r>
                  <a:rPr lang="ar-AE" sz="1200" i="0" kern="1200">
                    <a:solidFill>
                      <a:schemeClr val="tx1"/>
                    </a:solidFill>
                    <a:latin typeface="+mn-lt"/>
                    <a:ea typeface="+mn-ea"/>
                    <a:cs typeface="+mn-cs"/>
                  </a:rPr>
                  <a:t>𝐸_𝑓=220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endParaRPr lang="en-GB" dirty="0"/>
              </a:p>
              <a:p>
                <a:pPr lvl="2"/>
                <a:r>
                  <a:rPr lang="ar-AE" sz="1200" i="0" kern="1200">
                    <a:solidFill>
                      <a:schemeClr val="tx1"/>
                    </a:solidFill>
                    <a:latin typeface="+mn-lt"/>
                    <a:ea typeface="+mn-ea"/>
                    <a:cs typeface="+mn-cs"/>
                  </a:rPr>
                  <a:t>𝜎_𝑓𝑢=3000</a:t>
                </a:r>
                <a:r>
                  <a:rPr lang="ar-AE" sz="1200" b="0" i="0" kern="1200">
                    <a:solidFill>
                      <a:schemeClr val="tx1"/>
                    </a:solidFill>
                    <a:latin typeface="Cambria Math" panose="02040503050406030204" pitchFamily="18" charset="0"/>
                    <a:ea typeface="+mn-ea"/>
                    <a:cs typeface="+mn-cs"/>
                  </a:rPr>
                  <a:t>"–</a:t>
                </a:r>
                <a:r>
                  <a:rPr lang="ar-AE" sz="1200" b="0" i="0" kern="1200">
                    <a:solidFill>
                      <a:schemeClr val="tx1"/>
                    </a:solidFill>
                    <a:latin typeface="+mn-lt"/>
                    <a:ea typeface="+mn-ea"/>
                    <a:cs typeface="+mn-cs"/>
                  </a:rPr>
                  <a:t>" 4000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endParaRPr lang="en-GB" dirty="0"/>
              </a:p>
              <a:p>
                <a:pPr lvl="2"/>
                <a:r>
                  <a:rPr lang="ar-AE" sz="1200" i="0" kern="1200">
                    <a:solidFill>
                      <a:schemeClr val="tx1"/>
                    </a:solidFill>
                    <a:latin typeface="+mn-lt"/>
                    <a:ea typeface="+mn-ea"/>
                    <a:cs typeface="+mn-cs"/>
                  </a:rPr>
                  <a:t>𝜀_𝑓𝑢=1.4</a:t>
                </a:r>
                <a:r>
                  <a:rPr lang="ar-AE" sz="1200" b="0" i="0" kern="1200">
                    <a:solidFill>
                      <a:schemeClr val="tx1"/>
                    </a:solidFill>
                    <a:latin typeface="Cambria Math" panose="02040503050406030204" pitchFamily="18" charset="0"/>
                    <a:ea typeface="+mn-ea"/>
                    <a:cs typeface="+mn-cs"/>
                  </a:rPr>
                  <a:t>"–</a:t>
                </a:r>
                <a:r>
                  <a:rPr lang="ar-AE" sz="1200" b="0" i="0" kern="1200">
                    <a:solidFill>
                      <a:schemeClr val="tx1"/>
                    </a:solidFill>
                    <a:latin typeface="+mn-lt"/>
                    <a:ea typeface="+mn-ea"/>
                    <a:cs typeface="+mn-cs"/>
                  </a:rPr>
                  <a:t>" 1.8%</a:t>
                </a:r>
                <a:endParaRPr lang="ar-AE" dirty="0"/>
              </a:p>
              <a:p>
                <a:pPr lvl="1"/>
                <a:r>
                  <a:rPr lang="en-GB" i="1" dirty="0"/>
                  <a:t>High Modulus (HM):</a:t>
                </a:r>
                <a:endParaRPr lang="en-GB" dirty="0"/>
              </a:p>
              <a:p>
                <a:pPr lvl="2"/>
                <a:r>
                  <a:rPr lang="ar-AE" sz="1200" i="0" kern="1200">
                    <a:solidFill>
                      <a:schemeClr val="tx1"/>
                    </a:solidFill>
                    <a:latin typeface="+mn-lt"/>
                    <a:ea typeface="+mn-ea"/>
                    <a:cs typeface="+mn-cs"/>
                  </a:rPr>
                  <a:t>𝐸_𝑓=400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endParaRPr lang="en-GB" dirty="0"/>
              </a:p>
              <a:p>
                <a:pPr lvl="2"/>
                <a:r>
                  <a:rPr lang="ar-AE" sz="1200" i="0" kern="1200">
                    <a:solidFill>
                      <a:schemeClr val="tx1"/>
                    </a:solidFill>
                    <a:latin typeface="+mn-lt"/>
                    <a:ea typeface="+mn-ea"/>
                    <a:cs typeface="+mn-cs"/>
                  </a:rPr>
                  <a:t>𝜎_𝑓𝑢=2200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endParaRPr lang="en-GB" dirty="0"/>
              </a:p>
              <a:p>
                <a:pPr lvl="2"/>
                <a:r>
                  <a:rPr lang="ar-AE" sz="1200" i="0" kern="1200">
                    <a:solidFill>
                      <a:schemeClr val="tx1"/>
                    </a:solidFill>
                    <a:latin typeface="+mn-lt"/>
                    <a:ea typeface="+mn-ea"/>
                    <a:cs typeface="+mn-cs"/>
                  </a:rPr>
                  <a:t>𝜀_𝑓𝑢=0.5%</a:t>
                </a:r>
                <a:endParaRPr lang="ar-AE" dirty="0"/>
              </a:p>
              <a:p>
                <a:pPr lvl="1"/>
                <a:r>
                  <a:rPr lang="en-GB" dirty="0"/>
                  <a:t>Carbon fibres are very stiff and strong but have low strain capacity, so they tend to fracture before the matrix (</a:t>
                </a:r>
                <a:r>
                  <a:rPr lang="el-GR" dirty="0"/>
                  <a:t>ε</a:t>
                </a:r>
                <a:r>
                  <a:rPr lang="en-GB" dirty="0"/>
                  <a:t>fu &lt; </a:t>
                </a:r>
                <a:r>
                  <a:rPr lang="el-GR" dirty="0"/>
                  <a:t>ε</a:t>
                </a:r>
                <a:r>
                  <a:rPr lang="en-GB" dirty="0"/>
                  <a:t>mu).</a:t>
                </a:r>
              </a:p>
              <a:p>
                <a:r>
                  <a:rPr lang="en-GB" b="1" dirty="0"/>
                  <a:t>E-glass fibres:</a:t>
                </a:r>
                <a:endParaRPr lang="en-GB" dirty="0"/>
              </a:p>
              <a:p>
                <a:pPr lvl="1"/>
                <a:r>
                  <a:rPr lang="ar-AE" sz="1200" i="0" kern="1200">
                    <a:solidFill>
                      <a:schemeClr val="tx1"/>
                    </a:solidFill>
                    <a:latin typeface="+mn-lt"/>
                    <a:ea typeface="+mn-ea"/>
                    <a:cs typeface="+mn-cs"/>
                  </a:rPr>
                  <a:t>𝐸_𝑓=70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GPa</a:t>
                </a:r>
                <a:r>
                  <a:rPr lang="en-GB" sz="1200" b="0" i="0" kern="1200">
                    <a:solidFill>
                      <a:schemeClr val="tx1"/>
                    </a:solidFill>
                    <a:latin typeface="+mn-lt"/>
                    <a:ea typeface="+mn-ea"/>
                    <a:cs typeface="+mn-cs"/>
                  </a:rPr>
                  <a:t>"</a:t>
                </a:r>
                <a:endParaRPr lang="en-GB" dirty="0"/>
              </a:p>
              <a:p>
                <a:pPr lvl="1"/>
                <a:r>
                  <a:rPr lang="ar-AE" sz="1200" i="0" kern="1200">
                    <a:solidFill>
                      <a:schemeClr val="tx1"/>
                    </a:solidFill>
                    <a:latin typeface="+mn-lt"/>
                    <a:ea typeface="+mn-ea"/>
                    <a:cs typeface="+mn-cs"/>
                  </a:rPr>
                  <a:t>𝜎_𝑓𝑢=2400</a:t>
                </a:r>
                <a:r>
                  <a:rPr lang="ar-AE" sz="1200" b="0" i="0" kern="1200">
                    <a:solidFill>
                      <a:schemeClr val="tx1"/>
                    </a:solidFill>
                    <a:latin typeface="Cambria Math" panose="02040503050406030204" pitchFamily="18" charset="0"/>
                    <a:ea typeface="+mn-ea"/>
                    <a:cs typeface="+mn-cs"/>
                  </a:rPr>
                  <a:t>"–</a:t>
                </a:r>
                <a:r>
                  <a:rPr lang="ar-AE" sz="1200" b="0" i="0" kern="1200">
                    <a:solidFill>
                      <a:schemeClr val="tx1"/>
                    </a:solidFill>
                    <a:latin typeface="+mn-lt"/>
                    <a:ea typeface="+mn-ea"/>
                    <a:cs typeface="+mn-cs"/>
                  </a:rPr>
                  <a:t>" 3400</a:t>
                </a:r>
                <a:r>
                  <a:rPr lang="ar-AE" sz="1200" b="0" i="0" kern="1200">
                    <a:solidFill>
                      <a:schemeClr val="tx1"/>
                    </a:solidFill>
                    <a:latin typeface="Cambria Math" panose="02040503050406030204" pitchFamily="18" charset="0"/>
                    <a:ea typeface="+mn-ea"/>
                    <a:cs typeface="+mn-cs"/>
                  </a:rPr>
                  <a:t>" </a:t>
                </a:r>
                <a:r>
                  <a:rPr lang="en-GB" sz="1200" b="0" i="0" kern="1200">
                    <a:solidFill>
                      <a:schemeClr val="tx1"/>
                    </a:solidFill>
                    <a:latin typeface="Cambria Math" panose="02040503050406030204" pitchFamily="18" charset="0"/>
                    <a:ea typeface="+mn-ea"/>
                    <a:cs typeface="+mn-cs"/>
                  </a:rPr>
                  <a:t>MPa</a:t>
                </a:r>
                <a:r>
                  <a:rPr lang="en-GB" sz="1200" b="0" i="0" kern="1200">
                    <a:solidFill>
                      <a:schemeClr val="tx1"/>
                    </a:solidFill>
                    <a:latin typeface="+mn-lt"/>
                    <a:ea typeface="+mn-ea"/>
                    <a:cs typeface="+mn-cs"/>
                  </a:rPr>
                  <a:t>"</a:t>
                </a:r>
                <a:endParaRPr lang="en-GB" dirty="0"/>
              </a:p>
              <a:p>
                <a:pPr lvl="1"/>
                <a:r>
                  <a:rPr lang="ar-AE" sz="1200" i="0" kern="1200">
                    <a:solidFill>
                      <a:schemeClr val="tx1"/>
                    </a:solidFill>
                    <a:latin typeface="+mn-lt"/>
                    <a:ea typeface="+mn-ea"/>
                    <a:cs typeface="+mn-cs"/>
                  </a:rPr>
                  <a:t>𝜀_𝑓𝑢=3.4</a:t>
                </a:r>
                <a:r>
                  <a:rPr lang="ar-AE" sz="1200" b="0" i="0" kern="1200">
                    <a:solidFill>
                      <a:schemeClr val="tx1"/>
                    </a:solidFill>
                    <a:latin typeface="Cambria Math" panose="02040503050406030204" pitchFamily="18" charset="0"/>
                    <a:ea typeface="+mn-ea"/>
                    <a:cs typeface="+mn-cs"/>
                  </a:rPr>
                  <a:t>"–</a:t>
                </a:r>
                <a:r>
                  <a:rPr lang="ar-AE" sz="1200" b="0" i="0" kern="1200">
                    <a:solidFill>
                      <a:schemeClr val="tx1"/>
                    </a:solidFill>
                    <a:latin typeface="+mn-lt"/>
                    <a:ea typeface="+mn-ea"/>
                    <a:cs typeface="+mn-cs"/>
                  </a:rPr>
                  <a:t>" 4.8%</a:t>
                </a:r>
                <a:endParaRPr lang="ar-AE" dirty="0"/>
              </a:p>
              <a:p>
                <a:pPr lvl="1"/>
                <a:r>
                  <a:rPr lang="en-GB" dirty="0"/>
                  <a:t>These fibres are more ductile than carbon and can stretch beyond the matrix limit (</a:t>
                </a:r>
                <a:r>
                  <a:rPr lang="el-GR" dirty="0"/>
                  <a:t>ε</a:t>
                </a:r>
                <a:r>
                  <a:rPr lang="en-GB" dirty="0"/>
                  <a:t>fu &gt; </a:t>
                </a:r>
                <a:r>
                  <a:rPr lang="el-GR" dirty="0"/>
                  <a:t>ε</a:t>
                </a:r>
                <a:r>
                  <a:rPr lang="en-GB" dirty="0"/>
                  <a:t>mu), so matrix cracking occurs first.</a:t>
                </a:r>
              </a:p>
              <a:p>
                <a:r>
                  <a:rPr lang="en-GB" b="1" dirty="0"/>
                  <a:t>Typical resin matrices:</a:t>
                </a:r>
                <a:endParaRPr lang="en-GB" dirty="0"/>
              </a:p>
              <a:p>
                <a:pPr lvl="1"/>
                <a:r>
                  <a:rPr lang="en-GB" i="1" dirty="0"/>
                  <a:t>Rigid polyesters:</a:t>
                </a:r>
                <a:r>
                  <a:rPr lang="en-GB" dirty="0"/>
                  <a:t> </a:t>
                </a:r>
                <a:r>
                  <a:rPr lang="ar-AE" sz="1200" i="0" kern="1200">
                    <a:solidFill>
                      <a:schemeClr val="tx1"/>
                    </a:solidFill>
                    <a:latin typeface="+mn-lt"/>
                    <a:ea typeface="+mn-ea"/>
                    <a:cs typeface="+mn-cs"/>
                  </a:rPr>
                  <a:t>𝜀_𝑚𝑢=2</a:t>
                </a:r>
                <a:r>
                  <a:rPr lang="ar-AE" sz="1200" b="0" i="0" kern="1200">
                    <a:solidFill>
                      <a:schemeClr val="tx1"/>
                    </a:solidFill>
                    <a:latin typeface="Cambria Math" panose="02040503050406030204" pitchFamily="18" charset="0"/>
                    <a:ea typeface="+mn-ea"/>
                    <a:cs typeface="+mn-cs"/>
                  </a:rPr>
                  <a:t>"–</a:t>
                </a:r>
                <a:r>
                  <a:rPr lang="ar-AE" sz="1200" b="0" i="0" kern="1200">
                    <a:solidFill>
                      <a:schemeClr val="tx1"/>
                    </a:solidFill>
                    <a:latin typeface="+mn-lt"/>
                    <a:ea typeface="+mn-ea"/>
                    <a:cs typeface="+mn-cs"/>
                  </a:rPr>
                  <a:t>" 5%</a:t>
                </a:r>
                <a:endParaRPr lang="ar-AE" dirty="0"/>
              </a:p>
              <a:p>
                <a:pPr lvl="1"/>
                <a:r>
                  <a:rPr lang="en-GB" i="1" dirty="0"/>
                  <a:t>Phenolic resins:</a:t>
                </a:r>
                <a:r>
                  <a:rPr lang="en-GB" dirty="0"/>
                  <a:t> </a:t>
                </a:r>
                <a:r>
                  <a:rPr lang="ar-AE" sz="1200" i="0" kern="1200">
                    <a:solidFill>
                      <a:schemeClr val="tx1"/>
                    </a:solidFill>
                    <a:latin typeface="+mn-lt"/>
                    <a:ea typeface="+mn-ea"/>
                    <a:cs typeface="+mn-cs"/>
                  </a:rPr>
                  <a:t>𝜀_𝑚𝑢=2.5%</a:t>
                </a:r>
                <a:endParaRPr lang="ar-AE" dirty="0"/>
              </a:p>
              <a:p>
                <a:pPr lvl="1"/>
                <a:r>
                  <a:rPr lang="en-GB" i="1" dirty="0"/>
                  <a:t>Epoxy resins:</a:t>
                </a:r>
                <a:r>
                  <a:rPr lang="en-GB" dirty="0"/>
                  <a:t> </a:t>
                </a:r>
                <a:r>
                  <a:rPr lang="ar-AE" sz="1200" i="0" kern="1200">
                    <a:solidFill>
                      <a:schemeClr val="tx1"/>
                    </a:solidFill>
                    <a:latin typeface="+mn-lt"/>
                    <a:ea typeface="+mn-ea"/>
                    <a:cs typeface="+mn-cs"/>
                  </a:rPr>
                  <a:t>𝜀_𝑚𝑢=2</a:t>
                </a:r>
                <a:r>
                  <a:rPr lang="ar-AE" sz="1200" b="0" i="0" kern="1200">
                    <a:solidFill>
                      <a:schemeClr val="tx1"/>
                    </a:solidFill>
                    <a:latin typeface="Cambria Math" panose="02040503050406030204" pitchFamily="18" charset="0"/>
                    <a:ea typeface="+mn-ea"/>
                    <a:cs typeface="+mn-cs"/>
                  </a:rPr>
                  <a:t>"–</a:t>
                </a:r>
                <a:r>
                  <a:rPr lang="ar-AE" sz="1200" b="0" i="0" kern="1200">
                    <a:solidFill>
                      <a:schemeClr val="tx1"/>
                    </a:solidFill>
                    <a:latin typeface="+mn-lt"/>
                    <a:ea typeface="+mn-ea"/>
                    <a:cs typeface="+mn-cs"/>
                  </a:rPr>
                  <a:t>" 5%</a:t>
                </a:r>
                <a:endParaRPr lang="ar-AE" dirty="0"/>
              </a:p>
              <a:p>
                <a:pPr lvl="1"/>
                <a:r>
                  <a:rPr lang="en-GB" dirty="0"/>
                  <a:t>Resins are relatively ductile but much weaker and less stiff than fibres; their role is mainly load transfer and crack resistance.</a:t>
                </a:r>
              </a:p>
              <a:p>
                <a:r>
                  <a:rPr lang="en-GB" b="1" dirty="0"/>
                  <a:t>Key Takeaway</a:t>
                </a:r>
                <a:endParaRPr lang="en-GB" dirty="0"/>
              </a:p>
              <a:p>
                <a:r>
                  <a:rPr lang="en-GB" dirty="0"/>
                  <a:t>High-strength carbon fibres fail before the matrix (brittle response).</a:t>
                </a:r>
              </a:p>
              <a:p>
                <a:r>
                  <a:rPr lang="en-GB" dirty="0"/>
                  <a:t>E-glass fibres outlast the matrix in strain (ductile response).</a:t>
                </a:r>
              </a:p>
              <a:p>
                <a:r>
                  <a:rPr lang="en-GB" dirty="0"/>
                  <a:t>Choosing fibre and resin combinations with compatible strain limits ensures balanced and predictable composite behaviour under longitudinal tension.</a:t>
                </a:r>
              </a:p>
            </p:txBody>
          </p:sp>
        </mc:Fallback>
      </mc:AlternateContent>
      <p:sp>
        <p:nvSpPr>
          <p:cNvPr id="4" name="Slide Number Placeholder 3"/>
          <p:cNvSpPr>
            <a:spLocks noGrp="1"/>
          </p:cNvSpPr>
          <p:nvPr>
            <p:ph type="sldNum" sz="quarter" idx="5"/>
          </p:nvPr>
        </p:nvSpPr>
        <p:spPr/>
        <p:txBody>
          <a:bodyPr/>
          <a:lstStyle/>
          <a:p>
            <a:fld id="{06EC7BFA-5A14-4681-B8A8-B3F0F046586E}" type="slidenum">
              <a:rPr lang="en-GB" smtClean="0"/>
              <a:t>7</a:t>
            </a:fld>
            <a:endParaRPr lang="en-GB" dirty="0"/>
          </a:p>
        </p:txBody>
      </p:sp>
    </p:spTree>
    <p:extLst>
      <p:ext uri="{BB962C8B-B14F-4D97-AF65-F5344CB8AC3E}">
        <p14:creationId xmlns:p14="http://schemas.microsoft.com/office/powerpoint/2010/main" val="361943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illustrates how cracks grow in a unidirectional composite when the fibre–matrix bond is strong. It shows the step-by-step development of fracture under longitudinal tension and explains how high interfacial bonding influences failure behaviour.”</a:t>
            </a:r>
          </a:p>
          <a:p>
            <a:r>
              <a:rPr lang="en-GB" b="1" dirty="0"/>
              <a:t>Concept</a:t>
            </a:r>
            <a:endParaRPr lang="en-GB" dirty="0"/>
          </a:p>
          <a:p>
            <a:r>
              <a:rPr lang="en-GB" dirty="0"/>
              <a:t>In composites with </a:t>
            </a:r>
            <a:r>
              <a:rPr lang="en-GB" b="1" dirty="0"/>
              <a:t>strong fibre–matrix bonding</a:t>
            </a:r>
            <a:r>
              <a:rPr lang="en-GB" dirty="0"/>
              <a:t>, cracks cannot easily deflect or stop at the interface.</a:t>
            </a:r>
          </a:p>
          <a:p>
            <a:r>
              <a:rPr lang="en-GB" dirty="0"/>
              <a:t>As a result, stress concentrates at the crack tip, and fracture propagates directly through both matrix and fibres.</a:t>
            </a:r>
          </a:p>
          <a:p>
            <a:r>
              <a:rPr lang="en-GB" dirty="0"/>
              <a:t>The process involves several stages:</a:t>
            </a:r>
          </a:p>
          <a:p>
            <a:pPr lvl="1"/>
            <a:r>
              <a:rPr lang="en-GB" dirty="0"/>
              <a:t>Crack initiation in either the fibre or the matrix.</a:t>
            </a:r>
          </a:p>
          <a:p>
            <a:pPr lvl="1"/>
            <a:r>
              <a:rPr lang="en-GB" dirty="0"/>
              <a:t>Rapid crack growth through high-stress regions near the crack tip.</a:t>
            </a:r>
          </a:p>
          <a:p>
            <a:pPr lvl="1"/>
            <a:r>
              <a:rPr lang="en-GB" dirty="0"/>
              <a:t>Possible fibre–matrix debonding or bridging between multiple cracks.</a:t>
            </a:r>
          </a:p>
          <a:p>
            <a:r>
              <a:rPr lang="en-GB" b="1" dirty="0"/>
              <a:t>Details</a:t>
            </a:r>
            <a:endParaRPr lang="en-GB" dirty="0"/>
          </a:p>
          <a:p>
            <a:r>
              <a:rPr lang="en-GB" b="1" dirty="0"/>
              <a:t>Stage 1:</a:t>
            </a:r>
            <a:r>
              <a:rPr lang="en-GB" dirty="0"/>
              <a:t> Fracture starts in either the fibre or the matrix, usually at a weak spot or defect.</a:t>
            </a:r>
          </a:p>
          <a:p>
            <a:r>
              <a:rPr lang="en-GB" b="1" dirty="0"/>
              <a:t>Stage 2:</a:t>
            </a:r>
            <a:r>
              <a:rPr lang="en-GB" dirty="0"/>
              <a:t> High local stress at the crack tip drives further propagation through the surrounding material.</a:t>
            </a:r>
          </a:p>
          <a:p>
            <a:r>
              <a:rPr lang="en-GB" b="1" dirty="0"/>
              <a:t>Stage 3:</a:t>
            </a:r>
            <a:r>
              <a:rPr lang="en-GB" dirty="0"/>
              <a:t> Brittle fracture develops, with cracks spreading quickly across the load path.</a:t>
            </a:r>
          </a:p>
          <a:p>
            <a:r>
              <a:rPr lang="en-GB" b="1" dirty="0"/>
              <a:t>Stage 4:</a:t>
            </a:r>
            <a:r>
              <a:rPr lang="en-GB" dirty="0"/>
              <a:t> In some regions, </a:t>
            </a:r>
            <a:r>
              <a:rPr lang="en-GB" b="1" dirty="0"/>
              <a:t>bridging</a:t>
            </a:r>
            <a:r>
              <a:rPr lang="en-GB" dirty="0"/>
              <a:t> occurs — cracks in different zones connect through longitudinal splitting and limited fibre–matrix debonding.</a:t>
            </a:r>
          </a:p>
          <a:p>
            <a:r>
              <a:rPr lang="en-GB" dirty="0"/>
              <a:t>Strong bonding limits energy absorption because cracks do not easily deflect along the interface, producing a </a:t>
            </a:r>
            <a:r>
              <a:rPr lang="en-GB" b="1" dirty="0"/>
              <a:t>clean, brittle fracture surface</a:t>
            </a:r>
            <a:r>
              <a:rPr lang="en-GB" dirty="0"/>
              <a:t>.</a:t>
            </a:r>
          </a:p>
          <a:p>
            <a:r>
              <a:rPr lang="en-GB" b="1" dirty="0"/>
              <a:t>Key Takeaway</a:t>
            </a:r>
            <a:endParaRPr lang="en-GB" dirty="0"/>
          </a:p>
          <a:p>
            <a:r>
              <a:rPr lang="en-GB" dirty="0"/>
              <a:t>High fibre–matrix bonding increases stiffness and load transfer efficiency but reduces toughness.</a:t>
            </a:r>
          </a:p>
          <a:p>
            <a:r>
              <a:rPr lang="en-GB" dirty="0"/>
              <a:t>Cracks in such systems propagate rapidly and directly through both phases, resulting in a brittle failure mode.</a:t>
            </a:r>
          </a:p>
          <a:p>
            <a:r>
              <a:rPr lang="en-GB" dirty="0"/>
              <a:t>Optimising the interfacial bond is key: too strong leads to brittle fracture, too weak causes premature debonding and strength loss.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8</a:t>
            </a:fld>
            <a:endParaRPr lang="en-GB" dirty="0"/>
          </a:p>
        </p:txBody>
      </p:sp>
    </p:spTree>
    <p:extLst>
      <p:ext uri="{BB962C8B-B14F-4D97-AF65-F5344CB8AC3E}">
        <p14:creationId xmlns:p14="http://schemas.microsoft.com/office/powerpoint/2010/main" val="1354439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explains how cracks grow in a unidirectional composite when the fibre–matrix bonding is poor. It contrasts with the previous case by showing a more gradual and energy-absorbing failure process involving debonding and fibre pull-out.”</a:t>
            </a:r>
          </a:p>
          <a:p>
            <a:r>
              <a:rPr lang="en-GB" b="1" dirty="0"/>
              <a:t>Concept</a:t>
            </a:r>
            <a:endParaRPr lang="en-GB" dirty="0"/>
          </a:p>
          <a:p>
            <a:r>
              <a:rPr lang="en-GB" b="1" dirty="0"/>
              <a:t>Poor interfacial bonding</a:t>
            </a:r>
            <a:r>
              <a:rPr lang="en-GB" dirty="0"/>
              <a:t> means the matrix cannot transfer stress efficiently to the fibres.</a:t>
            </a:r>
          </a:p>
          <a:p>
            <a:r>
              <a:rPr lang="en-GB" dirty="0"/>
              <a:t>Cracks propagate mainly along the </a:t>
            </a:r>
            <a:r>
              <a:rPr lang="en-GB" b="1" dirty="0"/>
              <a:t>fibre–matrix interface</a:t>
            </a:r>
            <a:r>
              <a:rPr lang="en-GB" dirty="0"/>
              <a:t>, not through the fibres themselves.</a:t>
            </a:r>
          </a:p>
          <a:p>
            <a:r>
              <a:rPr lang="en-GB" dirty="0"/>
              <a:t>The process involves progressive </a:t>
            </a:r>
            <a:r>
              <a:rPr lang="en-GB" b="1" dirty="0"/>
              <a:t>debonding</a:t>
            </a:r>
            <a:r>
              <a:rPr lang="en-GB" dirty="0"/>
              <a:t>, </a:t>
            </a:r>
            <a:r>
              <a:rPr lang="en-GB" b="1" dirty="0"/>
              <a:t>fibre pull-out</a:t>
            </a:r>
            <a:r>
              <a:rPr lang="en-GB" dirty="0"/>
              <a:t>, and </a:t>
            </a:r>
            <a:r>
              <a:rPr lang="en-GB" b="1" dirty="0"/>
              <a:t>delayed fibre fracture</a:t>
            </a:r>
            <a:r>
              <a:rPr lang="en-GB" dirty="0"/>
              <a:t>, which increases toughness but reduces stiffness and strength.</a:t>
            </a:r>
          </a:p>
          <a:p>
            <a:r>
              <a:rPr lang="en-GB" b="1" dirty="0"/>
              <a:t>Details</a:t>
            </a:r>
            <a:endParaRPr lang="en-GB" dirty="0"/>
          </a:p>
          <a:p>
            <a:r>
              <a:rPr lang="en-GB" b="1" dirty="0"/>
              <a:t>At the crack tip</a:t>
            </a:r>
            <a:r>
              <a:rPr lang="en-GB" dirty="0"/>
              <a:t>, high local stresses produce </a:t>
            </a:r>
            <a:r>
              <a:rPr lang="en-GB" b="1" dirty="0"/>
              <a:t>shear fracture</a:t>
            </a:r>
            <a:r>
              <a:rPr lang="en-GB" dirty="0"/>
              <a:t> along the interface, causing the fibres to separate from the matrix without breaking.</a:t>
            </a:r>
          </a:p>
          <a:p>
            <a:r>
              <a:rPr lang="en-GB" dirty="0"/>
              <a:t>The crack then moves </a:t>
            </a:r>
            <a:r>
              <a:rPr lang="en-GB" b="1" dirty="0"/>
              <a:t>transversely</a:t>
            </a:r>
            <a:r>
              <a:rPr lang="en-GB" dirty="0"/>
              <a:t> to the fibres, bypassing them rather than cutting through.</a:t>
            </a:r>
          </a:p>
          <a:p>
            <a:r>
              <a:rPr lang="en-GB" dirty="0"/>
              <a:t>Behind the crack tip, </a:t>
            </a:r>
            <a:r>
              <a:rPr lang="en-GB" b="1" dirty="0"/>
              <a:t>tensile stresses</a:t>
            </a:r>
            <a:r>
              <a:rPr lang="en-GB" dirty="0"/>
              <a:t> develop in the bridging fibres, which resist opening of the crack.</a:t>
            </a:r>
          </a:p>
          <a:p>
            <a:r>
              <a:rPr lang="en-GB" dirty="0"/>
              <a:t>As the load rises, these fibres eventually </a:t>
            </a:r>
            <a:r>
              <a:rPr lang="en-GB" b="1" dirty="0"/>
              <a:t>fracture</a:t>
            </a:r>
            <a:r>
              <a:rPr lang="en-GB" dirty="0"/>
              <a:t> some distance behind the crack front, and their broken ends are </a:t>
            </a:r>
            <a:r>
              <a:rPr lang="en-GB" b="1" dirty="0"/>
              <a:t>pulled out</a:t>
            </a:r>
            <a:r>
              <a:rPr lang="en-GB" dirty="0"/>
              <a:t> of the matrix.</a:t>
            </a:r>
          </a:p>
          <a:p>
            <a:r>
              <a:rPr lang="en-GB" dirty="0"/>
              <a:t>The figure shows this progression—starting with debonding, followed by crack advance, fibre breakage, and pull-out.</a:t>
            </a:r>
          </a:p>
          <a:p>
            <a:r>
              <a:rPr lang="en-GB" b="1" dirty="0"/>
              <a:t>Key Takeaway</a:t>
            </a:r>
            <a:endParaRPr lang="en-GB" dirty="0"/>
          </a:p>
          <a:p>
            <a:r>
              <a:rPr lang="en-GB" dirty="0"/>
              <a:t>Poor fibre–matrix bonding results in a more ductile and energy-dissipative failure mode through debonding and fibre pull-out.</a:t>
            </a:r>
          </a:p>
          <a:p>
            <a:r>
              <a:rPr lang="en-GB" dirty="0"/>
              <a:t>This mechanism improves toughness but significantly lowers stiffness and tensile strength compared to composites with strong interfacial bonding.</a:t>
            </a:r>
          </a:p>
          <a:p>
            <a:r>
              <a:rPr lang="en-GB" dirty="0"/>
              <a:t>Balancing interfacial strength is crucial: enough to transfer load effectively, but weak enough to allow controlled energy absorption through fibre pull-out.</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9</a:t>
            </a:fld>
            <a:endParaRPr lang="en-GB" dirty="0"/>
          </a:p>
        </p:txBody>
      </p:sp>
    </p:spTree>
    <p:extLst>
      <p:ext uri="{BB962C8B-B14F-4D97-AF65-F5344CB8AC3E}">
        <p14:creationId xmlns:p14="http://schemas.microsoft.com/office/powerpoint/2010/main" val="424842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a:t>
            </a:r>
            <a:br>
              <a:rPr lang="en-GB" dirty="0"/>
            </a:br>
            <a:r>
              <a:rPr lang="en-GB" dirty="0"/>
              <a:t>“This slide shows the characteristic fracture surfaces of unidirectional composites when fibre–matrix bonding is poor. It highlights how cracks split, bridge, and form stepped or brush-like patterns rather than clean fractures.”</a:t>
            </a:r>
          </a:p>
          <a:p>
            <a:r>
              <a:rPr lang="en-GB" b="1" dirty="0"/>
              <a:t>Concept</a:t>
            </a:r>
            <a:endParaRPr lang="en-GB" dirty="0"/>
          </a:p>
          <a:p>
            <a:r>
              <a:rPr lang="en-GB" dirty="0"/>
              <a:t>Poor bonding between fibre and matrix leads to </a:t>
            </a:r>
            <a:r>
              <a:rPr lang="en-GB" b="1" dirty="0"/>
              <a:t>interfacial crack splitting</a:t>
            </a:r>
            <a:r>
              <a:rPr lang="en-GB" dirty="0"/>
              <a:t> instead of through-fibre fracture.</a:t>
            </a:r>
          </a:p>
          <a:p>
            <a:r>
              <a:rPr lang="en-GB" dirty="0"/>
              <a:t>The </a:t>
            </a:r>
            <a:r>
              <a:rPr lang="en-GB" b="1" dirty="0"/>
              <a:t>crack path</a:t>
            </a:r>
            <a:r>
              <a:rPr lang="en-GB" dirty="0"/>
              <a:t> follows the fibre–matrix interface, resulting in </a:t>
            </a:r>
            <a:r>
              <a:rPr lang="en-GB" b="1" dirty="0"/>
              <a:t>bridging</a:t>
            </a:r>
            <a:r>
              <a:rPr lang="en-GB" dirty="0"/>
              <a:t> and </a:t>
            </a:r>
            <a:r>
              <a:rPr lang="en-GB" b="1" dirty="0"/>
              <a:t>multiple step formations</a:t>
            </a:r>
            <a:r>
              <a:rPr lang="en-GB" dirty="0"/>
              <a:t>.</a:t>
            </a:r>
          </a:p>
          <a:p>
            <a:r>
              <a:rPr lang="en-GB" dirty="0"/>
              <a:t>These surfaces reflect </a:t>
            </a:r>
            <a:r>
              <a:rPr lang="en-GB" b="1" dirty="0"/>
              <a:t>energy-dissipative failure</a:t>
            </a:r>
            <a:r>
              <a:rPr lang="en-GB" dirty="0"/>
              <a:t>, where fibres pull out and bridge across cracks, slowing propagation.</a:t>
            </a:r>
          </a:p>
          <a:p>
            <a:r>
              <a:rPr lang="en-GB" b="1" dirty="0"/>
              <a:t>Details</a:t>
            </a:r>
            <a:endParaRPr lang="en-GB" dirty="0"/>
          </a:p>
          <a:p>
            <a:r>
              <a:rPr lang="en-GB" dirty="0"/>
              <a:t>When the advancing crack reaches the fibre–matrix interface, it can </a:t>
            </a:r>
            <a:r>
              <a:rPr lang="en-GB" b="1" dirty="0"/>
              <a:t>split</a:t>
            </a:r>
            <a:r>
              <a:rPr lang="en-GB" dirty="0"/>
              <a:t> and run parallel to the fibres.</a:t>
            </a:r>
          </a:p>
          <a:p>
            <a:r>
              <a:rPr lang="en-GB" dirty="0"/>
              <a:t>This produces a </a:t>
            </a:r>
            <a:r>
              <a:rPr lang="en-GB" b="1" dirty="0"/>
              <a:t>brush-like appearance</a:t>
            </a:r>
            <a:r>
              <a:rPr lang="en-GB" dirty="0"/>
              <a:t> on the fracture surface due to partial fibre pull-out.</a:t>
            </a:r>
          </a:p>
          <a:p>
            <a:r>
              <a:rPr lang="en-GB" b="1" dirty="0"/>
              <a:t>Bridging zones</a:t>
            </a:r>
            <a:r>
              <a:rPr lang="en-GB" dirty="0"/>
              <a:t> appear where intact fibres span across the crack, maintaining some load transfer.</a:t>
            </a:r>
          </a:p>
          <a:p>
            <a:r>
              <a:rPr lang="en-GB" dirty="0"/>
              <a:t>With continued loading, multiple bridging regions develop, giving a stepped or serrated fracture pattern.</a:t>
            </a:r>
          </a:p>
          <a:p>
            <a:r>
              <a:rPr lang="en-GB" dirty="0"/>
              <a:t>Such surfaces indicate that failure occurred by </a:t>
            </a:r>
            <a:r>
              <a:rPr lang="en-GB" b="1" dirty="0"/>
              <a:t>interfacial debonding</a:t>
            </a:r>
            <a:r>
              <a:rPr lang="en-GB" dirty="0"/>
              <a:t> rather than clean fibre breakage, showing that the interface absorbed part of the fracture energy.</a:t>
            </a:r>
          </a:p>
          <a:p>
            <a:r>
              <a:rPr lang="en-GB" b="1" dirty="0"/>
              <a:t>Key Takeaway</a:t>
            </a:r>
            <a:endParaRPr lang="en-GB" dirty="0"/>
          </a:p>
          <a:p>
            <a:r>
              <a:rPr lang="en-GB" dirty="0"/>
              <a:t>Poor fibre–matrix bonding leads to rough, stepped fracture surfaces with clear evidence of fibre bridging and pull-out.</a:t>
            </a:r>
          </a:p>
          <a:p>
            <a:r>
              <a:rPr lang="en-GB" dirty="0"/>
              <a:t>These features indicate enhanced toughness but reduced stiffness and strength.</a:t>
            </a:r>
          </a:p>
          <a:p>
            <a:r>
              <a:rPr lang="en-GB" dirty="0"/>
              <a:t>Understanding these surface features helps diagnose interfacial quality in composite testing and failure analysis.</a:t>
            </a:r>
          </a:p>
          <a:p>
            <a:endParaRPr lang="en-GB" dirty="0"/>
          </a:p>
        </p:txBody>
      </p:sp>
      <p:sp>
        <p:nvSpPr>
          <p:cNvPr id="4" name="Slide Number Placeholder 3"/>
          <p:cNvSpPr>
            <a:spLocks noGrp="1"/>
          </p:cNvSpPr>
          <p:nvPr>
            <p:ph type="sldNum" sz="quarter" idx="5"/>
          </p:nvPr>
        </p:nvSpPr>
        <p:spPr/>
        <p:txBody>
          <a:bodyPr/>
          <a:lstStyle/>
          <a:p>
            <a:fld id="{06EC7BFA-5A14-4681-B8A8-B3F0F046586E}" type="slidenum">
              <a:rPr lang="en-GB" smtClean="0"/>
              <a:t>10</a:t>
            </a:fld>
            <a:endParaRPr lang="en-GB" dirty="0"/>
          </a:p>
        </p:txBody>
      </p:sp>
    </p:spTree>
    <p:extLst>
      <p:ext uri="{BB962C8B-B14F-4D97-AF65-F5344CB8AC3E}">
        <p14:creationId xmlns:p14="http://schemas.microsoft.com/office/powerpoint/2010/main" val="417666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6EC763-99D5-4467-96AB-86339B48EE92}" type="datetime1">
              <a:rPr lang="en-GB" smtClean="0"/>
              <a:t>13/10/2025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dirty="0"/>
          </a:p>
        </p:txBody>
      </p:sp>
      <p:sp>
        <p:nvSpPr>
          <p:cNvPr id="7" name="TextBox 6">
            <a:extLst>
              <a:ext uri="{FF2B5EF4-FFF2-40B4-BE49-F238E27FC236}">
                <a16:creationId xmlns:a16="http://schemas.microsoft.com/office/drawing/2014/main" id="{13DF9546-E09E-78BB-63A6-6CD7332D289A}"/>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66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F5520-5D6A-4815-B05B-971D1156BA72}" type="datetime1">
              <a:rPr lang="en-GB" smtClean="0"/>
              <a:t>13/10/2025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83E3AC-4BFB-4F71-8C6B-E1F9A9D61AA6}" type="slidenum">
              <a:rPr lang="en-GB" smtClean="0"/>
              <a:t>‹#›</a:t>
            </a:fld>
            <a:endParaRPr lang="en-GB" dirty="0"/>
          </a:p>
        </p:txBody>
      </p:sp>
      <p:sp>
        <p:nvSpPr>
          <p:cNvPr id="3" name="TextBox 2">
            <a:extLst>
              <a:ext uri="{FF2B5EF4-FFF2-40B4-BE49-F238E27FC236}">
                <a16:creationId xmlns:a16="http://schemas.microsoft.com/office/drawing/2014/main" id="{D9BA2C1B-EB38-FAB6-B2C4-6C953B616136}"/>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55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F515E34-BCD0-4237-9F66-7991A0406D0E}" type="datetime1">
              <a:rPr lang="en-GB" smtClean="0"/>
              <a:t>13/10/2025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dirty="0"/>
          </a:p>
        </p:txBody>
      </p:sp>
      <p:sp>
        <p:nvSpPr>
          <p:cNvPr id="7" name="TextBox 6">
            <a:extLst>
              <a:ext uri="{FF2B5EF4-FFF2-40B4-BE49-F238E27FC236}">
                <a16:creationId xmlns:a16="http://schemas.microsoft.com/office/drawing/2014/main" id="{9E69D68F-5E98-F821-21D2-D2BE44F8D1DF}"/>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32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A566659-B291-4B25-8F24-1D1F97E2D7F1}" type="datetime1">
              <a:rPr lang="en-GB" smtClean="0"/>
              <a:t>13/10/2025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183E3AC-4BFB-4F71-8C6B-E1F9A9D61AA6}" type="slidenum">
              <a:rPr lang="en-GB" smtClean="0"/>
              <a:t>‹#›</a:t>
            </a:fld>
            <a:endParaRPr lang="en-GB" dirty="0"/>
          </a:p>
        </p:txBody>
      </p:sp>
      <p:sp>
        <p:nvSpPr>
          <p:cNvPr id="5" name="TextBox 4">
            <a:extLst>
              <a:ext uri="{FF2B5EF4-FFF2-40B4-BE49-F238E27FC236}">
                <a16:creationId xmlns:a16="http://schemas.microsoft.com/office/drawing/2014/main" id="{81E7C700-42DE-3BC2-1590-389A3537B80F}"/>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388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BF658A-71B1-42E4-BCE1-908C2C1831C4}" type="datetime1">
              <a:rPr lang="en-GB" smtClean="0"/>
              <a:t>13/10/2025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dirty="0"/>
          </a:p>
        </p:txBody>
      </p:sp>
      <p:sp>
        <p:nvSpPr>
          <p:cNvPr id="8" name="TextBox 7">
            <a:extLst>
              <a:ext uri="{FF2B5EF4-FFF2-40B4-BE49-F238E27FC236}">
                <a16:creationId xmlns:a16="http://schemas.microsoft.com/office/drawing/2014/main" id="{A1A75C70-0CF9-E0B8-3040-96569A39A2E9}"/>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4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59563-C215-477B-B1E4-EA0CC8A839CB}" type="datetime1">
              <a:rPr lang="en-GB" smtClean="0"/>
              <a:t>13/10/2025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dirty="0"/>
          </a:p>
        </p:txBody>
      </p:sp>
      <p:sp>
        <p:nvSpPr>
          <p:cNvPr id="7" name="TextBox 6">
            <a:extLst>
              <a:ext uri="{FF2B5EF4-FFF2-40B4-BE49-F238E27FC236}">
                <a16:creationId xmlns:a16="http://schemas.microsoft.com/office/drawing/2014/main" id="{B49B8344-04E7-4CE2-7B97-9D1F9C720138}"/>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96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4A48C-11DB-4006-9080-E43C4D199639}" type="datetime1">
              <a:rPr lang="en-GB" smtClean="0"/>
              <a:t>13/10/2025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dirty="0"/>
          </a:p>
        </p:txBody>
      </p:sp>
      <p:sp>
        <p:nvSpPr>
          <p:cNvPr id="7" name="TextBox 6">
            <a:extLst>
              <a:ext uri="{FF2B5EF4-FFF2-40B4-BE49-F238E27FC236}">
                <a16:creationId xmlns:a16="http://schemas.microsoft.com/office/drawing/2014/main" id="{AB2288DC-276C-495D-CB5C-95F5381F4DBB}"/>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92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1550DF-E0F1-4B35-AFEB-1996A019E8A3}" type="datetime1">
              <a:rPr lang="en-GB" smtClean="0"/>
              <a:t>13/10/2025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83E3AC-4BFB-4F71-8C6B-E1F9A9D61AA6}" type="slidenum">
              <a:rPr lang="en-GB" smtClean="0"/>
              <a:t>‹#›</a:t>
            </a:fld>
            <a:endParaRPr lang="en-GB" dirty="0"/>
          </a:p>
        </p:txBody>
      </p:sp>
      <p:sp>
        <p:nvSpPr>
          <p:cNvPr id="7" name="TextBox 6">
            <a:extLst>
              <a:ext uri="{FF2B5EF4-FFF2-40B4-BE49-F238E27FC236}">
                <a16:creationId xmlns:a16="http://schemas.microsoft.com/office/drawing/2014/main" id="{6719399D-4400-837B-6C39-4FE8AE6795DD}"/>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45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FE6CE2-2C09-4329-AD2C-918422AE9016}" type="datetime1">
              <a:rPr lang="en-GB" smtClean="0"/>
              <a:t>13/10/2025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83E3AC-4BFB-4F71-8C6B-E1F9A9D61AA6}" type="slidenum">
              <a:rPr lang="en-GB" smtClean="0"/>
              <a:t>‹#›</a:t>
            </a:fld>
            <a:endParaRPr lang="en-GB" dirty="0"/>
          </a:p>
        </p:txBody>
      </p:sp>
      <p:sp>
        <p:nvSpPr>
          <p:cNvPr id="9" name="TextBox 8">
            <a:extLst>
              <a:ext uri="{FF2B5EF4-FFF2-40B4-BE49-F238E27FC236}">
                <a16:creationId xmlns:a16="http://schemas.microsoft.com/office/drawing/2014/main" id="{63136D0B-52B0-D274-372A-03E4AE23BEFA}"/>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6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CF16E-A98E-45EB-B2C7-57DCD0957281}" type="datetime1">
              <a:rPr lang="en-GB" smtClean="0"/>
              <a:t>13/10/2025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183E3AC-4BFB-4F71-8C6B-E1F9A9D61AA6}" type="slidenum">
              <a:rPr lang="en-GB" smtClean="0"/>
              <a:t>‹#›</a:t>
            </a:fld>
            <a:endParaRPr lang="en-GB" dirty="0"/>
          </a:p>
        </p:txBody>
      </p:sp>
      <p:sp>
        <p:nvSpPr>
          <p:cNvPr id="11" name="TextBox 10">
            <a:extLst>
              <a:ext uri="{FF2B5EF4-FFF2-40B4-BE49-F238E27FC236}">
                <a16:creationId xmlns:a16="http://schemas.microsoft.com/office/drawing/2014/main" id="{B0A9E833-1169-E057-8885-C0FF107EA67D}"/>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02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97706-AD30-4516-96A9-B665C53AE9BB}" type="datetime1">
              <a:rPr lang="en-GB" smtClean="0"/>
              <a:t>13/10/2025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183E3AC-4BFB-4F71-8C6B-E1F9A9D61AA6}" type="slidenum">
              <a:rPr lang="en-GB" smtClean="0"/>
              <a:t>‹#›</a:t>
            </a:fld>
            <a:endParaRPr lang="en-GB" dirty="0"/>
          </a:p>
        </p:txBody>
      </p:sp>
      <p:sp>
        <p:nvSpPr>
          <p:cNvPr id="7" name="TextBox 6">
            <a:extLst>
              <a:ext uri="{FF2B5EF4-FFF2-40B4-BE49-F238E27FC236}">
                <a16:creationId xmlns:a16="http://schemas.microsoft.com/office/drawing/2014/main" id="{D55FEABC-FFEC-223B-F580-941270F088DD}"/>
              </a:ext>
            </a:extLst>
          </p:cNvPr>
          <p:cNvSpPr txBox="1"/>
          <p:nvPr userDrawn="1"/>
        </p:nvSpPr>
        <p:spPr>
          <a:xfrm>
            <a:off x="0" y="6626653"/>
            <a:ext cx="12192000" cy="238527"/>
          </a:xfrm>
          <a:prstGeom prst="rect">
            <a:avLst/>
          </a:prstGeom>
          <a:noFill/>
        </p:spPr>
        <p:txBody>
          <a:bodyPr wrap="square">
            <a:spAutoFit/>
          </a:bodyPr>
          <a:lstStyle/>
          <a:p>
            <a:pPr algn="ctr"/>
            <a:r>
              <a:rPr lang="en-US" sz="95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95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95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46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22A91-DA41-4BFF-A89F-ED92068ADB9E}" type="datetime1">
              <a:rPr lang="en-GB" smtClean="0"/>
              <a:t>13/10/2025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183E3AC-4BFB-4F71-8C6B-E1F9A9D61AA6}" type="slidenum">
              <a:rPr lang="en-GB" smtClean="0"/>
              <a:t>‹#›</a:t>
            </a:fld>
            <a:endParaRPr lang="en-GB" dirty="0"/>
          </a:p>
        </p:txBody>
      </p:sp>
      <p:sp>
        <p:nvSpPr>
          <p:cNvPr id="5" name="TextBox 4">
            <a:extLst>
              <a:ext uri="{FF2B5EF4-FFF2-40B4-BE49-F238E27FC236}">
                <a16:creationId xmlns:a16="http://schemas.microsoft.com/office/drawing/2014/main" id="{DE1CC1FC-68F8-CE17-C418-8825C6E269D9}"/>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31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9E117-9857-4A23-8A01-A8955029DC68}" type="datetime1">
              <a:rPr lang="en-GB" smtClean="0"/>
              <a:t>13/10/2025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83E3AC-4BFB-4F71-8C6B-E1F9A9D61AA6}" type="slidenum">
              <a:rPr lang="en-GB" smtClean="0"/>
              <a:t>‹#›</a:t>
            </a:fld>
            <a:endParaRPr lang="en-GB" dirty="0"/>
          </a:p>
        </p:txBody>
      </p:sp>
      <p:sp>
        <p:nvSpPr>
          <p:cNvPr id="8" name="TextBox 7">
            <a:extLst>
              <a:ext uri="{FF2B5EF4-FFF2-40B4-BE49-F238E27FC236}">
                <a16:creationId xmlns:a16="http://schemas.microsoft.com/office/drawing/2014/main" id="{1E607FB0-4B09-D3C8-A363-145D28F56C30}"/>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92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BECC7EA-3FB6-4F80-98B6-B56CB255C7C2}" type="datetime1">
              <a:rPr lang="en-GB" smtClean="0"/>
              <a:t>13/10/2025</a:t>
            </a:fld>
            <a:endParaRPr lang="en-GB" dirty="0"/>
          </a:p>
        </p:txBody>
      </p:sp>
      <p:sp>
        <p:nvSpPr>
          <p:cNvPr id="6" name="Footer Placeholder 5"/>
          <p:cNvSpPr>
            <a:spLocks noGrp="1"/>
          </p:cNvSpPr>
          <p:nvPr>
            <p:ph type="ftr" sz="quarter" idx="11"/>
          </p:nvPr>
        </p:nvSpPr>
        <p:spPr>
          <a:xfrm>
            <a:off x="590396" y="6041362"/>
            <a:ext cx="3295413" cy="365125"/>
          </a:xfrm>
        </p:spPr>
        <p:txBody>
          <a:bodyPr/>
          <a:lstStyle/>
          <a:p>
            <a:endParaRPr lang="en-GB" dirty="0"/>
          </a:p>
        </p:txBody>
      </p:sp>
      <p:sp>
        <p:nvSpPr>
          <p:cNvPr id="7" name="Slide Number Placeholder 6"/>
          <p:cNvSpPr>
            <a:spLocks noGrp="1"/>
          </p:cNvSpPr>
          <p:nvPr>
            <p:ph type="sldNum" sz="quarter" idx="12"/>
          </p:nvPr>
        </p:nvSpPr>
        <p:spPr>
          <a:xfrm>
            <a:off x="4862689" y="5915888"/>
            <a:ext cx="1062155" cy="490599"/>
          </a:xfrm>
        </p:spPr>
        <p:txBody>
          <a:bodyPr/>
          <a:lstStyle/>
          <a:p>
            <a:fld id="{4183E3AC-4BFB-4F71-8C6B-E1F9A9D61AA6}" type="slidenum">
              <a:rPr lang="en-GB" smtClean="0"/>
              <a:t>‹#›</a:t>
            </a:fld>
            <a:endParaRPr lang="en-GB" dirty="0"/>
          </a:p>
        </p:txBody>
      </p:sp>
      <p:sp>
        <p:nvSpPr>
          <p:cNvPr id="3" name="TextBox 2">
            <a:extLst>
              <a:ext uri="{FF2B5EF4-FFF2-40B4-BE49-F238E27FC236}">
                <a16:creationId xmlns:a16="http://schemas.microsoft.com/office/drawing/2014/main" id="{1D0C9557-9BE8-4D9D-F190-D29755295934}"/>
              </a:ext>
            </a:extLst>
          </p:cNvPr>
          <p:cNvSpPr txBox="1"/>
          <p:nvPr userDrawn="1"/>
        </p:nvSpPr>
        <p:spPr>
          <a:xfrm>
            <a:off x="306324" y="6452917"/>
            <a:ext cx="11791188" cy="400110"/>
          </a:xfrm>
          <a:prstGeom prst="rect">
            <a:avLst/>
          </a:prstGeom>
          <a:noFill/>
        </p:spPr>
        <p:txBody>
          <a:bodyPr wrap="square">
            <a:spAutoFit/>
          </a:bodyPr>
          <a:lstStyle/>
          <a:p>
            <a:r>
              <a:rPr lang="en-US" sz="1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This document and its contents is subject to COPYRIGHT protection for Damghani Stress Engineering (DSE) Ltd. </a:t>
            </a:r>
            <a:r>
              <a:rPr lang="en-US" sz="10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Unauthorized retention, duplication, distribution, or modification of copyrighted materials is strictly prohibited by law.</a:t>
            </a:r>
            <a:endParaRPr lang="en-US" sz="1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77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3C461D0-4805-4EFA-BE77-F6080DA44838}" type="datetime1">
              <a:rPr lang="en-GB" smtClean="0"/>
              <a:t>13/10/2025</a:t>
            </a:fld>
            <a:endParaRPr lang="en-GB"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83E3AC-4BFB-4F71-8C6B-E1F9A9D61AA6}" type="slidenum">
              <a:rPr lang="en-GB" smtClean="0"/>
              <a:pPr/>
              <a:t>‹#›</a:t>
            </a:fld>
            <a:endParaRPr lang="en-GB" dirty="0"/>
          </a:p>
        </p:txBody>
      </p:sp>
    </p:spTree>
    <p:extLst>
      <p:ext uri="{BB962C8B-B14F-4D97-AF65-F5344CB8AC3E}">
        <p14:creationId xmlns:p14="http://schemas.microsoft.com/office/powerpoint/2010/main" val="387637410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0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gif"/></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54.jpeg"/><Relationship Id="rId4" Type="http://schemas.openxmlformats.org/officeDocument/2006/relationships/image" Target="../media/image53.gif"/></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83.pn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0.png"/><Relationship Id="rId4" Type="http://schemas.openxmlformats.org/officeDocument/2006/relationships/image" Target="../media/image390.pn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jpeg"/><Relationship Id="rId4" Type="http://schemas.openxmlformats.org/officeDocument/2006/relationships/image" Target="../media/image95.jpeg"/></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4.jpeg"/><Relationship Id="rId7" Type="http://schemas.openxmlformats.org/officeDocument/2006/relationships/image" Target="../media/image9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80.png"/><Relationship Id="rId5" Type="http://schemas.openxmlformats.org/officeDocument/2006/relationships/image" Target="../media/image970.png"/><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1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50.png"/><Relationship Id="rId5" Type="http://schemas.openxmlformats.org/officeDocument/2006/relationships/image" Target="../media/image940.png"/><Relationship Id="rId4" Type="http://schemas.openxmlformats.org/officeDocument/2006/relationships/image" Target="../media/image930.png"/></Relationships>
</file>

<file path=ppt/slides/_rels/slide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wmf"/><Relationship Id="rId4" Type="http://schemas.openxmlformats.org/officeDocument/2006/relationships/oleObject" Target="../embeddings/oleObject1.bin"/></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7.xml.rels><?xml version="1.0" encoding="UTF-8" standalone="yes"?>
<Relationships xmlns="http://schemas.openxmlformats.org/package/2006/relationships"><Relationship Id="rId3" Type="http://schemas.openxmlformats.org/officeDocument/2006/relationships/image" Target="../media/image390.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40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0D61-4EB0-281B-14BE-26B50B5E4427}"/>
              </a:ext>
            </a:extLst>
          </p:cNvPr>
          <p:cNvSpPr>
            <a:spLocks noGrp="1"/>
          </p:cNvSpPr>
          <p:nvPr>
            <p:ph type="ctrTitle"/>
          </p:nvPr>
        </p:nvSpPr>
        <p:spPr/>
        <p:txBody>
          <a:bodyPr/>
          <a:lstStyle/>
          <a:p>
            <a:r>
              <a:rPr lang="en-GB" dirty="0"/>
              <a:t>Failure Modes and Theories of Laminated CFRP</a:t>
            </a:r>
          </a:p>
        </p:txBody>
      </p:sp>
      <p:sp>
        <p:nvSpPr>
          <p:cNvPr id="3" name="Subtitle 2">
            <a:extLst>
              <a:ext uri="{FF2B5EF4-FFF2-40B4-BE49-F238E27FC236}">
                <a16:creationId xmlns:a16="http://schemas.microsoft.com/office/drawing/2014/main" id="{50902BF1-7F8D-3B55-2572-21BE9C10EF8E}"/>
              </a:ext>
            </a:extLst>
          </p:cNvPr>
          <p:cNvSpPr>
            <a:spLocks noGrp="1"/>
          </p:cNvSpPr>
          <p:nvPr>
            <p:ph type="subTitle" idx="1"/>
          </p:nvPr>
        </p:nvSpPr>
        <p:spPr/>
        <p:txBody>
          <a:bodyPr>
            <a:normAutofit/>
          </a:bodyPr>
          <a:lstStyle/>
          <a:p>
            <a:r>
              <a:rPr lang="en-GB" dirty="0"/>
              <a:t>By Dr. Mahdi Damghani</a:t>
            </a:r>
          </a:p>
        </p:txBody>
      </p:sp>
      <p:sp>
        <p:nvSpPr>
          <p:cNvPr id="4" name="Slide Number Placeholder 3">
            <a:extLst>
              <a:ext uri="{FF2B5EF4-FFF2-40B4-BE49-F238E27FC236}">
                <a16:creationId xmlns:a16="http://schemas.microsoft.com/office/drawing/2014/main" id="{DE5BFABA-E122-381D-50ED-E75AA82DC553}"/>
              </a:ext>
            </a:extLst>
          </p:cNvPr>
          <p:cNvSpPr>
            <a:spLocks noGrp="1"/>
          </p:cNvSpPr>
          <p:nvPr>
            <p:ph type="sldNum" sz="quarter" idx="12"/>
          </p:nvPr>
        </p:nvSpPr>
        <p:spPr/>
        <p:txBody>
          <a:bodyPr/>
          <a:lstStyle/>
          <a:p>
            <a:fld id="{4183E3AC-4BFB-4F71-8C6B-E1F9A9D61AA6}" type="slidenum">
              <a:rPr lang="en-GB" smtClean="0"/>
              <a:t>1</a:t>
            </a:fld>
            <a:endParaRPr lang="en-GB" dirty="0"/>
          </a:p>
        </p:txBody>
      </p:sp>
    </p:spTree>
    <p:extLst>
      <p:ext uri="{BB962C8B-B14F-4D97-AF65-F5344CB8AC3E}">
        <p14:creationId xmlns:p14="http://schemas.microsoft.com/office/powerpoint/2010/main" val="234909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BACD-8F79-9DE5-64D5-70AF56454180}"/>
              </a:ext>
            </a:extLst>
          </p:cNvPr>
          <p:cNvSpPr>
            <a:spLocks noGrp="1"/>
          </p:cNvSpPr>
          <p:nvPr>
            <p:ph type="title"/>
          </p:nvPr>
        </p:nvSpPr>
        <p:spPr>
          <a:xfrm>
            <a:off x="810000" y="447188"/>
            <a:ext cx="11099036" cy="970450"/>
          </a:xfrm>
        </p:spPr>
        <p:txBody>
          <a:bodyPr/>
          <a:lstStyle/>
          <a:p>
            <a:r>
              <a:rPr lang="en-GB" dirty="0"/>
              <a:t>Failure modes-</a:t>
            </a:r>
            <a:br>
              <a:rPr lang="en-GB" dirty="0"/>
            </a:br>
            <a:r>
              <a:rPr lang="en-GB" sz="3000" dirty="0">
                <a:solidFill>
                  <a:srgbClr val="FF0000"/>
                </a:solidFill>
              </a:rPr>
              <a:t>Unidirectional composite subjected to </a:t>
            </a:r>
            <a:r>
              <a:rPr lang="en-GB" sz="3000" u="sng" dirty="0">
                <a:solidFill>
                  <a:srgbClr val="7030A0"/>
                </a:solidFill>
              </a:rPr>
              <a:t>longitudinal</a:t>
            </a:r>
            <a:r>
              <a:rPr lang="en-GB" sz="3000" dirty="0">
                <a:solidFill>
                  <a:srgbClr val="FF0000"/>
                </a:solidFill>
              </a:rPr>
              <a:t> tension- </a:t>
            </a:r>
            <a:br>
              <a:rPr lang="en-GB" sz="3000" dirty="0">
                <a:solidFill>
                  <a:srgbClr val="FF0000"/>
                </a:solidFill>
              </a:rPr>
            </a:br>
            <a:r>
              <a:rPr lang="en-GB" sz="2000" i="1" dirty="0">
                <a:solidFill>
                  <a:srgbClr val="FF0000"/>
                </a:solidFill>
                <a:latin typeface="Times New Roman" panose="02020603050405020304" pitchFamily="18" charset="0"/>
                <a:cs typeface="Times New Roman" panose="02020603050405020304" pitchFamily="18" charset="0"/>
              </a:rPr>
              <a:t>Fracture surfaces </a:t>
            </a:r>
            <a:r>
              <a:rPr lang="en-GB" sz="2000" dirty="0">
                <a:solidFill>
                  <a:srgbClr val="FF0000"/>
                </a:solidFill>
              </a:rPr>
              <a:t>of </a:t>
            </a:r>
            <a:r>
              <a:rPr lang="en-GB" sz="2000" u="sng" dirty="0">
                <a:solidFill>
                  <a:srgbClr val="FFFF00"/>
                </a:solidFill>
              </a:rPr>
              <a:t>poor</a:t>
            </a:r>
            <a:r>
              <a:rPr lang="en-GB" sz="2000" dirty="0">
                <a:solidFill>
                  <a:srgbClr val="FF0000"/>
                </a:solidFill>
              </a:rPr>
              <a:t> fibre-matrix bonding</a:t>
            </a:r>
          </a:p>
        </p:txBody>
      </p:sp>
      <p:sp>
        <p:nvSpPr>
          <p:cNvPr id="4" name="Slide Number Placeholder 3">
            <a:extLst>
              <a:ext uri="{FF2B5EF4-FFF2-40B4-BE49-F238E27FC236}">
                <a16:creationId xmlns:a16="http://schemas.microsoft.com/office/drawing/2014/main" id="{A8B656F2-6364-530F-76E9-3D965FE5F9FF}"/>
              </a:ext>
            </a:extLst>
          </p:cNvPr>
          <p:cNvSpPr>
            <a:spLocks noGrp="1"/>
          </p:cNvSpPr>
          <p:nvPr>
            <p:ph type="sldNum" sz="quarter" idx="12"/>
          </p:nvPr>
        </p:nvSpPr>
        <p:spPr/>
        <p:txBody>
          <a:bodyPr/>
          <a:lstStyle/>
          <a:p>
            <a:fld id="{4183E3AC-4BFB-4F71-8C6B-E1F9A9D61AA6}" type="slidenum">
              <a:rPr lang="en-GB" smtClean="0"/>
              <a:t>10</a:t>
            </a:fld>
            <a:endParaRPr lang="en-GB" dirty="0"/>
          </a:p>
        </p:txBody>
      </p:sp>
      <p:pic>
        <p:nvPicPr>
          <p:cNvPr id="3" name="Picture 2">
            <a:extLst>
              <a:ext uri="{FF2B5EF4-FFF2-40B4-BE49-F238E27FC236}">
                <a16:creationId xmlns:a16="http://schemas.microsoft.com/office/drawing/2014/main" id="{8C45348B-646C-28A9-0880-49FE353F3CAA}"/>
              </a:ext>
            </a:extLst>
          </p:cNvPr>
          <p:cNvPicPr>
            <a:picLocks noChangeAspect="1"/>
          </p:cNvPicPr>
          <p:nvPr/>
        </p:nvPicPr>
        <p:blipFill>
          <a:blip r:embed="rId3"/>
          <a:stretch>
            <a:fillRect/>
          </a:stretch>
        </p:blipFill>
        <p:spPr>
          <a:xfrm>
            <a:off x="480908" y="2306188"/>
            <a:ext cx="3669717" cy="3112834"/>
          </a:xfrm>
          <a:prstGeom prst="rect">
            <a:avLst/>
          </a:prstGeom>
          <a:ln>
            <a:solidFill>
              <a:schemeClr val="accent6"/>
            </a:solidFill>
          </a:ln>
        </p:spPr>
      </p:pic>
      <p:pic>
        <p:nvPicPr>
          <p:cNvPr id="5" name="Picture 4">
            <a:extLst>
              <a:ext uri="{FF2B5EF4-FFF2-40B4-BE49-F238E27FC236}">
                <a16:creationId xmlns:a16="http://schemas.microsoft.com/office/drawing/2014/main" id="{519B108B-78C2-8625-FE72-DDEAA4FEA7B0}"/>
              </a:ext>
            </a:extLst>
          </p:cNvPr>
          <p:cNvPicPr>
            <a:picLocks noChangeAspect="1"/>
          </p:cNvPicPr>
          <p:nvPr/>
        </p:nvPicPr>
        <p:blipFill>
          <a:blip r:embed="rId4"/>
          <a:stretch>
            <a:fillRect/>
          </a:stretch>
        </p:blipFill>
        <p:spPr>
          <a:xfrm>
            <a:off x="4411513" y="2306188"/>
            <a:ext cx="3682164" cy="3112834"/>
          </a:xfrm>
          <a:prstGeom prst="rect">
            <a:avLst/>
          </a:prstGeom>
          <a:ln>
            <a:solidFill>
              <a:schemeClr val="accent6"/>
            </a:solidFill>
          </a:ln>
        </p:spPr>
      </p:pic>
      <p:pic>
        <p:nvPicPr>
          <p:cNvPr id="7" name="Picture 6">
            <a:extLst>
              <a:ext uri="{FF2B5EF4-FFF2-40B4-BE49-F238E27FC236}">
                <a16:creationId xmlns:a16="http://schemas.microsoft.com/office/drawing/2014/main" id="{907C24A7-AB4C-4426-D5D8-0D0EAB70A338}"/>
              </a:ext>
            </a:extLst>
          </p:cNvPr>
          <p:cNvPicPr>
            <a:picLocks noChangeAspect="1"/>
          </p:cNvPicPr>
          <p:nvPr/>
        </p:nvPicPr>
        <p:blipFill>
          <a:blip r:embed="rId5"/>
          <a:stretch>
            <a:fillRect/>
          </a:stretch>
        </p:blipFill>
        <p:spPr>
          <a:xfrm>
            <a:off x="8354566" y="2306188"/>
            <a:ext cx="3554471" cy="3112834"/>
          </a:xfrm>
          <a:prstGeom prst="rect">
            <a:avLst/>
          </a:prstGeom>
          <a:ln>
            <a:solidFill>
              <a:schemeClr val="accent6"/>
            </a:solidFill>
          </a:ln>
        </p:spPr>
      </p:pic>
      <p:sp>
        <p:nvSpPr>
          <p:cNvPr id="10" name="Rectangle 9">
            <a:extLst>
              <a:ext uri="{FF2B5EF4-FFF2-40B4-BE49-F238E27FC236}">
                <a16:creationId xmlns:a16="http://schemas.microsoft.com/office/drawing/2014/main" id="{7E90F558-D086-FB32-6DA7-4E2558DAD300}"/>
              </a:ext>
            </a:extLst>
          </p:cNvPr>
          <p:cNvSpPr/>
          <p:nvPr/>
        </p:nvSpPr>
        <p:spPr>
          <a:xfrm>
            <a:off x="480907" y="5470175"/>
            <a:ext cx="11428129" cy="5648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500" dirty="0">
                <a:solidFill>
                  <a:schemeClr val="bg1"/>
                </a:solidFill>
                <a:latin typeface="Arial" panose="020B0604020202020204" pitchFamily="34" charset="0"/>
                <a:cs typeface="Arial" panose="020B0604020202020204" pitchFamily="34" charset="0"/>
              </a:rPr>
              <a:t>In some cases, on reaching the fibre-matrix interface the crack can split and propagate along the fibres. </a:t>
            </a:r>
          </a:p>
          <a:p>
            <a:r>
              <a:rPr lang="en-GB" sz="1500" dirty="0">
                <a:solidFill>
                  <a:schemeClr val="bg1"/>
                </a:solidFill>
                <a:latin typeface="Arial" panose="020B0604020202020204" pitchFamily="34" charset="0"/>
                <a:cs typeface="Arial" panose="020B0604020202020204" pitchFamily="34" charset="0"/>
              </a:rPr>
              <a:t>Thus, different types of fracture surfaces can be observed, with a brush aspect of the crack surfaces.</a:t>
            </a:r>
          </a:p>
        </p:txBody>
      </p:sp>
      <p:sp>
        <p:nvSpPr>
          <p:cNvPr id="6" name="TextBox 5">
            <a:extLst>
              <a:ext uri="{FF2B5EF4-FFF2-40B4-BE49-F238E27FC236}">
                <a16:creationId xmlns:a16="http://schemas.microsoft.com/office/drawing/2014/main" id="{1BA8CBCD-7920-8FB6-D3EF-8B2C48FD7265}"/>
              </a:ext>
            </a:extLst>
          </p:cNvPr>
          <p:cNvSpPr txBox="1"/>
          <p:nvPr/>
        </p:nvSpPr>
        <p:spPr>
          <a:xfrm>
            <a:off x="4581100" y="2620005"/>
            <a:ext cx="2490908" cy="323165"/>
          </a:xfrm>
          <a:prstGeom prst="rect">
            <a:avLst/>
          </a:prstGeom>
          <a:noFill/>
        </p:spPr>
        <p:txBody>
          <a:bodyPr wrap="square" rtlCol="0">
            <a:spAutoFit/>
          </a:bodyPr>
          <a:lstStyle/>
          <a:p>
            <a:r>
              <a:rPr lang="en-GB" sz="1500" dirty="0">
                <a:solidFill>
                  <a:srgbClr val="002060"/>
                </a:solidFill>
                <a:latin typeface="Arial" panose="020B0604020202020204" pitchFamily="34" charset="0"/>
                <a:cs typeface="Arial" panose="020B0604020202020204" pitchFamily="34" charset="0"/>
              </a:rPr>
              <a:t>Bridging is evident</a:t>
            </a:r>
          </a:p>
        </p:txBody>
      </p:sp>
      <p:sp>
        <p:nvSpPr>
          <p:cNvPr id="8" name="TextBox 7">
            <a:extLst>
              <a:ext uri="{FF2B5EF4-FFF2-40B4-BE49-F238E27FC236}">
                <a16:creationId xmlns:a16="http://schemas.microsoft.com/office/drawing/2014/main" id="{6A2403BE-860B-F70D-68B0-B4CF47538293}"/>
              </a:ext>
            </a:extLst>
          </p:cNvPr>
          <p:cNvSpPr txBox="1"/>
          <p:nvPr/>
        </p:nvSpPr>
        <p:spPr>
          <a:xfrm>
            <a:off x="8595381" y="2620005"/>
            <a:ext cx="2490908" cy="323165"/>
          </a:xfrm>
          <a:prstGeom prst="rect">
            <a:avLst/>
          </a:prstGeom>
          <a:noFill/>
        </p:spPr>
        <p:txBody>
          <a:bodyPr wrap="square" rtlCol="0">
            <a:spAutoFit/>
          </a:bodyPr>
          <a:lstStyle/>
          <a:p>
            <a:r>
              <a:rPr lang="en-GB" sz="1500" dirty="0">
                <a:solidFill>
                  <a:srgbClr val="002060"/>
                </a:solidFill>
                <a:latin typeface="Arial" panose="020B0604020202020204" pitchFamily="34" charset="0"/>
                <a:cs typeface="Arial" panose="020B0604020202020204" pitchFamily="34" charset="0"/>
              </a:rPr>
              <a:t>Multiple bridging is evident</a:t>
            </a:r>
          </a:p>
        </p:txBody>
      </p:sp>
    </p:spTree>
    <p:extLst>
      <p:ext uri="{BB962C8B-B14F-4D97-AF65-F5344CB8AC3E}">
        <p14:creationId xmlns:p14="http://schemas.microsoft.com/office/powerpoint/2010/main" val="74107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BACD-8F79-9DE5-64D5-70AF56454180}"/>
              </a:ext>
            </a:extLst>
          </p:cNvPr>
          <p:cNvSpPr>
            <a:spLocks noGrp="1"/>
          </p:cNvSpPr>
          <p:nvPr>
            <p:ph type="title"/>
          </p:nvPr>
        </p:nvSpPr>
        <p:spPr>
          <a:xfrm>
            <a:off x="809999" y="447188"/>
            <a:ext cx="11163827" cy="970450"/>
          </a:xfrm>
        </p:spPr>
        <p:txBody>
          <a:bodyPr/>
          <a:lstStyle/>
          <a:p>
            <a:r>
              <a:rPr lang="en-GB" dirty="0"/>
              <a:t>Failure modes-</a:t>
            </a:r>
            <a:br>
              <a:rPr lang="en-GB" dirty="0"/>
            </a:br>
            <a:r>
              <a:rPr lang="en-GB" sz="3000" dirty="0">
                <a:solidFill>
                  <a:srgbClr val="FF0000"/>
                </a:solidFill>
              </a:rPr>
              <a:t>Unidirectional composite subjected to </a:t>
            </a:r>
            <a:r>
              <a:rPr lang="en-GB" sz="3000" u="sng" dirty="0">
                <a:solidFill>
                  <a:srgbClr val="FFFF00"/>
                </a:solidFill>
              </a:rPr>
              <a:t>transverse</a:t>
            </a:r>
            <a:r>
              <a:rPr lang="en-GB" sz="3000" dirty="0">
                <a:solidFill>
                  <a:srgbClr val="FF0000"/>
                </a:solidFill>
              </a:rPr>
              <a:t> tension</a:t>
            </a:r>
          </a:p>
        </p:txBody>
      </p:sp>
      <p:sp>
        <p:nvSpPr>
          <p:cNvPr id="4" name="Slide Number Placeholder 3">
            <a:extLst>
              <a:ext uri="{FF2B5EF4-FFF2-40B4-BE49-F238E27FC236}">
                <a16:creationId xmlns:a16="http://schemas.microsoft.com/office/drawing/2014/main" id="{A8B656F2-6364-530F-76E9-3D965FE5F9FF}"/>
              </a:ext>
            </a:extLst>
          </p:cNvPr>
          <p:cNvSpPr>
            <a:spLocks noGrp="1"/>
          </p:cNvSpPr>
          <p:nvPr>
            <p:ph type="sldNum" sz="quarter" idx="12"/>
          </p:nvPr>
        </p:nvSpPr>
        <p:spPr/>
        <p:txBody>
          <a:bodyPr/>
          <a:lstStyle/>
          <a:p>
            <a:fld id="{4183E3AC-4BFB-4F71-8C6B-E1F9A9D61AA6}" type="slidenum">
              <a:rPr lang="en-GB" smtClean="0"/>
              <a:t>11</a:t>
            </a:fld>
            <a:endParaRPr lang="en-GB"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6045EE9-A7C6-9548-0AFD-E5CBC968D0E3}"/>
                  </a:ext>
                </a:extLst>
              </p:cNvPr>
              <p:cNvSpPr>
                <a:spLocks noGrp="1"/>
              </p:cNvSpPr>
              <p:nvPr>
                <p:ph idx="1"/>
              </p:nvPr>
            </p:nvSpPr>
            <p:spPr>
              <a:xfrm>
                <a:off x="818712" y="2222287"/>
                <a:ext cx="7045128" cy="3636511"/>
              </a:xfrm>
            </p:spPr>
            <p:txBody>
              <a:bodyPr/>
              <a:lstStyle/>
              <a:p>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𝑚𝑢</m:t>
                        </m:r>
                      </m:sub>
                    </m:sSub>
                    <m:r>
                      <a:rPr lang="en-GB" b="0" i="1" smtClean="0">
                        <a:latin typeface="Cambria Math" panose="02040503050406030204" pitchFamily="18" charset="0"/>
                        <a:ea typeface="Cambria Math" panose="02040503050406030204" pitchFamily="18" charset="0"/>
                      </a:rPr>
                      <m:t>&lt;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𝑑</m:t>
                        </m:r>
                      </m:sub>
                    </m:sSub>
                  </m:oMath>
                </a14:m>
                <a:endParaRPr lang="en-GB" dirty="0"/>
              </a:p>
              <a:p>
                <a:pPr lvl="1"/>
                <a:r>
                  <a:rPr lang="en-GB" dirty="0">
                    <a:solidFill>
                      <a:srgbClr val="FFFF00"/>
                    </a:solidFill>
                  </a:rPr>
                  <a:t>Fracture is produced either by matrix fracture or by debonding of the fibre-matrix interface. </a:t>
                </a:r>
              </a:p>
              <a:p>
                <a:pPr lvl="1"/>
                <a:r>
                  <a:rPr lang="en-GB" dirty="0">
                    <a:solidFill>
                      <a:srgbClr val="FFFF00"/>
                    </a:solidFill>
                  </a:rPr>
                  <a:t>Matrix fracture is produced when the tensile stress </a:t>
                </a:r>
                <a14:m>
                  <m:oMath xmlns:m="http://schemas.openxmlformats.org/officeDocument/2006/math">
                    <m:sSub>
                      <m:sSubPr>
                        <m:ctrlPr>
                          <a:rPr lang="en-GB" i="1" smtClean="0">
                            <a:solidFill>
                              <a:srgbClr val="FFFF00"/>
                            </a:solidFill>
                            <a:latin typeface="Cambria Math" panose="02040503050406030204" pitchFamily="18" charset="0"/>
                          </a:rPr>
                        </m:ctrlPr>
                      </m:sSubPr>
                      <m:e>
                        <m:r>
                          <a:rPr lang="en-GB" i="1" smtClean="0">
                            <a:solidFill>
                              <a:srgbClr val="FFFF00"/>
                            </a:solidFill>
                            <a:latin typeface="Cambria Math" panose="02040503050406030204" pitchFamily="18" charset="0"/>
                            <a:ea typeface="Cambria Math" panose="02040503050406030204" pitchFamily="18" charset="0"/>
                          </a:rPr>
                          <m:t>𝜎</m:t>
                        </m:r>
                      </m:e>
                      <m:sub>
                        <m:r>
                          <a:rPr lang="en-GB" b="0" i="1" smtClean="0">
                            <a:solidFill>
                              <a:srgbClr val="FFFF00"/>
                            </a:solidFill>
                            <a:latin typeface="Cambria Math" panose="02040503050406030204" pitchFamily="18" charset="0"/>
                          </a:rPr>
                          <m:t>𝑚</m:t>
                        </m:r>
                      </m:sub>
                    </m:sSub>
                  </m:oMath>
                </a14:m>
                <a:r>
                  <a:rPr lang="en-GB" dirty="0">
                    <a:solidFill>
                      <a:srgbClr val="FFFF00"/>
                    </a:solidFill>
                  </a:rPr>
                  <a:t>  in the matrix reaches the ultimate stress </a:t>
                </a:r>
                <a14:m>
                  <m:oMath xmlns:m="http://schemas.openxmlformats.org/officeDocument/2006/math">
                    <m:sSub>
                      <m:sSubPr>
                        <m:ctrlPr>
                          <a:rPr lang="en-GB" i="1">
                            <a:solidFill>
                              <a:srgbClr val="FFFF00"/>
                            </a:solidFill>
                            <a:latin typeface="Cambria Math" panose="02040503050406030204" pitchFamily="18" charset="0"/>
                          </a:rPr>
                        </m:ctrlPr>
                      </m:sSubPr>
                      <m:e>
                        <m:r>
                          <a:rPr lang="en-GB" i="1">
                            <a:solidFill>
                              <a:srgbClr val="FFFF00"/>
                            </a:solidFill>
                            <a:latin typeface="Cambria Math" panose="02040503050406030204" pitchFamily="18" charset="0"/>
                            <a:ea typeface="Cambria Math" panose="02040503050406030204" pitchFamily="18" charset="0"/>
                          </a:rPr>
                          <m:t>𝜎</m:t>
                        </m:r>
                      </m:e>
                      <m:sub>
                        <m:r>
                          <a:rPr lang="en-GB" i="1">
                            <a:solidFill>
                              <a:srgbClr val="FFFF00"/>
                            </a:solidFill>
                            <a:latin typeface="Cambria Math" panose="02040503050406030204" pitchFamily="18" charset="0"/>
                          </a:rPr>
                          <m:t>𝑚</m:t>
                        </m:r>
                        <m:r>
                          <a:rPr lang="en-GB" b="0" i="1" smtClean="0">
                            <a:solidFill>
                              <a:srgbClr val="FFFF00"/>
                            </a:solidFill>
                            <a:latin typeface="Cambria Math" panose="02040503050406030204" pitchFamily="18" charset="0"/>
                          </a:rPr>
                          <m:t>𝑢</m:t>
                        </m:r>
                      </m:sub>
                    </m:sSub>
                  </m:oMath>
                </a14:m>
                <a:r>
                  <a:rPr lang="en-GB" dirty="0">
                    <a:solidFill>
                      <a:srgbClr val="FFFF00"/>
                    </a:solidFill>
                  </a:rPr>
                  <a:t> of the matrix.</a:t>
                </a:r>
              </a:p>
              <a:p>
                <a:pPr lvl="1"/>
                <a:r>
                  <a:rPr lang="en-GB" dirty="0">
                    <a:solidFill>
                      <a:srgbClr val="FFFF00"/>
                    </a:solidFill>
                  </a:rPr>
                  <a:t>This process occurs when the fracture stress of the matrix is lower than the tensile debonding stress </a:t>
                </a:r>
                <a14:m>
                  <m:oMath xmlns:m="http://schemas.openxmlformats.org/officeDocument/2006/math">
                    <m:sSub>
                      <m:sSubPr>
                        <m:ctrlPr>
                          <a:rPr lang="en-GB" i="1" smtClean="0">
                            <a:solidFill>
                              <a:srgbClr val="FFFF00"/>
                            </a:solidFill>
                            <a:latin typeface="Cambria Math" panose="02040503050406030204" pitchFamily="18" charset="0"/>
                          </a:rPr>
                        </m:ctrlPr>
                      </m:sSubPr>
                      <m:e>
                        <m:r>
                          <a:rPr lang="en-GB" i="1" smtClean="0">
                            <a:solidFill>
                              <a:srgbClr val="FFFF00"/>
                            </a:solidFill>
                            <a:latin typeface="Cambria Math" panose="02040503050406030204" pitchFamily="18" charset="0"/>
                            <a:ea typeface="Cambria Math" panose="02040503050406030204" pitchFamily="18" charset="0"/>
                          </a:rPr>
                          <m:t>𝜎</m:t>
                        </m:r>
                      </m:e>
                      <m:sub>
                        <m:r>
                          <a:rPr lang="en-GB" b="0" i="1" smtClean="0">
                            <a:solidFill>
                              <a:srgbClr val="FFFF00"/>
                            </a:solidFill>
                            <a:latin typeface="Cambria Math" panose="02040503050406030204" pitchFamily="18" charset="0"/>
                          </a:rPr>
                          <m:t>𝑑</m:t>
                        </m:r>
                      </m:sub>
                    </m:sSub>
                  </m:oMath>
                </a14:m>
                <a:r>
                  <a:rPr lang="en-GB" dirty="0">
                    <a:solidFill>
                      <a:srgbClr val="FFFF00"/>
                    </a:solidFill>
                  </a:rPr>
                  <a:t> of the fibre-matrix.</a:t>
                </a:r>
              </a:p>
              <a:p>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𝑚𝑢</m:t>
                        </m:r>
                      </m:sub>
                    </m:sSub>
                    <m:r>
                      <a:rPr lang="en-GB" b="0" i="1" smtClean="0">
                        <a:latin typeface="Cambria Math" panose="02040503050406030204" pitchFamily="18" charset="0"/>
                      </a:rPr>
                      <m:t>&gt;</m:t>
                    </m:r>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𝑑</m:t>
                        </m:r>
                      </m:sub>
                    </m:sSub>
                  </m:oMath>
                </a14:m>
                <a:endParaRPr lang="en-GB" dirty="0"/>
              </a:p>
              <a:p>
                <a:pPr lvl="1"/>
                <a:r>
                  <a:rPr lang="en-GB" dirty="0">
                    <a:solidFill>
                      <a:srgbClr val="FFFF00"/>
                    </a:solidFill>
                  </a:rPr>
                  <a:t>The fracture of the composite is governed by the fibre-matrix interface.</a:t>
                </a:r>
              </a:p>
            </p:txBody>
          </p:sp>
        </mc:Choice>
        <mc:Fallback xmlns="">
          <p:sp>
            <p:nvSpPr>
              <p:cNvPr id="6" name="Content Placeholder 5">
                <a:extLst>
                  <a:ext uri="{FF2B5EF4-FFF2-40B4-BE49-F238E27FC236}">
                    <a16:creationId xmlns:a16="http://schemas.microsoft.com/office/drawing/2014/main" id="{86045EE9-A7C6-9548-0AFD-E5CBC968D0E3}"/>
                  </a:ext>
                </a:extLst>
              </p:cNvPr>
              <p:cNvSpPr>
                <a:spLocks noGrp="1" noRot="1" noChangeAspect="1" noMove="1" noResize="1" noEditPoints="1" noAdjustHandles="1" noChangeArrowheads="1" noChangeShapeType="1" noTextEdit="1"/>
              </p:cNvSpPr>
              <p:nvPr>
                <p:ph idx="1"/>
              </p:nvPr>
            </p:nvSpPr>
            <p:spPr>
              <a:xfrm>
                <a:off x="818712" y="2222287"/>
                <a:ext cx="7045128" cy="3636511"/>
              </a:xfrm>
              <a:blipFill>
                <a:blip r:embed="rId3"/>
                <a:stretch>
                  <a:fillRect/>
                </a:stretch>
              </a:blipFill>
            </p:spPr>
            <p:txBody>
              <a:bodyPr/>
              <a:lstStyle/>
              <a:p>
                <a:r>
                  <a:rPr lang="en-GB">
                    <a:noFill/>
                  </a:rPr>
                  <a:t> </a:t>
                </a:r>
              </a:p>
            </p:txBody>
          </p:sp>
        </mc:Fallback>
      </mc:AlternateContent>
      <p:pic>
        <p:nvPicPr>
          <p:cNvPr id="31" name="Picture 30">
            <a:extLst>
              <a:ext uri="{FF2B5EF4-FFF2-40B4-BE49-F238E27FC236}">
                <a16:creationId xmlns:a16="http://schemas.microsoft.com/office/drawing/2014/main" id="{22BCA770-24DF-C42D-9D84-548993AA412A}"/>
              </a:ext>
            </a:extLst>
          </p:cNvPr>
          <p:cNvPicPr>
            <a:picLocks noChangeAspect="1"/>
          </p:cNvPicPr>
          <p:nvPr/>
        </p:nvPicPr>
        <p:blipFill rotWithShape="1">
          <a:blip r:embed="rId4"/>
          <a:srcRect r="47767"/>
          <a:stretch/>
        </p:blipFill>
        <p:spPr>
          <a:xfrm>
            <a:off x="8008219" y="1965327"/>
            <a:ext cx="3365067" cy="2117783"/>
          </a:xfrm>
          <a:prstGeom prst="rect">
            <a:avLst/>
          </a:prstGeom>
          <a:ln>
            <a:solidFill>
              <a:schemeClr val="accent1"/>
            </a:solidFill>
          </a:ln>
        </p:spPr>
      </p:pic>
      <p:pic>
        <p:nvPicPr>
          <p:cNvPr id="32" name="Picture 31">
            <a:extLst>
              <a:ext uri="{FF2B5EF4-FFF2-40B4-BE49-F238E27FC236}">
                <a16:creationId xmlns:a16="http://schemas.microsoft.com/office/drawing/2014/main" id="{B10F8AB0-A0B1-2EC2-91C8-9270231AE6EE}"/>
              </a:ext>
            </a:extLst>
          </p:cNvPr>
          <p:cNvPicPr>
            <a:picLocks noChangeAspect="1"/>
          </p:cNvPicPr>
          <p:nvPr/>
        </p:nvPicPr>
        <p:blipFill rotWithShape="1">
          <a:blip r:embed="rId4"/>
          <a:srcRect l="52428" b="10689"/>
          <a:stretch/>
        </p:blipFill>
        <p:spPr>
          <a:xfrm>
            <a:off x="8008219" y="4186867"/>
            <a:ext cx="3365067" cy="2076712"/>
          </a:xfrm>
          <a:prstGeom prst="rect">
            <a:avLst/>
          </a:prstGeom>
          <a:ln>
            <a:solidFill>
              <a:schemeClr val="accent1"/>
            </a:solidFill>
          </a:ln>
        </p:spPr>
      </p:pic>
    </p:spTree>
    <p:extLst>
      <p:ext uri="{BB962C8B-B14F-4D97-AF65-F5344CB8AC3E}">
        <p14:creationId xmlns:p14="http://schemas.microsoft.com/office/powerpoint/2010/main" val="320510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Introduction</a:t>
            </a:r>
          </a:p>
        </p:txBody>
      </p:sp>
      <p:sp>
        <p:nvSpPr>
          <p:cNvPr id="3" name="Content Placeholder 2">
            <a:extLst>
              <a:ext uri="{FF2B5EF4-FFF2-40B4-BE49-F238E27FC236}">
                <a16:creationId xmlns:a16="http://schemas.microsoft.com/office/drawing/2014/main" id="{60B8CD35-AF2F-E5B8-D1AA-DB4A84F4F9CF}"/>
              </a:ext>
            </a:extLst>
          </p:cNvPr>
          <p:cNvSpPr>
            <a:spLocks noGrp="1"/>
          </p:cNvSpPr>
          <p:nvPr>
            <p:ph idx="1"/>
          </p:nvPr>
        </p:nvSpPr>
        <p:spPr>
          <a:xfrm>
            <a:off x="818713" y="2222287"/>
            <a:ext cx="5277288" cy="4409519"/>
          </a:xfrm>
        </p:spPr>
        <p:txBody>
          <a:bodyPr>
            <a:normAutofit fontScale="85000" lnSpcReduction="20000"/>
          </a:bodyPr>
          <a:lstStyle/>
          <a:p>
            <a:pPr algn="l"/>
            <a:r>
              <a:rPr lang="en-GB" dirty="0"/>
              <a:t>Laminated Carbon Fibre Reinforced Polymer (CFRP) and Glass Fibre Reinforced Polymers (GFRP) are brittle materials:</a:t>
            </a:r>
          </a:p>
          <a:p>
            <a:pPr lvl="1"/>
            <a:r>
              <a:rPr lang="en-GB" dirty="0">
                <a:solidFill>
                  <a:srgbClr val="FFFF00"/>
                </a:solidFill>
              </a:rPr>
              <a:t>The failure is abrupt with sudden burst of energy not showing signs of plasticity or yielding as seen in conventional metallic materials.</a:t>
            </a:r>
          </a:p>
          <a:p>
            <a:pPr algn="l"/>
            <a:r>
              <a:rPr lang="en-GB" dirty="0"/>
              <a:t>For ductile materials (aluminum, titanium, steel, etc), the failure criteria are described by:</a:t>
            </a:r>
          </a:p>
          <a:p>
            <a:pPr lvl="1"/>
            <a:r>
              <a:rPr lang="en-GB" dirty="0">
                <a:solidFill>
                  <a:srgbClr val="FFFF00"/>
                </a:solidFill>
              </a:rPr>
              <a:t>Von Mises (</a:t>
            </a:r>
            <a:r>
              <a:rPr lang="en-GB" b="1" dirty="0">
                <a:solidFill>
                  <a:srgbClr val="FFFF00"/>
                </a:solidFill>
              </a:rPr>
              <a:t>alternative names:</a:t>
            </a:r>
            <a:r>
              <a:rPr lang="en-GB" dirty="0">
                <a:solidFill>
                  <a:srgbClr val="FFFF00"/>
                </a:solidFill>
              </a:rPr>
              <a:t> Maxwell-Huber-Hencky, distortion energy or octahedral shear stress) yield criterion.</a:t>
            </a:r>
          </a:p>
          <a:p>
            <a:pPr lvl="1"/>
            <a:r>
              <a:rPr lang="en-GB" dirty="0">
                <a:solidFill>
                  <a:srgbClr val="FFFF00"/>
                </a:solidFill>
              </a:rPr>
              <a:t>Tresca (</a:t>
            </a:r>
            <a:r>
              <a:rPr lang="en-GB" b="1" dirty="0">
                <a:solidFill>
                  <a:srgbClr val="FFFF00"/>
                </a:solidFill>
              </a:rPr>
              <a:t>alternative names:</a:t>
            </a:r>
            <a:r>
              <a:rPr lang="en-GB" dirty="0">
                <a:solidFill>
                  <a:srgbClr val="FFFF00"/>
                </a:solidFill>
              </a:rPr>
              <a:t> maximum shear stress or otherwise known as Guest) yield criterion.</a:t>
            </a:r>
          </a:p>
          <a:p>
            <a:pPr lvl="1"/>
            <a:r>
              <a:rPr lang="en-GB" dirty="0">
                <a:solidFill>
                  <a:srgbClr val="FFFF00"/>
                </a:solidFill>
              </a:rPr>
              <a:t> Mohr-Coulomb criterion.</a:t>
            </a:r>
          </a:p>
          <a:p>
            <a:pPr lvl="1"/>
            <a:r>
              <a:rPr lang="en-GB" dirty="0">
                <a:solidFill>
                  <a:srgbClr val="FFFF00"/>
                </a:solidFill>
              </a:rPr>
              <a:t>Drucker-Prager criterion.</a:t>
            </a:r>
          </a:p>
          <a:p>
            <a:r>
              <a:rPr lang="en-GB" dirty="0"/>
              <a:t>In the next two slides, the failure criteria for ductile material are presented for information only (beyond the scope of this lecture).</a:t>
            </a:r>
          </a:p>
        </p:txBody>
      </p:sp>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12</a:t>
            </a:fld>
            <a:endParaRPr lang="en-GB" dirty="0"/>
          </a:p>
        </p:txBody>
      </p:sp>
      <p:sp>
        <p:nvSpPr>
          <p:cNvPr id="4" name="AutoShape 4" descr="necking Archives - AHSS Guidelines">
            <a:extLst>
              <a:ext uri="{FF2B5EF4-FFF2-40B4-BE49-F238E27FC236}">
                <a16:creationId xmlns:a16="http://schemas.microsoft.com/office/drawing/2014/main" id="{942B0233-5652-90F2-B58C-6F47DE5616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8" name="Picture 14" descr="Draw The Stress Strain Curve For Ductile And Brittle - vrogue.co">
            <a:extLst>
              <a:ext uri="{FF2B5EF4-FFF2-40B4-BE49-F238E27FC236}">
                <a16:creationId xmlns:a16="http://schemas.microsoft.com/office/drawing/2014/main" id="{5DC30796-0F52-73C4-A064-3E44591C0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705" y="2123390"/>
            <a:ext cx="5268228" cy="3951171"/>
          </a:xfrm>
          <a:prstGeom prst="rect">
            <a:avLst/>
          </a:prstGeom>
          <a:solidFill>
            <a:schemeClr val="accent1">
              <a:lumMod val="40000"/>
              <a:lumOff val="60000"/>
            </a:schemeClr>
          </a:solidFill>
          <a:ln>
            <a:solidFill>
              <a:schemeClr val="accent1"/>
            </a:solidFill>
          </a:ln>
        </p:spPr>
      </p:pic>
      <p:pic>
        <p:nvPicPr>
          <p:cNvPr id="1026" name="Picture 2" descr="Evaluating the Necking of an Elastoplastic Metal Bar Benchmark Model ...">
            <a:extLst>
              <a:ext uri="{FF2B5EF4-FFF2-40B4-BE49-F238E27FC236}">
                <a16:creationId xmlns:a16="http://schemas.microsoft.com/office/drawing/2014/main" id="{14A0B886-56C0-2A11-9A54-4C6080EB5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8332" y="3065135"/>
            <a:ext cx="767468" cy="95822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04706C3-FA38-FFBB-4937-64179F18F729}"/>
              </a:ext>
            </a:extLst>
          </p:cNvPr>
          <p:cNvPicPr>
            <a:picLocks noChangeAspect="1"/>
          </p:cNvPicPr>
          <p:nvPr/>
        </p:nvPicPr>
        <p:blipFill>
          <a:blip r:embed="rId5"/>
          <a:stretch>
            <a:fillRect/>
          </a:stretch>
        </p:blipFill>
        <p:spPr>
          <a:xfrm rot="5400000">
            <a:off x="8575808" y="1773586"/>
            <a:ext cx="613024" cy="1312632"/>
          </a:xfrm>
          <a:prstGeom prst="rect">
            <a:avLst/>
          </a:prstGeom>
          <a:ln>
            <a:solidFill>
              <a:schemeClr val="accent6"/>
            </a:solidFill>
          </a:ln>
        </p:spPr>
      </p:pic>
    </p:spTree>
    <p:extLst>
      <p:ext uri="{BB962C8B-B14F-4D97-AF65-F5344CB8AC3E}">
        <p14:creationId xmlns:p14="http://schemas.microsoft.com/office/powerpoint/2010/main" val="417960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Ductile material</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13</a:t>
            </a:fld>
            <a:endParaRPr lang="en-GB" dirty="0"/>
          </a:p>
        </p:txBody>
      </p:sp>
      <p:pic>
        <p:nvPicPr>
          <p:cNvPr id="1026" name="Picture 2" descr="von Mises yield criterion - Wikipedia">
            <a:extLst>
              <a:ext uri="{FF2B5EF4-FFF2-40B4-BE49-F238E27FC236}">
                <a16:creationId xmlns:a16="http://schemas.microsoft.com/office/drawing/2014/main" id="{A7A4CBC6-C6D1-AF16-F93C-51615EF3A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00" y="2472544"/>
            <a:ext cx="3810000" cy="3105150"/>
          </a:xfrm>
          <a:prstGeom prst="rect">
            <a:avLst/>
          </a:prstGeom>
          <a:solidFill>
            <a:schemeClr val="tx1"/>
          </a:solidFill>
          <a:ln>
            <a:solidFill>
              <a:schemeClr val="accent1">
                <a:shade val="15000"/>
              </a:schemeClr>
            </a:solidFill>
          </a:ln>
        </p:spPr>
      </p:pic>
      <p:pic>
        <p:nvPicPr>
          <p:cNvPr id="5" name="Picture 4">
            <a:extLst>
              <a:ext uri="{FF2B5EF4-FFF2-40B4-BE49-F238E27FC236}">
                <a16:creationId xmlns:a16="http://schemas.microsoft.com/office/drawing/2014/main" id="{80974908-ACB1-688C-3CAE-03A45E7DA69B}"/>
              </a:ext>
            </a:extLst>
          </p:cNvPr>
          <p:cNvPicPr>
            <a:picLocks noChangeAspect="1"/>
          </p:cNvPicPr>
          <p:nvPr/>
        </p:nvPicPr>
        <p:blipFill>
          <a:blip r:embed="rId4"/>
          <a:stretch>
            <a:fillRect/>
          </a:stretch>
        </p:blipFill>
        <p:spPr>
          <a:xfrm>
            <a:off x="4928008" y="2472544"/>
            <a:ext cx="3810000" cy="3105150"/>
          </a:xfrm>
          <a:prstGeom prst="rect">
            <a:avLst/>
          </a:prstGeom>
          <a:ln>
            <a:solidFill>
              <a:schemeClr val="accent1">
                <a:shade val="15000"/>
              </a:schemeClr>
            </a:solidFill>
          </a:ln>
        </p:spPr>
      </p:pic>
      <p:sp>
        <p:nvSpPr>
          <p:cNvPr id="6" name="TextBox 5">
            <a:extLst>
              <a:ext uri="{FF2B5EF4-FFF2-40B4-BE49-F238E27FC236}">
                <a16:creationId xmlns:a16="http://schemas.microsoft.com/office/drawing/2014/main" id="{50F374AF-4AF0-6209-23A6-99A4E9EB7F0A}"/>
              </a:ext>
            </a:extLst>
          </p:cNvPr>
          <p:cNvSpPr txBox="1"/>
          <p:nvPr/>
        </p:nvSpPr>
        <p:spPr>
          <a:xfrm>
            <a:off x="810000" y="2149379"/>
            <a:ext cx="2480872" cy="323165"/>
          </a:xfrm>
          <a:prstGeom prst="rect">
            <a:avLst/>
          </a:prstGeom>
          <a:noFill/>
        </p:spPr>
        <p:txBody>
          <a:bodyPr wrap="none" rtlCol="0">
            <a:spAutoFit/>
          </a:bodyPr>
          <a:lstStyle/>
          <a:p>
            <a:r>
              <a:rPr lang="en-GB" sz="1500" b="1" dirty="0">
                <a:solidFill>
                  <a:srgbClr val="FFFF00"/>
                </a:solidFill>
                <a:latin typeface="Arial" panose="020B0604020202020204" pitchFamily="34" charset="0"/>
                <a:cs typeface="Arial" panose="020B0604020202020204" pitchFamily="34" charset="0"/>
              </a:rPr>
              <a:t>Von Mises vs Tresca (3D)</a:t>
            </a:r>
          </a:p>
        </p:txBody>
      </p:sp>
      <p:sp>
        <p:nvSpPr>
          <p:cNvPr id="7" name="TextBox 6">
            <a:extLst>
              <a:ext uri="{FF2B5EF4-FFF2-40B4-BE49-F238E27FC236}">
                <a16:creationId xmlns:a16="http://schemas.microsoft.com/office/drawing/2014/main" id="{B0314E0C-51FA-BDF5-41EE-F5D378E30A75}"/>
              </a:ext>
            </a:extLst>
          </p:cNvPr>
          <p:cNvSpPr txBox="1"/>
          <p:nvPr/>
        </p:nvSpPr>
        <p:spPr>
          <a:xfrm>
            <a:off x="4928008" y="2149379"/>
            <a:ext cx="2480872" cy="323165"/>
          </a:xfrm>
          <a:prstGeom prst="rect">
            <a:avLst/>
          </a:prstGeom>
          <a:noFill/>
        </p:spPr>
        <p:txBody>
          <a:bodyPr wrap="none" rtlCol="0">
            <a:spAutoFit/>
          </a:bodyPr>
          <a:lstStyle/>
          <a:p>
            <a:r>
              <a:rPr lang="en-GB" sz="1500" b="1" dirty="0">
                <a:solidFill>
                  <a:srgbClr val="FFFF00"/>
                </a:solidFill>
                <a:latin typeface="Arial" panose="020B0604020202020204" pitchFamily="34" charset="0"/>
                <a:cs typeface="Arial" panose="020B0604020202020204" pitchFamily="34" charset="0"/>
              </a:rPr>
              <a:t>Von Mises vs Tresca (2D)</a:t>
            </a:r>
          </a:p>
        </p:txBody>
      </p:sp>
      <p:pic>
        <p:nvPicPr>
          <p:cNvPr id="8" name="Picture 7">
            <a:extLst>
              <a:ext uri="{FF2B5EF4-FFF2-40B4-BE49-F238E27FC236}">
                <a16:creationId xmlns:a16="http://schemas.microsoft.com/office/drawing/2014/main" id="{B23B4A73-7A3F-0B8F-4AC7-39AF37AE2034}"/>
              </a:ext>
            </a:extLst>
          </p:cNvPr>
          <p:cNvPicPr>
            <a:picLocks noChangeAspect="1"/>
          </p:cNvPicPr>
          <p:nvPr/>
        </p:nvPicPr>
        <p:blipFill>
          <a:blip r:embed="rId5"/>
          <a:stretch>
            <a:fillRect/>
          </a:stretch>
        </p:blipFill>
        <p:spPr>
          <a:xfrm>
            <a:off x="8272815" y="2566676"/>
            <a:ext cx="3810000" cy="368170"/>
          </a:xfrm>
          <a:prstGeom prst="rect">
            <a:avLst/>
          </a:prstGeom>
          <a:ln>
            <a:solidFill>
              <a:schemeClr val="accent1">
                <a:shade val="15000"/>
              </a:schemeClr>
            </a:solidFill>
          </a:ln>
        </p:spPr>
      </p:pic>
      <p:cxnSp>
        <p:nvCxnSpPr>
          <p:cNvPr id="10" name="Straight Arrow Connector 9">
            <a:extLst>
              <a:ext uri="{FF2B5EF4-FFF2-40B4-BE49-F238E27FC236}">
                <a16:creationId xmlns:a16="http://schemas.microsoft.com/office/drawing/2014/main" id="{D525266D-B02D-1E66-2138-70230B6F969E}"/>
              </a:ext>
            </a:extLst>
          </p:cNvPr>
          <p:cNvCxnSpPr>
            <a:endCxn id="8" idx="2"/>
          </p:cNvCxnSpPr>
          <p:nvPr/>
        </p:nvCxnSpPr>
        <p:spPr>
          <a:xfrm flipV="1">
            <a:off x="7536581" y="2934846"/>
            <a:ext cx="2641234" cy="8190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CD08D6-69A2-FA40-D3B4-E181AD87C738}"/>
                  </a:ext>
                </a:extLst>
              </p:cNvPr>
              <p:cNvSpPr txBox="1"/>
              <p:nvPr/>
            </p:nvSpPr>
            <p:spPr>
              <a:xfrm>
                <a:off x="10293305" y="3482641"/>
                <a:ext cx="1789510" cy="1459887"/>
              </a:xfrm>
              <a:prstGeom prst="rect">
                <a:avLst/>
              </a:prstGeom>
              <a:noFill/>
              <a:ln>
                <a:solidFill>
                  <a:schemeClr val="accent1"/>
                </a:solidFill>
              </a:ln>
            </p:spPr>
            <p:txBody>
              <a:bodyPr wrap="square" rtlCol="0">
                <a:spAutoFit/>
              </a:bodyPr>
              <a:lstStyle/>
              <a:p>
                <a:r>
                  <a:rPr lang="en-GB" sz="1100" dirty="0">
                    <a:solidFill>
                      <a:schemeClr val="tx1"/>
                    </a:solidFill>
                    <a:latin typeface="Arial" panose="020B0604020202020204" pitchFamily="34" charset="0"/>
                    <a:cs typeface="Arial" panose="020B0604020202020204" pitchFamily="34" charset="0"/>
                  </a:rPr>
                  <a:t>Maximum shear stress reaches the Yield stress for shear of the material in tensile test (0.5</a:t>
                </a:r>
                <a14:m>
                  <m:oMath xmlns:m="http://schemas.openxmlformats.org/officeDocument/2006/math">
                    <m:sSub>
                      <m:sSubPr>
                        <m:ctrlPr>
                          <a:rPr lang="en-GB" sz="1100" i="1" smtClean="0">
                            <a:solidFill>
                              <a:schemeClr val="tx1"/>
                            </a:solidFill>
                            <a:latin typeface="Cambria Math" panose="02040503050406030204" pitchFamily="18" charset="0"/>
                            <a:cs typeface="Arial" panose="020B0604020202020204" pitchFamily="34" charset="0"/>
                          </a:rPr>
                        </m:ctrlPr>
                      </m:sSubPr>
                      <m:e>
                        <m:r>
                          <a:rPr lang="en-GB" sz="11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𝜎</m:t>
                        </m:r>
                      </m:e>
                      <m:sub>
                        <m:r>
                          <a:rPr lang="en-GB" sz="1100" b="0" i="1" smtClean="0">
                            <a:solidFill>
                              <a:schemeClr val="tx1"/>
                            </a:solidFill>
                            <a:latin typeface="Cambria Math" panose="02040503050406030204" pitchFamily="18" charset="0"/>
                            <a:cs typeface="Arial" panose="020B0604020202020204" pitchFamily="34" charset="0"/>
                          </a:rPr>
                          <m:t>𝑦</m:t>
                        </m:r>
                      </m:sub>
                    </m:sSub>
                  </m:oMath>
                </a14:m>
                <a:r>
                  <a:rPr lang="en-GB" sz="1100" dirty="0">
                    <a:solidFill>
                      <a:schemeClr val="tx1"/>
                    </a:solidFill>
                    <a:latin typeface="Arial" panose="020B0604020202020204" pitchFamily="34" charset="0"/>
                    <a:cs typeface="Arial" panose="020B0604020202020204" pitchFamily="34" charset="0"/>
                  </a:rPr>
                  <a:t>).</a:t>
                </a:r>
              </a:p>
              <a:p>
                <a:endParaRPr lang="en-GB" sz="1100" dirty="0">
                  <a:solidFill>
                    <a:schemeClr val="tx1"/>
                  </a:solidFill>
                  <a:latin typeface="Arial" panose="020B0604020202020204" pitchFamily="34" charset="0"/>
                  <a:cs typeface="Arial" panose="020B0604020202020204" pitchFamily="34" charset="0"/>
                </a:endParaRPr>
              </a:p>
              <a:p>
                <a14:m>
                  <m:oMath xmlns:m="http://schemas.openxmlformats.org/officeDocument/2006/math">
                    <m:sSub>
                      <m:sSubPr>
                        <m:ctrlPr>
                          <a:rPr lang="en-GB" sz="1100" i="1" smtClean="0">
                            <a:solidFill>
                              <a:schemeClr val="tx1"/>
                            </a:solidFill>
                            <a:latin typeface="Cambria Math" panose="02040503050406030204" pitchFamily="18" charset="0"/>
                            <a:cs typeface="Arial" panose="020B0604020202020204" pitchFamily="34" charset="0"/>
                          </a:rPr>
                        </m:ctrlPr>
                      </m:sSubPr>
                      <m:e>
                        <m:r>
                          <a:rPr lang="en-GB" sz="11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𝜎</m:t>
                        </m:r>
                      </m:e>
                      <m:sub>
                        <m:r>
                          <a:rPr lang="en-GB" sz="11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𝑚𝑎𝑥</m:t>
                        </m:r>
                      </m:sub>
                    </m:sSub>
                  </m:oMath>
                </a14:m>
                <a:r>
                  <a:rPr lang="en-GB" sz="1100" dirty="0">
                    <a:solidFill>
                      <a:schemeClr val="tx1"/>
                    </a:solidFill>
                    <a:latin typeface="Arial" panose="020B0604020202020204" pitchFamily="34" charset="0"/>
                    <a:cs typeface="Arial" panose="020B0604020202020204" pitchFamily="34" charset="0"/>
                  </a:rPr>
                  <a:t> and </a:t>
                </a:r>
                <a14:m>
                  <m:oMath xmlns:m="http://schemas.openxmlformats.org/officeDocument/2006/math">
                    <m:sSub>
                      <m:sSubPr>
                        <m:ctrlPr>
                          <a:rPr lang="en-GB" sz="1100" i="1">
                            <a:solidFill>
                              <a:schemeClr val="tx1"/>
                            </a:solidFill>
                            <a:latin typeface="Cambria Math" panose="02040503050406030204" pitchFamily="18" charset="0"/>
                            <a:cs typeface="Arial" panose="020B0604020202020204" pitchFamily="34" charset="0"/>
                          </a:rPr>
                        </m:ctrlPr>
                      </m:sSubPr>
                      <m:e>
                        <m:r>
                          <a:rPr lang="en-GB" sz="1100" i="1">
                            <a:solidFill>
                              <a:schemeClr val="tx1"/>
                            </a:solidFill>
                            <a:latin typeface="Cambria Math" panose="02040503050406030204" pitchFamily="18" charset="0"/>
                            <a:ea typeface="Cambria Math" panose="02040503050406030204" pitchFamily="18" charset="0"/>
                            <a:cs typeface="Arial" panose="020B0604020202020204" pitchFamily="34" charset="0"/>
                          </a:rPr>
                          <m:t>𝜎</m:t>
                        </m:r>
                      </m:e>
                      <m:sub>
                        <m:r>
                          <a:rPr lang="en-GB" sz="1100" i="1">
                            <a:solidFill>
                              <a:schemeClr val="tx1"/>
                            </a:solidFill>
                            <a:latin typeface="Cambria Math" panose="02040503050406030204" pitchFamily="18" charset="0"/>
                            <a:ea typeface="Cambria Math" panose="02040503050406030204" pitchFamily="18" charset="0"/>
                            <a:cs typeface="Arial" panose="020B0604020202020204" pitchFamily="34" charset="0"/>
                          </a:rPr>
                          <m:t>𝑚</m:t>
                        </m:r>
                        <m:r>
                          <a:rPr lang="en-GB" sz="11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𝑖𝑛</m:t>
                        </m:r>
                      </m:sub>
                    </m:sSub>
                  </m:oMath>
                </a14:m>
                <a:r>
                  <a:rPr lang="en-GB" sz="1100" dirty="0">
                    <a:solidFill>
                      <a:schemeClr val="tx1"/>
                    </a:solidFill>
                    <a:latin typeface="Arial" panose="020B0604020202020204" pitchFamily="34" charset="0"/>
                    <a:cs typeface="Arial" panose="020B0604020202020204" pitchFamily="34" charset="0"/>
                  </a:rPr>
                  <a:t> are maximum and minimum principal stresses.</a:t>
                </a:r>
                <a:endParaRPr lang="en-GB" sz="1100" dirty="0">
                  <a:solidFill>
                    <a:srgbClr val="FFFF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4CD08D6-69A2-FA40-D3B4-E181AD87C738}"/>
                  </a:ext>
                </a:extLst>
              </p:cNvPr>
              <p:cNvSpPr txBox="1">
                <a:spLocks noRot="1" noChangeAspect="1" noMove="1" noResize="1" noEditPoints="1" noAdjustHandles="1" noChangeArrowheads="1" noChangeShapeType="1" noTextEdit="1"/>
              </p:cNvSpPr>
              <p:nvPr/>
            </p:nvSpPr>
            <p:spPr>
              <a:xfrm>
                <a:off x="10293305" y="3482641"/>
                <a:ext cx="1789510" cy="1459887"/>
              </a:xfrm>
              <a:prstGeom prst="rect">
                <a:avLst/>
              </a:prstGeom>
              <a:blipFill>
                <a:blip r:embed="rId6"/>
                <a:stretch>
                  <a:fillRect b="-1240"/>
                </a:stretch>
              </a:blipFill>
              <a:ln>
                <a:solidFill>
                  <a:schemeClr val="accent1"/>
                </a:solidFill>
              </a:ln>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037026F8-E1E9-0169-7B9D-BB86EC94E5FC}"/>
              </a:ext>
            </a:extLst>
          </p:cNvPr>
          <p:cNvCxnSpPr>
            <a:cxnSpLocks/>
            <a:stCxn id="11" idx="0"/>
          </p:cNvCxnSpPr>
          <p:nvPr/>
        </p:nvCxnSpPr>
        <p:spPr>
          <a:xfrm flipV="1">
            <a:off x="11188060" y="2838170"/>
            <a:ext cx="545052" cy="644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F47FB9A-F50E-8483-A021-F412A2EAB4A1}"/>
              </a:ext>
            </a:extLst>
          </p:cNvPr>
          <p:cNvPicPr>
            <a:picLocks noChangeAspect="1"/>
          </p:cNvPicPr>
          <p:nvPr/>
        </p:nvPicPr>
        <p:blipFill>
          <a:blip r:embed="rId7"/>
          <a:stretch>
            <a:fillRect/>
          </a:stretch>
        </p:blipFill>
        <p:spPr>
          <a:xfrm>
            <a:off x="10543561" y="3010370"/>
            <a:ext cx="1539254" cy="300071"/>
          </a:xfrm>
          <a:prstGeom prst="rect">
            <a:avLst/>
          </a:prstGeom>
          <a:ln>
            <a:solidFill>
              <a:schemeClr val="accent1"/>
            </a:solidFill>
          </a:ln>
        </p:spPr>
      </p:pic>
      <p:cxnSp>
        <p:nvCxnSpPr>
          <p:cNvPr id="19" name="Straight Arrow Connector 18">
            <a:extLst>
              <a:ext uri="{FF2B5EF4-FFF2-40B4-BE49-F238E27FC236}">
                <a16:creationId xmlns:a16="http://schemas.microsoft.com/office/drawing/2014/main" id="{381A0831-59B0-5109-FF7A-FB4EEE8233D0}"/>
              </a:ext>
            </a:extLst>
          </p:cNvPr>
          <p:cNvCxnSpPr>
            <a:cxnSpLocks/>
            <a:stCxn id="11" idx="0"/>
          </p:cNvCxnSpPr>
          <p:nvPr/>
        </p:nvCxnSpPr>
        <p:spPr>
          <a:xfrm flipV="1">
            <a:off x="11188060" y="3206340"/>
            <a:ext cx="631763" cy="276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845F9DC-FA0F-0E58-DB0D-C4FEF87B8920}"/>
              </a:ext>
            </a:extLst>
          </p:cNvPr>
          <p:cNvPicPr>
            <a:picLocks noChangeAspect="1"/>
          </p:cNvPicPr>
          <p:nvPr/>
        </p:nvPicPr>
        <p:blipFill>
          <a:blip r:embed="rId8"/>
          <a:stretch>
            <a:fillRect/>
          </a:stretch>
        </p:blipFill>
        <p:spPr>
          <a:xfrm>
            <a:off x="8383604" y="5114728"/>
            <a:ext cx="3699211" cy="694280"/>
          </a:xfrm>
          <a:prstGeom prst="rect">
            <a:avLst/>
          </a:prstGeom>
          <a:ln>
            <a:solidFill>
              <a:schemeClr val="accent1"/>
            </a:solidFill>
          </a:ln>
        </p:spPr>
      </p:pic>
      <p:cxnSp>
        <p:nvCxnSpPr>
          <p:cNvPr id="23" name="Straight Arrow Connector 22">
            <a:extLst>
              <a:ext uri="{FF2B5EF4-FFF2-40B4-BE49-F238E27FC236}">
                <a16:creationId xmlns:a16="http://schemas.microsoft.com/office/drawing/2014/main" id="{3AE01778-E0A4-0F43-0CB2-C26121B8D76B}"/>
              </a:ext>
            </a:extLst>
          </p:cNvPr>
          <p:cNvCxnSpPr>
            <a:cxnSpLocks/>
            <a:endCxn id="22" idx="0"/>
          </p:cNvCxnSpPr>
          <p:nvPr/>
        </p:nvCxnSpPr>
        <p:spPr>
          <a:xfrm>
            <a:off x="7273589" y="4684414"/>
            <a:ext cx="2959621" cy="43031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573C2EC-D044-5714-58F1-64A6521635B8}"/>
              </a:ext>
            </a:extLst>
          </p:cNvPr>
          <p:cNvSpPr txBox="1"/>
          <p:nvPr/>
        </p:nvSpPr>
        <p:spPr>
          <a:xfrm>
            <a:off x="9115124" y="5965723"/>
            <a:ext cx="2188416" cy="600164"/>
          </a:xfrm>
          <a:prstGeom prst="rect">
            <a:avLst/>
          </a:prstGeom>
          <a:noFill/>
          <a:ln>
            <a:solidFill>
              <a:schemeClr val="accent1"/>
            </a:solidFill>
          </a:ln>
        </p:spPr>
        <p:txBody>
          <a:bodyPr wrap="square" rtlCol="0">
            <a:spAutoFit/>
          </a:bodyPr>
          <a:lstStyle/>
          <a:p>
            <a:r>
              <a:rPr lang="en-GB" sz="1100" dirty="0">
                <a:solidFill>
                  <a:schemeClr val="tx1"/>
                </a:solidFill>
                <a:latin typeface="Arial" panose="020B0604020202020204" pitchFamily="34" charset="0"/>
                <a:cs typeface="Arial" panose="020B0604020202020204" pitchFamily="34" charset="0"/>
              </a:rPr>
              <a:t>Failure occurs when octahedral shear stress is equal to the octahedral shear stress at yield.</a:t>
            </a:r>
            <a:endParaRPr lang="en-GB" sz="1100" dirty="0">
              <a:solidFill>
                <a:srgbClr val="FFFF00"/>
              </a:solidFill>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D9DB89DC-1A96-D940-E795-6B72750165F7}"/>
              </a:ext>
            </a:extLst>
          </p:cNvPr>
          <p:cNvCxnSpPr>
            <a:cxnSpLocks/>
            <a:stCxn id="27" idx="0"/>
            <a:endCxn id="22" idx="2"/>
          </p:cNvCxnSpPr>
          <p:nvPr/>
        </p:nvCxnSpPr>
        <p:spPr>
          <a:xfrm flipV="1">
            <a:off x="10209332" y="5809008"/>
            <a:ext cx="23878" cy="156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7E379EE4-23BD-3906-28BF-46341B5F2234}"/>
              </a:ext>
            </a:extLst>
          </p:cNvPr>
          <p:cNvPicPr>
            <a:picLocks noChangeAspect="1"/>
          </p:cNvPicPr>
          <p:nvPr/>
        </p:nvPicPr>
        <p:blipFill>
          <a:blip r:embed="rId9"/>
          <a:stretch>
            <a:fillRect/>
          </a:stretch>
        </p:blipFill>
        <p:spPr>
          <a:xfrm>
            <a:off x="3760692" y="5510643"/>
            <a:ext cx="3775889" cy="1121957"/>
          </a:xfrm>
          <a:prstGeom prst="rect">
            <a:avLst/>
          </a:prstGeom>
          <a:ln>
            <a:solidFill>
              <a:schemeClr val="accent1"/>
            </a:solidFill>
          </a:ln>
        </p:spPr>
      </p:pic>
      <p:cxnSp>
        <p:nvCxnSpPr>
          <p:cNvPr id="35" name="Straight Arrow Connector 34">
            <a:extLst>
              <a:ext uri="{FF2B5EF4-FFF2-40B4-BE49-F238E27FC236}">
                <a16:creationId xmlns:a16="http://schemas.microsoft.com/office/drawing/2014/main" id="{A8E0A002-0FB1-35FC-EF76-84D8C9CD0D4B}"/>
              </a:ext>
            </a:extLst>
          </p:cNvPr>
          <p:cNvCxnSpPr>
            <a:cxnSpLocks/>
            <a:stCxn id="27" idx="1"/>
            <a:endCxn id="34" idx="3"/>
          </p:cNvCxnSpPr>
          <p:nvPr/>
        </p:nvCxnSpPr>
        <p:spPr>
          <a:xfrm flipH="1" flipV="1">
            <a:off x="7536581" y="6071622"/>
            <a:ext cx="1578543" cy="194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BD906F1C-528B-421B-C67C-A03B0799EDB0}"/>
              </a:ext>
            </a:extLst>
          </p:cNvPr>
          <p:cNvPicPr>
            <a:picLocks noChangeAspect="1"/>
          </p:cNvPicPr>
          <p:nvPr/>
        </p:nvPicPr>
        <p:blipFill>
          <a:blip r:embed="rId10"/>
          <a:stretch>
            <a:fillRect/>
          </a:stretch>
        </p:blipFill>
        <p:spPr>
          <a:xfrm>
            <a:off x="5303520" y="6289136"/>
            <a:ext cx="1877619" cy="234702"/>
          </a:xfrm>
          <a:prstGeom prst="rect">
            <a:avLst/>
          </a:prstGeom>
          <a:ln>
            <a:solidFill>
              <a:schemeClr val="accent1"/>
            </a:solidFill>
          </a:ln>
        </p:spPr>
      </p:pic>
    </p:spTree>
    <p:extLst>
      <p:ext uri="{BB962C8B-B14F-4D97-AF65-F5344CB8AC3E}">
        <p14:creationId xmlns:p14="http://schemas.microsoft.com/office/powerpoint/2010/main" val="236207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Ductile material</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14</a:t>
            </a:fld>
            <a:endParaRPr lang="en-GB" dirty="0"/>
          </a:p>
        </p:txBody>
      </p:sp>
      <p:sp>
        <p:nvSpPr>
          <p:cNvPr id="6" name="TextBox 5">
            <a:extLst>
              <a:ext uri="{FF2B5EF4-FFF2-40B4-BE49-F238E27FC236}">
                <a16:creationId xmlns:a16="http://schemas.microsoft.com/office/drawing/2014/main" id="{50F374AF-4AF0-6209-23A6-99A4E9EB7F0A}"/>
              </a:ext>
            </a:extLst>
          </p:cNvPr>
          <p:cNvSpPr txBox="1"/>
          <p:nvPr/>
        </p:nvSpPr>
        <p:spPr>
          <a:xfrm>
            <a:off x="810000" y="2149379"/>
            <a:ext cx="1588897" cy="323165"/>
          </a:xfrm>
          <a:prstGeom prst="rect">
            <a:avLst/>
          </a:prstGeom>
          <a:noFill/>
        </p:spPr>
        <p:txBody>
          <a:bodyPr wrap="none" rtlCol="0">
            <a:spAutoFit/>
          </a:bodyPr>
          <a:lstStyle/>
          <a:p>
            <a:r>
              <a:rPr lang="en-GB" sz="1500" b="1" dirty="0">
                <a:solidFill>
                  <a:srgbClr val="FFFF00"/>
                </a:solidFill>
                <a:latin typeface="Arial" panose="020B0604020202020204" pitchFamily="34" charset="0"/>
                <a:cs typeface="Arial" panose="020B0604020202020204" pitchFamily="34" charset="0"/>
              </a:rPr>
              <a:t>Drucker-Prager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CD08D6-69A2-FA40-D3B4-E181AD87C738}"/>
                  </a:ext>
                </a:extLst>
              </p:cNvPr>
              <p:cNvSpPr txBox="1"/>
              <p:nvPr/>
            </p:nvSpPr>
            <p:spPr>
              <a:xfrm>
                <a:off x="4014653" y="5433928"/>
                <a:ext cx="1682641" cy="600164"/>
              </a:xfrm>
              <a:prstGeom prst="rect">
                <a:avLst/>
              </a:prstGeom>
              <a:noFill/>
              <a:ln>
                <a:solidFill>
                  <a:schemeClr val="accent1"/>
                </a:solidFill>
              </a:ln>
            </p:spPr>
            <p:txBody>
              <a:bodyPr wrap="square" rtlCol="0">
                <a:spAutoFit/>
              </a:bodyPr>
              <a:lstStyle/>
              <a:p>
                <a14:m>
                  <m:oMath xmlns:m="http://schemas.openxmlformats.org/officeDocument/2006/math">
                    <m:sSub>
                      <m:sSubPr>
                        <m:ctrlPr>
                          <a:rPr lang="en-GB" sz="1100" i="1" smtClean="0">
                            <a:solidFill>
                              <a:schemeClr val="tx1"/>
                            </a:solidFill>
                            <a:latin typeface="Cambria Math" panose="02040503050406030204" pitchFamily="18" charset="0"/>
                            <a:cs typeface="Arial" panose="020B0604020202020204" pitchFamily="34" charset="0"/>
                          </a:rPr>
                        </m:ctrlPr>
                      </m:sSubPr>
                      <m:e>
                        <m:r>
                          <a:rPr lang="en-GB" sz="11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𝜎</m:t>
                        </m:r>
                      </m:e>
                      <m:sub>
                        <m:r>
                          <a:rPr lang="en-GB" sz="11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𝑡</m:t>
                        </m:r>
                      </m:sub>
                    </m:sSub>
                  </m:oMath>
                </a14:m>
                <a:r>
                  <a:rPr lang="en-GB" sz="1100" dirty="0">
                    <a:solidFill>
                      <a:schemeClr val="tx1"/>
                    </a:solidFill>
                    <a:latin typeface="Arial" panose="020B0604020202020204" pitchFamily="34" charset="0"/>
                    <a:cs typeface="Arial" panose="020B0604020202020204" pitchFamily="34" charset="0"/>
                  </a:rPr>
                  <a:t> and </a:t>
                </a:r>
                <a14:m>
                  <m:oMath xmlns:m="http://schemas.openxmlformats.org/officeDocument/2006/math">
                    <m:sSub>
                      <m:sSubPr>
                        <m:ctrlPr>
                          <a:rPr lang="en-GB" sz="1100" i="1">
                            <a:solidFill>
                              <a:schemeClr val="tx1"/>
                            </a:solidFill>
                            <a:latin typeface="Cambria Math" panose="02040503050406030204" pitchFamily="18" charset="0"/>
                            <a:cs typeface="Arial" panose="020B0604020202020204" pitchFamily="34" charset="0"/>
                          </a:rPr>
                        </m:ctrlPr>
                      </m:sSubPr>
                      <m:e>
                        <m:r>
                          <a:rPr lang="en-GB" sz="1100" i="1">
                            <a:solidFill>
                              <a:schemeClr val="tx1"/>
                            </a:solidFill>
                            <a:latin typeface="Cambria Math" panose="02040503050406030204" pitchFamily="18" charset="0"/>
                            <a:ea typeface="Cambria Math" panose="02040503050406030204" pitchFamily="18" charset="0"/>
                            <a:cs typeface="Arial" panose="020B0604020202020204" pitchFamily="34" charset="0"/>
                          </a:rPr>
                          <m:t>𝜎</m:t>
                        </m:r>
                      </m:e>
                      <m:sub>
                        <m:r>
                          <a:rPr lang="en-GB" sz="11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𝑐</m:t>
                        </m:r>
                      </m:sub>
                    </m:sSub>
                  </m:oMath>
                </a14:m>
                <a:r>
                  <a:rPr lang="en-GB" sz="1100" dirty="0">
                    <a:solidFill>
                      <a:schemeClr val="tx1"/>
                    </a:solidFill>
                    <a:latin typeface="Arial" panose="020B0604020202020204" pitchFamily="34" charset="0"/>
                    <a:cs typeface="Arial" panose="020B0604020202020204" pitchFamily="34" charset="0"/>
                  </a:rPr>
                  <a:t> are yield stresses under tension and compression.</a:t>
                </a:r>
                <a:endParaRPr lang="en-GB" sz="1100" dirty="0">
                  <a:solidFill>
                    <a:srgbClr val="FFFF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4CD08D6-69A2-FA40-D3B4-E181AD87C738}"/>
                  </a:ext>
                </a:extLst>
              </p:cNvPr>
              <p:cNvSpPr txBox="1">
                <a:spLocks noRot="1" noChangeAspect="1" noMove="1" noResize="1" noEditPoints="1" noAdjustHandles="1" noChangeArrowheads="1" noChangeShapeType="1" noTextEdit="1"/>
              </p:cNvSpPr>
              <p:nvPr/>
            </p:nvSpPr>
            <p:spPr>
              <a:xfrm>
                <a:off x="4014653" y="5433928"/>
                <a:ext cx="1682641" cy="600164"/>
              </a:xfrm>
              <a:prstGeom prst="rect">
                <a:avLst/>
              </a:prstGeom>
              <a:blipFill>
                <a:blip r:embed="rId3"/>
                <a:stretch>
                  <a:fillRect b="-3960"/>
                </a:stretch>
              </a:blipFill>
              <a:ln>
                <a:solidFill>
                  <a:schemeClr val="accent1"/>
                </a:solidFill>
              </a:ln>
            </p:spPr>
            <p:txBody>
              <a:bodyPr/>
              <a:lstStyle/>
              <a:p>
                <a:r>
                  <a:rPr lang="en-GB">
                    <a:noFill/>
                  </a:rPr>
                  <a:t> </a:t>
                </a:r>
              </a:p>
            </p:txBody>
          </p:sp>
        </mc:Fallback>
      </mc:AlternateContent>
      <p:pic>
        <p:nvPicPr>
          <p:cNvPr id="2050" name="Picture 2">
            <a:extLst>
              <a:ext uri="{FF2B5EF4-FFF2-40B4-BE49-F238E27FC236}">
                <a16:creationId xmlns:a16="http://schemas.microsoft.com/office/drawing/2014/main" id="{74B9048C-C856-0E76-15BA-19D962298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00" y="2472544"/>
            <a:ext cx="3787468" cy="28406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65E18C8-60C2-5D5F-0D45-F332EA488463}"/>
              </a:ext>
            </a:extLst>
          </p:cNvPr>
          <p:cNvPicPr>
            <a:picLocks noChangeAspect="1"/>
          </p:cNvPicPr>
          <p:nvPr/>
        </p:nvPicPr>
        <p:blipFill>
          <a:blip r:embed="rId5"/>
          <a:stretch>
            <a:fillRect/>
          </a:stretch>
        </p:blipFill>
        <p:spPr>
          <a:xfrm>
            <a:off x="9781632" y="13688"/>
            <a:ext cx="2301183" cy="1851122"/>
          </a:xfrm>
          <a:prstGeom prst="rect">
            <a:avLst/>
          </a:prstGeom>
        </p:spPr>
      </p:pic>
      <p:pic>
        <p:nvPicPr>
          <p:cNvPr id="16" name="Picture 15">
            <a:extLst>
              <a:ext uri="{FF2B5EF4-FFF2-40B4-BE49-F238E27FC236}">
                <a16:creationId xmlns:a16="http://schemas.microsoft.com/office/drawing/2014/main" id="{28E22C3A-A1A8-6E64-D43C-6E1401C089D7}"/>
              </a:ext>
            </a:extLst>
          </p:cNvPr>
          <p:cNvPicPr>
            <a:picLocks noChangeAspect="1"/>
          </p:cNvPicPr>
          <p:nvPr/>
        </p:nvPicPr>
        <p:blipFill>
          <a:blip r:embed="rId6"/>
          <a:stretch>
            <a:fillRect/>
          </a:stretch>
        </p:blipFill>
        <p:spPr>
          <a:xfrm>
            <a:off x="6727763" y="2479995"/>
            <a:ext cx="3787469" cy="2953933"/>
          </a:xfrm>
          <a:prstGeom prst="rect">
            <a:avLst/>
          </a:prstGeom>
        </p:spPr>
      </p:pic>
      <p:sp>
        <p:nvSpPr>
          <p:cNvPr id="18" name="TextBox 17">
            <a:extLst>
              <a:ext uri="{FF2B5EF4-FFF2-40B4-BE49-F238E27FC236}">
                <a16:creationId xmlns:a16="http://schemas.microsoft.com/office/drawing/2014/main" id="{CACD934C-FBD4-2900-FF4A-A85F658DEB2D}"/>
              </a:ext>
            </a:extLst>
          </p:cNvPr>
          <p:cNvSpPr txBox="1"/>
          <p:nvPr/>
        </p:nvSpPr>
        <p:spPr>
          <a:xfrm>
            <a:off x="6727763" y="2126105"/>
            <a:ext cx="3275256" cy="323165"/>
          </a:xfrm>
          <a:prstGeom prst="rect">
            <a:avLst/>
          </a:prstGeom>
          <a:noFill/>
        </p:spPr>
        <p:txBody>
          <a:bodyPr wrap="none" rtlCol="0">
            <a:spAutoFit/>
          </a:bodyPr>
          <a:lstStyle/>
          <a:p>
            <a:r>
              <a:rPr lang="en-GB" sz="1500" b="1" dirty="0">
                <a:solidFill>
                  <a:srgbClr val="FFFF00"/>
                </a:solidFill>
                <a:latin typeface="Arial" panose="020B0604020202020204" pitchFamily="34" charset="0"/>
                <a:cs typeface="Arial" panose="020B0604020202020204" pitchFamily="34" charset="0"/>
              </a:rPr>
              <a:t>Drucker-Prager vs Mohr-Coulomb</a:t>
            </a:r>
          </a:p>
        </p:txBody>
      </p:sp>
      <p:pic>
        <p:nvPicPr>
          <p:cNvPr id="20" name="Picture 19">
            <a:extLst>
              <a:ext uri="{FF2B5EF4-FFF2-40B4-BE49-F238E27FC236}">
                <a16:creationId xmlns:a16="http://schemas.microsoft.com/office/drawing/2014/main" id="{34C6D1DD-3DAB-248E-2219-5591DB6BBB5E}"/>
              </a:ext>
            </a:extLst>
          </p:cNvPr>
          <p:cNvPicPr>
            <a:picLocks noChangeAspect="1"/>
          </p:cNvPicPr>
          <p:nvPr/>
        </p:nvPicPr>
        <p:blipFill>
          <a:blip r:embed="rId7"/>
          <a:stretch>
            <a:fillRect/>
          </a:stretch>
        </p:blipFill>
        <p:spPr>
          <a:xfrm>
            <a:off x="3918229" y="2543063"/>
            <a:ext cx="2486963" cy="430314"/>
          </a:xfrm>
          <a:prstGeom prst="rect">
            <a:avLst/>
          </a:prstGeom>
          <a:ln>
            <a:solidFill>
              <a:schemeClr val="accent1"/>
            </a:solidFill>
          </a:ln>
        </p:spPr>
      </p:pic>
      <p:pic>
        <p:nvPicPr>
          <p:cNvPr id="21" name="Picture 20">
            <a:extLst>
              <a:ext uri="{FF2B5EF4-FFF2-40B4-BE49-F238E27FC236}">
                <a16:creationId xmlns:a16="http://schemas.microsoft.com/office/drawing/2014/main" id="{2D7D04DE-2BAE-4AAC-4DC9-48E39F5CBED0}"/>
              </a:ext>
            </a:extLst>
          </p:cNvPr>
          <p:cNvPicPr>
            <a:picLocks noChangeAspect="1"/>
          </p:cNvPicPr>
          <p:nvPr/>
        </p:nvPicPr>
        <p:blipFill>
          <a:blip r:embed="rId8"/>
          <a:stretch>
            <a:fillRect/>
          </a:stretch>
        </p:blipFill>
        <p:spPr>
          <a:xfrm>
            <a:off x="3918229" y="3803527"/>
            <a:ext cx="1682641" cy="1219305"/>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037026F8-E1E9-0169-7B9D-BB86EC94E5FC}"/>
              </a:ext>
            </a:extLst>
          </p:cNvPr>
          <p:cNvCxnSpPr>
            <a:cxnSpLocks/>
            <a:stCxn id="11" idx="0"/>
          </p:cNvCxnSpPr>
          <p:nvPr/>
        </p:nvCxnSpPr>
        <p:spPr>
          <a:xfrm flipV="1">
            <a:off x="4855974" y="5065758"/>
            <a:ext cx="129912" cy="368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81A0831-59B0-5109-FF7A-FB4EEE8233D0}"/>
              </a:ext>
            </a:extLst>
          </p:cNvPr>
          <p:cNvCxnSpPr>
            <a:cxnSpLocks/>
            <a:stCxn id="11" idx="0"/>
          </p:cNvCxnSpPr>
          <p:nvPr/>
        </p:nvCxnSpPr>
        <p:spPr>
          <a:xfrm flipV="1">
            <a:off x="4855974" y="5065758"/>
            <a:ext cx="466797" cy="368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B41C9C86-AB44-FA16-EDC8-424B04AA6103}"/>
              </a:ext>
            </a:extLst>
          </p:cNvPr>
          <p:cNvPicPr>
            <a:picLocks noChangeAspect="1"/>
          </p:cNvPicPr>
          <p:nvPr/>
        </p:nvPicPr>
        <p:blipFill>
          <a:blip r:embed="rId9"/>
          <a:stretch>
            <a:fillRect/>
          </a:stretch>
        </p:blipFill>
        <p:spPr>
          <a:xfrm>
            <a:off x="3918229" y="3387690"/>
            <a:ext cx="3371896" cy="300559"/>
          </a:xfrm>
          <a:prstGeom prst="rect">
            <a:avLst/>
          </a:prstGeom>
          <a:ln>
            <a:solidFill>
              <a:schemeClr val="accent1"/>
            </a:solidFill>
          </a:ln>
        </p:spPr>
      </p:pic>
      <p:pic>
        <p:nvPicPr>
          <p:cNvPr id="32" name="Picture 31">
            <a:extLst>
              <a:ext uri="{FF2B5EF4-FFF2-40B4-BE49-F238E27FC236}">
                <a16:creationId xmlns:a16="http://schemas.microsoft.com/office/drawing/2014/main" id="{F2D94698-0354-1DDF-2F23-F6CB07EBA972}"/>
              </a:ext>
            </a:extLst>
          </p:cNvPr>
          <p:cNvPicPr>
            <a:picLocks noChangeAspect="1"/>
          </p:cNvPicPr>
          <p:nvPr/>
        </p:nvPicPr>
        <p:blipFill>
          <a:blip r:embed="rId10"/>
          <a:stretch>
            <a:fillRect/>
          </a:stretch>
        </p:blipFill>
        <p:spPr>
          <a:xfrm>
            <a:off x="3918229" y="3043390"/>
            <a:ext cx="1404542" cy="274287"/>
          </a:xfrm>
          <a:prstGeom prst="rect">
            <a:avLst/>
          </a:prstGeom>
          <a:ln>
            <a:solidFill>
              <a:schemeClr val="accent1"/>
            </a:solidFill>
          </a:ln>
        </p:spPr>
      </p:pic>
      <p:sp>
        <p:nvSpPr>
          <p:cNvPr id="33" name="TextBox 32">
            <a:extLst>
              <a:ext uri="{FF2B5EF4-FFF2-40B4-BE49-F238E27FC236}">
                <a16:creationId xmlns:a16="http://schemas.microsoft.com/office/drawing/2014/main" id="{4BA132CD-A775-5663-FBB4-A9146DE90952}"/>
              </a:ext>
            </a:extLst>
          </p:cNvPr>
          <p:cNvSpPr txBox="1"/>
          <p:nvPr/>
        </p:nvSpPr>
        <p:spPr>
          <a:xfrm>
            <a:off x="5697295" y="3813015"/>
            <a:ext cx="893838" cy="430887"/>
          </a:xfrm>
          <a:prstGeom prst="rect">
            <a:avLst/>
          </a:prstGeom>
          <a:noFill/>
          <a:ln>
            <a:solidFill>
              <a:schemeClr val="accent1"/>
            </a:solidFill>
          </a:ln>
        </p:spPr>
        <p:txBody>
          <a:bodyPr wrap="square" rtlCol="0">
            <a:spAutoFit/>
          </a:bodyPr>
          <a:lstStyle/>
          <a:p>
            <a:r>
              <a:rPr lang="en-GB" sz="1100" dirty="0">
                <a:latin typeface="Arial" panose="020B0604020202020204" pitchFamily="34" charset="0"/>
                <a:cs typeface="Arial" panose="020B0604020202020204" pitchFamily="34" charset="0"/>
              </a:rPr>
              <a:t>Principal stresses</a:t>
            </a:r>
          </a:p>
        </p:txBody>
      </p:sp>
      <p:cxnSp>
        <p:nvCxnSpPr>
          <p:cNvPr id="36" name="Straight Arrow Connector 35">
            <a:extLst>
              <a:ext uri="{FF2B5EF4-FFF2-40B4-BE49-F238E27FC236}">
                <a16:creationId xmlns:a16="http://schemas.microsoft.com/office/drawing/2014/main" id="{15861009-6445-5934-578F-B6A0A0756EA2}"/>
              </a:ext>
            </a:extLst>
          </p:cNvPr>
          <p:cNvCxnSpPr>
            <a:cxnSpLocks/>
            <a:stCxn id="33" idx="0"/>
          </p:cNvCxnSpPr>
          <p:nvPr/>
        </p:nvCxnSpPr>
        <p:spPr>
          <a:xfrm flipH="1" flipV="1">
            <a:off x="6014302" y="3599848"/>
            <a:ext cx="129912" cy="21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AF5DB4D-281A-6CB0-7CA6-B7B2CCADA301}"/>
              </a:ext>
            </a:extLst>
          </p:cNvPr>
          <p:cNvCxnSpPr>
            <a:cxnSpLocks/>
            <a:stCxn id="33" idx="0"/>
          </p:cNvCxnSpPr>
          <p:nvPr/>
        </p:nvCxnSpPr>
        <p:spPr>
          <a:xfrm flipH="1" flipV="1">
            <a:off x="5737500" y="3599848"/>
            <a:ext cx="406714" cy="21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5D3C45A-522F-322F-7704-3F942E5D976B}"/>
              </a:ext>
            </a:extLst>
          </p:cNvPr>
          <p:cNvCxnSpPr>
            <a:cxnSpLocks/>
            <a:stCxn id="33" idx="0"/>
          </p:cNvCxnSpPr>
          <p:nvPr/>
        </p:nvCxnSpPr>
        <p:spPr>
          <a:xfrm flipV="1">
            <a:off x="6144214" y="3599848"/>
            <a:ext cx="769490" cy="21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45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Brittle composites</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237472" y="2163639"/>
            <a:ext cx="3785888" cy="4428771"/>
          </a:xfrm>
          <a:ln>
            <a:solidFill>
              <a:schemeClr val="accent1"/>
            </a:solidFill>
          </a:ln>
        </p:spPr>
        <p:txBody>
          <a:bodyPr>
            <a:normAutofit/>
          </a:bodyPr>
          <a:lstStyle/>
          <a:p>
            <a:r>
              <a:rPr lang="en-GB" sz="1700" b="1" dirty="0"/>
              <a:t>2D stress state:</a:t>
            </a:r>
          </a:p>
          <a:p>
            <a:pPr lvl="1"/>
            <a:r>
              <a:rPr lang="en-GB" sz="1500" b="1" dirty="0">
                <a:solidFill>
                  <a:srgbClr val="FFFF00"/>
                </a:solidFill>
              </a:rPr>
              <a:t>Unidirectional CFRP/GFRP</a:t>
            </a:r>
          </a:p>
          <a:p>
            <a:pPr lvl="2"/>
            <a:r>
              <a:rPr lang="en-GB" dirty="0"/>
              <a:t>Maximum stress failure theory</a:t>
            </a:r>
          </a:p>
          <a:p>
            <a:pPr lvl="2"/>
            <a:r>
              <a:rPr lang="en-GB" dirty="0"/>
              <a:t>Maximum strain failure theory</a:t>
            </a:r>
          </a:p>
          <a:p>
            <a:pPr lvl="2"/>
            <a:r>
              <a:rPr lang="en-GB" dirty="0"/>
              <a:t>Tsai-Hill</a:t>
            </a:r>
          </a:p>
          <a:p>
            <a:pPr lvl="2"/>
            <a:r>
              <a:rPr lang="en-GB" dirty="0"/>
              <a:t>Hoffman</a:t>
            </a:r>
          </a:p>
          <a:p>
            <a:pPr lvl="2"/>
            <a:r>
              <a:rPr lang="en-GB" dirty="0"/>
              <a:t>Tsai-Wu</a:t>
            </a:r>
          </a:p>
          <a:p>
            <a:pPr lvl="2"/>
            <a:r>
              <a:rPr lang="en-GB" dirty="0"/>
              <a:t>Hashin-Rotem</a:t>
            </a:r>
          </a:p>
          <a:p>
            <a:pPr lvl="2"/>
            <a:r>
              <a:rPr lang="en-GB" dirty="0"/>
              <a:t>Puck </a:t>
            </a:r>
          </a:p>
          <a:p>
            <a:pPr lvl="2"/>
            <a:r>
              <a:rPr lang="en-GB" dirty="0"/>
              <a:t>Yamada Sun</a:t>
            </a:r>
          </a:p>
          <a:p>
            <a:pPr lvl="2"/>
            <a:r>
              <a:rPr lang="en-GB" dirty="0"/>
              <a:t>LaRC03</a:t>
            </a:r>
          </a:p>
          <a:p>
            <a:pPr marL="0" indent="0">
              <a:buNone/>
            </a:pPr>
            <a:endParaRPr lang="en-GB" dirty="0"/>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15</a:t>
            </a:fld>
            <a:endParaRPr lang="en-GB" dirty="0"/>
          </a:p>
        </p:txBody>
      </p:sp>
      <p:pic>
        <p:nvPicPr>
          <p:cNvPr id="5" name="Picture 4">
            <a:extLst>
              <a:ext uri="{FF2B5EF4-FFF2-40B4-BE49-F238E27FC236}">
                <a16:creationId xmlns:a16="http://schemas.microsoft.com/office/drawing/2014/main" id="{F710189A-0EB6-6BCD-C707-123748683E23}"/>
              </a:ext>
            </a:extLst>
          </p:cNvPr>
          <p:cNvPicPr>
            <a:picLocks noChangeAspect="1"/>
          </p:cNvPicPr>
          <p:nvPr/>
        </p:nvPicPr>
        <p:blipFill>
          <a:blip r:embed="rId3"/>
          <a:stretch>
            <a:fillRect/>
          </a:stretch>
        </p:blipFill>
        <p:spPr>
          <a:xfrm>
            <a:off x="6761096" y="2483317"/>
            <a:ext cx="5366164" cy="2156543"/>
          </a:xfrm>
          <a:prstGeom prst="rect">
            <a:avLst/>
          </a:prstGeom>
          <a:ln>
            <a:solidFill>
              <a:schemeClr val="accent1"/>
            </a:solidFill>
          </a:ln>
        </p:spPr>
      </p:pic>
      <p:pic>
        <p:nvPicPr>
          <p:cNvPr id="6" name="Picture 5">
            <a:extLst>
              <a:ext uri="{FF2B5EF4-FFF2-40B4-BE49-F238E27FC236}">
                <a16:creationId xmlns:a16="http://schemas.microsoft.com/office/drawing/2014/main" id="{5533AC0B-628D-5E65-C8B0-F21BF61E64E9}"/>
              </a:ext>
            </a:extLst>
          </p:cNvPr>
          <p:cNvPicPr>
            <a:picLocks noChangeAspect="1"/>
          </p:cNvPicPr>
          <p:nvPr/>
        </p:nvPicPr>
        <p:blipFill>
          <a:blip r:embed="rId4"/>
          <a:stretch>
            <a:fillRect/>
          </a:stretch>
        </p:blipFill>
        <p:spPr>
          <a:xfrm>
            <a:off x="6761097" y="261037"/>
            <a:ext cx="5366164" cy="2176220"/>
          </a:xfrm>
          <a:prstGeom prst="rect">
            <a:avLst/>
          </a:prstGeom>
        </p:spPr>
      </p:pic>
      <p:cxnSp>
        <p:nvCxnSpPr>
          <p:cNvPr id="15" name="Connector: Elbow 14">
            <a:extLst>
              <a:ext uri="{FF2B5EF4-FFF2-40B4-BE49-F238E27FC236}">
                <a16:creationId xmlns:a16="http://schemas.microsoft.com/office/drawing/2014/main" id="{9712D1D7-7621-A484-3A4C-8E819A0A96AF}"/>
              </a:ext>
            </a:extLst>
          </p:cNvPr>
          <p:cNvCxnSpPr>
            <a:cxnSpLocks/>
            <a:endCxn id="6" idx="1"/>
          </p:cNvCxnSpPr>
          <p:nvPr/>
        </p:nvCxnSpPr>
        <p:spPr>
          <a:xfrm flipV="1">
            <a:off x="1973179" y="1349147"/>
            <a:ext cx="4787918" cy="4137253"/>
          </a:xfrm>
          <a:prstGeom prst="bentConnector3">
            <a:avLst>
              <a:gd name="adj1" fmla="val 39546"/>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0A13932E-EAF0-629A-C452-34A503F9EA7C}"/>
              </a:ext>
            </a:extLst>
          </p:cNvPr>
          <p:cNvCxnSpPr>
            <a:cxnSpLocks/>
            <a:endCxn id="5" idx="1"/>
          </p:cNvCxnSpPr>
          <p:nvPr/>
        </p:nvCxnSpPr>
        <p:spPr>
          <a:xfrm flipV="1">
            <a:off x="5938787" y="3561589"/>
            <a:ext cx="822309" cy="192264"/>
          </a:xfrm>
          <a:prstGeom prst="bentConnector3">
            <a:avLst>
              <a:gd name="adj1" fmla="val 20737"/>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3348DE2D-24E6-31A8-1DCB-E634C45ABE0B}"/>
              </a:ext>
            </a:extLst>
          </p:cNvPr>
          <p:cNvSpPr txBox="1">
            <a:spLocks/>
          </p:cNvSpPr>
          <p:nvPr/>
        </p:nvSpPr>
        <p:spPr>
          <a:xfrm>
            <a:off x="4100361" y="2163638"/>
            <a:ext cx="2574897" cy="2476221"/>
          </a:xfrm>
          <a:prstGeom prst="rect">
            <a:avLst/>
          </a:prstGeom>
          <a:ln>
            <a:solidFill>
              <a:schemeClr val="accent1"/>
            </a:solidFill>
          </a:ln>
          <a:effectLst>
            <a:outerShdw blurRad="50800" dir="14400000">
              <a:srgbClr val="000000">
                <a:alpha val="40000"/>
              </a:srgbClr>
            </a:outerShdw>
          </a:effectLst>
        </p:spPr>
        <p:txBody>
          <a:bodyPr vert="horz" lIns="91440" tIns="45720" rIns="91440" bIns="45720" rtlCol="0" anchor="t" anchorCtr="0">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b="1" dirty="0"/>
              <a:t>2D stress state:</a:t>
            </a:r>
          </a:p>
          <a:p>
            <a:pPr lvl="1"/>
            <a:r>
              <a:rPr lang="en-GB" b="1" dirty="0">
                <a:solidFill>
                  <a:srgbClr val="00B0F0"/>
                </a:solidFill>
              </a:rPr>
              <a:t>Bi-directional CFRP/GFRP (woven)</a:t>
            </a:r>
          </a:p>
          <a:p>
            <a:pPr lvl="2"/>
            <a:r>
              <a:rPr lang="en-GB" dirty="0"/>
              <a:t>See the opposite paper: </a:t>
            </a:r>
          </a:p>
          <a:p>
            <a:pPr lvl="2"/>
            <a:r>
              <a:rPr lang="en-GB" dirty="0"/>
              <a:t>Chang-chang</a:t>
            </a:r>
          </a:p>
          <a:p>
            <a:pPr lvl="2"/>
            <a:r>
              <a:rPr lang="en-GB" dirty="0"/>
              <a:t>Puck</a:t>
            </a:r>
          </a:p>
        </p:txBody>
      </p:sp>
      <p:sp>
        <p:nvSpPr>
          <p:cNvPr id="22" name="Content Placeholder 2">
            <a:extLst>
              <a:ext uri="{FF2B5EF4-FFF2-40B4-BE49-F238E27FC236}">
                <a16:creationId xmlns:a16="http://schemas.microsoft.com/office/drawing/2014/main" id="{06FDE393-9937-B552-CB17-C548E1C3371B}"/>
              </a:ext>
            </a:extLst>
          </p:cNvPr>
          <p:cNvSpPr txBox="1">
            <a:spLocks/>
          </p:cNvSpPr>
          <p:nvPr/>
        </p:nvSpPr>
        <p:spPr>
          <a:xfrm>
            <a:off x="4100361" y="4693127"/>
            <a:ext cx="8026899" cy="1169493"/>
          </a:xfrm>
          <a:prstGeom prst="rect">
            <a:avLst/>
          </a:prstGeom>
          <a:ln>
            <a:solidFill>
              <a:schemeClr val="accent1"/>
            </a:solidFill>
          </a:ln>
          <a:effectLst>
            <a:outerShdw blurRad="50800" dir="14400000">
              <a:srgbClr val="000000">
                <a:alpha val="40000"/>
              </a:srgbClr>
            </a:outerShdw>
          </a:effectLst>
        </p:spPr>
        <p:txBody>
          <a:bodyPr vert="horz" lIns="91440" tIns="45720" rIns="91440" bIns="45720" rtlCol="0" anchor="t" anchorCtr="0">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700" b="1" dirty="0"/>
              <a:t>3D stress state:</a:t>
            </a:r>
          </a:p>
          <a:p>
            <a:pPr lvl="1"/>
            <a:r>
              <a:rPr lang="en-GB" sz="1500" dirty="0"/>
              <a:t>Modification of the abovementioned criteria (3D Hashin, Yamada Sun)</a:t>
            </a:r>
          </a:p>
          <a:p>
            <a:pPr lvl="1"/>
            <a:r>
              <a:rPr lang="en-GB" sz="1500" dirty="0"/>
              <a:t>3D Puck</a:t>
            </a:r>
          </a:p>
        </p:txBody>
      </p:sp>
    </p:spTree>
    <p:extLst>
      <p:ext uri="{BB962C8B-B14F-4D97-AF65-F5344CB8AC3E}">
        <p14:creationId xmlns:p14="http://schemas.microsoft.com/office/powerpoint/2010/main" val="113714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16</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Maximum Stress </a:t>
            </a:r>
            <a:r>
              <a:rPr lang="en-GB" sz="2500" b="1" dirty="0">
                <a:solidFill>
                  <a:srgbClr val="00B0F0"/>
                </a:solidFill>
              </a:rPr>
              <a:t>Failure Criterion</a:t>
            </a:r>
          </a:p>
        </p:txBody>
      </p:sp>
    </p:spTree>
    <p:extLst>
      <p:ext uri="{BB962C8B-B14F-4D97-AF65-F5344CB8AC3E}">
        <p14:creationId xmlns:p14="http://schemas.microsoft.com/office/powerpoint/2010/main" val="150728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rgbClr val="FF0000"/>
                </a:solidFill>
              </a:rPr>
            </a:br>
            <a:r>
              <a:rPr lang="en-GB" sz="2000" dirty="0">
                <a:solidFill>
                  <a:srgbClr val="7030A0"/>
                </a:solidFill>
              </a:rPr>
              <a:t>Maximum stress failure criterion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22288"/>
                <a:ext cx="7054753" cy="3254488"/>
              </a:xfrm>
            </p:spPr>
            <p:txBody>
              <a:bodyPr>
                <a:normAutofit fontScale="92500"/>
              </a:bodyPr>
              <a:lstStyle/>
              <a:p>
                <a:r>
                  <a:rPr lang="en-GB" dirty="0"/>
                  <a:t>The principal </a:t>
                </a:r>
                <a:r>
                  <a:rPr lang="en-GB" b="1" dirty="0">
                    <a:solidFill>
                      <a:srgbClr val="FF0000"/>
                    </a:solidFill>
                  </a:rPr>
                  <a:t>stresses</a:t>
                </a:r>
                <a:r>
                  <a:rPr lang="en-GB" dirty="0"/>
                  <a:t>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𝑥</m:t>
                        </m:r>
                      </m:sub>
                    </m:sSub>
                  </m:oMath>
                </a14:m>
                <a:r>
                  <a:rPr lang="en-GB" dirty="0"/>
                  <a:t>,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𝑦</m:t>
                        </m:r>
                      </m:sub>
                    </m:sSub>
                  </m:oMath>
                </a14:m>
                <a:r>
                  <a:rPr lang="en-GB" dirty="0"/>
                  <a:t> and </a:t>
                </a:r>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𝜏</m:t>
                        </m:r>
                      </m:e>
                      <m:sub>
                        <m:r>
                          <a:rPr lang="en-GB" b="0" i="1" smtClean="0">
                            <a:latin typeface="Cambria Math" panose="02040503050406030204" pitchFamily="18" charset="0"/>
                            <a:ea typeface="Cambria Math" panose="02040503050406030204" pitchFamily="18" charset="0"/>
                          </a:rPr>
                          <m:t>𝑥𝑦</m:t>
                        </m:r>
                      </m:sub>
                    </m:sSub>
                  </m:oMath>
                </a14:m>
                <a:r>
                  <a:rPr lang="en-GB" dirty="0"/>
                  <a:t>) in each ply are compared with their corresponding strength values (or also known as allowables):</a:t>
                </a:r>
              </a:p>
              <a:p>
                <a:pPr lvl="1"/>
                <a14:m>
                  <m:oMath xmlns:m="http://schemas.openxmlformats.org/officeDocument/2006/math">
                    <m:sSup>
                      <m:sSupPr>
                        <m:ctrlPr>
                          <a:rPr lang="en-GB" i="1" smtClean="0">
                            <a:solidFill>
                              <a:srgbClr val="FFFF00"/>
                            </a:solidFill>
                            <a:latin typeface="Cambria Math" panose="02040503050406030204" pitchFamily="18" charset="0"/>
                          </a:rPr>
                        </m:ctrlPr>
                      </m:sSupPr>
                      <m:e>
                        <m:r>
                          <a:rPr lang="en-GB" b="0" i="1" smtClean="0">
                            <a:solidFill>
                              <a:srgbClr val="FFFF00"/>
                            </a:solidFill>
                            <a:latin typeface="Cambria Math" panose="02040503050406030204" pitchFamily="18" charset="0"/>
                          </a:rPr>
                          <m:t>𝑋</m:t>
                        </m:r>
                      </m:e>
                      <m:sup>
                        <m:r>
                          <a:rPr lang="en-GB" b="0" i="1" smtClean="0">
                            <a:solidFill>
                              <a:srgbClr val="FFFF00"/>
                            </a:solidFill>
                            <a:latin typeface="Cambria Math" panose="02040503050406030204" pitchFamily="18" charset="0"/>
                          </a:rPr>
                          <m:t>𝑡</m:t>
                        </m:r>
                      </m:sup>
                    </m:sSup>
                  </m:oMath>
                </a14:m>
                <a:r>
                  <a:rPr lang="en-GB" dirty="0">
                    <a:solidFill>
                      <a:srgbClr val="FFFF00"/>
                    </a:solidFill>
                  </a:rPr>
                  <a:t> tensile strength in the ply direction (direction 1).</a:t>
                </a:r>
              </a:p>
              <a:p>
                <a:pPr lvl="1"/>
                <a14:m>
                  <m:oMath xmlns:m="http://schemas.openxmlformats.org/officeDocument/2006/math">
                    <m:sSup>
                      <m:sSupPr>
                        <m:ctrlPr>
                          <a:rPr lang="en-GB" i="1" smtClean="0">
                            <a:solidFill>
                              <a:srgbClr val="FFFF00"/>
                            </a:solidFill>
                            <a:latin typeface="Cambria Math" panose="02040503050406030204" pitchFamily="18" charset="0"/>
                          </a:rPr>
                        </m:ctrlPr>
                      </m:sSupPr>
                      <m:e>
                        <m:r>
                          <a:rPr lang="en-GB" b="0" i="1" smtClean="0">
                            <a:solidFill>
                              <a:srgbClr val="FFFF00"/>
                            </a:solidFill>
                            <a:latin typeface="Cambria Math" panose="02040503050406030204" pitchFamily="18" charset="0"/>
                          </a:rPr>
                          <m:t>𝑋</m:t>
                        </m:r>
                      </m:e>
                      <m:sup>
                        <m:r>
                          <a:rPr lang="en-GB" b="0" i="1" smtClean="0">
                            <a:solidFill>
                              <a:srgbClr val="FFFF00"/>
                            </a:solidFill>
                            <a:latin typeface="Cambria Math" panose="02040503050406030204" pitchFamily="18" charset="0"/>
                          </a:rPr>
                          <m:t>𝑐</m:t>
                        </m:r>
                      </m:sup>
                    </m:sSup>
                  </m:oMath>
                </a14:m>
                <a:r>
                  <a:rPr lang="en-GB" dirty="0">
                    <a:solidFill>
                      <a:srgbClr val="FFFF00"/>
                    </a:solidFill>
                  </a:rPr>
                  <a:t> compressive strength in the ply direction (direction 1).</a:t>
                </a:r>
              </a:p>
              <a:p>
                <a:pPr lvl="1"/>
                <a14:m>
                  <m:oMath xmlns:m="http://schemas.openxmlformats.org/officeDocument/2006/math">
                    <m:sSup>
                      <m:sSupPr>
                        <m:ctrlPr>
                          <a:rPr lang="en-GB" i="1" smtClean="0">
                            <a:solidFill>
                              <a:srgbClr val="FFFF00"/>
                            </a:solidFill>
                            <a:latin typeface="Cambria Math" panose="02040503050406030204" pitchFamily="18" charset="0"/>
                          </a:rPr>
                        </m:ctrlPr>
                      </m:sSupPr>
                      <m:e>
                        <m:r>
                          <a:rPr lang="en-GB" b="0" i="1" smtClean="0">
                            <a:solidFill>
                              <a:srgbClr val="FFFF00"/>
                            </a:solidFill>
                            <a:latin typeface="Cambria Math" panose="02040503050406030204" pitchFamily="18" charset="0"/>
                          </a:rPr>
                          <m:t>𝑌</m:t>
                        </m:r>
                      </m:e>
                      <m:sup>
                        <m:r>
                          <a:rPr lang="en-GB" b="0" i="1" smtClean="0">
                            <a:solidFill>
                              <a:srgbClr val="FFFF00"/>
                            </a:solidFill>
                            <a:latin typeface="Cambria Math" panose="02040503050406030204" pitchFamily="18" charset="0"/>
                          </a:rPr>
                          <m:t>𝑡</m:t>
                        </m:r>
                      </m:sup>
                    </m:sSup>
                  </m:oMath>
                </a14:m>
                <a:r>
                  <a:rPr lang="en-GB" dirty="0">
                    <a:solidFill>
                      <a:srgbClr val="FFFF00"/>
                    </a:solidFill>
                  </a:rPr>
                  <a:t> tensile strength perpendicular to the ply direction (direction 2).</a:t>
                </a:r>
              </a:p>
              <a:p>
                <a:pPr lvl="1"/>
                <a14:m>
                  <m:oMath xmlns:m="http://schemas.openxmlformats.org/officeDocument/2006/math">
                    <m:sSup>
                      <m:sSupPr>
                        <m:ctrlPr>
                          <a:rPr lang="en-GB" i="1" smtClean="0">
                            <a:solidFill>
                              <a:srgbClr val="FFFF00"/>
                            </a:solidFill>
                            <a:latin typeface="Cambria Math" panose="02040503050406030204" pitchFamily="18" charset="0"/>
                          </a:rPr>
                        </m:ctrlPr>
                      </m:sSupPr>
                      <m:e>
                        <m:r>
                          <a:rPr lang="en-GB" b="0" i="1" smtClean="0">
                            <a:solidFill>
                              <a:srgbClr val="FFFF00"/>
                            </a:solidFill>
                            <a:latin typeface="Cambria Math" panose="02040503050406030204" pitchFamily="18" charset="0"/>
                          </a:rPr>
                          <m:t>𝑌</m:t>
                        </m:r>
                      </m:e>
                      <m:sup>
                        <m:r>
                          <a:rPr lang="en-GB" b="0" i="1" smtClean="0">
                            <a:solidFill>
                              <a:srgbClr val="FFFF00"/>
                            </a:solidFill>
                            <a:latin typeface="Cambria Math" panose="02040503050406030204" pitchFamily="18" charset="0"/>
                          </a:rPr>
                          <m:t>𝑐</m:t>
                        </m:r>
                      </m:sup>
                    </m:sSup>
                  </m:oMath>
                </a14:m>
                <a:r>
                  <a:rPr lang="en-GB" dirty="0">
                    <a:solidFill>
                      <a:srgbClr val="FFFF00"/>
                    </a:solidFill>
                  </a:rPr>
                  <a:t> compressive strength perpendicular to the ply direction (direction 2).</a:t>
                </a:r>
              </a:p>
              <a:p>
                <a:pPr lvl="1"/>
                <a14:m>
                  <m:oMath xmlns:m="http://schemas.openxmlformats.org/officeDocument/2006/math">
                    <m:r>
                      <a:rPr lang="en-GB" i="1" smtClean="0">
                        <a:solidFill>
                          <a:srgbClr val="FFFF00"/>
                        </a:solidFill>
                        <a:latin typeface="Cambria Math" panose="02040503050406030204" pitchFamily="18" charset="0"/>
                      </a:rPr>
                      <m:t>𝑆</m:t>
                    </m:r>
                  </m:oMath>
                </a14:m>
                <a:r>
                  <a:rPr lang="en-GB" dirty="0">
                    <a:solidFill>
                      <a:srgbClr val="FFFF00"/>
                    </a:solidFill>
                  </a:rPr>
                  <a:t> shear strength in 12-plane direction (within the plane of the ply).</a:t>
                </a:r>
              </a:p>
              <a:p>
                <a:pPr lvl="1"/>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10F9DB55-ACB0-9BF6-FB9C-76C19FC75456}"/>
                  </a:ext>
                </a:extLst>
              </p:cNvPr>
              <p:cNvSpPr>
                <a:spLocks noGrp="1" noRot="1" noChangeAspect="1" noMove="1" noResize="1" noEditPoints="1" noAdjustHandles="1" noChangeArrowheads="1" noChangeShapeType="1" noTextEdit="1"/>
              </p:cNvSpPr>
              <p:nvPr>
                <p:ph idx="1"/>
              </p:nvPr>
            </p:nvSpPr>
            <p:spPr>
              <a:xfrm>
                <a:off x="818712" y="2222288"/>
                <a:ext cx="7054753" cy="3254488"/>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17</a:t>
            </a:fld>
            <a:endParaRPr lang="en-GB" dirty="0"/>
          </a:p>
        </p:txBody>
      </p:sp>
      <p:pic>
        <p:nvPicPr>
          <p:cNvPr id="3074" name="Picture 2" descr="Composite Ply Material Directions - 2011 - SOLIDWORKS Help">
            <a:extLst>
              <a:ext uri="{FF2B5EF4-FFF2-40B4-BE49-F238E27FC236}">
                <a16:creationId xmlns:a16="http://schemas.microsoft.com/office/drawing/2014/main" id="{2CDA59E5-E672-6887-75ED-2E5D5A0AC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67" y="4255781"/>
            <a:ext cx="2762250" cy="1314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Composites 101 - Quartus Engineering">
            <a:extLst>
              <a:ext uri="{FF2B5EF4-FFF2-40B4-BE49-F238E27FC236}">
                <a16:creationId xmlns:a16="http://schemas.microsoft.com/office/drawing/2014/main" id="{70602371-43A6-8EE2-1FC2-89694AA6E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167" y="2165197"/>
            <a:ext cx="3838575" cy="2000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7B9A3F-8350-D676-1FA4-26590A1890EC}"/>
              </a:ext>
            </a:extLst>
          </p:cNvPr>
          <p:cNvPicPr>
            <a:picLocks noChangeAspect="1"/>
          </p:cNvPicPr>
          <p:nvPr/>
        </p:nvPicPr>
        <p:blipFill>
          <a:blip r:embed="rId6"/>
          <a:stretch>
            <a:fillRect/>
          </a:stretch>
        </p:blipFill>
        <p:spPr>
          <a:xfrm>
            <a:off x="1290583" y="5277006"/>
            <a:ext cx="5365034" cy="1129481"/>
          </a:xfrm>
          <a:prstGeom prst="rect">
            <a:avLst/>
          </a:prstGeom>
          <a:ln>
            <a:solidFill>
              <a:schemeClr val="accent1"/>
            </a:solidFill>
          </a:ln>
        </p:spPr>
      </p:pic>
    </p:spTree>
    <p:extLst>
      <p:ext uri="{BB962C8B-B14F-4D97-AF65-F5344CB8AC3E}">
        <p14:creationId xmlns:p14="http://schemas.microsoft.com/office/powerpoint/2010/main" val="263423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rgbClr val="FF0000"/>
                </a:solidFill>
              </a:rPr>
            </a:br>
            <a:r>
              <a:rPr lang="en-GB" sz="2000" dirty="0">
                <a:solidFill>
                  <a:srgbClr val="7030A0"/>
                </a:solidFill>
              </a:rPr>
              <a:t>Maximum stress failure criterion-</a:t>
            </a:r>
            <a:r>
              <a:rPr lang="en-GB" sz="2000" dirty="0">
                <a:solidFill>
                  <a:srgbClr val="FFFF00"/>
                </a:solidFill>
              </a:rPr>
              <a:t>Orders of magnitude of stresses at a fracture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22288"/>
                <a:ext cx="10770105" cy="3254488"/>
              </a:xfrm>
            </p:spPr>
            <p:txBody>
              <a:bodyPr>
                <a:normAutofit/>
              </a:bodyPr>
              <a:lstStyle/>
              <a:p>
                <a:pPr lvl="1"/>
                <a:r>
                  <a:rPr lang="en-GB" dirty="0"/>
                  <a:t>In cases where the ultimate elongation of the matrix is higher than that of the fibres, the longitudinal tensile strength of a unidirectional composite can be obtained by using the law of mixture:</a:t>
                </a:r>
              </a:p>
              <a:p>
                <a:pPr lvl="1"/>
                <a:endParaRPr lang="en-GB" dirty="0"/>
              </a:p>
              <a:p>
                <a:pPr lvl="1"/>
                <a:endParaRPr lang="en-GB" dirty="0"/>
              </a:p>
              <a:p>
                <a:pPr marL="457200" lvl="1" indent="0">
                  <a:buNone/>
                </a:pPr>
                <a:endParaRPr lang="en-GB" dirty="0"/>
              </a:p>
              <a:p>
                <a:pPr lvl="1"/>
                <a:r>
                  <a:rPr lang="en-GB" dirty="0"/>
                  <a:t>In practice it is quite difficult to obtain accurate values of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𝑓𝑢</m:t>
                        </m:r>
                      </m:sub>
                    </m:sSub>
                  </m:oMath>
                </a14:m>
                <a:r>
                  <a:rPr lang="en-GB" dirty="0"/>
                  <a:t>.</a:t>
                </a:r>
              </a:p>
            </p:txBody>
          </p:sp>
        </mc:Choice>
        <mc:Fallback xmlns="">
          <p:sp>
            <p:nvSpPr>
              <p:cNvPr id="3" name="Content Placeholder 2">
                <a:extLst>
                  <a:ext uri="{FF2B5EF4-FFF2-40B4-BE49-F238E27FC236}">
                    <a16:creationId xmlns:a16="http://schemas.microsoft.com/office/drawing/2014/main" id="{10F9DB55-ACB0-9BF6-FB9C-76C19FC75456}"/>
                  </a:ext>
                </a:extLst>
              </p:cNvPr>
              <p:cNvSpPr>
                <a:spLocks noGrp="1" noRot="1" noChangeAspect="1" noMove="1" noResize="1" noEditPoints="1" noAdjustHandles="1" noChangeArrowheads="1" noChangeShapeType="1" noTextEdit="1"/>
              </p:cNvSpPr>
              <p:nvPr>
                <p:ph idx="1"/>
              </p:nvPr>
            </p:nvSpPr>
            <p:spPr>
              <a:xfrm>
                <a:off x="818712" y="2222288"/>
                <a:ext cx="10770105" cy="3254488"/>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18</a:t>
            </a:fld>
            <a:endParaRPr lang="en-GB" dirty="0"/>
          </a:p>
        </p:txBody>
      </p:sp>
      <p:pic>
        <p:nvPicPr>
          <p:cNvPr id="6" name="Picture 5">
            <a:extLst>
              <a:ext uri="{FF2B5EF4-FFF2-40B4-BE49-F238E27FC236}">
                <a16:creationId xmlns:a16="http://schemas.microsoft.com/office/drawing/2014/main" id="{E130A3D5-AEF8-7F52-D12F-92239A1A3A64}"/>
              </a:ext>
            </a:extLst>
          </p:cNvPr>
          <p:cNvPicPr>
            <a:picLocks noChangeAspect="1"/>
          </p:cNvPicPr>
          <p:nvPr/>
        </p:nvPicPr>
        <p:blipFill>
          <a:blip r:embed="rId4"/>
          <a:stretch>
            <a:fillRect/>
          </a:stretch>
        </p:blipFill>
        <p:spPr>
          <a:xfrm>
            <a:off x="1645793" y="2940789"/>
            <a:ext cx="2413416" cy="351356"/>
          </a:xfrm>
          <a:prstGeom prst="rect">
            <a:avLst/>
          </a:prstGeom>
          <a:ln>
            <a:solidFill>
              <a:schemeClr val="accent1"/>
            </a:solidFill>
          </a:ln>
        </p:spPr>
      </p:pic>
      <p:pic>
        <p:nvPicPr>
          <p:cNvPr id="7" name="Picture 6">
            <a:extLst>
              <a:ext uri="{FF2B5EF4-FFF2-40B4-BE49-F238E27FC236}">
                <a16:creationId xmlns:a16="http://schemas.microsoft.com/office/drawing/2014/main" id="{4456AA2E-8297-0F5E-2AC4-3B2A99383A33}"/>
              </a:ext>
            </a:extLst>
          </p:cNvPr>
          <p:cNvPicPr>
            <a:picLocks noChangeAspect="1"/>
          </p:cNvPicPr>
          <p:nvPr/>
        </p:nvPicPr>
        <p:blipFill>
          <a:blip r:embed="rId5"/>
          <a:stretch>
            <a:fillRect/>
          </a:stretch>
        </p:blipFill>
        <p:spPr>
          <a:xfrm>
            <a:off x="1645793" y="3331081"/>
            <a:ext cx="837525" cy="364141"/>
          </a:xfrm>
          <a:prstGeom prst="rect">
            <a:avLst/>
          </a:prstGeom>
          <a:ln>
            <a:solidFill>
              <a:schemeClr val="accent1"/>
            </a:solidFill>
          </a:ln>
        </p:spPr>
      </p:pic>
      <p:pic>
        <p:nvPicPr>
          <p:cNvPr id="8" name="Picture 7">
            <a:extLst>
              <a:ext uri="{FF2B5EF4-FFF2-40B4-BE49-F238E27FC236}">
                <a16:creationId xmlns:a16="http://schemas.microsoft.com/office/drawing/2014/main" id="{31727E39-A354-0E86-B1CE-314904C2EF6D}"/>
              </a:ext>
            </a:extLst>
          </p:cNvPr>
          <p:cNvPicPr>
            <a:picLocks noChangeAspect="1"/>
          </p:cNvPicPr>
          <p:nvPr/>
        </p:nvPicPr>
        <p:blipFill>
          <a:blip r:embed="rId6"/>
          <a:stretch>
            <a:fillRect/>
          </a:stretch>
        </p:blipFill>
        <p:spPr>
          <a:xfrm>
            <a:off x="8132792" y="2835911"/>
            <a:ext cx="3903886" cy="2862246"/>
          </a:xfrm>
          <a:prstGeom prst="rect">
            <a:avLst/>
          </a:prstGeom>
          <a:ln>
            <a:solidFill>
              <a:schemeClr val="accent1"/>
            </a:solidFill>
          </a:ln>
        </p:spPr>
      </p:pic>
      <p:sp>
        <p:nvSpPr>
          <p:cNvPr id="10" name="TextBox 9">
            <a:extLst>
              <a:ext uri="{FF2B5EF4-FFF2-40B4-BE49-F238E27FC236}">
                <a16:creationId xmlns:a16="http://schemas.microsoft.com/office/drawing/2014/main" id="{63F9137E-DA83-9C6A-B76A-E8CB87568D82}"/>
              </a:ext>
            </a:extLst>
          </p:cNvPr>
          <p:cNvSpPr txBox="1"/>
          <p:nvPr/>
        </p:nvSpPr>
        <p:spPr>
          <a:xfrm>
            <a:off x="1092471" y="5113381"/>
            <a:ext cx="6915748" cy="1169551"/>
          </a:xfrm>
          <a:prstGeom prst="rect">
            <a:avLst/>
          </a:prstGeom>
          <a:noFill/>
        </p:spPr>
        <p:txBody>
          <a:bodyPr wrap="square">
            <a:spAutoFit/>
          </a:bodyPr>
          <a:lstStyle/>
          <a:p>
            <a:pPr lvl="1"/>
            <a:r>
              <a:rPr lang="en-GB" sz="1400" b="1" dirty="0">
                <a:solidFill>
                  <a:srgbClr val="FFFF00"/>
                </a:solidFill>
              </a:rPr>
              <a:t>Example:</a:t>
            </a:r>
          </a:p>
          <a:p>
            <a:pPr lvl="1"/>
            <a:r>
              <a:rPr lang="en-GB" sz="1400" dirty="0"/>
              <a:t>E-glass fibres have a fracture stress of about 3,500 MPa. This decreases due to mechanical handling and chemical attacks before incorporation into the matrix. During the moulding process, their tensile strength is estimated to be between 1,500 and 2,500 MPa.</a:t>
            </a:r>
          </a:p>
        </p:txBody>
      </p:sp>
    </p:spTree>
    <p:extLst>
      <p:ext uri="{BB962C8B-B14F-4D97-AF65-F5344CB8AC3E}">
        <p14:creationId xmlns:p14="http://schemas.microsoft.com/office/powerpoint/2010/main" val="369304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rgbClr val="FF0000"/>
                </a:solidFill>
              </a:rPr>
            </a:br>
            <a:r>
              <a:rPr lang="en-GB" sz="2000" dirty="0">
                <a:solidFill>
                  <a:srgbClr val="7030A0"/>
                </a:solidFill>
              </a:rPr>
              <a:t>Maximum stress failure criterion-</a:t>
            </a:r>
            <a:r>
              <a:rPr lang="en-GB" sz="2000" dirty="0">
                <a:solidFill>
                  <a:srgbClr val="FFFF00"/>
                </a:solidFill>
              </a:rPr>
              <a:t>Orders of magnitude of stresses at a fracture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22288"/>
                <a:ext cx="10770105" cy="4255514"/>
              </a:xfrm>
            </p:spPr>
            <p:txBody>
              <a:bodyPr>
                <a:normAutofit/>
              </a:bodyPr>
              <a:lstStyle/>
              <a:p>
                <a:pPr lvl="1"/>
                <a:r>
                  <a:rPr lang="en-GB" dirty="0"/>
                  <a:t>Typical strength values measured for various epoxide matrix composites:</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𝒀</m:t>
                        </m:r>
                      </m:e>
                      <m:sub>
                        <m:r>
                          <a:rPr lang="en-GB" b="1" i="1" smtClean="0">
                            <a:latin typeface="Cambria Math" panose="02040503050406030204" pitchFamily="18" charset="0"/>
                          </a:rPr>
                          <m:t>𝒕</m:t>
                        </m:r>
                      </m:sub>
                    </m:sSub>
                  </m:oMath>
                </a14:m>
                <a:r>
                  <a:rPr lang="en-GB" b="1" i="1" dirty="0">
                    <a:latin typeface="Cambria Math" panose="02040503050406030204" pitchFamily="18" charset="0"/>
                  </a:rPr>
                  <a:t> </a:t>
                </a:r>
                <a:r>
                  <a:rPr lang="en-GB" dirty="0"/>
                  <a:t>is constant with the fibre fraction and generally </a:t>
                </a:r>
                <a14:m>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𝑌</m:t>
                        </m:r>
                      </m:e>
                      <m:sub>
                        <m:r>
                          <a:rPr lang="en-GB" b="0" i="1" smtClean="0">
                            <a:latin typeface="Cambria Math" panose="02040503050406030204" pitchFamily="18" charset="0"/>
                            <a:ea typeface="Cambria Math" panose="02040503050406030204" pitchFamily="18" charset="0"/>
                          </a:rPr>
                          <m:t>𝑡</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60</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𝑀𝑃𝑎</m:t>
                    </m:r>
                  </m:oMath>
                </a14:m>
                <a:r>
                  <a:rPr lang="en-GB" dirty="0"/>
                  <a:t>.</a:t>
                </a:r>
              </a:p>
              <a:p>
                <a:pPr lvl="1"/>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𝒀</m:t>
                        </m:r>
                      </m:e>
                      <m:sub>
                        <m:r>
                          <a:rPr lang="en-GB" b="1" i="1" smtClean="0">
                            <a:latin typeface="Cambria Math" panose="02040503050406030204" pitchFamily="18" charset="0"/>
                          </a:rPr>
                          <m:t>𝒄</m:t>
                        </m:r>
                      </m:sub>
                    </m:sSub>
                  </m:oMath>
                </a14:m>
                <a:r>
                  <a:rPr lang="en-GB" b="1" i="1" dirty="0">
                    <a:latin typeface="Cambria Math" panose="02040503050406030204" pitchFamily="18" charset="0"/>
                  </a:rPr>
                  <a:t> </a:t>
                </a:r>
                <a:r>
                  <a:rPr lang="en-GB" dirty="0"/>
                  <a:t>is higher than </a:t>
                </a:r>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𝒀</m:t>
                        </m:r>
                      </m:e>
                      <m:sub>
                        <m:r>
                          <a:rPr lang="en-GB" b="1" i="1">
                            <a:latin typeface="Cambria Math" panose="02040503050406030204" pitchFamily="18" charset="0"/>
                          </a:rPr>
                          <m:t>𝒕</m:t>
                        </m:r>
                      </m:sub>
                    </m:sSub>
                  </m:oMath>
                </a14:m>
                <a:r>
                  <a:rPr lang="en-GB" dirty="0"/>
                  <a:t> and generally </a:t>
                </a:r>
                <a14:m>
                  <m:oMath xmlns:m="http://schemas.openxmlformats.org/officeDocument/2006/math">
                    <m:r>
                      <a:rPr lang="en-GB" i="1">
                        <a:latin typeface="Cambria Math" panose="02040503050406030204" pitchFamily="18" charset="0"/>
                      </a:rPr>
                      <m:t>1</m:t>
                    </m:r>
                    <m:r>
                      <a:rPr lang="en-GB" b="0" i="1" smtClean="0">
                        <a:latin typeface="Cambria Math" panose="02040503050406030204" pitchFamily="18" charset="0"/>
                      </a:rPr>
                      <m:t>00</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𝑌</m:t>
                        </m:r>
                      </m:e>
                      <m:sub>
                        <m:r>
                          <a:rPr lang="en-GB" b="0" i="1" smtClean="0">
                            <a:latin typeface="Cambria Math" panose="02040503050406030204" pitchFamily="18" charset="0"/>
                            <a:ea typeface="Cambria Math" panose="02040503050406030204" pitchFamily="18" charset="0"/>
                          </a:rPr>
                          <m:t>𝑐</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150</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𝑀𝑃𝑎</m:t>
                    </m:r>
                  </m:oMath>
                </a14:m>
                <a:r>
                  <a:rPr lang="en-GB" dirty="0"/>
                  <a:t>.</a:t>
                </a:r>
              </a:p>
              <a:p>
                <a:pPr lvl="1"/>
                <a14:m>
                  <m:oMath xmlns:m="http://schemas.openxmlformats.org/officeDocument/2006/math">
                    <m:r>
                      <a:rPr lang="en-GB" b="1" i="1" dirty="0" smtClean="0">
                        <a:latin typeface="Cambria Math" panose="02040503050406030204" pitchFamily="18" charset="0"/>
                      </a:rPr>
                      <m:t>𝑺</m:t>
                    </m:r>
                  </m:oMath>
                </a14:m>
                <a:r>
                  <a:rPr lang="en-GB" dirty="0"/>
                  <a:t> is not dependant on the proportion of the fibres and is of the same order of magnitude of shear stress of the resin.</a:t>
                </a:r>
              </a:p>
            </p:txBody>
          </p:sp>
        </mc:Choice>
        <mc:Fallback xmlns="">
          <p:sp>
            <p:nvSpPr>
              <p:cNvPr id="3" name="Content Placeholder 2">
                <a:extLst>
                  <a:ext uri="{FF2B5EF4-FFF2-40B4-BE49-F238E27FC236}">
                    <a16:creationId xmlns:a16="http://schemas.microsoft.com/office/drawing/2014/main" id="{10F9DB55-ACB0-9BF6-FB9C-76C19FC75456}"/>
                  </a:ext>
                </a:extLst>
              </p:cNvPr>
              <p:cNvSpPr>
                <a:spLocks noGrp="1" noRot="1" noChangeAspect="1" noMove="1" noResize="1" noEditPoints="1" noAdjustHandles="1" noChangeArrowheads="1" noChangeShapeType="1" noTextEdit="1"/>
              </p:cNvSpPr>
              <p:nvPr>
                <p:ph idx="1"/>
              </p:nvPr>
            </p:nvSpPr>
            <p:spPr>
              <a:xfrm>
                <a:off x="818712" y="2222288"/>
                <a:ext cx="10770105" cy="4255514"/>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19</a:t>
            </a:fld>
            <a:endParaRPr lang="en-GB" dirty="0"/>
          </a:p>
        </p:txBody>
      </p:sp>
      <p:pic>
        <p:nvPicPr>
          <p:cNvPr id="5" name="Picture 4">
            <a:extLst>
              <a:ext uri="{FF2B5EF4-FFF2-40B4-BE49-F238E27FC236}">
                <a16:creationId xmlns:a16="http://schemas.microsoft.com/office/drawing/2014/main" id="{A8773CA4-5266-281C-A31E-E9CAE24E4FFE}"/>
              </a:ext>
            </a:extLst>
          </p:cNvPr>
          <p:cNvPicPr>
            <a:picLocks noChangeAspect="1"/>
          </p:cNvPicPr>
          <p:nvPr/>
        </p:nvPicPr>
        <p:blipFill>
          <a:blip r:embed="rId4"/>
          <a:stretch>
            <a:fillRect/>
          </a:stretch>
        </p:blipFill>
        <p:spPr>
          <a:xfrm>
            <a:off x="1699812" y="2607372"/>
            <a:ext cx="4248602" cy="1883718"/>
          </a:xfrm>
          <a:prstGeom prst="rect">
            <a:avLst/>
          </a:prstGeom>
          <a:ln>
            <a:solidFill>
              <a:schemeClr val="accent1"/>
            </a:solidFill>
          </a:ln>
        </p:spPr>
      </p:pic>
      <p:sp>
        <p:nvSpPr>
          <p:cNvPr id="6" name="Rectangle 5">
            <a:extLst>
              <a:ext uri="{FF2B5EF4-FFF2-40B4-BE49-F238E27FC236}">
                <a16:creationId xmlns:a16="http://schemas.microsoft.com/office/drawing/2014/main" id="{E83CEA60-A23D-2374-E3F1-358EF29F555A}"/>
              </a:ext>
            </a:extLst>
          </p:cNvPr>
          <p:cNvSpPr/>
          <p:nvPr/>
        </p:nvSpPr>
        <p:spPr>
          <a:xfrm>
            <a:off x="1770434" y="3852153"/>
            <a:ext cx="3822970" cy="184826"/>
          </a:xfrm>
          <a:prstGeom prst="rect">
            <a:avLst/>
          </a:pr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286774BC-0F75-9A9E-3F18-C53269FD0AAE}"/>
              </a:ext>
            </a:extLst>
          </p:cNvPr>
          <p:cNvSpPr/>
          <p:nvPr/>
        </p:nvSpPr>
        <p:spPr>
          <a:xfrm>
            <a:off x="1770434" y="4036979"/>
            <a:ext cx="3822970" cy="184826"/>
          </a:xfrm>
          <a:prstGeom prst="rect">
            <a:avLst/>
          </a:prstGeom>
          <a:solidFill>
            <a:srgbClr val="00B0F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8D5774F-540B-6A91-A60E-6499A048D248}"/>
              </a:ext>
            </a:extLst>
          </p:cNvPr>
          <p:cNvSpPr/>
          <p:nvPr/>
        </p:nvSpPr>
        <p:spPr>
          <a:xfrm>
            <a:off x="1770434" y="4225367"/>
            <a:ext cx="3822970" cy="184826"/>
          </a:xfrm>
          <a:prstGeom prst="rect">
            <a:avLst/>
          </a:prstGeom>
          <a:solidFill>
            <a:srgbClr val="FFFF00">
              <a:alpha val="3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24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p:txBody>
          <a:bodyPr/>
          <a:lstStyle/>
          <a:p>
            <a:r>
              <a:rPr lang="en-GB" dirty="0"/>
              <a:t>Failure modes-</a:t>
            </a:r>
            <a:br>
              <a:rPr lang="en-GB" dirty="0"/>
            </a:br>
            <a:r>
              <a:rPr lang="en-GB" sz="3000" dirty="0">
                <a:solidFill>
                  <a:srgbClr val="FF0000"/>
                </a:solidFill>
              </a:rPr>
              <a:t>Introduction</a:t>
            </a:r>
          </a:p>
        </p:txBody>
      </p:sp>
      <p:sp>
        <p:nvSpPr>
          <p:cNvPr id="3" name="Content Placeholder 2">
            <a:extLst>
              <a:ext uri="{FF2B5EF4-FFF2-40B4-BE49-F238E27FC236}">
                <a16:creationId xmlns:a16="http://schemas.microsoft.com/office/drawing/2014/main" id="{60B8CD35-AF2F-E5B8-D1AA-DB4A84F4F9CF}"/>
              </a:ext>
            </a:extLst>
          </p:cNvPr>
          <p:cNvSpPr>
            <a:spLocks noGrp="1"/>
          </p:cNvSpPr>
          <p:nvPr>
            <p:ph idx="1"/>
          </p:nvPr>
        </p:nvSpPr>
        <p:spPr>
          <a:xfrm>
            <a:off x="818712" y="2222287"/>
            <a:ext cx="5485835" cy="3636511"/>
          </a:xfrm>
        </p:spPr>
        <p:txBody>
          <a:bodyPr>
            <a:normAutofit/>
          </a:bodyPr>
          <a:lstStyle/>
          <a:p>
            <a:pPr algn="l"/>
            <a:r>
              <a:rPr lang="en-GB" dirty="0"/>
              <a:t>Basic mechanisms of laminate failure are:</a:t>
            </a:r>
          </a:p>
          <a:p>
            <a:pPr lvl="1"/>
            <a:r>
              <a:rPr lang="en-GB" dirty="0">
                <a:solidFill>
                  <a:srgbClr val="FFFF00"/>
                </a:solidFill>
              </a:rPr>
              <a:t>Longitudinal fracture of matrix</a:t>
            </a:r>
          </a:p>
          <a:p>
            <a:pPr lvl="1"/>
            <a:r>
              <a:rPr lang="en-GB" dirty="0">
                <a:solidFill>
                  <a:srgbClr val="FFFF00"/>
                </a:solidFill>
              </a:rPr>
              <a:t>Transverse matrix fracture</a:t>
            </a:r>
          </a:p>
          <a:p>
            <a:pPr lvl="1"/>
            <a:r>
              <a:rPr lang="en-GB" dirty="0">
                <a:solidFill>
                  <a:srgbClr val="FFFF00"/>
                </a:solidFill>
              </a:rPr>
              <a:t>Fibre-matrix debonding</a:t>
            </a:r>
          </a:p>
          <a:p>
            <a:pPr lvl="1"/>
            <a:r>
              <a:rPr lang="en-GB" dirty="0">
                <a:solidFill>
                  <a:srgbClr val="FFFF00"/>
                </a:solidFill>
              </a:rPr>
              <a:t>Fibre fracture</a:t>
            </a:r>
          </a:p>
          <a:p>
            <a:pPr lvl="1"/>
            <a:r>
              <a:rPr lang="en-GB" dirty="0">
                <a:solidFill>
                  <a:srgbClr val="FFFF00"/>
                </a:solidFill>
              </a:rPr>
              <a:t>Delamination</a:t>
            </a:r>
          </a:p>
          <a:p>
            <a:pPr lvl="1"/>
            <a:endParaRPr lang="en-GB" dirty="0">
              <a:solidFill>
                <a:srgbClr val="FFFF00"/>
              </a:solidFill>
            </a:endParaRPr>
          </a:p>
        </p:txBody>
      </p:sp>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2</a:t>
            </a:fld>
            <a:endParaRPr lang="en-GB" dirty="0"/>
          </a:p>
        </p:txBody>
      </p:sp>
      <p:pic>
        <p:nvPicPr>
          <p:cNvPr id="4" name="Picture 3">
            <a:extLst>
              <a:ext uri="{FF2B5EF4-FFF2-40B4-BE49-F238E27FC236}">
                <a16:creationId xmlns:a16="http://schemas.microsoft.com/office/drawing/2014/main" id="{F56F144C-77AB-7B85-0232-50C2BA4126F9}"/>
              </a:ext>
            </a:extLst>
          </p:cNvPr>
          <p:cNvPicPr>
            <a:picLocks noChangeAspect="1"/>
          </p:cNvPicPr>
          <p:nvPr/>
        </p:nvPicPr>
        <p:blipFill>
          <a:blip r:embed="rId3"/>
          <a:stretch>
            <a:fillRect/>
          </a:stretch>
        </p:blipFill>
        <p:spPr>
          <a:xfrm>
            <a:off x="6593304" y="2193597"/>
            <a:ext cx="5147181" cy="3814154"/>
          </a:xfrm>
          <a:prstGeom prst="rect">
            <a:avLst/>
          </a:prstGeom>
          <a:ln>
            <a:solidFill>
              <a:schemeClr val="accent6"/>
            </a:solidFill>
          </a:ln>
        </p:spPr>
      </p:pic>
      <p:pic>
        <p:nvPicPr>
          <p:cNvPr id="5" name="Picture 4">
            <a:extLst>
              <a:ext uri="{FF2B5EF4-FFF2-40B4-BE49-F238E27FC236}">
                <a16:creationId xmlns:a16="http://schemas.microsoft.com/office/drawing/2014/main" id="{B94B45F9-3C5F-163C-276A-9C348433C2CF}"/>
              </a:ext>
            </a:extLst>
          </p:cNvPr>
          <p:cNvPicPr>
            <a:picLocks noChangeAspect="1"/>
          </p:cNvPicPr>
          <p:nvPr/>
        </p:nvPicPr>
        <p:blipFill>
          <a:blip r:embed="rId4"/>
          <a:stretch>
            <a:fillRect/>
          </a:stretch>
        </p:blipFill>
        <p:spPr>
          <a:xfrm>
            <a:off x="4174454" y="3679979"/>
            <a:ext cx="2130093" cy="2327772"/>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7A1348BD-408E-C6D2-17E3-5D1E995D5FA9}"/>
              </a:ext>
            </a:extLst>
          </p:cNvPr>
          <p:cNvCxnSpPr>
            <a:cxnSpLocks/>
            <a:endCxn id="5" idx="3"/>
          </p:cNvCxnSpPr>
          <p:nvPr/>
        </p:nvCxnSpPr>
        <p:spPr>
          <a:xfrm flipH="1">
            <a:off x="6304547" y="3238225"/>
            <a:ext cx="735350" cy="160564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2FD940A-3BF4-7BD2-4CA6-0E7D61130AB6}"/>
              </a:ext>
            </a:extLst>
          </p:cNvPr>
          <p:cNvPicPr>
            <a:picLocks noChangeAspect="1"/>
          </p:cNvPicPr>
          <p:nvPr/>
        </p:nvPicPr>
        <p:blipFill>
          <a:blip r:embed="rId5"/>
          <a:stretch>
            <a:fillRect/>
          </a:stretch>
        </p:blipFill>
        <p:spPr>
          <a:xfrm>
            <a:off x="7174042" y="32167"/>
            <a:ext cx="2105885" cy="2190120"/>
          </a:xfrm>
          <a:prstGeom prst="rect">
            <a:avLst/>
          </a:prstGeom>
          <a:ln>
            <a:solidFill>
              <a:schemeClr val="accent6"/>
            </a:solidFill>
          </a:ln>
        </p:spPr>
      </p:pic>
      <p:pic>
        <p:nvPicPr>
          <p:cNvPr id="13" name="Picture 12">
            <a:extLst>
              <a:ext uri="{FF2B5EF4-FFF2-40B4-BE49-F238E27FC236}">
                <a16:creationId xmlns:a16="http://schemas.microsoft.com/office/drawing/2014/main" id="{9B64A476-A3F3-B7F0-D310-21E65B0F52C7}"/>
              </a:ext>
            </a:extLst>
          </p:cNvPr>
          <p:cNvPicPr>
            <a:picLocks noChangeAspect="1"/>
          </p:cNvPicPr>
          <p:nvPr/>
        </p:nvPicPr>
        <p:blipFill>
          <a:blip r:embed="rId6"/>
          <a:stretch>
            <a:fillRect/>
          </a:stretch>
        </p:blipFill>
        <p:spPr>
          <a:xfrm>
            <a:off x="9775024" y="32166"/>
            <a:ext cx="2105885" cy="2213777"/>
          </a:xfrm>
          <a:prstGeom prst="rect">
            <a:avLst/>
          </a:prstGeom>
          <a:ln>
            <a:solidFill>
              <a:schemeClr val="accent4"/>
            </a:solidFill>
          </a:ln>
        </p:spPr>
      </p:pic>
      <p:cxnSp>
        <p:nvCxnSpPr>
          <p:cNvPr id="16" name="Straight Arrow Connector 15">
            <a:extLst>
              <a:ext uri="{FF2B5EF4-FFF2-40B4-BE49-F238E27FC236}">
                <a16:creationId xmlns:a16="http://schemas.microsoft.com/office/drawing/2014/main" id="{3135420F-9213-559F-00A9-1539C4A9EFE7}"/>
              </a:ext>
            </a:extLst>
          </p:cNvPr>
          <p:cNvCxnSpPr>
            <a:cxnSpLocks/>
          </p:cNvCxnSpPr>
          <p:nvPr/>
        </p:nvCxnSpPr>
        <p:spPr>
          <a:xfrm flipH="1" flipV="1">
            <a:off x="7964129" y="1364896"/>
            <a:ext cx="851533" cy="922830"/>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8A85B7-EBD7-E675-F5E1-243F02D64690}"/>
              </a:ext>
            </a:extLst>
          </p:cNvPr>
          <p:cNvCxnSpPr>
            <a:cxnSpLocks/>
          </p:cNvCxnSpPr>
          <p:nvPr/>
        </p:nvCxnSpPr>
        <p:spPr>
          <a:xfrm flipV="1">
            <a:off x="10542099" y="1127227"/>
            <a:ext cx="0" cy="1289385"/>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D8E6498-3B38-0F32-62BA-C4981F8541BB}"/>
              </a:ext>
            </a:extLst>
          </p:cNvPr>
          <p:cNvPicPr>
            <a:picLocks noChangeAspect="1"/>
          </p:cNvPicPr>
          <p:nvPr/>
        </p:nvPicPr>
        <p:blipFill>
          <a:blip r:embed="rId7"/>
          <a:stretch>
            <a:fillRect/>
          </a:stretch>
        </p:blipFill>
        <p:spPr>
          <a:xfrm>
            <a:off x="10415391" y="3531025"/>
            <a:ext cx="1690699" cy="1986127"/>
          </a:xfrm>
          <a:prstGeom prst="rect">
            <a:avLst/>
          </a:prstGeom>
          <a:ln>
            <a:solidFill>
              <a:schemeClr val="accent2"/>
            </a:solidFill>
          </a:ln>
        </p:spPr>
      </p:pic>
      <p:cxnSp>
        <p:nvCxnSpPr>
          <p:cNvPr id="23" name="Straight Arrow Connector 22">
            <a:extLst>
              <a:ext uri="{FF2B5EF4-FFF2-40B4-BE49-F238E27FC236}">
                <a16:creationId xmlns:a16="http://schemas.microsoft.com/office/drawing/2014/main" id="{B38C2E47-FC80-AF52-1123-5B2106F01CE9}"/>
              </a:ext>
            </a:extLst>
          </p:cNvPr>
          <p:cNvCxnSpPr>
            <a:cxnSpLocks/>
            <a:endCxn id="22" idx="0"/>
          </p:cNvCxnSpPr>
          <p:nvPr/>
        </p:nvCxnSpPr>
        <p:spPr>
          <a:xfrm>
            <a:off x="10972800" y="3106994"/>
            <a:ext cx="287941" cy="424031"/>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8891332-C7BA-11E4-E5B0-CB1C1B91EA88}"/>
              </a:ext>
            </a:extLst>
          </p:cNvPr>
          <p:cNvSpPr txBox="1"/>
          <p:nvPr/>
        </p:nvSpPr>
        <p:spPr>
          <a:xfrm>
            <a:off x="8477841" y="832862"/>
            <a:ext cx="757770" cy="1169551"/>
          </a:xfrm>
          <a:prstGeom prst="rect">
            <a:avLst/>
          </a:prstGeom>
          <a:noFill/>
          <a:ln>
            <a:solidFill>
              <a:schemeClr val="accent6"/>
            </a:solidFill>
          </a:ln>
        </p:spPr>
        <p:txBody>
          <a:bodyPr wrap="square" lIns="36000" rIns="36000" rtlCol="0">
            <a:spAutoFit/>
          </a:bodyPr>
          <a:lstStyle/>
          <a:p>
            <a:r>
              <a:rPr lang="en-GB" sz="1000" dirty="0">
                <a:solidFill>
                  <a:schemeClr val="accent6"/>
                </a:solidFill>
                <a:latin typeface="Arial" panose="020B0604020202020204" pitchFamily="34" charset="0"/>
                <a:cs typeface="Arial" panose="020B0604020202020204" pitchFamily="34" charset="0"/>
              </a:rPr>
              <a:t>Shear stress in the matrix reaches matrix shear strength</a:t>
            </a:r>
          </a:p>
        </p:txBody>
      </p:sp>
      <p:sp>
        <p:nvSpPr>
          <p:cNvPr id="28" name="TextBox 27">
            <a:extLst>
              <a:ext uri="{FF2B5EF4-FFF2-40B4-BE49-F238E27FC236}">
                <a16:creationId xmlns:a16="http://schemas.microsoft.com/office/drawing/2014/main" id="{B2FC6AF8-6D59-AC50-C570-43986091B3D2}"/>
              </a:ext>
            </a:extLst>
          </p:cNvPr>
          <p:cNvSpPr txBox="1"/>
          <p:nvPr/>
        </p:nvSpPr>
        <p:spPr>
          <a:xfrm>
            <a:off x="11025271" y="996781"/>
            <a:ext cx="757770" cy="1169551"/>
          </a:xfrm>
          <a:prstGeom prst="rect">
            <a:avLst/>
          </a:prstGeom>
          <a:noFill/>
          <a:ln>
            <a:solidFill>
              <a:schemeClr val="accent4"/>
            </a:solidFill>
          </a:ln>
        </p:spPr>
        <p:txBody>
          <a:bodyPr wrap="square" lIns="36000" rIns="36000" rtlCol="0">
            <a:spAutoFit/>
          </a:bodyPr>
          <a:lstStyle/>
          <a:p>
            <a:r>
              <a:rPr lang="en-GB" sz="1000" dirty="0">
                <a:solidFill>
                  <a:schemeClr val="accent4"/>
                </a:solidFill>
                <a:latin typeface="Arial" panose="020B0604020202020204" pitchFamily="34" charset="0"/>
                <a:cs typeface="Arial" panose="020B0604020202020204" pitchFamily="34" charset="0"/>
              </a:rPr>
              <a:t>Tensile stress in the matrix reaches matrix tensile strength</a:t>
            </a:r>
          </a:p>
        </p:txBody>
      </p:sp>
      <p:sp>
        <p:nvSpPr>
          <p:cNvPr id="29" name="TextBox 28">
            <a:extLst>
              <a:ext uri="{FF2B5EF4-FFF2-40B4-BE49-F238E27FC236}">
                <a16:creationId xmlns:a16="http://schemas.microsoft.com/office/drawing/2014/main" id="{F357074B-2933-4C10-BD31-889A1266BB71}"/>
              </a:ext>
            </a:extLst>
          </p:cNvPr>
          <p:cNvSpPr txBox="1"/>
          <p:nvPr/>
        </p:nvSpPr>
        <p:spPr>
          <a:xfrm>
            <a:off x="5498102" y="4689247"/>
            <a:ext cx="757770" cy="1015663"/>
          </a:xfrm>
          <a:prstGeom prst="rect">
            <a:avLst/>
          </a:prstGeom>
          <a:noFill/>
          <a:ln>
            <a:solidFill>
              <a:schemeClr val="accent1"/>
            </a:solidFill>
          </a:ln>
        </p:spPr>
        <p:txBody>
          <a:bodyPr wrap="square" lIns="36000" rIns="36000" rtlCol="0">
            <a:spAutoFit/>
          </a:bodyPr>
          <a:lstStyle/>
          <a:p>
            <a:r>
              <a:rPr lang="en-GB" sz="1000" dirty="0">
                <a:solidFill>
                  <a:schemeClr val="accent1">
                    <a:lumMod val="75000"/>
                  </a:schemeClr>
                </a:solidFill>
                <a:latin typeface="Arial" panose="020B0604020202020204" pitchFamily="34" charset="0"/>
                <a:cs typeface="Arial" panose="020B0604020202020204" pitchFamily="34" charset="0"/>
              </a:rPr>
              <a:t>Debonding stress is higher than shear strength of the matrix</a:t>
            </a:r>
          </a:p>
        </p:txBody>
      </p:sp>
      <p:sp>
        <p:nvSpPr>
          <p:cNvPr id="7" name="Rectangle 6">
            <a:extLst>
              <a:ext uri="{FF2B5EF4-FFF2-40B4-BE49-F238E27FC236}">
                <a16:creationId xmlns:a16="http://schemas.microsoft.com/office/drawing/2014/main" id="{377C308C-7599-024F-2760-0CA63CE01D8E}"/>
              </a:ext>
            </a:extLst>
          </p:cNvPr>
          <p:cNvSpPr/>
          <p:nvPr/>
        </p:nvSpPr>
        <p:spPr>
          <a:xfrm>
            <a:off x="9435830" y="5648070"/>
            <a:ext cx="1062155" cy="302841"/>
          </a:xfrm>
          <a:prstGeom prst="rect">
            <a:avLst/>
          </a:prstGeom>
          <a:solidFill>
            <a:srgbClr val="FFFF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155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anim calcmode="lin" valueType="num">
                                      <p:cBhvr additive="base">
                                        <p:cTn id="8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rgbClr val="FF0000"/>
                </a:solidFill>
              </a:rPr>
            </a:br>
            <a:r>
              <a:rPr lang="en-GB" sz="2000" dirty="0">
                <a:solidFill>
                  <a:srgbClr val="7030A0"/>
                </a:solidFill>
              </a:rPr>
              <a:t>Maximum stress failure criterion-</a:t>
            </a:r>
            <a:r>
              <a:rPr lang="en-GB" sz="2000" dirty="0">
                <a:solidFill>
                  <a:srgbClr val="FFFF00"/>
                </a:solidFill>
              </a:rPr>
              <a:t>Off-axis Tension or Compression</a:t>
            </a:r>
          </a:p>
        </p:txBody>
      </p:sp>
      <p:pic>
        <p:nvPicPr>
          <p:cNvPr id="8" name="Content Placeholder 7">
            <a:extLst>
              <a:ext uri="{FF2B5EF4-FFF2-40B4-BE49-F238E27FC236}">
                <a16:creationId xmlns:a16="http://schemas.microsoft.com/office/drawing/2014/main" id="{AE012AC3-4306-69DC-1E2D-7D58CD010E67}"/>
              </a:ext>
            </a:extLst>
          </p:cNvPr>
          <p:cNvPicPr>
            <a:picLocks noGrp="1" noChangeAspect="1"/>
          </p:cNvPicPr>
          <p:nvPr>
            <p:ph idx="1"/>
          </p:nvPr>
        </p:nvPicPr>
        <p:blipFill>
          <a:blip r:embed="rId3"/>
          <a:stretch>
            <a:fillRect/>
          </a:stretch>
        </p:blipFill>
        <p:spPr>
          <a:xfrm>
            <a:off x="369761" y="2257261"/>
            <a:ext cx="2147450" cy="1133633"/>
          </a:xfrm>
          <a:prstGeom prst="rect">
            <a:avLst/>
          </a:prstGeom>
          <a:ln>
            <a:solidFill>
              <a:schemeClr val="accent1"/>
            </a:solidFill>
          </a:ln>
        </p:spPr>
      </p:pic>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20</a:t>
            </a:fld>
            <a:endParaRPr lang="en-GB" dirty="0"/>
          </a:p>
        </p:txBody>
      </p:sp>
      <p:pic>
        <p:nvPicPr>
          <p:cNvPr id="6" name="Picture 5">
            <a:extLst>
              <a:ext uri="{FF2B5EF4-FFF2-40B4-BE49-F238E27FC236}">
                <a16:creationId xmlns:a16="http://schemas.microsoft.com/office/drawing/2014/main" id="{4989A1AB-36E8-5165-E5F2-DFE46E921572}"/>
              </a:ext>
            </a:extLst>
          </p:cNvPr>
          <p:cNvPicPr>
            <a:picLocks noChangeAspect="1"/>
          </p:cNvPicPr>
          <p:nvPr/>
        </p:nvPicPr>
        <p:blipFill>
          <a:blip r:embed="rId4"/>
          <a:stretch>
            <a:fillRect/>
          </a:stretch>
        </p:blipFill>
        <p:spPr>
          <a:xfrm>
            <a:off x="8916015" y="301958"/>
            <a:ext cx="3189358" cy="1260909"/>
          </a:xfrm>
          <a:prstGeom prst="rect">
            <a:avLst/>
          </a:prstGeom>
          <a:ln>
            <a:solidFill>
              <a:schemeClr val="bg1"/>
            </a:solidFill>
          </a:ln>
        </p:spPr>
      </p:pic>
      <p:pic>
        <p:nvPicPr>
          <p:cNvPr id="9" name="Picture 8">
            <a:extLst>
              <a:ext uri="{FF2B5EF4-FFF2-40B4-BE49-F238E27FC236}">
                <a16:creationId xmlns:a16="http://schemas.microsoft.com/office/drawing/2014/main" id="{208D1E4D-28C6-FFB6-CC0C-1F95AF354334}"/>
              </a:ext>
            </a:extLst>
          </p:cNvPr>
          <p:cNvPicPr>
            <a:picLocks noChangeAspect="1"/>
          </p:cNvPicPr>
          <p:nvPr/>
        </p:nvPicPr>
        <p:blipFill>
          <a:blip r:embed="rId5"/>
          <a:stretch>
            <a:fillRect/>
          </a:stretch>
        </p:blipFill>
        <p:spPr>
          <a:xfrm>
            <a:off x="2583725" y="2257261"/>
            <a:ext cx="2791215" cy="1133633"/>
          </a:xfrm>
          <a:prstGeom prst="rect">
            <a:avLst/>
          </a:prstGeom>
          <a:ln>
            <a:solidFill>
              <a:schemeClr val="accent1"/>
            </a:solidFill>
          </a:ln>
        </p:spPr>
      </p:pic>
      <p:pic>
        <p:nvPicPr>
          <p:cNvPr id="10" name="Picture 9">
            <a:extLst>
              <a:ext uri="{FF2B5EF4-FFF2-40B4-BE49-F238E27FC236}">
                <a16:creationId xmlns:a16="http://schemas.microsoft.com/office/drawing/2014/main" id="{3DC4C815-299E-6EED-0EE6-6B94BD6471DE}"/>
              </a:ext>
            </a:extLst>
          </p:cNvPr>
          <p:cNvPicPr>
            <a:picLocks noChangeAspect="1"/>
          </p:cNvPicPr>
          <p:nvPr/>
        </p:nvPicPr>
        <p:blipFill>
          <a:blip r:embed="rId6"/>
          <a:stretch>
            <a:fillRect/>
          </a:stretch>
        </p:blipFill>
        <p:spPr>
          <a:xfrm>
            <a:off x="369761" y="4403699"/>
            <a:ext cx="1924319" cy="1867160"/>
          </a:xfrm>
          <a:prstGeom prst="rect">
            <a:avLst/>
          </a:prstGeom>
          <a:ln>
            <a:solidFill>
              <a:schemeClr val="accent1"/>
            </a:solidFill>
          </a:ln>
        </p:spPr>
      </p:pic>
      <p:pic>
        <p:nvPicPr>
          <p:cNvPr id="11" name="Picture 10">
            <a:extLst>
              <a:ext uri="{FF2B5EF4-FFF2-40B4-BE49-F238E27FC236}">
                <a16:creationId xmlns:a16="http://schemas.microsoft.com/office/drawing/2014/main" id="{8D83C558-FFE0-9F35-3C07-0143DCBF73FA}"/>
              </a:ext>
            </a:extLst>
          </p:cNvPr>
          <p:cNvPicPr>
            <a:picLocks noChangeAspect="1"/>
          </p:cNvPicPr>
          <p:nvPr/>
        </p:nvPicPr>
        <p:blipFill>
          <a:blip r:embed="rId7"/>
          <a:stretch>
            <a:fillRect/>
          </a:stretch>
        </p:blipFill>
        <p:spPr>
          <a:xfrm>
            <a:off x="2403673" y="4403697"/>
            <a:ext cx="1752845" cy="1867161"/>
          </a:xfrm>
          <a:prstGeom prst="rect">
            <a:avLst/>
          </a:prstGeom>
          <a:ln>
            <a:solidFill>
              <a:schemeClr val="accent1"/>
            </a:solidFill>
          </a:ln>
        </p:spPr>
      </p:pic>
      <p:sp>
        <p:nvSpPr>
          <p:cNvPr id="12" name="TextBox 11">
            <a:extLst>
              <a:ext uri="{FF2B5EF4-FFF2-40B4-BE49-F238E27FC236}">
                <a16:creationId xmlns:a16="http://schemas.microsoft.com/office/drawing/2014/main" id="{C1FCC5B3-EBFD-B7D2-DFED-89B4CD718595}"/>
              </a:ext>
            </a:extLst>
          </p:cNvPr>
          <p:cNvSpPr txBox="1"/>
          <p:nvPr/>
        </p:nvSpPr>
        <p:spPr>
          <a:xfrm>
            <a:off x="369761" y="4126698"/>
            <a:ext cx="1924318" cy="276999"/>
          </a:xfrm>
          <a:prstGeom prst="rect">
            <a:avLst/>
          </a:prstGeom>
          <a:noFill/>
          <a:ln>
            <a:solidFill>
              <a:schemeClr val="accent1"/>
            </a:solidFill>
          </a:ln>
        </p:spPr>
        <p:txBody>
          <a:bodyPr wrap="square" rtlCol="0">
            <a:spAutoFit/>
          </a:bodyPr>
          <a:lstStyle/>
          <a:p>
            <a:pPr algn="ctr"/>
            <a:r>
              <a:rPr lang="en-GB" sz="1200" b="1" dirty="0">
                <a:solidFill>
                  <a:srgbClr val="FFFF00"/>
                </a:solidFill>
              </a:rPr>
              <a:t>In tensile test:</a:t>
            </a:r>
          </a:p>
        </p:txBody>
      </p:sp>
      <p:sp>
        <p:nvSpPr>
          <p:cNvPr id="13" name="TextBox 12">
            <a:extLst>
              <a:ext uri="{FF2B5EF4-FFF2-40B4-BE49-F238E27FC236}">
                <a16:creationId xmlns:a16="http://schemas.microsoft.com/office/drawing/2014/main" id="{0325EE1B-3848-FBB8-F650-C25AE9FA9C88}"/>
              </a:ext>
            </a:extLst>
          </p:cNvPr>
          <p:cNvSpPr txBox="1"/>
          <p:nvPr/>
        </p:nvSpPr>
        <p:spPr>
          <a:xfrm>
            <a:off x="2403672" y="4142087"/>
            <a:ext cx="1752845" cy="261610"/>
          </a:xfrm>
          <a:prstGeom prst="rect">
            <a:avLst/>
          </a:prstGeom>
          <a:noFill/>
          <a:ln>
            <a:solidFill>
              <a:schemeClr val="accent1"/>
            </a:solidFill>
          </a:ln>
        </p:spPr>
        <p:txBody>
          <a:bodyPr wrap="square" rtlCol="0">
            <a:spAutoFit/>
          </a:bodyPr>
          <a:lstStyle/>
          <a:p>
            <a:pPr algn="ctr"/>
            <a:r>
              <a:rPr lang="en-GB" sz="1100" b="1" dirty="0">
                <a:solidFill>
                  <a:srgbClr val="FFFF00"/>
                </a:solidFill>
              </a:rPr>
              <a:t>In compressive test:</a:t>
            </a:r>
          </a:p>
        </p:txBody>
      </p:sp>
      <p:sp>
        <p:nvSpPr>
          <p:cNvPr id="14" name="TextBox 13">
            <a:extLst>
              <a:ext uri="{FF2B5EF4-FFF2-40B4-BE49-F238E27FC236}">
                <a16:creationId xmlns:a16="http://schemas.microsoft.com/office/drawing/2014/main" id="{CCC71748-5696-726A-35DE-28FBBB784059}"/>
              </a:ext>
            </a:extLst>
          </p:cNvPr>
          <p:cNvSpPr txBox="1"/>
          <p:nvPr/>
        </p:nvSpPr>
        <p:spPr>
          <a:xfrm>
            <a:off x="369761" y="3758796"/>
            <a:ext cx="3786756" cy="276999"/>
          </a:xfrm>
          <a:prstGeom prst="rect">
            <a:avLst/>
          </a:prstGeom>
          <a:noFill/>
          <a:ln>
            <a:solidFill>
              <a:schemeClr val="accent1"/>
            </a:solidFill>
          </a:ln>
        </p:spPr>
        <p:txBody>
          <a:bodyPr wrap="square" rtlCol="0">
            <a:spAutoFit/>
          </a:bodyPr>
          <a:lstStyle/>
          <a:p>
            <a:pPr algn="ctr"/>
            <a:r>
              <a:rPr lang="en-GB" sz="1200" b="1" dirty="0">
                <a:solidFill>
                  <a:srgbClr val="FFC000"/>
                </a:solidFill>
              </a:rPr>
              <a:t>Smallest value of stress is chosen as strength</a:t>
            </a:r>
          </a:p>
        </p:txBody>
      </p:sp>
      <p:pic>
        <p:nvPicPr>
          <p:cNvPr id="15" name="Picture 14">
            <a:extLst>
              <a:ext uri="{FF2B5EF4-FFF2-40B4-BE49-F238E27FC236}">
                <a16:creationId xmlns:a16="http://schemas.microsoft.com/office/drawing/2014/main" id="{F788B83E-83B3-28C9-63CF-E6995E911432}"/>
              </a:ext>
            </a:extLst>
          </p:cNvPr>
          <p:cNvPicPr>
            <a:picLocks noChangeAspect="1"/>
          </p:cNvPicPr>
          <p:nvPr/>
        </p:nvPicPr>
        <p:blipFill>
          <a:blip r:embed="rId8"/>
          <a:stretch>
            <a:fillRect/>
          </a:stretch>
        </p:blipFill>
        <p:spPr>
          <a:xfrm>
            <a:off x="7164052" y="2257878"/>
            <a:ext cx="4123173" cy="4222527"/>
          </a:xfrm>
          <a:prstGeom prst="rect">
            <a:avLst/>
          </a:prstGeom>
          <a:ln>
            <a:solidFill>
              <a:srgbClr val="92D050"/>
            </a:solidFill>
          </a:ln>
        </p:spPr>
      </p:pic>
      <p:sp>
        <p:nvSpPr>
          <p:cNvPr id="16" name="TextBox 15">
            <a:extLst>
              <a:ext uri="{FF2B5EF4-FFF2-40B4-BE49-F238E27FC236}">
                <a16:creationId xmlns:a16="http://schemas.microsoft.com/office/drawing/2014/main" id="{5E3A997F-C0C2-51A7-9CCB-6B4D3202AA74}"/>
              </a:ext>
            </a:extLst>
          </p:cNvPr>
          <p:cNvSpPr txBox="1"/>
          <p:nvPr/>
        </p:nvSpPr>
        <p:spPr>
          <a:xfrm>
            <a:off x="7164052" y="1988825"/>
            <a:ext cx="4123172" cy="276999"/>
          </a:xfrm>
          <a:prstGeom prst="rect">
            <a:avLst/>
          </a:prstGeom>
          <a:noFill/>
          <a:ln>
            <a:solidFill>
              <a:schemeClr val="accent1"/>
            </a:solidFill>
          </a:ln>
        </p:spPr>
        <p:txBody>
          <a:bodyPr wrap="square" rtlCol="0">
            <a:spAutoFit/>
          </a:bodyPr>
          <a:lstStyle/>
          <a:p>
            <a:pPr algn="ctr"/>
            <a:r>
              <a:rPr lang="en-GB" sz="1200" b="1" dirty="0">
                <a:solidFill>
                  <a:srgbClr val="FFC000"/>
                </a:solidFill>
              </a:rPr>
              <a:t>Maximum stress criteria for uni- glass fibre composite</a:t>
            </a:r>
          </a:p>
        </p:txBody>
      </p:sp>
      <p:cxnSp>
        <p:nvCxnSpPr>
          <p:cNvPr id="19" name="Straight Arrow Connector 18">
            <a:extLst>
              <a:ext uri="{FF2B5EF4-FFF2-40B4-BE49-F238E27FC236}">
                <a16:creationId xmlns:a16="http://schemas.microsoft.com/office/drawing/2014/main" id="{90B921AF-2CB7-19F2-71A3-C6F60F2EC39C}"/>
              </a:ext>
            </a:extLst>
          </p:cNvPr>
          <p:cNvCxnSpPr>
            <a:cxnSpLocks/>
          </p:cNvCxnSpPr>
          <p:nvPr/>
        </p:nvCxnSpPr>
        <p:spPr>
          <a:xfrm flipV="1">
            <a:off x="8679133" y="4265197"/>
            <a:ext cx="99105" cy="14198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304DE7F-7DD9-06ED-5BDE-F6842DE6326F}"/>
              </a:ext>
            </a:extLst>
          </p:cNvPr>
          <p:cNvCxnSpPr>
            <a:cxnSpLocks/>
            <a:stCxn id="17" idx="0"/>
          </p:cNvCxnSpPr>
          <p:nvPr/>
        </p:nvCxnSpPr>
        <p:spPr>
          <a:xfrm flipH="1" flipV="1">
            <a:off x="7921592" y="2800952"/>
            <a:ext cx="765285" cy="28841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5E48FF6-D8ED-26B0-74F2-347AAA65E12B}"/>
              </a:ext>
            </a:extLst>
          </p:cNvPr>
          <p:cNvCxnSpPr>
            <a:cxnSpLocks/>
          </p:cNvCxnSpPr>
          <p:nvPr/>
        </p:nvCxnSpPr>
        <p:spPr>
          <a:xfrm flipV="1">
            <a:off x="7921592" y="2749246"/>
            <a:ext cx="0" cy="341194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624E604-EFF8-557A-38A6-24468E6520E5}"/>
              </a:ext>
            </a:extLst>
          </p:cNvPr>
          <p:cNvCxnSpPr>
            <a:cxnSpLocks/>
          </p:cNvCxnSpPr>
          <p:nvPr/>
        </p:nvCxnSpPr>
        <p:spPr>
          <a:xfrm flipV="1">
            <a:off x="8778238" y="4243003"/>
            <a:ext cx="0" cy="191818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D9E96C-718A-1FBA-995B-84FE5E9F76A4}"/>
              </a:ext>
            </a:extLst>
          </p:cNvPr>
          <p:cNvSpPr txBox="1"/>
          <p:nvPr/>
        </p:nvSpPr>
        <p:spPr>
          <a:xfrm>
            <a:off x="7969880" y="5685055"/>
            <a:ext cx="1433993" cy="411257"/>
          </a:xfrm>
          <a:prstGeom prst="rect">
            <a:avLst/>
          </a:prstGeom>
          <a:solidFill>
            <a:schemeClr val="tx1"/>
          </a:solidFill>
          <a:ln>
            <a:solidFill>
              <a:srgbClr val="FF0000"/>
            </a:solidFill>
          </a:ln>
        </p:spPr>
        <p:txBody>
          <a:bodyPr wrap="square" lIns="36000" tIns="36000" rIns="36000" bIns="36000" rtlCol="0">
            <a:spAutoFit/>
          </a:bodyPr>
          <a:lstStyle/>
          <a:p>
            <a:pPr algn="ctr"/>
            <a:r>
              <a:rPr lang="en-GB" sz="1100" b="1" dirty="0">
                <a:solidFill>
                  <a:srgbClr val="FF0000"/>
                </a:solidFill>
              </a:rPr>
              <a:t>A rapid logarithmic decline of strength</a:t>
            </a:r>
          </a:p>
        </p:txBody>
      </p:sp>
    </p:spTree>
    <p:extLst>
      <p:ext uri="{BB962C8B-B14F-4D97-AF65-F5344CB8AC3E}">
        <p14:creationId xmlns:p14="http://schemas.microsoft.com/office/powerpoint/2010/main" val="378676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21</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Maximum Strain </a:t>
            </a:r>
            <a:r>
              <a:rPr lang="en-GB" sz="2500" b="1" dirty="0">
                <a:solidFill>
                  <a:srgbClr val="00B0F0"/>
                </a:solidFill>
              </a:rPr>
              <a:t>Failure Criterion</a:t>
            </a:r>
          </a:p>
        </p:txBody>
      </p:sp>
    </p:spTree>
    <p:extLst>
      <p:ext uri="{BB962C8B-B14F-4D97-AF65-F5344CB8AC3E}">
        <p14:creationId xmlns:p14="http://schemas.microsoft.com/office/powerpoint/2010/main" val="3432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rgbClr val="FF0000"/>
                </a:solidFill>
              </a:rPr>
            </a:br>
            <a:r>
              <a:rPr lang="en-GB" sz="2000" dirty="0">
                <a:solidFill>
                  <a:srgbClr val="7030A0"/>
                </a:solidFill>
              </a:rPr>
              <a:t>Maximum strain failure criterion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31913"/>
                <a:ext cx="7054753" cy="3254488"/>
              </a:xfrm>
            </p:spPr>
            <p:txBody>
              <a:bodyPr>
                <a:normAutofit fontScale="92500"/>
              </a:bodyPr>
              <a:lstStyle/>
              <a:p>
                <a:r>
                  <a:rPr lang="en-GB" dirty="0"/>
                  <a:t>The principal </a:t>
                </a:r>
                <a:r>
                  <a:rPr lang="en-GB" b="1" dirty="0">
                    <a:solidFill>
                      <a:srgbClr val="FFC000"/>
                    </a:solidFill>
                  </a:rPr>
                  <a:t>strains</a:t>
                </a:r>
                <a:r>
                  <a:rPr lang="en-GB" dirty="0"/>
                  <a:t> (</a:t>
                </a:r>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ea typeface="Cambria Math" panose="02040503050406030204" pitchFamily="18" charset="0"/>
                          </a:rPr>
                          <m:t>𝑥</m:t>
                        </m:r>
                      </m:sub>
                    </m:sSub>
                  </m:oMath>
                </a14:m>
                <a:r>
                  <a:rPr lang="en-GB" dirty="0"/>
                  <a:t>,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𝜀</m:t>
                        </m:r>
                      </m:e>
                      <m:sub>
                        <m:r>
                          <a:rPr lang="en-GB" b="0" i="1" smtClean="0">
                            <a:latin typeface="Cambria Math" panose="02040503050406030204" pitchFamily="18" charset="0"/>
                            <a:ea typeface="Cambria Math" panose="02040503050406030204" pitchFamily="18" charset="0"/>
                          </a:rPr>
                          <m:t>𝑦</m:t>
                        </m:r>
                      </m:sub>
                    </m:sSub>
                    <m:r>
                      <a:rPr lang="en-GB" i="1">
                        <a:latin typeface="Cambria Math" panose="02040503050406030204" pitchFamily="18" charset="0"/>
                        <a:ea typeface="Cambria Math" panose="02040503050406030204" pitchFamily="18" charset="0"/>
                      </a:rPr>
                      <m:t> </m:t>
                    </m:r>
                  </m:oMath>
                </a14:m>
                <a:r>
                  <a:rPr lang="en-GB" dirty="0"/>
                  <a:t>and </a:t>
                </a:r>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𝑥𝑦</m:t>
                        </m:r>
                      </m:sub>
                    </m:sSub>
                  </m:oMath>
                </a14:m>
                <a:r>
                  <a:rPr lang="en-GB" dirty="0"/>
                  <a:t>) in each ply are compared with their corresponding strain allowables:</a:t>
                </a:r>
              </a:p>
              <a:p>
                <a:pPr lvl="1"/>
                <a14:m>
                  <m:oMath xmlns:m="http://schemas.openxmlformats.org/officeDocument/2006/math">
                    <m:sSubSup>
                      <m:sSubSupPr>
                        <m:ctrlPr>
                          <a:rPr lang="en-GB" i="1" smtClean="0">
                            <a:solidFill>
                              <a:srgbClr val="FFFF00"/>
                            </a:solidFill>
                            <a:latin typeface="Cambria Math" panose="02040503050406030204" pitchFamily="18" charset="0"/>
                          </a:rPr>
                        </m:ctrlPr>
                      </m:sSubSupPr>
                      <m:e>
                        <m:r>
                          <a:rPr lang="en-GB" i="1" smtClean="0">
                            <a:solidFill>
                              <a:srgbClr val="FFFF00"/>
                            </a:solidFill>
                            <a:latin typeface="Cambria Math" panose="02040503050406030204" pitchFamily="18" charset="0"/>
                            <a:ea typeface="Cambria Math" panose="02040503050406030204" pitchFamily="18" charset="0"/>
                          </a:rPr>
                          <m:t>𝜀</m:t>
                        </m:r>
                      </m:e>
                      <m:sub>
                        <m:r>
                          <a:rPr lang="en-GB" b="0" i="1" smtClean="0">
                            <a:solidFill>
                              <a:srgbClr val="FFFF00"/>
                            </a:solidFill>
                            <a:latin typeface="Cambria Math" panose="02040503050406030204" pitchFamily="18" charset="0"/>
                          </a:rPr>
                          <m:t>𝑥𝑢</m:t>
                        </m:r>
                      </m:sub>
                      <m:sup>
                        <m:r>
                          <a:rPr lang="en-GB" b="0" i="1" smtClean="0">
                            <a:solidFill>
                              <a:srgbClr val="FFFF00"/>
                            </a:solidFill>
                            <a:latin typeface="Cambria Math" panose="02040503050406030204" pitchFamily="18" charset="0"/>
                          </a:rPr>
                          <m:t>𝑡</m:t>
                        </m:r>
                      </m:sup>
                    </m:sSubSup>
                  </m:oMath>
                </a14:m>
                <a:r>
                  <a:rPr lang="en-GB" dirty="0">
                    <a:solidFill>
                      <a:srgbClr val="FFFF00"/>
                    </a:solidFill>
                  </a:rPr>
                  <a:t>tensile strain allowable in the ply direction (direction 1).</a:t>
                </a:r>
              </a:p>
              <a:p>
                <a:pPr lvl="1"/>
                <a14:m>
                  <m:oMath xmlns:m="http://schemas.openxmlformats.org/officeDocument/2006/math">
                    <m:sSubSup>
                      <m:sSubSupPr>
                        <m:ctrlPr>
                          <a:rPr lang="en-GB" i="1" smtClean="0">
                            <a:solidFill>
                              <a:srgbClr val="FFFF00"/>
                            </a:solidFill>
                            <a:latin typeface="Cambria Math" panose="02040503050406030204" pitchFamily="18" charset="0"/>
                          </a:rPr>
                        </m:ctrlPr>
                      </m:sSubSupPr>
                      <m:e>
                        <m:r>
                          <a:rPr lang="en-GB" i="1" smtClean="0">
                            <a:solidFill>
                              <a:srgbClr val="FFFF00"/>
                            </a:solidFill>
                            <a:latin typeface="Cambria Math" panose="02040503050406030204" pitchFamily="18" charset="0"/>
                            <a:ea typeface="Cambria Math" panose="02040503050406030204" pitchFamily="18" charset="0"/>
                          </a:rPr>
                          <m:t>𝜀</m:t>
                        </m:r>
                      </m:e>
                      <m:sub>
                        <m:r>
                          <a:rPr lang="en-GB" b="0" i="1" smtClean="0">
                            <a:solidFill>
                              <a:srgbClr val="FFFF00"/>
                            </a:solidFill>
                            <a:latin typeface="Cambria Math" panose="02040503050406030204" pitchFamily="18" charset="0"/>
                          </a:rPr>
                          <m:t>𝑥𝑢</m:t>
                        </m:r>
                      </m:sub>
                      <m:sup>
                        <m:r>
                          <a:rPr lang="en-GB" b="0" i="1" smtClean="0">
                            <a:solidFill>
                              <a:srgbClr val="FFFF00"/>
                            </a:solidFill>
                            <a:latin typeface="Cambria Math" panose="02040503050406030204" pitchFamily="18" charset="0"/>
                          </a:rPr>
                          <m:t>𝑐</m:t>
                        </m:r>
                      </m:sup>
                    </m:sSubSup>
                    <m:r>
                      <a:rPr lang="en-GB" b="0" i="1" smtClean="0">
                        <a:solidFill>
                          <a:srgbClr val="FFFF00"/>
                        </a:solidFill>
                        <a:latin typeface="Cambria Math" panose="02040503050406030204" pitchFamily="18" charset="0"/>
                      </a:rPr>
                      <m:t> </m:t>
                    </m:r>
                  </m:oMath>
                </a14:m>
                <a:r>
                  <a:rPr lang="en-GB" dirty="0">
                    <a:solidFill>
                      <a:srgbClr val="FFFF00"/>
                    </a:solidFill>
                  </a:rPr>
                  <a:t>compressive strain allowable in the ply direction (direction 1).</a:t>
                </a:r>
              </a:p>
              <a:p>
                <a:pPr lvl="1"/>
                <a14:m>
                  <m:oMath xmlns:m="http://schemas.openxmlformats.org/officeDocument/2006/math">
                    <m:sSubSup>
                      <m:sSubSupPr>
                        <m:ctrlPr>
                          <a:rPr lang="en-GB" i="1" smtClean="0">
                            <a:solidFill>
                              <a:srgbClr val="FFFF00"/>
                            </a:solidFill>
                            <a:latin typeface="Cambria Math" panose="02040503050406030204" pitchFamily="18" charset="0"/>
                          </a:rPr>
                        </m:ctrlPr>
                      </m:sSubSupPr>
                      <m:e>
                        <m:r>
                          <a:rPr lang="en-GB" i="1" smtClean="0">
                            <a:solidFill>
                              <a:srgbClr val="FFFF00"/>
                            </a:solidFill>
                            <a:latin typeface="Cambria Math" panose="02040503050406030204" pitchFamily="18" charset="0"/>
                            <a:ea typeface="Cambria Math" panose="02040503050406030204" pitchFamily="18" charset="0"/>
                          </a:rPr>
                          <m:t>𝜀</m:t>
                        </m:r>
                      </m:e>
                      <m:sub>
                        <m:r>
                          <a:rPr lang="en-GB" b="0" i="1" smtClean="0">
                            <a:solidFill>
                              <a:srgbClr val="FFFF00"/>
                            </a:solidFill>
                            <a:latin typeface="Cambria Math" panose="02040503050406030204" pitchFamily="18" charset="0"/>
                            <a:ea typeface="Cambria Math" panose="02040503050406030204" pitchFamily="18" charset="0"/>
                          </a:rPr>
                          <m:t>𝑦</m:t>
                        </m:r>
                        <m:r>
                          <a:rPr lang="en-GB" b="0" i="1" smtClean="0">
                            <a:solidFill>
                              <a:srgbClr val="FFFF00"/>
                            </a:solidFill>
                            <a:latin typeface="Cambria Math" panose="02040503050406030204" pitchFamily="18" charset="0"/>
                          </a:rPr>
                          <m:t>𝑢</m:t>
                        </m:r>
                      </m:sub>
                      <m:sup>
                        <m:r>
                          <a:rPr lang="en-GB" b="0" i="1" smtClean="0">
                            <a:solidFill>
                              <a:srgbClr val="FFFF00"/>
                            </a:solidFill>
                            <a:latin typeface="Cambria Math" panose="02040503050406030204" pitchFamily="18" charset="0"/>
                          </a:rPr>
                          <m:t>𝑡</m:t>
                        </m:r>
                      </m:sup>
                    </m:sSubSup>
                    <m:r>
                      <a:rPr lang="en-GB" b="0" i="1" smtClean="0">
                        <a:solidFill>
                          <a:srgbClr val="FFFF00"/>
                        </a:solidFill>
                        <a:latin typeface="Cambria Math" panose="02040503050406030204" pitchFamily="18" charset="0"/>
                      </a:rPr>
                      <m:t> </m:t>
                    </m:r>
                  </m:oMath>
                </a14:m>
                <a:r>
                  <a:rPr lang="en-GB" dirty="0">
                    <a:solidFill>
                      <a:srgbClr val="FFFF00"/>
                    </a:solidFill>
                  </a:rPr>
                  <a:t>tensile strain allowable perpendicular to the ply direction (direction 2).</a:t>
                </a:r>
              </a:p>
              <a:p>
                <a:pPr lvl="1"/>
                <a14:m>
                  <m:oMath xmlns:m="http://schemas.openxmlformats.org/officeDocument/2006/math">
                    <m:sSubSup>
                      <m:sSubSupPr>
                        <m:ctrlPr>
                          <a:rPr lang="en-GB" i="1">
                            <a:solidFill>
                              <a:srgbClr val="FFFF00"/>
                            </a:solidFill>
                            <a:latin typeface="Cambria Math" panose="02040503050406030204" pitchFamily="18" charset="0"/>
                          </a:rPr>
                        </m:ctrlPr>
                      </m:sSubSupPr>
                      <m:e>
                        <m:r>
                          <a:rPr lang="en-GB" i="1">
                            <a:solidFill>
                              <a:srgbClr val="FFFF00"/>
                            </a:solidFill>
                            <a:latin typeface="Cambria Math" panose="02040503050406030204" pitchFamily="18" charset="0"/>
                            <a:ea typeface="Cambria Math" panose="02040503050406030204" pitchFamily="18" charset="0"/>
                          </a:rPr>
                          <m:t>𝜀</m:t>
                        </m:r>
                      </m:e>
                      <m:sub>
                        <m:r>
                          <a:rPr lang="en-GB" b="0" i="1" smtClean="0">
                            <a:solidFill>
                              <a:srgbClr val="FFFF00"/>
                            </a:solidFill>
                            <a:latin typeface="Cambria Math" panose="02040503050406030204" pitchFamily="18" charset="0"/>
                            <a:ea typeface="Cambria Math" panose="02040503050406030204" pitchFamily="18" charset="0"/>
                          </a:rPr>
                          <m:t>𝑦</m:t>
                        </m:r>
                        <m:r>
                          <a:rPr lang="en-GB" i="1">
                            <a:solidFill>
                              <a:srgbClr val="FFFF00"/>
                            </a:solidFill>
                            <a:latin typeface="Cambria Math" panose="02040503050406030204" pitchFamily="18" charset="0"/>
                          </a:rPr>
                          <m:t>𝑢</m:t>
                        </m:r>
                      </m:sub>
                      <m:sup>
                        <m:r>
                          <a:rPr lang="en-GB" b="0" i="1" smtClean="0">
                            <a:solidFill>
                              <a:srgbClr val="FFFF00"/>
                            </a:solidFill>
                            <a:latin typeface="Cambria Math" panose="02040503050406030204" pitchFamily="18" charset="0"/>
                          </a:rPr>
                          <m:t>𝑐</m:t>
                        </m:r>
                      </m:sup>
                    </m:sSubSup>
                  </m:oMath>
                </a14:m>
                <a:r>
                  <a:rPr lang="en-GB" dirty="0">
                    <a:solidFill>
                      <a:srgbClr val="FFFF00"/>
                    </a:solidFill>
                  </a:rPr>
                  <a:t> compressive strain allowable perpendicular to the ply direction (direction 2).</a:t>
                </a:r>
              </a:p>
              <a:p>
                <a:pPr lvl="1"/>
                <a14:m>
                  <m:oMath xmlns:m="http://schemas.openxmlformats.org/officeDocument/2006/math">
                    <m:sSub>
                      <m:sSubPr>
                        <m:ctrlPr>
                          <a:rPr lang="en-GB" i="1" smtClean="0">
                            <a:solidFill>
                              <a:srgbClr val="FFFF00"/>
                            </a:solidFill>
                            <a:latin typeface="Cambria Math" panose="02040503050406030204" pitchFamily="18" charset="0"/>
                          </a:rPr>
                        </m:ctrlPr>
                      </m:sSubPr>
                      <m:e>
                        <m:r>
                          <a:rPr lang="en-GB" i="1" smtClean="0">
                            <a:solidFill>
                              <a:srgbClr val="FFFF00"/>
                            </a:solidFill>
                            <a:latin typeface="Cambria Math" panose="02040503050406030204" pitchFamily="18" charset="0"/>
                            <a:ea typeface="Cambria Math" panose="02040503050406030204" pitchFamily="18" charset="0"/>
                          </a:rPr>
                          <m:t>𝛾</m:t>
                        </m:r>
                      </m:e>
                      <m:sub>
                        <m:r>
                          <a:rPr lang="en-GB" b="0" i="1" smtClean="0">
                            <a:solidFill>
                              <a:srgbClr val="FFFF00"/>
                            </a:solidFill>
                            <a:latin typeface="Cambria Math" panose="02040503050406030204" pitchFamily="18" charset="0"/>
                          </a:rPr>
                          <m:t>𝑥𝑦𝑢</m:t>
                        </m:r>
                      </m:sub>
                    </m:sSub>
                  </m:oMath>
                </a14:m>
                <a:r>
                  <a:rPr lang="en-GB" dirty="0">
                    <a:solidFill>
                      <a:srgbClr val="FFFF00"/>
                    </a:solidFill>
                  </a:rPr>
                  <a:t> shear strain allowable in 12-plane direction (within the plane of the ply).</a:t>
                </a:r>
              </a:p>
              <a:p>
                <a:pPr lvl="1"/>
                <a:endParaRPr lang="en-GB" dirty="0"/>
              </a:p>
              <a:p>
                <a:pPr lvl="1"/>
                <a:endParaRPr lang="en-GB" dirty="0"/>
              </a:p>
            </p:txBody>
          </p:sp>
        </mc:Choice>
        <mc:Fallback>
          <p:sp>
            <p:nvSpPr>
              <p:cNvPr id="3" name="Content Placeholder 2">
                <a:extLst>
                  <a:ext uri="{FF2B5EF4-FFF2-40B4-BE49-F238E27FC236}">
                    <a16:creationId xmlns:a16="http://schemas.microsoft.com/office/drawing/2014/main" id="{10F9DB55-ACB0-9BF6-FB9C-76C19FC75456}"/>
                  </a:ext>
                </a:extLst>
              </p:cNvPr>
              <p:cNvSpPr>
                <a:spLocks noGrp="1" noRot="1" noChangeAspect="1" noMove="1" noResize="1" noEditPoints="1" noAdjustHandles="1" noChangeArrowheads="1" noChangeShapeType="1" noTextEdit="1"/>
              </p:cNvSpPr>
              <p:nvPr>
                <p:ph idx="1"/>
              </p:nvPr>
            </p:nvSpPr>
            <p:spPr>
              <a:xfrm>
                <a:off x="818712" y="2231913"/>
                <a:ext cx="7054753" cy="3254488"/>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22</a:t>
            </a:fld>
            <a:endParaRPr lang="en-GB" dirty="0"/>
          </a:p>
        </p:txBody>
      </p:sp>
      <p:pic>
        <p:nvPicPr>
          <p:cNvPr id="3074" name="Picture 2" descr="Composite Ply Material Directions - 2011 - SOLIDWORKS Help">
            <a:extLst>
              <a:ext uri="{FF2B5EF4-FFF2-40B4-BE49-F238E27FC236}">
                <a16:creationId xmlns:a16="http://schemas.microsoft.com/office/drawing/2014/main" id="{2CDA59E5-E672-6887-75ED-2E5D5A0AC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67" y="4255781"/>
            <a:ext cx="2762250" cy="1314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Composites 101 - Quartus Engineering">
            <a:extLst>
              <a:ext uri="{FF2B5EF4-FFF2-40B4-BE49-F238E27FC236}">
                <a16:creationId xmlns:a16="http://schemas.microsoft.com/office/drawing/2014/main" id="{70602371-43A6-8EE2-1FC2-89694AA6E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167" y="2165197"/>
            <a:ext cx="3838575" cy="2000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266284-A583-C684-42F3-97DD76978E4E}"/>
              </a:ext>
            </a:extLst>
          </p:cNvPr>
          <p:cNvPicPr>
            <a:picLocks noChangeAspect="1"/>
          </p:cNvPicPr>
          <p:nvPr/>
        </p:nvPicPr>
        <p:blipFill>
          <a:blip r:embed="rId6"/>
          <a:stretch>
            <a:fillRect/>
          </a:stretch>
        </p:blipFill>
        <p:spPr>
          <a:xfrm>
            <a:off x="1290583" y="5399776"/>
            <a:ext cx="5365034" cy="1176599"/>
          </a:xfrm>
          <a:prstGeom prst="rect">
            <a:avLst/>
          </a:prstGeom>
          <a:ln>
            <a:solidFill>
              <a:schemeClr val="accent1"/>
            </a:solidFill>
          </a:ln>
        </p:spPr>
      </p:pic>
    </p:spTree>
    <p:extLst>
      <p:ext uri="{BB962C8B-B14F-4D97-AF65-F5344CB8AC3E}">
        <p14:creationId xmlns:p14="http://schemas.microsoft.com/office/powerpoint/2010/main" val="278281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rgbClr val="FF0000"/>
                </a:solidFill>
              </a:rPr>
            </a:br>
            <a:r>
              <a:rPr lang="en-GB" sz="2000" dirty="0">
                <a:solidFill>
                  <a:srgbClr val="7030A0"/>
                </a:solidFill>
              </a:rPr>
              <a:t>Maximum strain failure criterion-</a:t>
            </a:r>
            <a:r>
              <a:rPr lang="en-GB" sz="2000" dirty="0">
                <a:solidFill>
                  <a:srgbClr val="FFFF00"/>
                </a:solidFill>
              </a:rPr>
              <a:t>Off-axis Tension or Compression</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23</a:t>
            </a:fld>
            <a:endParaRPr lang="en-GB" dirty="0"/>
          </a:p>
        </p:txBody>
      </p:sp>
      <p:pic>
        <p:nvPicPr>
          <p:cNvPr id="6" name="Picture 5">
            <a:extLst>
              <a:ext uri="{FF2B5EF4-FFF2-40B4-BE49-F238E27FC236}">
                <a16:creationId xmlns:a16="http://schemas.microsoft.com/office/drawing/2014/main" id="{4989A1AB-36E8-5165-E5F2-DFE46E921572}"/>
              </a:ext>
            </a:extLst>
          </p:cNvPr>
          <p:cNvPicPr>
            <a:picLocks noChangeAspect="1"/>
          </p:cNvPicPr>
          <p:nvPr/>
        </p:nvPicPr>
        <p:blipFill>
          <a:blip r:embed="rId3"/>
          <a:stretch>
            <a:fillRect/>
          </a:stretch>
        </p:blipFill>
        <p:spPr>
          <a:xfrm>
            <a:off x="8916015" y="301958"/>
            <a:ext cx="3189358" cy="1260909"/>
          </a:xfrm>
          <a:prstGeom prst="rect">
            <a:avLst/>
          </a:prstGeom>
          <a:ln>
            <a:solidFill>
              <a:schemeClr val="bg1"/>
            </a:solidFill>
          </a:ln>
        </p:spPr>
      </p:pic>
      <p:pic>
        <p:nvPicPr>
          <p:cNvPr id="7" name="Picture 6">
            <a:extLst>
              <a:ext uri="{FF2B5EF4-FFF2-40B4-BE49-F238E27FC236}">
                <a16:creationId xmlns:a16="http://schemas.microsoft.com/office/drawing/2014/main" id="{AA44A78B-4C3A-1CF7-F6D0-43539E754348}"/>
              </a:ext>
            </a:extLst>
          </p:cNvPr>
          <p:cNvPicPr>
            <a:picLocks noChangeAspect="1"/>
          </p:cNvPicPr>
          <p:nvPr/>
        </p:nvPicPr>
        <p:blipFill>
          <a:blip r:embed="rId4"/>
          <a:stretch>
            <a:fillRect/>
          </a:stretch>
        </p:blipFill>
        <p:spPr>
          <a:xfrm>
            <a:off x="369761" y="2342880"/>
            <a:ext cx="2743639" cy="1608526"/>
          </a:xfrm>
          <a:prstGeom prst="rect">
            <a:avLst/>
          </a:prstGeom>
          <a:ln>
            <a:solidFill>
              <a:schemeClr val="accent1"/>
            </a:solidFill>
          </a:ln>
        </p:spPr>
      </p:pic>
      <p:pic>
        <p:nvPicPr>
          <p:cNvPr id="18" name="Picture 17">
            <a:extLst>
              <a:ext uri="{FF2B5EF4-FFF2-40B4-BE49-F238E27FC236}">
                <a16:creationId xmlns:a16="http://schemas.microsoft.com/office/drawing/2014/main" id="{435B2ED1-E945-81E5-6450-A7AFB5432D57}"/>
              </a:ext>
            </a:extLst>
          </p:cNvPr>
          <p:cNvPicPr>
            <a:picLocks noChangeAspect="1"/>
          </p:cNvPicPr>
          <p:nvPr/>
        </p:nvPicPr>
        <p:blipFill>
          <a:blip r:embed="rId5"/>
          <a:stretch>
            <a:fillRect/>
          </a:stretch>
        </p:blipFill>
        <p:spPr>
          <a:xfrm>
            <a:off x="3528626" y="2330613"/>
            <a:ext cx="4258212" cy="1620793"/>
          </a:xfrm>
          <a:prstGeom prst="rect">
            <a:avLst/>
          </a:prstGeom>
          <a:ln>
            <a:solidFill>
              <a:schemeClr val="accent1"/>
            </a:solidFill>
          </a:ln>
        </p:spPr>
      </p:pic>
      <p:sp>
        <p:nvSpPr>
          <p:cNvPr id="23" name="TextBox 22">
            <a:extLst>
              <a:ext uri="{FF2B5EF4-FFF2-40B4-BE49-F238E27FC236}">
                <a16:creationId xmlns:a16="http://schemas.microsoft.com/office/drawing/2014/main" id="{92A3247C-2284-8129-C85F-BB9C58E30860}"/>
              </a:ext>
            </a:extLst>
          </p:cNvPr>
          <p:cNvSpPr txBox="1"/>
          <p:nvPr/>
        </p:nvSpPr>
        <p:spPr>
          <a:xfrm>
            <a:off x="369761" y="4444332"/>
            <a:ext cx="1924318" cy="276999"/>
          </a:xfrm>
          <a:prstGeom prst="rect">
            <a:avLst/>
          </a:prstGeom>
          <a:noFill/>
          <a:ln>
            <a:solidFill>
              <a:schemeClr val="accent1"/>
            </a:solidFill>
          </a:ln>
        </p:spPr>
        <p:txBody>
          <a:bodyPr wrap="square" rtlCol="0">
            <a:spAutoFit/>
          </a:bodyPr>
          <a:lstStyle/>
          <a:p>
            <a:pPr algn="ctr"/>
            <a:r>
              <a:rPr lang="en-GB" sz="1200" b="1" dirty="0">
                <a:solidFill>
                  <a:srgbClr val="FFFF00"/>
                </a:solidFill>
              </a:rPr>
              <a:t>In tensile test:</a:t>
            </a:r>
          </a:p>
        </p:txBody>
      </p:sp>
      <p:sp>
        <p:nvSpPr>
          <p:cNvPr id="24" name="TextBox 23">
            <a:extLst>
              <a:ext uri="{FF2B5EF4-FFF2-40B4-BE49-F238E27FC236}">
                <a16:creationId xmlns:a16="http://schemas.microsoft.com/office/drawing/2014/main" id="{383E5A53-B716-DF05-D08E-B229759636D7}"/>
              </a:ext>
            </a:extLst>
          </p:cNvPr>
          <p:cNvSpPr txBox="1"/>
          <p:nvPr/>
        </p:nvSpPr>
        <p:spPr>
          <a:xfrm>
            <a:off x="2403672" y="4459721"/>
            <a:ext cx="1752845" cy="261610"/>
          </a:xfrm>
          <a:prstGeom prst="rect">
            <a:avLst/>
          </a:prstGeom>
          <a:noFill/>
          <a:ln>
            <a:solidFill>
              <a:schemeClr val="accent1"/>
            </a:solidFill>
          </a:ln>
        </p:spPr>
        <p:txBody>
          <a:bodyPr wrap="square" rtlCol="0">
            <a:spAutoFit/>
          </a:bodyPr>
          <a:lstStyle/>
          <a:p>
            <a:pPr algn="ctr"/>
            <a:r>
              <a:rPr lang="en-GB" sz="1100" b="1" dirty="0">
                <a:solidFill>
                  <a:srgbClr val="FFFF00"/>
                </a:solidFill>
              </a:rPr>
              <a:t>In compressive test:</a:t>
            </a:r>
          </a:p>
        </p:txBody>
      </p:sp>
      <p:sp>
        <p:nvSpPr>
          <p:cNvPr id="25" name="TextBox 24">
            <a:extLst>
              <a:ext uri="{FF2B5EF4-FFF2-40B4-BE49-F238E27FC236}">
                <a16:creationId xmlns:a16="http://schemas.microsoft.com/office/drawing/2014/main" id="{3E5915A2-46CC-8A99-8355-10EA84AB03B2}"/>
              </a:ext>
            </a:extLst>
          </p:cNvPr>
          <p:cNvSpPr txBox="1"/>
          <p:nvPr/>
        </p:nvSpPr>
        <p:spPr>
          <a:xfrm>
            <a:off x="369761" y="4076430"/>
            <a:ext cx="3786756" cy="276999"/>
          </a:xfrm>
          <a:prstGeom prst="rect">
            <a:avLst/>
          </a:prstGeom>
          <a:noFill/>
          <a:ln>
            <a:solidFill>
              <a:schemeClr val="accent1"/>
            </a:solidFill>
          </a:ln>
        </p:spPr>
        <p:txBody>
          <a:bodyPr wrap="square" rtlCol="0">
            <a:spAutoFit/>
          </a:bodyPr>
          <a:lstStyle/>
          <a:p>
            <a:pPr algn="ctr"/>
            <a:r>
              <a:rPr lang="en-GB" sz="1200" b="1" dirty="0">
                <a:solidFill>
                  <a:srgbClr val="FFC000"/>
                </a:solidFill>
              </a:rPr>
              <a:t>Smallest value of stress is chosen as strength</a:t>
            </a:r>
          </a:p>
        </p:txBody>
      </p:sp>
      <p:pic>
        <p:nvPicPr>
          <p:cNvPr id="27" name="Picture 26">
            <a:extLst>
              <a:ext uri="{FF2B5EF4-FFF2-40B4-BE49-F238E27FC236}">
                <a16:creationId xmlns:a16="http://schemas.microsoft.com/office/drawing/2014/main" id="{D55DFEF4-3A77-2868-CF9C-B6616FA7E974}"/>
              </a:ext>
            </a:extLst>
          </p:cNvPr>
          <p:cNvPicPr>
            <a:picLocks noChangeAspect="1"/>
          </p:cNvPicPr>
          <p:nvPr/>
        </p:nvPicPr>
        <p:blipFill>
          <a:blip r:embed="rId6"/>
          <a:stretch>
            <a:fillRect/>
          </a:stretch>
        </p:blipFill>
        <p:spPr>
          <a:xfrm>
            <a:off x="369761" y="4721331"/>
            <a:ext cx="1924318" cy="1536431"/>
          </a:xfrm>
          <a:prstGeom prst="rect">
            <a:avLst/>
          </a:prstGeom>
          <a:ln>
            <a:solidFill>
              <a:schemeClr val="accent1"/>
            </a:solidFill>
          </a:ln>
        </p:spPr>
      </p:pic>
      <p:pic>
        <p:nvPicPr>
          <p:cNvPr id="28" name="Picture 27">
            <a:extLst>
              <a:ext uri="{FF2B5EF4-FFF2-40B4-BE49-F238E27FC236}">
                <a16:creationId xmlns:a16="http://schemas.microsoft.com/office/drawing/2014/main" id="{84E0A15A-5EB8-4A0E-4B03-03576B15B65B}"/>
              </a:ext>
            </a:extLst>
          </p:cNvPr>
          <p:cNvPicPr>
            <a:picLocks noChangeAspect="1"/>
          </p:cNvPicPr>
          <p:nvPr/>
        </p:nvPicPr>
        <p:blipFill>
          <a:blip r:embed="rId7"/>
          <a:stretch>
            <a:fillRect/>
          </a:stretch>
        </p:blipFill>
        <p:spPr>
          <a:xfrm>
            <a:off x="2403672" y="4721331"/>
            <a:ext cx="1773203" cy="1371461"/>
          </a:xfrm>
          <a:prstGeom prst="rect">
            <a:avLst/>
          </a:prstGeom>
        </p:spPr>
      </p:pic>
      <p:pic>
        <p:nvPicPr>
          <p:cNvPr id="3" name="Picture 2">
            <a:extLst>
              <a:ext uri="{FF2B5EF4-FFF2-40B4-BE49-F238E27FC236}">
                <a16:creationId xmlns:a16="http://schemas.microsoft.com/office/drawing/2014/main" id="{32637533-4CEA-C317-A3E1-A1EFE08E722D}"/>
              </a:ext>
            </a:extLst>
          </p:cNvPr>
          <p:cNvPicPr>
            <a:picLocks noChangeAspect="1"/>
          </p:cNvPicPr>
          <p:nvPr/>
        </p:nvPicPr>
        <p:blipFill>
          <a:blip r:embed="rId8"/>
          <a:stretch>
            <a:fillRect/>
          </a:stretch>
        </p:blipFill>
        <p:spPr>
          <a:xfrm>
            <a:off x="9314158" y="1562867"/>
            <a:ext cx="2791215" cy="1133633"/>
          </a:xfrm>
          <a:prstGeom prst="rect">
            <a:avLst/>
          </a:prstGeom>
          <a:ln>
            <a:solidFill>
              <a:schemeClr val="accent1"/>
            </a:solidFill>
          </a:ln>
        </p:spPr>
      </p:pic>
    </p:spTree>
    <p:extLst>
      <p:ext uri="{BB962C8B-B14F-4D97-AF65-F5344CB8AC3E}">
        <p14:creationId xmlns:p14="http://schemas.microsoft.com/office/powerpoint/2010/main" val="203761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24</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Tsai-Hill</a:t>
            </a:r>
            <a:r>
              <a:rPr lang="en-GB" sz="2500" b="1" dirty="0">
                <a:solidFill>
                  <a:srgbClr val="00B0F0"/>
                </a:solidFill>
              </a:rPr>
              <a:t> Failure Criterion</a:t>
            </a:r>
          </a:p>
        </p:txBody>
      </p:sp>
    </p:spTree>
    <p:extLst>
      <p:ext uri="{BB962C8B-B14F-4D97-AF65-F5344CB8AC3E}">
        <p14:creationId xmlns:p14="http://schemas.microsoft.com/office/powerpoint/2010/main" val="3078917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rgbClr val="FF0000"/>
                </a:solidFill>
              </a:rPr>
            </a:br>
            <a:r>
              <a:rPr lang="en-GB" sz="2000" dirty="0">
                <a:solidFill>
                  <a:srgbClr val="7030A0"/>
                </a:solidFill>
              </a:rPr>
              <a:t>Tsai-Hill failure criterion</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22288"/>
            <a:ext cx="7054753" cy="3254488"/>
          </a:xfrm>
        </p:spPr>
        <p:txBody>
          <a:bodyPr>
            <a:normAutofit lnSpcReduction="10000"/>
          </a:bodyPr>
          <a:lstStyle/>
          <a:p>
            <a:r>
              <a:rPr lang="en-GB" dirty="0"/>
              <a:t>Good for preliminary design due to simplicity.</a:t>
            </a:r>
          </a:p>
          <a:p>
            <a:r>
              <a:rPr lang="en-GB" dirty="0"/>
              <a:t>Considers the interaction of stresses (</a:t>
            </a:r>
            <a:r>
              <a:rPr lang="en-GB" i="1" dirty="0">
                <a:solidFill>
                  <a:srgbClr val="FFFF00"/>
                </a:solidFill>
                <a:latin typeface="Times New Roman" panose="02020603050405020304" pitchFamily="18" charset="0"/>
                <a:cs typeface="Times New Roman" panose="02020603050405020304" pitchFamily="18" charset="0"/>
              </a:rPr>
              <a:t>based on experiments</a:t>
            </a:r>
            <a:r>
              <a:rPr lang="en-GB" dirty="0"/>
              <a:t>).</a:t>
            </a:r>
          </a:p>
          <a:p>
            <a:r>
              <a:rPr lang="en-GB" dirty="0"/>
              <a:t>Does not distinguish between tensile or compressive forces.</a:t>
            </a:r>
          </a:p>
          <a:p>
            <a:r>
              <a:rPr lang="en-GB" dirty="0"/>
              <a:t>It smears properties of plies, i.e. treating plies as homogeneous orthotropic material.</a:t>
            </a:r>
          </a:p>
          <a:p>
            <a:r>
              <a:rPr lang="en-GB" dirty="0"/>
              <a:t>Failure types such as </a:t>
            </a:r>
            <a:r>
              <a:rPr lang="en-GB" i="1" dirty="0">
                <a:solidFill>
                  <a:srgbClr val="FF0000"/>
                </a:solidFill>
                <a:latin typeface="Times New Roman" panose="02020603050405020304" pitchFamily="18" charset="0"/>
                <a:cs typeface="Times New Roman" panose="02020603050405020304" pitchFamily="18" charset="0"/>
              </a:rPr>
              <a:t>matrix cracking </a:t>
            </a:r>
            <a:r>
              <a:rPr lang="en-GB" dirty="0"/>
              <a:t>and </a:t>
            </a:r>
            <a:r>
              <a:rPr lang="en-GB" i="1" dirty="0">
                <a:solidFill>
                  <a:srgbClr val="FFC000"/>
                </a:solidFill>
                <a:latin typeface="Times New Roman" panose="02020603050405020304" pitchFamily="18" charset="0"/>
                <a:cs typeface="Times New Roman" panose="02020603050405020304" pitchFamily="18" charset="0"/>
              </a:rPr>
              <a:t>fibre failure </a:t>
            </a:r>
            <a:r>
              <a:rPr lang="en-GB" dirty="0"/>
              <a:t>are not considered.</a:t>
            </a:r>
          </a:p>
          <a:p>
            <a:r>
              <a:rPr lang="en-GB" dirty="0"/>
              <a:t>For a single ply under plane stress, we have:</a:t>
            </a:r>
          </a:p>
          <a:p>
            <a:endParaRPr lang="en-GB" dirty="0"/>
          </a:p>
          <a:p>
            <a:endParaRPr lang="en-GB" dirty="0"/>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25</a:t>
            </a:fld>
            <a:endParaRPr lang="en-GB" dirty="0"/>
          </a:p>
        </p:txBody>
      </p:sp>
      <p:pic>
        <p:nvPicPr>
          <p:cNvPr id="3074" name="Picture 2" descr="Composite Ply Material Directions - 2011 - SOLIDWORKS Help">
            <a:extLst>
              <a:ext uri="{FF2B5EF4-FFF2-40B4-BE49-F238E27FC236}">
                <a16:creationId xmlns:a16="http://schemas.microsoft.com/office/drawing/2014/main" id="{2CDA59E5-E672-6887-75ED-2E5D5A0AC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67" y="4255781"/>
            <a:ext cx="2762250" cy="1314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Composites 101 - Quartus Engineering">
            <a:extLst>
              <a:ext uri="{FF2B5EF4-FFF2-40B4-BE49-F238E27FC236}">
                <a16:creationId xmlns:a16="http://schemas.microsoft.com/office/drawing/2014/main" id="{70602371-43A6-8EE2-1FC2-89694AA6E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67" y="2165197"/>
            <a:ext cx="3838575" cy="2000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8D70E0-6F36-E54A-1669-D61405CDA2A2}"/>
              </a:ext>
            </a:extLst>
          </p:cNvPr>
          <p:cNvPicPr>
            <a:picLocks noChangeAspect="1"/>
          </p:cNvPicPr>
          <p:nvPr/>
        </p:nvPicPr>
        <p:blipFill>
          <a:blip r:embed="rId5"/>
          <a:stretch>
            <a:fillRect/>
          </a:stretch>
        </p:blipFill>
        <p:spPr>
          <a:xfrm>
            <a:off x="1290583" y="5220753"/>
            <a:ext cx="3242951" cy="512045"/>
          </a:xfrm>
          <a:prstGeom prst="rect">
            <a:avLst/>
          </a:prstGeom>
          <a:ln>
            <a:solidFill>
              <a:schemeClr val="accent1"/>
            </a:solidFill>
          </a:ln>
        </p:spPr>
      </p:pic>
      <p:pic>
        <p:nvPicPr>
          <p:cNvPr id="8" name="Picture 7">
            <a:extLst>
              <a:ext uri="{FF2B5EF4-FFF2-40B4-BE49-F238E27FC236}">
                <a16:creationId xmlns:a16="http://schemas.microsoft.com/office/drawing/2014/main" id="{CE696A64-CB8D-0495-3D1C-1A352F2F5B49}"/>
              </a:ext>
            </a:extLst>
          </p:cNvPr>
          <p:cNvPicPr>
            <a:picLocks noChangeAspect="1"/>
          </p:cNvPicPr>
          <p:nvPr/>
        </p:nvPicPr>
        <p:blipFill>
          <a:blip r:embed="rId6"/>
          <a:stretch>
            <a:fillRect/>
          </a:stretch>
        </p:blipFill>
        <p:spPr>
          <a:xfrm>
            <a:off x="1290583" y="5842066"/>
            <a:ext cx="2607684" cy="695382"/>
          </a:xfrm>
          <a:prstGeom prst="rect">
            <a:avLst/>
          </a:prstGeom>
          <a:ln>
            <a:solidFill>
              <a:schemeClr val="accent1"/>
            </a:solidFill>
          </a:ln>
        </p:spPr>
      </p:pic>
      <p:pic>
        <p:nvPicPr>
          <p:cNvPr id="9" name="Picture 8">
            <a:extLst>
              <a:ext uri="{FF2B5EF4-FFF2-40B4-BE49-F238E27FC236}">
                <a16:creationId xmlns:a16="http://schemas.microsoft.com/office/drawing/2014/main" id="{F6A549D1-6873-F802-048E-AA9A737FEF44}"/>
              </a:ext>
            </a:extLst>
          </p:cNvPr>
          <p:cNvPicPr>
            <a:picLocks noChangeAspect="1"/>
          </p:cNvPicPr>
          <p:nvPr/>
        </p:nvPicPr>
        <p:blipFill>
          <a:blip r:embed="rId7"/>
          <a:stretch>
            <a:fillRect/>
          </a:stretch>
        </p:blipFill>
        <p:spPr>
          <a:xfrm>
            <a:off x="4667709" y="5220753"/>
            <a:ext cx="727968" cy="512045"/>
          </a:xfrm>
          <a:prstGeom prst="rect">
            <a:avLst/>
          </a:prstGeom>
          <a:ln>
            <a:solidFill>
              <a:schemeClr val="accent1"/>
            </a:solidFill>
          </a:ln>
        </p:spPr>
      </p:pic>
    </p:spTree>
    <p:extLst>
      <p:ext uri="{BB962C8B-B14F-4D97-AF65-F5344CB8AC3E}">
        <p14:creationId xmlns:p14="http://schemas.microsoft.com/office/powerpoint/2010/main" val="55091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26</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Hoffman</a:t>
            </a:r>
            <a:r>
              <a:rPr lang="en-GB" sz="2500" b="1" dirty="0">
                <a:solidFill>
                  <a:srgbClr val="00B0F0"/>
                </a:solidFill>
              </a:rPr>
              <a:t> Failure Criterion</a:t>
            </a:r>
          </a:p>
        </p:txBody>
      </p:sp>
    </p:spTree>
    <p:extLst>
      <p:ext uri="{BB962C8B-B14F-4D97-AF65-F5344CB8AC3E}">
        <p14:creationId xmlns:p14="http://schemas.microsoft.com/office/powerpoint/2010/main" val="627831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chemeClr val="accent6">
                    <a:lumMod val="50000"/>
                  </a:schemeClr>
                </a:solidFill>
              </a:rPr>
            </a:br>
            <a:r>
              <a:rPr lang="en-GB" sz="2000" dirty="0">
                <a:solidFill>
                  <a:srgbClr val="7030A0"/>
                </a:solidFill>
              </a:rPr>
              <a:t>Hoffman failure criterion</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22288"/>
            <a:ext cx="6616505" cy="3254488"/>
          </a:xfrm>
        </p:spPr>
        <p:txBody>
          <a:bodyPr>
            <a:normAutofit/>
          </a:bodyPr>
          <a:lstStyle/>
          <a:p>
            <a:r>
              <a:rPr lang="en-GB" dirty="0"/>
              <a:t>A generalised Hill’s criterion (</a:t>
            </a:r>
            <a:r>
              <a:rPr lang="en-GB" i="1" dirty="0">
                <a:solidFill>
                  <a:srgbClr val="FFFF00"/>
                </a:solidFill>
                <a:latin typeface="Times New Roman" panose="02020603050405020304" pitchFamily="18" charset="0"/>
                <a:cs typeface="Times New Roman" panose="02020603050405020304" pitchFamily="18" charset="0"/>
              </a:rPr>
              <a:t>experimental</a:t>
            </a:r>
            <a:r>
              <a:rPr lang="en-GB" dirty="0"/>
              <a:t>) that takes account of differences between the behaviours of material under tension and compressions was formulated by Hoffman.</a:t>
            </a:r>
          </a:p>
          <a:p>
            <a:r>
              <a:rPr lang="en-GB" dirty="0"/>
              <a:t>Material fails if the following is met:</a:t>
            </a:r>
          </a:p>
          <a:p>
            <a:endParaRPr lang="en-GB" dirty="0"/>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27</a:t>
            </a:fld>
            <a:endParaRPr lang="en-GB" dirty="0"/>
          </a:p>
        </p:txBody>
      </p:sp>
      <p:pic>
        <p:nvPicPr>
          <p:cNvPr id="6" name="Picture 5">
            <a:extLst>
              <a:ext uri="{FF2B5EF4-FFF2-40B4-BE49-F238E27FC236}">
                <a16:creationId xmlns:a16="http://schemas.microsoft.com/office/drawing/2014/main" id="{096CA16B-A26A-DA5C-1DCB-BE4EFB3DAAAC}"/>
              </a:ext>
            </a:extLst>
          </p:cNvPr>
          <p:cNvPicPr>
            <a:picLocks noChangeAspect="1"/>
          </p:cNvPicPr>
          <p:nvPr/>
        </p:nvPicPr>
        <p:blipFill>
          <a:blip r:embed="rId3"/>
          <a:stretch>
            <a:fillRect/>
          </a:stretch>
        </p:blipFill>
        <p:spPr>
          <a:xfrm>
            <a:off x="1248470" y="3909550"/>
            <a:ext cx="4856971" cy="752079"/>
          </a:xfrm>
          <a:prstGeom prst="rect">
            <a:avLst/>
          </a:prstGeom>
          <a:ln>
            <a:solidFill>
              <a:schemeClr val="accent1"/>
            </a:solidFill>
          </a:ln>
        </p:spPr>
      </p:pic>
      <p:pic>
        <p:nvPicPr>
          <p:cNvPr id="7" name="Picture 6">
            <a:extLst>
              <a:ext uri="{FF2B5EF4-FFF2-40B4-BE49-F238E27FC236}">
                <a16:creationId xmlns:a16="http://schemas.microsoft.com/office/drawing/2014/main" id="{B2AC42B7-F39E-D7B6-61DD-BBB1A97399C1}"/>
              </a:ext>
            </a:extLst>
          </p:cNvPr>
          <p:cNvPicPr>
            <a:picLocks noChangeAspect="1"/>
          </p:cNvPicPr>
          <p:nvPr/>
        </p:nvPicPr>
        <p:blipFill>
          <a:blip r:embed="rId4"/>
          <a:stretch>
            <a:fillRect/>
          </a:stretch>
        </p:blipFill>
        <p:spPr>
          <a:xfrm>
            <a:off x="1248471" y="4765409"/>
            <a:ext cx="2589195" cy="1770264"/>
          </a:xfrm>
          <a:prstGeom prst="rect">
            <a:avLst/>
          </a:prstGeom>
          <a:ln>
            <a:solidFill>
              <a:schemeClr val="accent1"/>
            </a:solidFill>
          </a:ln>
        </p:spPr>
      </p:pic>
      <p:pic>
        <p:nvPicPr>
          <p:cNvPr id="9" name="Picture 8">
            <a:extLst>
              <a:ext uri="{FF2B5EF4-FFF2-40B4-BE49-F238E27FC236}">
                <a16:creationId xmlns:a16="http://schemas.microsoft.com/office/drawing/2014/main" id="{A0870827-E739-1115-BA1F-A46491C8C71B}"/>
              </a:ext>
            </a:extLst>
          </p:cNvPr>
          <p:cNvPicPr>
            <a:picLocks noChangeAspect="1"/>
          </p:cNvPicPr>
          <p:nvPr/>
        </p:nvPicPr>
        <p:blipFill rotWithShape="1">
          <a:blip r:embed="rId5"/>
          <a:srcRect r="52384"/>
          <a:stretch/>
        </p:blipFill>
        <p:spPr>
          <a:xfrm>
            <a:off x="3894828" y="4765409"/>
            <a:ext cx="1206790" cy="1770264"/>
          </a:xfrm>
          <a:prstGeom prst="rect">
            <a:avLst/>
          </a:prstGeom>
          <a:ln>
            <a:solidFill>
              <a:schemeClr val="accent1"/>
            </a:solidFill>
          </a:ln>
        </p:spPr>
      </p:pic>
      <p:pic>
        <p:nvPicPr>
          <p:cNvPr id="10" name="Picture 9">
            <a:extLst>
              <a:ext uri="{FF2B5EF4-FFF2-40B4-BE49-F238E27FC236}">
                <a16:creationId xmlns:a16="http://schemas.microsoft.com/office/drawing/2014/main" id="{E6A7801D-FFBE-5E0C-D423-FCA69089F3C9}"/>
              </a:ext>
            </a:extLst>
          </p:cNvPr>
          <p:cNvPicPr>
            <a:picLocks noChangeAspect="1"/>
          </p:cNvPicPr>
          <p:nvPr/>
        </p:nvPicPr>
        <p:blipFill rotWithShape="1">
          <a:blip r:embed="rId5"/>
          <a:srcRect l="62909"/>
          <a:stretch/>
        </p:blipFill>
        <p:spPr>
          <a:xfrm>
            <a:off x="5165411" y="4765409"/>
            <a:ext cx="940031" cy="1770264"/>
          </a:xfrm>
          <a:prstGeom prst="rect">
            <a:avLst/>
          </a:prstGeom>
          <a:ln>
            <a:solidFill>
              <a:schemeClr val="accent1"/>
            </a:solidFill>
          </a:ln>
        </p:spPr>
      </p:pic>
      <p:pic>
        <p:nvPicPr>
          <p:cNvPr id="11" name="Picture 10">
            <a:extLst>
              <a:ext uri="{FF2B5EF4-FFF2-40B4-BE49-F238E27FC236}">
                <a16:creationId xmlns:a16="http://schemas.microsoft.com/office/drawing/2014/main" id="{9DA8C716-ABB4-FD90-4BF4-FFD8E8BEEDAD}"/>
              </a:ext>
            </a:extLst>
          </p:cNvPr>
          <p:cNvPicPr>
            <a:picLocks noChangeAspect="1"/>
          </p:cNvPicPr>
          <p:nvPr/>
        </p:nvPicPr>
        <p:blipFill>
          <a:blip r:embed="rId6"/>
          <a:stretch>
            <a:fillRect/>
          </a:stretch>
        </p:blipFill>
        <p:spPr>
          <a:xfrm>
            <a:off x="7511749" y="5532002"/>
            <a:ext cx="4082781" cy="483915"/>
          </a:xfrm>
          <a:prstGeom prst="rect">
            <a:avLst/>
          </a:prstGeom>
          <a:ln>
            <a:solidFill>
              <a:schemeClr val="accent1"/>
            </a:solidFill>
          </a:ln>
        </p:spPr>
      </p:pic>
      <p:sp>
        <p:nvSpPr>
          <p:cNvPr id="12" name="TextBox 11">
            <a:extLst>
              <a:ext uri="{FF2B5EF4-FFF2-40B4-BE49-F238E27FC236}">
                <a16:creationId xmlns:a16="http://schemas.microsoft.com/office/drawing/2014/main" id="{096C4A1C-BCBB-99CA-F773-D5F409A98075}"/>
              </a:ext>
            </a:extLst>
          </p:cNvPr>
          <p:cNvSpPr txBox="1"/>
          <p:nvPr/>
        </p:nvSpPr>
        <p:spPr>
          <a:xfrm>
            <a:off x="7511749" y="4509493"/>
            <a:ext cx="1930634" cy="600164"/>
          </a:xfrm>
          <a:prstGeom prst="rect">
            <a:avLst/>
          </a:prstGeom>
          <a:noFill/>
          <a:ln>
            <a:solidFill>
              <a:schemeClr val="accent1"/>
            </a:solidFill>
          </a:ln>
        </p:spPr>
        <p:txBody>
          <a:bodyPr wrap="square" rtlCol="0">
            <a:spAutoFit/>
          </a:bodyPr>
          <a:lstStyle/>
          <a:p>
            <a:r>
              <a:rPr lang="en-GB" sz="1100" dirty="0">
                <a:solidFill>
                  <a:srgbClr val="FFFF00"/>
                </a:solidFill>
                <a:latin typeface="Arial" panose="020B0604020202020204" pitchFamily="34" charset="0"/>
                <a:cs typeface="Arial" panose="020B0604020202020204" pitchFamily="34" charset="0"/>
              </a:rPr>
              <a:t>In the case of plane stress state (in plane of L, T and T’ or 1, 2 and 3, respectively)</a:t>
            </a:r>
          </a:p>
        </p:txBody>
      </p:sp>
      <p:cxnSp>
        <p:nvCxnSpPr>
          <p:cNvPr id="13" name="Straight Arrow Connector 12">
            <a:extLst>
              <a:ext uri="{FF2B5EF4-FFF2-40B4-BE49-F238E27FC236}">
                <a16:creationId xmlns:a16="http://schemas.microsoft.com/office/drawing/2014/main" id="{B9F7A760-A3E6-BCA8-E2FB-AAF1E9ED2FFF}"/>
              </a:ext>
            </a:extLst>
          </p:cNvPr>
          <p:cNvCxnSpPr>
            <a:cxnSpLocks/>
            <a:stCxn id="12" idx="2"/>
            <a:endCxn id="11" idx="0"/>
          </p:cNvCxnSpPr>
          <p:nvPr/>
        </p:nvCxnSpPr>
        <p:spPr>
          <a:xfrm>
            <a:off x="8477066" y="5109657"/>
            <a:ext cx="1076074" cy="422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B05EE7E-A89A-C69E-6762-B07A18CB5D92}"/>
              </a:ext>
            </a:extLst>
          </p:cNvPr>
          <p:cNvPicPr>
            <a:picLocks noChangeAspect="1"/>
          </p:cNvPicPr>
          <p:nvPr/>
        </p:nvPicPr>
        <p:blipFill>
          <a:blip r:embed="rId7"/>
          <a:stretch>
            <a:fillRect/>
          </a:stretch>
        </p:blipFill>
        <p:spPr>
          <a:xfrm>
            <a:off x="7511749" y="2284892"/>
            <a:ext cx="4506995" cy="2126788"/>
          </a:xfrm>
          <a:prstGeom prst="rect">
            <a:avLst/>
          </a:prstGeom>
          <a:ln>
            <a:solidFill>
              <a:schemeClr val="accent1"/>
            </a:solidFill>
          </a:ln>
        </p:spPr>
      </p:pic>
      <p:pic>
        <p:nvPicPr>
          <p:cNvPr id="22" name="Picture 21">
            <a:extLst>
              <a:ext uri="{FF2B5EF4-FFF2-40B4-BE49-F238E27FC236}">
                <a16:creationId xmlns:a16="http://schemas.microsoft.com/office/drawing/2014/main" id="{C1BC3DDD-EC54-ADD2-08D4-A72DB8F5DF36}"/>
              </a:ext>
            </a:extLst>
          </p:cNvPr>
          <p:cNvPicPr>
            <a:picLocks noChangeAspect="1"/>
          </p:cNvPicPr>
          <p:nvPr/>
        </p:nvPicPr>
        <p:blipFill>
          <a:blip r:embed="rId8"/>
          <a:stretch>
            <a:fillRect/>
          </a:stretch>
        </p:blipFill>
        <p:spPr>
          <a:xfrm>
            <a:off x="7545974" y="2329711"/>
            <a:ext cx="1633440" cy="814598"/>
          </a:xfrm>
          <a:prstGeom prst="rect">
            <a:avLst/>
          </a:prstGeom>
          <a:ln>
            <a:solidFill>
              <a:schemeClr val="accent1"/>
            </a:solidFill>
          </a:ln>
        </p:spPr>
      </p:pic>
      <p:sp>
        <p:nvSpPr>
          <p:cNvPr id="8" name="TextBox 7">
            <a:extLst>
              <a:ext uri="{FF2B5EF4-FFF2-40B4-BE49-F238E27FC236}">
                <a16:creationId xmlns:a16="http://schemas.microsoft.com/office/drawing/2014/main" id="{AB799E7C-BF7B-C334-6956-57001488D57A}"/>
              </a:ext>
            </a:extLst>
          </p:cNvPr>
          <p:cNvSpPr txBox="1"/>
          <p:nvPr/>
        </p:nvSpPr>
        <p:spPr>
          <a:xfrm>
            <a:off x="9991024" y="4107661"/>
            <a:ext cx="404278" cy="323165"/>
          </a:xfrm>
          <a:prstGeom prst="rect">
            <a:avLst/>
          </a:prstGeom>
          <a:noFill/>
        </p:spPr>
        <p:txBody>
          <a:bodyPr wrap="none" rtlCol="0">
            <a:spAutoFit/>
          </a:bodyPr>
          <a:lstStyle/>
          <a:p>
            <a:r>
              <a:rPr lang="en-GB" sz="1500" dirty="0">
                <a:solidFill>
                  <a:srgbClr val="FF0000"/>
                </a:solidFill>
                <a:highlight>
                  <a:srgbClr val="FFFF00"/>
                </a:highlight>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BB470B92-CD6A-118B-41C2-A36664947557}"/>
              </a:ext>
            </a:extLst>
          </p:cNvPr>
          <p:cNvSpPr txBox="1"/>
          <p:nvPr/>
        </p:nvSpPr>
        <p:spPr>
          <a:xfrm>
            <a:off x="10934440" y="2594233"/>
            <a:ext cx="404278" cy="323165"/>
          </a:xfrm>
          <a:prstGeom prst="rect">
            <a:avLst/>
          </a:prstGeom>
          <a:noFill/>
        </p:spPr>
        <p:txBody>
          <a:bodyPr wrap="none" rtlCol="0">
            <a:spAutoFit/>
          </a:bodyPr>
          <a:lstStyle/>
          <a:p>
            <a:r>
              <a:rPr lang="en-GB" sz="1500" dirty="0">
                <a:solidFill>
                  <a:srgbClr val="FF0000"/>
                </a:solidFill>
                <a:highlight>
                  <a:srgbClr val="FFFF00"/>
                </a:highlight>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8BFF207-9035-3268-02AA-131F64058E3A}"/>
              </a:ext>
            </a:extLst>
          </p:cNvPr>
          <p:cNvSpPr txBox="1"/>
          <p:nvPr/>
        </p:nvSpPr>
        <p:spPr>
          <a:xfrm>
            <a:off x="9927742" y="2224901"/>
            <a:ext cx="404278" cy="323165"/>
          </a:xfrm>
          <a:prstGeom prst="rect">
            <a:avLst/>
          </a:prstGeom>
          <a:noFill/>
        </p:spPr>
        <p:txBody>
          <a:bodyPr wrap="none" rtlCol="0">
            <a:spAutoFit/>
          </a:bodyPr>
          <a:lstStyle/>
          <a:p>
            <a:r>
              <a:rPr lang="en-GB" sz="1500" dirty="0">
                <a:solidFill>
                  <a:srgbClr val="FF0000"/>
                </a:solidFill>
                <a:highlight>
                  <a:srgbClr val="FFFF00"/>
                </a:highlight>
                <a:latin typeface="Arial" panose="020B0604020202020204" pitchFamily="34" charset="0"/>
                <a:cs typeface="Arial" panose="020B0604020202020204" pitchFamily="34" charset="0"/>
              </a:rPr>
              <a:t>=3</a:t>
            </a:r>
          </a:p>
        </p:txBody>
      </p:sp>
      <p:pic>
        <p:nvPicPr>
          <p:cNvPr id="5" name="Picture 4">
            <a:extLst>
              <a:ext uri="{FF2B5EF4-FFF2-40B4-BE49-F238E27FC236}">
                <a16:creationId xmlns:a16="http://schemas.microsoft.com/office/drawing/2014/main" id="{192B2B50-7277-30F9-0E42-4BFEA624ACB7}"/>
              </a:ext>
            </a:extLst>
          </p:cNvPr>
          <p:cNvPicPr>
            <a:picLocks noChangeAspect="1"/>
          </p:cNvPicPr>
          <p:nvPr/>
        </p:nvPicPr>
        <p:blipFill>
          <a:blip r:embed="rId9"/>
          <a:stretch>
            <a:fillRect/>
          </a:stretch>
        </p:blipFill>
        <p:spPr>
          <a:xfrm>
            <a:off x="9414653" y="451013"/>
            <a:ext cx="2607684" cy="695382"/>
          </a:xfrm>
          <a:prstGeom prst="rect">
            <a:avLst/>
          </a:prstGeom>
          <a:ln>
            <a:solidFill>
              <a:schemeClr val="accent1"/>
            </a:solidFill>
          </a:ln>
        </p:spPr>
      </p:pic>
      <p:sp>
        <p:nvSpPr>
          <p:cNvPr id="17" name="TextBox 16">
            <a:extLst>
              <a:ext uri="{FF2B5EF4-FFF2-40B4-BE49-F238E27FC236}">
                <a16:creationId xmlns:a16="http://schemas.microsoft.com/office/drawing/2014/main" id="{E4F25835-BDD2-51A7-ED99-51ED1B269CC4}"/>
              </a:ext>
            </a:extLst>
          </p:cNvPr>
          <p:cNvSpPr txBox="1"/>
          <p:nvPr/>
        </p:nvSpPr>
        <p:spPr>
          <a:xfrm>
            <a:off x="9414653" y="131002"/>
            <a:ext cx="917367" cy="323165"/>
          </a:xfrm>
          <a:prstGeom prst="rect">
            <a:avLst/>
          </a:prstGeom>
          <a:noFill/>
        </p:spPr>
        <p:txBody>
          <a:bodyPr wrap="none" rtlCol="0">
            <a:spAutoFit/>
          </a:bodyPr>
          <a:lstStyle/>
          <a:p>
            <a:r>
              <a:rPr lang="en-GB" sz="1500" b="1" dirty="0">
                <a:solidFill>
                  <a:schemeClr val="bg1"/>
                </a:solidFill>
                <a:latin typeface="Arial" panose="020B0604020202020204" pitchFamily="34" charset="0"/>
                <a:cs typeface="Arial" panose="020B0604020202020204" pitchFamily="34" charset="0"/>
              </a:rPr>
              <a:t>Tsai-Hill</a:t>
            </a:r>
          </a:p>
        </p:txBody>
      </p:sp>
    </p:spTree>
    <p:extLst>
      <p:ext uri="{BB962C8B-B14F-4D97-AF65-F5344CB8AC3E}">
        <p14:creationId xmlns:p14="http://schemas.microsoft.com/office/powerpoint/2010/main" val="2293035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28</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Tsai-Wu</a:t>
            </a:r>
            <a:r>
              <a:rPr lang="en-GB" sz="2500" b="1" dirty="0">
                <a:solidFill>
                  <a:srgbClr val="00B0F0"/>
                </a:solidFill>
              </a:rPr>
              <a:t> Failure Criterion</a:t>
            </a:r>
          </a:p>
        </p:txBody>
      </p:sp>
    </p:spTree>
    <p:extLst>
      <p:ext uri="{BB962C8B-B14F-4D97-AF65-F5344CB8AC3E}">
        <p14:creationId xmlns:p14="http://schemas.microsoft.com/office/powerpoint/2010/main" val="102422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chemeClr val="accent6">
                    <a:lumMod val="50000"/>
                  </a:schemeClr>
                </a:solidFill>
              </a:rPr>
            </a:br>
            <a:r>
              <a:rPr lang="en-GB" sz="2000" dirty="0">
                <a:solidFill>
                  <a:srgbClr val="7030A0"/>
                </a:solidFill>
              </a:rPr>
              <a:t>Tsai-Wu failure criterion</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22288"/>
            <a:ext cx="7247259" cy="3254488"/>
          </a:xfrm>
        </p:spPr>
        <p:txBody>
          <a:bodyPr>
            <a:normAutofit fontScale="92500" lnSpcReduction="20000"/>
          </a:bodyPr>
          <a:lstStyle/>
          <a:p>
            <a:r>
              <a:rPr lang="en-GB" dirty="0"/>
              <a:t>This criterion results from an attempt to mathematically generalise the Tsai-Hill criterion.</a:t>
            </a:r>
          </a:p>
          <a:p>
            <a:r>
              <a:rPr lang="en-GB" dirty="0"/>
              <a:t>It acknowledges the fact that composites have different strength in tension and compression.</a:t>
            </a:r>
          </a:p>
          <a:p>
            <a:r>
              <a:rPr lang="en-GB" dirty="0"/>
              <a:t>Good for preliminary design due to simplicity.</a:t>
            </a:r>
          </a:p>
          <a:p>
            <a:r>
              <a:rPr lang="en-GB" dirty="0"/>
              <a:t>It includes a curve fitting aspect and is not purely experimental.</a:t>
            </a:r>
          </a:p>
          <a:p>
            <a:r>
              <a:rPr lang="en-GB" dirty="0"/>
              <a:t>It smears properties of plies, i.e. treating plies as homogeneous orthotropic material.</a:t>
            </a:r>
          </a:p>
          <a:p>
            <a:r>
              <a:rPr lang="en-GB" dirty="0"/>
              <a:t>Failure types such as </a:t>
            </a:r>
            <a:r>
              <a:rPr lang="en-GB" i="1" dirty="0">
                <a:solidFill>
                  <a:srgbClr val="FF0000"/>
                </a:solidFill>
                <a:latin typeface="Times New Roman" panose="02020603050405020304" pitchFamily="18" charset="0"/>
                <a:cs typeface="Times New Roman" panose="02020603050405020304" pitchFamily="18" charset="0"/>
              </a:rPr>
              <a:t>matrix cracking </a:t>
            </a:r>
            <a:r>
              <a:rPr lang="en-GB" dirty="0"/>
              <a:t>and </a:t>
            </a:r>
            <a:r>
              <a:rPr lang="en-GB" i="1" dirty="0">
                <a:solidFill>
                  <a:srgbClr val="FFC000"/>
                </a:solidFill>
                <a:latin typeface="Times New Roman" panose="02020603050405020304" pitchFamily="18" charset="0"/>
                <a:cs typeface="Times New Roman" panose="02020603050405020304" pitchFamily="18" charset="0"/>
              </a:rPr>
              <a:t>fibre failure </a:t>
            </a:r>
            <a:r>
              <a:rPr lang="en-GB" dirty="0"/>
              <a:t>are not considered.</a:t>
            </a:r>
          </a:p>
          <a:p>
            <a:r>
              <a:rPr lang="en-GB" dirty="0"/>
              <a:t>For a single ply under plane stress, we have:</a:t>
            </a:r>
          </a:p>
          <a:p>
            <a:endParaRPr lang="en-GB" dirty="0"/>
          </a:p>
          <a:p>
            <a:endParaRPr lang="en-GB" dirty="0"/>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29</a:t>
            </a:fld>
            <a:endParaRPr lang="en-GB" dirty="0"/>
          </a:p>
        </p:txBody>
      </p:sp>
      <p:pic>
        <p:nvPicPr>
          <p:cNvPr id="3074" name="Picture 2" descr="Composite Ply Material Directions - 2011 - SOLIDWORKS Help">
            <a:extLst>
              <a:ext uri="{FF2B5EF4-FFF2-40B4-BE49-F238E27FC236}">
                <a16:creationId xmlns:a16="http://schemas.microsoft.com/office/drawing/2014/main" id="{2CDA59E5-E672-6887-75ED-2E5D5A0AC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67" y="4255781"/>
            <a:ext cx="2762250" cy="1314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Composites 101 - Quartus Engineering">
            <a:extLst>
              <a:ext uri="{FF2B5EF4-FFF2-40B4-BE49-F238E27FC236}">
                <a16:creationId xmlns:a16="http://schemas.microsoft.com/office/drawing/2014/main" id="{70602371-43A6-8EE2-1FC2-89694AA6E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67" y="2165197"/>
            <a:ext cx="3838575" cy="2000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EA1E8FA-EBE9-22B8-36E1-82D812EBAC7C}"/>
              </a:ext>
            </a:extLst>
          </p:cNvPr>
          <p:cNvPicPr>
            <a:picLocks noChangeAspect="1"/>
          </p:cNvPicPr>
          <p:nvPr/>
        </p:nvPicPr>
        <p:blipFill>
          <a:blip r:embed="rId5"/>
          <a:stretch>
            <a:fillRect/>
          </a:stretch>
        </p:blipFill>
        <p:spPr>
          <a:xfrm>
            <a:off x="1261590" y="5395953"/>
            <a:ext cx="6168996" cy="644724"/>
          </a:xfrm>
          <a:prstGeom prst="rect">
            <a:avLst/>
          </a:prstGeom>
          <a:ln>
            <a:solidFill>
              <a:schemeClr val="accent1"/>
            </a:solidFill>
          </a:ln>
        </p:spPr>
      </p:pic>
      <p:sp>
        <p:nvSpPr>
          <p:cNvPr id="7" name="Ribbon: Curved and Tilted Down 6">
            <a:extLst>
              <a:ext uri="{FF2B5EF4-FFF2-40B4-BE49-F238E27FC236}">
                <a16:creationId xmlns:a16="http://schemas.microsoft.com/office/drawing/2014/main" id="{A27FEAF3-B1CA-A0F3-809B-566BCA06D73E}"/>
              </a:ext>
            </a:extLst>
          </p:cNvPr>
          <p:cNvSpPr/>
          <p:nvPr/>
        </p:nvSpPr>
        <p:spPr>
          <a:xfrm>
            <a:off x="810000" y="6229473"/>
            <a:ext cx="9706796" cy="604277"/>
          </a:xfrm>
          <a:prstGeom prst="ellipseRibbon">
            <a:avLst>
              <a:gd name="adj1" fmla="val 25000"/>
              <a:gd name="adj2" fmla="val 69874"/>
              <a:gd name="adj3" fmla="val 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200" b="1" dirty="0">
                <a:solidFill>
                  <a:schemeClr val="bg1"/>
                </a:solidFill>
              </a:rPr>
              <a:t>Tsai-Wu provides unrealistic values for biaxial loading. For other loading types, it gives values that are either acceptable or excellent compared to the experimental results.</a:t>
            </a:r>
          </a:p>
        </p:txBody>
      </p:sp>
      <p:pic>
        <p:nvPicPr>
          <p:cNvPr id="5" name="Picture 4">
            <a:extLst>
              <a:ext uri="{FF2B5EF4-FFF2-40B4-BE49-F238E27FC236}">
                <a16:creationId xmlns:a16="http://schemas.microsoft.com/office/drawing/2014/main" id="{3AA6203D-D5DC-5C30-3705-F5B0368FF482}"/>
              </a:ext>
            </a:extLst>
          </p:cNvPr>
          <p:cNvPicPr>
            <a:picLocks noChangeAspect="1"/>
          </p:cNvPicPr>
          <p:nvPr/>
        </p:nvPicPr>
        <p:blipFill>
          <a:blip r:embed="rId6"/>
          <a:stretch>
            <a:fillRect/>
          </a:stretch>
        </p:blipFill>
        <p:spPr>
          <a:xfrm>
            <a:off x="9414653" y="451013"/>
            <a:ext cx="2607684" cy="695382"/>
          </a:xfrm>
          <a:prstGeom prst="rect">
            <a:avLst/>
          </a:prstGeom>
          <a:ln>
            <a:solidFill>
              <a:schemeClr val="accent1"/>
            </a:solidFill>
          </a:ln>
        </p:spPr>
      </p:pic>
      <p:sp>
        <p:nvSpPr>
          <p:cNvPr id="8" name="TextBox 7">
            <a:extLst>
              <a:ext uri="{FF2B5EF4-FFF2-40B4-BE49-F238E27FC236}">
                <a16:creationId xmlns:a16="http://schemas.microsoft.com/office/drawing/2014/main" id="{BA7E37B1-B18C-BD0A-E79E-B10CC55BC28A}"/>
              </a:ext>
            </a:extLst>
          </p:cNvPr>
          <p:cNvSpPr txBox="1"/>
          <p:nvPr/>
        </p:nvSpPr>
        <p:spPr>
          <a:xfrm>
            <a:off x="9414653" y="131002"/>
            <a:ext cx="917367" cy="323165"/>
          </a:xfrm>
          <a:prstGeom prst="rect">
            <a:avLst/>
          </a:prstGeom>
          <a:noFill/>
        </p:spPr>
        <p:txBody>
          <a:bodyPr wrap="none" rtlCol="0">
            <a:spAutoFit/>
          </a:bodyPr>
          <a:lstStyle/>
          <a:p>
            <a:r>
              <a:rPr lang="en-GB" sz="1500" b="1" dirty="0">
                <a:solidFill>
                  <a:schemeClr val="bg1"/>
                </a:solidFill>
                <a:latin typeface="Arial" panose="020B0604020202020204" pitchFamily="34" charset="0"/>
                <a:cs typeface="Arial" panose="020B0604020202020204" pitchFamily="34" charset="0"/>
              </a:rPr>
              <a:t>Tsai-Hill</a:t>
            </a:r>
          </a:p>
        </p:txBody>
      </p:sp>
    </p:spTree>
    <p:extLst>
      <p:ext uri="{BB962C8B-B14F-4D97-AF65-F5344CB8AC3E}">
        <p14:creationId xmlns:p14="http://schemas.microsoft.com/office/powerpoint/2010/main" val="20455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p:txBody>
          <a:bodyPr/>
          <a:lstStyle/>
          <a:p>
            <a:r>
              <a:rPr lang="en-GB" dirty="0"/>
              <a:t>Fracture modes-</a:t>
            </a:r>
            <a:br>
              <a:rPr lang="en-GB" dirty="0"/>
            </a:br>
            <a:r>
              <a:rPr lang="en-GB" sz="3000" dirty="0">
                <a:solidFill>
                  <a:srgbClr val="FF0000"/>
                </a:solidFill>
              </a:rPr>
              <a:t>Example 1</a:t>
            </a:r>
          </a:p>
        </p:txBody>
      </p:sp>
      <p:sp>
        <p:nvSpPr>
          <p:cNvPr id="3" name="Content Placeholder 2">
            <a:extLst>
              <a:ext uri="{FF2B5EF4-FFF2-40B4-BE49-F238E27FC236}">
                <a16:creationId xmlns:a16="http://schemas.microsoft.com/office/drawing/2014/main" id="{60B8CD35-AF2F-E5B8-D1AA-DB4A84F4F9CF}"/>
              </a:ext>
            </a:extLst>
          </p:cNvPr>
          <p:cNvSpPr>
            <a:spLocks noGrp="1"/>
          </p:cNvSpPr>
          <p:nvPr>
            <p:ph idx="1"/>
          </p:nvPr>
        </p:nvSpPr>
        <p:spPr>
          <a:xfrm>
            <a:off x="818712" y="2222287"/>
            <a:ext cx="5485835" cy="3636511"/>
          </a:xfrm>
        </p:spPr>
        <p:txBody>
          <a:bodyPr>
            <a:normAutofit fontScale="92500" lnSpcReduction="10000"/>
          </a:bodyPr>
          <a:lstStyle/>
          <a:p>
            <a:pPr algn="l"/>
            <a:r>
              <a:rPr lang="en-GB" dirty="0"/>
              <a:t>The fracture mechanism depends on:</a:t>
            </a:r>
          </a:p>
          <a:p>
            <a:pPr lvl="1"/>
            <a:r>
              <a:rPr lang="en-GB" dirty="0">
                <a:solidFill>
                  <a:srgbClr val="FFFF00"/>
                </a:solidFill>
              </a:rPr>
              <a:t>The nature of constituents</a:t>
            </a:r>
          </a:p>
          <a:p>
            <a:pPr lvl="1"/>
            <a:r>
              <a:rPr lang="en-GB" dirty="0">
                <a:solidFill>
                  <a:srgbClr val="FFFF00"/>
                </a:solidFill>
              </a:rPr>
              <a:t>The architecture of the layer</a:t>
            </a:r>
          </a:p>
          <a:p>
            <a:pPr lvl="1"/>
            <a:r>
              <a:rPr lang="en-GB" dirty="0">
                <a:solidFill>
                  <a:srgbClr val="FFFF00"/>
                </a:solidFill>
              </a:rPr>
              <a:t>Mode of mechanical loading</a:t>
            </a:r>
          </a:p>
          <a:p>
            <a:r>
              <a:rPr lang="en-GB" dirty="0"/>
              <a:t>For example, for a </a:t>
            </a:r>
            <a:r>
              <a:rPr lang="en-GB" b="1" dirty="0">
                <a:solidFill>
                  <a:srgbClr val="FFC000"/>
                </a:solidFill>
              </a:rPr>
              <a:t>cross-ply</a:t>
            </a:r>
            <a:r>
              <a:rPr lang="en-GB" dirty="0"/>
              <a:t> laminate subject to tensile loading:</a:t>
            </a:r>
          </a:p>
          <a:p>
            <a:pPr marL="800100" lvl="1" indent="-342900">
              <a:buFont typeface="+mj-lt"/>
              <a:buAutoNum type="arabicPeriod"/>
            </a:pPr>
            <a:r>
              <a:rPr lang="en-GB" dirty="0">
                <a:solidFill>
                  <a:srgbClr val="FFFF00"/>
                </a:solidFill>
              </a:rPr>
              <a:t>Longitudinal fracture of the matrix and/or fracture at the fibre-matrix interface in the layers oriented at 90°</a:t>
            </a:r>
          </a:p>
          <a:p>
            <a:pPr marL="800100" lvl="1" indent="-342900">
              <a:buFont typeface="+mj-lt"/>
              <a:buAutoNum type="arabicPeriod"/>
            </a:pPr>
            <a:r>
              <a:rPr lang="en-GB" dirty="0">
                <a:solidFill>
                  <a:srgbClr val="FFFF00"/>
                </a:solidFill>
              </a:rPr>
              <a:t>Fracture of the fibres in the layers at 0°</a:t>
            </a:r>
          </a:p>
          <a:p>
            <a:pPr marL="800100" lvl="1" indent="-342900">
              <a:buFont typeface="+mj-lt"/>
              <a:buAutoNum type="arabicPeriod"/>
            </a:pPr>
            <a:r>
              <a:rPr lang="en-GB" dirty="0">
                <a:solidFill>
                  <a:srgbClr val="FFFF00"/>
                </a:solidFill>
              </a:rPr>
              <a:t>The transverse fracture of the matrix in the layers at 0° </a:t>
            </a:r>
          </a:p>
          <a:p>
            <a:pPr lvl="1"/>
            <a:endParaRPr lang="en-GB" dirty="0">
              <a:solidFill>
                <a:srgbClr val="FFFF00"/>
              </a:solidFill>
            </a:endParaRPr>
          </a:p>
        </p:txBody>
      </p:sp>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3</a:t>
            </a:fld>
            <a:endParaRPr lang="en-GB" dirty="0"/>
          </a:p>
        </p:txBody>
      </p:sp>
      <p:pic>
        <p:nvPicPr>
          <p:cNvPr id="5" name="Picture 4">
            <a:extLst>
              <a:ext uri="{FF2B5EF4-FFF2-40B4-BE49-F238E27FC236}">
                <a16:creationId xmlns:a16="http://schemas.microsoft.com/office/drawing/2014/main" id="{020492B7-6A5C-3429-3ED2-290180BC78D1}"/>
              </a:ext>
            </a:extLst>
          </p:cNvPr>
          <p:cNvPicPr>
            <a:picLocks noChangeAspect="1"/>
          </p:cNvPicPr>
          <p:nvPr/>
        </p:nvPicPr>
        <p:blipFill>
          <a:blip r:embed="rId3"/>
          <a:stretch>
            <a:fillRect/>
          </a:stretch>
        </p:blipFill>
        <p:spPr>
          <a:xfrm>
            <a:off x="7228573" y="80101"/>
            <a:ext cx="4872702" cy="1749712"/>
          </a:xfrm>
          <a:prstGeom prst="rect">
            <a:avLst/>
          </a:prstGeom>
          <a:ln>
            <a:solidFill>
              <a:schemeClr val="accent6"/>
            </a:solidFill>
          </a:ln>
        </p:spPr>
      </p:pic>
      <p:pic>
        <p:nvPicPr>
          <p:cNvPr id="7" name="Picture 6">
            <a:extLst>
              <a:ext uri="{FF2B5EF4-FFF2-40B4-BE49-F238E27FC236}">
                <a16:creationId xmlns:a16="http://schemas.microsoft.com/office/drawing/2014/main" id="{05BF2C12-DF3B-4E09-766C-5627A21058C3}"/>
              </a:ext>
            </a:extLst>
          </p:cNvPr>
          <p:cNvPicPr>
            <a:picLocks noChangeAspect="1"/>
          </p:cNvPicPr>
          <p:nvPr/>
        </p:nvPicPr>
        <p:blipFill>
          <a:blip r:embed="rId4"/>
          <a:stretch>
            <a:fillRect/>
          </a:stretch>
        </p:blipFill>
        <p:spPr>
          <a:xfrm>
            <a:off x="7192188" y="1999301"/>
            <a:ext cx="2016087" cy="4316931"/>
          </a:xfrm>
          <a:prstGeom prst="rect">
            <a:avLst/>
          </a:prstGeom>
          <a:ln>
            <a:solidFill>
              <a:schemeClr val="accent6"/>
            </a:solidFill>
          </a:ln>
        </p:spPr>
      </p:pic>
      <p:pic>
        <p:nvPicPr>
          <p:cNvPr id="8" name="Picture 7">
            <a:extLst>
              <a:ext uri="{FF2B5EF4-FFF2-40B4-BE49-F238E27FC236}">
                <a16:creationId xmlns:a16="http://schemas.microsoft.com/office/drawing/2014/main" id="{97D4082B-B5FB-7F52-C86F-7F03315581BD}"/>
              </a:ext>
            </a:extLst>
          </p:cNvPr>
          <p:cNvPicPr>
            <a:picLocks noChangeAspect="1"/>
          </p:cNvPicPr>
          <p:nvPr/>
        </p:nvPicPr>
        <p:blipFill>
          <a:blip r:embed="rId5"/>
          <a:stretch>
            <a:fillRect/>
          </a:stretch>
        </p:blipFill>
        <p:spPr>
          <a:xfrm>
            <a:off x="9298003" y="1999301"/>
            <a:ext cx="2803271" cy="1031759"/>
          </a:xfrm>
          <a:prstGeom prst="rect">
            <a:avLst/>
          </a:prstGeom>
          <a:ln>
            <a:solidFill>
              <a:srgbClr val="FF0000"/>
            </a:solidFill>
          </a:ln>
        </p:spPr>
      </p:pic>
      <p:sp>
        <p:nvSpPr>
          <p:cNvPr id="9" name="Rectangle 8">
            <a:extLst>
              <a:ext uri="{FF2B5EF4-FFF2-40B4-BE49-F238E27FC236}">
                <a16:creationId xmlns:a16="http://schemas.microsoft.com/office/drawing/2014/main" id="{99FFF89A-88E1-376C-5FFA-A4AADBD78499}"/>
              </a:ext>
            </a:extLst>
          </p:cNvPr>
          <p:cNvSpPr/>
          <p:nvPr/>
        </p:nvSpPr>
        <p:spPr>
          <a:xfrm>
            <a:off x="10085187" y="3826941"/>
            <a:ext cx="2016087" cy="11011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latin typeface="Arial" panose="020B0604020202020204" pitchFamily="34" charset="0"/>
                <a:cs typeface="Arial" panose="020B0604020202020204" pitchFamily="34" charset="0"/>
              </a:rPr>
              <a:t>Side view of fracture of a [0/90]</a:t>
            </a:r>
            <a:r>
              <a:rPr lang="en-GB" sz="1200" baseline="-25000" dirty="0">
                <a:solidFill>
                  <a:schemeClr val="bg1"/>
                </a:solidFill>
                <a:latin typeface="Arial" panose="020B0604020202020204" pitchFamily="34" charset="0"/>
                <a:cs typeface="Arial" panose="020B0604020202020204" pitchFamily="34" charset="0"/>
              </a:rPr>
              <a:t>2s</a:t>
            </a:r>
            <a:r>
              <a:rPr lang="en-GB" sz="1200" dirty="0">
                <a:solidFill>
                  <a:schemeClr val="bg1"/>
                </a:solidFill>
                <a:latin typeface="Arial" panose="020B0604020202020204" pitchFamily="34" charset="0"/>
                <a:cs typeface="Arial" panose="020B0604020202020204" pitchFamily="34" charset="0"/>
              </a:rPr>
              <a:t> CFRP with a hole at the centre showing transverse fracture of 90</a:t>
            </a:r>
            <a:r>
              <a:rPr lang="en-GB" sz="1200" baseline="30000" dirty="0">
                <a:solidFill>
                  <a:schemeClr val="bg1"/>
                </a:solidFill>
                <a:latin typeface="Arial" panose="020B0604020202020204" pitchFamily="34" charset="0"/>
                <a:cs typeface="Arial" panose="020B0604020202020204" pitchFamily="34" charset="0"/>
              </a:rPr>
              <a:t>o</a:t>
            </a:r>
            <a:r>
              <a:rPr lang="en-GB" sz="1200" dirty="0">
                <a:solidFill>
                  <a:schemeClr val="bg1"/>
                </a:solidFill>
                <a:latin typeface="Arial" panose="020B0604020202020204" pitchFamily="34" charset="0"/>
                <a:cs typeface="Arial" panose="020B0604020202020204" pitchFamily="34" charset="0"/>
              </a:rPr>
              <a:t> plies.</a:t>
            </a:r>
          </a:p>
        </p:txBody>
      </p:sp>
      <p:cxnSp>
        <p:nvCxnSpPr>
          <p:cNvPr id="10" name="Straight Arrow Connector 9">
            <a:extLst>
              <a:ext uri="{FF2B5EF4-FFF2-40B4-BE49-F238E27FC236}">
                <a16:creationId xmlns:a16="http://schemas.microsoft.com/office/drawing/2014/main" id="{35C69F43-31E0-1117-57B1-20EFE25B3943}"/>
              </a:ext>
            </a:extLst>
          </p:cNvPr>
          <p:cNvCxnSpPr>
            <a:cxnSpLocks/>
            <a:stCxn id="9" idx="0"/>
          </p:cNvCxnSpPr>
          <p:nvPr/>
        </p:nvCxnSpPr>
        <p:spPr>
          <a:xfrm flipH="1" flipV="1">
            <a:off x="10456412" y="2897204"/>
            <a:ext cx="636819" cy="929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A1EC641-A9A3-1163-DE1F-F19ADA7DE9FE}"/>
              </a:ext>
            </a:extLst>
          </p:cNvPr>
          <p:cNvCxnSpPr>
            <a:cxnSpLocks/>
            <a:stCxn id="9" idx="0"/>
          </p:cNvCxnSpPr>
          <p:nvPr/>
        </p:nvCxnSpPr>
        <p:spPr>
          <a:xfrm flipH="1" flipV="1">
            <a:off x="10602089" y="2104019"/>
            <a:ext cx="491142" cy="172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6C9241E-1DF8-3942-052B-51D274817540}"/>
              </a:ext>
            </a:extLst>
          </p:cNvPr>
          <p:cNvSpPr/>
          <p:nvPr/>
        </p:nvSpPr>
        <p:spPr>
          <a:xfrm>
            <a:off x="8884118" y="3753853"/>
            <a:ext cx="291354" cy="1097280"/>
          </a:xfrm>
          <a:prstGeom prst="rect">
            <a:avLst/>
          </a:prstGeom>
          <a:solidFill>
            <a:srgbClr val="FF0000">
              <a:alpha val="56000"/>
            </a:srgbClr>
          </a:solidFill>
          <a:ln>
            <a:solidFill>
              <a:schemeClr val="accent1">
                <a:shade val="15000"/>
                <a:alpha val="22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F72E8A54-C87D-9DCE-70C6-424FECA13947}"/>
              </a:ext>
            </a:extLst>
          </p:cNvPr>
          <p:cNvCxnSpPr>
            <a:stCxn id="14" idx="0"/>
            <a:endCxn id="8" idx="1"/>
          </p:cNvCxnSpPr>
          <p:nvPr/>
        </p:nvCxnSpPr>
        <p:spPr>
          <a:xfrm flipV="1">
            <a:off x="9029795" y="2515181"/>
            <a:ext cx="268208" cy="12386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C1F885-D0B1-D351-F6D3-49DD10914300}"/>
              </a:ext>
            </a:extLst>
          </p:cNvPr>
          <p:cNvCxnSpPr>
            <a:cxnSpLocks/>
            <a:stCxn id="14" idx="2"/>
            <a:endCxn id="8" idx="2"/>
          </p:cNvCxnSpPr>
          <p:nvPr/>
        </p:nvCxnSpPr>
        <p:spPr>
          <a:xfrm flipV="1">
            <a:off x="9029795" y="3031060"/>
            <a:ext cx="1669844" cy="18200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9533032-4CFF-AC20-831D-5640D7D2D3B7}"/>
              </a:ext>
            </a:extLst>
          </p:cNvPr>
          <p:cNvPicPr>
            <a:picLocks noChangeAspect="1"/>
          </p:cNvPicPr>
          <p:nvPr/>
        </p:nvPicPr>
        <p:blipFill>
          <a:blip r:embed="rId6"/>
          <a:stretch>
            <a:fillRect/>
          </a:stretch>
        </p:blipFill>
        <p:spPr>
          <a:xfrm>
            <a:off x="3793261" y="5593485"/>
            <a:ext cx="1028810" cy="1069962"/>
          </a:xfrm>
          <a:prstGeom prst="rect">
            <a:avLst/>
          </a:prstGeom>
          <a:ln>
            <a:solidFill>
              <a:schemeClr val="accent6"/>
            </a:solidFill>
          </a:ln>
        </p:spPr>
      </p:pic>
      <p:pic>
        <p:nvPicPr>
          <p:cNvPr id="12" name="Picture 11">
            <a:extLst>
              <a:ext uri="{FF2B5EF4-FFF2-40B4-BE49-F238E27FC236}">
                <a16:creationId xmlns:a16="http://schemas.microsoft.com/office/drawing/2014/main" id="{15A501ED-BC18-7906-FC08-0D57FBB989B1}"/>
              </a:ext>
            </a:extLst>
          </p:cNvPr>
          <p:cNvPicPr>
            <a:picLocks noChangeAspect="1"/>
          </p:cNvPicPr>
          <p:nvPr/>
        </p:nvPicPr>
        <p:blipFill>
          <a:blip r:embed="rId7"/>
          <a:stretch>
            <a:fillRect/>
          </a:stretch>
        </p:blipFill>
        <p:spPr>
          <a:xfrm>
            <a:off x="5942755" y="5581926"/>
            <a:ext cx="1028811" cy="1081521"/>
          </a:xfrm>
          <a:prstGeom prst="rect">
            <a:avLst/>
          </a:prstGeom>
          <a:ln>
            <a:solidFill>
              <a:schemeClr val="accent4"/>
            </a:solidFill>
          </a:ln>
        </p:spPr>
      </p:pic>
      <p:pic>
        <p:nvPicPr>
          <p:cNvPr id="13" name="Picture 12">
            <a:extLst>
              <a:ext uri="{FF2B5EF4-FFF2-40B4-BE49-F238E27FC236}">
                <a16:creationId xmlns:a16="http://schemas.microsoft.com/office/drawing/2014/main" id="{343BE3B9-D036-4295-A4F4-6246ADBF3ED7}"/>
              </a:ext>
            </a:extLst>
          </p:cNvPr>
          <p:cNvPicPr>
            <a:picLocks noChangeAspect="1"/>
          </p:cNvPicPr>
          <p:nvPr/>
        </p:nvPicPr>
        <p:blipFill>
          <a:blip r:embed="rId8"/>
          <a:stretch>
            <a:fillRect/>
          </a:stretch>
        </p:blipFill>
        <p:spPr>
          <a:xfrm>
            <a:off x="4932382" y="5591995"/>
            <a:ext cx="912078" cy="1071452"/>
          </a:xfrm>
          <a:prstGeom prst="rect">
            <a:avLst/>
          </a:prstGeom>
          <a:ln>
            <a:solidFill>
              <a:schemeClr val="accent2"/>
            </a:solidFill>
          </a:ln>
        </p:spPr>
      </p:pic>
      <p:sp>
        <p:nvSpPr>
          <p:cNvPr id="15" name="TextBox 14">
            <a:extLst>
              <a:ext uri="{FF2B5EF4-FFF2-40B4-BE49-F238E27FC236}">
                <a16:creationId xmlns:a16="http://schemas.microsoft.com/office/drawing/2014/main" id="{5F89E012-424C-A7BD-C6FD-7A888993976A}"/>
              </a:ext>
            </a:extLst>
          </p:cNvPr>
          <p:cNvSpPr txBox="1"/>
          <p:nvPr/>
        </p:nvSpPr>
        <p:spPr>
          <a:xfrm>
            <a:off x="7192188" y="80101"/>
            <a:ext cx="1222238" cy="400110"/>
          </a:xfrm>
          <a:prstGeom prst="rect">
            <a:avLst/>
          </a:prstGeom>
          <a:noFill/>
        </p:spPr>
        <p:txBody>
          <a:bodyPr wrap="square" rtlCol="0">
            <a:spAutoFit/>
          </a:bodyPr>
          <a:lstStyle/>
          <a:p>
            <a:r>
              <a:rPr lang="en-GB" sz="1000" dirty="0">
                <a:solidFill>
                  <a:srgbClr val="FF0000"/>
                </a:solidFill>
                <a:latin typeface="Arial" panose="020B0604020202020204" pitchFamily="34" charset="0"/>
                <a:cs typeface="Arial" panose="020B0604020202020204" pitchFamily="34" charset="0"/>
              </a:rPr>
              <a:t>Half the laminate is shown</a:t>
            </a:r>
          </a:p>
        </p:txBody>
      </p:sp>
    </p:spTree>
    <p:extLst>
      <p:ext uri="{BB962C8B-B14F-4D97-AF65-F5344CB8AC3E}">
        <p14:creationId xmlns:p14="http://schemas.microsoft.com/office/powerpoint/2010/main" val="41873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656C-1EC1-365E-D0A2-88D8D6CD2A0A}"/>
              </a:ext>
            </a:extLst>
          </p:cNvPr>
          <p:cNvSpPr>
            <a:spLocks noGrp="1"/>
          </p:cNvSpPr>
          <p:nvPr>
            <p:ph type="title"/>
          </p:nvPr>
        </p:nvSpPr>
        <p:spPr/>
        <p:txBody>
          <a:bodyPr/>
          <a:lstStyle/>
          <a:p>
            <a:r>
              <a:rPr lang="en-GB" dirty="0"/>
              <a:t>Keynote</a:t>
            </a:r>
          </a:p>
        </p:txBody>
      </p:sp>
      <p:sp>
        <p:nvSpPr>
          <p:cNvPr id="3" name="Content Placeholder 2">
            <a:extLst>
              <a:ext uri="{FF2B5EF4-FFF2-40B4-BE49-F238E27FC236}">
                <a16:creationId xmlns:a16="http://schemas.microsoft.com/office/drawing/2014/main" id="{16DDA59B-0DC6-BD33-52B6-C7843B4F7702}"/>
              </a:ext>
            </a:extLst>
          </p:cNvPr>
          <p:cNvSpPr>
            <a:spLocks noGrp="1"/>
          </p:cNvSpPr>
          <p:nvPr>
            <p:ph idx="1"/>
          </p:nvPr>
        </p:nvSpPr>
        <p:spPr>
          <a:xfrm>
            <a:off x="818712" y="2222287"/>
            <a:ext cx="4548816" cy="4397969"/>
          </a:xfrm>
        </p:spPr>
        <p:txBody>
          <a:bodyPr>
            <a:normAutofit fontScale="92500" lnSpcReduction="20000"/>
          </a:bodyPr>
          <a:lstStyle/>
          <a:p>
            <a:r>
              <a:rPr lang="en-GB" dirty="0"/>
              <a:t>The </a:t>
            </a:r>
            <a:r>
              <a:rPr lang="en-GB" b="1" dirty="0"/>
              <a:t>Hoffman</a:t>
            </a:r>
            <a:r>
              <a:rPr lang="en-GB" dirty="0"/>
              <a:t> and </a:t>
            </a:r>
            <a:r>
              <a:rPr lang="en-GB" b="1" dirty="0"/>
              <a:t>Tsai–Wu</a:t>
            </a:r>
            <a:r>
              <a:rPr lang="en-GB" dirty="0"/>
              <a:t> criteria are closely related.</a:t>
            </a:r>
          </a:p>
          <a:p>
            <a:r>
              <a:rPr lang="en-GB" dirty="0"/>
              <a:t>Tsai–Wu is essentially a </a:t>
            </a:r>
            <a:r>
              <a:rPr lang="en-GB" i="1" dirty="0"/>
              <a:t>mathematical generalisation</a:t>
            </a:r>
            <a:r>
              <a:rPr lang="en-GB" dirty="0"/>
              <a:t> of Hoffman. </a:t>
            </a:r>
          </a:p>
          <a:p>
            <a:r>
              <a:rPr lang="en-GB" dirty="0"/>
              <a:t>Both evolved from the Hill and von Mises distortion energy concept, but they differ in how they treat tension–compression asymmetry and interaction terms.</a:t>
            </a:r>
          </a:p>
          <a:p>
            <a:r>
              <a:rPr lang="en-US" altLang="en-US" b="1" dirty="0">
                <a:solidFill>
                  <a:srgbClr val="FFFF00"/>
                </a:solidFill>
                <a:latin typeface="Arial" panose="020B0604020202020204" pitchFamily="34" charset="0"/>
              </a:rPr>
              <a:t>Hoffman</a:t>
            </a:r>
            <a:r>
              <a:rPr lang="en-US" altLang="en-US" dirty="0">
                <a:solidFill>
                  <a:srgbClr val="FFFF00"/>
                </a:solidFill>
                <a:latin typeface="Arial" panose="020B0604020202020204" pitchFamily="34" charset="0"/>
              </a:rPr>
              <a:t> = </a:t>
            </a:r>
            <a:r>
              <a:rPr lang="en-US" altLang="en-US" dirty="0">
                <a:latin typeface="Arial" panose="020B0604020202020204" pitchFamily="34" charset="0"/>
              </a:rPr>
              <a:t>Experimental Hill: practical, data-driven, reliable for composites under known loading states.</a:t>
            </a:r>
          </a:p>
          <a:p>
            <a:r>
              <a:rPr lang="en-US" altLang="en-US" b="1" dirty="0">
                <a:solidFill>
                  <a:srgbClr val="FFFF00"/>
                </a:solidFill>
                <a:latin typeface="Arial" panose="020B0604020202020204" pitchFamily="34" charset="0"/>
              </a:rPr>
              <a:t>Tsai–Wu</a:t>
            </a:r>
            <a:r>
              <a:rPr lang="en-US" altLang="en-US" dirty="0">
                <a:solidFill>
                  <a:srgbClr val="FFFF00"/>
                </a:solidFill>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Generalised</a:t>
            </a:r>
            <a:r>
              <a:rPr lang="en-US" altLang="en-US" dirty="0">
                <a:latin typeface="Arial" panose="020B0604020202020204" pitchFamily="34" charset="0"/>
              </a:rPr>
              <a:t> Energy Polynomial: elegant and adaptable but needs careful calibration and may overpredict failure under biaxial or triaxial stress.</a:t>
            </a:r>
          </a:p>
          <a:p>
            <a:endParaRPr lang="en-GB" dirty="0"/>
          </a:p>
          <a:p>
            <a:endParaRPr lang="en-GB" dirty="0"/>
          </a:p>
        </p:txBody>
      </p:sp>
      <p:sp>
        <p:nvSpPr>
          <p:cNvPr id="4" name="Slide Number Placeholder 3">
            <a:extLst>
              <a:ext uri="{FF2B5EF4-FFF2-40B4-BE49-F238E27FC236}">
                <a16:creationId xmlns:a16="http://schemas.microsoft.com/office/drawing/2014/main" id="{3A22FF3B-8048-D1E4-B4D1-D5A945691D37}"/>
              </a:ext>
            </a:extLst>
          </p:cNvPr>
          <p:cNvSpPr>
            <a:spLocks noGrp="1"/>
          </p:cNvSpPr>
          <p:nvPr>
            <p:ph type="sldNum" sz="quarter" idx="12"/>
          </p:nvPr>
        </p:nvSpPr>
        <p:spPr/>
        <p:txBody>
          <a:bodyPr/>
          <a:lstStyle/>
          <a:p>
            <a:fld id="{4183E3AC-4BFB-4F71-8C6B-E1F9A9D61AA6}" type="slidenum">
              <a:rPr lang="en-GB" smtClean="0"/>
              <a:t>30</a:t>
            </a:fld>
            <a:endParaRPr lang="en-GB" dirty="0"/>
          </a:p>
        </p:txBody>
      </p:sp>
      <p:pic>
        <p:nvPicPr>
          <p:cNvPr id="5" name="Picture 4">
            <a:extLst>
              <a:ext uri="{FF2B5EF4-FFF2-40B4-BE49-F238E27FC236}">
                <a16:creationId xmlns:a16="http://schemas.microsoft.com/office/drawing/2014/main" id="{46A6609E-DE03-15EF-336F-6A0E67827E4A}"/>
              </a:ext>
            </a:extLst>
          </p:cNvPr>
          <p:cNvPicPr>
            <a:picLocks noChangeAspect="1"/>
          </p:cNvPicPr>
          <p:nvPr/>
        </p:nvPicPr>
        <p:blipFill>
          <a:blip r:embed="rId2"/>
          <a:stretch>
            <a:fillRect/>
          </a:stretch>
        </p:blipFill>
        <p:spPr>
          <a:xfrm>
            <a:off x="5623196" y="2623132"/>
            <a:ext cx="6344412" cy="3076721"/>
          </a:xfrm>
          <a:prstGeom prst="rect">
            <a:avLst/>
          </a:prstGeom>
          <a:ln>
            <a:solidFill>
              <a:schemeClr val="accent1"/>
            </a:solidFill>
          </a:ln>
        </p:spPr>
      </p:pic>
      <p:pic>
        <p:nvPicPr>
          <p:cNvPr id="9" name="Picture 8">
            <a:extLst>
              <a:ext uri="{FF2B5EF4-FFF2-40B4-BE49-F238E27FC236}">
                <a16:creationId xmlns:a16="http://schemas.microsoft.com/office/drawing/2014/main" id="{1A0ED72F-8F7F-41A1-AC66-D3FF884B61E2}"/>
              </a:ext>
            </a:extLst>
          </p:cNvPr>
          <p:cNvPicPr>
            <a:picLocks noChangeAspect="1"/>
          </p:cNvPicPr>
          <p:nvPr/>
        </p:nvPicPr>
        <p:blipFill>
          <a:blip r:embed="rId3"/>
          <a:stretch>
            <a:fillRect/>
          </a:stretch>
        </p:blipFill>
        <p:spPr>
          <a:xfrm>
            <a:off x="6022440" y="535596"/>
            <a:ext cx="5945168" cy="793634"/>
          </a:xfrm>
          <a:prstGeom prst="rect">
            <a:avLst/>
          </a:prstGeom>
        </p:spPr>
      </p:pic>
    </p:spTree>
    <p:extLst>
      <p:ext uri="{BB962C8B-B14F-4D97-AF65-F5344CB8AC3E}">
        <p14:creationId xmlns:p14="http://schemas.microsoft.com/office/powerpoint/2010/main" val="301194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31</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LARC03</a:t>
            </a:r>
            <a:r>
              <a:rPr lang="en-GB" sz="2500" b="1" dirty="0">
                <a:solidFill>
                  <a:srgbClr val="00B0F0"/>
                </a:solidFill>
              </a:rPr>
              <a:t> Failure Criterion</a:t>
            </a:r>
          </a:p>
        </p:txBody>
      </p:sp>
    </p:spTree>
    <p:extLst>
      <p:ext uri="{BB962C8B-B14F-4D97-AF65-F5344CB8AC3E}">
        <p14:creationId xmlns:p14="http://schemas.microsoft.com/office/powerpoint/2010/main" val="44273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chemeClr val="accent6">
                    <a:lumMod val="50000"/>
                  </a:schemeClr>
                </a:solidFill>
              </a:rPr>
            </a:br>
            <a:r>
              <a:rPr lang="en-GB" sz="2000" dirty="0">
                <a:solidFill>
                  <a:srgbClr val="7030A0"/>
                </a:solidFill>
              </a:rPr>
              <a:t>LARC03</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32</a:t>
            </a:fld>
            <a:endParaRPr lang="en-GB" dirty="0"/>
          </a:p>
        </p:txBody>
      </p:sp>
      <p:pic>
        <p:nvPicPr>
          <p:cNvPr id="9" name="Picture 8">
            <a:extLst>
              <a:ext uri="{FF2B5EF4-FFF2-40B4-BE49-F238E27FC236}">
                <a16:creationId xmlns:a16="http://schemas.microsoft.com/office/drawing/2014/main" id="{1E250D80-13EE-186F-1B1C-A1E73CB88F11}"/>
              </a:ext>
            </a:extLst>
          </p:cNvPr>
          <p:cNvPicPr>
            <a:picLocks noChangeAspect="1"/>
          </p:cNvPicPr>
          <p:nvPr/>
        </p:nvPicPr>
        <p:blipFill>
          <a:blip r:embed="rId3"/>
          <a:stretch>
            <a:fillRect/>
          </a:stretch>
        </p:blipFill>
        <p:spPr>
          <a:xfrm>
            <a:off x="83310" y="2465704"/>
            <a:ext cx="5210585" cy="1646675"/>
          </a:xfrm>
          <a:prstGeom prst="rect">
            <a:avLst/>
          </a:prstGeom>
          <a:ln>
            <a:solidFill>
              <a:schemeClr val="accent1"/>
            </a:solidFill>
          </a:ln>
        </p:spPr>
      </p:pic>
      <p:pic>
        <p:nvPicPr>
          <p:cNvPr id="10" name="Picture 9">
            <a:extLst>
              <a:ext uri="{FF2B5EF4-FFF2-40B4-BE49-F238E27FC236}">
                <a16:creationId xmlns:a16="http://schemas.microsoft.com/office/drawing/2014/main" id="{6F3DBB37-5BFB-D8F9-3446-FB8595911CE3}"/>
              </a:ext>
            </a:extLst>
          </p:cNvPr>
          <p:cNvPicPr>
            <a:picLocks noChangeAspect="1"/>
          </p:cNvPicPr>
          <p:nvPr/>
        </p:nvPicPr>
        <p:blipFill>
          <a:blip r:embed="rId4"/>
          <a:srcRect b="32334"/>
          <a:stretch/>
        </p:blipFill>
        <p:spPr>
          <a:xfrm>
            <a:off x="83310" y="4392296"/>
            <a:ext cx="4873701" cy="2014191"/>
          </a:xfrm>
          <a:prstGeom prst="rect">
            <a:avLst/>
          </a:prstGeom>
          <a:ln>
            <a:solidFill>
              <a:schemeClr val="accent1"/>
            </a:solidFill>
          </a:ln>
        </p:spPr>
      </p:pic>
      <p:pic>
        <p:nvPicPr>
          <p:cNvPr id="11" name="Picture 10">
            <a:extLst>
              <a:ext uri="{FF2B5EF4-FFF2-40B4-BE49-F238E27FC236}">
                <a16:creationId xmlns:a16="http://schemas.microsoft.com/office/drawing/2014/main" id="{8CE38097-BCD9-6245-A991-92A2111AAB93}"/>
              </a:ext>
            </a:extLst>
          </p:cNvPr>
          <p:cNvPicPr>
            <a:picLocks noChangeAspect="1"/>
          </p:cNvPicPr>
          <p:nvPr/>
        </p:nvPicPr>
        <p:blipFill>
          <a:blip r:embed="rId5"/>
          <a:stretch>
            <a:fillRect/>
          </a:stretch>
        </p:blipFill>
        <p:spPr>
          <a:xfrm>
            <a:off x="5910507" y="343837"/>
            <a:ext cx="5210586" cy="3484521"/>
          </a:xfrm>
          <a:prstGeom prst="rect">
            <a:avLst/>
          </a:prstGeom>
          <a:ln>
            <a:solidFill>
              <a:schemeClr val="accent1"/>
            </a:solidFill>
          </a:ln>
        </p:spPr>
      </p:pic>
      <p:pic>
        <p:nvPicPr>
          <p:cNvPr id="12" name="Picture 11">
            <a:extLst>
              <a:ext uri="{FF2B5EF4-FFF2-40B4-BE49-F238E27FC236}">
                <a16:creationId xmlns:a16="http://schemas.microsoft.com/office/drawing/2014/main" id="{EB3E17AE-A596-DD44-C4E6-35F3FFCA5DEC}"/>
              </a:ext>
            </a:extLst>
          </p:cNvPr>
          <p:cNvPicPr>
            <a:picLocks noChangeAspect="1"/>
          </p:cNvPicPr>
          <p:nvPr/>
        </p:nvPicPr>
        <p:blipFill>
          <a:blip r:embed="rId6"/>
          <a:stretch>
            <a:fillRect/>
          </a:stretch>
        </p:blipFill>
        <p:spPr>
          <a:xfrm>
            <a:off x="5910507" y="3876483"/>
            <a:ext cx="4751782" cy="2653479"/>
          </a:xfrm>
          <a:prstGeom prst="rect">
            <a:avLst/>
          </a:prstGeom>
          <a:ln>
            <a:solidFill>
              <a:schemeClr val="accent1"/>
            </a:solidFill>
          </a:ln>
        </p:spPr>
      </p:pic>
    </p:spTree>
    <p:extLst>
      <p:ext uri="{BB962C8B-B14F-4D97-AF65-F5344CB8AC3E}">
        <p14:creationId xmlns:p14="http://schemas.microsoft.com/office/powerpoint/2010/main" val="3321897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33</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Hashin-Rotem</a:t>
            </a:r>
            <a:r>
              <a:rPr lang="en-GB" sz="2500" b="1" dirty="0">
                <a:solidFill>
                  <a:srgbClr val="00B0F0"/>
                </a:solidFill>
              </a:rPr>
              <a:t> Failure Criterion</a:t>
            </a:r>
          </a:p>
        </p:txBody>
      </p:sp>
    </p:spTree>
    <p:extLst>
      <p:ext uri="{BB962C8B-B14F-4D97-AF65-F5344CB8AC3E}">
        <p14:creationId xmlns:p14="http://schemas.microsoft.com/office/powerpoint/2010/main" val="1376365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Unidirectional-</a:t>
            </a:r>
            <a:br>
              <a:rPr lang="en-GB" sz="3000" dirty="0">
                <a:solidFill>
                  <a:schemeClr val="accent6">
                    <a:lumMod val="50000"/>
                  </a:schemeClr>
                </a:solidFill>
              </a:rPr>
            </a:br>
            <a:r>
              <a:rPr lang="en-GB" sz="2000" dirty="0">
                <a:solidFill>
                  <a:srgbClr val="7030A0"/>
                </a:solidFill>
              </a:rPr>
              <a:t>Hashin-Rotem failure criterion</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818712" y="2222288"/>
            <a:ext cx="7054753" cy="3254488"/>
          </a:xfrm>
        </p:spPr>
        <p:txBody>
          <a:bodyPr>
            <a:normAutofit/>
          </a:bodyPr>
          <a:lstStyle/>
          <a:p>
            <a:r>
              <a:rPr lang="en-GB" dirty="0"/>
              <a:t>Fibre failure:</a:t>
            </a:r>
          </a:p>
          <a:p>
            <a:endParaRPr lang="en-GB" dirty="0"/>
          </a:p>
          <a:p>
            <a:endParaRPr lang="en-GB" dirty="0"/>
          </a:p>
          <a:p>
            <a:endParaRPr lang="en-GB" dirty="0"/>
          </a:p>
          <a:p>
            <a:r>
              <a:rPr lang="en-GB" dirty="0"/>
              <a:t>Matrix failure:</a:t>
            </a:r>
          </a:p>
          <a:p>
            <a:endParaRPr lang="en-GB" dirty="0"/>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34</a:t>
            </a:fld>
            <a:endParaRPr lang="en-GB" dirty="0"/>
          </a:p>
        </p:txBody>
      </p:sp>
      <p:pic>
        <p:nvPicPr>
          <p:cNvPr id="3074" name="Picture 2" descr="Composite Ply Material Directions - 2011 - SOLIDWORKS Help">
            <a:extLst>
              <a:ext uri="{FF2B5EF4-FFF2-40B4-BE49-F238E27FC236}">
                <a16:creationId xmlns:a16="http://schemas.microsoft.com/office/drawing/2014/main" id="{2CDA59E5-E672-6887-75ED-2E5D5A0AC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167" y="4255781"/>
            <a:ext cx="2762250" cy="1314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Composites 101 - Quartus Engineering">
            <a:extLst>
              <a:ext uri="{FF2B5EF4-FFF2-40B4-BE49-F238E27FC236}">
                <a16:creationId xmlns:a16="http://schemas.microsoft.com/office/drawing/2014/main" id="{70602371-43A6-8EE2-1FC2-89694AA6E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167" y="2165197"/>
            <a:ext cx="3838575" cy="20002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8FF1B4-9BEA-2FF5-8234-BCFBA3CC7C51}"/>
              </a:ext>
            </a:extLst>
          </p:cNvPr>
          <p:cNvPicPr>
            <a:picLocks noChangeAspect="1"/>
          </p:cNvPicPr>
          <p:nvPr/>
        </p:nvPicPr>
        <p:blipFill rotWithShape="1">
          <a:blip r:embed="rId5"/>
          <a:srcRect r="33936"/>
          <a:stretch/>
        </p:blipFill>
        <p:spPr>
          <a:xfrm>
            <a:off x="1290583" y="2598200"/>
            <a:ext cx="2492145" cy="1131691"/>
          </a:xfrm>
          <a:prstGeom prst="rect">
            <a:avLst/>
          </a:prstGeom>
          <a:ln>
            <a:solidFill>
              <a:schemeClr val="accent1"/>
            </a:solidFill>
          </a:ln>
        </p:spPr>
      </p:pic>
      <p:pic>
        <p:nvPicPr>
          <p:cNvPr id="8" name="Picture 7">
            <a:extLst>
              <a:ext uri="{FF2B5EF4-FFF2-40B4-BE49-F238E27FC236}">
                <a16:creationId xmlns:a16="http://schemas.microsoft.com/office/drawing/2014/main" id="{2DFA61B5-742D-970A-9B97-1565D1DEDB5B}"/>
              </a:ext>
            </a:extLst>
          </p:cNvPr>
          <p:cNvPicPr>
            <a:picLocks noChangeAspect="1"/>
          </p:cNvPicPr>
          <p:nvPr/>
        </p:nvPicPr>
        <p:blipFill>
          <a:blip r:embed="rId6"/>
          <a:stretch>
            <a:fillRect/>
          </a:stretch>
        </p:blipFill>
        <p:spPr>
          <a:xfrm>
            <a:off x="1290583" y="4294026"/>
            <a:ext cx="3406545" cy="1359843"/>
          </a:xfrm>
          <a:prstGeom prst="rect">
            <a:avLst/>
          </a:prstGeom>
          <a:ln>
            <a:solidFill>
              <a:schemeClr val="accent1"/>
            </a:solidFill>
          </a:ln>
        </p:spPr>
      </p:pic>
    </p:spTree>
    <p:extLst>
      <p:ext uri="{BB962C8B-B14F-4D97-AF65-F5344CB8AC3E}">
        <p14:creationId xmlns:p14="http://schemas.microsoft.com/office/powerpoint/2010/main" val="3368279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5EE8-0EB9-319E-34F9-FC77E5E254A2}"/>
              </a:ext>
            </a:extLst>
          </p:cNvPr>
          <p:cNvSpPr>
            <a:spLocks noGrp="1"/>
          </p:cNvSpPr>
          <p:nvPr>
            <p:ph type="title"/>
          </p:nvPr>
        </p:nvSpPr>
        <p:spPr/>
        <p:txBody>
          <a:bodyPr/>
          <a:lstStyle/>
          <a:p>
            <a:r>
              <a:rPr lang="en-GB" dirty="0"/>
              <a:t>Example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0174DE-FB1F-EAD9-DA1B-62A6A673CB7B}"/>
                  </a:ext>
                </a:extLst>
              </p:cNvPr>
              <p:cNvSpPr>
                <a:spLocks noGrp="1"/>
              </p:cNvSpPr>
              <p:nvPr>
                <p:ph idx="1"/>
              </p:nvPr>
            </p:nvSpPr>
            <p:spPr/>
            <p:txBody>
              <a:bodyPr/>
              <a:lstStyle/>
              <a:p>
                <a:r>
                  <a:rPr lang="en-GB" dirty="0"/>
                  <a:t>Consider an orthotropic layer whose characteristics at fracture are given by:</a:t>
                </a:r>
              </a:p>
              <a:p>
                <a:endParaRPr lang="en-GB" dirty="0"/>
              </a:p>
              <a:p>
                <a:endParaRPr lang="en-GB" dirty="0"/>
              </a:p>
              <a:p>
                <a:endParaRPr lang="en-GB" dirty="0"/>
              </a:p>
              <a:p>
                <a:r>
                  <a:rPr lang="en-GB" dirty="0"/>
                  <a:t>This layer is subjected to a tension in the direction </a:t>
                </a:r>
                <a14:m>
                  <m:oMath xmlns:m="http://schemas.openxmlformats.org/officeDocument/2006/math">
                    <m:r>
                      <a:rPr lang="en-GB" i="1" smtClean="0">
                        <a:latin typeface="Cambria Math" panose="02040503050406030204" pitchFamily="18" charset="0"/>
                        <a:ea typeface="Cambria Math" panose="02040503050406030204" pitchFamily="18" charset="0"/>
                      </a:rPr>
                      <m:t>𝜃</m:t>
                    </m:r>
                  </m:oMath>
                </a14:m>
                <a:r>
                  <a:rPr lang="en-GB" dirty="0"/>
                  <a:t>.</a:t>
                </a:r>
              </a:p>
              <a:p>
                <a:r>
                  <a:rPr lang="en-GB" dirty="0"/>
                  <a:t>Plot (first in Cartesian coordinates for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𝜋</m:t>
                    </m:r>
                  </m:oMath>
                </a14:m>
                <a:r>
                  <a:rPr lang="en-GB" dirty="0"/>
                  <a:t>, then in polar coordinates for </a:t>
                </a:r>
                <a14:m>
                  <m:oMath xmlns:m="http://schemas.openxmlformats.org/officeDocument/2006/math">
                    <m:r>
                      <a:rPr lang="en-GB" i="1">
                        <a:latin typeface="Cambria Math" panose="02040503050406030204" pitchFamily="18" charset="0"/>
                      </a:rPr>
                      <m:t>0</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oMath>
                </a14:m>
                <a:r>
                  <a:rPr lang="en-GB" dirty="0"/>
                  <a:t>), the tensile strength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𝑥𝑢</m:t>
                        </m:r>
                      </m:sub>
                    </m:sSub>
                  </m:oMath>
                </a14:m>
                <a:r>
                  <a:rPr lang="en-GB" dirty="0"/>
                  <a:t> as a function of the angle </a:t>
                </a:r>
                <a14:m>
                  <m:oMath xmlns:m="http://schemas.openxmlformats.org/officeDocument/2006/math">
                    <m:r>
                      <a:rPr lang="en-GB" i="1">
                        <a:latin typeface="Cambria Math" panose="02040503050406030204" pitchFamily="18" charset="0"/>
                        <a:ea typeface="Cambria Math" panose="02040503050406030204" pitchFamily="18" charset="0"/>
                      </a:rPr>
                      <m:t>𝜃</m:t>
                    </m:r>
                  </m:oMath>
                </a14:m>
                <a:r>
                  <a:rPr lang="en-GB" dirty="0"/>
                  <a:t> of tension, using the maximum stress criterion.</a:t>
                </a:r>
              </a:p>
            </p:txBody>
          </p:sp>
        </mc:Choice>
        <mc:Fallback xmlns="">
          <p:sp>
            <p:nvSpPr>
              <p:cNvPr id="3" name="Content Placeholder 2">
                <a:extLst>
                  <a:ext uri="{FF2B5EF4-FFF2-40B4-BE49-F238E27FC236}">
                    <a16:creationId xmlns:a16="http://schemas.microsoft.com/office/drawing/2014/main" id="{120174DE-FB1F-EAD9-DA1B-62A6A673CB7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6DBE89E-6581-0CFB-C7E9-57FBB5EC04B5}"/>
              </a:ext>
            </a:extLst>
          </p:cNvPr>
          <p:cNvSpPr>
            <a:spLocks noGrp="1"/>
          </p:cNvSpPr>
          <p:nvPr>
            <p:ph type="sldNum" sz="quarter" idx="12"/>
          </p:nvPr>
        </p:nvSpPr>
        <p:spPr/>
        <p:txBody>
          <a:bodyPr/>
          <a:lstStyle/>
          <a:p>
            <a:fld id="{4183E3AC-4BFB-4F71-8C6B-E1F9A9D61AA6}" type="slidenum">
              <a:rPr lang="en-GB" smtClean="0"/>
              <a:t>35</a:t>
            </a:fld>
            <a:endParaRPr lang="en-GB" dirty="0"/>
          </a:p>
        </p:txBody>
      </p:sp>
      <p:pic>
        <p:nvPicPr>
          <p:cNvPr id="5" name="Picture 4">
            <a:extLst>
              <a:ext uri="{FF2B5EF4-FFF2-40B4-BE49-F238E27FC236}">
                <a16:creationId xmlns:a16="http://schemas.microsoft.com/office/drawing/2014/main" id="{FFDAAA09-BC7D-6265-32C6-0C266BA13348}"/>
              </a:ext>
            </a:extLst>
          </p:cNvPr>
          <p:cNvPicPr>
            <a:picLocks noChangeAspect="1"/>
          </p:cNvPicPr>
          <p:nvPr/>
        </p:nvPicPr>
        <p:blipFill>
          <a:blip r:embed="rId4"/>
          <a:stretch>
            <a:fillRect/>
          </a:stretch>
        </p:blipFill>
        <p:spPr>
          <a:xfrm>
            <a:off x="1287155" y="2670288"/>
            <a:ext cx="5363323" cy="857370"/>
          </a:xfrm>
          <a:prstGeom prst="rect">
            <a:avLst/>
          </a:prstGeom>
        </p:spPr>
      </p:pic>
    </p:spTree>
    <p:extLst>
      <p:ext uri="{BB962C8B-B14F-4D97-AF65-F5344CB8AC3E}">
        <p14:creationId xmlns:p14="http://schemas.microsoft.com/office/powerpoint/2010/main" val="888757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87F2-CA21-A7E2-BAE8-8964A002B9CD}"/>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339B3238-E75D-7606-49C9-1425F728C06A}"/>
              </a:ext>
            </a:extLst>
          </p:cNvPr>
          <p:cNvSpPr>
            <a:spLocks noGrp="1"/>
          </p:cNvSpPr>
          <p:nvPr>
            <p:ph idx="1"/>
          </p:nvPr>
        </p:nvSpPr>
        <p:spPr/>
        <p:txBody>
          <a:bodyPr/>
          <a:lstStyle/>
          <a:p>
            <a:r>
              <a:rPr lang="en-GB" dirty="0"/>
              <a:t>See file “Maximum Stress Criterion Example-1.xls” for detailed solution.</a:t>
            </a:r>
          </a:p>
          <a:p>
            <a:r>
              <a:rPr lang="en-GB" dirty="0"/>
              <a:t>Illustration in the cartesian graph is shown below:</a:t>
            </a:r>
          </a:p>
        </p:txBody>
      </p:sp>
      <p:sp>
        <p:nvSpPr>
          <p:cNvPr id="4" name="Slide Number Placeholder 3">
            <a:extLst>
              <a:ext uri="{FF2B5EF4-FFF2-40B4-BE49-F238E27FC236}">
                <a16:creationId xmlns:a16="http://schemas.microsoft.com/office/drawing/2014/main" id="{242430B3-6294-C027-ED81-330FEF00A692}"/>
              </a:ext>
            </a:extLst>
          </p:cNvPr>
          <p:cNvSpPr>
            <a:spLocks noGrp="1"/>
          </p:cNvSpPr>
          <p:nvPr>
            <p:ph type="sldNum" sz="quarter" idx="12"/>
          </p:nvPr>
        </p:nvSpPr>
        <p:spPr/>
        <p:txBody>
          <a:bodyPr/>
          <a:lstStyle/>
          <a:p>
            <a:fld id="{4183E3AC-4BFB-4F71-8C6B-E1F9A9D61AA6}" type="slidenum">
              <a:rPr lang="en-GB" smtClean="0"/>
              <a:t>36</a:t>
            </a:fld>
            <a:endParaRPr lang="en-GB" dirty="0"/>
          </a:p>
        </p:txBody>
      </p:sp>
      <p:graphicFrame>
        <p:nvGraphicFramePr>
          <p:cNvPr id="5" name="Chart 4">
            <a:extLst>
              <a:ext uri="{FF2B5EF4-FFF2-40B4-BE49-F238E27FC236}">
                <a16:creationId xmlns:a16="http://schemas.microsoft.com/office/drawing/2014/main" id="{F25A2CD2-E518-25A3-5E0A-CA1259AD916B}"/>
              </a:ext>
            </a:extLst>
          </p:cNvPr>
          <p:cNvGraphicFramePr>
            <a:graphicFrameLocks/>
          </p:cNvGraphicFramePr>
          <p:nvPr>
            <p:extLst>
              <p:ext uri="{D42A27DB-BD31-4B8C-83A1-F6EECF244321}">
                <p14:modId xmlns:p14="http://schemas.microsoft.com/office/powerpoint/2010/main" val="1609997985"/>
              </p:ext>
            </p:extLst>
          </p:nvPr>
        </p:nvGraphicFramePr>
        <p:xfrm>
          <a:off x="889033" y="3215994"/>
          <a:ext cx="6724550" cy="336768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021D9D46-5650-A31C-0DEC-A67436D34245}"/>
              </a:ext>
            </a:extLst>
          </p:cNvPr>
          <p:cNvPicPr>
            <a:picLocks noChangeAspect="1"/>
          </p:cNvPicPr>
          <p:nvPr/>
        </p:nvPicPr>
        <p:blipFill>
          <a:blip r:embed="rId4"/>
          <a:stretch>
            <a:fillRect/>
          </a:stretch>
        </p:blipFill>
        <p:spPr>
          <a:xfrm>
            <a:off x="8364354" y="75043"/>
            <a:ext cx="3734023" cy="596913"/>
          </a:xfrm>
          <a:prstGeom prst="rect">
            <a:avLst/>
          </a:prstGeom>
        </p:spPr>
      </p:pic>
      <p:pic>
        <p:nvPicPr>
          <p:cNvPr id="7" name="Picture 6">
            <a:extLst>
              <a:ext uri="{FF2B5EF4-FFF2-40B4-BE49-F238E27FC236}">
                <a16:creationId xmlns:a16="http://schemas.microsoft.com/office/drawing/2014/main" id="{6028ED90-A224-00DF-2E48-1913EE927C0E}"/>
              </a:ext>
            </a:extLst>
          </p:cNvPr>
          <p:cNvPicPr>
            <a:picLocks noChangeAspect="1"/>
          </p:cNvPicPr>
          <p:nvPr/>
        </p:nvPicPr>
        <p:blipFill>
          <a:blip r:embed="rId5"/>
          <a:stretch>
            <a:fillRect/>
          </a:stretch>
        </p:blipFill>
        <p:spPr>
          <a:xfrm>
            <a:off x="4870383" y="75043"/>
            <a:ext cx="3397718" cy="1678554"/>
          </a:xfrm>
          <a:prstGeom prst="rect">
            <a:avLst/>
          </a:prstGeom>
        </p:spPr>
      </p:pic>
    </p:spTree>
    <p:extLst>
      <p:ext uri="{BB962C8B-B14F-4D97-AF65-F5344CB8AC3E}">
        <p14:creationId xmlns:p14="http://schemas.microsoft.com/office/powerpoint/2010/main" val="1921298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AB6B2B95-F970-6EF9-2F09-9E806031274F}"/>
              </a:ext>
            </a:extLst>
          </p:cNvPr>
          <p:cNvGraphicFramePr>
            <a:graphicFrameLocks/>
          </p:cNvGraphicFramePr>
          <p:nvPr>
            <p:extLst>
              <p:ext uri="{D42A27DB-BD31-4B8C-83A1-F6EECF244321}">
                <p14:modId xmlns:p14="http://schemas.microsoft.com/office/powerpoint/2010/main" val="1523327129"/>
              </p:ext>
            </p:extLst>
          </p:nvPr>
        </p:nvGraphicFramePr>
        <p:xfrm>
          <a:off x="4889635" y="2694759"/>
          <a:ext cx="6643588" cy="3636511"/>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8157E4B4-A25B-42C5-EEC2-12A1878BFD34}"/>
              </a:ext>
            </a:extLst>
          </p:cNvPr>
          <p:cNvSpPr>
            <a:spLocks noGrp="1"/>
          </p:cNvSpPr>
          <p:nvPr>
            <p:ph idx="1"/>
          </p:nvPr>
        </p:nvSpPr>
        <p:spPr>
          <a:xfrm>
            <a:off x="818712" y="2222287"/>
            <a:ext cx="5277288" cy="3636511"/>
          </a:xfrm>
        </p:spPr>
        <p:txBody>
          <a:bodyPr/>
          <a:lstStyle/>
          <a:p>
            <a:r>
              <a:rPr lang="en-GB" dirty="0"/>
              <a:t>The polar graph is shown here:</a:t>
            </a:r>
          </a:p>
        </p:txBody>
      </p:sp>
      <p:sp>
        <p:nvSpPr>
          <p:cNvPr id="4" name="Slide Number Placeholder 3">
            <a:extLst>
              <a:ext uri="{FF2B5EF4-FFF2-40B4-BE49-F238E27FC236}">
                <a16:creationId xmlns:a16="http://schemas.microsoft.com/office/drawing/2014/main" id="{7ECCB5A3-418B-0345-4F33-AD026B8F6FFD}"/>
              </a:ext>
            </a:extLst>
          </p:cNvPr>
          <p:cNvSpPr>
            <a:spLocks noGrp="1"/>
          </p:cNvSpPr>
          <p:nvPr>
            <p:ph type="sldNum" sz="quarter" idx="12"/>
          </p:nvPr>
        </p:nvSpPr>
        <p:spPr/>
        <p:txBody>
          <a:bodyPr/>
          <a:lstStyle/>
          <a:p>
            <a:fld id="{4183E3AC-4BFB-4F71-8C6B-E1F9A9D61AA6}" type="slidenum">
              <a:rPr lang="en-GB" smtClean="0"/>
              <a:t>37</a:t>
            </a:fld>
            <a:endParaRPr lang="en-GB" dirty="0"/>
          </a:p>
        </p:txBody>
      </p:sp>
      <p:sp>
        <p:nvSpPr>
          <p:cNvPr id="12" name="Title 11">
            <a:extLst>
              <a:ext uri="{FF2B5EF4-FFF2-40B4-BE49-F238E27FC236}">
                <a16:creationId xmlns:a16="http://schemas.microsoft.com/office/drawing/2014/main" id="{D9F60C10-D231-C2E6-0D9F-D3C9AA81C804}"/>
              </a:ext>
            </a:extLst>
          </p:cNvPr>
          <p:cNvSpPr>
            <a:spLocks noGrp="1"/>
          </p:cNvSpPr>
          <p:nvPr>
            <p:ph type="title"/>
          </p:nvPr>
        </p:nvSpPr>
        <p:spPr/>
        <p:txBody>
          <a:bodyPr/>
          <a:lstStyle/>
          <a:p>
            <a:r>
              <a:rPr lang="en-GB" dirty="0"/>
              <a:t>Solution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1E2100-DEC2-C857-C69E-AC5E3A4F0473}"/>
                  </a:ext>
                </a:extLst>
              </p:cNvPr>
              <p:cNvSpPr txBox="1"/>
              <p:nvPr/>
            </p:nvSpPr>
            <p:spPr>
              <a:xfrm>
                <a:off x="5893283" y="4236015"/>
                <a:ext cx="4038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FF00"/>
                              </a:solidFill>
                              <a:latin typeface="Cambria Math" panose="02040503050406030204" pitchFamily="18" charset="0"/>
                            </a:rPr>
                          </m:ctrlPr>
                        </m:sSubPr>
                        <m:e>
                          <m:r>
                            <a:rPr lang="en-GB" i="1" smtClean="0">
                              <a:solidFill>
                                <a:srgbClr val="FFFF00"/>
                              </a:solidFill>
                              <a:latin typeface="Cambria Math" panose="02040503050406030204" pitchFamily="18" charset="0"/>
                              <a:ea typeface="Cambria Math" panose="02040503050406030204" pitchFamily="18" charset="0"/>
                            </a:rPr>
                            <m:t>𝜎</m:t>
                          </m:r>
                        </m:e>
                        <m:sub>
                          <m:r>
                            <a:rPr lang="en-GB" b="0" i="1" smtClean="0">
                              <a:solidFill>
                                <a:srgbClr val="FFFF00"/>
                              </a:solidFill>
                              <a:latin typeface="Cambria Math" panose="02040503050406030204" pitchFamily="18" charset="0"/>
                            </a:rPr>
                            <m:t>𝑥𝑢</m:t>
                          </m:r>
                        </m:sub>
                      </m:sSub>
                    </m:oMath>
                  </m:oMathPara>
                </a14:m>
                <a:endParaRPr lang="en-GB" dirty="0"/>
              </a:p>
            </p:txBody>
          </p:sp>
        </mc:Choice>
        <mc:Fallback xmlns="">
          <p:sp>
            <p:nvSpPr>
              <p:cNvPr id="15" name="TextBox 14">
                <a:extLst>
                  <a:ext uri="{FF2B5EF4-FFF2-40B4-BE49-F238E27FC236}">
                    <a16:creationId xmlns:a16="http://schemas.microsoft.com/office/drawing/2014/main" id="{AB1E2100-DEC2-C857-C69E-AC5E3A4F0473}"/>
                  </a:ext>
                </a:extLst>
              </p:cNvPr>
              <p:cNvSpPr txBox="1">
                <a:spLocks noRot="1" noChangeAspect="1" noMove="1" noResize="1" noEditPoints="1" noAdjustHandles="1" noChangeArrowheads="1" noChangeShapeType="1" noTextEdit="1"/>
              </p:cNvSpPr>
              <p:nvPr/>
            </p:nvSpPr>
            <p:spPr>
              <a:xfrm>
                <a:off x="5893283" y="4236015"/>
                <a:ext cx="403828" cy="276999"/>
              </a:xfrm>
              <a:prstGeom prst="rect">
                <a:avLst/>
              </a:prstGeom>
              <a:blipFill>
                <a:blip r:embed="rId4"/>
                <a:stretch>
                  <a:fillRect l="-7576"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197CAE4-14FE-93B1-9849-11D33389C929}"/>
                  </a:ext>
                </a:extLst>
              </p:cNvPr>
              <p:cNvSpPr txBox="1"/>
              <p:nvPr/>
            </p:nvSpPr>
            <p:spPr>
              <a:xfrm>
                <a:off x="8111081" y="2481042"/>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FF00"/>
                          </a:solidFill>
                          <a:latin typeface="Cambria Math" panose="02040503050406030204" pitchFamily="18" charset="0"/>
                          <a:ea typeface="Cambria Math" panose="02040503050406030204" pitchFamily="18" charset="0"/>
                        </a:rPr>
                        <m:t>𝜃</m:t>
                      </m:r>
                    </m:oMath>
                  </m:oMathPara>
                </a14:m>
                <a:endParaRPr lang="en-GB" dirty="0">
                  <a:solidFill>
                    <a:srgbClr val="FFFF00"/>
                  </a:solidFill>
                </a:endParaRPr>
              </a:p>
            </p:txBody>
          </p:sp>
        </mc:Choice>
        <mc:Fallback xmlns="">
          <p:sp>
            <p:nvSpPr>
              <p:cNvPr id="16" name="TextBox 15">
                <a:extLst>
                  <a:ext uri="{FF2B5EF4-FFF2-40B4-BE49-F238E27FC236}">
                    <a16:creationId xmlns:a16="http://schemas.microsoft.com/office/drawing/2014/main" id="{A197CAE4-14FE-93B1-9849-11D33389C929}"/>
                  </a:ext>
                </a:extLst>
              </p:cNvPr>
              <p:cNvSpPr txBox="1">
                <a:spLocks noRot="1" noChangeAspect="1" noMove="1" noResize="1" noEditPoints="1" noAdjustHandles="1" noChangeArrowheads="1" noChangeShapeType="1" noTextEdit="1"/>
              </p:cNvSpPr>
              <p:nvPr/>
            </p:nvSpPr>
            <p:spPr>
              <a:xfrm>
                <a:off x="8111081" y="2481042"/>
                <a:ext cx="200696" cy="276999"/>
              </a:xfrm>
              <a:prstGeom prst="rect">
                <a:avLst/>
              </a:prstGeom>
              <a:blipFill>
                <a:blip r:embed="rId5"/>
                <a:stretch>
                  <a:fillRect l="-28125" r="-21875" b="-11111"/>
                </a:stretch>
              </a:blipFill>
            </p:spPr>
            <p:txBody>
              <a:bodyPr/>
              <a:lstStyle/>
              <a:p>
                <a:r>
                  <a:rPr lang="en-GB">
                    <a:noFill/>
                  </a:rPr>
                  <a:t> </a:t>
                </a:r>
              </a:p>
            </p:txBody>
          </p:sp>
        </mc:Fallback>
      </mc:AlternateContent>
    </p:spTree>
    <p:extLst>
      <p:ext uri="{BB962C8B-B14F-4D97-AF65-F5344CB8AC3E}">
        <p14:creationId xmlns:p14="http://schemas.microsoft.com/office/powerpoint/2010/main" val="154133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rgbClr val="7030A0"/>
                </a:solidFill>
              </a:rPr>
              <a:t>Woven fabrics </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558266" y="2222287"/>
            <a:ext cx="5912388" cy="4411228"/>
          </a:xfrm>
        </p:spPr>
        <p:txBody>
          <a:bodyPr>
            <a:normAutofit fontScale="77500" lnSpcReduction="20000"/>
          </a:bodyPr>
          <a:lstStyle/>
          <a:p>
            <a:r>
              <a:rPr lang="en-GB" dirty="0"/>
              <a:t>There are nearly 20 failure theories derived for UD composite materials, while there is a very limited explicit failure criterion specifically developed and standardised for woven composites.</a:t>
            </a:r>
          </a:p>
          <a:p>
            <a:r>
              <a:rPr lang="en-GB" dirty="0"/>
              <a:t>For woven bi-directional composites:</a:t>
            </a:r>
          </a:p>
          <a:p>
            <a:pPr lvl="1"/>
            <a:r>
              <a:rPr lang="en-GB" dirty="0">
                <a:solidFill>
                  <a:srgbClr val="FFFF00"/>
                </a:solidFill>
              </a:rPr>
              <a:t>The change in cross section of woven yarns over their longitudinal axes.</a:t>
            </a:r>
          </a:p>
          <a:p>
            <a:pPr lvl="1"/>
            <a:r>
              <a:rPr lang="en-GB" dirty="0">
                <a:solidFill>
                  <a:srgbClr val="FFFF00"/>
                </a:solidFill>
              </a:rPr>
              <a:t>Fibers are not straight in woven yarns like fibres in UD tows. </a:t>
            </a:r>
          </a:p>
          <a:p>
            <a:pPr lvl="1"/>
            <a:r>
              <a:rPr lang="en-GB" dirty="0">
                <a:solidFill>
                  <a:srgbClr val="FFFF00"/>
                </a:solidFill>
              </a:rPr>
              <a:t>Yarns can have in-plane waviness </a:t>
            </a:r>
            <a:r>
              <a:rPr lang="en-GB" i="1" dirty="0">
                <a:solidFill>
                  <a:srgbClr val="00B050"/>
                </a:solidFill>
                <a:latin typeface="Times New Roman" panose="02020603050405020304" pitchFamily="18" charset="0"/>
                <a:cs typeface="Times New Roman" panose="02020603050405020304" pitchFamily="18" charset="0"/>
              </a:rPr>
              <a:t>(misalignment)</a:t>
            </a:r>
            <a:r>
              <a:rPr lang="en-GB" i="1" dirty="0">
                <a:solidFill>
                  <a:srgbClr val="00B0F0"/>
                </a:solidFill>
                <a:latin typeface="Times New Roman" panose="02020603050405020304" pitchFamily="18" charset="0"/>
                <a:cs typeface="Times New Roman" panose="02020603050405020304" pitchFamily="18" charset="0"/>
              </a:rPr>
              <a:t> </a:t>
            </a:r>
            <a:r>
              <a:rPr lang="en-GB" dirty="0">
                <a:solidFill>
                  <a:srgbClr val="FFFF00"/>
                </a:solidFill>
              </a:rPr>
              <a:t>and out-of-plane waviness </a:t>
            </a:r>
            <a:r>
              <a:rPr lang="en-GB" i="1" dirty="0">
                <a:solidFill>
                  <a:srgbClr val="00B0F0"/>
                </a:solidFill>
                <a:latin typeface="Times New Roman" panose="02020603050405020304" pitchFamily="18" charset="0"/>
                <a:cs typeface="Times New Roman" panose="02020603050405020304" pitchFamily="18" charset="0"/>
              </a:rPr>
              <a:t>(crimping) </a:t>
            </a:r>
            <a:r>
              <a:rPr lang="en-GB" dirty="0">
                <a:solidFill>
                  <a:srgbClr val="FFFF00"/>
                </a:solidFill>
              </a:rPr>
              <a:t>in woven laminates, which considerably affect their tensile and bending behaviours.</a:t>
            </a:r>
          </a:p>
          <a:p>
            <a:pPr lvl="1"/>
            <a:r>
              <a:rPr lang="en-GB" dirty="0">
                <a:solidFill>
                  <a:srgbClr val="FFFF00"/>
                </a:solidFill>
              </a:rPr>
              <a:t>Interaction between the warp and weft yarns may affect the effective mechanical behaviours of woven laminates, especially under multidirectional/combined loading modes.</a:t>
            </a:r>
          </a:p>
          <a:p>
            <a:pPr lvl="1"/>
            <a:r>
              <a:rPr lang="en-GB" dirty="0">
                <a:solidFill>
                  <a:srgbClr val="FFFF00"/>
                </a:solidFill>
              </a:rPr>
              <a:t>Owing to a cellular reinforcement architecture, failure modes such as </a:t>
            </a:r>
            <a:r>
              <a:rPr lang="en-GB" i="1" dirty="0">
                <a:solidFill>
                  <a:srgbClr val="FFC000"/>
                </a:solidFill>
                <a:latin typeface="Times New Roman" panose="02020603050405020304" pitchFamily="18" charset="0"/>
                <a:cs typeface="Times New Roman" panose="02020603050405020304" pitchFamily="18" charset="0"/>
              </a:rPr>
              <a:t>matrix cracking is restricted between weave cells</a:t>
            </a:r>
            <a:r>
              <a:rPr lang="en-GB" dirty="0">
                <a:solidFill>
                  <a:srgbClr val="FFC000"/>
                </a:solidFill>
              </a:rPr>
              <a:t> </a:t>
            </a:r>
            <a:r>
              <a:rPr lang="en-GB" dirty="0">
                <a:solidFill>
                  <a:srgbClr val="FFFF00"/>
                </a:solidFill>
              </a:rPr>
              <a:t>in woven composites and cannot propagate as fast as it would in UDs.</a:t>
            </a:r>
          </a:p>
          <a:p>
            <a:pPr lvl="1"/>
            <a:r>
              <a:rPr lang="en-GB" dirty="0">
                <a:solidFill>
                  <a:srgbClr val="FFFF00"/>
                </a:solidFill>
              </a:rPr>
              <a:t>The interlacement of yarns can cause local stress concentrations at meso-level.</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38</a:t>
            </a:fld>
            <a:endParaRPr lang="en-GB" dirty="0"/>
          </a:p>
        </p:txBody>
      </p:sp>
      <p:pic>
        <p:nvPicPr>
          <p:cNvPr id="1026" name="Picture 2" descr="Plain Weave Carbon Fiber Woven Fabric Composite For Construction ...">
            <a:extLst>
              <a:ext uri="{FF2B5EF4-FFF2-40B4-BE49-F238E27FC236}">
                <a16:creationId xmlns:a16="http://schemas.microsoft.com/office/drawing/2014/main" id="{23449984-10BA-4451-57BD-54D041D02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653" y="2135265"/>
            <a:ext cx="5443870" cy="37806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Carbon Fiber Weaves: What they are and why to use them - Elevated Materials">
            <a:extLst>
              <a:ext uri="{FF2B5EF4-FFF2-40B4-BE49-F238E27FC236}">
                <a16:creationId xmlns:a16="http://schemas.microsoft.com/office/drawing/2014/main" id="{82313B81-1F4B-8A72-6F45-1D9BD5305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619" y="173717"/>
            <a:ext cx="5144904" cy="15367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C833BD1-723A-CD76-AF2F-A9B80DA11B55}"/>
              </a:ext>
            </a:extLst>
          </p:cNvPr>
          <p:cNvSpPr/>
          <p:nvPr/>
        </p:nvSpPr>
        <p:spPr>
          <a:xfrm>
            <a:off x="10501161" y="1473706"/>
            <a:ext cx="837398" cy="227028"/>
          </a:xfrm>
          <a:prstGeom prst="rect">
            <a:avLst/>
          </a:prstGeom>
          <a:solidFill>
            <a:srgbClr val="0070C0">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0" name="Picture 6" descr="Defects in woven preforms: Formation mechanisms and the effects of laminate  design and layup protocol - ScienceDirect">
            <a:extLst>
              <a:ext uri="{FF2B5EF4-FFF2-40B4-BE49-F238E27FC236}">
                <a16:creationId xmlns:a16="http://schemas.microsoft.com/office/drawing/2014/main" id="{26EDD0E2-8372-FC1D-FC84-CF393E34D9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209" y="4839725"/>
            <a:ext cx="4705350" cy="1638300"/>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53BD505-7C21-BD67-DDE8-ED82995EEDFE}"/>
              </a:ext>
            </a:extLst>
          </p:cNvPr>
          <p:cNvSpPr/>
          <p:nvPr/>
        </p:nvSpPr>
        <p:spPr>
          <a:xfrm>
            <a:off x="8016239" y="5989178"/>
            <a:ext cx="837398" cy="227028"/>
          </a:xfrm>
          <a:prstGeom prst="rect">
            <a:avLst/>
          </a:prstGeom>
          <a:solidFill>
            <a:srgbClr val="00B050">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2" name="Picture 8" descr="Orthotropic composite plies: a) unidirectional, b) woven fabric (plain... |  Download Scientific Diagram">
            <a:extLst>
              <a:ext uri="{FF2B5EF4-FFF2-40B4-BE49-F238E27FC236}">
                <a16:creationId xmlns:a16="http://schemas.microsoft.com/office/drawing/2014/main" id="{6DF96EAE-E465-6ECC-C8DB-3F30E46146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2463" y="2217431"/>
            <a:ext cx="1916130" cy="2131695"/>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F4BFA8E-30A4-B269-CECC-D6D315FEBE4D}"/>
              </a:ext>
            </a:extLst>
          </p:cNvPr>
          <p:cNvSpPr/>
          <p:nvPr/>
        </p:nvSpPr>
        <p:spPr>
          <a:xfrm>
            <a:off x="10082462" y="2405165"/>
            <a:ext cx="1044342" cy="299533"/>
          </a:xfrm>
          <a:prstGeom prst="rect">
            <a:avLst/>
          </a:prstGeom>
          <a:solidFill>
            <a:srgbClr val="FFC000">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Arial" panose="020B0604020202020204" pitchFamily="34" charset="0"/>
                <a:cs typeface="Arial" panose="020B0604020202020204" pitchFamily="34" charset="0"/>
              </a:rPr>
              <a:t>Weave cells</a:t>
            </a:r>
          </a:p>
        </p:txBody>
      </p:sp>
      <p:cxnSp>
        <p:nvCxnSpPr>
          <p:cNvPr id="11" name="Straight Arrow Connector 10">
            <a:extLst>
              <a:ext uri="{FF2B5EF4-FFF2-40B4-BE49-F238E27FC236}">
                <a16:creationId xmlns:a16="http://schemas.microsoft.com/office/drawing/2014/main" id="{A49352AC-EE32-A437-67CC-4650FA3BFB6E}"/>
              </a:ext>
            </a:extLst>
          </p:cNvPr>
          <p:cNvCxnSpPr>
            <a:cxnSpLocks/>
            <a:stCxn id="9" idx="2"/>
          </p:cNvCxnSpPr>
          <p:nvPr/>
        </p:nvCxnSpPr>
        <p:spPr>
          <a:xfrm>
            <a:off x="10604633" y="2704698"/>
            <a:ext cx="252664" cy="1001028"/>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77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73D4-7586-D2FF-4B2C-43BE06077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7DE7F-43C2-C005-DE4C-C396BEEB8B6F}"/>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Woven fabrics-</a:t>
            </a:r>
            <a:r>
              <a:rPr lang="en-GB" sz="3000" dirty="0">
                <a:solidFill>
                  <a:srgbClr val="7030A0"/>
                </a:solidFill>
              </a:rPr>
              <a:t>Matrix cracking </a:t>
            </a:r>
          </a:p>
        </p:txBody>
      </p:sp>
      <p:sp>
        <p:nvSpPr>
          <p:cNvPr id="4" name="Slide Number Placeholder 3">
            <a:extLst>
              <a:ext uri="{FF2B5EF4-FFF2-40B4-BE49-F238E27FC236}">
                <a16:creationId xmlns:a16="http://schemas.microsoft.com/office/drawing/2014/main" id="{836AA152-1847-2EA4-6BA8-AB95955D0F91}"/>
              </a:ext>
            </a:extLst>
          </p:cNvPr>
          <p:cNvSpPr>
            <a:spLocks noGrp="1"/>
          </p:cNvSpPr>
          <p:nvPr>
            <p:ph type="sldNum" sz="quarter" idx="12"/>
          </p:nvPr>
        </p:nvSpPr>
        <p:spPr/>
        <p:txBody>
          <a:bodyPr/>
          <a:lstStyle/>
          <a:p>
            <a:fld id="{4183E3AC-4BFB-4F71-8C6B-E1F9A9D61AA6}" type="slidenum">
              <a:rPr lang="en-GB" smtClean="0"/>
              <a:t>39</a:t>
            </a:fld>
            <a:endParaRPr lang="en-GB" dirty="0"/>
          </a:p>
        </p:txBody>
      </p:sp>
      <p:pic>
        <p:nvPicPr>
          <p:cNvPr id="1030" name="Picture 6" descr="Defects in woven preforms: Formation mechanisms and the effects of laminate  design and layup protocol - ScienceDirect">
            <a:extLst>
              <a:ext uri="{FF2B5EF4-FFF2-40B4-BE49-F238E27FC236}">
                <a16:creationId xmlns:a16="http://schemas.microsoft.com/office/drawing/2014/main" id="{ED5AEECB-295F-2552-D3DD-E819C5161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51622" b="35814"/>
          <a:stretch/>
        </p:blipFill>
        <p:spPr bwMode="auto">
          <a:xfrm>
            <a:off x="558266" y="2217431"/>
            <a:ext cx="2276374" cy="1051548"/>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pic>
        <p:nvPicPr>
          <p:cNvPr id="1032" name="Picture 8" descr="Orthotropic composite plies: a) unidirectional, b) woven fabric (plain... |  Download Scientific Diagram">
            <a:extLst>
              <a:ext uri="{FF2B5EF4-FFF2-40B4-BE49-F238E27FC236}">
                <a16:creationId xmlns:a16="http://schemas.microsoft.com/office/drawing/2014/main" id="{95CE47ED-2F7C-BD26-8A44-8D714C19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66" y="4034801"/>
            <a:ext cx="1916130" cy="2131695"/>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FBECD2D-0F9B-BA36-0F69-A1F5F08A893F}"/>
              </a:ext>
            </a:extLst>
          </p:cNvPr>
          <p:cNvSpPr/>
          <p:nvPr/>
        </p:nvSpPr>
        <p:spPr>
          <a:xfrm>
            <a:off x="748265" y="4222535"/>
            <a:ext cx="1044342" cy="299533"/>
          </a:xfrm>
          <a:prstGeom prst="rect">
            <a:avLst/>
          </a:prstGeom>
          <a:solidFill>
            <a:srgbClr val="FFC000">
              <a:alpha val="5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Arial" panose="020B0604020202020204" pitchFamily="34" charset="0"/>
                <a:cs typeface="Arial" panose="020B0604020202020204" pitchFamily="34" charset="0"/>
              </a:rPr>
              <a:t>Weave cells</a:t>
            </a:r>
          </a:p>
        </p:txBody>
      </p:sp>
      <p:cxnSp>
        <p:nvCxnSpPr>
          <p:cNvPr id="11" name="Straight Arrow Connector 10">
            <a:extLst>
              <a:ext uri="{FF2B5EF4-FFF2-40B4-BE49-F238E27FC236}">
                <a16:creationId xmlns:a16="http://schemas.microsoft.com/office/drawing/2014/main" id="{9784230F-B645-ACD1-7EF4-F29D8783EA8D}"/>
              </a:ext>
            </a:extLst>
          </p:cNvPr>
          <p:cNvCxnSpPr>
            <a:cxnSpLocks/>
            <a:stCxn id="9" idx="2"/>
          </p:cNvCxnSpPr>
          <p:nvPr/>
        </p:nvCxnSpPr>
        <p:spPr>
          <a:xfrm>
            <a:off x="1270436" y="4522068"/>
            <a:ext cx="252664" cy="10010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1B2FE48-564D-EA64-90CB-B0C93516B75B}"/>
              </a:ext>
            </a:extLst>
          </p:cNvPr>
          <p:cNvSpPr/>
          <p:nvPr/>
        </p:nvSpPr>
        <p:spPr>
          <a:xfrm>
            <a:off x="2011680" y="2857500"/>
            <a:ext cx="171450" cy="182880"/>
          </a:xfrm>
          <a:prstGeom prst="rect">
            <a:avLst/>
          </a:prstGeom>
          <a:solidFill>
            <a:srgbClr val="FFFF00">
              <a:alpha val="30000"/>
            </a:srgbClr>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3F641C2A-BD59-E01A-D0C9-60F82482B3AB}"/>
              </a:ext>
            </a:extLst>
          </p:cNvPr>
          <p:cNvCxnSpPr>
            <a:cxnSpLocks/>
            <a:stCxn id="5" idx="3"/>
            <a:endCxn id="14" idx="1"/>
          </p:cNvCxnSpPr>
          <p:nvPr/>
        </p:nvCxnSpPr>
        <p:spPr>
          <a:xfrm flipV="1">
            <a:off x="2183130" y="2921351"/>
            <a:ext cx="1730648" cy="2758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6" descr="Defects in woven preforms: Formation mechanisms and the effects of laminate  design and layup protocol - ScienceDirect">
            <a:extLst>
              <a:ext uri="{FF2B5EF4-FFF2-40B4-BE49-F238E27FC236}">
                <a16:creationId xmlns:a16="http://schemas.microsoft.com/office/drawing/2014/main" id="{7381C99E-660F-9DAE-7EFA-9EBFC5E903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30" t="28509" r="63926" b="31723"/>
          <a:stretch/>
        </p:blipFill>
        <p:spPr bwMode="auto">
          <a:xfrm>
            <a:off x="3913778" y="1935037"/>
            <a:ext cx="1245870" cy="1972628"/>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D2F953B-B359-CF7B-0FB9-77D82B895355}"/>
              </a:ext>
            </a:extLst>
          </p:cNvPr>
          <p:cNvSpPr/>
          <p:nvPr/>
        </p:nvSpPr>
        <p:spPr>
          <a:xfrm>
            <a:off x="4678680" y="3006090"/>
            <a:ext cx="171450" cy="182880"/>
          </a:xfrm>
          <a:prstGeom prst="rect">
            <a:avLst/>
          </a:prstGeom>
          <a:solidFill>
            <a:srgbClr val="FFFF00">
              <a:alpha val="30000"/>
            </a:srgbClr>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66C122E-8A08-6BBA-6AE0-D1DEDCD0EA91}"/>
              </a:ext>
            </a:extLst>
          </p:cNvPr>
          <p:cNvSpPr/>
          <p:nvPr/>
        </p:nvSpPr>
        <p:spPr>
          <a:xfrm>
            <a:off x="6744302" y="3981056"/>
            <a:ext cx="1437873" cy="1253088"/>
          </a:xfrm>
          <a:prstGeom prst="rect">
            <a:avLst/>
          </a:prstGeom>
          <a:solidFill>
            <a:srgbClr val="FFFF00">
              <a:alpha val="30000"/>
            </a:srgbClr>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D79FC33E-CCD9-F8B1-56E2-395CE59D84BB}"/>
              </a:ext>
            </a:extLst>
          </p:cNvPr>
          <p:cNvCxnSpPr>
            <a:cxnSpLocks/>
          </p:cNvCxnSpPr>
          <p:nvPr/>
        </p:nvCxnSpPr>
        <p:spPr>
          <a:xfrm>
            <a:off x="2697480" y="2715678"/>
            <a:ext cx="720000"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0CC9964-D218-A47E-0C10-CD0CDFD3D0B1}"/>
              </a:ext>
            </a:extLst>
          </p:cNvPr>
          <p:cNvCxnSpPr>
            <a:cxnSpLocks/>
          </p:cNvCxnSpPr>
          <p:nvPr/>
        </p:nvCxnSpPr>
        <p:spPr>
          <a:xfrm flipH="1">
            <a:off x="132575" y="2715678"/>
            <a:ext cx="720000"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870BC2-0D1B-805B-7C2A-B574D58A2466}"/>
              </a:ext>
            </a:extLst>
          </p:cNvPr>
          <p:cNvCxnSpPr>
            <a:cxnSpLocks/>
            <a:stCxn id="9" idx="0"/>
            <a:endCxn id="5" idx="2"/>
          </p:cNvCxnSpPr>
          <p:nvPr/>
        </p:nvCxnSpPr>
        <p:spPr>
          <a:xfrm flipV="1">
            <a:off x="1270436" y="3040380"/>
            <a:ext cx="826969" cy="118215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3A2EE22-403F-C8FA-0DA6-22B2BBA7FE76}"/>
              </a:ext>
            </a:extLst>
          </p:cNvPr>
          <p:cNvSpPr txBox="1"/>
          <p:nvPr/>
        </p:nvSpPr>
        <p:spPr>
          <a:xfrm>
            <a:off x="3167683" y="2334023"/>
            <a:ext cx="325730" cy="369332"/>
          </a:xfrm>
          <a:prstGeom prst="rect">
            <a:avLst/>
          </a:prstGeom>
          <a:noFill/>
        </p:spPr>
        <p:txBody>
          <a:bodyPr wrap="none" rtlCol="0">
            <a:spAutoFit/>
          </a:bodyPr>
          <a:lstStyle/>
          <a:p>
            <a:r>
              <a:rPr lang="en-GB" b="1" dirty="0">
                <a:solidFill>
                  <a:srgbClr val="C00000"/>
                </a:solidFill>
                <a:latin typeface="Arial" panose="020B0604020202020204" pitchFamily="34" charset="0"/>
                <a:cs typeface="Arial" panose="020B0604020202020204" pitchFamily="34" charset="0"/>
              </a:rPr>
              <a:t>F</a:t>
            </a:r>
          </a:p>
        </p:txBody>
      </p:sp>
      <p:sp>
        <p:nvSpPr>
          <p:cNvPr id="26" name="TextBox 25">
            <a:extLst>
              <a:ext uri="{FF2B5EF4-FFF2-40B4-BE49-F238E27FC236}">
                <a16:creationId xmlns:a16="http://schemas.microsoft.com/office/drawing/2014/main" id="{96685453-B08C-6670-A0F7-9B8683B68D65}"/>
              </a:ext>
            </a:extLst>
          </p:cNvPr>
          <p:cNvSpPr txBox="1"/>
          <p:nvPr/>
        </p:nvSpPr>
        <p:spPr>
          <a:xfrm>
            <a:off x="59204" y="2334023"/>
            <a:ext cx="325730" cy="369332"/>
          </a:xfrm>
          <a:prstGeom prst="rect">
            <a:avLst/>
          </a:prstGeom>
          <a:noFill/>
        </p:spPr>
        <p:txBody>
          <a:bodyPr wrap="none" rtlCol="0">
            <a:spAutoFit/>
          </a:bodyPr>
          <a:lstStyle/>
          <a:p>
            <a:r>
              <a:rPr lang="en-GB" b="1" dirty="0">
                <a:solidFill>
                  <a:srgbClr val="C00000"/>
                </a:solidFill>
                <a:latin typeface="Arial" panose="020B0604020202020204" pitchFamily="34" charset="0"/>
                <a:cs typeface="Arial" panose="020B0604020202020204" pitchFamily="34" charset="0"/>
              </a:rPr>
              <a:t>F</a:t>
            </a:r>
          </a:p>
        </p:txBody>
      </p:sp>
      <p:cxnSp>
        <p:nvCxnSpPr>
          <p:cNvPr id="27" name="Straight Arrow Connector 26">
            <a:extLst>
              <a:ext uri="{FF2B5EF4-FFF2-40B4-BE49-F238E27FC236}">
                <a16:creationId xmlns:a16="http://schemas.microsoft.com/office/drawing/2014/main" id="{C90F3E18-C5D4-C3F8-31C9-A9ECF1F54AD0}"/>
              </a:ext>
            </a:extLst>
          </p:cNvPr>
          <p:cNvCxnSpPr>
            <a:cxnSpLocks/>
          </p:cNvCxnSpPr>
          <p:nvPr/>
        </p:nvCxnSpPr>
        <p:spPr>
          <a:xfrm>
            <a:off x="8370442" y="4607600"/>
            <a:ext cx="720000"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B8E387B-2745-D196-9379-9A8086E0ABF7}"/>
              </a:ext>
            </a:extLst>
          </p:cNvPr>
          <p:cNvCxnSpPr>
            <a:cxnSpLocks/>
          </p:cNvCxnSpPr>
          <p:nvPr/>
        </p:nvCxnSpPr>
        <p:spPr>
          <a:xfrm flipH="1">
            <a:off x="5869829" y="4607600"/>
            <a:ext cx="720000"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B0840E2-B7AE-67AC-768A-D91C91477971}"/>
              </a:ext>
            </a:extLst>
          </p:cNvPr>
          <p:cNvCxnSpPr>
            <a:cxnSpLocks/>
          </p:cNvCxnSpPr>
          <p:nvPr/>
        </p:nvCxnSpPr>
        <p:spPr>
          <a:xfrm rot="-5400000" flipH="1">
            <a:off x="7103238" y="3471290"/>
            <a:ext cx="720000"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3DCE39C-83C9-8AE0-41D2-64FCBDCCEE1C}"/>
              </a:ext>
            </a:extLst>
          </p:cNvPr>
          <p:cNvCxnSpPr>
            <a:cxnSpLocks/>
          </p:cNvCxnSpPr>
          <p:nvPr/>
        </p:nvCxnSpPr>
        <p:spPr>
          <a:xfrm rot="5400000" flipH="1">
            <a:off x="7103238" y="5752538"/>
            <a:ext cx="720000"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8766F21-AD1B-4ED6-C54F-DF8C6E4FDF1E}"/>
              </a:ext>
            </a:extLst>
          </p:cNvPr>
          <p:cNvCxnSpPr>
            <a:cxnSpLocks/>
          </p:cNvCxnSpPr>
          <p:nvPr/>
        </p:nvCxnSpPr>
        <p:spPr>
          <a:xfrm flipV="1">
            <a:off x="10349308" y="3445779"/>
            <a:ext cx="641272" cy="24437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E2AE0C-2347-E257-BBBE-4C9740E356FA}"/>
              </a:ext>
            </a:extLst>
          </p:cNvPr>
          <p:cNvCxnSpPr>
            <a:cxnSpLocks/>
          </p:cNvCxnSpPr>
          <p:nvPr/>
        </p:nvCxnSpPr>
        <p:spPr>
          <a:xfrm rot="-1200000" flipH="1">
            <a:off x="10595588" y="5049456"/>
            <a:ext cx="720000" cy="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1D48AA6-4D58-098D-89F8-B20B4D24E171}"/>
              </a:ext>
            </a:extLst>
          </p:cNvPr>
          <p:cNvCxnSpPr>
            <a:cxnSpLocks/>
          </p:cNvCxnSpPr>
          <p:nvPr/>
        </p:nvCxnSpPr>
        <p:spPr>
          <a:xfrm flipH="1" flipV="1">
            <a:off x="11555730" y="3691890"/>
            <a:ext cx="78004" cy="771395"/>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98DCF4F-30CC-5BBB-A976-CBF94F62903C}"/>
              </a:ext>
            </a:extLst>
          </p:cNvPr>
          <p:cNvCxnSpPr>
            <a:cxnSpLocks/>
          </p:cNvCxnSpPr>
          <p:nvPr/>
        </p:nvCxnSpPr>
        <p:spPr>
          <a:xfrm>
            <a:off x="9910237" y="4190323"/>
            <a:ext cx="75025" cy="806828"/>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6" name="Parallelogram 35">
            <a:extLst>
              <a:ext uri="{FF2B5EF4-FFF2-40B4-BE49-F238E27FC236}">
                <a16:creationId xmlns:a16="http://schemas.microsoft.com/office/drawing/2014/main" id="{B3F83AB1-1496-3C40-7EA4-521BE08EBEF8}"/>
              </a:ext>
            </a:extLst>
          </p:cNvPr>
          <p:cNvSpPr/>
          <p:nvPr/>
        </p:nvSpPr>
        <p:spPr>
          <a:xfrm rot="-1200000">
            <a:off x="9890459" y="3710021"/>
            <a:ext cx="1766135" cy="1253088"/>
          </a:xfrm>
          <a:prstGeom prst="parallelogram">
            <a:avLst/>
          </a:prstGeom>
          <a:solidFill>
            <a:srgbClr val="FFC000">
              <a:alpha val="30000"/>
            </a:srgb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DC17B769-133E-4F8B-6F03-B0DC69DA926E}"/>
              </a:ext>
            </a:extLst>
          </p:cNvPr>
          <p:cNvCxnSpPr>
            <a:cxnSpLocks/>
          </p:cNvCxnSpPr>
          <p:nvPr/>
        </p:nvCxnSpPr>
        <p:spPr>
          <a:xfrm rot="-1200000">
            <a:off x="9752913" y="3695137"/>
            <a:ext cx="192393" cy="267825"/>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94DB98D-33E1-B221-4733-C94807C36098}"/>
              </a:ext>
            </a:extLst>
          </p:cNvPr>
          <p:cNvCxnSpPr>
            <a:cxnSpLocks/>
          </p:cNvCxnSpPr>
          <p:nvPr/>
        </p:nvCxnSpPr>
        <p:spPr>
          <a:xfrm flipH="1" flipV="1">
            <a:off x="11528983" y="4733418"/>
            <a:ext cx="266777" cy="192912"/>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4FDECE9-2AD3-637B-AB2E-B1DC4C1DDBE7}"/>
              </a:ext>
            </a:extLst>
          </p:cNvPr>
          <p:cNvCxnSpPr>
            <a:cxnSpLocks/>
          </p:cNvCxnSpPr>
          <p:nvPr/>
        </p:nvCxnSpPr>
        <p:spPr>
          <a:xfrm rot="-1200000" flipV="1">
            <a:off x="11379871" y="3204936"/>
            <a:ext cx="289947" cy="16464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6C06BFC-8967-CFAE-5849-B049B92FD976}"/>
              </a:ext>
            </a:extLst>
          </p:cNvPr>
          <p:cNvCxnSpPr>
            <a:cxnSpLocks/>
          </p:cNvCxnSpPr>
          <p:nvPr/>
        </p:nvCxnSpPr>
        <p:spPr>
          <a:xfrm rot="-1200000" flipH="1">
            <a:off x="9868295" y="5303406"/>
            <a:ext cx="296315" cy="20532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085D020A-1436-F584-D114-DFCE17A9083C}"/>
              </a:ext>
            </a:extLst>
          </p:cNvPr>
          <p:cNvSpPr/>
          <p:nvPr/>
        </p:nvSpPr>
        <p:spPr>
          <a:xfrm rot="-1200000">
            <a:off x="10492439" y="4100886"/>
            <a:ext cx="457200" cy="388620"/>
          </a:xfrm>
          <a:custGeom>
            <a:avLst/>
            <a:gdLst>
              <a:gd name="connsiteX0" fmla="*/ 0 w 457200"/>
              <a:gd name="connsiteY0" fmla="*/ 0 h 388620"/>
              <a:gd name="connsiteX1" fmla="*/ 102870 w 457200"/>
              <a:gd name="connsiteY1" fmla="*/ 11430 h 388620"/>
              <a:gd name="connsiteX2" fmla="*/ 114300 w 457200"/>
              <a:gd name="connsiteY2" fmla="*/ 68580 h 388620"/>
              <a:gd name="connsiteX3" fmla="*/ 137160 w 457200"/>
              <a:gd name="connsiteY3" fmla="*/ 160020 h 388620"/>
              <a:gd name="connsiteX4" fmla="*/ 205740 w 457200"/>
              <a:gd name="connsiteY4" fmla="*/ 205740 h 388620"/>
              <a:gd name="connsiteX5" fmla="*/ 251460 w 457200"/>
              <a:gd name="connsiteY5" fmla="*/ 194310 h 388620"/>
              <a:gd name="connsiteX6" fmla="*/ 320040 w 457200"/>
              <a:gd name="connsiteY6" fmla="*/ 240030 h 388620"/>
              <a:gd name="connsiteX7" fmla="*/ 320040 w 457200"/>
              <a:gd name="connsiteY7" fmla="*/ 342900 h 388620"/>
              <a:gd name="connsiteX8" fmla="*/ 457200 w 457200"/>
              <a:gd name="connsiteY8" fmla="*/ 388620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388620">
                <a:moveTo>
                  <a:pt x="0" y="0"/>
                </a:moveTo>
                <a:cubicBezTo>
                  <a:pt x="41910" y="0"/>
                  <a:pt x="83820" y="0"/>
                  <a:pt x="102870" y="11430"/>
                </a:cubicBezTo>
                <a:cubicBezTo>
                  <a:pt x="121920" y="22860"/>
                  <a:pt x="108585" y="43815"/>
                  <a:pt x="114300" y="68580"/>
                </a:cubicBezTo>
                <a:cubicBezTo>
                  <a:pt x="120015" y="93345"/>
                  <a:pt x="121920" y="137160"/>
                  <a:pt x="137160" y="160020"/>
                </a:cubicBezTo>
                <a:cubicBezTo>
                  <a:pt x="152400" y="182880"/>
                  <a:pt x="205740" y="205740"/>
                  <a:pt x="205740" y="205740"/>
                </a:cubicBezTo>
                <a:cubicBezTo>
                  <a:pt x="224790" y="211455"/>
                  <a:pt x="232410" y="188595"/>
                  <a:pt x="251460" y="194310"/>
                </a:cubicBezTo>
                <a:cubicBezTo>
                  <a:pt x="270510" y="200025"/>
                  <a:pt x="308610" y="215265"/>
                  <a:pt x="320040" y="240030"/>
                </a:cubicBezTo>
                <a:cubicBezTo>
                  <a:pt x="331470" y="264795"/>
                  <a:pt x="297180" y="318135"/>
                  <a:pt x="320040" y="342900"/>
                </a:cubicBezTo>
                <a:cubicBezTo>
                  <a:pt x="342900" y="367665"/>
                  <a:pt x="396240" y="348615"/>
                  <a:pt x="457200" y="388620"/>
                </a:cubicBezTo>
              </a:path>
            </a:pathLst>
          </a:cu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D8D6FD77-DAF4-DE73-AFDB-64B3B91210F7}"/>
              </a:ext>
            </a:extLst>
          </p:cNvPr>
          <p:cNvCxnSpPr>
            <a:cxnSpLocks/>
            <a:stCxn id="15" idx="3"/>
          </p:cNvCxnSpPr>
          <p:nvPr/>
        </p:nvCxnSpPr>
        <p:spPr>
          <a:xfrm>
            <a:off x="4850130" y="3097530"/>
            <a:ext cx="1379699" cy="79473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FC3E57-6FE1-CA1E-7890-44E35FB65A53}"/>
              </a:ext>
            </a:extLst>
          </p:cNvPr>
          <p:cNvCxnSpPr>
            <a:cxnSpLocks/>
          </p:cNvCxnSpPr>
          <p:nvPr/>
        </p:nvCxnSpPr>
        <p:spPr>
          <a:xfrm flipV="1">
            <a:off x="8256793" y="5236689"/>
            <a:ext cx="3138912" cy="101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7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fill="hold"/>
                                        <p:tgtEl>
                                          <p:spTgt spid="35"/>
                                        </p:tgtEl>
                                        <p:attrNameLst>
                                          <p:attrName>ppt_x</p:attrName>
                                        </p:attrNameLst>
                                      </p:cBhvr>
                                      <p:tavLst>
                                        <p:tav tm="0">
                                          <p:val>
                                            <p:strVal val="#ppt_x"/>
                                          </p:val>
                                        </p:tav>
                                        <p:tav tm="100000">
                                          <p:val>
                                            <p:strVal val="#ppt_x"/>
                                          </p:val>
                                        </p:tav>
                                      </p:tavLst>
                                    </p:anim>
                                    <p:anim calcmode="lin" valueType="num">
                                      <p:cBhvr additive="base">
                                        <p:cTn id="64" dur="500" fill="hold"/>
                                        <p:tgtEl>
                                          <p:spTgt spid="3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ppt_x"/>
                                          </p:val>
                                        </p:tav>
                                        <p:tav tm="100000">
                                          <p:val>
                                            <p:strVal val="#ppt_x"/>
                                          </p:val>
                                        </p:tav>
                                      </p:tavLst>
                                    </p:anim>
                                    <p:anim calcmode="lin" valueType="num">
                                      <p:cBhvr additive="base">
                                        <p:cTn id="82" dur="500" fill="hold"/>
                                        <p:tgtEl>
                                          <p:spTgt spid="3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fill="hold"/>
                                        <p:tgtEl>
                                          <p:spTgt spid="45"/>
                                        </p:tgtEl>
                                        <p:attrNameLst>
                                          <p:attrName>ppt_x</p:attrName>
                                        </p:attrNameLst>
                                      </p:cBhvr>
                                      <p:tavLst>
                                        <p:tav tm="0">
                                          <p:val>
                                            <p:strVal val="#ppt_x"/>
                                          </p:val>
                                        </p:tav>
                                        <p:tav tm="100000">
                                          <p:val>
                                            <p:strVal val="#ppt_x"/>
                                          </p:val>
                                        </p:tav>
                                      </p:tavLst>
                                    </p:anim>
                                    <p:anim calcmode="lin" valueType="num">
                                      <p:cBhvr additive="base">
                                        <p:cTn id="92" dur="500" fill="hold"/>
                                        <p:tgtEl>
                                          <p:spTgt spid="45"/>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ppt_x"/>
                                          </p:val>
                                        </p:tav>
                                        <p:tav tm="100000">
                                          <p:val>
                                            <p:strVal val="#ppt_x"/>
                                          </p:val>
                                        </p:tav>
                                      </p:tavLst>
                                    </p:anim>
                                    <p:anim calcmode="lin" valueType="num">
                                      <p:cBhvr additive="base">
                                        <p:cTn id="9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500" fill="hold"/>
                                        <p:tgtEl>
                                          <p:spTgt spid="49"/>
                                        </p:tgtEl>
                                        <p:attrNameLst>
                                          <p:attrName>ppt_x</p:attrName>
                                        </p:attrNameLst>
                                      </p:cBhvr>
                                      <p:tavLst>
                                        <p:tav tm="0">
                                          <p:val>
                                            <p:strVal val="#ppt_x"/>
                                          </p:val>
                                        </p:tav>
                                        <p:tav tm="100000">
                                          <p:val>
                                            <p:strVal val="#ppt_x"/>
                                          </p:val>
                                        </p:tav>
                                      </p:tavLst>
                                    </p:anim>
                                    <p:anim calcmode="lin" valueType="num">
                                      <p:cBhvr additive="base">
                                        <p:cTn id="10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36"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p:txBody>
          <a:bodyPr/>
          <a:lstStyle/>
          <a:p>
            <a:r>
              <a:rPr lang="en-GB" dirty="0"/>
              <a:t>Fracture modes-</a:t>
            </a:r>
            <a:br>
              <a:rPr lang="en-GB" dirty="0"/>
            </a:br>
            <a:r>
              <a:rPr lang="en-GB" sz="3000" dirty="0">
                <a:solidFill>
                  <a:srgbClr val="FF0000"/>
                </a:solidFill>
              </a:rPr>
              <a:t>Example 2</a:t>
            </a:r>
          </a:p>
        </p:txBody>
      </p:sp>
      <p:sp>
        <p:nvSpPr>
          <p:cNvPr id="3" name="Content Placeholder 2">
            <a:extLst>
              <a:ext uri="{FF2B5EF4-FFF2-40B4-BE49-F238E27FC236}">
                <a16:creationId xmlns:a16="http://schemas.microsoft.com/office/drawing/2014/main" id="{60B8CD35-AF2F-E5B8-D1AA-DB4A84F4F9CF}"/>
              </a:ext>
            </a:extLst>
          </p:cNvPr>
          <p:cNvSpPr>
            <a:spLocks noGrp="1"/>
          </p:cNvSpPr>
          <p:nvPr>
            <p:ph idx="1"/>
          </p:nvPr>
        </p:nvSpPr>
        <p:spPr>
          <a:xfrm>
            <a:off x="818712" y="2222287"/>
            <a:ext cx="5485835" cy="3636511"/>
          </a:xfrm>
        </p:spPr>
        <p:txBody>
          <a:bodyPr>
            <a:normAutofit/>
          </a:bodyPr>
          <a:lstStyle/>
          <a:p>
            <a:r>
              <a:rPr lang="en-GB" dirty="0"/>
              <a:t>For example, for an </a:t>
            </a:r>
            <a:r>
              <a:rPr lang="en-GB" b="1" dirty="0">
                <a:solidFill>
                  <a:srgbClr val="FFC000"/>
                </a:solidFill>
              </a:rPr>
              <a:t>angle-ply</a:t>
            </a:r>
            <a:r>
              <a:rPr lang="en-GB" dirty="0"/>
              <a:t> laminate subject to tensile loading:</a:t>
            </a:r>
          </a:p>
          <a:p>
            <a:pPr marL="800100" lvl="1" indent="-342900">
              <a:buFont typeface="+mj-lt"/>
              <a:buAutoNum type="arabicPeriod"/>
            </a:pPr>
            <a:r>
              <a:rPr lang="en-GB" dirty="0">
                <a:solidFill>
                  <a:srgbClr val="FFFF00"/>
                </a:solidFill>
              </a:rPr>
              <a:t>The longitudinal matrix fracture in the ±45° layers</a:t>
            </a:r>
          </a:p>
          <a:p>
            <a:pPr marL="800100" lvl="1" indent="-342900">
              <a:buFont typeface="+mj-lt"/>
              <a:buAutoNum type="arabicPeriod"/>
            </a:pPr>
            <a:r>
              <a:rPr lang="en-GB" dirty="0">
                <a:solidFill>
                  <a:srgbClr val="FFFF00"/>
                </a:solidFill>
              </a:rPr>
              <a:t>Delamination between layers</a:t>
            </a:r>
          </a:p>
          <a:p>
            <a:pPr lvl="1"/>
            <a:endParaRPr lang="en-GB" dirty="0">
              <a:solidFill>
                <a:srgbClr val="FFFF00"/>
              </a:solidFill>
            </a:endParaRPr>
          </a:p>
        </p:txBody>
      </p:sp>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4</a:t>
            </a:fld>
            <a:endParaRPr lang="en-GB" dirty="0"/>
          </a:p>
        </p:txBody>
      </p:sp>
      <p:pic>
        <p:nvPicPr>
          <p:cNvPr id="12" name="Picture 11">
            <a:extLst>
              <a:ext uri="{FF2B5EF4-FFF2-40B4-BE49-F238E27FC236}">
                <a16:creationId xmlns:a16="http://schemas.microsoft.com/office/drawing/2014/main" id="{15A89C8F-90AB-A931-9084-6B015A30482C}"/>
              </a:ext>
            </a:extLst>
          </p:cNvPr>
          <p:cNvPicPr>
            <a:picLocks noChangeAspect="1"/>
          </p:cNvPicPr>
          <p:nvPr/>
        </p:nvPicPr>
        <p:blipFill>
          <a:blip r:embed="rId3"/>
          <a:stretch>
            <a:fillRect/>
          </a:stretch>
        </p:blipFill>
        <p:spPr>
          <a:xfrm>
            <a:off x="7228572" y="97478"/>
            <a:ext cx="4872702" cy="1657000"/>
          </a:xfrm>
          <a:prstGeom prst="rect">
            <a:avLst/>
          </a:prstGeom>
          <a:ln>
            <a:solidFill>
              <a:schemeClr val="accent6"/>
            </a:solidFill>
          </a:ln>
        </p:spPr>
      </p:pic>
      <p:pic>
        <p:nvPicPr>
          <p:cNvPr id="13" name="Picture 12">
            <a:extLst>
              <a:ext uri="{FF2B5EF4-FFF2-40B4-BE49-F238E27FC236}">
                <a16:creationId xmlns:a16="http://schemas.microsoft.com/office/drawing/2014/main" id="{E646BE58-6146-50B6-EC96-3E961A113154}"/>
              </a:ext>
            </a:extLst>
          </p:cNvPr>
          <p:cNvPicPr>
            <a:picLocks noChangeAspect="1"/>
          </p:cNvPicPr>
          <p:nvPr/>
        </p:nvPicPr>
        <p:blipFill>
          <a:blip r:embed="rId4"/>
          <a:stretch>
            <a:fillRect/>
          </a:stretch>
        </p:blipFill>
        <p:spPr>
          <a:xfrm>
            <a:off x="7228572" y="1993304"/>
            <a:ext cx="2329180" cy="4413183"/>
          </a:xfrm>
          <a:prstGeom prst="rect">
            <a:avLst/>
          </a:prstGeom>
          <a:ln>
            <a:solidFill>
              <a:schemeClr val="accent6"/>
            </a:solidFill>
          </a:ln>
        </p:spPr>
      </p:pic>
      <p:pic>
        <p:nvPicPr>
          <p:cNvPr id="4" name="Picture 3">
            <a:extLst>
              <a:ext uri="{FF2B5EF4-FFF2-40B4-BE49-F238E27FC236}">
                <a16:creationId xmlns:a16="http://schemas.microsoft.com/office/drawing/2014/main" id="{859DC549-BD01-7664-A411-1B80256F3039}"/>
              </a:ext>
            </a:extLst>
          </p:cNvPr>
          <p:cNvPicPr>
            <a:picLocks noChangeAspect="1"/>
          </p:cNvPicPr>
          <p:nvPr/>
        </p:nvPicPr>
        <p:blipFill>
          <a:blip r:embed="rId5"/>
          <a:stretch>
            <a:fillRect/>
          </a:stretch>
        </p:blipFill>
        <p:spPr>
          <a:xfrm>
            <a:off x="3012789" y="3916596"/>
            <a:ext cx="1438110" cy="1495634"/>
          </a:xfrm>
          <a:prstGeom prst="rect">
            <a:avLst/>
          </a:prstGeom>
          <a:ln>
            <a:solidFill>
              <a:schemeClr val="accent6"/>
            </a:solidFill>
          </a:ln>
        </p:spPr>
      </p:pic>
      <p:pic>
        <p:nvPicPr>
          <p:cNvPr id="5" name="Picture 4">
            <a:extLst>
              <a:ext uri="{FF2B5EF4-FFF2-40B4-BE49-F238E27FC236}">
                <a16:creationId xmlns:a16="http://schemas.microsoft.com/office/drawing/2014/main" id="{5239116F-4850-DAD0-7BCD-59FC4285C2DF}"/>
              </a:ext>
            </a:extLst>
          </p:cNvPr>
          <p:cNvPicPr>
            <a:picLocks noChangeAspect="1"/>
          </p:cNvPicPr>
          <p:nvPr/>
        </p:nvPicPr>
        <p:blipFill>
          <a:blip r:embed="rId6"/>
          <a:stretch>
            <a:fillRect/>
          </a:stretch>
        </p:blipFill>
        <p:spPr>
          <a:xfrm>
            <a:off x="4542668" y="3916596"/>
            <a:ext cx="2133898" cy="1495634"/>
          </a:xfrm>
          <a:prstGeom prst="rect">
            <a:avLst/>
          </a:prstGeom>
        </p:spPr>
      </p:pic>
      <p:sp>
        <p:nvSpPr>
          <p:cNvPr id="7" name="TextBox 6">
            <a:extLst>
              <a:ext uri="{FF2B5EF4-FFF2-40B4-BE49-F238E27FC236}">
                <a16:creationId xmlns:a16="http://schemas.microsoft.com/office/drawing/2014/main" id="{2103039E-4583-1D7E-FE2E-0929D58BFA6B}"/>
              </a:ext>
            </a:extLst>
          </p:cNvPr>
          <p:cNvSpPr txBox="1"/>
          <p:nvPr/>
        </p:nvSpPr>
        <p:spPr>
          <a:xfrm>
            <a:off x="7228572" y="81554"/>
            <a:ext cx="1176126" cy="400110"/>
          </a:xfrm>
          <a:prstGeom prst="rect">
            <a:avLst/>
          </a:prstGeom>
          <a:noFill/>
        </p:spPr>
        <p:txBody>
          <a:bodyPr wrap="square" rtlCol="0">
            <a:spAutoFit/>
          </a:bodyPr>
          <a:lstStyle/>
          <a:p>
            <a:r>
              <a:rPr lang="en-GB" sz="1000" dirty="0">
                <a:solidFill>
                  <a:srgbClr val="FF0000"/>
                </a:solidFill>
                <a:latin typeface="Arial" panose="020B0604020202020204" pitchFamily="34" charset="0"/>
                <a:cs typeface="Arial" panose="020B0604020202020204" pitchFamily="34" charset="0"/>
              </a:rPr>
              <a:t>Half the laminate is shown</a:t>
            </a:r>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3B9C11D-1029-1263-307D-62752D0BCE1F}"/>
                  </a:ext>
                </a:extLst>
              </p14:cNvPr>
              <p14:cNvContentPartPr/>
              <p14:nvPr/>
            </p14:nvContentPartPr>
            <p14:xfrm>
              <a:off x="3567292" y="4517217"/>
              <a:ext cx="360" cy="360"/>
            </p14:xfrm>
          </p:contentPart>
        </mc:Choice>
        <mc:Fallback xmlns="">
          <p:pic>
            <p:nvPicPr>
              <p:cNvPr id="9" name="Ink 8">
                <a:extLst>
                  <a:ext uri="{FF2B5EF4-FFF2-40B4-BE49-F238E27FC236}">
                    <a16:creationId xmlns:a16="http://schemas.microsoft.com/office/drawing/2014/main" id="{43B9C11D-1029-1263-307D-62752D0BCE1F}"/>
                  </a:ext>
                </a:extLst>
              </p:cNvPr>
              <p:cNvPicPr/>
              <p:nvPr/>
            </p:nvPicPr>
            <p:blipFill>
              <a:blip r:embed="rId8"/>
              <a:stretch>
                <a:fillRect/>
              </a:stretch>
            </p:blipFill>
            <p:spPr>
              <a:xfrm>
                <a:off x="3549292" y="4499577"/>
                <a:ext cx="36000" cy="36000"/>
              </a:xfrm>
              <a:prstGeom prst="rect">
                <a:avLst/>
              </a:prstGeom>
            </p:spPr>
          </p:pic>
        </mc:Fallback>
      </mc:AlternateContent>
    </p:spTree>
    <p:extLst>
      <p:ext uri="{BB962C8B-B14F-4D97-AF65-F5344CB8AC3E}">
        <p14:creationId xmlns:p14="http://schemas.microsoft.com/office/powerpoint/2010/main" val="39874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40</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Chang-Chang</a:t>
            </a:r>
            <a:r>
              <a:rPr lang="en-GB" sz="2500" b="1" dirty="0">
                <a:solidFill>
                  <a:srgbClr val="00B0F0"/>
                </a:solidFill>
              </a:rPr>
              <a:t> Failure Criterion</a:t>
            </a:r>
          </a:p>
        </p:txBody>
      </p:sp>
    </p:spTree>
    <p:extLst>
      <p:ext uri="{BB962C8B-B14F-4D97-AF65-F5344CB8AC3E}">
        <p14:creationId xmlns:p14="http://schemas.microsoft.com/office/powerpoint/2010/main" val="4061360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Woven fabrics-</a:t>
            </a:r>
            <a:br>
              <a:rPr lang="en-GB" sz="3000" dirty="0">
                <a:solidFill>
                  <a:srgbClr val="7030A0"/>
                </a:solidFill>
              </a:rPr>
            </a:br>
            <a:r>
              <a:rPr lang="en-GB" sz="2000" dirty="0">
                <a:solidFill>
                  <a:srgbClr val="7030A0"/>
                </a:solidFill>
              </a:rPr>
              <a:t>Chang-chang </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558266" y="2222287"/>
            <a:ext cx="5912388" cy="4411228"/>
          </a:xfrm>
        </p:spPr>
        <p:txBody>
          <a:bodyPr>
            <a:normAutofit/>
          </a:bodyPr>
          <a:lstStyle/>
          <a:p>
            <a:r>
              <a:rPr lang="en-GB" dirty="0"/>
              <a:t>Chang-chang</a:t>
            </a:r>
            <a:endParaRPr lang="en-GB" dirty="0">
              <a:solidFill>
                <a:srgbClr val="FFFF00"/>
              </a:solidFill>
            </a:endParaRP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41</a:t>
            </a:fld>
            <a:endParaRPr lang="en-GB" dirty="0"/>
          </a:p>
        </p:txBody>
      </p:sp>
      <p:pic>
        <p:nvPicPr>
          <p:cNvPr id="1026" name="Picture 2" descr="Plain Weave Carbon Fiber Woven Fabric Composite For Construction ...">
            <a:extLst>
              <a:ext uri="{FF2B5EF4-FFF2-40B4-BE49-F238E27FC236}">
                <a16:creationId xmlns:a16="http://schemas.microsoft.com/office/drawing/2014/main" id="{23449984-10BA-4451-57BD-54D041D02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64" y="2819306"/>
            <a:ext cx="3411733" cy="23693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4638B00-657B-352E-DE1A-01525AB53DFA}"/>
              </a:ext>
            </a:extLst>
          </p:cNvPr>
          <p:cNvPicPr>
            <a:picLocks noChangeAspect="1"/>
          </p:cNvPicPr>
          <p:nvPr/>
        </p:nvPicPr>
        <p:blipFill>
          <a:blip r:embed="rId4"/>
          <a:stretch>
            <a:fillRect/>
          </a:stretch>
        </p:blipFill>
        <p:spPr>
          <a:xfrm>
            <a:off x="810000" y="2813187"/>
            <a:ext cx="8107534" cy="2369357"/>
          </a:xfrm>
          <a:prstGeom prst="rect">
            <a:avLst/>
          </a:prstGeom>
          <a:ln>
            <a:solidFill>
              <a:srgbClr val="92D050"/>
            </a:solid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DD645C7-0341-157A-AB02-5AE228F11615}"/>
                  </a:ext>
                </a:extLst>
              </p:cNvPr>
              <p:cNvSpPr txBox="1"/>
              <p:nvPr/>
            </p:nvSpPr>
            <p:spPr>
              <a:xfrm>
                <a:off x="790588" y="5448300"/>
                <a:ext cx="9696437" cy="323165"/>
              </a:xfrm>
              <a:prstGeom prst="rect">
                <a:avLst/>
              </a:prstGeom>
              <a:noFill/>
            </p:spPr>
            <p:txBody>
              <a:bodyPr wrap="none" rtlCol="0">
                <a:spAutoFit/>
              </a:bodyPr>
              <a:lstStyle/>
              <a:p>
                <a:r>
                  <a:rPr lang="en-GB" sz="1500" dirty="0">
                    <a:solidFill>
                      <a:srgbClr val="FFFF00"/>
                    </a:solidFill>
                    <a:latin typeface="Arial" panose="020B0604020202020204" pitchFamily="34" charset="0"/>
                    <a:cs typeface="Arial" panose="020B0604020202020204" pitchFamily="34" charset="0"/>
                  </a:rPr>
                  <a:t>The value of parameter </a:t>
                </a:r>
                <a14:m>
                  <m:oMath xmlns:m="http://schemas.openxmlformats.org/officeDocument/2006/math">
                    <m:r>
                      <a:rPr lang="en-GB" sz="1500" b="1" i="1" smtClean="0">
                        <a:solidFill>
                          <a:srgbClr val="FFC000"/>
                        </a:solidFill>
                        <a:latin typeface="Cambria Math" panose="02040503050406030204" pitchFamily="18" charset="0"/>
                        <a:ea typeface="Cambria Math" panose="02040503050406030204" pitchFamily="18" charset="0"/>
                      </a:rPr>
                      <m:t>𝜷</m:t>
                    </m:r>
                  </m:oMath>
                </a14:m>
                <a:r>
                  <a:rPr lang="en-GB" sz="1500" dirty="0">
                    <a:solidFill>
                      <a:srgbClr val="FFFF00"/>
                    </a:solidFill>
                    <a:latin typeface="Arial" panose="020B0604020202020204" pitchFamily="34" charset="0"/>
                    <a:cs typeface="Arial" panose="020B0604020202020204" pitchFamily="34" charset="0"/>
                  </a:rPr>
                  <a:t> defined interaction between shear and tensile stresses and is obtained experimentally.</a:t>
                </a:r>
              </a:p>
            </p:txBody>
          </p:sp>
        </mc:Choice>
        <mc:Fallback xmlns="">
          <p:sp>
            <p:nvSpPr>
              <p:cNvPr id="5" name="TextBox 4">
                <a:extLst>
                  <a:ext uri="{FF2B5EF4-FFF2-40B4-BE49-F238E27FC236}">
                    <a16:creationId xmlns:a16="http://schemas.microsoft.com/office/drawing/2014/main" id="{3DD645C7-0341-157A-AB02-5AE228F11615}"/>
                  </a:ext>
                </a:extLst>
              </p:cNvPr>
              <p:cNvSpPr txBox="1">
                <a:spLocks noRot="1" noChangeAspect="1" noMove="1" noResize="1" noEditPoints="1" noAdjustHandles="1" noChangeArrowheads="1" noChangeShapeType="1" noTextEdit="1"/>
              </p:cNvSpPr>
              <p:nvPr/>
            </p:nvSpPr>
            <p:spPr>
              <a:xfrm>
                <a:off x="790588" y="5448300"/>
                <a:ext cx="9696437" cy="323165"/>
              </a:xfrm>
              <a:prstGeom prst="rect">
                <a:avLst/>
              </a:prstGeom>
              <a:blipFill>
                <a:blip r:embed="rId5"/>
                <a:stretch>
                  <a:fillRect l="-252" t="-3774" b="-18868"/>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36195325-C513-8F5C-D065-DBFDB01E7CDD}"/>
              </a:ext>
            </a:extLst>
          </p:cNvPr>
          <p:cNvSpPr txBox="1"/>
          <p:nvPr/>
        </p:nvSpPr>
        <p:spPr>
          <a:xfrm>
            <a:off x="810000" y="5763879"/>
            <a:ext cx="10334612" cy="323165"/>
          </a:xfrm>
          <a:prstGeom prst="rect">
            <a:avLst/>
          </a:prstGeom>
          <a:noFill/>
        </p:spPr>
        <p:txBody>
          <a:bodyPr wrap="square" rtlCol="0">
            <a:spAutoFit/>
          </a:bodyPr>
          <a:lstStyle/>
          <a:p>
            <a:r>
              <a:rPr lang="en-GB" sz="1500" dirty="0">
                <a:solidFill>
                  <a:srgbClr val="FFFF00"/>
                </a:solidFill>
                <a:latin typeface="Arial" panose="020B0604020202020204" pitchFamily="34" charset="0"/>
                <a:cs typeface="Arial" panose="020B0604020202020204" pitchFamily="34" charset="0"/>
              </a:rPr>
              <a:t>In the terminology used in this lecture, recall that: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8950DC-3164-2BFD-7D80-EAF139E16965}"/>
                  </a:ext>
                </a:extLst>
              </p:cNvPr>
              <p:cNvSpPr txBox="1"/>
              <p:nvPr/>
            </p:nvSpPr>
            <p:spPr>
              <a:xfrm>
                <a:off x="5198044" y="5771705"/>
                <a:ext cx="10282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C000"/>
                              </a:solidFill>
                              <a:latin typeface="Cambria Math" panose="02040503050406030204" pitchFamily="18" charset="0"/>
                            </a:rPr>
                          </m:ctrlPr>
                        </m:sSubPr>
                        <m:e>
                          <m:r>
                            <a:rPr lang="en-GB" i="1" smtClean="0">
                              <a:solidFill>
                                <a:srgbClr val="FFC000"/>
                              </a:solidFill>
                              <a:latin typeface="Cambria Math" panose="02040503050406030204" pitchFamily="18" charset="0"/>
                              <a:ea typeface="Cambria Math" panose="02040503050406030204" pitchFamily="18" charset="0"/>
                            </a:rPr>
                            <m:t>𝜎</m:t>
                          </m:r>
                        </m:e>
                        <m:sub>
                          <m:r>
                            <a:rPr lang="en-GB" b="0" i="1" smtClean="0">
                              <a:solidFill>
                                <a:srgbClr val="FFC000"/>
                              </a:solidFill>
                              <a:latin typeface="Cambria Math" panose="02040503050406030204" pitchFamily="18" charset="0"/>
                            </a:rPr>
                            <m:t>𝑎𝑎</m:t>
                          </m:r>
                        </m:sub>
                      </m:sSub>
                      <m:r>
                        <a:rPr lang="en-GB" b="0" i="1" smtClean="0">
                          <a:solidFill>
                            <a:srgbClr val="FFC000"/>
                          </a:solidFill>
                          <a:latin typeface="Cambria Math" panose="02040503050406030204" pitchFamily="18" charset="0"/>
                        </a:rPr>
                        <m:t>=</m:t>
                      </m:r>
                      <m:sSub>
                        <m:sSubPr>
                          <m:ctrlPr>
                            <a:rPr lang="en-GB" i="1">
                              <a:solidFill>
                                <a:srgbClr val="FFC000"/>
                              </a:solidFill>
                              <a:latin typeface="Cambria Math" panose="02040503050406030204" pitchFamily="18" charset="0"/>
                            </a:rPr>
                          </m:ctrlPr>
                        </m:sSubPr>
                        <m:e>
                          <m:r>
                            <a:rPr lang="en-GB" i="1">
                              <a:solidFill>
                                <a:srgbClr val="FFC000"/>
                              </a:solidFill>
                              <a:latin typeface="Cambria Math" panose="02040503050406030204" pitchFamily="18" charset="0"/>
                              <a:ea typeface="Cambria Math" panose="02040503050406030204" pitchFamily="18" charset="0"/>
                            </a:rPr>
                            <m:t>𝜎</m:t>
                          </m:r>
                        </m:e>
                        <m:sub>
                          <m:r>
                            <a:rPr lang="en-GB" b="0" i="1" smtClean="0">
                              <a:solidFill>
                                <a:srgbClr val="FFC000"/>
                              </a:solidFill>
                              <a:latin typeface="Cambria Math" panose="02040503050406030204" pitchFamily="18" charset="0"/>
                              <a:ea typeface="Cambria Math" panose="02040503050406030204" pitchFamily="18" charset="0"/>
                            </a:rPr>
                            <m:t>11</m:t>
                          </m:r>
                        </m:sub>
                      </m:sSub>
                    </m:oMath>
                  </m:oMathPara>
                </a14:m>
                <a:endParaRPr lang="en-GB" dirty="0">
                  <a:solidFill>
                    <a:srgbClr val="FFC000"/>
                  </a:solidFill>
                </a:endParaRPr>
              </a:p>
            </p:txBody>
          </p:sp>
        </mc:Choice>
        <mc:Fallback xmlns="">
          <p:sp>
            <p:nvSpPr>
              <p:cNvPr id="7" name="TextBox 6">
                <a:extLst>
                  <a:ext uri="{FF2B5EF4-FFF2-40B4-BE49-F238E27FC236}">
                    <a16:creationId xmlns:a16="http://schemas.microsoft.com/office/drawing/2014/main" id="{158950DC-3164-2BFD-7D80-EAF139E16965}"/>
                  </a:ext>
                </a:extLst>
              </p:cNvPr>
              <p:cNvSpPr txBox="1">
                <a:spLocks noRot="1" noChangeAspect="1" noMove="1" noResize="1" noEditPoints="1" noAdjustHandles="1" noChangeArrowheads="1" noChangeShapeType="1" noTextEdit="1"/>
              </p:cNvSpPr>
              <p:nvPr/>
            </p:nvSpPr>
            <p:spPr>
              <a:xfrm>
                <a:off x="5198044" y="5771705"/>
                <a:ext cx="1028295" cy="276999"/>
              </a:xfrm>
              <a:prstGeom prst="rect">
                <a:avLst/>
              </a:prstGeom>
              <a:blipFill>
                <a:blip r:embed="rId6"/>
                <a:stretch>
                  <a:fillRect l="-2381" r="-119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FE4210-D12B-4926-4910-4F4A875F64BC}"/>
                  </a:ext>
                </a:extLst>
              </p:cNvPr>
              <p:cNvSpPr txBox="1"/>
              <p:nvPr/>
            </p:nvSpPr>
            <p:spPr>
              <a:xfrm>
                <a:off x="5198044" y="6056115"/>
                <a:ext cx="10238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C000"/>
                              </a:solidFill>
                              <a:latin typeface="Cambria Math" panose="02040503050406030204" pitchFamily="18" charset="0"/>
                            </a:rPr>
                          </m:ctrlPr>
                        </m:sSubPr>
                        <m:e>
                          <m:r>
                            <a:rPr lang="en-GB" i="1" smtClean="0">
                              <a:solidFill>
                                <a:srgbClr val="FFC000"/>
                              </a:solidFill>
                              <a:latin typeface="Cambria Math" panose="02040503050406030204" pitchFamily="18" charset="0"/>
                              <a:ea typeface="Cambria Math" panose="02040503050406030204" pitchFamily="18" charset="0"/>
                            </a:rPr>
                            <m:t>𝜎</m:t>
                          </m:r>
                        </m:e>
                        <m:sub>
                          <m:r>
                            <a:rPr lang="en-GB" b="0" i="1" smtClean="0">
                              <a:solidFill>
                                <a:srgbClr val="FFC000"/>
                              </a:solidFill>
                              <a:latin typeface="Cambria Math" panose="02040503050406030204" pitchFamily="18" charset="0"/>
                            </a:rPr>
                            <m:t>𝑎𝑏</m:t>
                          </m:r>
                        </m:sub>
                      </m:sSub>
                      <m:r>
                        <a:rPr lang="en-GB" b="0" i="1" smtClean="0">
                          <a:solidFill>
                            <a:srgbClr val="FFC000"/>
                          </a:solidFill>
                          <a:latin typeface="Cambria Math" panose="02040503050406030204" pitchFamily="18" charset="0"/>
                        </a:rPr>
                        <m:t>=</m:t>
                      </m:r>
                      <m:sSub>
                        <m:sSubPr>
                          <m:ctrlPr>
                            <a:rPr lang="en-GB" i="1">
                              <a:solidFill>
                                <a:srgbClr val="FFC000"/>
                              </a:solidFill>
                              <a:latin typeface="Cambria Math" panose="02040503050406030204" pitchFamily="18" charset="0"/>
                            </a:rPr>
                          </m:ctrlPr>
                        </m:sSubPr>
                        <m:e>
                          <m:r>
                            <a:rPr lang="en-GB" i="1">
                              <a:solidFill>
                                <a:srgbClr val="FFC000"/>
                              </a:solidFill>
                              <a:latin typeface="Cambria Math" panose="02040503050406030204" pitchFamily="18" charset="0"/>
                              <a:ea typeface="Cambria Math" panose="02040503050406030204" pitchFamily="18" charset="0"/>
                            </a:rPr>
                            <m:t>𝜎</m:t>
                          </m:r>
                        </m:e>
                        <m:sub>
                          <m:r>
                            <a:rPr lang="en-GB" b="0" i="1" smtClean="0">
                              <a:solidFill>
                                <a:srgbClr val="FFC000"/>
                              </a:solidFill>
                              <a:latin typeface="Cambria Math" panose="02040503050406030204" pitchFamily="18" charset="0"/>
                              <a:ea typeface="Cambria Math" panose="02040503050406030204" pitchFamily="18" charset="0"/>
                            </a:rPr>
                            <m:t>12</m:t>
                          </m:r>
                        </m:sub>
                      </m:sSub>
                    </m:oMath>
                  </m:oMathPara>
                </a14:m>
                <a:endParaRPr lang="en-GB" dirty="0">
                  <a:solidFill>
                    <a:srgbClr val="FFC000"/>
                  </a:solidFill>
                </a:endParaRPr>
              </a:p>
            </p:txBody>
          </p:sp>
        </mc:Choice>
        <mc:Fallback xmlns="">
          <p:sp>
            <p:nvSpPr>
              <p:cNvPr id="8" name="TextBox 7">
                <a:extLst>
                  <a:ext uri="{FF2B5EF4-FFF2-40B4-BE49-F238E27FC236}">
                    <a16:creationId xmlns:a16="http://schemas.microsoft.com/office/drawing/2014/main" id="{03FE4210-D12B-4926-4910-4F4A875F64BC}"/>
                  </a:ext>
                </a:extLst>
              </p:cNvPr>
              <p:cNvSpPr txBox="1">
                <a:spLocks noRot="1" noChangeAspect="1" noMove="1" noResize="1" noEditPoints="1" noAdjustHandles="1" noChangeArrowheads="1" noChangeShapeType="1" noTextEdit="1"/>
              </p:cNvSpPr>
              <p:nvPr/>
            </p:nvSpPr>
            <p:spPr>
              <a:xfrm>
                <a:off x="5198044" y="6056115"/>
                <a:ext cx="1023870" cy="276999"/>
              </a:xfrm>
              <a:prstGeom prst="rect">
                <a:avLst/>
              </a:prstGeom>
              <a:blipFill>
                <a:blip r:embed="rId7"/>
                <a:stretch>
                  <a:fillRect l="-2381" r="-595" b="-195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ED92752-3A12-8564-05B2-64F4A4D6DE13}"/>
                  </a:ext>
                </a:extLst>
              </p:cNvPr>
              <p:cNvSpPr txBox="1"/>
              <p:nvPr/>
            </p:nvSpPr>
            <p:spPr>
              <a:xfrm>
                <a:off x="5198044" y="6340526"/>
                <a:ext cx="10243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C000"/>
                              </a:solidFill>
                              <a:latin typeface="Cambria Math" panose="02040503050406030204" pitchFamily="18" charset="0"/>
                            </a:rPr>
                          </m:ctrlPr>
                        </m:sSubPr>
                        <m:e>
                          <m:r>
                            <a:rPr lang="en-GB" i="1" smtClean="0">
                              <a:solidFill>
                                <a:srgbClr val="FFC000"/>
                              </a:solidFill>
                              <a:latin typeface="Cambria Math" panose="02040503050406030204" pitchFamily="18" charset="0"/>
                              <a:ea typeface="Cambria Math" panose="02040503050406030204" pitchFamily="18" charset="0"/>
                            </a:rPr>
                            <m:t>𝜎</m:t>
                          </m:r>
                        </m:e>
                        <m:sub>
                          <m:r>
                            <a:rPr lang="en-GB" b="0" i="1" smtClean="0">
                              <a:solidFill>
                                <a:srgbClr val="FFC000"/>
                              </a:solidFill>
                              <a:latin typeface="Cambria Math" panose="02040503050406030204" pitchFamily="18" charset="0"/>
                            </a:rPr>
                            <m:t>𝑏𝑏</m:t>
                          </m:r>
                        </m:sub>
                      </m:sSub>
                      <m:r>
                        <a:rPr lang="en-GB" b="0" i="1" smtClean="0">
                          <a:solidFill>
                            <a:srgbClr val="FFC000"/>
                          </a:solidFill>
                          <a:latin typeface="Cambria Math" panose="02040503050406030204" pitchFamily="18" charset="0"/>
                        </a:rPr>
                        <m:t>=</m:t>
                      </m:r>
                      <m:sSub>
                        <m:sSubPr>
                          <m:ctrlPr>
                            <a:rPr lang="en-GB" i="1">
                              <a:solidFill>
                                <a:srgbClr val="FFC000"/>
                              </a:solidFill>
                              <a:latin typeface="Cambria Math" panose="02040503050406030204" pitchFamily="18" charset="0"/>
                            </a:rPr>
                          </m:ctrlPr>
                        </m:sSubPr>
                        <m:e>
                          <m:r>
                            <a:rPr lang="en-GB" i="1">
                              <a:solidFill>
                                <a:srgbClr val="FFC000"/>
                              </a:solidFill>
                              <a:latin typeface="Cambria Math" panose="02040503050406030204" pitchFamily="18" charset="0"/>
                              <a:ea typeface="Cambria Math" panose="02040503050406030204" pitchFamily="18" charset="0"/>
                            </a:rPr>
                            <m:t>𝜎</m:t>
                          </m:r>
                        </m:e>
                        <m:sub>
                          <m:r>
                            <a:rPr lang="en-GB" b="0" i="1" smtClean="0">
                              <a:solidFill>
                                <a:srgbClr val="FFC000"/>
                              </a:solidFill>
                              <a:latin typeface="Cambria Math" panose="02040503050406030204" pitchFamily="18" charset="0"/>
                              <a:ea typeface="Cambria Math" panose="02040503050406030204" pitchFamily="18" charset="0"/>
                            </a:rPr>
                            <m:t>22</m:t>
                          </m:r>
                        </m:sub>
                      </m:sSub>
                    </m:oMath>
                  </m:oMathPara>
                </a14:m>
                <a:endParaRPr lang="en-GB" dirty="0">
                  <a:solidFill>
                    <a:srgbClr val="FFC000"/>
                  </a:solidFill>
                </a:endParaRPr>
              </a:p>
            </p:txBody>
          </p:sp>
        </mc:Choice>
        <mc:Fallback xmlns="">
          <p:sp>
            <p:nvSpPr>
              <p:cNvPr id="9" name="TextBox 8">
                <a:extLst>
                  <a:ext uri="{FF2B5EF4-FFF2-40B4-BE49-F238E27FC236}">
                    <a16:creationId xmlns:a16="http://schemas.microsoft.com/office/drawing/2014/main" id="{6ED92752-3A12-8564-05B2-64F4A4D6DE13}"/>
                  </a:ext>
                </a:extLst>
              </p:cNvPr>
              <p:cNvSpPr txBox="1">
                <a:spLocks noRot="1" noChangeAspect="1" noMove="1" noResize="1" noEditPoints="1" noAdjustHandles="1" noChangeArrowheads="1" noChangeShapeType="1" noTextEdit="1"/>
              </p:cNvSpPr>
              <p:nvPr/>
            </p:nvSpPr>
            <p:spPr>
              <a:xfrm>
                <a:off x="5198044" y="6340526"/>
                <a:ext cx="1024383" cy="276999"/>
              </a:xfrm>
              <a:prstGeom prst="rect">
                <a:avLst/>
              </a:prstGeom>
              <a:blipFill>
                <a:blip r:embed="rId8"/>
                <a:stretch>
                  <a:fillRect l="-2381" r="-595" b="-19565"/>
                </a:stretch>
              </a:blipFill>
            </p:spPr>
            <p:txBody>
              <a:bodyPr/>
              <a:lstStyle/>
              <a:p>
                <a:r>
                  <a:rPr lang="en-GB">
                    <a:noFill/>
                  </a:rPr>
                  <a:t> </a:t>
                </a:r>
              </a:p>
            </p:txBody>
          </p:sp>
        </mc:Fallback>
      </mc:AlternateContent>
    </p:spTree>
    <p:extLst>
      <p:ext uri="{BB962C8B-B14F-4D97-AF65-F5344CB8AC3E}">
        <p14:creationId xmlns:p14="http://schemas.microsoft.com/office/powerpoint/2010/main" val="1798029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42</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Puck</a:t>
            </a:r>
            <a:r>
              <a:rPr lang="en-GB" sz="2500" b="1" dirty="0">
                <a:solidFill>
                  <a:srgbClr val="00B0F0"/>
                </a:solidFill>
              </a:rPr>
              <a:t> Failure Criterion</a:t>
            </a:r>
          </a:p>
        </p:txBody>
      </p:sp>
    </p:spTree>
    <p:extLst>
      <p:ext uri="{BB962C8B-B14F-4D97-AF65-F5344CB8AC3E}">
        <p14:creationId xmlns:p14="http://schemas.microsoft.com/office/powerpoint/2010/main" val="1250604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6EFED2-2CFA-1E2B-D61C-0A4F30BDE1D1}"/>
              </a:ext>
            </a:extLst>
          </p:cNvPr>
          <p:cNvPicPr>
            <a:picLocks noChangeAspect="1"/>
          </p:cNvPicPr>
          <p:nvPr/>
        </p:nvPicPr>
        <p:blipFill>
          <a:blip r:embed="rId3"/>
          <a:stretch>
            <a:fillRect/>
          </a:stretch>
        </p:blipFill>
        <p:spPr>
          <a:xfrm>
            <a:off x="6887019" y="1874602"/>
            <a:ext cx="3354262" cy="924930"/>
          </a:xfrm>
          <a:prstGeom prst="rect">
            <a:avLst/>
          </a:prstGeom>
          <a:ln>
            <a:solidFill>
              <a:schemeClr val="accent1"/>
            </a:solidFill>
          </a:ln>
        </p:spPr>
      </p:pic>
      <p:pic>
        <p:nvPicPr>
          <p:cNvPr id="7" name="Picture 6">
            <a:extLst>
              <a:ext uri="{FF2B5EF4-FFF2-40B4-BE49-F238E27FC236}">
                <a16:creationId xmlns:a16="http://schemas.microsoft.com/office/drawing/2014/main" id="{1ADF5B75-889D-9768-1EA1-41863E2CC48E}"/>
              </a:ext>
            </a:extLst>
          </p:cNvPr>
          <p:cNvPicPr>
            <a:picLocks noChangeAspect="1"/>
          </p:cNvPicPr>
          <p:nvPr/>
        </p:nvPicPr>
        <p:blipFill>
          <a:blip r:embed="rId4"/>
          <a:stretch>
            <a:fillRect/>
          </a:stretch>
        </p:blipFill>
        <p:spPr>
          <a:xfrm>
            <a:off x="6887018" y="297466"/>
            <a:ext cx="3989529" cy="1624009"/>
          </a:xfrm>
          <a:prstGeom prst="rect">
            <a:avLst/>
          </a:prstGeom>
          <a:ln>
            <a:solidFill>
              <a:schemeClr val="accent1"/>
            </a:solidFill>
          </a:ln>
        </p:spPr>
      </p:pic>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a:xfrm>
            <a:off x="810001" y="624245"/>
            <a:ext cx="10571998" cy="970450"/>
          </a:xfrm>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Woven fabrics-</a:t>
            </a:r>
            <a:br>
              <a:rPr lang="en-GB" sz="3000" dirty="0">
                <a:solidFill>
                  <a:srgbClr val="7030A0"/>
                </a:solidFill>
              </a:rPr>
            </a:br>
            <a:r>
              <a:rPr lang="en-GB" sz="2000" dirty="0">
                <a:solidFill>
                  <a:srgbClr val="7030A0"/>
                </a:solidFill>
              </a:rPr>
              <a:t>Original</a:t>
            </a:r>
            <a:r>
              <a:rPr lang="en-GB" sz="3000" dirty="0">
                <a:solidFill>
                  <a:srgbClr val="7030A0"/>
                </a:solidFill>
              </a:rPr>
              <a:t> </a:t>
            </a:r>
            <a:r>
              <a:rPr lang="en-GB" sz="2000" dirty="0">
                <a:solidFill>
                  <a:srgbClr val="7030A0"/>
                </a:solidFill>
              </a:rPr>
              <a:t>Puck </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558266" y="2222287"/>
            <a:ext cx="5912388" cy="4411228"/>
          </a:xfrm>
        </p:spPr>
        <p:txBody>
          <a:bodyPr>
            <a:normAutofit lnSpcReduction="10000"/>
          </a:bodyPr>
          <a:lstStyle/>
          <a:p>
            <a:r>
              <a:rPr lang="en-GB" dirty="0"/>
              <a:t>Original Puck </a:t>
            </a:r>
          </a:p>
          <a:p>
            <a:pPr lvl="1"/>
            <a:r>
              <a:rPr lang="en-GB" dirty="0">
                <a:solidFill>
                  <a:srgbClr val="FFFF00"/>
                </a:solidFill>
              </a:rPr>
              <a:t>Puck-Schürmann modified the Hashin criteria, by considering the Fibre Failure (FF) basis to depend on the fibre physical properties (volume fractions etc) without involving the ply.</a:t>
            </a:r>
          </a:p>
          <a:p>
            <a:pPr lvl="1"/>
            <a:r>
              <a:rPr lang="en-GB" dirty="0">
                <a:solidFill>
                  <a:srgbClr val="FFFF00"/>
                </a:solidFill>
              </a:rPr>
              <a:t>The interlaminar stresses in the laminae were not taken into consideration by the Hashin or Puck and Schürmann criteria because they were both 2D criteria.</a:t>
            </a:r>
          </a:p>
          <a:p>
            <a:pPr lvl="1"/>
            <a:r>
              <a:rPr lang="en-GB" i="1" dirty="0">
                <a:solidFill>
                  <a:srgbClr val="00B0F0"/>
                </a:solidFill>
                <a:latin typeface="Times New Roman" panose="02020603050405020304" pitchFamily="18" charset="0"/>
                <a:cs typeface="Times New Roman" panose="02020603050405020304" pitchFamily="18" charset="0"/>
              </a:rPr>
              <a:t>Later versions </a:t>
            </a:r>
            <a:r>
              <a:rPr lang="en-GB" dirty="0">
                <a:solidFill>
                  <a:srgbClr val="FFFF00"/>
                </a:solidFill>
              </a:rPr>
              <a:t>of Puck criterion included </a:t>
            </a:r>
            <a:r>
              <a:rPr lang="en-GB" i="1" dirty="0">
                <a:solidFill>
                  <a:srgbClr val="00B0F0"/>
                </a:solidFill>
                <a:latin typeface="Times New Roman" panose="02020603050405020304" pitchFamily="18" charset="0"/>
                <a:cs typeface="Times New Roman" panose="02020603050405020304" pitchFamily="18" charset="0"/>
              </a:rPr>
              <a:t>interlaminar  stresses</a:t>
            </a:r>
            <a:r>
              <a:rPr lang="en-GB" dirty="0">
                <a:solidFill>
                  <a:srgbClr val="FFFF00"/>
                </a:solidFill>
              </a:rPr>
              <a:t>.</a:t>
            </a:r>
          </a:p>
          <a:p>
            <a:pPr lvl="1"/>
            <a:r>
              <a:rPr lang="en-GB" dirty="0">
                <a:solidFill>
                  <a:srgbClr val="FFFF00"/>
                </a:solidFill>
              </a:rPr>
              <a:t>This </a:t>
            </a:r>
            <a:r>
              <a:rPr lang="en-GB" i="1" dirty="0">
                <a:solidFill>
                  <a:srgbClr val="00B0F0"/>
                </a:solidFill>
                <a:latin typeface="Times New Roman" panose="02020603050405020304" pitchFamily="18" charset="0"/>
                <a:cs typeface="Times New Roman" panose="02020603050405020304" pitchFamily="18" charset="0"/>
              </a:rPr>
              <a:t>new 3D </a:t>
            </a:r>
            <a:r>
              <a:rPr lang="en-GB" dirty="0">
                <a:solidFill>
                  <a:srgbClr val="FFFF00"/>
                </a:solidFill>
              </a:rPr>
              <a:t>Puck failure criteria is known as the </a:t>
            </a:r>
            <a:r>
              <a:rPr lang="en-GB" i="1" dirty="0">
                <a:solidFill>
                  <a:srgbClr val="00B0F0"/>
                </a:solidFill>
                <a:latin typeface="Times New Roman" panose="02020603050405020304" pitchFamily="18" charset="0"/>
                <a:cs typeface="Times New Roman" panose="02020603050405020304" pitchFamily="18" charset="0"/>
              </a:rPr>
              <a:t>action-plane failure criteria</a:t>
            </a:r>
            <a:r>
              <a:rPr lang="en-GB" dirty="0">
                <a:solidFill>
                  <a:srgbClr val="FFFF00"/>
                </a:solidFill>
              </a:rPr>
              <a:t>. </a:t>
            </a:r>
          </a:p>
          <a:p>
            <a:pPr lvl="1"/>
            <a:r>
              <a:rPr lang="en-GB" dirty="0">
                <a:solidFill>
                  <a:srgbClr val="FFFF00"/>
                </a:solidFill>
              </a:rPr>
              <a:t>The Puck criteria help identify the many lamina failure  mechanisms and quantify the impact of each type of failure on the laminate.</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43</a:t>
            </a:fld>
            <a:endParaRPr lang="en-GB" dirty="0"/>
          </a:p>
        </p:txBody>
      </p:sp>
      <p:pic>
        <p:nvPicPr>
          <p:cNvPr id="5" name="Picture 4">
            <a:extLst>
              <a:ext uri="{FF2B5EF4-FFF2-40B4-BE49-F238E27FC236}">
                <a16:creationId xmlns:a16="http://schemas.microsoft.com/office/drawing/2014/main" id="{B8DD2980-6F78-680E-2C6F-E3D81EE43CE7}"/>
              </a:ext>
            </a:extLst>
          </p:cNvPr>
          <p:cNvPicPr>
            <a:picLocks noChangeAspect="1"/>
          </p:cNvPicPr>
          <p:nvPr/>
        </p:nvPicPr>
        <p:blipFill>
          <a:blip r:embed="rId5"/>
          <a:stretch>
            <a:fillRect/>
          </a:stretch>
        </p:blipFill>
        <p:spPr>
          <a:xfrm>
            <a:off x="6887018" y="2888141"/>
            <a:ext cx="3563023" cy="3518346"/>
          </a:xfrm>
          <a:prstGeom prst="rect">
            <a:avLst/>
          </a:prstGeom>
          <a:ln>
            <a:solidFill>
              <a:schemeClr val="accent1"/>
            </a:solidFill>
          </a:ln>
        </p:spPr>
      </p:pic>
      <p:pic>
        <p:nvPicPr>
          <p:cNvPr id="6" name="Picture 5">
            <a:extLst>
              <a:ext uri="{FF2B5EF4-FFF2-40B4-BE49-F238E27FC236}">
                <a16:creationId xmlns:a16="http://schemas.microsoft.com/office/drawing/2014/main" id="{65C50A23-4B52-7D64-E1AD-55C5BEB2C771}"/>
              </a:ext>
            </a:extLst>
          </p:cNvPr>
          <p:cNvPicPr>
            <a:picLocks noChangeAspect="1"/>
          </p:cNvPicPr>
          <p:nvPr/>
        </p:nvPicPr>
        <p:blipFill>
          <a:blip r:embed="rId6"/>
          <a:stretch>
            <a:fillRect/>
          </a:stretch>
        </p:blipFill>
        <p:spPr>
          <a:xfrm>
            <a:off x="6887018" y="72664"/>
            <a:ext cx="3065504" cy="214411"/>
          </a:xfrm>
          <a:prstGeom prst="rect">
            <a:avLst/>
          </a:prstGeom>
          <a:ln>
            <a:solidFill>
              <a:schemeClr val="accent1"/>
            </a:solidFill>
          </a:ln>
        </p:spPr>
      </p:pic>
    </p:spTree>
    <p:extLst>
      <p:ext uri="{BB962C8B-B14F-4D97-AF65-F5344CB8AC3E}">
        <p14:creationId xmlns:p14="http://schemas.microsoft.com/office/powerpoint/2010/main" val="3083885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p:txBody>
          <a:bodyPr/>
          <a:lstStyle/>
          <a:p>
            <a:r>
              <a:rPr lang="en-GB" dirty="0"/>
              <a:t>Failure criteria-</a:t>
            </a:r>
            <a:br>
              <a:rPr lang="en-GB" dirty="0"/>
            </a:br>
            <a:r>
              <a:rPr lang="en-GB" sz="3000" dirty="0">
                <a:solidFill>
                  <a:srgbClr val="FF0000"/>
                </a:solidFill>
              </a:rPr>
              <a:t>Composite-</a:t>
            </a:r>
            <a:r>
              <a:rPr lang="en-GB" sz="3000" dirty="0">
                <a:solidFill>
                  <a:schemeClr val="accent6">
                    <a:lumMod val="50000"/>
                  </a:schemeClr>
                </a:solidFill>
              </a:rPr>
              <a:t>Woven/unidirectional-</a:t>
            </a:r>
            <a:br>
              <a:rPr lang="en-GB" sz="4000" dirty="0">
                <a:solidFill>
                  <a:srgbClr val="7030A0"/>
                </a:solidFill>
              </a:rPr>
            </a:br>
            <a:r>
              <a:rPr lang="en-GB" sz="2000" dirty="0">
                <a:solidFill>
                  <a:srgbClr val="7030A0"/>
                </a:solidFill>
              </a:rPr>
              <a:t>Puck </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558266" y="2222287"/>
            <a:ext cx="5912388" cy="4411228"/>
          </a:xfrm>
        </p:spPr>
        <p:txBody>
          <a:bodyPr>
            <a:normAutofit/>
          </a:bodyPr>
          <a:lstStyle/>
          <a:p>
            <a:r>
              <a:rPr lang="en-GB" dirty="0"/>
              <a:t>2D Puck (as used by Altair)</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44</a:t>
            </a:fld>
            <a:endParaRPr lang="en-GB" dirty="0"/>
          </a:p>
        </p:txBody>
      </p:sp>
      <p:pic>
        <p:nvPicPr>
          <p:cNvPr id="9" name="Picture 8">
            <a:extLst>
              <a:ext uri="{FF2B5EF4-FFF2-40B4-BE49-F238E27FC236}">
                <a16:creationId xmlns:a16="http://schemas.microsoft.com/office/drawing/2014/main" id="{F16C82D4-F9CC-D37C-01DF-0E246CE1704E}"/>
              </a:ext>
            </a:extLst>
          </p:cNvPr>
          <p:cNvPicPr>
            <a:picLocks noChangeAspect="1"/>
          </p:cNvPicPr>
          <p:nvPr/>
        </p:nvPicPr>
        <p:blipFill>
          <a:blip r:embed="rId3"/>
          <a:stretch>
            <a:fillRect/>
          </a:stretch>
        </p:blipFill>
        <p:spPr>
          <a:xfrm>
            <a:off x="665583" y="2669537"/>
            <a:ext cx="2787975" cy="2075718"/>
          </a:xfrm>
          <a:prstGeom prst="rect">
            <a:avLst/>
          </a:prstGeom>
          <a:ln>
            <a:solidFill>
              <a:schemeClr val="accent1"/>
            </a:solidFill>
          </a:ln>
        </p:spPr>
      </p:pic>
      <p:pic>
        <p:nvPicPr>
          <p:cNvPr id="10" name="Picture 9">
            <a:extLst>
              <a:ext uri="{FF2B5EF4-FFF2-40B4-BE49-F238E27FC236}">
                <a16:creationId xmlns:a16="http://schemas.microsoft.com/office/drawing/2014/main" id="{47C229EA-1F05-AA3D-C7C9-D68E683CEB16}"/>
              </a:ext>
            </a:extLst>
          </p:cNvPr>
          <p:cNvPicPr>
            <a:picLocks noChangeAspect="1"/>
          </p:cNvPicPr>
          <p:nvPr/>
        </p:nvPicPr>
        <p:blipFill>
          <a:blip r:embed="rId4"/>
          <a:stretch>
            <a:fillRect/>
          </a:stretch>
        </p:blipFill>
        <p:spPr>
          <a:xfrm>
            <a:off x="3560875" y="2679744"/>
            <a:ext cx="2956194" cy="2065511"/>
          </a:xfrm>
          <a:prstGeom prst="rect">
            <a:avLst/>
          </a:prstGeom>
          <a:ln>
            <a:solidFill>
              <a:srgbClr val="00B0F0"/>
            </a:solidFill>
          </a:ln>
        </p:spPr>
      </p:pic>
      <p:pic>
        <p:nvPicPr>
          <p:cNvPr id="11" name="Picture 10">
            <a:extLst>
              <a:ext uri="{FF2B5EF4-FFF2-40B4-BE49-F238E27FC236}">
                <a16:creationId xmlns:a16="http://schemas.microsoft.com/office/drawing/2014/main" id="{749F08D2-A500-BB38-B455-5D787AF43AA2}"/>
              </a:ext>
            </a:extLst>
          </p:cNvPr>
          <p:cNvPicPr>
            <a:picLocks noChangeAspect="1"/>
          </p:cNvPicPr>
          <p:nvPr/>
        </p:nvPicPr>
        <p:blipFill>
          <a:blip r:embed="rId5"/>
          <a:stretch>
            <a:fillRect/>
          </a:stretch>
        </p:blipFill>
        <p:spPr>
          <a:xfrm>
            <a:off x="6689557" y="1312921"/>
            <a:ext cx="3140452" cy="2646499"/>
          </a:xfrm>
          <a:prstGeom prst="rect">
            <a:avLst/>
          </a:prstGeom>
          <a:ln>
            <a:solidFill>
              <a:srgbClr val="FF0000"/>
            </a:solidFill>
          </a:ln>
        </p:spPr>
      </p:pic>
      <p:pic>
        <p:nvPicPr>
          <p:cNvPr id="12" name="Picture 11">
            <a:extLst>
              <a:ext uri="{FF2B5EF4-FFF2-40B4-BE49-F238E27FC236}">
                <a16:creationId xmlns:a16="http://schemas.microsoft.com/office/drawing/2014/main" id="{BA88B6CA-4E65-1CCD-39BA-891F6BC73108}"/>
              </a:ext>
            </a:extLst>
          </p:cNvPr>
          <p:cNvPicPr>
            <a:picLocks noChangeAspect="1"/>
          </p:cNvPicPr>
          <p:nvPr/>
        </p:nvPicPr>
        <p:blipFill>
          <a:blip r:embed="rId6"/>
          <a:stretch>
            <a:fillRect/>
          </a:stretch>
        </p:blipFill>
        <p:spPr>
          <a:xfrm>
            <a:off x="6689558" y="3944671"/>
            <a:ext cx="4552750" cy="2532237"/>
          </a:xfrm>
          <a:prstGeom prst="rect">
            <a:avLst/>
          </a:prstGeom>
          <a:ln>
            <a:solidFill>
              <a:srgbClr val="FF0000"/>
            </a:solidFill>
          </a:ln>
        </p:spPr>
      </p:pic>
      <p:pic>
        <p:nvPicPr>
          <p:cNvPr id="13" name="Picture 12">
            <a:extLst>
              <a:ext uri="{FF2B5EF4-FFF2-40B4-BE49-F238E27FC236}">
                <a16:creationId xmlns:a16="http://schemas.microsoft.com/office/drawing/2014/main" id="{5FB37907-4EDB-D490-943B-C093286A4BF4}"/>
              </a:ext>
            </a:extLst>
          </p:cNvPr>
          <p:cNvPicPr>
            <a:picLocks noChangeAspect="1"/>
          </p:cNvPicPr>
          <p:nvPr/>
        </p:nvPicPr>
        <p:blipFill>
          <a:blip r:embed="rId7"/>
          <a:stretch>
            <a:fillRect/>
          </a:stretch>
        </p:blipFill>
        <p:spPr>
          <a:xfrm>
            <a:off x="665381" y="5253133"/>
            <a:ext cx="5698158" cy="1224189"/>
          </a:xfrm>
          <a:prstGeom prst="rect">
            <a:avLst/>
          </a:prstGeom>
          <a:ln>
            <a:solidFill>
              <a:srgbClr val="FF0000"/>
            </a:solidFill>
          </a:ln>
        </p:spPr>
      </p:pic>
    </p:spTree>
    <p:extLst>
      <p:ext uri="{BB962C8B-B14F-4D97-AF65-F5344CB8AC3E}">
        <p14:creationId xmlns:p14="http://schemas.microsoft.com/office/powerpoint/2010/main" val="1633383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C04E7-FFE1-7A89-195D-249A5C84F917}"/>
              </a:ext>
            </a:extLst>
          </p:cNvPr>
          <p:cNvSpPr>
            <a:spLocks noGrp="1"/>
          </p:cNvSpPr>
          <p:nvPr>
            <p:ph type="sldNum" sz="quarter" idx="12"/>
          </p:nvPr>
        </p:nvSpPr>
        <p:spPr/>
        <p:txBody>
          <a:bodyPr/>
          <a:lstStyle/>
          <a:p>
            <a:fld id="{4183E3AC-4BFB-4F71-8C6B-E1F9A9D61AA6}" type="slidenum">
              <a:rPr lang="en-GB" smtClean="0"/>
              <a:t>45</a:t>
            </a:fld>
            <a:endParaRPr lang="en-GB" dirty="0"/>
          </a:p>
        </p:txBody>
      </p:sp>
      <p:sp>
        <p:nvSpPr>
          <p:cNvPr id="3" name="Content Placeholder 2">
            <a:extLst>
              <a:ext uri="{FF2B5EF4-FFF2-40B4-BE49-F238E27FC236}">
                <a16:creationId xmlns:a16="http://schemas.microsoft.com/office/drawing/2014/main" id="{99F03281-E450-ACE1-9504-796C1F95521C}"/>
              </a:ext>
            </a:extLst>
          </p:cNvPr>
          <p:cNvSpPr>
            <a:spLocks noGrp="1"/>
          </p:cNvSpPr>
          <p:nvPr>
            <p:ph idx="4294967295"/>
          </p:nvPr>
        </p:nvSpPr>
        <p:spPr>
          <a:xfrm>
            <a:off x="2893394" y="2278925"/>
            <a:ext cx="6405212" cy="3636963"/>
          </a:xfrm>
        </p:spPr>
        <p:txBody>
          <a:bodyPr>
            <a:normAutofit/>
          </a:bodyPr>
          <a:lstStyle/>
          <a:p>
            <a:pPr marL="0" indent="0" algn="ctr">
              <a:buNone/>
            </a:pPr>
            <a:r>
              <a:rPr lang="en-GB" sz="3000" b="1" u="sng" dirty="0">
                <a:solidFill>
                  <a:srgbClr val="00B0F0"/>
                </a:solidFill>
              </a:rPr>
              <a:t>Yamada-Sun</a:t>
            </a:r>
            <a:r>
              <a:rPr lang="en-GB" sz="2500" b="1" dirty="0">
                <a:solidFill>
                  <a:srgbClr val="00B0F0"/>
                </a:solidFill>
              </a:rPr>
              <a:t> Failure Criterion</a:t>
            </a:r>
          </a:p>
        </p:txBody>
      </p:sp>
    </p:spTree>
    <p:extLst>
      <p:ext uri="{BB962C8B-B14F-4D97-AF65-F5344CB8AC3E}">
        <p14:creationId xmlns:p14="http://schemas.microsoft.com/office/powerpoint/2010/main" val="3819508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D5E0-072B-D955-6BCD-00A8B56DF32E}"/>
              </a:ext>
            </a:extLst>
          </p:cNvPr>
          <p:cNvSpPr>
            <a:spLocks noGrp="1"/>
          </p:cNvSpPr>
          <p:nvPr>
            <p:ph type="title"/>
          </p:nvPr>
        </p:nvSpPr>
        <p:spPr>
          <a:xfrm>
            <a:off x="810000" y="668570"/>
            <a:ext cx="10571998" cy="970450"/>
          </a:xfrm>
        </p:spPr>
        <p:txBody>
          <a:bodyPr/>
          <a:lstStyle/>
          <a:p>
            <a:r>
              <a:rPr lang="en-GB" dirty="0"/>
              <a:t>Failure criteria-</a:t>
            </a:r>
            <a:br>
              <a:rPr lang="en-GB" dirty="0"/>
            </a:br>
            <a:r>
              <a:rPr lang="en-GB" sz="3000" dirty="0">
                <a:solidFill>
                  <a:srgbClr val="FF0000"/>
                </a:solidFill>
              </a:rPr>
              <a:t>Composite-</a:t>
            </a:r>
            <a:r>
              <a:rPr lang="en-GB" sz="3000" dirty="0">
                <a:solidFill>
                  <a:srgbClr val="7030A0"/>
                </a:solidFill>
              </a:rPr>
              <a:t>Woven fabrics-</a:t>
            </a:r>
            <a:br>
              <a:rPr lang="en-GB" sz="3000" dirty="0">
                <a:solidFill>
                  <a:srgbClr val="7030A0"/>
                </a:solidFill>
              </a:rPr>
            </a:br>
            <a:r>
              <a:rPr lang="en-GB" sz="2000" dirty="0">
                <a:solidFill>
                  <a:srgbClr val="7030A0"/>
                </a:solidFill>
              </a:rPr>
              <a:t>Yamada Sun </a:t>
            </a:r>
            <a:r>
              <a:rPr lang="en-GB" sz="3000" dirty="0">
                <a:solidFill>
                  <a:srgbClr val="7030A0"/>
                </a:solidFill>
              </a:rPr>
              <a:t> </a:t>
            </a:r>
          </a:p>
        </p:txBody>
      </p:sp>
      <p:sp>
        <p:nvSpPr>
          <p:cNvPr id="3" name="Content Placeholder 2">
            <a:extLst>
              <a:ext uri="{FF2B5EF4-FFF2-40B4-BE49-F238E27FC236}">
                <a16:creationId xmlns:a16="http://schemas.microsoft.com/office/drawing/2014/main" id="{10F9DB55-ACB0-9BF6-FB9C-76C19FC75456}"/>
              </a:ext>
            </a:extLst>
          </p:cNvPr>
          <p:cNvSpPr>
            <a:spLocks noGrp="1"/>
          </p:cNvSpPr>
          <p:nvPr>
            <p:ph idx="1"/>
          </p:nvPr>
        </p:nvSpPr>
        <p:spPr>
          <a:xfrm>
            <a:off x="558266" y="2222287"/>
            <a:ext cx="5912388" cy="4411228"/>
          </a:xfrm>
        </p:spPr>
        <p:txBody>
          <a:bodyPr>
            <a:normAutofit/>
          </a:bodyPr>
          <a:lstStyle/>
          <a:p>
            <a:r>
              <a:rPr lang="en-GB" dirty="0"/>
              <a:t>2D Yamada Sun</a:t>
            </a:r>
          </a:p>
        </p:txBody>
      </p:sp>
      <p:sp>
        <p:nvSpPr>
          <p:cNvPr id="4" name="Slide Number Placeholder 3">
            <a:extLst>
              <a:ext uri="{FF2B5EF4-FFF2-40B4-BE49-F238E27FC236}">
                <a16:creationId xmlns:a16="http://schemas.microsoft.com/office/drawing/2014/main" id="{07362EC5-D076-8E17-1A40-E1320B352FA4}"/>
              </a:ext>
            </a:extLst>
          </p:cNvPr>
          <p:cNvSpPr>
            <a:spLocks noGrp="1"/>
          </p:cNvSpPr>
          <p:nvPr>
            <p:ph type="sldNum" sz="quarter" idx="12"/>
          </p:nvPr>
        </p:nvSpPr>
        <p:spPr/>
        <p:txBody>
          <a:bodyPr/>
          <a:lstStyle/>
          <a:p>
            <a:fld id="{4183E3AC-4BFB-4F71-8C6B-E1F9A9D61AA6}" type="slidenum">
              <a:rPr lang="en-GB" smtClean="0"/>
              <a:t>46</a:t>
            </a:fld>
            <a:endParaRPr lang="en-GB" dirty="0"/>
          </a:p>
        </p:txBody>
      </p:sp>
      <p:pic>
        <p:nvPicPr>
          <p:cNvPr id="5" name="Picture 4">
            <a:extLst>
              <a:ext uri="{FF2B5EF4-FFF2-40B4-BE49-F238E27FC236}">
                <a16:creationId xmlns:a16="http://schemas.microsoft.com/office/drawing/2014/main" id="{B8E45B7C-3656-E6A4-D8B3-932A41AE99BA}"/>
              </a:ext>
            </a:extLst>
          </p:cNvPr>
          <p:cNvPicPr>
            <a:picLocks noChangeAspect="1"/>
          </p:cNvPicPr>
          <p:nvPr/>
        </p:nvPicPr>
        <p:blipFill>
          <a:blip r:embed="rId3"/>
          <a:stretch>
            <a:fillRect/>
          </a:stretch>
        </p:blipFill>
        <p:spPr>
          <a:xfrm>
            <a:off x="8008219" y="123692"/>
            <a:ext cx="4071488" cy="1634453"/>
          </a:xfrm>
          <a:prstGeom prst="rect">
            <a:avLst/>
          </a:prstGeom>
          <a:ln>
            <a:solidFill>
              <a:schemeClr val="accent1"/>
            </a:solidFill>
          </a:ln>
        </p:spPr>
      </p:pic>
      <p:pic>
        <p:nvPicPr>
          <p:cNvPr id="6" name="Picture 5">
            <a:extLst>
              <a:ext uri="{FF2B5EF4-FFF2-40B4-BE49-F238E27FC236}">
                <a16:creationId xmlns:a16="http://schemas.microsoft.com/office/drawing/2014/main" id="{95C7A2A0-E495-D6C1-810A-BC072AA3AF3F}"/>
              </a:ext>
            </a:extLst>
          </p:cNvPr>
          <p:cNvPicPr>
            <a:picLocks noChangeAspect="1"/>
          </p:cNvPicPr>
          <p:nvPr/>
        </p:nvPicPr>
        <p:blipFill>
          <a:blip r:embed="rId4"/>
          <a:stretch>
            <a:fillRect/>
          </a:stretch>
        </p:blipFill>
        <p:spPr>
          <a:xfrm>
            <a:off x="972150" y="2855288"/>
            <a:ext cx="7388994" cy="2681084"/>
          </a:xfrm>
          <a:prstGeom prst="rect">
            <a:avLst/>
          </a:prstGeom>
          <a:ln>
            <a:solidFill>
              <a:schemeClr val="accent1"/>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45D14B7-2FE4-EFCE-C790-947424723786}"/>
                  </a:ext>
                </a:extLst>
              </p:cNvPr>
              <p:cNvSpPr txBox="1"/>
              <p:nvPr/>
            </p:nvSpPr>
            <p:spPr>
              <a:xfrm>
                <a:off x="8572500" y="2418420"/>
                <a:ext cx="3619500" cy="3554819"/>
              </a:xfrm>
              <a:prstGeom prst="rect">
                <a:avLst/>
              </a:prstGeom>
              <a:noFill/>
            </p:spPr>
            <p:txBody>
              <a:bodyPr wrap="square">
                <a:spAutoFit/>
              </a:bodyPr>
              <a:lstStyle/>
              <a:p>
                <a:r>
                  <a:rPr lang="en-GB" sz="1500" dirty="0">
                    <a:latin typeface="Arial" panose="020B0604020202020204" pitchFamily="34" charset="0"/>
                    <a:cs typeface="Arial" panose="020B0604020202020204" pitchFamily="34" charset="0"/>
                  </a:rPr>
                  <a:t>The equation indicates that failure occurs when the combination of transverse and shear stresses reaches the </a:t>
                </a:r>
                <a:r>
                  <a:rPr lang="en-GB" sz="1500" b="1" dirty="0">
                    <a:latin typeface="Arial" panose="020B0604020202020204" pitchFamily="34" charset="0"/>
                    <a:cs typeface="Arial" panose="020B0604020202020204" pitchFamily="34" charset="0"/>
                  </a:rPr>
                  <a:t>failure envelope</a:t>
                </a:r>
                <a:r>
                  <a:rPr lang="en-GB" sz="1500" dirty="0">
                    <a:latin typeface="Arial" panose="020B0604020202020204" pitchFamily="34" charset="0"/>
                    <a:cs typeface="Arial" panose="020B0604020202020204" pitchFamily="34" charset="0"/>
                  </a:rPr>
                  <a:t> defined by the material properties </a:t>
                </a:r>
                <a14:m>
                  <m:oMath xmlns:m="http://schemas.openxmlformats.org/officeDocument/2006/math">
                    <m:sSub>
                      <m:sSubPr>
                        <m:ctrlPr>
                          <a:rPr lang="en-GB" sz="1500" i="1" smtClean="0">
                            <a:latin typeface="Cambria Math" panose="02040503050406030204" pitchFamily="18" charset="0"/>
                          </a:rPr>
                        </m:ctrlPr>
                      </m:sSubPr>
                      <m:e>
                        <m:r>
                          <a:rPr lang="en-GB" sz="1500" b="0" i="1" smtClean="0">
                            <a:latin typeface="Cambria Math" panose="02040503050406030204" pitchFamily="18" charset="0"/>
                          </a:rPr>
                          <m:t>𝑌</m:t>
                        </m:r>
                      </m:e>
                      <m:sub>
                        <m:r>
                          <a:rPr lang="en-GB" sz="1500" b="0" i="1" smtClean="0">
                            <a:latin typeface="Cambria Math" panose="02040503050406030204" pitchFamily="18" charset="0"/>
                          </a:rPr>
                          <m:t>𝑡</m:t>
                        </m:r>
                      </m:sub>
                    </m:sSub>
                  </m:oMath>
                </a14:m>
                <a:r>
                  <a:rPr lang="en-GB" sz="1500" dirty="0">
                    <a:latin typeface="Arial" panose="020B0604020202020204" pitchFamily="34" charset="0"/>
                    <a:cs typeface="Arial" panose="020B0604020202020204" pitchFamily="34" charset="0"/>
                  </a:rPr>
                  <a:t> and </a:t>
                </a:r>
                <a14:m>
                  <m:oMath xmlns:m="http://schemas.openxmlformats.org/officeDocument/2006/math">
                    <m:r>
                      <a:rPr lang="en-GB" sz="1500" b="0" i="1" smtClean="0">
                        <a:latin typeface="Cambria Math" panose="02040503050406030204" pitchFamily="18" charset="0"/>
                      </a:rPr>
                      <m:t>𝑆</m:t>
                    </m:r>
                  </m:oMath>
                </a14:m>
                <a:r>
                  <a:rPr lang="en-GB" sz="1500" dirty="0">
                    <a:latin typeface="Arial" panose="020B0604020202020204" pitchFamily="34" charset="0"/>
                    <a:cs typeface="Arial" panose="020B0604020202020204" pitchFamily="34" charset="0"/>
                  </a:rPr>
                  <a:t>. </a:t>
                </a:r>
              </a:p>
              <a:p>
                <a:endParaRPr lang="en-GB" sz="15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This makes the Yamada-Sun criterion ideal for capturing </a:t>
                </a:r>
                <a:r>
                  <a:rPr lang="en-GB" sz="1500" b="1" dirty="0">
                    <a:solidFill>
                      <a:srgbClr val="FFFF00"/>
                    </a:solidFill>
                    <a:latin typeface="Arial" panose="020B0604020202020204" pitchFamily="34" charset="0"/>
                    <a:cs typeface="Arial" panose="020B0604020202020204" pitchFamily="34" charset="0"/>
                  </a:rPr>
                  <a:t>matrix cracking</a:t>
                </a:r>
                <a:r>
                  <a:rPr lang="en-GB" sz="1500" dirty="0">
                    <a:latin typeface="Arial" panose="020B0604020202020204" pitchFamily="34" charset="0"/>
                    <a:cs typeface="Arial" panose="020B0604020202020204" pitchFamily="34" charset="0"/>
                  </a:rPr>
                  <a:t>, </a:t>
                </a:r>
                <a:r>
                  <a:rPr lang="en-GB" sz="1500" b="1" dirty="0">
                    <a:solidFill>
                      <a:srgbClr val="FFFF00"/>
                    </a:solidFill>
                    <a:latin typeface="Arial" panose="020B0604020202020204" pitchFamily="34" charset="0"/>
                    <a:cs typeface="Arial" panose="020B0604020202020204" pitchFamily="34" charset="0"/>
                  </a:rPr>
                  <a:t>delamination</a:t>
                </a:r>
                <a:r>
                  <a:rPr lang="en-GB" sz="1500" dirty="0">
                    <a:latin typeface="Arial" panose="020B0604020202020204" pitchFamily="34" charset="0"/>
                    <a:cs typeface="Arial" panose="020B0604020202020204" pitchFamily="34" charset="0"/>
                  </a:rPr>
                  <a:t>, or failure where </a:t>
                </a:r>
                <a:r>
                  <a:rPr lang="en-GB" sz="1500" b="1" dirty="0">
                    <a:solidFill>
                      <a:srgbClr val="FFFF00"/>
                    </a:solidFill>
                    <a:latin typeface="Arial" panose="020B0604020202020204" pitchFamily="34" charset="0"/>
                    <a:cs typeface="Arial" panose="020B0604020202020204" pitchFamily="34" charset="0"/>
                  </a:rPr>
                  <a:t>shear stress</a:t>
                </a:r>
                <a:r>
                  <a:rPr lang="en-GB" sz="1500" dirty="0">
                    <a:latin typeface="Arial" panose="020B0604020202020204" pitchFamily="34" charset="0"/>
                    <a:cs typeface="Arial" panose="020B0604020202020204" pitchFamily="34" charset="0"/>
                  </a:rPr>
                  <a:t> contributes significantly to matrix degradation.</a:t>
                </a:r>
              </a:p>
              <a:p>
                <a:endParaRPr lang="en-GB" sz="1500" dirty="0">
                  <a:latin typeface="Arial" panose="020B0604020202020204" pitchFamily="34" charset="0"/>
                  <a:cs typeface="Arial" panose="020B0604020202020204" pitchFamily="34" charset="0"/>
                </a:endParaRPr>
              </a:p>
              <a:p>
                <a:r>
                  <a:rPr lang="en-GB" sz="1500" i="1" dirty="0">
                    <a:solidFill>
                      <a:srgbClr val="FFC000"/>
                    </a:solidFill>
                    <a:latin typeface="Times New Roman" panose="02020603050405020304" pitchFamily="18" charset="0"/>
                    <a:cs typeface="Times New Roman" panose="02020603050405020304" pitchFamily="18" charset="0"/>
                  </a:rPr>
                  <a:t>Therefore, Yamada Sun is often used in combination with other failure criterion such as Hashin to capture fibre failure.</a:t>
                </a:r>
              </a:p>
            </p:txBody>
          </p:sp>
        </mc:Choice>
        <mc:Fallback xmlns="">
          <p:sp>
            <p:nvSpPr>
              <p:cNvPr id="8" name="TextBox 7">
                <a:extLst>
                  <a:ext uri="{FF2B5EF4-FFF2-40B4-BE49-F238E27FC236}">
                    <a16:creationId xmlns:a16="http://schemas.microsoft.com/office/drawing/2014/main" id="{345D14B7-2FE4-EFCE-C790-947424723786}"/>
                  </a:ext>
                </a:extLst>
              </p:cNvPr>
              <p:cNvSpPr txBox="1">
                <a:spLocks noRot="1" noChangeAspect="1" noMove="1" noResize="1" noEditPoints="1" noAdjustHandles="1" noChangeArrowheads="1" noChangeShapeType="1" noTextEdit="1"/>
              </p:cNvSpPr>
              <p:nvPr/>
            </p:nvSpPr>
            <p:spPr>
              <a:xfrm>
                <a:off x="8572500" y="2418420"/>
                <a:ext cx="3619500" cy="3554819"/>
              </a:xfrm>
              <a:prstGeom prst="rect">
                <a:avLst/>
              </a:prstGeom>
              <a:blipFill>
                <a:blip r:embed="rId5"/>
                <a:stretch>
                  <a:fillRect l="-673" t="-515" r="-1852" b="-858"/>
                </a:stretch>
              </a:blipFill>
            </p:spPr>
            <p:txBody>
              <a:bodyPr/>
              <a:lstStyle/>
              <a:p>
                <a:r>
                  <a:rPr lang="en-GB">
                    <a:noFill/>
                  </a:rPr>
                  <a:t> </a:t>
                </a:r>
              </a:p>
            </p:txBody>
          </p:sp>
        </mc:Fallback>
      </mc:AlternateContent>
    </p:spTree>
    <p:extLst>
      <p:ext uri="{BB962C8B-B14F-4D97-AF65-F5344CB8AC3E}">
        <p14:creationId xmlns:p14="http://schemas.microsoft.com/office/powerpoint/2010/main" val="600830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6C59-EB50-E0B5-E4A2-F69583305091}"/>
              </a:ext>
            </a:extLst>
          </p:cNvPr>
          <p:cNvSpPr>
            <a:spLocks noGrp="1"/>
          </p:cNvSpPr>
          <p:nvPr>
            <p:ph type="title"/>
          </p:nvPr>
        </p:nvSpPr>
        <p:spPr/>
        <p:txBody>
          <a:bodyPr/>
          <a:lstStyle/>
          <a:p>
            <a:r>
              <a:rPr lang="en-GB" dirty="0"/>
              <a:t>Summary</a:t>
            </a:r>
          </a:p>
        </p:txBody>
      </p:sp>
      <p:graphicFrame>
        <p:nvGraphicFramePr>
          <p:cNvPr id="5" name="Content Placeholder 4">
            <a:extLst>
              <a:ext uri="{FF2B5EF4-FFF2-40B4-BE49-F238E27FC236}">
                <a16:creationId xmlns:a16="http://schemas.microsoft.com/office/drawing/2014/main" id="{ADF5C245-980B-B373-5910-AA27C073B76A}"/>
              </a:ext>
            </a:extLst>
          </p:cNvPr>
          <p:cNvGraphicFramePr>
            <a:graphicFrameLocks noGrp="1"/>
          </p:cNvGraphicFramePr>
          <p:nvPr>
            <p:ph idx="1"/>
            <p:extLst>
              <p:ext uri="{D42A27DB-BD31-4B8C-83A1-F6EECF244321}">
                <p14:modId xmlns:p14="http://schemas.microsoft.com/office/powerpoint/2010/main" val="1952991856"/>
              </p:ext>
            </p:extLst>
          </p:nvPr>
        </p:nvGraphicFramePr>
        <p:xfrm>
          <a:off x="2162867" y="2457491"/>
          <a:ext cx="7370965" cy="3948996"/>
        </p:xfrm>
        <a:graphic>
          <a:graphicData uri="http://schemas.openxmlformats.org/drawingml/2006/table">
            <a:tbl>
              <a:tblPr/>
              <a:tblGrid>
                <a:gridCol w="1474193">
                  <a:extLst>
                    <a:ext uri="{9D8B030D-6E8A-4147-A177-3AD203B41FA5}">
                      <a16:colId xmlns:a16="http://schemas.microsoft.com/office/drawing/2014/main" val="3605488319"/>
                    </a:ext>
                  </a:extLst>
                </a:gridCol>
                <a:gridCol w="1474193">
                  <a:extLst>
                    <a:ext uri="{9D8B030D-6E8A-4147-A177-3AD203B41FA5}">
                      <a16:colId xmlns:a16="http://schemas.microsoft.com/office/drawing/2014/main" val="1327960949"/>
                    </a:ext>
                  </a:extLst>
                </a:gridCol>
                <a:gridCol w="1474193">
                  <a:extLst>
                    <a:ext uri="{9D8B030D-6E8A-4147-A177-3AD203B41FA5}">
                      <a16:colId xmlns:a16="http://schemas.microsoft.com/office/drawing/2014/main" val="1790152615"/>
                    </a:ext>
                  </a:extLst>
                </a:gridCol>
                <a:gridCol w="1474193">
                  <a:extLst>
                    <a:ext uri="{9D8B030D-6E8A-4147-A177-3AD203B41FA5}">
                      <a16:colId xmlns:a16="http://schemas.microsoft.com/office/drawing/2014/main" val="2010658583"/>
                    </a:ext>
                  </a:extLst>
                </a:gridCol>
                <a:gridCol w="1474193">
                  <a:extLst>
                    <a:ext uri="{9D8B030D-6E8A-4147-A177-3AD203B41FA5}">
                      <a16:colId xmlns:a16="http://schemas.microsoft.com/office/drawing/2014/main" val="3858885809"/>
                    </a:ext>
                  </a:extLst>
                </a:gridCol>
              </a:tblGrid>
              <a:tr h="255225">
                <a:tc>
                  <a:txBody>
                    <a:bodyPr/>
                    <a:lstStyle/>
                    <a:p>
                      <a:pPr>
                        <a:buNone/>
                      </a:pPr>
                      <a:r>
                        <a:rPr lang="en-GB" sz="1300" b="1" dirty="0"/>
                        <a:t>Criterion Name</a:t>
                      </a:r>
                    </a:p>
                  </a:txBody>
                  <a:tcPr marL="63806" marR="63806" marT="31903" marB="31903" anchor="ctr">
                    <a:lnL>
                      <a:noFill/>
                    </a:lnL>
                    <a:lnR>
                      <a:noFill/>
                    </a:lnR>
                    <a:lnT>
                      <a:noFill/>
                    </a:lnT>
                    <a:lnB>
                      <a:noFill/>
                    </a:lnB>
                    <a:noFill/>
                  </a:tcPr>
                </a:tc>
                <a:tc>
                  <a:txBody>
                    <a:bodyPr/>
                    <a:lstStyle/>
                    <a:p>
                      <a:pPr>
                        <a:buNone/>
                      </a:pPr>
                      <a:r>
                        <a:rPr lang="en-GB" sz="1300" b="1" dirty="0"/>
                        <a:t>Best For</a:t>
                      </a:r>
                    </a:p>
                  </a:txBody>
                  <a:tcPr marL="63806" marR="63806" marT="31903" marB="31903" anchor="ctr">
                    <a:lnL>
                      <a:noFill/>
                    </a:lnL>
                    <a:lnR>
                      <a:noFill/>
                    </a:lnR>
                    <a:lnT>
                      <a:noFill/>
                    </a:lnT>
                    <a:lnB>
                      <a:noFill/>
                    </a:lnB>
                    <a:noFill/>
                  </a:tcPr>
                </a:tc>
                <a:tc>
                  <a:txBody>
                    <a:bodyPr/>
                    <a:lstStyle/>
                    <a:p>
                      <a:pPr>
                        <a:buNone/>
                      </a:pPr>
                      <a:r>
                        <a:rPr lang="en-GB" sz="1300" b="1" dirty="0"/>
                        <a:t>Pros</a:t>
                      </a:r>
                    </a:p>
                  </a:txBody>
                  <a:tcPr marL="63806" marR="63806" marT="31903" marB="31903" anchor="ctr">
                    <a:lnL>
                      <a:noFill/>
                    </a:lnL>
                    <a:lnR>
                      <a:noFill/>
                    </a:lnR>
                    <a:lnT>
                      <a:noFill/>
                    </a:lnT>
                    <a:lnB>
                      <a:noFill/>
                    </a:lnB>
                    <a:noFill/>
                  </a:tcPr>
                </a:tc>
                <a:tc>
                  <a:txBody>
                    <a:bodyPr/>
                    <a:lstStyle/>
                    <a:p>
                      <a:pPr>
                        <a:buNone/>
                      </a:pPr>
                      <a:r>
                        <a:rPr lang="en-GB" sz="1300" b="1" dirty="0"/>
                        <a:t>Cons</a:t>
                      </a:r>
                    </a:p>
                  </a:txBody>
                  <a:tcPr marL="63806" marR="63806" marT="31903" marB="31903" anchor="ctr">
                    <a:lnL>
                      <a:noFill/>
                    </a:lnL>
                    <a:lnR>
                      <a:noFill/>
                    </a:lnR>
                    <a:lnT>
                      <a:noFill/>
                    </a:lnT>
                    <a:lnB>
                      <a:noFill/>
                    </a:lnB>
                    <a:noFill/>
                  </a:tcPr>
                </a:tc>
                <a:tc>
                  <a:txBody>
                    <a:bodyPr/>
                    <a:lstStyle/>
                    <a:p>
                      <a:pPr>
                        <a:buNone/>
                      </a:pPr>
                      <a:r>
                        <a:rPr lang="en-GB" sz="1300" b="1" dirty="0"/>
                        <a:t>Notes</a:t>
                      </a:r>
                    </a:p>
                  </a:txBody>
                  <a:tcPr marL="63806" marR="63806" marT="31903" marB="31903" anchor="ctr">
                    <a:lnL>
                      <a:noFill/>
                    </a:lnL>
                    <a:lnR>
                      <a:noFill/>
                    </a:lnR>
                    <a:lnT>
                      <a:noFill/>
                    </a:lnT>
                    <a:lnB>
                      <a:noFill/>
                    </a:lnB>
                    <a:noFill/>
                  </a:tcPr>
                </a:tc>
                <a:extLst>
                  <a:ext uri="{0D108BD9-81ED-4DB2-BD59-A6C34878D82A}">
                    <a16:rowId xmlns:a16="http://schemas.microsoft.com/office/drawing/2014/main" val="2219620551"/>
                  </a:ext>
                </a:extLst>
              </a:tr>
              <a:tr h="446645">
                <a:tc>
                  <a:txBody>
                    <a:bodyPr/>
                    <a:lstStyle/>
                    <a:p>
                      <a:pPr>
                        <a:buNone/>
                      </a:pPr>
                      <a:r>
                        <a:rPr lang="en-GB" sz="1300"/>
                        <a:t>Max-Stress / Max-Strain</a:t>
                      </a:r>
                    </a:p>
                  </a:txBody>
                  <a:tcPr marL="63806" marR="63806" marT="31903" marB="31903" anchor="ctr">
                    <a:lnL>
                      <a:noFill/>
                    </a:lnL>
                    <a:lnR>
                      <a:noFill/>
                    </a:lnR>
                    <a:lnT>
                      <a:noFill/>
                    </a:lnT>
                    <a:lnB>
                      <a:noFill/>
                    </a:lnB>
                    <a:noFill/>
                  </a:tcPr>
                </a:tc>
                <a:tc>
                  <a:txBody>
                    <a:bodyPr/>
                    <a:lstStyle/>
                    <a:p>
                      <a:pPr>
                        <a:buNone/>
                      </a:pPr>
                      <a:r>
                        <a:rPr lang="en-GB" sz="1300"/>
                        <a:t>Early sizing and hand checks</a:t>
                      </a:r>
                    </a:p>
                  </a:txBody>
                  <a:tcPr marL="63806" marR="63806" marT="31903" marB="31903" anchor="ctr">
                    <a:lnL>
                      <a:noFill/>
                    </a:lnL>
                    <a:lnR>
                      <a:noFill/>
                    </a:lnR>
                    <a:lnT>
                      <a:noFill/>
                    </a:lnT>
                    <a:lnB>
                      <a:noFill/>
                    </a:lnB>
                    <a:noFill/>
                  </a:tcPr>
                </a:tc>
                <a:tc>
                  <a:txBody>
                    <a:bodyPr/>
                    <a:lstStyle/>
                    <a:p>
                      <a:pPr>
                        <a:buNone/>
                      </a:pPr>
                      <a:r>
                        <a:rPr lang="en-GB" sz="1300" dirty="0"/>
                        <a:t>Simple and intuitive</a:t>
                      </a:r>
                    </a:p>
                  </a:txBody>
                  <a:tcPr marL="63806" marR="63806" marT="31903" marB="31903" anchor="ctr">
                    <a:lnL>
                      <a:noFill/>
                    </a:lnL>
                    <a:lnR>
                      <a:noFill/>
                    </a:lnR>
                    <a:lnT>
                      <a:noFill/>
                    </a:lnT>
                    <a:lnB>
                      <a:noFill/>
                    </a:lnB>
                    <a:noFill/>
                  </a:tcPr>
                </a:tc>
                <a:tc>
                  <a:txBody>
                    <a:bodyPr/>
                    <a:lstStyle/>
                    <a:p>
                      <a:pPr>
                        <a:buNone/>
                      </a:pPr>
                      <a:r>
                        <a:rPr lang="en-GB" sz="1300"/>
                        <a:t>No interaction; conservative</a:t>
                      </a:r>
                    </a:p>
                  </a:txBody>
                  <a:tcPr marL="63806" marR="63806" marT="31903" marB="31903" anchor="ctr">
                    <a:lnL>
                      <a:noFill/>
                    </a:lnL>
                    <a:lnR>
                      <a:noFill/>
                    </a:lnR>
                    <a:lnT>
                      <a:noFill/>
                    </a:lnT>
                    <a:lnB>
                      <a:noFill/>
                    </a:lnB>
                    <a:noFill/>
                  </a:tcPr>
                </a:tc>
                <a:tc>
                  <a:txBody>
                    <a:bodyPr/>
                    <a:lstStyle/>
                    <a:p>
                      <a:pPr>
                        <a:buNone/>
                      </a:pPr>
                      <a:r>
                        <a:rPr lang="en-GB" sz="1300"/>
                        <a:t>Good first screen per ply</a:t>
                      </a:r>
                    </a:p>
                  </a:txBody>
                  <a:tcPr marL="63806" marR="63806" marT="31903" marB="31903" anchor="ctr">
                    <a:lnL>
                      <a:noFill/>
                    </a:lnL>
                    <a:lnR>
                      <a:noFill/>
                    </a:lnR>
                    <a:lnT>
                      <a:noFill/>
                    </a:lnT>
                    <a:lnB>
                      <a:noFill/>
                    </a:lnB>
                    <a:noFill/>
                  </a:tcPr>
                </a:tc>
                <a:extLst>
                  <a:ext uri="{0D108BD9-81ED-4DB2-BD59-A6C34878D82A}">
                    <a16:rowId xmlns:a16="http://schemas.microsoft.com/office/drawing/2014/main" val="634568657"/>
                  </a:ext>
                </a:extLst>
              </a:tr>
              <a:tr h="829483">
                <a:tc>
                  <a:txBody>
                    <a:bodyPr/>
                    <a:lstStyle/>
                    <a:p>
                      <a:pPr>
                        <a:buNone/>
                      </a:pPr>
                      <a:r>
                        <a:rPr lang="en-GB" sz="1300"/>
                        <a:t>Hoffman / Tsai–Wu</a:t>
                      </a:r>
                    </a:p>
                  </a:txBody>
                  <a:tcPr marL="63806" marR="63806" marT="31903" marB="31903" anchor="ctr">
                    <a:lnL>
                      <a:noFill/>
                    </a:lnL>
                    <a:lnR>
                      <a:noFill/>
                    </a:lnR>
                    <a:lnT>
                      <a:noFill/>
                    </a:lnT>
                    <a:lnB>
                      <a:noFill/>
                    </a:lnB>
                    <a:noFill/>
                  </a:tcPr>
                </a:tc>
                <a:tc>
                  <a:txBody>
                    <a:bodyPr/>
                    <a:lstStyle/>
                    <a:p>
                      <a:pPr>
                        <a:buNone/>
                      </a:pPr>
                      <a:r>
                        <a:rPr lang="en-GB" sz="1300"/>
                        <a:t>General in-plane loading</a:t>
                      </a:r>
                    </a:p>
                  </a:txBody>
                  <a:tcPr marL="63806" marR="63806" marT="31903" marB="31903" anchor="ctr">
                    <a:lnL>
                      <a:noFill/>
                    </a:lnL>
                    <a:lnR>
                      <a:noFill/>
                    </a:lnR>
                    <a:lnT>
                      <a:noFill/>
                    </a:lnT>
                    <a:lnB>
                      <a:noFill/>
                    </a:lnB>
                    <a:noFill/>
                  </a:tcPr>
                </a:tc>
                <a:tc>
                  <a:txBody>
                    <a:bodyPr/>
                    <a:lstStyle/>
                    <a:p>
                      <a:pPr>
                        <a:buNone/>
                      </a:pPr>
                      <a:r>
                        <a:rPr lang="en-GB" sz="1300"/>
                        <a:t>Captures interaction; Hoffman models asymmetry</a:t>
                      </a:r>
                    </a:p>
                  </a:txBody>
                  <a:tcPr marL="63806" marR="63806" marT="31903" marB="31903" anchor="ctr">
                    <a:lnL>
                      <a:noFill/>
                    </a:lnL>
                    <a:lnR>
                      <a:noFill/>
                    </a:lnR>
                    <a:lnT>
                      <a:noFill/>
                    </a:lnT>
                    <a:lnB>
                      <a:noFill/>
                    </a:lnB>
                    <a:noFill/>
                  </a:tcPr>
                </a:tc>
                <a:tc>
                  <a:txBody>
                    <a:bodyPr/>
                    <a:lstStyle/>
                    <a:p>
                      <a:pPr>
                        <a:buNone/>
                      </a:pPr>
                      <a:r>
                        <a:rPr lang="en-GB" sz="1300"/>
                        <a:t>Less physically specific</a:t>
                      </a:r>
                    </a:p>
                  </a:txBody>
                  <a:tcPr marL="63806" marR="63806" marT="31903" marB="31903" anchor="ctr">
                    <a:lnL>
                      <a:noFill/>
                    </a:lnL>
                    <a:lnR>
                      <a:noFill/>
                    </a:lnR>
                    <a:lnT>
                      <a:noFill/>
                    </a:lnT>
                    <a:lnB>
                      <a:noFill/>
                    </a:lnB>
                    <a:noFill/>
                  </a:tcPr>
                </a:tc>
                <a:tc>
                  <a:txBody>
                    <a:bodyPr/>
                    <a:lstStyle/>
                    <a:p>
                      <a:pPr>
                        <a:buNone/>
                      </a:pPr>
                      <a:r>
                        <a:rPr lang="en-GB" sz="1300"/>
                        <a:t>Hoffman coefficients map directly to allowables</a:t>
                      </a:r>
                    </a:p>
                  </a:txBody>
                  <a:tcPr marL="63806" marR="63806" marT="31903" marB="31903" anchor="ctr">
                    <a:lnL>
                      <a:noFill/>
                    </a:lnL>
                    <a:lnR>
                      <a:noFill/>
                    </a:lnR>
                    <a:lnT>
                      <a:noFill/>
                    </a:lnT>
                    <a:lnB>
                      <a:noFill/>
                    </a:lnB>
                    <a:noFill/>
                  </a:tcPr>
                </a:tc>
                <a:extLst>
                  <a:ext uri="{0D108BD9-81ED-4DB2-BD59-A6C34878D82A}">
                    <a16:rowId xmlns:a16="http://schemas.microsoft.com/office/drawing/2014/main" val="3363774759"/>
                  </a:ext>
                </a:extLst>
              </a:tr>
              <a:tr h="829483">
                <a:tc>
                  <a:txBody>
                    <a:bodyPr/>
                    <a:lstStyle/>
                    <a:p>
                      <a:pPr>
                        <a:buNone/>
                      </a:pPr>
                      <a:r>
                        <a:rPr lang="en-GB" sz="1300"/>
                        <a:t>Hashin / Puck</a:t>
                      </a:r>
                    </a:p>
                  </a:txBody>
                  <a:tcPr marL="63806" marR="63806" marT="31903" marB="31903" anchor="ctr">
                    <a:lnL>
                      <a:noFill/>
                    </a:lnL>
                    <a:lnR>
                      <a:noFill/>
                    </a:lnR>
                    <a:lnT>
                      <a:noFill/>
                    </a:lnT>
                    <a:lnB>
                      <a:noFill/>
                    </a:lnB>
                    <a:noFill/>
                  </a:tcPr>
                </a:tc>
                <a:tc>
                  <a:txBody>
                    <a:bodyPr/>
                    <a:lstStyle/>
                    <a:p>
                      <a:pPr>
                        <a:buNone/>
                      </a:pPr>
                      <a:r>
                        <a:rPr lang="en-GB" sz="1300"/>
                        <a:t>High-fidelity ply physics in FEA</a:t>
                      </a:r>
                    </a:p>
                  </a:txBody>
                  <a:tcPr marL="63806" marR="63806" marT="31903" marB="31903" anchor="ctr">
                    <a:lnL>
                      <a:noFill/>
                    </a:lnL>
                    <a:lnR>
                      <a:noFill/>
                    </a:lnR>
                    <a:lnT>
                      <a:noFill/>
                    </a:lnT>
                    <a:lnB>
                      <a:noFill/>
                    </a:lnB>
                    <a:noFill/>
                  </a:tcPr>
                </a:tc>
                <a:tc>
                  <a:txBody>
                    <a:bodyPr/>
                    <a:lstStyle/>
                    <a:p>
                      <a:pPr>
                        <a:buNone/>
                      </a:pPr>
                      <a:r>
                        <a:rPr lang="en-GB" sz="1300"/>
                        <a:t>Identifies mode; robust correlation</a:t>
                      </a:r>
                    </a:p>
                  </a:txBody>
                  <a:tcPr marL="63806" marR="63806" marT="31903" marB="31903" anchor="ctr">
                    <a:lnL>
                      <a:noFill/>
                    </a:lnL>
                    <a:lnR>
                      <a:noFill/>
                    </a:lnR>
                    <a:lnT>
                      <a:noFill/>
                    </a:lnT>
                    <a:lnB>
                      <a:noFill/>
                    </a:lnB>
                    <a:noFill/>
                  </a:tcPr>
                </a:tc>
                <a:tc>
                  <a:txBody>
                    <a:bodyPr/>
                    <a:lstStyle/>
                    <a:p>
                      <a:pPr>
                        <a:buNone/>
                      </a:pPr>
                      <a:r>
                        <a:rPr lang="en-GB" sz="1300"/>
                        <a:t>More parameters; calibration</a:t>
                      </a:r>
                    </a:p>
                  </a:txBody>
                  <a:tcPr marL="63806" marR="63806" marT="31903" marB="31903" anchor="ctr">
                    <a:lnL>
                      <a:noFill/>
                    </a:lnL>
                    <a:lnR>
                      <a:noFill/>
                    </a:lnR>
                    <a:lnT>
                      <a:noFill/>
                    </a:lnT>
                    <a:lnB>
                      <a:noFill/>
                    </a:lnB>
                    <a:noFill/>
                  </a:tcPr>
                </a:tc>
                <a:tc>
                  <a:txBody>
                    <a:bodyPr/>
                    <a:lstStyle/>
                    <a:p>
                      <a:pPr>
                        <a:buNone/>
                      </a:pPr>
                      <a:r>
                        <a:rPr lang="en-GB" sz="1300"/>
                        <a:t>Puck is superior for matrix-dominated failures</a:t>
                      </a:r>
                    </a:p>
                  </a:txBody>
                  <a:tcPr marL="63806" marR="63806" marT="31903" marB="31903" anchor="ctr">
                    <a:lnL>
                      <a:noFill/>
                    </a:lnL>
                    <a:lnR>
                      <a:noFill/>
                    </a:lnR>
                    <a:lnT>
                      <a:noFill/>
                    </a:lnT>
                    <a:lnB>
                      <a:noFill/>
                    </a:lnB>
                    <a:noFill/>
                  </a:tcPr>
                </a:tc>
                <a:extLst>
                  <a:ext uri="{0D108BD9-81ED-4DB2-BD59-A6C34878D82A}">
                    <a16:rowId xmlns:a16="http://schemas.microsoft.com/office/drawing/2014/main" val="3263884585"/>
                  </a:ext>
                </a:extLst>
              </a:tr>
              <a:tr h="638064">
                <a:tc>
                  <a:txBody>
                    <a:bodyPr/>
                    <a:lstStyle/>
                    <a:p>
                      <a:pPr>
                        <a:buNone/>
                      </a:pPr>
                      <a:r>
                        <a:rPr lang="en-GB" sz="1300"/>
                        <a:t>Yamada–Sun / Chang–Chang</a:t>
                      </a:r>
                    </a:p>
                  </a:txBody>
                  <a:tcPr marL="63806" marR="63806" marT="31903" marB="31903" anchor="ctr">
                    <a:lnL>
                      <a:noFill/>
                    </a:lnL>
                    <a:lnR>
                      <a:noFill/>
                    </a:lnR>
                    <a:lnT>
                      <a:noFill/>
                    </a:lnT>
                    <a:lnB>
                      <a:noFill/>
                    </a:lnB>
                    <a:noFill/>
                  </a:tcPr>
                </a:tc>
                <a:tc>
                  <a:txBody>
                    <a:bodyPr/>
                    <a:lstStyle/>
                    <a:p>
                      <a:pPr>
                        <a:buNone/>
                      </a:pPr>
                      <a:r>
                        <a:rPr lang="en-GB" sz="1300"/>
                        <a:t>Woven and ±45° matrix-dominated onset</a:t>
                      </a:r>
                    </a:p>
                  </a:txBody>
                  <a:tcPr marL="63806" marR="63806" marT="31903" marB="31903" anchor="ctr">
                    <a:lnL>
                      <a:noFill/>
                    </a:lnL>
                    <a:lnR>
                      <a:noFill/>
                    </a:lnR>
                    <a:lnT>
                      <a:noFill/>
                    </a:lnT>
                    <a:lnB>
                      <a:noFill/>
                    </a:lnB>
                    <a:noFill/>
                  </a:tcPr>
                </a:tc>
                <a:tc>
                  <a:txBody>
                    <a:bodyPr/>
                    <a:lstStyle/>
                    <a:p>
                      <a:pPr>
                        <a:buNone/>
                      </a:pPr>
                      <a:r>
                        <a:rPr lang="en-GB" sz="1300"/>
                        <a:t>Captures </a:t>
                      </a:r>
                      <a:r>
                        <a:rPr lang="el-GR" sz="1300"/>
                        <a:t>σ₂–τ₁₂ </a:t>
                      </a:r>
                      <a:r>
                        <a:rPr lang="en-GB" sz="1300"/>
                        <a:t>interaction; fabric-friendly</a:t>
                      </a:r>
                    </a:p>
                  </a:txBody>
                  <a:tcPr marL="63806" marR="63806" marT="31903" marB="31903" anchor="ctr">
                    <a:lnL>
                      <a:noFill/>
                    </a:lnL>
                    <a:lnR>
                      <a:noFill/>
                    </a:lnR>
                    <a:lnT>
                      <a:noFill/>
                    </a:lnT>
                    <a:lnB>
                      <a:noFill/>
                    </a:lnB>
                    <a:noFill/>
                  </a:tcPr>
                </a:tc>
                <a:tc>
                  <a:txBody>
                    <a:bodyPr/>
                    <a:lstStyle/>
                    <a:p>
                      <a:pPr>
                        <a:buNone/>
                      </a:pPr>
                      <a:r>
                        <a:rPr lang="en-GB" sz="1300"/>
                        <a:t>Needs pairing for fibre modes</a:t>
                      </a:r>
                    </a:p>
                  </a:txBody>
                  <a:tcPr marL="63806" marR="63806" marT="31903" marB="31903" anchor="ctr">
                    <a:lnL>
                      <a:noFill/>
                    </a:lnL>
                    <a:lnR>
                      <a:noFill/>
                    </a:lnR>
                    <a:lnT>
                      <a:noFill/>
                    </a:lnT>
                    <a:lnB>
                      <a:noFill/>
                    </a:lnB>
                    <a:noFill/>
                  </a:tcPr>
                </a:tc>
                <a:tc>
                  <a:txBody>
                    <a:bodyPr/>
                    <a:lstStyle/>
                    <a:p>
                      <a:pPr>
                        <a:buNone/>
                      </a:pPr>
                      <a:r>
                        <a:rPr lang="en-GB" sz="1300"/>
                        <a:t>Use with a fibre criterion and a degradation law</a:t>
                      </a:r>
                    </a:p>
                  </a:txBody>
                  <a:tcPr marL="63806" marR="63806" marT="31903" marB="31903" anchor="ctr">
                    <a:lnL>
                      <a:noFill/>
                    </a:lnL>
                    <a:lnR>
                      <a:noFill/>
                    </a:lnR>
                    <a:lnT>
                      <a:noFill/>
                    </a:lnT>
                    <a:lnB>
                      <a:noFill/>
                    </a:lnB>
                    <a:noFill/>
                  </a:tcPr>
                </a:tc>
                <a:extLst>
                  <a:ext uri="{0D108BD9-81ED-4DB2-BD59-A6C34878D82A}">
                    <a16:rowId xmlns:a16="http://schemas.microsoft.com/office/drawing/2014/main" val="3183359330"/>
                  </a:ext>
                </a:extLst>
              </a:tr>
              <a:tr h="638064">
                <a:tc>
                  <a:txBody>
                    <a:bodyPr/>
                    <a:lstStyle/>
                    <a:p>
                      <a:pPr>
                        <a:buNone/>
                      </a:pPr>
                      <a:r>
                        <a:rPr lang="en-GB" sz="1300"/>
                        <a:t>LaRC03</a:t>
                      </a:r>
                    </a:p>
                  </a:txBody>
                  <a:tcPr marL="63806" marR="63806" marT="31903" marB="31903" anchor="ctr">
                    <a:lnL>
                      <a:noFill/>
                    </a:lnL>
                    <a:lnR>
                      <a:noFill/>
                    </a:lnR>
                    <a:lnT>
                      <a:noFill/>
                    </a:lnT>
                    <a:lnB>
                      <a:noFill/>
                    </a:lnB>
                    <a:noFill/>
                  </a:tcPr>
                </a:tc>
                <a:tc>
                  <a:txBody>
                    <a:bodyPr/>
                    <a:lstStyle/>
                    <a:p>
                      <a:pPr>
                        <a:buNone/>
                      </a:pPr>
                      <a:r>
                        <a:rPr lang="en-GB" sz="1300"/>
                        <a:t>Certification-level progressive simulation</a:t>
                      </a:r>
                    </a:p>
                  </a:txBody>
                  <a:tcPr marL="63806" marR="63806" marT="31903" marB="31903" anchor="ctr">
                    <a:lnL>
                      <a:noFill/>
                    </a:lnL>
                    <a:lnR>
                      <a:noFill/>
                    </a:lnR>
                    <a:lnT>
                      <a:noFill/>
                    </a:lnT>
                    <a:lnB>
                      <a:noFill/>
                    </a:lnB>
                    <a:noFill/>
                  </a:tcPr>
                </a:tc>
                <a:tc>
                  <a:txBody>
                    <a:bodyPr/>
                    <a:lstStyle/>
                    <a:p>
                      <a:pPr>
                        <a:buNone/>
                      </a:pPr>
                      <a:r>
                        <a:rPr lang="en-GB" sz="1300"/>
                        <a:t>Predicts stiffness loss and residual strength</a:t>
                      </a:r>
                    </a:p>
                  </a:txBody>
                  <a:tcPr marL="63806" marR="63806" marT="31903" marB="31903" anchor="ctr">
                    <a:lnL>
                      <a:noFill/>
                    </a:lnL>
                    <a:lnR>
                      <a:noFill/>
                    </a:lnR>
                    <a:lnT>
                      <a:noFill/>
                    </a:lnT>
                    <a:lnB>
                      <a:noFill/>
                    </a:lnB>
                    <a:noFill/>
                  </a:tcPr>
                </a:tc>
                <a:tc>
                  <a:txBody>
                    <a:bodyPr/>
                    <a:lstStyle/>
                    <a:p>
                      <a:pPr>
                        <a:buNone/>
                      </a:pPr>
                      <a:r>
                        <a:rPr lang="en-GB" sz="1300"/>
                        <a:t>Computationally intensive</a:t>
                      </a:r>
                    </a:p>
                  </a:txBody>
                  <a:tcPr marL="63806" marR="63806" marT="31903" marB="31903" anchor="ctr">
                    <a:lnL>
                      <a:noFill/>
                    </a:lnL>
                    <a:lnR>
                      <a:noFill/>
                    </a:lnR>
                    <a:lnT>
                      <a:noFill/>
                    </a:lnT>
                    <a:lnB>
                      <a:noFill/>
                    </a:lnB>
                    <a:noFill/>
                  </a:tcPr>
                </a:tc>
                <a:tc>
                  <a:txBody>
                    <a:bodyPr/>
                    <a:lstStyle/>
                    <a:p>
                      <a:pPr>
                        <a:buNone/>
                      </a:pPr>
                      <a:r>
                        <a:rPr lang="en-GB" sz="1300" dirty="0"/>
                        <a:t>Separate FT, FC, MT, MC initiation and evolution</a:t>
                      </a:r>
                    </a:p>
                  </a:txBody>
                  <a:tcPr marL="63806" marR="63806" marT="31903" marB="31903" anchor="ctr">
                    <a:lnL>
                      <a:noFill/>
                    </a:lnL>
                    <a:lnR>
                      <a:noFill/>
                    </a:lnR>
                    <a:lnT>
                      <a:noFill/>
                    </a:lnT>
                    <a:lnB>
                      <a:noFill/>
                    </a:lnB>
                    <a:noFill/>
                  </a:tcPr>
                </a:tc>
                <a:extLst>
                  <a:ext uri="{0D108BD9-81ED-4DB2-BD59-A6C34878D82A}">
                    <a16:rowId xmlns:a16="http://schemas.microsoft.com/office/drawing/2014/main" val="1887426251"/>
                  </a:ext>
                </a:extLst>
              </a:tr>
            </a:tbl>
          </a:graphicData>
        </a:graphic>
      </p:graphicFrame>
      <p:sp>
        <p:nvSpPr>
          <p:cNvPr id="4" name="Slide Number Placeholder 3">
            <a:extLst>
              <a:ext uri="{FF2B5EF4-FFF2-40B4-BE49-F238E27FC236}">
                <a16:creationId xmlns:a16="http://schemas.microsoft.com/office/drawing/2014/main" id="{4B432C3E-1FDB-0644-653B-E7A52B6B838D}"/>
              </a:ext>
            </a:extLst>
          </p:cNvPr>
          <p:cNvSpPr>
            <a:spLocks noGrp="1"/>
          </p:cNvSpPr>
          <p:nvPr>
            <p:ph type="sldNum" sz="quarter" idx="12"/>
          </p:nvPr>
        </p:nvSpPr>
        <p:spPr/>
        <p:txBody>
          <a:bodyPr/>
          <a:lstStyle/>
          <a:p>
            <a:fld id="{4183E3AC-4BFB-4F71-8C6B-E1F9A9D61AA6}" type="slidenum">
              <a:rPr lang="en-GB" smtClean="0"/>
              <a:t>47</a:t>
            </a:fld>
            <a:endParaRPr lang="en-GB" dirty="0"/>
          </a:p>
        </p:txBody>
      </p:sp>
    </p:spTree>
    <p:extLst>
      <p:ext uri="{BB962C8B-B14F-4D97-AF65-F5344CB8AC3E}">
        <p14:creationId xmlns:p14="http://schemas.microsoft.com/office/powerpoint/2010/main" val="4104601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1C8D-62B2-1F25-142E-59F35FEF3E65}"/>
              </a:ext>
            </a:extLst>
          </p:cNvPr>
          <p:cNvSpPr>
            <a:spLocks noGrp="1"/>
          </p:cNvSpPr>
          <p:nvPr>
            <p:ph type="title"/>
          </p:nvPr>
        </p:nvSpPr>
        <p:spPr/>
        <p:txBody>
          <a:bodyPr/>
          <a:lstStyle/>
          <a:p>
            <a:r>
              <a:rPr lang="en-GB" dirty="0"/>
              <a:t>Laminate failure</a:t>
            </a:r>
          </a:p>
        </p:txBody>
      </p:sp>
      <p:sp>
        <p:nvSpPr>
          <p:cNvPr id="3" name="Content Placeholder 2">
            <a:extLst>
              <a:ext uri="{FF2B5EF4-FFF2-40B4-BE49-F238E27FC236}">
                <a16:creationId xmlns:a16="http://schemas.microsoft.com/office/drawing/2014/main" id="{50FDBEF5-25C7-2C67-A9E8-437013945CBE}"/>
              </a:ext>
            </a:extLst>
          </p:cNvPr>
          <p:cNvSpPr>
            <a:spLocks noGrp="1"/>
          </p:cNvSpPr>
          <p:nvPr>
            <p:ph idx="1"/>
          </p:nvPr>
        </p:nvSpPr>
        <p:spPr>
          <a:xfrm>
            <a:off x="818712" y="2222287"/>
            <a:ext cx="5630214" cy="3636511"/>
          </a:xfrm>
        </p:spPr>
        <p:txBody>
          <a:bodyPr/>
          <a:lstStyle/>
          <a:p>
            <a:r>
              <a:rPr lang="en-GB" dirty="0"/>
              <a:t>So far, we discussed various theories to express the failure of each composite ply.</a:t>
            </a:r>
          </a:p>
          <a:p>
            <a:r>
              <a:rPr lang="en-GB" dirty="0"/>
              <a:t>A composite laminate is comprised of several plies.</a:t>
            </a:r>
          </a:p>
          <a:p>
            <a:r>
              <a:rPr lang="en-GB" dirty="0"/>
              <a:t>The question is that, in design and analysis, </a:t>
            </a:r>
            <a:r>
              <a:rPr lang="en-GB" i="1" dirty="0">
                <a:solidFill>
                  <a:srgbClr val="FFFF00"/>
                </a:solidFill>
                <a:latin typeface="Times New Roman" panose="02020603050405020304" pitchFamily="18" charset="0"/>
                <a:cs typeface="Times New Roman" panose="02020603050405020304" pitchFamily="18" charset="0"/>
              </a:rPr>
              <a:t>when do we consider the laminate as failed</a:t>
            </a:r>
            <a:r>
              <a:rPr lang="en-GB" dirty="0"/>
              <a:t>?</a:t>
            </a:r>
          </a:p>
          <a:p>
            <a:pPr lvl="1"/>
            <a:r>
              <a:rPr lang="en-GB" dirty="0"/>
              <a:t>First ply failure</a:t>
            </a:r>
          </a:p>
          <a:p>
            <a:pPr lvl="1"/>
            <a:r>
              <a:rPr lang="en-GB" dirty="0"/>
              <a:t>Progressive failure</a:t>
            </a:r>
          </a:p>
          <a:p>
            <a:pPr lvl="1"/>
            <a:endParaRPr lang="en-GB" dirty="0"/>
          </a:p>
        </p:txBody>
      </p:sp>
      <p:sp>
        <p:nvSpPr>
          <p:cNvPr id="4" name="Slide Number Placeholder 3">
            <a:extLst>
              <a:ext uri="{FF2B5EF4-FFF2-40B4-BE49-F238E27FC236}">
                <a16:creationId xmlns:a16="http://schemas.microsoft.com/office/drawing/2014/main" id="{BDD5AD5F-0D48-3574-1E96-7A59AABB178A}"/>
              </a:ext>
            </a:extLst>
          </p:cNvPr>
          <p:cNvSpPr>
            <a:spLocks noGrp="1"/>
          </p:cNvSpPr>
          <p:nvPr>
            <p:ph type="sldNum" sz="quarter" idx="12"/>
          </p:nvPr>
        </p:nvSpPr>
        <p:spPr/>
        <p:txBody>
          <a:bodyPr/>
          <a:lstStyle/>
          <a:p>
            <a:fld id="{4183E3AC-4BFB-4F71-8C6B-E1F9A9D61AA6}" type="slidenum">
              <a:rPr lang="en-GB" smtClean="0"/>
              <a:t>48</a:t>
            </a:fld>
            <a:endParaRPr lang="en-GB" dirty="0"/>
          </a:p>
        </p:txBody>
      </p:sp>
      <p:sp>
        <p:nvSpPr>
          <p:cNvPr id="6" name="Rectangle 5">
            <a:extLst>
              <a:ext uri="{FF2B5EF4-FFF2-40B4-BE49-F238E27FC236}">
                <a16:creationId xmlns:a16="http://schemas.microsoft.com/office/drawing/2014/main" id="{872FFFCA-91B9-6E1D-B4DB-B74F0A12DF48}"/>
              </a:ext>
            </a:extLst>
          </p:cNvPr>
          <p:cNvSpPr/>
          <p:nvPr/>
        </p:nvSpPr>
        <p:spPr>
          <a:xfrm>
            <a:off x="7815714" y="2222287"/>
            <a:ext cx="3557574" cy="49059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Ply 1</a:t>
            </a:r>
          </a:p>
        </p:txBody>
      </p:sp>
      <p:sp>
        <p:nvSpPr>
          <p:cNvPr id="7" name="Rectangle 6">
            <a:extLst>
              <a:ext uri="{FF2B5EF4-FFF2-40B4-BE49-F238E27FC236}">
                <a16:creationId xmlns:a16="http://schemas.microsoft.com/office/drawing/2014/main" id="{F304B9AA-6B99-F4B9-D9FD-6104C11AF58F}"/>
              </a:ext>
            </a:extLst>
          </p:cNvPr>
          <p:cNvSpPr/>
          <p:nvPr/>
        </p:nvSpPr>
        <p:spPr>
          <a:xfrm>
            <a:off x="7815714" y="2697639"/>
            <a:ext cx="3557574" cy="49059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Ply 2</a:t>
            </a:r>
          </a:p>
        </p:txBody>
      </p:sp>
      <p:sp>
        <p:nvSpPr>
          <p:cNvPr id="8" name="Rectangle 7">
            <a:extLst>
              <a:ext uri="{FF2B5EF4-FFF2-40B4-BE49-F238E27FC236}">
                <a16:creationId xmlns:a16="http://schemas.microsoft.com/office/drawing/2014/main" id="{BE009EDE-74D5-8E0D-FD46-1008D73BB3E3}"/>
              </a:ext>
            </a:extLst>
          </p:cNvPr>
          <p:cNvSpPr/>
          <p:nvPr/>
        </p:nvSpPr>
        <p:spPr>
          <a:xfrm>
            <a:off x="7815714" y="4512181"/>
            <a:ext cx="3557574" cy="490599"/>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Ply k</a:t>
            </a:r>
          </a:p>
        </p:txBody>
      </p:sp>
      <p:sp>
        <p:nvSpPr>
          <p:cNvPr id="9" name="Rectangle 8">
            <a:extLst>
              <a:ext uri="{FF2B5EF4-FFF2-40B4-BE49-F238E27FC236}">
                <a16:creationId xmlns:a16="http://schemas.microsoft.com/office/drawing/2014/main" id="{A5398C66-4508-E23E-5256-BA15D8D3E0CF}"/>
              </a:ext>
            </a:extLst>
          </p:cNvPr>
          <p:cNvSpPr/>
          <p:nvPr/>
        </p:nvSpPr>
        <p:spPr>
          <a:xfrm>
            <a:off x="7824424" y="3188238"/>
            <a:ext cx="3557574" cy="796621"/>
          </a:xfrm>
          <a:prstGeom prst="rect">
            <a:avLst/>
          </a:prstGeom>
          <a:no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a:t>
            </a:r>
          </a:p>
          <a:p>
            <a:pPr algn="ctr"/>
            <a:r>
              <a:rPr lang="en-GB" dirty="0"/>
              <a:t>.</a:t>
            </a:r>
          </a:p>
          <a:p>
            <a:pPr algn="ctr"/>
            <a:r>
              <a:rPr lang="en-GB" dirty="0"/>
              <a:t>.</a:t>
            </a:r>
          </a:p>
        </p:txBody>
      </p:sp>
      <p:sp>
        <p:nvSpPr>
          <p:cNvPr id="10" name="Rectangle 9">
            <a:extLst>
              <a:ext uri="{FF2B5EF4-FFF2-40B4-BE49-F238E27FC236}">
                <a16:creationId xmlns:a16="http://schemas.microsoft.com/office/drawing/2014/main" id="{155702AF-7BD0-2D06-CCD9-C09755223A63}"/>
              </a:ext>
            </a:extLst>
          </p:cNvPr>
          <p:cNvSpPr/>
          <p:nvPr/>
        </p:nvSpPr>
        <p:spPr>
          <a:xfrm>
            <a:off x="7815714" y="4059630"/>
            <a:ext cx="3557574" cy="49059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Ply k-1</a:t>
            </a:r>
          </a:p>
        </p:txBody>
      </p:sp>
    </p:spTree>
    <p:extLst>
      <p:ext uri="{BB962C8B-B14F-4D97-AF65-F5344CB8AC3E}">
        <p14:creationId xmlns:p14="http://schemas.microsoft.com/office/powerpoint/2010/main" val="4228469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91C8D-62B2-1F25-142E-59F35FEF3E65}"/>
              </a:ext>
            </a:extLst>
          </p:cNvPr>
          <p:cNvSpPr>
            <a:spLocks noGrp="1"/>
          </p:cNvSpPr>
          <p:nvPr>
            <p:ph type="title"/>
          </p:nvPr>
        </p:nvSpPr>
        <p:spPr>
          <a:xfrm>
            <a:off x="810000" y="447188"/>
            <a:ext cx="8796013" cy="970450"/>
          </a:xfrm>
        </p:spPr>
        <p:txBody>
          <a:bodyPr/>
          <a:lstStyle/>
          <a:p>
            <a:r>
              <a:rPr lang="en-GB" dirty="0"/>
              <a:t>Laminate failure-</a:t>
            </a:r>
            <a:br>
              <a:rPr lang="en-GB" dirty="0"/>
            </a:br>
            <a:r>
              <a:rPr lang="en-GB" sz="3000" dirty="0">
                <a:solidFill>
                  <a:srgbClr val="FF0000"/>
                </a:solidFill>
              </a:rPr>
              <a:t>First Ply Failure (FPF)</a:t>
            </a:r>
          </a:p>
        </p:txBody>
      </p:sp>
      <p:sp>
        <p:nvSpPr>
          <p:cNvPr id="3" name="Content Placeholder 2">
            <a:extLst>
              <a:ext uri="{FF2B5EF4-FFF2-40B4-BE49-F238E27FC236}">
                <a16:creationId xmlns:a16="http://schemas.microsoft.com/office/drawing/2014/main" id="{50FDBEF5-25C7-2C67-A9E8-437013945CBE}"/>
              </a:ext>
            </a:extLst>
          </p:cNvPr>
          <p:cNvSpPr>
            <a:spLocks noGrp="1"/>
          </p:cNvSpPr>
          <p:nvPr>
            <p:ph idx="1"/>
          </p:nvPr>
        </p:nvSpPr>
        <p:spPr>
          <a:xfrm>
            <a:off x="818712" y="2222287"/>
            <a:ext cx="6448362" cy="3636511"/>
          </a:xfrm>
        </p:spPr>
        <p:txBody>
          <a:bodyPr/>
          <a:lstStyle/>
          <a:p>
            <a:r>
              <a:rPr lang="en-GB" dirty="0"/>
              <a:t>The opposite laminate is made of </a:t>
            </a:r>
            <a:r>
              <a:rPr lang="en-GB" i="1" dirty="0">
                <a:latin typeface="Times New Roman" panose="02020603050405020304" pitchFamily="18" charset="0"/>
                <a:cs typeface="Times New Roman" panose="02020603050405020304" pitchFamily="18" charset="0"/>
              </a:rPr>
              <a:t>k</a:t>
            </a:r>
            <a:r>
              <a:rPr lang="en-GB" dirty="0"/>
              <a:t> number of plies.</a:t>
            </a:r>
          </a:p>
          <a:p>
            <a:r>
              <a:rPr lang="en-GB" dirty="0"/>
              <a:t>Assume that the entire laminate fails after First Ply Failure (FPF).</a:t>
            </a:r>
          </a:p>
          <a:p>
            <a:r>
              <a:rPr lang="en-GB" dirty="0"/>
              <a:t>Let’s assume Ply 1 fails first, then we assume the entire laminate has failed.</a:t>
            </a:r>
          </a:p>
          <a:p>
            <a:r>
              <a:rPr lang="en-GB" dirty="0"/>
              <a:t>The approach is conservative.</a:t>
            </a:r>
          </a:p>
          <a:p>
            <a:r>
              <a:rPr lang="en-GB" dirty="0"/>
              <a:t>Good for initial design phases where expensive computational power is not critical.</a:t>
            </a:r>
          </a:p>
          <a:p>
            <a:r>
              <a:rPr lang="en-GB" dirty="0"/>
              <a:t>See animation (top right corner).</a:t>
            </a:r>
          </a:p>
          <a:p>
            <a:pPr lvl="1"/>
            <a:endParaRPr lang="en-GB" dirty="0"/>
          </a:p>
        </p:txBody>
      </p:sp>
      <p:sp>
        <p:nvSpPr>
          <p:cNvPr id="4" name="Slide Number Placeholder 3">
            <a:extLst>
              <a:ext uri="{FF2B5EF4-FFF2-40B4-BE49-F238E27FC236}">
                <a16:creationId xmlns:a16="http://schemas.microsoft.com/office/drawing/2014/main" id="{BDD5AD5F-0D48-3574-1E96-7A59AABB178A}"/>
              </a:ext>
            </a:extLst>
          </p:cNvPr>
          <p:cNvSpPr>
            <a:spLocks noGrp="1"/>
          </p:cNvSpPr>
          <p:nvPr>
            <p:ph type="sldNum" sz="quarter" idx="12"/>
          </p:nvPr>
        </p:nvSpPr>
        <p:spPr/>
        <p:txBody>
          <a:bodyPr/>
          <a:lstStyle/>
          <a:p>
            <a:fld id="{4183E3AC-4BFB-4F71-8C6B-E1F9A9D61AA6}" type="slidenum">
              <a:rPr lang="en-GB" smtClean="0"/>
              <a:t>49</a:t>
            </a:fld>
            <a:endParaRPr lang="en-GB" dirty="0"/>
          </a:p>
        </p:txBody>
      </p:sp>
      <p:sp>
        <p:nvSpPr>
          <p:cNvPr id="6" name="Rectangle 5">
            <a:extLst>
              <a:ext uri="{FF2B5EF4-FFF2-40B4-BE49-F238E27FC236}">
                <a16:creationId xmlns:a16="http://schemas.microsoft.com/office/drawing/2014/main" id="{872FFFCA-91B9-6E1D-B4DB-B74F0A12DF48}"/>
              </a:ext>
            </a:extLst>
          </p:cNvPr>
          <p:cNvSpPr/>
          <p:nvPr/>
        </p:nvSpPr>
        <p:spPr>
          <a:xfrm>
            <a:off x="7815714" y="2222287"/>
            <a:ext cx="3557574" cy="490599"/>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Ply 1</a:t>
            </a:r>
          </a:p>
        </p:txBody>
      </p:sp>
      <p:sp>
        <p:nvSpPr>
          <p:cNvPr id="7" name="Rectangle 6">
            <a:extLst>
              <a:ext uri="{FF2B5EF4-FFF2-40B4-BE49-F238E27FC236}">
                <a16:creationId xmlns:a16="http://schemas.microsoft.com/office/drawing/2014/main" id="{F304B9AA-6B99-F4B9-D9FD-6104C11AF58F}"/>
              </a:ext>
            </a:extLst>
          </p:cNvPr>
          <p:cNvSpPr/>
          <p:nvPr/>
        </p:nvSpPr>
        <p:spPr>
          <a:xfrm>
            <a:off x="7815714" y="2697639"/>
            <a:ext cx="3557574" cy="49059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Ply 2</a:t>
            </a:r>
          </a:p>
        </p:txBody>
      </p:sp>
      <p:sp>
        <p:nvSpPr>
          <p:cNvPr id="8" name="Rectangle 7">
            <a:extLst>
              <a:ext uri="{FF2B5EF4-FFF2-40B4-BE49-F238E27FC236}">
                <a16:creationId xmlns:a16="http://schemas.microsoft.com/office/drawing/2014/main" id="{BE009EDE-74D5-8E0D-FD46-1008D73BB3E3}"/>
              </a:ext>
            </a:extLst>
          </p:cNvPr>
          <p:cNvSpPr/>
          <p:nvPr/>
        </p:nvSpPr>
        <p:spPr>
          <a:xfrm>
            <a:off x="7815714" y="4512181"/>
            <a:ext cx="3557574" cy="490599"/>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Ply k</a:t>
            </a:r>
          </a:p>
        </p:txBody>
      </p:sp>
      <p:sp>
        <p:nvSpPr>
          <p:cNvPr id="9" name="Rectangle 8">
            <a:extLst>
              <a:ext uri="{FF2B5EF4-FFF2-40B4-BE49-F238E27FC236}">
                <a16:creationId xmlns:a16="http://schemas.microsoft.com/office/drawing/2014/main" id="{A5398C66-4508-E23E-5256-BA15D8D3E0CF}"/>
              </a:ext>
            </a:extLst>
          </p:cNvPr>
          <p:cNvSpPr/>
          <p:nvPr/>
        </p:nvSpPr>
        <p:spPr>
          <a:xfrm>
            <a:off x="7824424" y="3188238"/>
            <a:ext cx="3557574" cy="796621"/>
          </a:xfrm>
          <a:prstGeom prst="rect">
            <a:avLst/>
          </a:prstGeom>
          <a:no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a:t>
            </a:r>
          </a:p>
          <a:p>
            <a:pPr algn="ctr"/>
            <a:r>
              <a:rPr lang="en-GB" dirty="0"/>
              <a:t>.</a:t>
            </a:r>
          </a:p>
          <a:p>
            <a:pPr algn="ctr"/>
            <a:r>
              <a:rPr lang="en-GB" dirty="0"/>
              <a:t>.</a:t>
            </a:r>
          </a:p>
        </p:txBody>
      </p:sp>
      <p:sp>
        <p:nvSpPr>
          <p:cNvPr id="10" name="Rectangle 9">
            <a:extLst>
              <a:ext uri="{FF2B5EF4-FFF2-40B4-BE49-F238E27FC236}">
                <a16:creationId xmlns:a16="http://schemas.microsoft.com/office/drawing/2014/main" id="{155702AF-7BD0-2D06-CCD9-C09755223A63}"/>
              </a:ext>
            </a:extLst>
          </p:cNvPr>
          <p:cNvSpPr/>
          <p:nvPr/>
        </p:nvSpPr>
        <p:spPr>
          <a:xfrm>
            <a:off x="7815714" y="4059630"/>
            <a:ext cx="3557574" cy="490599"/>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Ply k-1</a:t>
            </a:r>
          </a:p>
        </p:txBody>
      </p:sp>
      <p:sp>
        <p:nvSpPr>
          <p:cNvPr id="5" name="Rectangle 4">
            <a:extLst>
              <a:ext uri="{FF2B5EF4-FFF2-40B4-BE49-F238E27FC236}">
                <a16:creationId xmlns:a16="http://schemas.microsoft.com/office/drawing/2014/main" id="{20E1CE37-E9FE-1A19-4671-DC4BADFAA34E}"/>
              </a:ext>
            </a:extLst>
          </p:cNvPr>
          <p:cNvSpPr/>
          <p:nvPr/>
        </p:nvSpPr>
        <p:spPr>
          <a:xfrm>
            <a:off x="10534973" y="151312"/>
            <a:ext cx="1563541" cy="352687"/>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dirty="0"/>
              <a:t>Ply 1</a:t>
            </a:r>
          </a:p>
        </p:txBody>
      </p:sp>
      <p:sp>
        <p:nvSpPr>
          <p:cNvPr id="11" name="Rectangle 10">
            <a:extLst>
              <a:ext uri="{FF2B5EF4-FFF2-40B4-BE49-F238E27FC236}">
                <a16:creationId xmlns:a16="http://schemas.microsoft.com/office/drawing/2014/main" id="{CE5572B7-65D8-1D8A-F1A9-0CEEB9C7C049}"/>
              </a:ext>
            </a:extLst>
          </p:cNvPr>
          <p:cNvSpPr/>
          <p:nvPr/>
        </p:nvSpPr>
        <p:spPr>
          <a:xfrm>
            <a:off x="10534973" y="494140"/>
            <a:ext cx="1563541" cy="35268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dirty="0"/>
              <a:t>Ply 2</a:t>
            </a:r>
          </a:p>
        </p:txBody>
      </p:sp>
      <p:sp>
        <p:nvSpPr>
          <p:cNvPr id="12" name="Rectangle 11">
            <a:extLst>
              <a:ext uri="{FF2B5EF4-FFF2-40B4-BE49-F238E27FC236}">
                <a16:creationId xmlns:a16="http://schemas.microsoft.com/office/drawing/2014/main" id="{AF744063-EE55-AF32-1082-ABA5BAE598F3}"/>
              </a:ext>
            </a:extLst>
          </p:cNvPr>
          <p:cNvSpPr/>
          <p:nvPr/>
        </p:nvSpPr>
        <p:spPr>
          <a:xfrm>
            <a:off x="10534973" y="1179797"/>
            <a:ext cx="1563541" cy="352687"/>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t>Ply k</a:t>
            </a:r>
          </a:p>
        </p:txBody>
      </p:sp>
      <p:sp>
        <p:nvSpPr>
          <p:cNvPr id="14" name="Rectangle 13">
            <a:extLst>
              <a:ext uri="{FF2B5EF4-FFF2-40B4-BE49-F238E27FC236}">
                <a16:creationId xmlns:a16="http://schemas.microsoft.com/office/drawing/2014/main" id="{A59538B3-81EC-46BF-C14C-1B7A6A9B5B84}"/>
              </a:ext>
            </a:extLst>
          </p:cNvPr>
          <p:cNvSpPr/>
          <p:nvPr/>
        </p:nvSpPr>
        <p:spPr>
          <a:xfrm>
            <a:off x="10534973" y="836968"/>
            <a:ext cx="1563541" cy="352687"/>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dirty="0"/>
              <a:t>Ply k-1</a:t>
            </a:r>
          </a:p>
        </p:txBody>
      </p:sp>
      <p:sp>
        <p:nvSpPr>
          <p:cNvPr id="15" name="Multiplication Sign 14">
            <a:extLst>
              <a:ext uri="{FF2B5EF4-FFF2-40B4-BE49-F238E27FC236}">
                <a16:creationId xmlns:a16="http://schemas.microsoft.com/office/drawing/2014/main" id="{E891229A-5524-96C4-1B46-608A387411DC}"/>
              </a:ext>
            </a:extLst>
          </p:cNvPr>
          <p:cNvSpPr/>
          <p:nvPr/>
        </p:nvSpPr>
        <p:spPr>
          <a:xfrm>
            <a:off x="10232694" y="-380628"/>
            <a:ext cx="2281187" cy="2435192"/>
          </a:xfrm>
          <a:prstGeom prst="mathMultiply">
            <a:avLst>
              <a:gd name="adj1" fmla="val 4111"/>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1849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815-A852-C089-FAF9-12C64BCCB1B2}"/>
              </a:ext>
            </a:extLst>
          </p:cNvPr>
          <p:cNvSpPr>
            <a:spLocks noGrp="1"/>
          </p:cNvSpPr>
          <p:nvPr>
            <p:ph type="title"/>
          </p:nvPr>
        </p:nvSpPr>
        <p:spPr/>
        <p:txBody>
          <a:bodyPr/>
          <a:lstStyle/>
          <a:p>
            <a:r>
              <a:rPr lang="en-GB" dirty="0"/>
              <a:t>Fracture modes-</a:t>
            </a:r>
            <a:br>
              <a:rPr lang="en-GB" dirty="0"/>
            </a:br>
            <a:r>
              <a:rPr lang="en-GB" sz="3000" dirty="0">
                <a:solidFill>
                  <a:srgbClr val="FF0000"/>
                </a:solidFill>
              </a:rPr>
              <a:t>Example 3</a:t>
            </a:r>
          </a:p>
        </p:txBody>
      </p:sp>
      <p:sp>
        <p:nvSpPr>
          <p:cNvPr id="3" name="Content Placeholder 2">
            <a:extLst>
              <a:ext uri="{FF2B5EF4-FFF2-40B4-BE49-F238E27FC236}">
                <a16:creationId xmlns:a16="http://schemas.microsoft.com/office/drawing/2014/main" id="{60B8CD35-AF2F-E5B8-D1AA-DB4A84F4F9CF}"/>
              </a:ext>
            </a:extLst>
          </p:cNvPr>
          <p:cNvSpPr>
            <a:spLocks noGrp="1"/>
          </p:cNvSpPr>
          <p:nvPr>
            <p:ph idx="1"/>
          </p:nvPr>
        </p:nvSpPr>
        <p:spPr>
          <a:xfrm>
            <a:off x="818712" y="2222287"/>
            <a:ext cx="5485835" cy="4184200"/>
          </a:xfrm>
        </p:spPr>
        <p:txBody>
          <a:bodyPr>
            <a:normAutofit fontScale="92500" lnSpcReduction="10000"/>
          </a:bodyPr>
          <a:lstStyle/>
          <a:p>
            <a:r>
              <a:rPr lang="en-GB" dirty="0"/>
              <a:t>For example, for a </a:t>
            </a:r>
            <a:r>
              <a:rPr lang="en-GB" b="1" dirty="0">
                <a:solidFill>
                  <a:srgbClr val="FFC000"/>
                </a:solidFill>
              </a:rPr>
              <a:t>Quasi-isotropic ply</a:t>
            </a:r>
            <a:r>
              <a:rPr lang="en-GB" dirty="0"/>
              <a:t> laminate subject to tensile loading:</a:t>
            </a:r>
          </a:p>
          <a:p>
            <a:pPr marL="800100" lvl="1" indent="-342900">
              <a:buFont typeface="+mj-lt"/>
              <a:buAutoNum type="arabicPeriod"/>
            </a:pPr>
            <a:r>
              <a:rPr lang="en-GB" dirty="0">
                <a:solidFill>
                  <a:srgbClr val="FFFF00"/>
                </a:solidFill>
              </a:rPr>
              <a:t>First, longitudinal cracking of the matrix is induced in the 90° layers</a:t>
            </a:r>
          </a:p>
          <a:p>
            <a:pPr marL="800100" lvl="1" indent="-342900">
              <a:buFont typeface="+mj-lt"/>
              <a:buAutoNum type="arabicPeriod"/>
            </a:pPr>
            <a:r>
              <a:rPr lang="en-GB" dirty="0">
                <a:solidFill>
                  <a:schemeClr val="accent6">
                    <a:lumMod val="60000"/>
                    <a:lumOff val="40000"/>
                  </a:schemeClr>
                </a:solidFill>
              </a:rPr>
              <a:t>Matrix cracking is initiated in the ±45° layers from the cracks propagated in the 90° layers with a limited propagation of the cracks at ±45°</a:t>
            </a:r>
          </a:p>
          <a:p>
            <a:pPr marL="800100" lvl="1" indent="-342900">
              <a:buFont typeface="+mj-lt"/>
              <a:buAutoNum type="arabicPeriod"/>
            </a:pPr>
            <a:r>
              <a:rPr lang="en-GB" dirty="0">
                <a:solidFill>
                  <a:schemeClr val="accent4">
                    <a:lumMod val="60000"/>
                    <a:lumOff val="40000"/>
                  </a:schemeClr>
                </a:solidFill>
              </a:rPr>
              <a:t>Initiation of longitudinal matrix cracks initiated from the hole, which propagate in the 0° layers</a:t>
            </a:r>
          </a:p>
          <a:p>
            <a:pPr marL="800100" lvl="1" indent="-342900">
              <a:buFont typeface="+mj-lt"/>
              <a:buAutoNum type="arabicPeriod"/>
            </a:pPr>
            <a:r>
              <a:rPr lang="en-GB" dirty="0"/>
              <a:t>These cracks also generate secondary cracks in ±45° layers</a:t>
            </a:r>
          </a:p>
          <a:p>
            <a:pPr marL="800100" lvl="1" indent="-342900">
              <a:buFont typeface="+mj-lt"/>
              <a:buAutoNum type="arabicPeriod"/>
            </a:pPr>
            <a:r>
              <a:rPr lang="en-GB" dirty="0"/>
              <a:t>In the last stage, the longitudinal cracks in 0° layers induce a delamination of the layers followed by the fracture of 90° layers, then of ±45°, and lastly by the fracture of fibres in 0° layers, leading to the final fracture of the plate</a:t>
            </a:r>
          </a:p>
        </p:txBody>
      </p:sp>
      <p:sp>
        <p:nvSpPr>
          <p:cNvPr id="6" name="Slide Number Placeholder 5">
            <a:extLst>
              <a:ext uri="{FF2B5EF4-FFF2-40B4-BE49-F238E27FC236}">
                <a16:creationId xmlns:a16="http://schemas.microsoft.com/office/drawing/2014/main" id="{4CEA09CB-677B-1B74-773E-1D0F7C3273BE}"/>
              </a:ext>
            </a:extLst>
          </p:cNvPr>
          <p:cNvSpPr>
            <a:spLocks noGrp="1"/>
          </p:cNvSpPr>
          <p:nvPr>
            <p:ph type="sldNum" sz="quarter" idx="12"/>
          </p:nvPr>
        </p:nvSpPr>
        <p:spPr/>
        <p:txBody>
          <a:bodyPr/>
          <a:lstStyle/>
          <a:p>
            <a:fld id="{4183E3AC-4BFB-4F71-8C6B-E1F9A9D61AA6}" type="slidenum">
              <a:rPr lang="en-GB" smtClean="0"/>
              <a:t>5</a:t>
            </a:fld>
            <a:endParaRPr lang="en-GB" dirty="0"/>
          </a:p>
        </p:txBody>
      </p:sp>
      <p:pic>
        <p:nvPicPr>
          <p:cNvPr id="4" name="Picture 3">
            <a:extLst>
              <a:ext uri="{FF2B5EF4-FFF2-40B4-BE49-F238E27FC236}">
                <a16:creationId xmlns:a16="http://schemas.microsoft.com/office/drawing/2014/main" id="{9AAB8BBB-60DE-82CA-C56A-FB0E5463F203}"/>
              </a:ext>
            </a:extLst>
          </p:cNvPr>
          <p:cNvPicPr>
            <a:picLocks noChangeAspect="1"/>
          </p:cNvPicPr>
          <p:nvPr/>
        </p:nvPicPr>
        <p:blipFill>
          <a:blip r:embed="rId3"/>
          <a:stretch>
            <a:fillRect/>
          </a:stretch>
        </p:blipFill>
        <p:spPr>
          <a:xfrm>
            <a:off x="9751281" y="105895"/>
            <a:ext cx="2333951" cy="466790"/>
          </a:xfrm>
          <a:prstGeom prst="rect">
            <a:avLst/>
          </a:prstGeom>
        </p:spPr>
      </p:pic>
      <p:pic>
        <p:nvPicPr>
          <p:cNvPr id="5" name="Picture 4">
            <a:extLst>
              <a:ext uri="{FF2B5EF4-FFF2-40B4-BE49-F238E27FC236}">
                <a16:creationId xmlns:a16="http://schemas.microsoft.com/office/drawing/2014/main" id="{A356AF2D-9434-88CB-E4FA-3D38CF1B7850}"/>
              </a:ext>
            </a:extLst>
          </p:cNvPr>
          <p:cNvPicPr>
            <a:picLocks noChangeAspect="1"/>
          </p:cNvPicPr>
          <p:nvPr/>
        </p:nvPicPr>
        <p:blipFill>
          <a:blip r:embed="rId4"/>
          <a:stretch>
            <a:fillRect/>
          </a:stretch>
        </p:blipFill>
        <p:spPr>
          <a:xfrm>
            <a:off x="6646551" y="2349728"/>
            <a:ext cx="5093935" cy="3566160"/>
          </a:xfrm>
          <a:prstGeom prst="rect">
            <a:avLst/>
          </a:prstGeom>
          <a:ln>
            <a:solidFill>
              <a:schemeClr val="accent6"/>
            </a:solidFill>
          </a:ln>
        </p:spPr>
      </p:pic>
      <p:sp>
        <p:nvSpPr>
          <p:cNvPr id="7" name="Rectangle 6">
            <a:extLst>
              <a:ext uri="{FF2B5EF4-FFF2-40B4-BE49-F238E27FC236}">
                <a16:creationId xmlns:a16="http://schemas.microsoft.com/office/drawing/2014/main" id="{7DE17D3A-FE32-A3B3-56C1-64F06B69E382}"/>
              </a:ext>
            </a:extLst>
          </p:cNvPr>
          <p:cNvSpPr/>
          <p:nvPr/>
        </p:nvSpPr>
        <p:spPr>
          <a:xfrm>
            <a:off x="9423133" y="2349728"/>
            <a:ext cx="2317353" cy="1625506"/>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B5FD938-2504-1659-6EA7-029C395921F5}"/>
              </a:ext>
            </a:extLst>
          </p:cNvPr>
          <p:cNvSpPr/>
          <p:nvPr/>
        </p:nvSpPr>
        <p:spPr>
          <a:xfrm>
            <a:off x="6822328" y="4262186"/>
            <a:ext cx="2317353" cy="1625506"/>
          </a:xfrm>
          <a:prstGeom prst="rect">
            <a:avLst/>
          </a:prstGeom>
          <a:solidFill>
            <a:schemeClr val="accent6">
              <a:lumMod val="60000"/>
              <a:lumOff val="4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6176E38-9BA1-32FF-BEEF-FC1BBD5CC5EB}"/>
              </a:ext>
            </a:extLst>
          </p:cNvPr>
          <p:cNvSpPr/>
          <p:nvPr/>
        </p:nvSpPr>
        <p:spPr>
          <a:xfrm>
            <a:off x="9423132" y="4262186"/>
            <a:ext cx="2317353" cy="1625506"/>
          </a:xfrm>
          <a:prstGeom prst="rect">
            <a:avLst/>
          </a:prstGeom>
          <a:solidFill>
            <a:schemeClr val="accent4">
              <a:lumMod val="60000"/>
              <a:lumOff val="4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046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3E5D-F7E0-ACA3-1D1C-F9049895127B}"/>
              </a:ext>
            </a:extLst>
          </p:cNvPr>
          <p:cNvSpPr>
            <a:spLocks noGrp="1"/>
          </p:cNvSpPr>
          <p:nvPr>
            <p:ph type="title"/>
          </p:nvPr>
        </p:nvSpPr>
        <p:spPr/>
        <p:txBody>
          <a:bodyPr/>
          <a:lstStyle/>
          <a:p>
            <a:r>
              <a:rPr lang="en-GB" dirty="0"/>
              <a:t>Laminate failure-</a:t>
            </a:r>
            <a:br>
              <a:rPr lang="en-GB" dirty="0"/>
            </a:br>
            <a:r>
              <a:rPr lang="en-GB" sz="3000" dirty="0">
                <a:solidFill>
                  <a:srgbClr val="FF0000"/>
                </a:solidFill>
              </a:rPr>
              <a:t>Progressive Failure</a:t>
            </a:r>
            <a:endParaRPr lang="en-GB" dirty="0"/>
          </a:p>
        </p:txBody>
      </p:sp>
      <p:sp>
        <p:nvSpPr>
          <p:cNvPr id="3" name="Content Placeholder 2">
            <a:extLst>
              <a:ext uri="{FF2B5EF4-FFF2-40B4-BE49-F238E27FC236}">
                <a16:creationId xmlns:a16="http://schemas.microsoft.com/office/drawing/2014/main" id="{F6B3F637-8E5C-16B1-60CA-F659E1BC7B5A}"/>
              </a:ext>
            </a:extLst>
          </p:cNvPr>
          <p:cNvSpPr>
            <a:spLocks noGrp="1"/>
          </p:cNvSpPr>
          <p:nvPr>
            <p:ph idx="1"/>
          </p:nvPr>
        </p:nvSpPr>
        <p:spPr>
          <a:xfrm>
            <a:off x="818712" y="2222287"/>
            <a:ext cx="6226981" cy="3636511"/>
          </a:xfrm>
        </p:spPr>
        <p:txBody>
          <a:bodyPr>
            <a:normAutofit fontScale="92500" lnSpcReduction="20000"/>
          </a:bodyPr>
          <a:lstStyle/>
          <a:p>
            <a:r>
              <a:rPr lang="en-GB" dirty="0"/>
              <a:t>Progressive failure analysis of a composite laminate examines the evolution of the load-displacement throughout the loading process up to ultimate failure event.</a:t>
            </a:r>
          </a:p>
          <a:p>
            <a:r>
              <a:rPr lang="en-GB" dirty="0"/>
              <a:t>This approach is computationally expensive (material nonlinearity) and is implemented in Finite Element Analysis (FEA).</a:t>
            </a:r>
          </a:p>
          <a:p>
            <a:r>
              <a:rPr lang="en-GB" dirty="0">
                <a:solidFill>
                  <a:srgbClr val="FFFF00"/>
                </a:solidFill>
              </a:rPr>
              <a:t>After FPF, the composite may still carry load and hence the load may be increased further.</a:t>
            </a:r>
          </a:p>
          <a:p>
            <a:r>
              <a:rPr lang="en-GB" dirty="0">
                <a:solidFill>
                  <a:srgbClr val="FFC000"/>
                </a:solidFill>
              </a:rPr>
              <a:t>Load increases until another ply fails, Second ply Failure (SPF).</a:t>
            </a:r>
          </a:p>
          <a:p>
            <a:r>
              <a:rPr lang="en-GB" dirty="0">
                <a:solidFill>
                  <a:schemeClr val="accent5"/>
                </a:solidFill>
              </a:rPr>
              <a:t>The process carries on until all plies in the laminate fail accordingly and load drops.</a:t>
            </a:r>
          </a:p>
          <a:p>
            <a:pPr marL="0" indent="0">
              <a:buNone/>
            </a:pPr>
            <a:endParaRPr lang="en-GB" dirty="0">
              <a:solidFill>
                <a:schemeClr val="accent5"/>
              </a:solidFill>
            </a:endParaRPr>
          </a:p>
        </p:txBody>
      </p:sp>
      <p:sp>
        <p:nvSpPr>
          <p:cNvPr id="4" name="Slide Number Placeholder 3">
            <a:extLst>
              <a:ext uri="{FF2B5EF4-FFF2-40B4-BE49-F238E27FC236}">
                <a16:creationId xmlns:a16="http://schemas.microsoft.com/office/drawing/2014/main" id="{62FAB02C-839C-A84D-6F1C-BDA053093FE6}"/>
              </a:ext>
            </a:extLst>
          </p:cNvPr>
          <p:cNvSpPr>
            <a:spLocks noGrp="1"/>
          </p:cNvSpPr>
          <p:nvPr>
            <p:ph type="sldNum" sz="quarter" idx="12"/>
          </p:nvPr>
        </p:nvSpPr>
        <p:spPr/>
        <p:txBody>
          <a:bodyPr/>
          <a:lstStyle/>
          <a:p>
            <a:fld id="{4183E3AC-4BFB-4F71-8C6B-E1F9A9D61AA6}" type="slidenum">
              <a:rPr lang="en-GB" smtClean="0"/>
              <a:t>50</a:t>
            </a:fld>
            <a:endParaRPr lang="en-GB" dirty="0"/>
          </a:p>
        </p:txBody>
      </p:sp>
      <p:pic>
        <p:nvPicPr>
          <p:cNvPr id="5" name="Picture 4">
            <a:extLst>
              <a:ext uri="{FF2B5EF4-FFF2-40B4-BE49-F238E27FC236}">
                <a16:creationId xmlns:a16="http://schemas.microsoft.com/office/drawing/2014/main" id="{A80D13A4-6F37-544E-AD5C-FA929B0BEC55}"/>
              </a:ext>
            </a:extLst>
          </p:cNvPr>
          <p:cNvPicPr>
            <a:picLocks noChangeAspect="1"/>
          </p:cNvPicPr>
          <p:nvPr/>
        </p:nvPicPr>
        <p:blipFill>
          <a:blip r:embed="rId3"/>
          <a:stretch>
            <a:fillRect/>
          </a:stretch>
        </p:blipFill>
        <p:spPr>
          <a:xfrm>
            <a:off x="7334450" y="2222287"/>
            <a:ext cx="4652141" cy="3654874"/>
          </a:xfrm>
          <a:prstGeom prst="rect">
            <a:avLst/>
          </a:prstGeom>
          <a:ln>
            <a:solidFill>
              <a:schemeClr val="accent6"/>
            </a:solidFill>
          </a:ln>
        </p:spPr>
      </p:pic>
      <p:sp>
        <p:nvSpPr>
          <p:cNvPr id="6" name="Rectangle 5">
            <a:extLst>
              <a:ext uri="{FF2B5EF4-FFF2-40B4-BE49-F238E27FC236}">
                <a16:creationId xmlns:a16="http://schemas.microsoft.com/office/drawing/2014/main" id="{6BB982C5-F06F-8D84-F00B-2539A97DCFB1}"/>
              </a:ext>
            </a:extLst>
          </p:cNvPr>
          <p:cNvSpPr/>
          <p:nvPr/>
        </p:nvSpPr>
        <p:spPr>
          <a:xfrm>
            <a:off x="9278754" y="4523874"/>
            <a:ext cx="750770" cy="500513"/>
          </a:xfrm>
          <a:prstGeom prst="rect">
            <a:avLst/>
          </a:prstGeom>
          <a:solidFill>
            <a:srgbClr val="FFFF0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E9A678E4-B474-E80A-00AC-0AB9408214E6}"/>
              </a:ext>
            </a:extLst>
          </p:cNvPr>
          <p:cNvCxnSpPr/>
          <p:nvPr/>
        </p:nvCxnSpPr>
        <p:spPr>
          <a:xfrm>
            <a:off x="8200724" y="5342021"/>
            <a:ext cx="519764" cy="0"/>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DB504A0-D8E8-6BA3-FDA3-D31BC53FC07E}"/>
                  </a:ext>
                </a:extLst>
              </p:cNvPr>
              <p:cNvSpPr txBox="1"/>
              <p:nvPr/>
            </p:nvSpPr>
            <p:spPr>
              <a:xfrm>
                <a:off x="8416495" y="5024387"/>
                <a:ext cx="3039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i="1" smtClean="0">
                              <a:solidFill>
                                <a:srgbClr val="FF0000"/>
                              </a:solidFill>
                              <a:latin typeface="Cambria Math" panose="02040503050406030204" pitchFamily="18" charset="0"/>
                              <a:ea typeface="Cambria Math" panose="02040503050406030204" pitchFamily="18" charset="0"/>
                            </a:rPr>
                            <m:t>𝛼</m:t>
                          </m:r>
                        </m:e>
                        <m:sub>
                          <m:r>
                            <a:rPr lang="en-GB" b="0" i="1" smtClean="0">
                              <a:solidFill>
                                <a:srgbClr val="FF0000"/>
                              </a:solidFill>
                              <a:latin typeface="Cambria Math" panose="02040503050406030204" pitchFamily="18" charset="0"/>
                            </a:rPr>
                            <m:t>1</m:t>
                          </m:r>
                        </m:sub>
                      </m:sSub>
                    </m:oMath>
                  </m:oMathPara>
                </a14:m>
                <a:endParaRPr lang="en-GB" dirty="0">
                  <a:solidFill>
                    <a:srgbClr val="FF0000"/>
                  </a:solidFill>
                </a:endParaRPr>
              </a:p>
            </p:txBody>
          </p:sp>
        </mc:Choice>
        <mc:Fallback xmlns="">
          <p:sp>
            <p:nvSpPr>
              <p:cNvPr id="9" name="TextBox 8">
                <a:extLst>
                  <a:ext uri="{FF2B5EF4-FFF2-40B4-BE49-F238E27FC236}">
                    <a16:creationId xmlns:a16="http://schemas.microsoft.com/office/drawing/2014/main" id="{BDB504A0-D8E8-6BA3-FDA3-D31BC53FC07E}"/>
                  </a:ext>
                </a:extLst>
              </p:cNvPr>
              <p:cNvSpPr txBox="1">
                <a:spLocks noRot="1" noChangeAspect="1" noMove="1" noResize="1" noEditPoints="1" noAdjustHandles="1" noChangeArrowheads="1" noChangeShapeType="1" noTextEdit="1"/>
              </p:cNvSpPr>
              <p:nvPr/>
            </p:nvSpPr>
            <p:spPr>
              <a:xfrm>
                <a:off x="8416495" y="5024387"/>
                <a:ext cx="303993" cy="276999"/>
              </a:xfrm>
              <a:prstGeom prst="rect">
                <a:avLst/>
              </a:prstGeom>
              <a:blipFill>
                <a:blip r:embed="rId4"/>
                <a:stretch>
                  <a:fillRect l="-10000" r="-4000" b="-19565"/>
                </a:stretch>
              </a:blipFill>
            </p:spPr>
            <p:txBody>
              <a:bodyPr/>
              <a:lstStyle/>
              <a:p>
                <a:r>
                  <a:rPr lang="en-GB">
                    <a:noFill/>
                  </a:rPr>
                  <a:t> </a:t>
                </a:r>
              </a:p>
            </p:txBody>
          </p:sp>
        </mc:Fallback>
      </mc:AlternateContent>
      <p:cxnSp>
        <p:nvCxnSpPr>
          <p:cNvPr id="10" name="Straight Connector 9">
            <a:extLst>
              <a:ext uri="{FF2B5EF4-FFF2-40B4-BE49-F238E27FC236}">
                <a16:creationId xmlns:a16="http://schemas.microsoft.com/office/drawing/2014/main" id="{C669ADAF-B638-C6F6-159C-29201169008E}"/>
              </a:ext>
            </a:extLst>
          </p:cNvPr>
          <p:cNvCxnSpPr/>
          <p:nvPr/>
        </p:nvCxnSpPr>
        <p:spPr>
          <a:xfrm>
            <a:off x="9660520" y="4349014"/>
            <a:ext cx="519764" cy="0"/>
          </a:xfrm>
          <a:prstGeom prst="line">
            <a:avLst/>
          </a:prstGeom>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089C32-9A9F-9E9E-DCA4-D78BD091E755}"/>
                  </a:ext>
                </a:extLst>
              </p:cNvPr>
              <p:cNvSpPr txBox="1"/>
              <p:nvPr/>
            </p:nvSpPr>
            <p:spPr>
              <a:xfrm>
                <a:off x="9877527" y="4033288"/>
                <a:ext cx="3093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0000"/>
                              </a:solidFill>
                              <a:latin typeface="Cambria Math" panose="02040503050406030204" pitchFamily="18" charset="0"/>
                            </a:rPr>
                          </m:ctrlPr>
                        </m:sSubPr>
                        <m:e>
                          <m:r>
                            <a:rPr lang="en-GB" i="1" smtClean="0">
                              <a:solidFill>
                                <a:srgbClr val="FF0000"/>
                              </a:solidFill>
                              <a:latin typeface="Cambria Math" panose="02040503050406030204" pitchFamily="18" charset="0"/>
                              <a:ea typeface="Cambria Math" panose="02040503050406030204" pitchFamily="18" charset="0"/>
                            </a:rPr>
                            <m:t>𝛼</m:t>
                          </m:r>
                        </m:e>
                        <m:sub>
                          <m:r>
                            <a:rPr lang="en-GB" b="0" i="1" smtClean="0">
                              <a:solidFill>
                                <a:srgbClr val="FF0000"/>
                              </a:solidFill>
                              <a:latin typeface="Cambria Math" panose="02040503050406030204" pitchFamily="18" charset="0"/>
                            </a:rPr>
                            <m:t>2</m:t>
                          </m:r>
                        </m:sub>
                      </m:sSub>
                    </m:oMath>
                  </m:oMathPara>
                </a14:m>
                <a:endParaRPr lang="en-GB" dirty="0">
                  <a:solidFill>
                    <a:srgbClr val="FF0000"/>
                  </a:solidFill>
                </a:endParaRPr>
              </a:p>
            </p:txBody>
          </p:sp>
        </mc:Choice>
        <mc:Fallback xmlns="">
          <p:sp>
            <p:nvSpPr>
              <p:cNvPr id="11" name="TextBox 10">
                <a:extLst>
                  <a:ext uri="{FF2B5EF4-FFF2-40B4-BE49-F238E27FC236}">
                    <a16:creationId xmlns:a16="http://schemas.microsoft.com/office/drawing/2014/main" id="{1B089C32-9A9F-9E9E-DCA4-D78BD091E755}"/>
                  </a:ext>
                </a:extLst>
              </p:cNvPr>
              <p:cNvSpPr txBox="1">
                <a:spLocks noRot="1" noChangeAspect="1" noMove="1" noResize="1" noEditPoints="1" noAdjustHandles="1" noChangeArrowheads="1" noChangeShapeType="1" noTextEdit="1"/>
              </p:cNvSpPr>
              <p:nvPr/>
            </p:nvSpPr>
            <p:spPr>
              <a:xfrm>
                <a:off x="9877527" y="4033288"/>
                <a:ext cx="309315" cy="276999"/>
              </a:xfrm>
              <a:prstGeom prst="rect">
                <a:avLst/>
              </a:prstGeom>
              <a:blipFill>
                <a:blip r:embed="rId5"/>
                <a:stretch>
                  <a:fillRect l="-9804" r="-5882"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6DFECB3-9AC6-DDEF-1447-2B794B49839C}"/>
                  </a:ext>
                </a:extLst>
              </p:cNvPr>
              <p:cNvSpPr txBox="1"/>
              <p:nvPr/>
            </p:nvSpPr>
            <p:spPr>
              <a:xfrm>
                <a:off x="7937549" y="2765131"/>
                <a:ext cx="1040798"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000" i="1" smtClean="0">
                              <a:solidFill>
                                <a:srgbClr val="FF0000"/>
                              </a:solidFill>
                              <a:latin typeface="Cambria Math" panose="02040503050406030204" pitchFamily="18" charset="0"/>
                            </a:rPr>
                          </m:ctrlPr>
                        </m:sSubPr>
                        <m:e>
                          <m:r>
                            <m:rPr>
                              <m:sty m:val="p"/>
                            </m:rPr>
                            <a:rPr lang="en-GB" sz="1000" b="0" i="0" smtClean="0">
                              <a:solidFill>
                                <a:srgbClr val="FF0000"/>
                              </a:solidFill>
                              <a:latin typeface="Cambria Math" panose="02040503050406030204" pitchFamily="18" charset="0"/>
                            </a:rPr>
                            <m:t>tan</m:t>
                          </m:r>
                          <m:r>
                            <a:rPr lang="en-GB" sz="1000" b="0" i="1" smtClean="0">
                              <a:solidFill>
                                <a:srgbClr val="FF0000"/>
                              </a:solidFill>
                              <a:latin typeface="Cambria Math" panose="02040503050406030204" pitchFamily="18" charset="0"/>
                            </a:rPr>
                            <m:t>⁡(</m:t>
                          </m:r>
                          <m:r>
                            <a:rPr lang="en-GB" sz="1000" i="1" smtClean="0">
                              <a:solidFill>
                                <a:srgbClr val="FF0000"/>
                              </a:solidFill>
                              <a:latin typeface="Cambria Math" panose="02040503050406030204" pitchFamily="18" charset="0"/>
                              <a:ea typeface="Cambria Math" panose="02040503050406030204" pitchFamily="18" charset="0"/>
                            </a:rPr>
                            <m:t>𝛼</m:t>
                          </m:r>
                        </m:e>
                        <m:sub>
                          <m:r>
                            <a:rPr lang="en-GB" sz="1000" b="0" i="1" smtClean="0">
                              <a:solidFill>
                                <a:srgbClr val="FF0000"/>
                              </a:solidFill>
                              <a:latin typeface="Cambria Math" panose="02040503050406030204" pitchFamily="18" charset="0"/>
                            </a:rPr>
                            <m:t>2</m:t>
                          </m:r>
                        </m:sub>
                      </m:sSub>
                      <m:r>
                        <a:rPr lang="en-GB" sz="1000" b="0" i="1" smtClean="0">
                          <a:solidFill>
                            <a:srgbClr val="FF0000"/>
                          </a:solidFill>
                          <a:latin typeface="Cambria Math" panose="02040503050406030204" pitchFamily="18" charset="0"/>
                        </a:rPr>
                        <m:t>)&lt;</m:t>
                      </m:r>
                      <m:sSub>
                        <m:sSubPr>
                          <m:ctrlPr>
                            <a:rPr lang="en-GB" sz="1000" i="1">
                              <a:solidFill>
                                <a:srgbClr val="FF0000"/>
                              </a:solidFill>
                              <a:latin typeface="Cambria Math" panose="02040503050406030204" pitchFamily="18" charset="0"/>
                            </a:rPr>
                          </m:ctrlPr>
                        </m:sSubPr>
                        <m:e>
                          <m:r>
                            <m:rPr>
                              <m:sty m:val="p"/>
                            </m:rPr>
                            <a:rPr lang="en-GB" sz="1000">
                              <a:solidFill>
                                <a:srgbClr val="FF0000"/>
                              </a:solidFill>
                              <a:latin typeface="Cambria Math" panose="02040503050406030204" pitchFamily="18" charset="0"/>
                            </a:rPr>
                            <m:t>tan</m:t>
                          </m:r>
                          <m:r>
                            <a:rPr lang="en-GB" sz="1000" i="1">
                              <a:solidFill>
                                <a:srgbClr val="FF0000"/>
                              </a:solidFill>
                              <a:latin typeface="Cambria Math" panose="02040503050406030204" pitchFamily="18" charset="0"/>
                            </a:rPr>
                            <m:t>⁡(</m:t>
                          </m:r>
                          <m:r>
                            <a:rPr lang="en-GB" sz="1000" i="1">
                              <a:solidFill>
                                <a:srgbClr val="FF0000"/>
                              </a:solidFill>
                              <a:latin typeface="Cambria Math" panose="02040503050406030204" pitchFamily="18" charset="0"/>
                              <a:ea typeface="Cambria Math" panose="02040503050406030204" pitchFamily="18" charset="0"/>
                            </a:rPr>
                            <m:t>𝛼</m:t>
                          </m:r>
                        </m:e>
                        <m:sub>
                          <m:r>
                            <a:rPr lang="en-GB" sz="1000" b="0" i="1" smtClean="0">
                              <a:solidFill>
                                <a:srgbClr val="FF0000"/>
                              </a:solidFill>
                              <a:latin typeface="Cambria Math" panose="02040503050406030204" pitchFamily="18" charset="0"/>
                              <a:ea typeface="Cambria Math" panose="02040503050406030204" pitchFamily="18" charset="0"/>
                            </a:rPr>
                            <m:t>1</m:t>
                          </m:r>
                        </m:sub>
                      </m:sSub>
                      <m:r>
                        <a:rPr lang="en-GB" sz="1000" b="0" i="1" smtClean="0">
                          <a:solidFill>
                            <a:srgbClr val="FF0000"/>
                          </a:solidFill>
                          <a:latin typeface="Cambria Math" panose="02040503050406030204" pitchFamily="18" charset="0"/>
                        </a:rPr>
                        <m:t>)</m:t>
                      </m:r>
                    </m:oMath>
                  </m:oMathPara>
                </a14:m>
                <a:endParaRPr lang="en-GB" sz="1000" dirty="0">
                  <a:solidFill>
                    <a:srgbClr val="FF0000"/>
                  </a:solidFill>
                </a:endParaRPr>
              </a:p>
            </p:txBody>
          </p:sp>
        </mc:Choice>
        <mc:Fallback xmlns="">
          <p:sp>
            <p:nvSpPr>
              <p:cNvPr id="12" name="TextBox 11">
                <a:extLst>
                  <a:ext uri="{FF2B5EF4-FFF2-40B4-BE49-F238E27FC236}">
                    <a16:creationId xmlns:a16="http://schemas.microsoft.com/office/drawing/2014/main" id="{56DFECB3-9AC6-DDEF-1447-2B794B49839C}"/>
                  </a:ext>
                </a:extLst>
              </p:cNvPr>
              <p:cNvSpPr txBox="1">
                <a:spLocks noRot="1" noChangeAspect="1" noMove="1" noResize="1" noEditPoints="1" noAdjustHandles="1" noChangeArrowheads="1" noChangeShapeType="1" noTextEdit="1"/>
              </p:cNvSpPr>
              <p:nvPr/>
            </p:nvSpPr>
            <p:spPr>
              <a:xfrm>
                <a:off x="7937549" y="2765131"/>
                <a:ext cx="1040798" cy="153888"/>
              </a:xfrm>
              <a:prstGeom prst="rect">
                <a:avLst/>
              </a:prstGeom>
              <a:blipFill>
                <a:blip r:embed="rId6"/>
                <a:stretch>
                  <a:fillRect l="-1754" t="-4000" r="-4678" b="-40000"/>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409BA68E-3F09-2DDF-2A02-3160824E9201}"/>
              </a:ext>
            </a:extLst>
          </p:cNvPr>
          <p:cNvSpPr txBox="1"/>
          <p:nvPr/>
        </p:nvSpPr>
        <p:spPr>
          <a:xfrm>
            <a:off x="7826786" y="2386909"/>
            <a:ext cx="3546502" cy="400110"/>
          </a:xfrm>
          <a:prstGeom prst="rect">
            <a:avLst/>
          </a:prstGeom>
          <a:noFill/>
        </p:spPr>
        <p:txBody>
          <a:bodyPr wrap="square" rtlCol="0">
            <a:spAutoFit/>
          </a:bodyPr>
          <a:lstStyle/>
          <a:p>
            <a:r>
              <a:rPr lang="en-GB" sz="1000" dirty="0">
                <a:solidFill>
                  <a:srgbClr val="FF0000"/>
                </a:solidFill>
                <a:latin typeface="Arial" panose="020B0604020202020204" pitchFamily="34" charset="0"/>
                <a:cs typeface="Arial" panose="020B0604020202020204" pitchFamily="34" charset="0"/>
              </a:rPr>
              <a:t>Every time a ply fails, the laminate stiffness decreases.</a:t>
            </a:r>
          </a:p>
          <a:p>
            <a:r>
              <a:rPr lang="en-GB" sz="1000" dirty="0">
                <a:solidFill>
                  <a:srgbClr val="FF0000"/>
                </a:solidFill>
                <a:latin typeface="Arial" panose="020B0604020202020204" pitchFamily="34" charset="0"/>
                <a:cs typeface="Arial" panose="020B0604020202020204" pitchFamily="34" charset="0"/>
              </a:rPr>
              <a:t>This leads to reduction of load increase (slope).</a:t>
            </a:r>
          </a:p>
        </p:txBody>
      </p:sp>
      <p:sp>
        <p:nvSpPr>
          <p:cNvPr id="15" name="Rectangle 14">
            <a:extLst>
              <a:ext uri="{FF2B5EF4-FFF2-40B4-BE49-F238E27FC236}">
                <a16:creationId xmlns:a16="http://schemas.microsoft.com/office/drawing/2014/main" id="{DA2424B7-8DFF-CD82-572A-836848A621B5}"/>
              </a:ext>
            </a:extLst>
          </p:cNvPr>
          <p:cNvSpPr/>
          <p:nvPr/>
        </p:nvSpPr>
        <p:spPr>
          <a:xfrm>
            <a:off x="10302946" y="3693100"/>
            <a:ext cx="750770" cy="500513"/>
          </a:xfrm>
          <a:prstGeom prst="rect">
            <a:avLst/>
          </a:prstGeom>
          <a:solidFill>
            <a:srgbClr val="FFC00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0EA0D6E-C970-75E6-F7DA-FE3C864DB029}"/>
              </a:ext>
            </a:extLst>
          </p:cNvPr>
          <p:cNvSpPr/>
          <p:nvPr/>
        </p:nvSpPr>
        <p:spPr>
          <a:xfrm>
            <a:off x="11167088" y="2745707"/>
            <a:ext cx="750770" cy="500513"/>
          </a:xfrm>
          <a:prstGeom prst="rect">
            <a:avLst/>
          </a:prstGeom>
          <a:solidFill>
            <a:schemeClr val="accent5">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2B6B1E97-62D0-6766-BB7D-7315CABD1F2F}"/>
              </a:ext>
            </a:extLst>
          </p:cNvPr>
          <p:cNvSpPr/>
          <p:nvPr/>
        </p:nvSpPr>
        <p:spPr>
          <a:xfrm>
            <a:off x="7343684" y="2662251"/>
            <a:ext cx="483102" cy="300458"/>
          </a:xfrm>
          <a:prstGeom prst="rect">
            <a:avLst/>
          </a:prstGeom>
          <a:solidFill>
            <a:schemeClr val="accent5">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375C9F43-5979-D308-D51D-FC2385F29543}"/>
              </a:ext>
            </a:extLst>
          </p:cNvPr>
          <p:cNvSpPr/>
          <p:nvPr/>
        </p:nvSpPr>
        <p:spPr>
          <a:xfrm>
            <a:off x="7334450" y="3767358"/>
            <a:ext cx="483102" cy="300458"/>
          </a:xfrm>
          <a:prstGeom prst="rect">
            <a:avLst/>
          </a:prstGeom>
          <a:solidFill>
            <a:srgbClr val="FFC00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98704E75-8F23-451A-804E-172F56FD35E5}"/>
              </a:ext>
            </a:extLst>
          </p:cNvPr>
          <p:cNvSpPr/>
          <p:nvPr/>
        </p:nvSpPr>
        <p:spPr>
          <a:xfrm>
            <a:off x="7327045" y="4623901"/>
            <a:ext cx="483102" cy="300458"/>
          </a:xfrm>
          <a:prstGeom prst="rect">
            <a:avLst/>
          </a:prstGeom>
          <a:solidFill>
            <a:srgbClr val="FFFF0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91748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87E2-AC3D-3227-B3B8-E56793A7F4D1}"/>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66CFA017-D35D-B6BC-6D62-9012C6626330}"/>
              </a:ext>
            </a:extLst>
          </p:cNvPr>
          <p:cNvSpPr>
            <a:spLocks noGrp="1"/>
          </p:cNvSpPr>
          <p:nvPr>
            <p:ph idx="1"/>
          </p:nvPr>
        </p:nvSpPr>
        <p:spPr/>
        <p:txBody>
          <a:bodyPr/>
          <a:lstStyle/>
          <a:p>
            <a:r>
              <a:rPr lang="en-GB" dirty="0"/>
              <a:t>Compare maximum stress and maximum strain failure criteria considering the following input:</a:t>
            </a:r>
          </a:p>
        </p:txBody>
      </p:sp>
      <p:sp>
        <p:nvSpPr>
          <p:cNvPr id="4" name="Slide Number Placeholder 3">
            <a:extLst>
              <a:ext uri="{FF2B5EF4-FFF2-40B4-BE49-F238E27FC236}">
                <a16:creationId xmlns:a16="http://schemas.microsoft.com/office/drawing/2014/main" id="{67EC5C33-F97A-835F-79F3-D3474BA4A7A2}"/>
              </a:ext>
            </a:extLst>
          </p:cNvPr>
          <p:cNvSpPr>
            <a:spLocks noGrp="1"/>
          </p:cNvSpPr>
          <p:nvPr>
            <p:ph type="sldNum" sz="quarter" idx="12"/>
          </p:nvPr>
        </p:nvSpPr>
        <p:spPr/>
        <p:txBody>
          <a:bodyPr/>
          <a:lstStyle/>
          <a:p>
            <a:fld id="{4183E3AC-4BFB-4F71-8C6B-E1F9A9D61AA6}" type="slidenum">
              <a:rPr lang="en-GB" smtClean="0"/>
              <a:t>51</a:t>
            </a:fld>
            <a:endParaRPr lang="en-GB" dirty="0"/>
          </a:p>
        </p:txBody>
      </p:sp>
      <p:pic>
        <p:nvPicPr>
          <p:cNvPr id="5" name="Picture 4">
            <a:extLst>
              <a:ext uri="{FF2B5EF4-FFF2-40B4-BE49-F238E27FC236}">
                <a16:creationId xmlns:a16="http://schemas.microsoft.com/office/drawing/2014/main" id="{1495F490-0057-AB0A-B055-529A5BB9D3D6}"/>
              </a:ext>
            </a:extLst>
          </p:cNvPr>
          <p:cNvPicPr>
            <a:picLocks noChangeAspect="1"/>
          </p:cNvPicPr>
          <p:nvPr/>
        </p:nvPicPr>
        <p:blipFill>
          <a:blip r:embed="rId2"/>
          <a:stretch>
            <a:fillRect/>
          </a:stretch>
        </p:blipFill>
        <p:spPr>
          <a:xfrm>
            <a:off x="6808394" y="3022386"/>
            <a:ext cx="5140472" cy="2234552"/>
          </a:xfrm>
          <a:prstGeom prst="rect">
            <a:avLst/>
          </a:prstGeom>
          <a:ln>
            <a:solidFill>
              <a:schemeClr val="accent6"/>
            </a:solidFill>
          </a:ln>
        </p:spPr>
      </p:pic>
      <p:pic>
        <p:nvPicPr>
          <p:cNvPr id="6" name="Picture 5">
            <a:extLst>
              <a:ext uri="{FF2B5EF4-FFF2-40B4-BE49-F238E27FC236}">
                <a16:creationId xmlns:a16="http://schemas.microsoft.com/office/drawing/2014/main" id="{96BE0ED0-F720-DF4D-F089-9A2BB6D6EC9B}"/>
              </a:ext>
            </a:extLst>
          </p:cNvPr>
          <p:cNvPicPr>
            <a:picLocks noChangeAspect="1"/>
          </p:cNvPicPr>
          <p:nvPr/>
        </p:nvPicPr>
        <p:blipFill>
          <a:blip r:embed="rId3"/>
          <a:stretch>
            <a:fillRect/>
          </a:stretch>
        </p:blipFill>
        <p:spPr>
          <a:xfrm>
            <a:off x="1120599" y="3081289"/>
            <a:ext cx="2989388" cy="505151"/>
          </a:xfrm>
          <a:prstGeom prst="rect">
            <a:avLst/>
          </a:prstGeom>
          <a:ln>
            <a:solidFill>
              <a:schemeClr val="accent6"/>
            </a:solidFill>
          </a:ln>
        </p:spPr>
      </p:pic>
      <p:pic>
        <p:nvPicPr>
          <p:cNvPr id="7" name="Picture 6">
            <a:extLst>
              <a:ext uri="{FF2B5EF4-FFF2-40B4-BE49-F238E27FC236}">
                <a16:creationId xmlns:a16="http://schemas.microsoft.com/office/drawing/2014/main" id="{C2179B2C-AFF1-756C-6B8E-DAE8ACC92E23}"/>
              </a:ext>
            </a:extLst>
          </p:cNvPr>
          <p:cNvPicPr>
            <a:picLocks noChangeAspect="1"/>
          </p:cNvPicPr>
          <p:nvPr/>
        </p:nvPicPr>
        <p:blipFill>
          <a:blip r:embed="rId4"/>
          <a:stretch>
            <a:fillRect/>
          </a:stretch>
        </p:blipFill>
        <p:spPr>
          <a:xfrm>
            <a:off x="1120599" y="5373459"/>
            <a:ext cx="6391039" cy="705987"/>
          </a:xfrm>
          <a:prstGeom prst="rect">
            <a:avLst/>
          </a:prstGeom>
          <a:ln>
            <a:solidFill>
              <a:schemeClr val="accent6"/>
            </a:solidFill>
          </a:ln>
        </p:spPr>
      </p:pic>
    </p:spTree>
    <p:extLst>
      <p:ext uri="{BB962C8B-B14F-4D97-AF65-F5344CB8AC3E}">
        <p14:creationId xmlns:p14="http://schemas.microsoft.com/office/powerpoint/2010/main" val="3234502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3771-731C-A0B3-2BC8-A1DEACAABE36}"/>
              </a:ext>
            </a:extLst>
          </p:cNvPr>
          <p:cNvSpPr>
            <a:spLocks noGrp="1"/>
          </p:cNvSpPr>
          <p:nvPr>
            <p:ph type="title"/>
          </p:nvPr>
        </p:nvSpPr>
        <p:spPr/>
        <p:txBody>
          <a:bodyPr/>
          <a:lstStyle/>
          <a:p>
            <a:r>
              <a:rPr lang="en-GB" dirty="0"/>
              <a:t>Solution-</a:t>
            </a:r>
            <a:br>
              <a:rPr lang="en-GB" dirty="0"/>
            </a:br>
            <a:r>
              <a:rPr lang="en-GB" sz="3000" dirty="0">
                <a:solidFill>
                  <a:srgbClr val="FF0000"/>
                </a:solidFill>
              </a:rPr>
              <a:t>Maximum stress vs. Maximum strain criterion</a:t>
            </a:r>
          </a:p>
        </p:txBody>
      </p:sp>
      <p:sp>
        <p:nvSpPr>
          <p:cNvPr id="4" name="Slide Number Placeholder 3">
            <a:extLst>
              <a:ext uri="{FF2B5EF4-FFF2-40B4-BE49-F238E27FC236}">
                <a16:creationId xmlns:a16="http://schemas.microsoft.com/office/drawing/2014/main" id="{92F15472-0219-84B5-8B6C-C514DB22B17D}"/>
              </a:ext>
            </a:extLst>
          </p:cNvPr>
          <p:cNvSpPr>
            <a:spLocks noGrp="1"/>
          </p:cNvSpPr>
          <p:nvPr>
            <p:ph type="sldNum" sz="quarter" idx="12"/>
          </p:nvPr>
        </p:nvSpPr>
        <p:spPr/>
        <p:txBody>
          <a:bodyPr/>
          <a:lstStyle/>
          <a:p>
            <a:fld id="{4183E3AC-4BFB-4F71-8C6B-E1F9A9D61AA6}" type="slidenum">
              <a:rPr lang="en-GB" smtClean="0"/>
              <a:t>52</a:t>
            </a:fld>
            <a:endParaRPr lang="en-GB" dirty="0"/>
          </a:p>
        </p:txBody>
      </p:sp>
      <p:pic>
        <p:nvPicPr>
          <p:cNvPr id="5" name="Picture 4">
            <a:extLst>
              <a:ext uri="{FF2B5EF4-FFF2-40B4-BE49-F238E27FC236}">
                <a16:creationId xmlns:a16="http://schemas.microsoft.com/office/drawing/2014/main" id="{9762B068-3503-6EFB-C3B9-1FCC21818BE0}"/>
              </a:ext>
            </a:extLst>
          </p:cNvPr>
          <p:cNvPicPr>
            <a:picLocks noChangeAspect="1"/>
          </p:cNvPicPr>
          <p:nvPr/>
        </p:nvPicPr>
        <p:blipFill>
          <a:blip r:embed="rId3"/>
          <a:stretch>
            <a:fillRect/>
          </a:stretch>
        </p:blipFill>
        <p:spPr>
          <a:xfrm>
            <a:off x="896748" y="2361655"/>
            <a:ext cx="1153434" cy="975435"/>
          </a:xfrm>
          <a:prstGeom prst="rect">
            <a:avLst/>
          </a:prstGeom>
          <a:ln w="25400">
            <a:solidFill>
              <a:schemeClr val="accent6"/>
            </a:solidFill>
          </a:ln>
        </p:spPr>
      </p:pic>
      <p:pic>
        <p:nvPicPr>
          <p:cNvPr id="6" name="Picture 5">
            <a:extLst>
              <a:ext uri="{FF2B5EF4-FFF2-40B4-BE49-F238E27FC236}">
                <a16:creationId xmlns:a16="http://schemas.microsoft.com/office/drawing/2014/main" id="{3083C13F-D04D-9192-8E56-82816AC57F8F}"/>
              </a:ext>
            </a:extLst>
          </p:cNvPr>
          <p:cNvPicPr>
            <a:picLocks noChangeAspect="1"/>
          </p:cNvPicPr>
          <p:nvPr/>
        </p:nvPicPr>
        <p:blipFill>
          <a:blip r:embed="rId4"/>
          <a:stretch>
            <a:fillRect/>
          </a:stretch>
        </p:blipFill>
        <p:spPr>
          <a:xfrm>
            <a:off x="2861810" y="2361656"/>
            <a:ext cx="4674771" cy="977640"/>
          </a:xfrm>
          <a:prstGeom prst="rect">
            <a:avLst/>
          </a:prstGeom>
          <a:ln w="25400">
            <a:solidFill>
              <a:schemeClr val="accent6"/>
            </a:solidFill>
          </a:ln>
        </p:spPr>
      </p:pic>
      <p:pic>
        <p:nvPicPr>
          <p:cNvPr id="7" name="Picture 6">
            <a:extLst>
              <a:ext uri="{FF2B5EF4-FFF2-40B4-BE49-F238E27FC236}">
                <a16:creationId xmlns:a16="http://schemas.microsoft.com/office/drawing/2014/main" id="{2173B407-56BE-07E6-DC90-92EBB27BE437}"/>
              </a:ext>
            </a:extLst>
          </p:cNvPr>
          <p:cNvPicPr>
            <a:picLocks noChangeAspect="1"/>
          </p:cNvPicPr>
          <p:nvPr/>
        </p:nvPicPr>
        <p:blipFill>
          <a:blip r:embed="rId5"/>
          <a:stretch>
            <a:fillRect/>
          </a:stretch>
        </p:blipFill>
        <p:spPr>
          <a:xfrm>
            <a:off x="8250448" y="2374085"/>
            <a:ext cx="2789729" cy="950574"/>
          </a:xfrm>
          <a:prstGeom prst="rect">
            <a:avLst/>
          </a:prstGeom>
          <a:ln w="25400">
            <a:solidFill>
              <a:schemeClr val="accent6"/>
            </a:solidFill>
          </a:ln>
        </p:spPr>
      </p:pic>
      <p:cxnSp>
        <p:nvCxnSpPr>
          <p:cNvPr id="9" name="Straight Arrow Connector 8">
            <a:extLst>
              <a:ext uri="{FF2B5EF4-FFF2-40B4-BE49-F238E27FC236}">
                <a16:creationId xmlns:a16="http://schemas.microsoft.com/office/drawing/2014/main" id="{DF0D2E24-CE07-7EC8-1D75-2E0A2EF88260}"/>
              </a:ext>
            </a:extLst>
          </p:cNvPr>
          <p:cNvCxnSpPr>
            <a:stCxn id="5" idx="3"/>
            <a:endCxn id="6" idx="1"/>
          </p:cNvCxnSpPr>
          <p:nvPr/>
        </p:nvCxnSpPr>
        <p:spPr>
          <a:xfrm>
            <a:off x="2050182" y="2849373"/>
            <a:ext cx="811628" cy="1103"/>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04C9BF-A78D-7E6A-072D-DE7B46AEF638}"/>
              </a:ext>
            </a:extLst>
          </p:cNvPr>
          <p:cNvCxnSpPr>
            <a:cxnSpLocks/>
            <a:stCxn id="6" idx="3"/>
            <a:endCxn id="7" idx="1"/>
          </p:cNvCxnSpPr>
          <p:nvPr/>
        </p:nvCxnSpPr>
        <p:spPr>
          <a:xfrm flipV="1">
            <a:off x="7536581" y="2849372"/>
            <a:ext cx="713867" cy="110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7F6BCA-72C4-3008-0363-F5BBEF8F6A72}"/>
              </a:ext>
            </a:extLst>
          </p:cNvPr>
          <p:cNvSpPr txBox="1"/>
          <p:nvPr/>
        </p:nvSpPr>
        <p:spPr>
          <a:xfrm>
            <a:off x="8171790" y="1856506"/>
            <a:ext cx="3390946" cy="553998"/>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Ultimate stress is taken as minimum of 117 MPa and 35 MPa</a:t>
            </a:r>
          </a:p>
        </p:txBody>
      </p:sp>
      <p:sp>
        <p:nvSpPr>
          <p:cNvPr id="14" name="TextBox 13">
            <a:extLst>
              <a:ext uri="{FF2B5EF4-FFF2-40B4-BE49-F238E27FC236}">
                <a16:creationId xmlns:a16="http://schemas.microsoft.com/office/drawing/2014/main" id="{5584FACC-0996-6B08-B8C5-92E00A5D0290}"/>
              </a:ext>
            </a:extLst>
          </p:cNvPr>
          <p:cNvSpPr txBox="1"/>
          <p:nvPr/>
        </p:nvSpPr>
        <p:spPr>
          <a:xfrm>
            <a:off x="143893" y="2572373"/>
            <a:ext cx="666107" cy="553998"/>
          </a:xfrm>
          <a:prstGeom prst="rect">
            <a:avLst/>
          </a:prstGeom>
          <a:noFill/>
          <a:ln w="25400">
            <a:solidFill>
              <a:schemeClr val="accent6"/>
            </a:solidFill>
          </a:ln>
        </p:spPr>
        <p:txBody>
          <a:bodyPr wrap="square" rtlCol="0">
            <a:spAutoFit/>
          </a:bodyPr>
          <a:lstStyle/>
          <a:p>
            <a:r>
              <a:rPr lang="en-GB" sz="1500" dirty="0"/>
              <a:t>Max. stress</a:t>
            </a:r>
          </a:p>
        </p:txBody>
      </p:sp>
      <p:sp>
        <p:nvSpPr>
          <p:cNvPr id="15" name="TextBox 14">
            <a:extLst>
              <a:ext uri="{FF2B5EF4-FFF2-40B4-BE49-F238E27FC236}">
                <a16:creationId xmlns:a16="http://schemas.microsoft.com/office/drawing/2014/main" id="{D861699D-CA46-3A66-6467-7941442E5E78}"/>
              </a:ext>
            </a:extLst>
          </p:cNvPr>
          <p:cNvSpPr txBox="1"/>
          <p:nvPr/>
        </p:nvSpPr>
        <p:spPr>
          <a:xfrm>
            <a:off x="143892" y="3916473"/>
            <a:ext cx="666107" cy="553998"/>
          </a:xfrm>
          <a:prstGeom prst="rect">
            <a:avLst/>
          </a:prstGeom>
          <a:noFill/>
          <a:ln w="25400">
            <a:solidFill>
              <a:srgbClr val="92D050"/>
            </a:solidFill>
          </a:ln>
        </p:spPr>
        <p:txBody>
          <a:bodyPr wrap="square" rtlCol="0">
            <a:spAutoFit/>
          </a:bodyPr>
          <a:lstStyle/>
          <a:p>
            <a:r>
              <a:rPr lang="en-GB" sz="1500" dirty="0"/>
              <a:t>Max. strain</a:t>
            </a:r>
          </a:p>
        </p:txBody>
      </p:sp>
      <p:pic>
        <p:nvPicPr>
          <p:cNvPr id="16" name="Picture 15">
            <a:extLst>
              <a:ext uri="{FF2B5EF4-FFF2-40B4-BE49-F238E27FC236}">
                <a16:creationId xmlns:a16="http://schemas.microsoft.com/office/drawing/2014/main" id="{0EEF7339-9D10-D2DD-C718-3D5B3DC3B259}"/>
              </a:ext>
            </a:extLst>
          </p:cNvPr>
          <p:cNvPicPr>
            <a:picLocks noChangeAspect="1"/>
          </p:cNvPicPr>
          <p:nvPr/>
        </p:nvPicPr>
        <p:blipFill>
          <a:blip r:embed="rId6"/>
          <a:stretch>
            <a:fillRect/>
          </a:stretch>
        </p:blipFill>
        <p:spPr>
          <a:xfrm>
            <a:off x="896749" y="3783535"/>
            <a:ext cx="3456194" cy="819874"/>
          </a:xfrm>
          <a:prstGeom prst="rect">
            <a:avLst/>
          </a:prstGeom>
          <a:ln w="25400">
            <a:solidFill>
              <a:srgbClr val="92D050"/>
            </a:solidFill>
          </a:ln>
        </p:spPr>
      </p:pic>
      <p:pic>
        <p:nvPicPr>
          <p:cNvPr id="18" name="Picture 17">
            <a:extLst>
              <a:ext uri="{FF2B5EF4-FFF2-40B4-BE49-F238E27FC236}">
                <a16:creationId xmlns:a16="http://schemas.microsoft.com/office/drawing/2014/main" id="{6DAECD5A-15D3-3B6A-CEC2-98155E84C501}"/>
              </a:ext>
            </a:extLst>
          </p:cNvPr>
          <p:cNvPicPr>
            <a:picLocks noChangeAspect="1"/>
          </p:cNvPicPr>
          <p:nvPr/>
        </p:nvPicPr>
        <p:blipFill rotWithShape="1">
          <a:blip r:embed="rId7"/>
          <a:srcRect r="2466"/>
          <a:stretch/>
        </p:blipFill>
        <p:spPr>
          <a:xfrm>
            <a:off x="9333569" y="3775880"/>
            <a:ext cx="2140676" cy="835184"/>
          </a:xfrm>
          <a:prstGeom prst="rect">
            <a:avLst/>
          </a:prstGeom>
          <a:ln w="25400">
            <a:solidFill>
              <a:srgbClr val="92D050"/>
            </a:solidFill>
          </a:ln>
        </p:spPr>
      </p:pic>
      <p:pic>
        <p:nvPicPr>
          <p:cNvPr id="19" name="Picture 18">
            <a:extLst>
              <a:ext uri="{FF2B5EF4-FFF2-40B4-BE49-F238E27FC236}">
                <a16:creationId xmlns:a16="http://schemas.microsoft.com/office/drawing/2014/main" id="{D1700661-49E7-F9AA-F839-F06AC2392F47}"/>
              </a:ext>
            </a:extLst>
          </p:cNvPr>
          <p:cNvPicPr>
            <a:picLocks noChangeAspect="1"/>
          </p:cNvPicPr>
          <p:nvPr/>
        </p:nvPicPr>
        <p:blipFill rotWithShape="1">
          <a:blip r:embed="rId8"/>
          <a:srcRect r="1699"/>
          <a:stretch/>
        </p:blipFill>
        <p:spPr>
          <a:xfrm>
            <a:off x="896748" y="5339898"/>
            <a:ext cx="4471665" cy="1228050"/>
          </a:xfrm>
          <a:prstGeom prst="rect">
            <a:avLst/>
          </a:prstGeom>
          <a:ln w="25400">
            <a:solidFill>
              <a:srgbClr val="92D050"/>
            </a:solidFill>
          </a:ln>
        </p:spPr>
      </p:pic>
      <p:pic>
        <p:nvPicPr>
          <p:cNvPr id="20" name="Picture 19">
            <a:extLst>
              <a:ext uri="{FF2B5EF4-FFF2-40B4-BE49-F238E27FC236}">
                <a16:creationId xmlns:a16="http://schemas.microsoft.com/office/drawing/2014/main" id="{D219D603-85F2-3664-DEF2-778980BFD57D}"/>
              </a:ext>
            </a:extLst>
          </p:cNvPr>
          <p:cNvPicPr>
            <a:picLocks noChangeAspect="1"/>
          </p:cNvPicPr>
          <p:nvPr/>
        </p:nvPicPr>
        <p:blipFill>
          <a:blip r:embed="rId9"/>
          <a:stretch>
            <a:fillRect/>
          </a:stretch>
        </p:blipFill>
        <p:spPr>
          <a:xfrm>
            <a:off x="5725650" y="5565778"/>
            <a:ext cx="2985731" cy="776290"/>
          </a:xfrm>
          <a:prstGeom prst="rect">
            <a:avLst/>
          </a:prstGeom>
          <a:ln w="25400">
            <a:solidFill>
              <a:srgbClr val="92D050"/>
            </a:solidFill>
          </a:ln>
        </p:spPr>
      </p:pic>
      <p:pic>
        <p:nvPicPr>
          <p:cNvPr id="23" name="Picture 22">
            <a:extLst>
              <a:ext uri="{FF2B5EF4-FFF2-40B4-BE49-F238E27FC236}">
                <a16:creationId xmlns:a16="http://schemas.microsoft.com/office/drawing/2014/main" id="{B4972584-4AAD-6364-2D39-66FBA97F8A7E}"/>
              </a:ext>
            </a:extLst>
          </p:cNvPr>
          <p:cNvPicPr>
            <a:picLocks noChangeAspect="1"/>
          </p:cNvPicPr>
          <p:nvPr/>
        </p:nvPicPr>
        <p:blipFill>
          <a:blip r:embed="rId10"/>
          <a:stretch>
            <a:fillRect/>
          </a:stretch>
        </p:blipFill>
        <p:spPr>
          <a:xfrm>
            <a:off x="4709660" y="3595269"/>
            <a:ext cx="4122402" cy="1196407"/>
          </a:xfrm>
          <a:prstGeom prst="rect">
            <a:avLst/>
          </a:prstGeom>
          <a:ln w="25400">
            <a:solidFill>
              <a:srgbClr val="92D050"/>
            </a:solidFill>
          </a:ln>
        </p:spPr>
      </p:pic>
      <p:cxnSp>
        <p:nvCxnSpPr>
          <p:cNvPr id="24" name="Straight Arrow Connector 23">
            <a:extLst>
              <a:ext uri="{FF2B5EF4-FFF2-40B4-BE49-F238E27FC236}">
                <a16:creationId xmlns:a16="http://schemas.microsoft.com/office/drawing/2014/main" id="{C954C720-9B86-E9F1-EBFF-D9C0C1ADB4A8}"/>
              </a:ext>
            </a:extLst>
          </p:cNvPr>
          <p:cNvCxnSpPr>
            <a:cxnSpLocks/>
            <a:stCxn id="16" idx="3"/>
            <a:endCxn id="23" idx="1"/>
          </p:cNvCxnSpPr>
          <p:nvPr/>
        </p:nvCxnSpPr>
        <p:spPr>
          <a:xfrm>
            <a:off x="4352943" y="4193472"/>
            <a:ext cx="356717" cy="1"/>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7428E97-F422-28A0-76E7-3E30B91C2C3B}"/>
              </a:ext>
            </a:extLst>
          </p:cNvPr>
          <p:cNvCxnSpPr>
            <a:cxnSpLocks/>
            <a:stCxn id="23" idx="3"/>
            <a:endCxn id="18" idx="1"/>
          </p:cNvCxnSpPr>
          <p:nvPr/>
        </p:nvCxnSpPr>
        <p:spPr>
          <a:xfrm flipV="1">
            <a:off x="8832062" y="4193472"/>
            <a:ext cx="501507" cy="1"/>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47DE77-CD72-1FA6-712A-7ACD9978CDDA}"/>
              </a:ext>
            </a:extLst>
          </p:cNvPr>
          <p:cNvCxnSpPr>
            <a:cxnSpLocks/>
            <a:stCxn id="19" idx="3"/>
            <a:endCxn id="20" idx="1"/>
          </p:cNvCxnSpPr>
          <p:nvPr/>
        </p:nvCxnSpPr>
        <p:spPr>
          <a:xfrm>
            <a:off x="5368413" y="5953923"/>
            <a:ext cx="357237" cy="0"/>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5B2CECC-9098-D64D-0FDA-03673B568C84}"/>
              </a:ext>
            </a:extLst>
          </p:cNvPr>
          <p:cNvCxnSpPr>
            <a:stCxn id="18" idx="2"/>
            <a:endCxn id="19" idx="0"/>
          </p:cNvCxnSpPr>
          <p:nvPr/>
        </p:nvCxnSpPr>
        <p:spPr>
          <a:xfrm rot="5400000">
            <a:off x="6403827" y="1339818"/>
            <a:ext cx="728834" cy="7271326"/>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1DFA62D-25E5-A163-3E5F-3436B3663693}"/>
              </a:ext>
            </a:extLst>
          </p:cNvPr>
          <p:cNvSpPr txBox="1"/>
          <p:nvPr/>
        </p:nvSpPr>
        <p:spPr>
          <a:xfrm>
            <a:off x="8926584" y="5068246"/>
            <a:ext cx="2813902" cy="1246495"/>
          </a:xfrm>
          <a:prstGeom prst="rect">
            <a:avLst/>
          </a:prstGeom>
          <a:noFill/>
        </p:spPr>
        <p:txBody>
          <a:bodyPr wrap="square">
            <a:spAutoFit/>
          </a:bodyPr>
          <a:lstStyle/>
          <a:p>
            <a:pPr algn="l"/>
            <a:r>
              <a:rPr lang="en-GB" sz="1500" dirty="0">
                <a:latin typeface="Arial" panose="020B0604020202020204" pitchFamily="34" charset="0"/>
                <a:cs typeface="Arial" panose="020B0604020202020204" pitchFamily="34" charset="0"/>
              </a:rPr>
              <a:t>T</a:t>
            </a:r>
            <a:r>
              <a:rPr lang="en-GB" sz="1500" b="0" i="0" u="none" strike="noStrike" baseline="0" dirty="0">
                <a:latin typeface="Arial" panose="020B0604020202020204" pitchFamily="34" charset="0"/>
                <a:cs typeface="Arial" panose="020B0604020202020204" pitchFamily="34" charset="0"/>
              </a:rPr>
              <a:t>he values differ by a factor of 3.43 and the fracture mode is reversed: longitudinal fracture in the one case and transverse in the other.</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312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301E-DA52-92E3-D546-8A43E5D2F87B}"/>
              </a:ext>
            </a:extLst>
          </p:cNvPr>
          <p:cNvSpPr>
            <a:spLocks noGrp="1"/>
          </p:cNvSpPr>
          <p:nvPr>
            <p:ph type="title"/>
          </p:nvPr>
        </p:nvSpPr>
        <p:spPr/>
        <p:txBody>
          <a:bodyPr/>
          <a:lstStyle/>
          <a:p>
            <a:r>
              <a:rPr lang="en-GB" dirty="0"/>
              <a:t>Solution-</a:t>
            </a:r>
            <a:br>
              <a:rPr lang="en-GB" dirty="0"/>
            </a:br>
            <a:r>
              <a:rPr lang="en-GB" sz="3000" dirty="0">
                <a:solidFill>
                  <a:srgbClr val="FF0000"/>
                </a:solidFill>
              </a:rPr>
              <a:t>Cause of discrepancy</a:t>
            </a:r>
          </a:p>
        </p:txBody>
      </p:sp>
      <p:sp>
        <p:nvSpPr>
          <p:cNvPr id="3" name="Content Placeholder 2">
            <a:extLst>
              <a:ext uri="{FF2B5EF4-FFF2-40B4-BE49-F238E27FC236}">
                <a16:creationId xmlns:a16="http://schemas.microsoft.com/office/drawing/2014/main" id="{8168822B-C352-7FF4-BBC2-525B12B7B8D4}"/>
              </a:ext>
            </a:extLst>
          </p:cNvPr>
          <p:cNvSpPr>
            <a:spLocks noGrp="1"/>
          </p:cNvSpPr>
          <p:nvPr>
            <p:ph idx="1"/>
          </p:nvPr>
        </p:nvSpPr>
        <p:spPr/>
        <p:txBody>
          <a:bodyPr/>
          <a:lstStyle/>
          <a:p>
            <a:r>
              <a:rPr lang="en-GB" dirty="0"/>
              <a:t>This contradiction lies in the misuse done to establish the relation between the values of the ultimate stresses and ultimate strains. </a:t>
            </a:r>
          </a:p>
          <a:p>
            <a:r>
              <a:rPr lang="en-GB" dirty="0"/>
              <a:t>In practice these values would have to be determined respectively in the case of plane stresses and of plane strains. </a:t>
            </a:r>
          </a:p>
          <a:p>
            <a:r>
              <a:rPr lang="en-GB" dirty="0"/>
              <a:t>The respective criteria which would then be deduced from them could be applied only to these schemes. </a:t>
            </a:r>
          </a:p>
          <a:p>
            <a:r>
              <a:rPr lang="en-GB" dirty="0"/>
              <a:t>In this way the relations between ultimate stresses and strains would be more complex.</a:t>
            </a:r>
          </a:p>
        </p:txBody>
      </p:sp>
      <p:sp>
        <p:nvSpPr>
          <p:cNvPr id="4" name="Slide Number Placeholder 3">
            <a:extLst>
              <a:ext uri="{FF2B5EF4-FFF2-40B4-BE49-F238E27FC236}">
                <a16:creationId xmlns:a16="http://schemas.microsoft.com/office/drawing/2014/main" id="{A4708624-1197-A746-486D-428948F13934}"/>
              </a:ext>
            </a:extLst>
          </p:cNvPr>
          <p:cNvSpPr>
            <a:spLocks noGrp="1"/>
          </p:cNvSpPr>
          <p:nvPr>
            <p:ph type="sldNum" sz="quarter" idx="12"/>
          </p:nvPr>
        </p:nvSpPr>
        <p:spPr/>
        <p:txBody>
          <a:bodyPr/>
          <a:lstStyle/>
          <a:p>
            <a:fld id="{4183E3AC-4BFB-4F71-8C6B-E1F9A9D61AA6}" type="slidenum">
              <a:rPr lang="en-GB" smtClean="0"/>
              <a:t>53</a:t>
            </a:fld>
            <a:endParaRPr lang="en-GB" dirty="0"/>
          </a:p>
        </p:txBody>
      </p:sp>
    </p:spTree>
    <p:extLst>
      <p:ext uri="{BB962C8B-B14F-4D97-AF65-F5344CB8AC3E}">
        <p14:creationId xmlns:p14="http://schemas.microsoft.com/office/powerpoint/2010/main" val="2962320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6231-9732-0CA6-8FD2-5CFFD9433AE0}"/>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6C5314-7309-00F7-7B8A-7FD663AAAA48}"/>
                  </a:ext>
                </a:extLst>
              </p:cNvPr>
              <p:cNvSpPr>
                <a:spLocks noGrp="1"/>
              </p:cNvSpPr>
              <p:nvPr>
                <p:ph idx="1"/>
              </p:nvPr>
            </p:nvSpPr>
            <p:spPr/>
            <p:txBody>
              <a:bodyPr/>
              <a:lstStyle/>
              <a:p>
                <a:r>
                  <a:rPr lang="en-GB" dirty="0"/>
                  <a:t>Consider an orthotropic layer whose characteristics at fracture are given by:</a:t>
                </a:r>
              </a:p>
              <a:p>
                <a:endParaRPr lang="en-GB" dirty="0"/>
              </a:p>
              <a:p>
                <a:endParaRPr lang="en-GB" dirty="0"/>
              </a:p>
              <a:p>
                <a:endParaRPr lang="en-GB" dirty="0"/>
              </a:p>
              <a:p>
                <a:r>
                  <a:rPr lang="en-GB" dirty="0"/>
                  <a:t>This layer is subjected to a tension in the direction </a:t>
                </a:r>
                <a14:m>
                  <m:oMath xmlns:m="http://schemas.openxmlformats.org/officeDocument/2006/math">
                    <m:r>
                      <a:rPr lang="en-GB" i="1" smtClean="0">
                        <a:latin typeface="Cambria Math" panose="02040503050406030204" pitchFamily="18" charset="0"/>
                        <a:ea typeface="Cambria Math" panose="02040503050406030204" pitchFamily="18" charset="0"/>
                      </a:rPr>
                      <m:t>𝜃</m:t>
                    </m:r>
                  </m:oMath>
                </a14:m>
                <a:r>
                  <a:rPr lang="en-GB" dirty="0"/>
                  <a:t>.</a:t>
                </a:r>
              </a:p>
              <a:p>
                <a:r>
                  <a:rPr lang="en-GB" dirty="0"/>
                  <a:t>Plot (first in Cartesian coordinates for </a:t>
                </a:r>
                <a14:m>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5</m:t>
                    </m:r>
                    <m:r>
                      <a:rPr lang="en-GB" b="0" i="1" smtClean="0">
                        <a:latin typeface="Cambria Math" panose="02040503050406030204" pitchFamily="18" charset="0"/>
                        <a:ea typeface="Cambria Math" panose="02040503050406030204" pitchFamily="18" charset="0"/>
                      </a:rPr>
                      <m:t>𝜋</m:t>
                    </m:r>
                  </m:oMath>
                </a14:m>
                <a:r>
                  <a:rPr lang="en-GB" dirty="0"/>
                  <a:t>, the tensile strength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𝑥𝑢</m:t>
                        </m:r>
                      </m:sub>
                    </m:sSub>
                  </m:oMath>
                </a14:m>
                <a:r>
                  <a:rPr lang="en-GB" dirty="0"/>
                  <a:t> as a function of the angle </a:t>
                </a:r>
                <a14:m>
                  <m:oMath xmlns:m="http://schemas.openxmlformats.org/officeDocument/2006/math">
                    <m:r>
                      <a:rPr lang="en-GB" i="1">
                        <a:latin typeface="Cambria Math" panose="02040503050406030204" pitchFamily="18" charset="0"/>
                        <a:ea typeface="Cambria Math" panose="02040503050406030204" pitchFamily="18" charset="0"/>
                      </a:rPr>
                      <m:t>𝜃</m:t>
                    </m:r>
                  </m:oMath>
                </a14:m>
                <a:r>
                  <a:rPr lang="en-GB" dirty="0"/>
                  <a:t> of tension, using Hoffman criterion.</a:t>
                </a:r>
              </a:p>
              <a:p>
                <a:r>
                  <a:rPr lang="en-GB" dirty="0"/>
                  <a:t>Plot in polar coordinates for </a:t>
                </a:r>
                <a14:m>
                  <m:oMath xmlns:m="http://schemas.openxmlformats.org/officeDocument/2006/math">
                    <m:r>
                      <a:rPr lang="en-GB" i="1">
                        <a:latin typeface="Cambria Math" panose="02040503050406030204" pitchFamily="18" charset="0"/>
                      </a:rPr>
                      <m:t>0</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 </m:t>
                    </m:r>
                  </m:oMath>
                </a14:m>
                <a:r>
                  <a:rPr lang="en-GB" dirty="0"/>
                  <a:t>, the tensile strength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𝑥𝑢</m:t>
                        </m:r>
                      </m:sub>
                    </m:sSub>
                  </m:oMath>
                </a14:m>
                <a:r>
                  <a:rPr lang="en-GB" dirty="0"/>
                  <a:t> as a function of the angle </a:t>
                </a:r>
                <a14:m>
                  <m:oMath xmlns:m="http://schemas.openxmlformats.org/officeDocument/2006/math">
                    <m:r>
                      <a:rPr lang="en-GB" i="1" smtClean="0">
                        <a:latin typeface="Cambria Math" panose="02040503050406030204" pitchFamily="18" charset="0"/>
                        <a:ea typeface="Cambria Math" panose="02040503050406030204" pitchFamily="18" charset="0"/>
                      </a:rPr>
                      <m:t>𝜃</m:t>
                    </m:r>
                  </m:oMath>
                </a14:m>
                <a:r>
                  <a:rPr lang="en-GB" dirty="0"/>
                  <a:t> of tension, using Hoffman criterion.</a:t>
                </a:r>
              </a:p>
            </p:txBody>
          </p:sp>
        </mc:Choice>
        <mc:Fallback xmlns="">
          <p:sp>
            <p:nvSpPr>
              <p:cNvPr id="3" name="Content Placeholder 2">
                <a:extLst>
                  <a:ext uri="{FF2B5EF4-FFF2-40B4-BE49-F238E27FC236}">
                    <a16:creationId xmlns:a16="http://schemas.microsoft.com/office/drawing/2014/main" id="{EF6C5314-7309-00F7-7B8A-7FD663AAAA48}"/>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CC996344-E8D1-7B51-68A1-4209CB1B1EA1}"/>
              </a:ext>
            </a:extLst>
          </p:cNvPr>
          <p:cNvSpPr>
            <a:spLocks noGrp="1"/>
          </p:cNvSpPr>
          <p:nvPr>
            <p:ph type="sldNum" sz="quarter" idx="12"/>
          </p:nvPr>
        </p:nvSpPr>
        <p:spPr/>
        <p:txBody>
          <a:bodyPr/>
          <a:lstStyle/>
          <a:p>
            <a:fld id="{4183E3AC-4BFB-4F71-8C6B-E1F9A9D61AA6}" type="slidenum">
              <a:rPr lang="en-GB" smtClean="0"/>
              <a:t>54</a:t>
            </a:fld>
            <a:endParaRPr lang="en-GB" dirty="0"/>
          </a:p>
        </p:txBody>
      </p:sp>
      <p:pic>
        <p:nvPicPr>
          <p:cNvPr id="5" name="Picture 4">
            <a:extLst>
              <a:ext uri="{FF2B5EF4-FFF2-40B4-BE49-F238E27FC236}">
                <a16:creationId xmlns:a16="http://schemas.microsoft.com/office/drawing/2014/main" id="{9E08BAB0-FD6E-E2AA-B386-EDB55EF8B1C0}"/>
              </a:ext>
            </a:extLst>
          </p:cNvPr>
          <p:cNvPicPr>
            <a:picLocks noChangeAspect="1"/>
          </p:cNvPicPr>
          <p:nvPr/>
        </p:nvPicPr>
        <p:blipFill>
          <a:blip r:embed="rId4"/>
          <a:stretch>
            <a:fillRect/>
          </a:stretch>
        </p:blipFill>
        <p:spPr>
          <a:xfrm>
            <a:off x="1248061" y="2753422"/>
            <a:ext cx="5249008" cy="752580"/>
          </a:xfrm>
          <a:prstGeom prst="rect">
            <a:avLst/>
          </a:prstGeom>
        </p:spPr>
      </p:pic>
    </p:spTree>
    <p:extLst>
      <p:ext uri="{BB962C8B-B14F-4D97-AF65-F5344CB8AC3E}">
        <p14:creationId xmlns:p14="http://schemas.microsoft.com/office/powerpoint/2010/main" val="2207244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87F2-CA21-A7E2-BAE8-8964A002B9CD}"/>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339B3238-E75D-7606-49C9-1425F728C06A}"/>
              </a:ext>
            </a:extLst>
          </p:cNvPr>
          <p:cNvSpPr>
            <a:spLocks noGrp="1"/>
          </p:cNvSpPr>
          <p:nvPr>
            <p:ph idx="1"/>
          </p:nvPr>
        </p:nvSpPr>
        <p:spPr>
          <a:xfrm>
            <a:off x="818712" y="2222287"/>
            <a:ext cx="7881947" cy="3636511"/>
          </a:xfrm>
        </p:spPr>
        <p:txBody>
          <a:bodyPr/>
          <a:lstStyle/>
          <a:p>
            <a:r>
              <a:rPr lang="en-GB" dirty="0"/>
              <a:t>See file “Hoffman.xls” for detailed solution.</a:t>
            </a:r>
          </a:p>
          <a:p>
            <a:r>
              <a:rPr lang="en-GB" dirty="0"/>
              <a:t>We need to solve equation of order 4 as below:</a:t>
            </a:r>
          </a:p>
        </p:txBody>
      </p:sp>
      <p:sp>
        <p:nvSpPr>
          <p:cNvPr id="4" name="Slide Number Placeholder 3">
            <a:extLst>
              <a:ext uri="{FF2B5EF4-FFF2-40B4-BE49-F238E27FC236}">
                <a16:creationId xmlns:a16="http://schemas.microsoft.com/office/drawing/2014/main" id="{242430B3-6294-C027-ED81-330FEF00A692}"/>
              </a:ext>
            </a:extLst>
          </p:cNvPr>
          <p:cNvSpPr>
            <a:spLocks noGrp="1"/>
          </p:cNvSpPr>
          <p:nvPr>
            <p:ph type="sldNum" sz="quarter" idx="12"/>
          </p:nvPr>
        </p:nvSpPr>
        <p:spPr/>
        <p:txBody>
          <a:bodyPr/>
          <a:lstStyle/>
          <a:p>
            <a:fld id="{4183E3AC-4BFB-4F71-8C6B-E1F9A9D61AA6}" type="slidenum">
              <a:rPr lang="en-GB" smtClean="0"/>
              <a:t>55</a:t>
            </a:fld>
            <a:endParaRPr lang="en-GB" dirty="0"/>
          </a:p>
        </p:txBody>
      </p:sp>
      <p:pic>
        <p:nvPicPr>
          <p:cNvPr id="6" name="Picture 5">
            <a:extLst>
              <a:ext uri="{FF2B5EF4-FFF2-40B4-BE49-F238E27FC236}">
                <a16:creationId xmlns:a16="http://schemas.microsoft.com/office/drawing/2014/main" id="{021D9D46-5650-A31C-0DEC-A67436D34245}"/>
              </a:ext>
            </a:extLst>
          </p:cNvPr>
          <p:cNvPicPr>
            <a:picLocks noChangeAspect="1"/>
          </p:cNvPicPr>
          <p:nvPr/>
        </p:nvPicPr>
        <p:blipFill>
          <a:blip r:embed="rId2"/>
          <a:stretch>
            <a:fillRect/>
          </a:stretch>
        </p:blipFill>
        <p:spPr>
          <a:xfrm>
            <a:off x="4887097" y="100212"/>
            <a:ext cx="3734023" cy="596913"/>
          </a:xfrm>
          <a:prstGeom prst="rect">
            <a:avLst/>
          </a:prstGeom>
        </p:spPr>
      </p:pic>
      <p:pic>
        <p:nvPicPr>
          <p:cNvPr id="7" name="Picture 6">
            <a:extLst>
              <a:ext uri="{FF2B5EF4-FFF2-40B4-BE49-F238E27FC236}">
                <a16:creationId xmlns:a16="http://schemas.microsoft.com/office/drawing/2014/main" id="{6028ED90-A224-00DF-2E48-1913EE927C0E}"/>
              </a:ext>
            </a:extLst>
          </p:cNvPr>
          <p:cNvPicPr>
            <a:picLocks noChangeAspect="1"/>
          </p:cNvPicPr>
          <p:nvPr/>
        </p:nvPicPr>
        <p:blipFill>
          <a:blip r:embed="rId3"/>
          <a:stretch>
            <a:fillRect/>
          </a:stretch>
        </p:blipFill>
        <p:spPr>
          <a:xfrm>
            <a:off x="8700659" y="100212"/>
            <a:ext cx="3397718" cy="1678554"/>
          </a:xfrm>
          <a:prstGeom prst="rect">
            <a:avLst/>
          </a:prstGeom>
        </p:spPr>
      </p:pic>
      <p:graphicFrame>
        <p:nvGraphicFramePr>
          <p:cNvPr id="11" name="Object 10">
            <a:extLst>
              <a:ext uri="{FF2B5EF4-FFF2-40B4-BE49-F238E27FC236}">
                <a16:creationId xmlns:a16="http://schemas.microsoft.com/office/drawing/2014/main" id="{457C4A50-76FA-F665-BFE8-4600D1509C6D}"/>
              </a:ext>
            </a:extLst>
          </p:cNvPr>
          <p:cNvGraphicFramePr>
            <a:graphicFrameLocks noChangeAspect="1"/>
          </p:cNvGraphicFramePr>
          <p:nvPr>
            <p:extLst>
              <p:ext uri="{D42A27DB-BD31-4B8C-83A1-F6EECF244321}">
                <p14:modId xmlns:p14="http://schemas.microsoft.com/office/powerpoint/2010/main" val="535894210"/>
              </p:ext>
            </p:extLst>
          </p:nvPr>
        </p:nvGraphicFramePr>
        <p:xfrm>
          <a:off x="980528" y="3878291"/>
          <a:ext cx="9275762" cy="2401887"/>
        </p:xfrm>
        <a:graphic>
          <a:graphicData uri="http://schemas.openxmlformats.org/presentationml/2006/ole">
            <mc:AlternateContent xmlns:mc="http://schemas.openxmlformats.org/markup-compatibility/2006">
              <mc:Choice xmlns:v="urn:schemas-microsoft-com:vml" Requires="v">
                <p:oleObj name="Equation" r:id="rId4" imgW="6730920" imgH="1739880" progId="Equation.DSMT4">
                  <p:embed/>
                </p:oleObj>
              </mc:Choice>
              <mc:Fallback>
                <p:oleObj name="Equation" r:id="rId4" imgW="6730920" imgH="1739880" progId="Equation.DSMT4">
                  <p:embed/>
                  <p:pic>
                    <p:nvPicPr>
                      <p:cNvPr id="0" name=""/>
                      <p:cNvPicPr/>
                      <p:nvPr/>
                    </p:nvPicPr>
                    <p:blipFill>
                      <a:blip r:embed="rId5"/>
                      <a:stretch>
                        <a:fillRect/>
                      </a:stretch>
                    </p:blipFill>
                    <p:spPr>
                      <a:xfrm>
                        <a:off x="980528" y="3878291"/>
                        <a:ext cx="9275762" cy="2401887"/>
                      </a:xfrm>
                      <a:prstGeom prst="rect">
                        <a:avLst/>
                      </a:prstGeom>
                      <a:solidFill>
                        <a:srgbClr val="00B0F0"/>
                      </a:solidFill>
                    </p:spPr>
                  </p:pic>
                </p:oleObj>
              </mc:Fallback>
            </mc:AlternateContent>
          </a:graphicData>
        </a:graphic>
      </p:graphicFrame>
      <p:pic>
        <p:nvPicPr>
          <p:cNvPr id="14" name="Picture 13">
            <a:extLst>
              <a:ext uri="{FF2B5EF4-FFF2-40B4-BE49-F238E27FC236}">
                <a16:creationId xmlns:a16="http://schemas.microsoft.com/office/drawing/2014/main" id="{13ADA369-2B96-8589-BACE-EEF375778AC6}"/>
              </a:ext>
            </a:extLst>
          </p:cNvPr>
          <p:cNvPicPr>
            <a:picLocks noChangeAspect="1"/>
          </p:cNvPicPr>
          <p:nvPr/>
        </p:nvPicPr>
        <p:blipFill>
          <a:blip r:embed="rId6"/>
          <a:srcRect r="1474" b="6006"/>
          <a:stretch/>
        </p:blipFill>
        <p:spPr>
          <a:xfrm>
            <a:off x="980528" y="3190842"/>
            <a:ext cx="2534197" cy="447708"/>
          </a:xfrm>
          <a:prstGeom prst="rect">
            <a:avLst/>
          </a:prstGeom>
        </p:spPr>
      </p:pic>
    </p:spTree>
    <p:extLst>
      <p:ext uri="{BB962C8B-B14F-4D97-AF65-F5344CB8AC3E}">
        <p14:creationId xmlns:p14="http://schemas.microsoft.com/office/powerpoint/2010/main" val="1168790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87F2-CA21-A7E2-BAE8-8964A002B9CD}"/>
              </a:ext>
            </a:extLst>
          </p:cNvPr>
          <p:cNvSpPr>
            <a:spLocks noGrp="1"/>
          </p:cNvSpPr>
          <p:nvPr>
            <p:ph type="title"/>
          </p:nvPr>
        </p:nvSpPr>
        <p:spPr/>
        <p:txBody>
          <a:bodyPr/>
          <a:lstStyle/>
          <a:p>
            <a:r>
              <a:rPr lang="en-GB" dirty="0"/>
              <a:t>Solution </a:t>
            </a:r>
          </a:p>
        </p:txBody>
      </p:sp>
      <p:sp>
        <p:nvSpPr>
          <p:cNvPr id="3" name="Content Placeholder 2">
            <a:extLst>
              <a:ext uri="{FF2B5EF4-FFF2-40B4-BE49-F238E27FC236}">
                <a16:creationId xmlns:a16="http://schemas.microsoft.com/office/drawing/2014/main" id="{339B3238-E75D-7606-49C9-1425F728C06A}"/>
              </a:ext>
            </a:extLst>
          </p:cNvPr>
          <p:cNvSpPr>
            <a:spLocks noGrp="1"/>
          </p:cNvSpPr>
          <p:nvPr>
            <p:ph idx="1"/>
          </p:nvPr>
        </p:nvSpPr>
        <p:spPr>
          <a:xfrm>
            <a:off x="818712" y="2222287"/>
            <a:ext cx="7881947" cy="3636511"/>
          </a:xfrm>
        </p:spPr>
        <p:txBody>
          <a:bodyPr/>
          <a:lstStyle/>
          <a:p>
            <a:r>
              <a:rPr lang="en-GB" dirty="0"/>
              <a:t>See file “Hoffman.xls” for detailed solution.</a:t>
            </a:r>
          </a:p>
          <a:p>
            <a:r>
              <a:rPr lang="en-GB" dirty="0"/>
              <a:t>The Cartesian graph looks like below:</a:t>
            </a:r>
          </a:p>
        </p:txBody>
      </p:sp>
      <p:sp>
        <p:nvSpPr>
          <p:cNvPr id="4" name="Slide Number Placeholder 3">
            <a:extLst>
              <a:ext uri="{FF2B5EF4-FFF2-40B4-BE49-F238E27FC236}">
                <a16:creationId xmlns:a16="http://schemas.microsoft.com/office/drawing/2014/main" id="{242430B3-6294-C027-ED81-330FEF00A692}"/>
              </a:ext>
            </a:extLst>
          </p:cNvPr>
          <p:cNvSpPr>
            <a:spLocks noGrp="1"/>
          </p:cNvSpPr>
          <p:nvPr>
            <p:ph type="sldNum" sz="quarter" idx="12"/>
          </p:nvPr>
        </p:nvSpPr>
        <p:spPr/>
        <p:txBody>
          <a:bodyPr/>
          <a:lstStyle/>
          <a:p>
            <a:fld id="{4183E3AC-4BFB-4F71-8C6B-E1F9A9D61AA6}" type="slidenum">
              <a:rPr lang="en-GB" smtClean="0"/>
              <a:t>56</a:t>
            </a:fld>
            <a:endParaRPr lang="en-GB" dirty="0"/>
          </a:p>
        </p:txBody>
      </p:sp>
      <p:pic>
        <p:nvPicPr>
          <p:cNvPr id="6" name="Picture 5">
            <a:extLst>
              <a:ext uri="{FF2B5EF4-FFF2-40B4-BE49-F238E27FC236}">
                <a16:creationId xmlns:a16="http://schemas.microsoft.com/office/drawing/2014/main" id="{021D9D46-5650-A31C-0DEC-A67436D34245}"/>
              </a:ext>
            </a:extLst>
          </p:cNvPr>
          <p:cNvPicPr>
            <a:picLocks noChangeAspect="1"/>
          </p:cNvPicPr>
          <p:nvPr/>
        </p:nvPicPr>
        <p:blipFill>
          <a:blip r:embed="rId2"/>
          <a:stretch>
            <a:fillRect/>
          </a:stretch>
        </p:blipFill>
        <p:spPr>
          <a:xfrm>
            <a:off x="4887097" y="100212"/>
            <a:ext cx="3734023" cy="596913"/>
          </a:xfrm>
          <a:prstGeom prst="rect">
            <a:avLst/>
          </a:prstGeom>
        </p:spPr>
      </p:pic>
      <p:pic>
        <p:nvPicPr>
          <p:cNvPr id="7" name="Picture 6">
            <a:extLst>
              <a:ext uri="{FF2B5EF4-FFF2-40B4-BE49-F238E27FC236}">
                <a16:creationId xmlns:a16="http://schemas.microsoft.com/office/drawing/2014/main" id="{6028ED90-A224-00DF-2E48-1913EE927C0E}"/>
              </a:ext>
            </a:extLst>
          </p:cNvPr>
          <p:cNvPicPr>
            <a:picLocks noChangeAspect="1"/>
          </p:cNvPicPr>
          <p:nvPr/>
        </p:nvPicPr>
        <p:blipFill>
          <a:blip r:embed="rId3"/>
          <a:stretch>
            <a:fillRect/>
          </a:stretch>
        </p:blipFill>
        <p:spPr>
          <a:xfrm>
            <a:off x="8700659" y="100212"/>
            <a:ext cx="3397718" cy="1678554"/>
          </a:xfrm>
          <a:prstGeom prst="rect">
            <a:avLst/>
          </a:prstGeom>
        </p:spPr>
      </p:pic>
      <p:graphicFrame>
        <p:nvGraphicFramePr>
          <p:cNvPr id="8" name="Chart 7">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4275613242"/>
              </p:ext>
            </p:extLst>
          </p:nvPr>
        </p:nvGraphicFramePr>
        <p:xfrm>
          <a:off x="726691" y="3275012"/>
          <a:ext cx="6672592" cy="30273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1767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7E4B4-A25B-42C5-EEC2-12A1878BFD34}"/>
              </a:ext>
            </a:extLst>
          </p:cNvPr>
          <p:cNvSpPr>
            <a:spLocks noGrp="1"/>
          </p:cNvSpPr>
          <p:nvPr>
            <p:ph idx="1"/>
          </p:nvPr>
        </p:nvSpPr>
        <p:spPr>
          <a:xfrm>
            <a:off x="818712" y="2222287"/>
            <a:ext cx="5277288" cy="3636511"/>
          </a:xfrm>
        </p:spPr>
        <p:txBody>
          <a:bodyPr/>
          <a:lstStyle/>
          <a:p>
            <a:r>
              <a:rPr lang="en-GB" dirty="0"/>
              <a:t>The polar graph is shown here:</a:t>
            </a:r>
          </a:p>
        </p:txBody>
      </p:sp>
      <p:sp>
        <p:nvSpPr>
          <p:cNvPr id="4" name="Slide Number Placeholder 3">
            <a:extLst>
              <a:ext uri="{FF2B5EF4-FFF2-40B4-BE49-F238E27FC236}">
                <a16:creationId xmlns:a16="http://schemas.microsoft.com/office/drawing/2014/main" id="{7ECCB5A3-418B-0345-4F33-AD026B8F6FFD}"/>
              </a:ext>
            </a:extLst>
          </p:cNvPr>
          <p:cNvSpPr>
            <a:spLocks noGrp="1"/>
          </p:cNvSpPr>
          <p:nvPr>
            <p:ph type="sldNum" sz="quarter" idx="12"/>
          </p:nvPr>
        </p:nvSpPr>
        <p:spPr/>
        <p:txBody>
          <a:bodyPr/>
          <a:lstStyle/>
          <a:p>
            <a:fld id="{4183E3AC-4BFB-4F71-8C6B-E1F9A9D61AA6}" type="slidenum">
              <a:rPr lang="en-GB" smtClean="0"/>
              <a:t>57</a:t>
            </a:fld>
            <a:endParaRPr lang="en-GB" dirty="0"/>
          </a:p>
        </p:txBody>
      </p:sp>
      <p:sp>
        <p:nvSpPr>
          <p:cNvPr id="12" name="Title 11">
            <a:extLst>
              <a:ext uri="{FF2B5EF4-FFF2-40B4-BE49-F238E27FC236}">
                <a16:creationId xmlns:a16="http://schemas.microsoft.com/office/drawing/2014/main" id="{D9F60C10-D231-C2E6-0D9F-D3C9AA81C804}"/>
              </a:ext>
            </a:extLst>
          </p:cNvPr>
          <p:cNvSpPr>
            <a:spLocks noGrp="1"/>
          </p:cNvSpPr>
          <p:nvPr>
            <p:ph type="title"/>
          </p:nvPr>
        </p:nvSpPr>
        <p:spPr/>
        <p:txBody>
          <a:bodyPr/>
          <a:lstStyle/>
          <a:p>
            <a:r>
              <a:rPr lang="en-GB" dirty="0"/>
              <a:t>Solution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1E2100-DEC2-C857-C69E-AC5E3A4F0473}"/>
                  </a:ext>
                </a:extLst>
              </p:cNvPr>
              <p:cNvSpPr txBox="1"/>
              <p:nvPr/>
            </p:nvSpPr>
            <p:spPr>
              <a:xfrm>
                <a:off x="5893283" y="4236015"/>
                <a:ext cx="4038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rgbClr val="FFFF00"/>
                              </a:solidFill>
                              <a:latin typeface="Cambria Math" panose="02040503050406030204" pitchFamily="18" charset="0"/>
                            </a:rPr>
                          </m:ctrlPr>
                        </m:sSubPr>
                        <m:e>
                          <m:r>
                            <a:rPr lang="en-GB" i="1" smtClean="0">
                              <a:solidFill>
                                <a:srgbClr val="FFFF00"/>
                              </a:solidFill>
                              <a:latin typeface="Cambria Math" panose="02040503050406030204" pitchFamily="18" charset="0"/>
                              <a:ea typeface="Cambria Math" panose="02040503050406030204" pitchFamily="18" charset="0"/>
                            </a:rPr>
                            <m:t>𝜎</m:t>
                          </m:r>
                        </m:e>
                        <m:sub>
                          <m:r>
                            <a:rPr lang="en-GB" b="0" i="1" smtClean="0">
                              <a:solidFill>
                                <a:srgbClr val="FFFF00"/>
                              </a:solidFill>
                              <a:latin typeface="Cambria Math" panose="02040503050406030204" pitchFamily="18" charset="0"/>
                            </a:rPr>
                            <m:t>𝑥𝑢</m:t>
                          </m:r>
                        </m:sub>
                      </m:sSub>
                    </m:oMath>
                  </m:oMathPara>
                </a14:m>
                <a:endParaRPr lang="en-GB" dirty="0"/>
              </a:p>
            </p:txBody>
          </p:sp>
        </mc:Choice>
        <mc:Fallback xmlns="">
          <p:sp>
            <p:nvSpPr>
              <p:cNvPr id="15" name="TextBox 14">
                <a:extLst>
                  <a:ext uri="{FF2B5EF4-FFF2-40B4-BE49-F238E27FC236}">
                    <a16:creationId xmlns:a16="http://schemas.microsoft.com/office/drawing/2014/main" id="{AB1E2100-DEC2-C857-C69E-AC5E3A4F0473}"/>
                  </a:ext>
                </a:extLst>
              </p:cNvPr>
              <p:cNvSpPr txBox="1">
                <a:spLocks noRot="1" noChangeAspect="1" noMove="1" noResize="1" noEditPoints="1" noAdjustHandles="1" noChangeArrowheads="1" noChangeShapeType="1" noTextEdit="1"/>
              </p:cNvSpPr>
              <p:nvPr/>
            </p:nvSpPr>
            <p:spPr>
              <a:xfrm>
                <a:off x="5893283" y="4236015"/>
                <a:ext cx="403828" cy="276999"/>
              </a:xfrm>
              <a:prstGeom prst="rect">
                <a:avLst/>
              </a:prstGeom>
              <a:blipFill>
                <a:blip r:embed="rId3"/>
                <a:stretch>
                  <a:fillRect l="-7576" b="-1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197CAE4-14FE-93B1-9849-11D33389C929}"/>
                  </a:ext>
                </a:extLst>
              </p:cNvPr>
              <p:cNvSpPr txBox="1"/>
              <p:nvPr/>
            </p:nvSpPr>
            <p:spPr>
              <a:xfrm>
                <a:off x="8111081" y="2481042"/>
                <a:ext cx="2006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FF00"/>
                          </a:solidFill>
                          <a:latin typeface="Cambria Math" panose="02040503050406030204" pitchFamily="18" charset="0"/>
                          <a:ea typeface="Cambria Math" panose="02040503050406030204" pitchFamily="18" charset="0"/>
                        </a:rPr>
                        <m:t>𝜃</m:t>
                      </m:r>
                    </m:oMath>
                  </m:oMathPara>
                </a14:m>
                <a:endParaRPr lang="en-GB" dirty="0">
                  <a:solidFill>
                    <a:srgbClr val="FFFF00"/>
                  </a:solidFill>
                </a:endParaRPr>
              </a:p>
            </p:txBody>
          </p:sp>
        </mc:Choice>
        <mc:Fallback xmlns="">
          <p:sp>
            <p:nvSpPr>
              <p:cNvPr id="16" name="TextBox 15">
                <a:extLst>
                  <a:ext uri="{FF2B5EF4-FFF2-40B4-BE49-F238E27FC236}">
                    <a16:creationId xmlns:a16="http://schemas.microsoft.com/office/drawing/2014/main" id="{A197CAE4-14FE-93B1-9849-11D33389C929}"/>
                  </a:ext>
                </a:extLst>
              </p:cNvPr>
              <p:cNvSpPr txBox="1">
                <a:spLocks noRot="1" noChangeAspect="1" noMove="1" noResize="1" noEditPoints="1" noAdjustHandles="1" noChangeArrowheads="1" noChangeShapeType="1" noTextEdit="1"/>
              </p:cNvSpPr>
              <p:nvPr/>
            </p:nvSpPr>
            <p:spPr>
              <a:xfrm>
                <a:off x="8111081" y="2481042"/>
                <a:ext cx="200696" cy="276999"/>
              </a:xfrm>
              <a:prstGeom prst="rect">
                <a:avLst/>
              </a:prstGeom>
              <a:blipFill>
                <a:blip r:embed="rId4"/>
                <a:stretch>
                  <a:fillRect l="-28125" r="-21875" b="-11111"/>
                </a:stretch>
              </a:blipFill>
            </p:spPr>
            <p:txBody>
              <a:bodyPr/>
              <a:lstStyle/>
              <a:p>
                <a:r>
                  <a:rPr lang="en-GB">
                    <a:noFill/>
                  </a:rPr>
                  <a:t> </a:t>
                </a:r>
              </a:p>
            </p:txBody>
          </p:sp>
        </mc:Fallback>
      </mc:AlternateContent>
      <p:graphicFrame>
        <p:nvGraphicFramePr>
          <p:cNvPr id="2" name="Chart 1">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2449580776"/>
              </p:ext>
            </p:extLst>
          </p:nvPr>
        </p:nvGraphicFramePr>
        <p:xfrm>
          <a:off x="5029791" y="2758041"/>
          <a:ext cx="6352207" cy="36484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2339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6231-9732-0CA6-8FD2-5CFFD9433AE0}"/>
              </a:ext>
            </a:extLst>
          </p:cNvPr>
          <p:cNvSpPr>
            <a:spLocks noGrp="1"/>
          </p:cNvSpPr>
          <p:nvPr>
            <p:ph type="title"/>
          </p:nvPr>
        </p:nvSpPr>
        <p:spPr/>
        <p:txBody>
          <a:bodyPr/>
          <a:lstStyle/>
          <a:p>
            <a:r>
              <a:rPr lang="en-GB" dirty="0"/>
              <a:t>Example</a:t>
            </a:r>
          </a:p>
        </p:txBody>
      </p:sp>
      <p:sp>
        <p:nvSpPr>
          <p:cNvPr id="3" name="Content Placeholder 2">
            <a:extLst>
              <a:ext uri="{FF2B5EF4-FFF2-40B4-BE49-F238E27FC236}">
                <a16:creationId xmlns:a16="http://schemas.microsoft.com/office/drawing/2014/main" id="{EF6C5314-7309-00F7-7B8A-7FD663AAAA48}"/>
              </a:ext>
            </a:extLst>
          </p:cNvPr>
          <p:cNvSpPr>
            <a:spLocks noGrp="1"/>
          </p:cNvSpPr>
          <p:nvPr>
            <p:ph idx="1"/>
          </p:nvPr>
        </p:nvSpPr>
        <p:spPr/>
        <p:txBody>
          <a:bodyPr/>
          <a:lstStyle/>
          <a:p>
            <a:r>
              <a:rPr lang="en-GB" dirty="0"/>
              <a:t>For the previous example, compare the maximum stress failure criterion with that of Hoffman.</a:t>
            </a:r>
          </a:p>
        </p:txBody>
      </p:sp>
      <p:sp>
        <p:nvSpPr>
          <p:cNvPr id="4" name="Slide Number Placeholder 3">
            <a:extLst>
              <a:ext uri="{FF2B5EF4-FFF2-40B4-BE49-F238E27FC236}">
                <a16:creationId xmlns:a16="http://schemas.microsoft.com/office/drawing/2014/main" id="{CC996344-E8D1-7B51-68A1-4209CB1B1EA1}"/>
              </a:ext>
            </a:extLst>
          </p:cNvPr>
          <p:cNvSpPr>
            <a:spLocks noGrp="1"/>
          </p:cNvSpPr>
          <p:nvPr>
            <p:ph type="sldNum" sz="quarter" idx="12"/>
          </p:nvPr>
        </p:nvSpPr>
        <p:spPr/>
        <p:txBody>
          <a:bodyPr/>
          <a:lstStyle/>
          <a:p>
            <a:fld id="{4183E3AC-4BFB-4F71-8C6B-E1F9A9D61AA6}" type="slidenum">
              <a:rPr lang="en-GB" smtClean="0"/>
              <a:t>58</a:t>
            </a:fld>
            <a:endParaRPr lang="en-GB" dirty="0"/>
          </a:p>
        </p:txBody>
      </p:sp>
    </p:spTree>
    <p:extLst>
      <p:ext uri="{BB962C8B-B14F-4D97-AF65-F5344CB8AC3E}">
        <p14:creationId xmlns:p14="http://schemas.microsoft.com/office/powerpoint/2010/main" val="2554325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6231-9732-0CA6-8FD2-5CFFD9433AE0}"/>
              </a:ext>
            </a:extLst>
          </p:cNvPr>
          <p:cNvSpPr>
            <a:spLocks noGrp="1"/>
          </p:cNvSpPr>
          <p:nvPr>
            <p:ph type="title"/>
          </p:nvPr>
        </p:nvSpPr>
        <p:spPr/>
        <p:txBody>
          <a:bodyPr/>
          <a:lstStyle/>
          <a:p>
            <a:r>
              <a:rPr lang="en-GB" dirty="0"/>
              <a:t>Solution </a:t>
            </a:r>
          </a:p>
        </p:txBody>
      </p:sp>
      <p:sp>
        <p:nvSpPr>
          <p:cNvPr id="4" name="Slide Number Placeholder 3">
            <a:extLst>
              <a:ext uri="{FF2B5EF4-FFF2-40B4-BE49-F238E27FC236}">
                <a16:creationId xmlns:a16="http://schemas.microsoft.com/office/drawing/2014/main" id="{CC996344-E8D1-7B51-68A1-4209CB1B1EA1}"/>
              </a:ext>
            </a:extLst>
          </p:cNvPr>
          <p:cNvSpPr>
            <a:spLocks noGrp="1"/>
          </p:cNvSpPr>
          <p:nvPr>
            <p:ph type="sldNum" sz="quarter" idx="12"/>
          </p:nvPr>
        </p:nvSpPr>
        <p:spPr/>
        <p:txBody>
          <a:bodyPr/>
          <a:lstStyle/>
          <a:p>
            <a:fld id="{4183E3AC-4BFB-4F71-8C6B-E1F9A9D61AA6}" type="slidenum">
              <a:rPr lang="en-GB" smtClean="0"/>
              <a:t>59</a:t>
            </a:fld>
            <a:endParaRPr lang="en-GB" dirty="0"/>
          </a:p>
        </p:txBody>
      </p:sp>
      <p:graphicFrame>
        <p:nvGraphicFramePr>
          <p:cNvPr id="6" name="Chart 5">
            <a:extLst>
              <a:ext uri="{FF2B5EF4-FFF2-40B4-BE49-F238E27FC236}">
                <a16:creationId xmlns:a16="http://schemas.microsoft.com/office/drawing/2014/main" id="{23312A5D-97FB-47CC-B0DD-D3D522B60940}"/>
              </a:ext>
            </a:extLst>
          </p:cNvPr>
          <p:cNvGraphicFramePr>
            <a:graphicFrameLocks/>
          </p:cNvGraphicFramePr>
          <p:nvPr>
            <p:extLst>
              <p:ext uri="{D42A27DB-BD31-4B8C-83A1-F6EECF244321}">
                <p14:modId xmlns:p14="http://schemas.microsoft.com/office/powerpoint/2010/main" val="2119510341"/>
              </p:ext>
            </p:extLst>
          </p:nvPr>
        </p:nvGraphicFramePr>
        <p:xfrm>
          <a:off x="1208690" y="2417379"/>
          <a:ext cx="9007365" cy="4115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71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CC201AF-0E9E-5264-83B4-86A48174DB74}"/>
              </a:ext>
            </a:extLst>
          </p:cNvPr>
          <p:cNvSpPr/>
          <p:nvPr/>
        </p:nvSpPr>
        <p:spPr>
          <a:xfrm>
            <a:off x="7275221" y="2222089"/>
            <a:ext cx="4585866" cy="438518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EC7C3BD-C644-D307-1411-43F4B6563CFA}"/>
              </a:ext>
            </a:extLst>
          </p:cNvPr>
          <p:cNvSpPr/>
          <p:nvPr/>
        </p:nvSpPr>
        <p:spPr>
          <a:xfrm>
            <a:off x="713748" y="2222089"/>
            <a:ext cx="6405167" cy="4385187"/>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F08BACD-8F79-9DE5-64D5-70AF56454180}"/>
              </a:ext>
            </a:extLst>
          </p:cNvPr>
          <p:cNvSpPr>
            <a:spLocks noGrp="1"/>
          </p:cNvSpPr>
          <p:nvPr>
            <p:ph type="title"/>
          </p:nvPr>
        </p:nvSpPr>
        <p:spPr>
          <a:xfrm>
            <a:off x="809999" y="447188"/>
            <a:ext cx="11163827" cy="970450"/>
          </a:xfrm>
        </p:spPr>
        <p:txBody>
          <a:bodyPr/>
          <a:lstStyle/>
          <a:p>
            <a:r>
              <a:rPr lang="en-GB" dirty="0"/>
              <a:t>Failure modes-</a:t>
            </a:r>
            <a:br>
              <a:rPr lang="en-GB" dirty="0"/>
            </a:br>
            <a:r>
              <a:rPr lang="en-GB" sz="3000" dirty="0">
                <a:solidFill>
                  <a:srgbClr val="FF0000"/>
                </a:solidFill>
              </a:rPr>
              <a:t>Unidirectional composite subjected to </a:t>
            </a:r>
            <a:r>
              <a:rPr lang="en-GB" sz="3000" u="sng" dirty="0">
                <a:solidFill>
                  <a:srgbClr val="7030A0"/>
                </a:solidFill>
              </a:rPr>
              <a:t>longitudinal</a:t>
            </a:r>
            <a:r>
              <a:rPr lang="en-GB" sz="3000" dirty="0">
                <a:solidFill>
                  <a:srgbClr val="FF0000"/>
                </a:solidFill>
              </a:rPr>
              <a:t> tension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642F55-9D88-7030-10E0-FCB8F9ADC6AF}"/>
                  </a:ext>
                </a:extLst>
              </p:cNvPr>
              <p:cNvSpPr>
                <a:spLocks noGrp="1"/>
              </p:cNvSpPr>
              <p:nvPr>
                <p:ph idx="1"/>
              </p:nvPr>
            </p:nvSpPr>
            <p:spPr>
              <a:xfrm>
                <a:off x="713748" y="5638686"/>
                <a:ext cx="4589772" cy="675488"/>
              </a:xfrm>
            </p:spPr>
            <p:txBody>
              <a:bodyPr>
                <a:noAutofit/>
              </a:bodyPr>
              <a:lstStyle/>
              <a:p>
                <a:pPr marL="0" indent="0">
                  <a:buNone/>
                </a:pPr>
                <a14:m>
                  <m:oMath xmlns:m="http://schemas.openxmlformats.org/officeDocument/2006/math">
                    <m:sSub>
                      <m:sSubPr>
                        <m:ctrlPr>
                          <a:rPr lang="en-GB" sz="1500" b="1" i="1" smtClean="0">
                            <a:solidFill>
                              <a:schemeClr val="bg1"/>
                            </a:solidFill>
                            <a:latin typeface="Cambria Math" panose="02040503050406030204" pitchFamily="18" charset="0"/>
                          </a:rPr>
                        </m:ctrlPr>
                      </m:sSubPr>
                      <m:e>
                        <m:r>
                          <a:rPr lang="en-GB" sz="1500" b="1" i="1">
                            <a:solidFill>
                              <a:schemeClr val="bg1"/>
                            </a:solidFill>
                            <a:latin typeface="Cambria Math" panose="02040503050406030204" pitchFamily="18" charset="0"/>
                            <a:ea typeface="Cambria Math" panose="02040503050406030204" pitchFamily="18" charset="0"/>
                          </a:rPr>
                          <m:t>𝜺</m:t>
                        </m:r>
                      </m:e>
                      <m:sub>
                        <m:r>
                          <a:rPr lang="en-GB" sz="1500" b="1" i="1">
                            <a:solidFill>
                              <a:schemeClr val="bg1"/>
                            </a:solidFill>
                            <a:latin typeface="Cambria Math" panose="02040503050406030204" pitchFamily="18" charset="0"/>
                          </a:rPr>
                          <m:t>𝒇𝒖</m:t>
                        </m:r>
                      </m:sub>
                    </m:sSub>
                    <m:r>
                      <a:rPr lang="en-GB" sz="1500" b="1" i="1">
                        <a:solidFill>
                          <a:schemeClr val="bg1"/>
                        </a:solidFill>
                        <a:latin typeface="Cambria Math" panose="02040503050406030204" pitchFamily="18" charset="0"/>
                      </a:rPr>
                      <m:t>&lt;</m:t>
                    </m:r>
                    <m:sSub>
                      <m:sSubPr>
                        <m:ctrlPr>
                          <a:rPr lang="en-GB" sz="1500" b="1" i="1">
                            <a:solidFill>
                              <a:schemeClr val="bg1"/>
                            </a:solidFill>
                            <a:latin typeface="Cambria Math" panose="02040503050406030204" pitchFamily="18" charset="0"/>
                          </a:rPr>
                        </m:ctrlPr>
                      </m:sSubPr>
                      <m:e>
                        <m:r>
                          <a:rPr lang="en-GB" sz="1500" b="1" i="1">
                            <a:solidFill>
                              <a:schemeClr val="bg1"/>
                            </a:solidFill>
                            <a:latin typeface="Cambria Math" panose="02040503050406030204" pitchFamily="18" charset="0"/>
                            <a:ea typeface="Cambria Math" panose="02040503050406030204" pitchFamily="18" charset="0"/>
                          </a:rPr>
                          <m:t>𝜺</m:t>
                        </m:r>
                      </m:e>
                      <m:sub>
                        <m:r>
                          <a:rPr lang="en-GB" sz="1500" b="1" i="1">
                            <a:solidFill>
                              <a:schemeClr val="bg1"/>
                            </a:solidFill>
                            <a:latin typeface="Cambria Math" panose="02040503050406030204" pitchFamily="18" charset="0"/>
                            <a:ea typeface="Cambria Math" panose="02040503050406030204" pitchFamily="18" charset="0"/>
                          </a:rPr>
                          <m:t>𝒎</m:t>
                        </m:r>
                        <m:r>
                          <a:rPr lang="en-GB" sz="1500" b="1" i="1">
                            <a:solidFill>
                              <a:schemeClr val="bg1"/>
                            </a:solidFill>
                            <a:latin typeface="Cambria Math" panose="02040503050406030204" pitchFamily="18" charset="0"/>
                          </a:rPr>
                          <m:t>𝒖</m:t>
                        </m:r>
                      </m:sub>
                    </m:sSub>
                  </m:oMath>
                </a14:m>
                <a:r>
                  <a:rPr lang="en-GB" sz="1500" dirty="0">
                    <a:solidFill>
                      <a:schemeClr val="bg1"/>
                    </a:solidFill>
                  </a:rPr>
                  <a:t>: </a:t>
                </a:r>
                <a:r>
                  <a:rPr lang="en-GB" sz="1300" dirty="0"/>
                  <a:t>The initiation of a fracture is generally produced either by fracture of fibres, when the fracture strain of the fibres is less than that of the matrix or by transverse matrix fracture in the opposite case.</a:t>
                </a:r>
              </a:p>
            </p:txBody>
          </p:sp>
        </mc:Choice>
        <mc:Fallback xmlns="">
          <p:sp>
            <p:nvSpPr>
              <p:cNvPr id="3" name="Content Placeholder 2">
                <a:extLst>
                  <a:ext uri="{FF2B5EF4-FFF2-40B4-BE49-F238E27FC236}">
                    <a16:creationId xmlns:a16="http://schemas.microsoft.com/office/drawing/2014/main" id="{55642F55-9D88-7030-10E0-FCB8F9ADC6AF}"/>
                  </a:ext>
                </a:extLst>
              </p:cNvPr>
              <p:cNvSpPr>
                <a:spLocks noGrp="1" noRot="1" noChangeAspect="1" noMove="1" noResize="1" noEditPoints="1" noAdjustHandles="1" noChangeArrowheads="1" noChangeShapeType="1" noTextEdit="1"/>
              </p:cNvSpPr>
              <p:nvPr>
                <p:ph idx="1"/>
              </p:nvPr>
            </p:nvSpPr>
            <p:spPr>
              <a:xfrm>
                <a:off x="713748" y="5638686"/>
                <a:ext cx="4589772" cy="675488"/>
              </a:xfrm>
              <a:blipFill>
                <a:blip r:embed="rId3"/>
                <a:stretch>
                  <a:fillRect/>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8B656F2-6364-530F-76E9-3D965FE5F9FF}"/>
              </a:ext>
            </a:extLst>
          </p:cNvPr>
          <p:cNvSpPr>
            <a:spLocks noGrp="1"/>
          </p:cNvSpPr>
          <p:nvPr>
            <p:ph type="sldNum" sz="quarter" idx="12"/>
          </p:nvPr>
        </p:nvSpPr>
        <p:spPr/>
        <p:txBody>
          <a:bodyPr/>
          <a:lstStyle/>
          <a:p>
            <a:fld id="{4183E3AC-4BFB-4F71-8C6B-E1F9A9D61AA6}" type="slidenum">
              <a:rPr lang="en-GB" smtClean="0"/>
              <a:t>6</a:t>
            </a:fld>
            <a:endParaRPr lang="en-GB" dirty="0"/>
          </a:p>
        </p:txBody>
      </p:sp>
      <p:pic>
        <p:nvPicPr>
          <p:cNvPr id="5" name="Picture 4">
            <a:extLst>
              <a:ext uri="{FF2B5EF4-FFF2-40B4-BE49-F238E27FC236}">
                <a16:creationId xmlns:a16="http://schemas.microsoft.com/office/drawing/2014/main" id="{5C6E4899-B264-D041-53A5-CFC2748ED3FE}"/>
              </a:ext>
            </a:extLst>
          </p:cNvPr>
          <p:cNvPicPr>
            <a:picLocks noChangeAspect="1"/>
          </p:cNvPicPr>
          <p:nvPr/>
        </p:nvPicPr>
        <p:blipFill>
          <a:blip r:embed="rId4"/>
          <a:stretch>
            <a:fillRect/>
          </a:stretch>
        </p:blipFill>
        <p:spPr>
          <a:xfrm>
            <a:off x="810000" y="2279377"/>
            <a:ext cx="3790875" cy="3324617"/>
          </a:xfrm>
          <a:prstGeom prst="rect">
            <a:avLst/>
          </a:prstGeom>
          <a:ln>
            <a:solidFill>
              <a:srgbClr val="92D050"/>
            </a:solidFill>
          </a:ln>
        </p:spPr>
      </p:pic>
      <p:pic>
        <p:nvPicPr>
          <p:cNvPr id="2050" name="Picture 2">
            <a:extLst>
              <a:ext uri="{FF2B5EF4-FFF2-40B4-BE49-F238E27FC236}">
                <a16:creationId xmlns:a16="http://schemas.microsoft.com/office/drawing/2014/main" id="{F5636E14-47B7-2917-942D-7718AA71E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9520" y="2320761"/>
            <a:ext cx="1643090" cy="970450"/>
          </a:xfrm>
          <a:prstGeom prst="rect">
            <a:avLst/>
          </a:prstGeom>
          <a:noFill/>
          <a:ln>
            <a:solidFill>
              <a:schemeClr val="accent1">
                <a:shade val="15000"/>
              </a:schemeClr>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07CBC8F-8ABC-3683-386C-196395AF15BC}"/>
              </a:ext>
            </a:extLst>
          </p:cNvPr>
          <p:cNvPicPr>
            <a:picLocks noChangeAspect="1"/>
          </p:cNvPicPr>
          <p:nvPr/>
        </p:nvPicPr>
        <p:blipFill>
          <a:blip r:embed="rId6"/>
          <a:stretch>
            <a:fillRect/>
          </a:stretch>
        </p:blipFill>
        <p:spPr>
          <a:xfrm>
            <a:off x="7392646" y="2279376"/>
            <a:ext cx="4194263" cy="3359309"/>
          </a:xfrm>
          <a:prstGeom prst="rect">
            <a:avLst/>
          </a:prstGeom>
          <a:ln>
            <a:solidFill>
              <a:srgbClr val="92D050"/>
            </a:solidFill>
          </a:ln>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7F0E72B-1268-A070-253C-1A5B0A6EE5A0}"/>
                  </a:ext>
                </a:extLst>
              </p:cNvPr>
              <p:cNvSpPr txBox="1">
                <a:spLocks/>
              </p:cNvSpPr>
              <p:nvPr/>
            </p:nvSpPr>
            <p:spPr>
              <a:xfrm>
                <a:off x="7296394" y="5638685"/>
                <a:ext cx="3204458" cy="675488"/>
              </a:xfrm>
              <a:prstGeom prst="rect">
                <a:avLst/>
              </a:prstGeom>
              <a:effectLst>
                <a:outerShdw blurRad="50800" dir="14400000">
                  <a:srgbClr val="000000">
                    <a:alpha val="40000"/>
                  </a:srgbClr>
                </a:outerShdw>
              </a:effectLst>
            </p:spPr>
            <p:txBody>
              <a:bodyPr vert="horz" lIns="91440" tIns="45720" rIns="91440" bIns="45720" rtlCol="0" anchor="t" anchorCtr="0">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14:m>
                  <m:oMathPara xmlns:m="http://schemas.openxmlformats.org/officeDocument/2006/math">
                    <m:oMathParaPr>
                      <m:jc m:val="left"/>
                    </m:oMathParaPr>
                    <m:oMath xmlns:m="http://schemas.openxmlformats.org/officeDocument/2006/math">
                      <m:sSub>
                        <m:sSubPr>
                          <m:ctrlPr>
                            <a:rPr lang="en-GB" sz="1500" b="1" i="1" smtClean="0">
                              <a:solidFill>
                                <a:schemeClr val="bg1"/>
                              </a:solidFill>
                              <a:latin typeface="Cambria Math" panose="02040503050406030204" pitchFamily="18" charset="0"/>
                            </a:rPr>
                          </m:ctrlPr>
                        </m:sSubPr>
                        <m:e>
                          <m:r>
                            <a:rPr lang="en-GB" sz="1500" b="1" i="1">
                              <a:solidFill>
                                <a:schemeClr val="bg1"/>
                              </a:solidFill>
                              <a:latin typeface="Cambria Math" panose="02040503050406030204" pitchFamily="18" charset="0"/>
                              <a:ea typeface="Cambria Math" panose="02040503050406030204" pitchFamily="18" charset="0"/>
                            </a:rPr>
                            <m:t>𝜺</m:t>
                          </m:r>
                        </m:e>
                        <m:sub>
                          <m:r>
                            <a:rPr lang="en-GB" sz="1500" b="1" i="1">
                              <a:solidFill>
                                <a:schemeClr val="bg1"/>
                              </a:solidFill>
                              <a:latin typeface="Cambria Math" panose="02040503050406030204" pitchFamily="18" charset="0"/>
                            </a:rPr>
                            <m:t>𝒇𝒖</m:t>
                          </m:r>
                        </m:sub>
                      </m:sSub>
                      <m:r>
                        <a:rPr lang="en-GB" sz="1500" b="1" i="1" smtClean="0">
                          <a:solidFill>
                            <a:schemeClr val="bg1"/>
                          </a:solidFill>
                          <a:latin typeface="Cambria Math" panose="02040503050406030204" pitchFamily="18" charset="0"/>
                        </a:rPr>
                        <m:t>&gt;</m:t>
                      </m:r>
                      <m:sSub>
                        <m:sSubPr>
                          <m:ctrlPr>
                            <a:rPr lang="en-GB" sz="1500" b="1" i="1">
                              <a:solidFill>
                                <a:schemeClr val="bg1"/>
                              </a:solidFill>
                              <a:latin typeface="Cambria Math" panose="02040503050406030204" pitchFamily="18" charset="0"/>
                            </a:rPr>
                          </m:ctrlPr>
                        </m:sSubPr>
                        <m:e>
                          <m:r>
                            <a:rPr lang="en-GB" sz="1500" b="1" i="1">
                              <a:solidFill>
                                <a:schemeClr val="bg1"/>
                              </a:solidFill>
                              <a:latin typeface="Cambria Math" panose="02040503050406030204" pitchFamily="18" charset="0"/>
                              <a:ea typeface="Cambria Math" panose="02040503050406030204" pitchFamily="18" charset="0"/>
                            </a:rPr>
                            <m:t>𝜺</m:t>
                          </m:r>
                        </m:e>
                        <m:sub>
                          <m:r>
                            <a:rPr lang="en-GB" sz="1500" b="1" i="1">
                              <a:solidFill>
                                <a:schemeClr val="bg1"/>
                              </a:solidFill>
                              <a:latin typeface="Cambria Math" panose="02040503050406030204" pitchFamily="18" charset="0"/>
                              <a:ea typeface="Cambria Math" panose="02040503050406030204" pitchFamily="18" charset="0"/>
                            </a:rPr>
                            <m:t>𝒎</m:t>
                          </m:r>
                          <m:r>
                            <a:rPr lang="en-GB" sz="1500" b="1" i="1">
                              <a:solidFill>
                                <a:schemeClr val="bg1"/>
                              </a:solidFill>
                              <a:latin typeface="Cambria Math" panose="02040503050406030204" pitchFamily="18" charset="0"/>
                            </a:rPr>
                            <m:t>𝒖</m:t>
                          </m:r>
                        </m:sub>
                      </m:sSub>
                    </m:oMath>
                  </m:oMathPara>
                </a14:m>
                <a:endParaRPr lang="en-GB" sz="1500" dirty="0"/>
              </a:p>
            </p:txBody>
          </p:sp>
        </mc:Choice>
        <mc:Fallback xmlns="">
          <p:sp>
            <p:nvSpPr>
              <p:cNvPr id="8" name="Content Placeholder 2">
                <a:extLst>
                  <a:ext uri="{FF2B5EF4-FFF2-40B4-BE49-F238E27FC236}">
                    <a16:creationId xmlns:a16="http://schemas.microsoft.com/office/drawing/2014/main" id="{57F0E72B-1268-A070-253C-1A5B0A6EE5A0}"/>
                  </a:ext>
                </a:extLst>
              </p:cNvPr>
              <p:cNvSpPr txBox="1">
                <a:spLocks noRot="1" noChangeAspect="1" noMove="1" noResize="1" noEditPoints="1" noAdjustHandles="1" noChangeArrowheads="1" noChangeShapeType="1" noTextEdit="1"/>
              </p:cNvSpPr>
              <p:nvPr/>
            </p:nvSpPr>
            <p:spPr>
              <a:xfrm>
                <a:off x="7296394" y="5638685"/>
                <a:ext cx="3204458" cy="675488"/>
              </a:xfrm>
              <a:prstGeom prst="rect">
                <a:avLst/>
              </a:prstGeom>
              <a:blipFill>
                <a:blip r:embed="rId7"/>
                <a:stretch>
                  <a:fillRect/>
                </a:stretch>
              </a:blipFill>
              <a:effectLst>
                <a:outerShdw blurRad="50800" dir="14400000">
                  <a:srgbClr val="000000">
                    <a:alpha val="40000"/>
                  </a:srgbClr>
                </a:outerShdw>
              </a:effectLst>
            </p:spPr>
            <p:txBody>
              <a:bodyPr/>
              <a:lstStyle/>
              <a:p>
                <a:r>
                  <a:rPr lang="en-GB">
                    <a:noFill/>
                  </a:rPr>
                  <a:t> </a:t>
                </a:r>
              </a:p>
            </p:txBody>
          </p:sp>
        </mc:Fallback>
      </mc:AlternateContent>
      <p:sp>
        <p:nvSpPr>
          <p:cNvPr id="9" name="Rectangle 8">
            <a:extLst>
              <a:ext uri="{FF2B5EF4-FFF2-40B4-BE49-F238E27FC236}">
                <a16:creationId xmlns:a16="http://schemas.microsoft.com/office/drawing/2014/main" id="{AA545639-DA5D-1DE1-43A6-5F0977ADF0BD}"/>
              </a:ext>
            </a:extLst>
          </p:cNvPr>
          <p:cNvSpPr/>
          <p:nvPr/>
        </p:nvSpPr>
        <p:spPr>
          <a:xfrm>
            <a:off x="2556245" y="3526022"/>
            <a:ext cx="298384" cy="363354"/>
          </a:xfrm>
          <a:prstGeom prst="rect">
            <a:avLst/>
          </a:prstGeom>
          <a:solidFill>
            <a:srgbClr val="7030A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024BDF1F-648C-ADC6-B57C-0D1730B2DF63}"/>
              </a:ext>
            </a:extLst>
          </p:cNvPr>
          <p:cNvSpPr txBox="1"/>
          <p:nvPr/>
        </p:nvSpPr>
        <p:spPr>
          <a:xfrm>
            <a:off x="2440596" y="3955983"/>
            <a:ext cx="2000869" cy="246221"/>
          </a:xfrm>
          <a:prstGeom prst="rect">
            <a:avLst/>
          </a:prstGeom>
          <a:noFill/>
        </p:spPr>
        <p:txBody>
          <a:bodyPr wrap="none" rtlCol="0">
            <a:spAutoFit/>
          </a:bodyPr>
          <a:lstStyle/>
          <a:p>
            <a:r>
              <a:rPr lang="en-GB" sz="1000" dirty="0">
                <a:solidFill>
                  <a:srgbClr val="7030A0"/>
                </a:solidFill>
                <a:latin typeface="Arial" panose="020B0604020202020204" pitchFamily="34" charset="0"/>
                <a:cs typeface="Arial" panose="020B0604020202020204" pitchFamily="34" charset="0"/>
              </a:rPr>
              <a:t>Ultimate stress of the composite</a:t>
            </a:r>
          </a:p>
        </p:txBody>
      </p:sp>
      <p:sp>
        <p:nvSpPr>
          <p:cNvPr id="11" name="Rectangle 10">
            <a:extLst>
              <a:ext uri="{FF2B5EF4-FFF2-40B4-BE49-F238E27FC236}">
                <a16:creationId xmlns:a16="http://schemas.microsoft.com/office/drawing/2014/main" id="{3375869A-9CD8-306E-DA91-59276B7D4406}"/>
              </a:ext>
            </a:extLst>
          </p:cNvPr>
          <p:cNvSpPr/>
          <p:nvPr/>
        </p:nvSpPr>
        <p:spPr>
          <a:xfrm>
            <a:off x="3385623" y="3526022"/>
            <a:ext cx="416355" cy="363354"/>
          </a:xfrm>
          <a:prstGeom prst="rect">
            <a:avLst/>
          </a:prstGeom>
          <a:solidFill>
            <a:srgbClr val="FF000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620B592-4265-3D3D-65F5-AB11CF8D0238}"/>
              </a:ext>
            </a:extLst>
          </p:cNvPr>
          <p:cNvSpPr txBox="1"/>
          <p:nvPr/>
        </p:nvSpPr>
        <p:spPr>
          <a:xfrm>
            <a:off x="2440595" y="4147423"/>
            <a:ext cx="2160280" cy="400110"/>
          </a:xfrm>
          <a:prstGeom prst="rect">
            <a:avLst/>
          </a:prstGeom>
          <a:noFill/>
        </p:spPr>
        <p:txBody>
          <a:bodyPr wrap="square" rtlCol="0">
            <a:spAutoFit/>
          </a:bodyPr>
          <a:lstStyle/>
          <a:p>
            <a:r>
              <a:rPr lang="en-GB" sz="1000" dirty="0">
                <a:solidFill>
                  <a:srgbClr val="FF0000"/>
                </a:solidFill>
                <a:latin typeface="Arial" panose="020B0604020202020204" pitchFamily="34" charset="0"/>
                <a:cs typeface="Arial" panose="020B0604020202020204" pitchFamily="34" charset="0"/>
              </a:rPr>
              <a:t>Stress in matrix at strain equal to the ultimate strain of the fibres </a:t>
            </a:r>
          </a:p>
        </p:txBody>
      </p:sp>
      <p:sp>
        <p:nvSpPr>
          <p:cNvPr id="13" name="Rectangle 12">
            <a:extLst>
              <a:ext uri="{FF2B5EF4-FFF2-40B4-BE49-F238E27FC236}">
                <a16:creationId xmlns:a16="http://schemas.microsoft.com/office/drawing/2014/main" id="{3C7F058E-3146-E29D-03E8-45126EF28E6A}"/>
              </a:ext>
            </a:extLst>
          </p:cNvPr>
          <p:cNvSpPr/>
          <p:nvPr/>
        </p:nvSpPr>
        <p:spPr>
          <a:xfrm>
            <a:off x="4052443" y="3504208"/>
            <a:ext cx="155763" cy="363354"/>
          </a:xfrm>
          <a:prstGeom prst="rect">
            <a:avLst/>
          </a:prstGeom>
          <a:solidFill>
            <a:srgbClr val="00206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81B89D9-D4D3-1346-43C5-E7FCB9813589}"/>
              </a:ext>
            </a:extLst>
          </p:cNvPr>
          <p:cNvSpPr txBox="1"/>
          <p:nvPr/>
        </p:nvSpPr>
        <p:spPr>
          <a:xfrm>
            <a:off x="2440595" y="4478403"/>
            <a:ext cx="2160280" cy="246221"/>
          </a:xfrm>
          <a:prstGeom prst="rect">
            <a:avLst/>
          </a:prstGeom>
          <a:noFill/>
        </p:spPr>
        <p:txBody>
          <a:bodyPr wrap="square" rtlCol="0">
            <a:spAutoFit/>
          </a:bodyPr>
          <a:lstStyle/>
          <a:p>
            <a:r>
              <a:rPr lang="en-GB" sz="1000" dirty="0">
                <a:solidFill>
                  <a:srgbClr val="002060"/>
                </a:solidFill>
                <a:latin typeface="Arial" panose="020B0604020202020204" pitchFamily="34" charset="0"/>
                <a:cs typeface="Arial" panose="020B0604020202020204" pitchFamily="34" charset="0"/>
              </a:rPr>
              <a:t>Volume fraction</a:t>
            </a:r>
          </a:p>
        </p:txBody>
      </p:sp>
      <p:sp>
        <p:nvSpPr>
          <p:cNvPr id="15" name="Rectangle 14">
            <a:extLst>
              <a:ext uri="{FF2B5EF4-FFF2-40B4-BE49-F238E27FC236}">
                <a16:creationId xmlns:a16="http://schemas.microsoft.com/office/drawing/2014/main" id="{C8FF8853-C6CC-1D5E-8B19-25640FAF0086}"/>
              </a:ext>
            </a:extLst>
          </p:cNvPr>
          <p:cNvSpPr/>
          <p:nvPr/>
        </p:nvSpPr>
        <p:spPr>
          <a:xfrm>
            <a:off x="2922681" y="3526021"/>
            <a:ext cx="195040" cy="363354"/>
          </a:xfrm>
          <a:prstGeom prst="rect">
            <a:avLst/>
          </a:pr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07805A44-5EDB-2438-DD72-AA95D8AF88A1}"/>
              </a:ext>
            </a:extLst>
          </p:cNvPr>
          <p:cNvSpPr/>
          <p:nvPr/>
        </p:nvSpPr>
        <p:spPr>
          <a:xfrm>
            <a:off x="1042343" y="2624309"/>
            <a:ext cx="195040" cy="363354"/>
          </a:xfrm>
          <a:prstGeom prst="rect">
            <a:avLst/>
          </a:pr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68EDB7DC-1EA3-4FFC-BB16-4CAA40571523}"/>
              </a:ext>
            </a:extLst>
          </p:cNvPr>
          <p:cNvSpPr/>
          <p:nvPr/>
        </p:nvSpPr>
        <p:spPr>
          <a:xfrm>
            <a:off x="2540573" y="4761358"/>
            <a:ext cx="416355" cy="363354"/>
          </a:xfrm>
          <a:prstGeom prst="rect">
            <a:avLst/>
          </a:prstGeom>
          <a:solidFill>
            <a:srgbClr val="FF000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590A1A61-A084-A918-B7AF-77654859C7E4}"/>
              </a:ext>
            </a:extLst>
          </p:cNvPr>
          <p:cNvPicPr>
            <a:picLocks noChangeAspect="1"/>
          </p:cNvPicPr>
          <p:nvPr/>
        </p:nvPicPr>
        <p:blipFill rotWithShape="1">
          <a:blip r:embed="rId8"/>
          <a:srcRect l="4128" t="1" b="2849"/>
          <a:stretch/>
        </p:blipFill>
        <p:spPr>
          <a:xfrm>
            <a:off x="4697128" y="2267376"/>
            <a:ext cx="2264112" cy="393972"/>
          </a:xfrm>
          <a:prstGeom prst="rect">
            <a:avLst/>
          </a:prstGeom>
          <a:ln>
            <a:solidFill>
              <a:srgbClr val="92D050"/>
            </a:solidFill>
          </a:ln>
        </p:spPr>
      </p:pic>
      <p:pic>
        <p:nvPicPr>
          <p:cNvPr id="19" name="Picture 18">
            <a:extLst>
              <a:ext uri="{FF2B5EF4-FFF2-40B4-BE49-F238E27FC236}">
                <a16:creationId xmlns:a16="http://schemas.microsoft.com/office/drawing/2014/main" id="{7CE14E9B-469D-C111-1EAE-F1E47B351A91}"/>
              </a:ext>
            </a:extLst>
          </p:cNvPr>
          <p:cNvPicPr>
            <a:picLocks noChangeAspect="1"/>
          </p:cNvPicPr>
          <p:nvPr/>
        </p:nvPicPr>
        <p:blipFill>
          <a:blip r:embed="rId9"/>
          <a:stretch>
            <a:fillRect/>
          </a:stretch>
        </p:blipFill>
        <p:spPr>
          <a:xfrm>
            <a:off x="4697127" y="2723765"/>
            <a:ext cx="2264112" cy="361791"/>
          </a:xfrm>
          <a:prstGeom prst="rect">
            <a:avLst/>
          </a:prstGeom>
          <a:ln>
            <a:solidFill>
              <a:srgbClr val="92D050"/>
            </a:solidFill>
          </a:ln>
        </p:spPr>
      </p:pic>
      <p:pic>
        <p:nvPicPr>
          <p:cNvPr id="20" name="Picture 19">
            <a:extLst>
              <a:ext uri="{FF2B5EF4-FFF2-40B4-BE49-F238E27FC236}">
                <a16:creationId xmlns:a16="http://schemas.microsoft.com/office/drawing/2014/main" id="{99AEE176-5A6C-8FA4-AADA-F8AB2F16D45F}"/>
              </a:ext>
            </a:extLst>
          </p:cNvPr>
          <p:cNvPicPr>
            <a:picLocks noChangeAspect="1"/>
          </p:cNvPicPr>
          <p:nvPr/>
        </p:nvPicPr>
        <p:blipFill>
          <a:blip r:embed="rId10"/>
          <a:stretch>
            <a:fillRect/>
          </a:stretch>
        </p:blipFill>
        <p:spPr>
          <a:xfrm>
            <a:off x="4700005" y="3147973"/>
            <a:ext cx="1134145" cy="378048"/>
          </a:xfrm>
          <a:prstGeom prst="rect">
            <a:avLst/>
          </a:prstGeom>
          <a:ln>
            <a:solidFill>
              <a:srgbClr val="92D050"/>
            </a:solidFill>
          </a:ln>
        </p:spPr>
      </p:pic>
      <p:sp>
        <p:nvSpPr>
          <p:cNvPr id="23" name="Rectangle 22">
            <a:extLst>
              <a:ext uri="{FF2B5EF4-FFF2-40B4-BE49-F238E27FC236}">
                <a16:creationId xmlns:a16="http://schemas.microsoft.com/office/drawing/2014/main" id="{271860BF-3EB3-AC81-9F77-8F557F9D9AFA}"/>
              </a:ext>
            </a:extLst>
          </p:cNvPr>
          <p:cNvSpPr/>
          <p:nvPr/>
        </p:nvSpPr>
        <p:spPr>
          <a:xfrm>
            <a:off x="11349915" y="3823397"/>
            <a:ext cx="155763" cy="363354"/>
          </a:xfrm>
          <a:prstGeom prst="rect">
            <a:avLst/>
          </a:prstGeom>
          <a:solidFill>
            <a:srgbClr val="002060">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86E0BA29-3E81-3FA5-7F5D-AF9F79C00B0E}"/>
              </a:ext>
            </a:extLst>
          </p:cNvPr>
          <p:cNvSpPr/>
          <p:nvPr/>
        </p:nvSpPr>
        <p:spPr>
          <a:xfrm>
            <a:off x="10835060" y="3823397"/>
            <a:ext cx="280006" cy="363354"/>
          </a:xfrm>
          <a:prstGeom prst="rect">
            <a:avLst/>
          </a:prstGeom>
          <a:solidFill>
            <a:schemeClr val="bg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5BF2299-01F8-A902-9821-074912B5FAB8}"/>
              </a:ext>
            </a:extLst>
          </p:cNvPr>
          <p:cNvSpPr/>
          <p:nvPr/>
        </p:nvSpPr>
        <p:spPr>
          <a:xfrm>
            <a:off x="7583146" y="4448231"/>
            <a:ext cx="280006" cy="363354"/>
          </a:xfrm>
          <a:prstGeom prst="rect">
            <a:avLst/>
          </a:prstGeom>
          <a:solidFill>
            <a:schemeClr val="bg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C9D128AD-8D51-8D49-C9EE-23B22EF14763}"/>
              </a:ext>
            </a:extLst>
          </p:cNvPr>
          <p:cNvSpPr/>
          <p:nvPr/>
        </p:nvSpPr>
        <p:spPr>
          <a:xfrm>
            <a:off x="10235379" y="3816682"/>
            <a:ext cx="374663" cy="363354"/>
          </a:xfrm>
          <a:prstGeom prst="rect">
            <a:avLst/>
          </a:prstGeom>
          <a:solidFill>
            <a:schemeClr val="accent5">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1B66AC8D-7D4A-B46E-2068-B3FC4FD554E1}"/>
              </a:ext>
            </a:extLst>
          </p:cNvPr>
          <p:cNvSpPr/>
          <p:nvPr/>
        </p:nvSpPr>
        <p:spPr>
          <a:xfrm>
            <a:off x="9941878" y="3202198"/>
            <a:ext cx="499982" cy="363354"/>
          </a:xfrm>
          <a:prstGeom prst="rect">
            <a:avLst/>
          </a:prstGeom>
          <a:solidFill>
            <a:schemeClr val="accent5">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5DBA3B90-1E84-C53F-CEE3-A917CAF39E1E}"/>
              </a:ext>
            </a:extLst>
          </p:cNvPr>
          <p:cNvSpPr txBox="1"/>
          <p:nvPr/>
        </p:nvSpPr>
        <p:spPr>
          <a:xfrm>
            <a:off x="9786063" y="4204273"/>
            <a:ext cx="1768433" cy="246221"/>
          </a:xfrm>
          <a:prstGeom prst="rect">
            <a:avLst/>
          </a:prstGeom>
          <a:noFill/>
        </p:spPr>
        <p:txBody>
          <a:bodyPr wrap="none" rtlCol="0">
            <a:spAutoFit/>
          </a:bodyPr>
          <a:lstStyle/>
          <a:p>
            <a:r>
              <a:rPr lang="en-GB" sz="1000" dirty="0">
                <a:solidFill>
                  <a:schemeClr val="bg1">
                    <a:lumMod val="95000"/>
                    <a:lumOff val="5000"/>
                  </a:schemeClr>
                </a:solidFill>
                <a:latin typeface="Arial" panose="020B0604020202020204" pitchFamily="34" charset="0"/>
                <a:cs typeface="Arial" panose="020B0604020202020204" pitchFamily="34" charset="0"/>
              </a:rPr>
              <a:t>Ultimate stress of the matrix</a:t>
            </a:r>
          </a:p>
        </p:txBody>
      </p:sp>
      <p:sp>
        <p:nvSpPr>
          <p:cNvPr id="29" name="TextBox 28">
            <a:extLst>
              <a:ext uri="{FF2B5EF4-FFF2-40B4-BE49-F238E27FC236}">
                <a16:creationId xmlns:a16="http://schemas.microsoft.com/office/drawing/2014/main" id="{49ACD408-A538-7BD1-0B8F-6CD4EDFF5547}"/>
              </a:ext>
            </a:extLst>
          </p:cNvPr>
          <p:cNvSpPr txBox="1"/>
          <p:nvPr/>
        </p:nvSpPr>
        <p:spPr>
          <a:xfrm>
            <a:off x="9786062" y="4392652"/>
            <a:ext cx="1768433" cy="553998"/>
          </a:xfrm>
          <a:prstGeom prst="rect">
            <a:avLst/>
          </a:prstGeom>
          <a:noFill/>
        </p:spPr>
        <p:txBody>
          <a:bodyPr wrap="square" rtlCol="0">
            <a:spAutoFit/>
          </a:bodyPr>
          <a:lstStyle/>
          <a:p>
            <a:r>
              <a:rPr lang="en-GB" sz="1000" dirty="0">
                <a:solidFill>
                  <a:schemeClr val="accent5"/>
                </a:solidFill>
                <a:latin typeface="Arial" panose="020B0604020202020204" pitchFamily="34" charset="0"/>
                <a:cs typeface="Arial" panose="020B0604020202020204" pitchFamily="34" charset="0"/>
              </a:rPr>
              <a:t>Stress in the fibre at strain equal to the ultimate strain of the matrix</a:t>
            </a:r>
          </a:p>
        </p:txBody>
      </p:sp>
      <p:sp>
        <p:nvSpPr>
          <p:cNvPr id="30" name="Star: 7 Points 29">
            <a:extLst>
              <a:ext uri="{FF2B5EF4-FFF2-40B4-BE49-F238E27FC236}">
                <a16:creationId xmlns:a16="http://schemas.microsoft.com/office/drawing/2014/main" id="{313774AF-30AC-17CB-5E18-58F83F14AA74}"/>
              </a:ext>
            </a:extLst>
          </p:cNvPr>
          <p:cNvSpPr/>
          <p:nvPr/>
        </p:nvSpPr>
        <p:spPr>
          <a:xfrm>
            <a:off x="9615756" y="1047606"/>
            <a:ext cx="2520634" cy="1987331"/>
          </a:xfrm>
          <a:prstGeom prst="star7">
            <a:avLst/>
          </a:prstGeom>
          <a:solidFill>
            <a:srgbClr val="00B0F0">
              <a:alpha val="74000"/>
            </a:srgbClr>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solidFill>
                  <a:srgbClr val="7030A0"/>
                </a:solidFill>
                <a:latin typeface="Arial" panose="020B0604020202020204" pitchFamily="34" charset="0"/>
                <a:cs typeface="Arial" panose="020B0604020202020204" pitchFamily="34" charset="0"/>
              </a:rPr>
              <a:t>The matrix does not allow us to benefit from the fibre reinforcement</a:t>
            </a:r>
          </a:p>
        </p:txBody>
      </p:sp>
      <p:cxnSp>
        <p:nvCxnSpPr>
          <p:cNvPr id="31" name="Straight Arrow Connector 30">
            <a:extLst>
              <a:ext uri="{FF2B5EF4-FFF2-40B4-BE49-F238E27FC236}">
                <a16:creationId xmlns:a16="http://schemas.microsoft.com/office/drawing/2014/main" id="{2D4B250F-9954-9F0B-BC6A-C3F4385B2D0B}"/>
              </a:ext>
            </a:extLst>
          </p:cNvPr>
          <p:cNvCxnSpPr/>
          <p:nvPr/>
        </p:nvCxnSpPr>
        <p:spPr>
          <a:xfrm flipV="1">
            <a:off x="1042343" y="5301574"/>
            <a:ext cx="990738" cy="4280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9F399C0B-607C-C911-FAA5-36C677482579}"/>
              </a:ext>
            </a:extLst>
          </p:cNvPr>
          <p:cNvCxnSpPr>
            <a:cxnSpLocks/>
          </p:cNvCxnSpPr>
          <p:nvPr/>
        </p:nvCxnSpPr>
        <p:spPr>
          <a:xfrm flipV="1">
            <a:off x="1537712" y="5301574"/>
            <a:ext cx="1683353" cy="428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73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additive="base">
                                        <p:cTn id="5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8">
                                            <p:txEl>
                                              <p:pRg st="0" end="0"/>
                                            </p:txEl>
                                          </p:spTgt>
                                        </p:tgtEl>
                                        <p:attrNameLst>
                                          <p:attrName>style.visibility</p:attrName>
                                        </p:attrNameLst>
                                      </p:cBhvr>
                                      <p:to>
                                        <p:strVal val="visible"/>
                                      </p:to>
                                    </p:set>
                                    <p:anim calcmode="lin" valueType="num">
                                      <p:cBhvr additive="base">
                                        <p:cTn id="10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p:bldP spid="11" grpId="0" animBg="1"/>
      <p:bldP spid="12" grpId="0"/>
      <p:bldP spid="13" grpId="0" animBg="1"/>
      <p:bldP spid="14" grpId="0"/>
      <p:bldP spid="15" grpId="0" animBg="1"/>
      <p:bldP spid="16" grpId="0" animBg="1"/>
      <p:bldP spid="17" grpId="0" animBg="1"/>
      <p:bldP spid="23" grpId="0" animBg="1"/>
      <p:bldP spid="24" grpId="0" animBg="1"/>
      <p:bldP spid="25" grpId="0" animBg="1"/>
      <p:bldP spid="26" grpId="0" animBg="1"/>
      <p:bldP spid="27" grpId="0" animBg="1"/>
      <p:bldP spid="28" grpId="0"/>
      <p:bldP spid="29"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BACD-8F79-9DE5-64D5-70AF56454180}"/>
              </a:ext>
            </a:extLst>
          </p:cNvPr>
          <p:cNvSpPr>
            <a:spLocks noGrp="1"/>
          </p:cNvSpPr>
          <p:nvPr>
            <p:ph type="title"/>
          </p:nvPr>
        </p:nvSpPr>
        <p:spPr>
          <a:xfrm>
            <a:off x="810000" y="447188"/>
            <a:ext cx="11125326" cy="970450"/>
          </a:xfrm>
        </p:spPr>
        <p:txBody>
          <a:bodyPr/>
          <a:lstStyle/>
          <a:p>
            <a:r>
              <a:rPr lang="en-GB" dirty="0"/>
              <a:t>Failure modes-</a:t>
            </a:r>
            <a:br>
              <a:rPr lang="en-GB" dirty="0"/>
            </a:br>
            <a:r>
              <a:rPr lang="en-GB" sz="3000" dirty="0">
                <a:solidFill>
                  <a:srgbClr val="FF0000"/>
                </a:solidFill>
              </a:rPr>
              <a:t>Unidirectional composite subjected to </a:t>
            </a:r>
            <a:r>
              <a:rPr lang="en-GB" sz="3000" u="sng" dirty="0">
                <a:solidFill>
                  <a:srgbClr val="7030A0"/>
                </a:solidFill>
              </a:rPr>
              <a:t>longitudinal</a:t>
            </a:r>
            <a:r>
              <a:rPr lang="en-GB" sz="3000" dirty="0">
                <a:solidFill>
                  <a:srgbClr val="FF0000"/>
                </a:solidFill>
              </a:rPr>
              <a:t> tension</a:t>
            </a:r>
          </a:p>
        </p:txBody>
      </p:sp>
      <p:sp>
        <p:nvSpPr>
          <p:cNvPr id="4" name="Slide Number Placeholder 3">
            <a:extLst>
              <a:ext uri="{FF2B5EF4-FFF2-40B4-BE49-F238E27FC236}">
                <a16:creationId xmlns:a16="http://schemas.microsoft.com/office/drawing/2014/main" id="{A8B656F2-6364-530F-76E9-3D965FE5F9FF}"/>
              </a:ext>
            </a:extLst>
          </p:cNvPr>
          <p:cNvSpPr>
            <a:spLocks noGrp="1"/>
          </p:cNvSpPr>
          <p:nvPr>
            <p:ph type="sldNum" sz="quarter" idx="12"/>
          </p:nvPr>
        </p:nvSpPr>
        <p:spPr/>
        <p:txBody>
          <a:bodyPr/>
          <a:lstStyle/>
          <a:p>
            <a:fld id="{4183E3AC-4BFB-4F71-8C6B-E1F9A9D61AA6}" type="slidenum">
              <a:rPr lang="en-GB" smtClean="0"/>
              <a:t>7</a:t>
            </a:fld>
            <a:endParaRPr lang="en-GB" dirty="0"/>
          </a:p>
        </p:txBody>
      </p:sp>
      <p:sp>
        <p:nvSpPr>
          <p:cNvPr id="6" name="Content Placeholder 5">
            <a:extLst>
              <a:ext uri="{FF2B5EF4-FFF2-40B4-BE49-F238E27FC236}">
                <a16:creationId xmlns:a16="http://schemas.microsoft.com/office/drawing/2014/main" id="{0EF765F7-409C-A1DC-922D-41517A20E3F2}"/>
              </a:ext>
            </a:extLst>
          </p:cNvPr>
          <p:cNvSpPr>
            <a:spLocks noGrp="1"/>
          </p:cNvSpPr>
          <p:nvPr>
            <p:ph idx="1"/>
          </p:nvPr>
        </p:nvSpPr>
        <p:spPr/>
        <p:txBody>
          <a:bodyPr/>
          <a:lstStyle/>
          <a:p>
            <a:r>
              <a:rPr lang="en-GB" dirty="0"/>
              <a:t>For carbon fibres:</a:t>
            </a:r>
          </a:p>
          <a:p>
            <a:pPr lvl="1"/>
            <a:r>
              <a:rPr lang="en-GB" dirty="0">
                <a:solidFill>
                  <a:srgbClr val="FFFF00"/>
                </a:solidFill>
              </a:rPr>
              <a:t>High Strength (HS)</a:t>
            </a:r>
          </a:p>
          <a:p>
            <a:pPr marL="457200" lvl="1" indent="0">
              <a:buNone/>
            </a:pPr>
            <a:endParaRPr lang="en-GB" dirty="0">
              <a:solidFill>
                <a:srgbClr val="FFFF00"/>
              </a:solidFill>
            </a:endParaRPr>
          </a:p>
          <a:p>
            <a:pPr lvl="1"/>
            <a:r>
              <a:rPr lang="en-GB" dirty="0">
                <a:solidFill>
                  <a:srgbClr val="FFFF00"/>
                </a:solidFill>
              </a:rPr>
              <a:t>High Modulus (HM)</a:t>
            </a:r>
          </a:p>
          <a:p>
            <a:pPr marL="0" indent="0">
              <a:buNone/>
            </a:pPr>
            <a:endParaRPr lang="en-GB" dirty="0"/>
          </a:p>
          <a:p>
            <a:r>
              <a:rPr lang="en-GB" dirty="0"/>
              <a:t>For E-glass fibres:</a:t>
            </a:r>
          </a:p>
          <a:p>
            <a:endParaRPr lang="en-GB" dirty="0"/>
          </a:p>
          <a:p>
            <a:r>
              <a:rPr lang="en-GB" dirty="0"/>
              <a:t>Typical resins:</a:t>
            </a:r>
          </a:p>
        </p:txBody>
      </p:sp>
      <p:pic>
        <p:nvPicPr>
          <p:cNvPr id="31" name="Picture 30">
            <a:extLst>
              <a:ext uri="{FF2B5EF4-FFF2-40B4-BE49-F238E27FC236}">
                <a16:creationId xmlns:a16="http://schemas.microsoft.com/office/drawing/2014/main" id="{63CE7A91-B2A0-FCC7-9F22-A8132DE82FBA}"/>
              </a:ext>
            </a:extLst>
          </p:cNvPr>
          <p:cNvPicPr>
            <a:picLocks noChangeAspect="1"/>
          </p:cNvPicPr>
          <p:nvPr/>
        </p:nvPicPr>
        <p:blipFill rotWithShape="1">
          <a:blip r:embed="rId3"/>
          <a:srcRect l="4617" t="72956" r="21722"/>
          <a:stretch/>
        </p:blipFill>
        <p:spPr>
          <a:xfrm>
            <a:off x="1661651" y="3717190"/>
            <a:ext cx="4434350" cy="287694"/>
          </a:xfrm>
          <a:prstGeom prst="rect">
            <a:avLst/>
          </a:prstGeom>
        </p:spPr>
      </p:pic>
      <p:pic>
        <p:nvPicPr>
          <p:cNvPr id="32" name="Picture 31">
            <a:extLst>
              <a:ext uri="{FF2B5EF4-FFF2-40B4-BE49-F238E27FC236}">
                <a16:creationId xmlns:a16="http://schemas.microsoft.com/office/drawing/2014/main" id="{872D8274-4EF8-9DDE-A49F-02D5E43F6594}"/>
              </a:ext>
            </a:extLst>
          </p:cNvPr>
          <p:cNvPicPr>
            <a:picLocks noChangeAspect="1"/>
          </p:cNvPicPr>
          <p:nvPr/>
        </p:nvPicPr>
        <p:blipFill rotWithShape="1">
          <a:blip r:embed="rId4"/>
          <a:srcRect t="10522"/>
          <a:stretch/>
        </p:blipFill>
        <p:spPr>
          <a:xfrm>
            <a:off x="1661650" y="4555352"/>
            <a:ext cx="5626700" cy="287694"/>
          </a:xfrm>
          <a:prstGeom prst="rect">
            <a:avLst/>
          </a:prstGeom>
        </p:spPr>
      </p:pic>
      <p:pic>
        <p:nvPicPr>
          <p:cNvPr id="33" name="Picture 32">
            <a:extLst>
              <a:ext uri="{FF2B5EF4-FFF2-40B4-BE49-F238E27FC236}">
                <a16:creationId xmlns:a16="http://schemas.microsoft.com/office/drawing/2014/main" id="{BA7E5533-CBF9-1469-BFC7-08084326990A}"/>
              </a:ext>
            </a:extLst>
          </p:cNvPr>
          <p:cNvPicPr>
            <a:picLocks noChangeAspect="1"/>
          </p:cNvPicPr>
          <p:nvPr/>
        </p:nvPicPr>
        <p:blipFill rotWithShape="1">
          <a:blip r:embed="rId3"/>
          <a:srcRect l="4617" t="28293" b="49525"/>
          <a:stretch/>
        </p:blipFill>
        <p:spPr>
          <a:xfrm>
            <a:off x="1661651" y="2964260"/>
            <a:ext cx="5742039" cy="235975"/>
          </a:xfrm>
          <a:prstGeom prst="rect">
            <a:avLst/>
          </a:prstGeom>
        </p:spPr>
      </p:pic>
      <p:pic>
        <p:nvPicPr>
          <p:cNvPr id="34" name="Picture 33">
            <a:extLst>
              <a:ext uri="{FF2B5EF4-FFF2-40B4-BE49-F238E27FC236}">
                <a16:creationId xmlns:a16="http://schemas.microsoft.com/office/drawing/2014/main" id="{64F20A02-5A4B-68AD-33A3-6A104A5B29AD}"/>
              </a:ext>
            </a:extLst>
          </p:cNvPr>
          <p:cNvPicPr>
            <a:picLocks noChangeAspect="1"/>
          </p:cNvPicPr>
          <p:nvPr/>
        </p:nvPicPr>
        <p:blipFill>
          <a:blip r:embed="rId5"/>
          <a:stretch>
            <a:fillRect/>
          </a:stretch>
        </p:blipFill>
        <p:spPr>
          <a:xfrm>
            <a:off x="1661650" y="5376755"/>
            <a:ext cx="3160607" cy="750644"/>
          </a:xfrm>
          <a:prstGeom prst="rect">
            <a:avLst/>
          </a:prstGeom>
        </p:spPr>
      </p:pic>
    </p:spTree>
    <p:extLst>
      <p:ext uri="{BB962C8B-B14F-4D97-AF65-F5344CB8AC3E}">
        <p14:creationId xmlns:p14="http://schemas.microsoft.com/office/powerpoint/2010/main" val="427548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BACD-8F79-9DE5-64D5-70AF56454180}"/>
              </a:ext>
            </a:extLst>
          </p:cNvPr>
          <p:cNvSpPr>
            <a:spLocks noGrp="1"/>
          </p:cNvSpPr>
          <p:nvPr>
            <p:ph type="title"/>
          </p:nvPr>
        </p:nvSpPr>
        <p:spPr>
          <a:xfrm>
            <a:off x="810000" y="447188"/>
            <a:ext cx="11284836" cy="970450"/>
          </a:xfrm>
        </p:spPr>
        <p:txBody>
          <a:bodyPr/>
          <a:lstStyle/>
          <a:p>
            <a:r>
              <a:rPr lang="en-GB" dirty="0"/>
              <a:t>Failure modes-</a:t>
            </a:r>
            <a:br>
              <a:rPr lang="en-GB" dirty="0"/>
            </a:br>
            <a:r>
              <a:rPr lang="en-GB" sz="3000" dirty="0">
                <a:solidFill>
                  <a:srgbClr val="FF0000"/>
                </a:solidFill>
              </a:rPr>
              <a:t>Unidirectional composite subjected to </a:t>
            </a:r>
            <a:r>
              <a:rPr lang="en-GB" sz="3000" u="sng" dirty="0">
                <a:solidFill>
                  <a:srgbClr val="7030A0"/>
                </a:solidFill>
              </a:rPr>
              <a:t>longitudinal</a:t>
            </a:r>
            <a:r>
              <a:rPr lang="en-GB" sz="3000" dirty="0">
                <a:solidFill>
                  <a:srgbClr val="FF0000"/>
                </a:solidFill>
              </a:rPr>
              <a:t> tension-</a:t>
            </a:r>
            <a:br>
              <a:rPr lang="en-GB" dirty="0"/>
            </a:br>
            <a:r>
              <a:rPr lang="en-GB" sz="2000" dirty="0">
                <a:solidFill>
                  <a:srgbClr val="FF0000"/>
                </a:solidFill>
              </a:rPr>
              <a:t>Fracture propagation of </a:t>
            </a:r>
            <a:r>
              <a:rPr lang="en-GB" sz="2000" u="sng" dirty="0">
                <a:solidFill>
                  <a:srgbClr val="7030A0"/>
                </a:solidFill>
              </a:rPr>
              <a:t>high</a:t>
            </a:r>
            <a:r>
              <a:rPr lang="en-GB" sz="2000" dirty="0">
                <a:solidFill>
                  <a:srgbClr val="FF0000"/>
                </a:solidFill>
              </a:rPr>
              <a:t> fibre-matrix bonding</a:t>
            </a:r>
          </a:p>
        </p:txBody>
      </p:sp>
      <p:sp>
        <p:nvSpPr>
          <p:cNvPr id="4" name="Slide Number Placeholder 3">
            <a:extLst>
              <a:ext uri="{FF2B5EF4-FFF2-40B4-BE49-F238E27FC236}">
                <a16:creationId xmlns:a16="http://schemas.microsoft.com/office/drawing/2014/main" id="{A8B656F2-6364-530F-76E9-3D965FE5F9FF}"/>
              </a:ext>
            </a:extLst>
          </p:cNvPr>
          <p:cNvSpPr>
            <a:spLocks noGrp="1"/>
          </p:cNvSpPr>
          <p:nvPr>
            <p:ph type="sldNum" sz="quarter" idx="12"/>
          </p:nvPr>
        </p:nvSpPr>
        <p:spPr/>
        <p:txBody>
          <a:bodyPr/>
          <a:lstStyle/>
          <a:p>
            <a:fld id="{4183E3AC-4BFB-4F71-8C6B-E1F9A9D61AA6}" type="slidenum">
              <a:rPr lang="en-GB" smtClean="0"/>
              <a:t>8</a:t>
            </a:fld>
            <a:endParaRPr lang="en-GB" dirty="0"/>
          </a:p>
        </p:txBody>
      </p:sp>
      <p:pic>
        <p:nvPicPr>
          <p:cNvPr id="3" name="Picture 2">
            <a:extLst>
              <a:ext uri="{FF2B5EF4-FFF2-40B4-BE49-F238E27FC236}">
                <a16:creationId xmlns:a16="http://schemas.microsoft.com/office/drawing/2014/main" id="{35BBD745-9EB0-57AB-6DC8-F7335BD82A50}"/>
              </a:ext>
            </a:extLst>
          </p:cNvPr>
          <p:cNvPicPr>
            <a:picLocks noChangeAspect="1"/>
          </p:cNvPicPr>
          <p:nvPr/>
        </p:nvPicPr>
        <p:blipFill>
          <a:blip r:embed="rId3"/>
          <a:stretch>
            <a:fillRect/>
          </a:stretch>
        </p:blipFill>
        <p:spPr>
          <a:xfrm>
            <a:off x="28876" y="2285907"/>
            <a:ext cx="2409341" cy="2520000"/>
          </a:xfrm>
          <a:prstGeom prst="rect">
            <a:avLst/>
          </a:prstGeom>
          <a:ln>
            <a:solidFill>
              <a:schemeClr val="accent1"/>
            </a:solidFill>
          </a:ln>
        </p:spPr>
      </p:pic>
      <p:pic>
        <p:nvPicPr>
          <p:cNvPr id="5" name="Picture 4">
            <a:extLst>
              <a:ext uri="{FF2B5EF4-FFF2-40B4-BE49-F238E27FC236}">
                <a16:creationId xmlns:a16="http://schemas.microsoft.com/office/drawing/2014/main" id="{B9A8A10F-742D-6177-7EEB-C60CCBFA6E83}"/>
              </a:ext>
            </a:extLst>
          </p:cNvPr>
          <p:cNvPicPr>
            <a:picLocks noChangeAspect="1"/>
          </p:cNvPicPr>
          <p:nvPr/>
        </p:nvPicPr>
        <p:blipFill>
          <a:blip r:embed="rId4"/>
          <a:stretch>
            <a:fillRect/>
          </a:stretch>
        </p:blipFill>
        <p:spPr>
          <a:xfrm>
            <a:off x="2561060" y="2285907"/>
            <a:ext cx="2842929" cy="2520000"/>
          </a:xfrm>
          <a:prstGeom prst="rect">
            <a:avLst/>
          </a:prstGeom>
          <a:ln>
            <a:solidFill>
              <a:srgbClr val="FFFF00"/>
            </a:solidFill>
          </a:ln>
        </p:spPr>
      </p:pic>
      <p:pic>
        <p:nvPicPr>
          <p:cNvPr id="7" name="Picture 6">
            <a:extLst>
              <a:ext uri="{FF2B5EF4-FFF2-40B4-BE49-F238E27FC236}">
                <a16:creationId xmlns:a16="http://schemas.microsoft.com/office/drawing/2014/main" id="{21C1FB9F-2ABB-5CA3-83C7-62BA4E2E8ACD}"/>
              </a:ext>
            </a:extLst>
          </p:cNvPr>
          <p:cNvPicPr>
            <a:picLocks noChangeAspect="1"/>
          </p:cNvPicPr>
          <p:nvPr/>
        </p:nvPicPr>
        <p:blipFill>
          <a:blip r:embed="rId5"/>
          <a:stretch>
            <a:fillRect/>
          </a:stretch>
        </p:blipFill>
        <p:spPr>
          <a:xfrm>
            <a:off x="5526832" y="2285907"/>
            <a:ext cx="2973600" cy="2520000"/>
          </a:xfrm>
          <a:prstGeom prst="rect">
            <a:avLst/>
          </a:prstGeom>
          <a:ln>
            <a:solidFill>
              <a:srgbClr val="FFC000"/>
            </a:solidFill>
          </a:ln>
        </p:spPr>
      </p:pic>
      <p:pic>
        <p:nvPicPr>
          <p:cNvPr id="8" name="Picture 7">
            <a:extLst>
              <a:ext uri="{FF2B5EF4-FFF2-40B4-BE49-F238E27FC236}">
                <a16:creationId xmlns:a16="http://schemas.microsoft.com/office/drawing/2014/main" id="{2E634E45-2DC0-71E7-C0B6-E4C99E3A63A2}"/>
              </a:ext>
            </a:extLst>
          </p:cNvPr>
          <p:cNvPicPr>
            <a:picLocks noChangeAspect="1"/>
          </p:cNvPicPr>
          <p:nvPr/>
        </p:nvPicPr>
        <p:blipFill>
          <a:blip r:embed="rId6"/>
          <a:stretch>
            <a:fillRect/>
          </a:stretch>
        </p:blipFill>
        <p:spPr>
          <a:xfrm>
            <a:off x="8623275" y="2285907"/>
            <a:ext cx="3471562" cy="2520000"/>
          </a:xfrm>
          <a:prstGeom prst="rect">
            <a:avLst/>
          </a:prstGeom>
          <a:ln>
            <a:solidFill>
              <a:srgbClr val="FFC000"/>
            </a:solidFill>
          </a:ln>
        </p:spPr>
      </p:pic>
      <p:sp>
        <p:nvSpPr>
          <p:cNvPr id="10" name="Rectangle 9">
            <a:extLst>
              <a:ext uri="{FF2B5EF4-FFF2-40B4-BE49-F238E27FC236}">
                <a16:creationId xmlns:a16="http://schemas.microsoft.com/office/drawing/2014/main" id="{39BF9101-2D4B-B2AE-7072-E24B9523A915}"/>
              </a:ext>
            </a:extLst>
          </p:cNvPr>
          <p:cNvSpPr/>
          <p:nvPr/>
        </p:nvSpPr>
        <p:spPr>
          <a:xfrm>
            <a:off x="28876" y="4976261"/>
            <a:ext cx="2409341" cy="16747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rPr>
              <a:t>Initiation by fracture of either the fibre or the matrix.</a:t>
            </a:r>
          </a:p>
          <a:p>
            <a:endParaRPr lang="en-GB" sz="1200" dirty="0">
              <a:solidFill>
                <a:schemeClr val="bg1"/>
              </a:solidFill>
            </a:endParaRPr>
          </a:p>
          <a:p>
            <a:r>
              <a:rPr lang="en-GB" sz="1200" dirty="0">
                <a:solidFill>
                  <a:schemeClr val="bg1"/>
                </a:solidFill>
              </a:rPr>
              <a:t>High stress region near the tip of the crack that leads to successive propagation of the fracture in the fibres and the matrix.</a:t>
            </a:r>
          </a:p>
        </p:txBody>
      </p:sp>
      <p:sp>
        <p:nvSpPr>
          <p:cNvPr id="11" name="Rectangle 10">
            <a:extLst>
              <a:ext uri="{FF2B5EF4-FFF2-40B4-BE49-F238E27FC236}">
                <a16:creationId xmlns:a16="http://schemas.microsoft.com/office/drawing/2014/main" id="{9859F153-EFAD-4CA9-3A60-1451C4BB54E8}"/>
              </a:ext>
            </a:extLst>
          </p:cNvPr>
          <p:cNvSpPr/>
          <p:nvPr/>
        </p:nvSpPr>
        <p:spPr>
          <a:xfrm>
            <a:off x="2561060" y="4976261"/>
            <a:ext cx="2842929" cy="80852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Brittle fracture</a:t>
            </a:r>
          </a:p>
        </p:txBody>
      </p:sp>
      <p:sp>
        <p:nvSpPr>
          <p:cNvPr id="12" name="Rectangle 11">
            <a:extLst>
              <a:ext uri="{FF2B5EF4-FFF2-40B4-BE49-F238E27FC236}">
                <a16:creationId xmlns:a16="http://schemas.microsoft.com/office/drawing/2014/main" id="{DBD94B04-F067-B4A4-8A02-6EBBA3925E13}"/>
              </a:ext>
            </a:extLst>
          </p:cNvPr>
          <p:cNvSpPr/>
          <p:nvPr/>
        </p:nvSpPr>
        <p:spPr>
          <a:xfrm>
            <a:off x="5519137" y="4976261"/>
            <a:ext cx="6575699" cy="808522"/>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rPr>
              <a:t>Bridging is observed by longitudinal fracture of the matrix and by fibre-matrix debonding, of two cracks initiated in different zones.</a:t>
            </a:r>
          </a:p>
        </p:txBody>
      </p:sp>
    </p:spTree>
    <p:extLst>
      <p:ext uri="{BB962C8B-B14F-4D97-AF65-F5344CB8AC3E}">
        <p14:creationId xmlns:p14="http://schemas.microsoft.com/office/powerpoint/2010/main" val="35071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BACD-8F79-9DE5-64D5-70AF56454180}"/>
              </a:ext>
            </a:extLst>
          </p:cNvPr>
          <p:cNvSpPr>
            <a:spLocks noGrp="1"/>
          </p:cNvSpPr>
          <p:nvPr>
            <p:ph type="title"/>
          </p:nvPr>
        </p:nvSpPr>
        <p:spPr>
          <a:xfrm>
            <a:off x="809999" y="447188"/>
            <a:ext cx="11233587" cy="970450"/>
          </a:xfrm>
        </p:spPr>
        <p:txBody>
          <a:bodyPr/>
          <a:lstStyle/>
          <a:p>
            <a:r>
              <a:rPr lang="en-GB" dirty="0"/>
              <a:t>Failure modes-</a:t>
            </a:r>
            <a:br>
              <a:rPr lang="en-GB" dirty="0"/>
            </a:br>
            <a:r>
              <a:rPr lang="en-GB" sz="3000" dirty="0">
                <a:solidFill>
                  <a:srgbClr val="FF0000"/>
                </a:solidFill>
              </a:rPr>
              <a:t>Unidirectional composite subjected to </a:t>
            </a:r>
            <a:r>
              <a:rPr lang="en-GB" sz="3000" u="sng" dirty="0">
                <a:solidFill>
                  <a:srgbClr val="7030A0"/>
                </a:solidFill>
              </a:rPr>
              <a:t>longitudinal</a:t>
            </a:r>
            <a:r>
              <a:rPr lang="en-GB" sz="3000" dirty="0">
                <a:solidFill>
                  <a:srgbClr val="FF0000"/>
                </a:solidFill>
              </a:rPr>
              <a:t> tension-</a:t>
            </a:r>
            <a:br>
              <a:rPr lang="en-GB" dirty="0"/>
            </a:br>
            <a:r>
              <a:rPr lang="en-GB" sz="2000" i="1" dirty="0">
                <a:solidFill>
                  <a:srgbClr val="FF0000"/>
                </a:solidFill>
                <a:latin typeface="Times New Roman" panose="02020603050405020304" pitchFamily="18" charset="0"/>
                <a:cs typeface="Times New Roman" panose="02020603050405020304" pitchFamily="18" charset="0"/>
              </a:rPr>
              <a:t>Fracture propagation </a:t>
            </a:r>
            <a:r>
              <a:rPr lang="en-GB" sz="2000" dirty="0">
                <a:solidFill>
                  <a:srgbClr val="FF0000"/>
                </a:solidFill>
              </a:rPr>
              <a:t>of </a:t>
            </a:r>
            <a:r>
              <a:rPr lang="en-GB" sz="2000" u="sng" dirty="0">
                <a:solidFill>
                  <a:srgbClr val="FFFF00"/>
                </a:solidFill>
              </a:rPr>
              <a:t>poor</a:t>
            </a:r>
            <a:r>
              <a:rPr lang="en-GB" sz="2000" dirty="0">
                <a:solidFill>
                  <a:srgbClr val="FF0000"/>
                </a:solidFill>
              </a:rPr>
              <a:t> fibre-matrix bonding</a:t>
            </a:r>
          </a:p>
        </p:txBody>
      </p:sp>
      <p:sp>
        <p:nvSpPr>
          <p:cNvPr id="15" name="Content Placeholder 14">
            <a:extLst>
              <a:ext uri="{FF2B5EF4-FFF2-40B4-BE49-F238E27FC236}">
                <a16:creationId xmlns:a16="http://schemas.microsoft.com/office/drawing/2014/main" id="{1572C076-3FC4-A73E-9299-5B7A51A2FA60}"/>
              </a:ext>
            </a:extLst>
          </p:cNvPr>
          <p:cNvSpPr>
            <a:spLocks noGrp="1"/>
          </p:cNvSpPr>
          <p:nvPr>
            <p:ph idx="1"/>
          </p:nvPr>
        </p:nvSpPr>
        <p:spPr>
          <a:xfrm>
            <a:off x="818712" y="2222287"/>
            <a:ext cx="4783191" cy="4043759"/>
          </a:xfrm>
        </p:spPr>
        <p:txBody>
          <a:bodyPr>
            <a:normAutofit fontScale="92500" lnSpcReduction="10000"/>
          </a:bodyPr>
          <a:lstStyle/>
          <a:p>
            <a:r>
              <a:rPr lang="en-GB" dirty="0">
                <a:solidFill>
                  <a:srgbClr val="FF0000"/>
                </a:solidFill>
              </a:rPr>
              <a:t>Near the tip of the crack, the region of high stresses induces shear fracture of the fibre-matrix interface. </a:t>
            </a:r>
          </a:p>
          <a:p>
            <a:r>
              <a:rPr lang="en-GB" dirty="0">
                <a:solidFill>
                  <a:srgbClr val="00B0F0"/>
                </a:solidFill>
              </a:rPr>
              <a:t>The crack propagates transversely to the fibres without fracture of fibres.</a:t>
            </a:r>
          </a:p>
          <a:p>
            <a:r>
              <a:rPr lang="en-GB" dirty="0"/>
              <a:t>Behind the crack's tip, the crack opening induces high tension stresses in the fibres bridging the crack planes.</a:t>
            </a:r>
          </a:p>
          <a:p>
            <a:r>
              <a:rPr lang="en-GB" dirty="0"/>
              <a:t>These high-tension stresses lead to the fracture of fibres at a distance next to the crack planes.</a:t>
            </a:r>
          </a:p>
          <a:p>
            <a:r>
              <a:rPr lang="en-GB" dirty="0">
                <a:solidFill>
                  <a:srgbClr val="FFC000"/>
                </a:solidFill>
              </a:rPr>
              <a:t>As the crack continues to propagate, the broken fibres are pulled out of the matrix. </a:t>
            </a:r>
          </a:p>
        </p:txBody>
      </p:sp>
      <p:sp>
        <p:nvSpPr>
          <p:cNvPr id="4" name="Slide Number Placeholder 3">
            <a:extLst>
              <a:ext uri="{FF2B5EF4-FFF2-40B4-BE49-F238E27FC236}">
                <a16:creationId xmlns:a16="http://schemas.microsoft.com/office/drawing/2014/main" id="{A8B656F2-6364-530F-76E9-3D965FE5F9FF}"/>
              </a:ext>
            </a:extLst>
          </p:cNvPr>
          <p:cNvSpPr>
            <a:spLocks noGrp="1"/>
          </p:cNvSpPr>
          <p:nvPr>
            <p:ph type="sldNum" sz="quarter" idx="12"/>
          </p:nvPr>
        </p:nvSpPr>
        <p:spPr/>
        <p:txBody>
          <a:bodyPr/>
          <a:lstStyle/>
          <a:p>
            <a:fld id="{4183E3AC-4BFB-4F71-8C6B-E1F9A9D61AA6}" type="slidenum">
              <a:rPr lang="en-GB" smtClean="0"/>
              <a:t>9</a:t>
            </a:fld>
            <a:endParaRPr lang="en-GB" dirty="0"/>
          </a:p>
        </p:txBody>
      </p:sp>
      <p:pic>
        <p:nvPicPr>
          <p:cNvPr id="6" name="Picture 5">
            <a:extLst>
              <a:ext uri="{FF2B5EF4-FFF2-40B4-BE49-F238E27FC236}">
                <a16:creationId xmlns:a16="http://schemas.microsoft.com/office/drawing/2014/main" id="{024B69EA-51B4-0D32-E198-D9696173B967}"/>
              </a:ext>
            </a:extLst>
          </p:cNvPr>
          <p:cNvPicPr>
            <a:picLocks noChangeAspect="1"/>
          </p:cNvPicPr>
          <p:nvPr/>
        </p:nvPicPr>
        <p:blipFill>
          <a:blip r:embed="rId3"/>
          <a:stretch>
            <a:fillRect/>
          </a:stretch>
        </p:blipFill>
        <p:spPr>
          <a:xfrm>
            <a:off x="5804033" y="2052540"/>
            <a:ext cx="6239554" cy="3948809"/>
          </a:xfrm>
          <a:prstGeom prst="rect">
            <a:avLst/>
          </a:prstGeom>
          <a:ln>
            <a:solidFill>
              <a:schemeClr val="accent6"/>
            </a:solidFill>
          </a:ln>
        </p:spPr>
      </p:pic>
      <p:sp>
        <p:nvSpPr>
          <p:cNvPr id="3" name="Oval 2">
            <a:extLst>
              <a:ext uri="{FF2B5EF4-FFF2-40B4-BE49-F238E27FC236}">
                <a16:creationId xmlns:a16="http://schemas.microsoft.com/office/drawing/2014/main" id="{CDA0E6DE-1454-DD30-7DEB-17D7D44A2BCC}"/>
              </a:ext>
            </a:extLst>
          </p:cNvPr>
          <p:cNvSpPr/>
          <p:nvPr/>
        </p:nvSpPr>
        <p:spPr>
          <a:xfrm>
            <a:off x="8842443" y="3628110"/>
            <a:ext cx="185436" cy="398834"/>
          </a:xfrm>
          <a:prstGeom prst="ellipse">
            <a:avLst/>
          </a:prstGeom>
          <a:solidFill>
            <a:srgbClr val="00B0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DF1505F0-D84D-3F3F-5DBB-8B0AEB4DE9C2}"/>
              </a:ext>
            </a:extLst>
          </p:cNvPr>
          <p:cNvSpPr/>
          <p:nvPr/>
        </p:nvSpPr>
        <p:spPr>
          <a:xfrm>
            <a:off x="6441567" y="4331715"/>
            <a:ext cx="398834" cy="398834"/>
          </a:xfrm>
          <a:prstGeom prst="ellipse">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DAE0746-5C0E-CF14-7160-DB77B8389F98}"/>
              </a:ext>
            </a:extLst>
          </p:cNvPr>
          <p:cNvSpPr/>
          <p:nvPr/>
        </p:nvSpPr>
        <p:spPr>
          <a:xfrm>
            <a:off x="6840401" y="3827527"/>
            <a:ext cx="398834" cy="398834"/>
          </a:xfrm>
          <a:prstGeom prst="ellipse">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853B4C8A-5023-C8DE-FAC2-856316DB93F5}"/>
              </a:ext>
            </a:extLst>
          </p:cNvPr>
          <p:cNvSpPr/>
          <p:nvPr/>
        </p:nvSpPr>
        <p:spPr>
          <a:xfrm>
            <a:off x="7216539" y="3229583"/>
            <a:ext cx="398834" cy="398834"/>
          </a:xfrm>
          <a:prstGeom prst="ellipse">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C8889F3B-8A5B-CBAF-ED5A-2F1031166025}"/>
              </a:ext>
            </a:extLst>
          </p:cNvPr>
          <p:cNvSpPr/>
          <p:nvPr/>
        </p:nvSpPr>
        <p:spPr>
          <a:xfrm>
            <a:off x="7580843" y="3827527"/>
            <a:ext cx="398834" cy="398834"/>
          </a:xfrm>
          <a:prstGeom prst="ellipse">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3B56B372-F0CB-E56A-C43E-A908B9EAAEE2}"/>
              </a:ext>
            </a:extLst>
          </p:cNvPr>
          <p:cNvSpPr/>
          <p:nvPr/>
        </p:nvSpPr>
        <p:spPr>
          <a:xfrm>
            <a:off x="7943630" y="3428693"/>
            <a:ext cx="398834" cy="398834"/>
          </a:xfrm>
          <a:prstGeom prst="ellipse">
            <a:avLst/>
          </a:prstGeom>
          <a:solidFill>
            <a:srgbClr val="FFC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405BFD2-76BF-9BDE-B564-9DA367B3C5EA}"/>
              </a:ext>
            </a:extLst>
          </p:cNvPr>
          <p:cNvSpPr/>
          <p:nvPr/>
        </p:nvSpPr>
        <p:spPr>
          <a:xfrm>
            <a:off x="9086247" y="3799966"/>
            <a:ext cx="152400" cy="159192"/>
          </a:xfrm>
          <a:prstGeom prst="ellipse">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50DBDAAD-ABAF-7A5D-E5C6-CAF0A1E0AA61}"/>
              </a:ext>
            </a:extLst>
          </p:cNvPr>
          <p:cNvSpPr/>
          <p:nvPr/>
        </p:nvSpPr>
        <p:spPr>
          <a:xfrm>
            <a:off x="9313534" y="3628110"/>
            <a:ext cx="152400" cy="159192"/>
          </a:xfrm>
          <a:prstGeom prst="ellipse">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628BD37A-3A08-B2DA-78ED-37AA075B5821}"/>
              </a:ext>
            </a:extLst>
          </p:cNvPr>
          <p:cNvSpPr/>
          <p:nvPr/>
        </p:nvSpPr>
        <p:spPr>
          <a:xfrm>
            <a:off x="9310361" y="3959158"/>
            <a:ext cx="152400" cy="159192"/>
          </a:xfrm>
          <a:prstGeom prst="ellipse">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3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 calcmode="lin" valueType="num">
                                      <p:cBhvr additive="base">
                                        <p:cTn id="2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 calcmode="lin" valueType="num">
                                      <p:cBhvr additive="base">
                                        <p:cTn id="3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20681</TotalTime>
  <Words>18111</Words>
  <Application>Microsoft Office PowerPoint</Application>
  <PresentationFormat>Widescreen</PresentationFormat>
  <Paragraphs>1525</Paragraphs>
  <Slides>59</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Cambria Math</vt:lpstr>
      <vt:lpstr>Aptos</vt:lpstr>
      <vt:lpstr>Wingdings 2</vt:lpstr>
      <vt:lpstr>Century Gothic</vt:lpstr>
      <vt:lpstr>Arial</vt:lpstr>
      <vt:lpstr>Times New Roman</vt:lpstr>
      <vt:lpstr>Quotable</vt:lpstr>
      <vt:lpstr>Equation</vt:lpstr>
      <vt:lpstr>Failure Modes and Theories of Laminated CFRP</vt:lpstr>
      <vt:lpstr>Failure modes- Introduction</vt:lpstr>
      <vt:lpstr>Fracture modes- Example 1</vt:lpstr>
      <vt:lpstr>Fracture modes- Example 2</vt:lpstr>
      <vt:lpstr>Fracture modes- Example 3</vt:lpstr>
      <vt:lpstr>Failure modes- Unidirectional composite subjected to longitudinal tension</vt:lpstr>
      <vt:lpstr>Failure modes- Unidirectional composite subjected to longitudinal tension</vt:lpstr>
      <vt:lpstr>Failure modes- Unidirectional composite subjected to longitudinal tension- Fracture propagation of high fibre-matrix bonding</vt:lpstr>
      <vt:lpstr>Failure modes- Unidirectional composite subjected to longitudinal tension- Fracture propagation of poor fibre-matrix bonding</vt:lpstr>
      <vt:lpstr>Failure modes- Unidirectional composite subjected to longitudinal tension-  Fracture surfaces of poor fibre-matrix bonding</vt:lpstr>
      <vt:lpstr>Failure modes- Unidirectional composite subjected to transverse tension</vt:lpstr>
      <vt:lpstr>Failure criteria- Introduction</vt:lpstr>
      <vt:lpstr>Failure criteria- Ductile material</vt:lpstr>
      <vt:lpstr>Failure criteria- Ductile material</vt:lpstr>
      <vt:lpstr>Failure criteria- Brittle composites</vt:lpstr>
      <vt:lpstr>PowerPoint Presentation</vt:lpstr>
      <vt:lpstr>Failure criteria- Composite-Unidirectional- Maximum stress failure criterion</vt:lpstr>
      <vt:lpstr>Failure criteria- Composite-Unidirectional- Maximum stress failure criterion-Orders of magnitude of stresses at a fracture</vt:lpstr>
      <vt:lpstr>Failure criteria- Composite-Unidirectional- Maximum stress failure criterion-Orders of magnitude of stresses at a fracture</vt:lpstr>
      <vt:lpstr>Failure criteria- Composite-Unidirectional- Maximum stress failure criterion-Off-axis Tension or Compression</vt:lpstr>
      <vt:lpstr>PowerPoint Presentation</vt:lpstr>
      <vt:lpstr>Failure criteria- Composite-Unidirectional- Maximum strain failure criterion</vt:lpstr>
      <vt:lpstr>Failure criteria- Composite-Unidirectional- Maximum strain failure criterion-Off-axis Tension or Compression</vt:lpstr>
      <vt:lpstr>PowerPoint Presentation</vt:lpstr>
      <vt:lpstr>Failure criteria- Composite-Unidirectional- Tsai-Hill failure criterion</vt:lpstr>
      <vt:lpstr>PowerPoint Presentation</vt:lpstr>
      <vt:lpstr>Failure criteria- Composite-Unidirectional- Hoffman failure criterion</vt:lpstr>
      <vt:lpstr>PowerPoint Presentation</vt:lpstr>
      <vt:lpstr>Failure criteria- Composite-Unidirectional- Tsai-Wu failure criterion</vt:lpstr>
      <vt:lpstr>Keynote</vt:lpstr>
      <vt:lpstr>PowerPoint Presentation</vt:lpstr>
      <vt:lpstr>Failure criteria- Composite-Unidirectional- LARC03</vt:lpstr>
      <vt:lpstr>PowerPoint Presentation</vt:lpstr>
      <vt:lpstr>Failure criteria- Composite-Unidirectional- Hashin-Rotem failure criterion</vt:lpstr>
      <vt:lpstr>Example </vt:lpstr>
      <vt:lpstr>Solution </vt:lpstr>
      <vt:lpstr>Solution </vt:lpstr>
      <vt:lpstr>Failure criteria- Composite-Woven fabrics </vt:lpstr>
      <vt:lpstr>Failure criteria- Composite-Woven fabrics-Matrix cracking </vt:lpstr>
      <vt:lpstr>PowerPoint Presentation</vt:lpstr>
      <vt:lpstr>Failure criteria- Composite-Woven fabrics- Chang-chang </vt:lpstr>
      <vt:lpstr>PowerPoint Presentation</vt:lpstr>
      <vt:lpstr>Failure criteria- Composite-Woven fabrics- Original Puck </vt:lpstr>
      <vt:lpstr>Failure criteria- Composite-Woven/unidirectional- Puck </vt:lpstr>
      <vt:lpstr>PowerPoint Presentation</vt:lpstr>
      <vt:lpstr>Failure criteria- Composite-Woven fabrics- Yamada Sun  </vt:lpstr>
      <vt:lpstr>Summary</vt:lpstr>
      <vt:lpstr>Laminate failure</vt:lpstr>
      <vt:lpstr>Laminate failure- First Ply Failure (FPF)</vt:lpstr>
      <vt:lpstr>Laminate failure- Progressive Failure</vt:lpstr>
      <vt:lpstr>Example</vt:lpstr>
      <vt:lpstr>Solution- Maximum stress vs. Maximum strain criterion</vt:lpstr>
      <vt:lpstr>Solution- Cause of discrepancy</vt:lpstr>
      <vt:lpstr>Example</vt:lpstr>
      <vt:lpstr>Solution </vt:lpstr>
      <vt:lpstr>Solution </vt:lpstr>
      <vt:lpstr>Solution </vt:lpstr>
      <vt:lpstr>Example</vt:lpstr>
      <vt:lpstr>Solution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Mahdi Damghani</dc:creator>
  <cp:lastModifiedBy>Mahdi Damghani</cp:lastModifiedBy>
  <cp:revision>216</cp:revision>
  <dcterms:created xsi:type="dcterms:W3CDTF">2024-06-04T09:17:46Z</dcterms:created>
  <dcterms:modified xsi:type="dcterms:W3CDTF">2025-10-13T20:51:09Z</dcterms:modified>
</cp:coreProperties>
</file>